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1" r:id="rId1"/>
    <p:sldMasterId id="2147493466" r:id="rId2"/>
    <p:sldMasterId id="2147493469" r:id="rId3"/>
    <p:sldMasterId id="2147493483" r:id="rId4"/>
    <p:sldMasterId id="2147493486" r:id="rId5"/>
  </p:sldMasterIdLst>
  <p:notesMasterIdLst>
    <p:notesMasterId r:id="rId40"/>
  </p:notesMasterIdLst>
  <p:sldIdLst>
    <p:sldId id="264" r:id="rId6"/>
    <p:sldId id="265" r:id="rId7"/>
    <p:sldId id="266" r:id="rId8"/>
    <p:sldId id="267" r:id="rId9"/>
    <p:sldId id="268" r:id="rId10"/>
    <p:sldId id="269" r:id="rId11"/>
    <p:sldId id="270" r:id="rId12"/>
    <p:sldId id="271" r:id="rId13"/>
    <p:sldId id="272" r:id="rId14"/>
    <p:sldId id="319" r:id="rId15"/>
    <p:sldId id="306" r:id="rId16"/>
    <p:sldId id="275" r:id="rId17"/>
    <p:sldId id="307" r:id="rId18"/>
    <p:sldId id="278" r:id="rId19"/>
    <p:sldId id="279" r:id="rId20"/>
    <p:sldId id="280" r:id="rId21"/>
    <p:sldId id="281" r:id="rId22"/>
    <p:sldId id="282" r:id="rId23"/>
    <p:sldId id="283" r:id="rId24"/>
    <p:sldId id="284" r:id="rId25"/>
    <p:sldId id="310" r:id="rId26"/>
    <p:sldId id="286" r:id="rId27"/>
    <p:sldId id="308" r:id="rId28"/>
    <p:sldId id="292" r:id="rId29"/>
    <p:sldId id="311" r:id="rId30"/>
    <p:sldId id="315" r:id="rId31"/>
    <p:sldId id="316" r:id="rId32"/>
    <p:sldId id="317" r:id="rId33"/>
    <p:sldId id="295" r:id="rId34"/>
    <p:sldId id="313" r:id="rId35"/>
    <p:sldId id="291" r:id="rId36"/>
    <p:sldId id="297" r:id="rId37"/>
    <p:sldId id="298" r:id="rId38"/>
    <p:sldId id="29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1A008A3-9B59-4483-8F11-E5D23668667B}">
          <p14:sldIdLst>
            <p14:sldId id="264"/>
            <p14:sldId id="265"/>
            <p14:sldId id="266"/>
            <p14:sldId id="267"/>
            <p14:sldId id="268"/>
            <p14:sldId id="269"/>
            <p14:sldId id="270"/>
            <p14:sldId id="271"/>
            <p14:sldId id="272"/>
            <p14:sldId id="319"/>
            <p14:sldId id="306"/>
            <p14:sldId id="275"/>
            <p14:sldId id="307"/>
            <p14:sldId id="278"/>
            <p14:sldId id="279"/>
            <p14:sldId id="280"/>
            <p14:sldId id="281"/>
            <p14:sldId id="282"/>
            <p14:sldId id="283"/>
            <p14:sldId id="284"/>
            <p14:sldId id="310"/>
            <p14:sldId id="286"/>
            <p14:sldId id="308"/>
            <p14:sldId id="292"/>
            <p14:sldId id="311"/>
            <p14:sldId id="315"/>
            <p14:sldId id="316"/>
            <p14:sldId id="317"/>
            <p14:sldId id="295"/>
            <p14:sldId id="313"/>
            <p14:sldId id="291"/>
            <p14:sldId id="297"/>
            <p14:sldId id="298"/>
            <p14:sldId id="29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50"/>
    <a:srgbClr val="879F3D"/>
    <a:srgbClr val="F7CA00"/>
    <a:srgbClr val="CB534C"/>
    <a:srgbClr val="952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30" autoAdjust="0"/>
    <p:restoredTop sz="72191" autoAdjust="0"/>
  </p:normalViewPr>
  <p:slideViewPr>
    <p:cSldViewPr snapToGrid="0" snapToObjects="1">
      <p:cViewPr varScale="1">
        <p:scale>
          <a:sx n="87" d="100"/>
          <a:sy n="87" d="100"/>
        </p:scale>
        <p:origin x="1464"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6D75-DBCD-B149-8845-50B35F1638F5}" type="datetimeFigureOut">
              <a:rPr lang="en-US" smtClean="0"/>
              <a:t>1/15/19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1. Hello and welcome to the University of Alberta’s Opening Up Copyright Instructional Module on </a:t>
            </a:r>
            <a:r>
              <a:rPr lang="en-US" sz="1200" b="0" i="1" u="none" strike="noStrike" kern="1200" dirty="0">
                <a:solidFill>
                  <a:schemeClr val="tx1"/>
                </a:solidFill>
                <a:effectLst/>
                <a:latin typeface="+mn-lt"/>
                <a:ea typeface="+mn-ea"/>
                <a:cs typeface="+mn-cs"/>
              </a:rPr>
              <a:t>SOCAN v. Bell</a:t>
            </a:r>
            <a:r>
              <a:rPr lang="en-US" sz="1200" b="0" i="0" u="none" strike="noStrike" kern="1200" dirty="0">
                <a:solidFill>
                  <a:schemeClr val="tx1"/>
                </a:solidFill>
                <a:effectLst/>
                <a:latin typeface="+mn-lt"/>
                <a:ea typeface="+mn-ea"/>
                <a:cs typeface="+mn-cs"/>
              </a:rPr>
              <a:t>. </a:t>
            </a:r>
            <a:endParaRPr lang="en-CA" dirty="0"/>
          </a:p>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a:t>
            </a:fld>
            <a:endParaRPr lang="en-US"/>
          </a:p>
        </p:txBody>
      </p:sp>
    </p:spTree>
    <p:extLst>
      <p:ext uri="{BB962C8B-B14F-4D97-AF65-F5344CB8AC3E}">
        <p14:creationId xmlns:p14="http://schemas.microsoft.com/office/powerpoint/2010/main" val="2082109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14. </a:t>
            </a:r>
            <a:r>
              <a:rPr lang="en-US"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The Court suggested that research </a:t>
            </a:r>
            <a:r>
              <a:rPr lang="en-CA" sz="1200" b="0" i="0" u="sng" kern="1200" dirty="0">
                <a:solidFill>
                  <a:schemeClr val="tx1"/>
                </a:solidFill>
                <a:effectLst/>
                <a:latin typeface="+mn-lt"/>
                <a:ea typeface="+mn-ea"/>
                <a:cs typeface="+mn-cs"/>
              </a:rPr>
              <a:t>should</a:t>
            </a:r>
            <a:r>
              <a:rPr lang="en-CA" sz="1200" b="0" i="0" u="none" strike="noStrike" kern="1200" dirty="0">
                <a:solidFill>
                  <a:schemeClr val="tx1"/>
                </a:solidFill>
                <a:effectLst/>
                <a:latin typeface="+mn-lt"/>
                <a:ea typeface="+mn-ea"/>
                <a:cs typeface="+mn-cs"/>
              </a:rPr>
              <a:t> be broadly defined in the first step.  The “analytical heavy hitting is done in determining whether the dealing was fair”  which is the second step of the process. </a:t>
            </a:r>
          </a:p>
        </p:txBody>
      </p:sp>
      <p:sp>
        <p:nvSpPr>
          <p:cNvPr id="4" name="Slide Number Placeholder 3"/>
          <p:cNvSpPr>
            <a:spLocks noGrp="1"/>
          </p:cNvSpPr>
          <p:nvPr>
            <p:ph type="sldNum" sz="quarter" idx="10"/>
          </p:nvPr>
        </p:nvSpPr>
        <p:spPr/>
        <p:txBody>
          <a:bodyPr/>
          <a:lstStyle/>
          <a:p>
            <a:fld id="{3059A8C4-0C62-F94C-981C-DE91E9B672CA}" type="slidenum">
              <a:rPr lang="en-US" smtClean="0"/>
              <a:t>10</a:t>
            </a:fld>
            <a:endParaRPr lang="en-US"/>
          </a:p>
        </p:txBody>
      </p:sp>
    </p:spTree>
    <p:extLst>
      <p:ext uri="{BB962C8B-B14F-4D97-AF65-F5344CB8AC3E}">
        <p14:creationId xmlns:p14="http://schemas.microsoft.com/office/powerpoint/2010/main" val="407070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15. Therefore, in line with the two earlier decisions of the </a:t>
            </a:r>
            <a:r>
              <a:rPr lang="en-US"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Copyright Board and the </a:t>
            </a:r>
            <a:r>
              <a:rPr lang="en-US"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Federal Court of Appeal, the </a:t>
            </a:r>
            <a:r>
              <a:rPr lang="en-US"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Supreme Court held that the previews did constitute research.</a:t>
            </a:r>
            <a:r>
              <a:rPr lang="en-US" sz="1200" b="1" i="0" u="none" strike="noStrike" kern="1200" dirty="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11</a:t>
            </a:fld>
            <a:endParaRPr lang="en-US"/>
          </a:p>
        </p:txBody>
      </p:sp>
    </p:spTree>
    <p:extLst>
      <p:ext uri="{BB962C8B-B14F-4D97-AF65-F5344CB8AC3E}">
        <p14:creationId xmlns:p14="http://schemas.microsoft.com/office/powerpoint/2010/main" val="2715372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16. Having decided that the previews constitute research, the Court turned to the second major issue - whose perspective to use for considering the purpose of the use of a work.</a:t>
            </a:r>
          </a:p>
          <a:p>
            <a:endParaRPr lang="en-CA" sz="1200" b="0" i="0" u="none" strike="noStrike" kern="1200" dirty="0">
              <a:solidFill>
                <a:schemeClr val="tx1"/>
              </a:solidFill>
              <a:effectLst/>
              <a:latin typeface="+mn-lt"/>
              <a:ea typeface="+mn-ea"/>
              <a:cs typeface="+mn-cs"/>
            </a:endParaRPr>
          </a:p>
          <a:p>
            <a:r>
              <a:rPr lang="en-CA" sz="1200" b="0" i="0" u="none" strike="noStrike" kern="1200" dirty="0">
                <a:solidFill>
                  <a:schemeClr val="tx1"/>
                </a:solidFill>
                <a:effectLst/>
                <a:latin typeface="+mn-lt"/>
                <a:ea typeface="+mn-ea"/>
                <a:cs typeface="+mn-cs"/>
              </a:rPr>
              <a:t>17. Whose purpose should be considered?  The party responsible for playing the music is the Internet Service Provider (or ISP).  The party listening to the music is the customer. If research is to be the purpose of streaming the previews under fair dealing, then who must be doing the research? </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The ISP, who is initiating the stream, or the customer, who is receiving the stream?  </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12</a:t>
            </a:fld>
            <a:endParaRPr lang="en-US"/>
          </a:p>
        </p:txBody>
      </p:sp>
    </p:spTree>
    <p:extLst>
      <p:ext uri="{BB962C8B-B14F-4D97-AF65-F5344CB8AC3E}">
        <p14:creationId xmlns:p14="http://schemas.microsoft.com/office/powerpoint/2010/main" val="954153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18. </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While SOCAN argued that the  ISP’s perspective should be used as the viewpoint from which to consider whether the dealing was fair, the Supreme Court again  decided that the Copyright Board and the Federal Court of Appeal had been correct in focusing on the end user’s purpose, not the service provider’s.</a:t>
            </a:r>
            <a:endParaRPr lang="en-CA" dirty="0"/>
          </a:p>
          <a:p>
            <a:endParaRPr lang="en-CA" sz="1200" b="0" i="0" u="none" strike="noStrike" kern="1200" dirty="0">
              <a:solidFill>
                <a:schemeClr val="tx1"/>
              </a:solidFill>
              <a:effectLst/>
              <a:latin typeface="+mn-lt"/>
              <a:ea typeface="+mn-ea"/>
              <a:cs typeface="+mn-cs"/>
            </a:endParaRPr>
          </a:p>
          <a:p>
            <a:endParaRPr lang="en-CA" sz="1200" b="0" i="0" u="none" strike="noStrike" kern="1200" dirty="0">
              <a:solidFill>
                <a:schemeClr val="tx1"/>
              </a:solidFill>
              <a:effectLst/>
              <a:latin typeface="+mn-lt"/>
              <a:ea typeface="+mn-ea"/>
              <a:cs typeface="+mn-cs"/>
            </a:endParaRPr>
          </a:p>
          <a:p>
            <a:r>
              <a:rPr lang="en-CA" sz="1200" b="0" i="0" u="none" strike="noStrike" kern="1200" dirty="0">
                <a:solidFill>
                  <a:schemeClr val="tx1"/>
                </a:solidFill>
                <a:effectLst/>
                <a:latin typeface="+mn-lt"/>
                <a:ea typeface="+mn-ea"/>
                <a:cs typeface="+mn-cs"/>
              </a:rPr>
              <a:t>19. The Supreme Court clearly stated that  “the predominant perspective in this case is that of the ultimate users of the previews, and </a:t>
            </a:r>
            <a:r>
              <a:rPr lang="en-CA" sz="1200" b="0" i="1" u="none" strike="noStrike" kern="1200" dirty="0">
                <a:solidFill>
                  <a:schemeClr val="tx1"/>
                </a:solidFill>
                <a:effectLst/>
                <a:latin typeface="+mn-lt"/>
                <a:ea typeface="+mn-ea"/>
                <a:cs typeface="+mn-cs"/>
              </a:rPr>
              <a:t>their</a:t>
            </a:r>
            <a:r>
              <a:rPr lang="en-CA" sz="1200" b="0" i="0" u="none" strike="noStrike" kern="1200" dirty="0">
                <a:solidFill>
                  <a:schemeClr val="tx1"/>
                </a:solidFill>
                <a:effectLst/>
                <a:latin typeface="+mn-lt"/>
                <a:ea typeface="+mn-ea"/>
                <a:cs typeface="+mn-cs"/>
              </a:rPr>
              <a:t> purpose in using previews was to help them research and identify musical works for online purchase.”</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13</a:t>
            </a:fld>
            <a:endParaRPr lang="en-US"/>
          </a:p>
        </p:txBody>
      </p:sp>
    </p:spTree>
    <p:extLst>
      <p:ext uri="{BB962C8B-B14F-4D97-AF65-F5344CB8AC3E}">
        <p14:creationId xmlns:p14="http://schemas.microsoft.com/office/powerpoint/2010/main" val="1189111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20. The third issue was, if listening to the previews is considered as research for the purposes of fair dealing, then </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does playing the previews pass the </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CCH six-factor test?</a:t>
            </a:r>
          </a:p>
          <a:p>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21. This issue relates to the second step of the fair dealing assessment. The Court applied, and thus reaffirmed, both the procedure and the six factors used in CCH.</a:t>
            </a:r>
            <a:r>
              <a:rPr lang="en-CA" sz="1200" b="1" i="0" u="none" strike="noStrike" kern="1200" dirty="0">
                <a:solidFill>
                  <a:schemeClr val="tx1"/>
                </a:solidFill>
                <a:effectLst/>
                <a:latin typeface="+mn-lt"/>
                <a:ea typeface="+mn-ea"/>
                <a:cs typeface="+mn-cs"/>
              </a:rPr>
              <a:t>  </a:t>
            </a:r>
            <a:endParaRPr lang="en-CA" b="0" dirty="0">
              <a:effectLst/>
            </a:endParaRPr>
          </a:p>
          <a:p>
            <a:br>
              <a:rPr lang="en-CA" b="0" dirty="0">
                <a:effectLst/>
              </a:rPr>
            </a:br>
            <a:r>
              <a:rPr lang="en-CA" sz="1200" b="0" i="0" u="none" strike="noStrike" kern="1200" dirty="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14</a:t>
            </a:fld>
            <a:endParaRPr lang="en-US"/>
          </a:p>
        </p:txBody>
      </p:sp>
    </p:spTree>
    <p:extLst>
      <p:ext uri="{BB962C8B-B14F-4D97-AF65-F5344CB8AC3E}">
        <p14:creationId xmlns:p14="http://schemas.microsoft.com/office/powerpoint/2010/main" val="2142042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22.  It was determined that the user was listening to previews for consumer or other research purposes. The Court felt that the presence of safeguards helped ensure that use was limited to this purpose. </a:t>
            </a:r>
          </a:p>
          <a:p>
            <a:endParaRPr lang="en-CA" sz="1200" b="0" i="0" u="none" strike="noStrike" kern="1200" dirty="0">
              <a:solidFill>
                <a:schemeClr val="tx1"/>
              </a:solidFill>
              <a:effectLst/>
              <a:latin typeface="+mn-lt"/>
              <a:ea typeface="+mn-ea"/>
              <a:cs typeface="+mn-cs"/>
            </a:endParaRPr>
          </a:p>
          <a:p>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15</a:t>
            </a:fld>
            <a:endParaRPr lang="en-US"/>
          </a:p>
        </p:txBody>
      </p:sp>
    </p:spTree>
    <p:extLst>
      <p:ext uri="{BB962C8B-B14F-4D97-AF65-F5344CB8AC3E}">
        <p14:creationId xmlns:p14="http://schemas.microsoft.com/office/powerpoint/2010/main" val="2452922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23. </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Safeguards were also noted when the Court considered the character of the dealing. These included the </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inability to download the previews, the </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short length and relatively low quality of the files, and the </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fact that they were deleted after playing. </a:t>
            </a:r>
            <a:endParaRPr lang="en-CA" sz="1200" b="1" i="0" u="none" strike="noStrike" kern="1200" dirty="0">
              <a:solidFill>
                <a:schemeClr val="tx1"/>
              </a:solidFill>
              <a:effectLst/>
              <a:latin typeface="+mn-lt"/>
              <a:ea typeface="+mn-ea"/>
              <a:cs typeface="+mn-cs"/>
            </a:endParaRPr>
          </a:p>
          <a:p>
            <a:endParaRPr lang="en-CA"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59A8C4-0C62-F94C-981C-DE91E9B672CA}" type="slidenum">
              <a:rPr lang="en-US" smtClean="0"/>
              <a:t>16</a:t>
            </a:fld>
            <a:endParaRPr lang="en-US"/>
          </a:p>
        </p:txBody>
      </p:sp>
    </p:spTree>
    <p:extLst>
      <p:ext uri="{BB962C8B-B14F-4D97-AF65-F5344CB8AC3E}">
        <p14:creationId xmlns:p14="http://schemas.microsoft.com/office/powerpoint/2010/main" val="1178427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24. In assessing the amount of the dealing,</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 SOCAN had argued that the aggregate number of previews should be considered. This diverged from the  Copyright Board’s decision to assess the amount of the dealing as the  proportion of the work copied, not the aggregate number of copies made.  </a:t>
            </a:r>
          </a:p>
          <a:p>
            <a:endParaRPr lang="en-CA" sz="1200" b="0" i="0" u="none" strike="noStrike" kern="1200" dirty="0">
              <a:solidFill>
                <a:schemeClr val="tx1"/>
              </a:solidFill>
              <a:effectLst/>
              <a:latin typeface="+mn-lt"/>
              <a:ea typeface="+mn-ea"/>
              <a:cs typeface="+mn-cs"/>
            </a:endParaRPr>
          </a:p>
          <a:p>
            <a:r>
              <a:rPr lang="en-CA" sz="1200" b="0" i="0" u="none" strike="noStrike" kern="1200" dirty="0">
                <a:solidFill>
                  <a:schemeClr val="tx1"/>
                </a:solidFill>
                <a:effectLst/>
                <a:latin typeface="+mn-lt"/>
                <a:ea typeface="+mn-ea"/>
                <a:cs typeface="+mn-cs"/>
              </a:rPr>
              <a:t>25. The Supreme Court again sided with the original arguments of the Copyright Board and stated  “The ‘amount of the dealing’ factor should therefore be assessed by looking at how each dealing occurs on an individual level, not on the aggregate use.”  Furthermore the Court clarified that the aggregate copying should be considered in the “character of the dealing factor” and not the amount of the dealing factor. </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17</a:t>
            </a:fld>
            <a:endParaRPr lang="en-US"/>
          </a:p>
        </p:txBody>
      </p:sp>
    </p:spTree>
    <p:extLst>
      <p:ext uri="{BB962C8B-B14F-4D97-AF65-F5344CB8AC3E}">
        <p14:creationId xmlns:p14="http://schemas.microsoft.com/office/powerpoint/2010/main" val="535434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26. SOCAN claimed that users could rely on a wide number of alternatives to preview when choosing what music to buy. </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Album artwork, </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textual descriptions, and user-generated album reviews were offered as alternatives. However,  the Supreme Court noted that these options were not true alternatives to previewing the music, as only previews can demonstrate to a consumer what the music actually sounds like. </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18</a:t>
            </a:fld>
            <a:endParaRPr lang="en-US"/>
          </a:p>
        </p:txBody>
      </p:sp>
    </p:spTree>
    <p:extLst>
      <p:ext uri="{BB962C8B-B14F-4D97-AF65-F5344CB8AC3E}">
        <p14:creationId xmlns:p14="http://schemas.microsoft.com/office/powerpoint/2010/main" val="2601554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27. The fifth factor examines whether the work is one which should be widely disseminated.  SOCAN agreed that the works should be widely disseminated, but argued that since the works are already easily purchased and disseminated without previews, previews provide no additional benefit to dissemination.  The Court disagreed, pointing out that  “[u]</a:t>
            </a:r>
            <a:r>
              <a:rPr lang="en-CA" sz="1200" b="0" i="0" u="none" strike="noStrike" kern="1200" dirty="0" err="1">
                <a:solidFill>
                  <a:schemeClr val="tx1"/>
                </a:solidFill>
                <a:effectLst/>
                <a:latin typeface="+mn-lt"/>
                <a:ea typeface="+mn-ea"/>
                <a:cs typeface="+mn-cs"/>
              </a:rPr>
              <a:t>nless</a:t>
            </a:r>
            <a:r>
              <a:rPr lang="en-CA" sz="1200" b="0" i="0" u="none" strike="noStrike" kern="1200" dirty="0">
                <a:solidFill>
                  <a:schemeClr val="tx1"/>
                </a:solidFill>
                <a:effectLst/>
                <a:latin typeface="+mn-lt"/>
                <a:ea typeface="+mn-ea"/>
                <a:cs typeface="+mn-cs"/>
              </a:rPr>
              <a:t> a potential consumer can locate and identify a work he or she wants to buy, the work will not be disseminated.” </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19</a:t>
            </a:fld>
            <a:endParaRPr lang="en-US"/>
          </a:p>
        </p:txBody>
      </p:sp>
    </p:spTree>
    <p:extLst>
      <p:ext uri="{BB962C8B-B14F-4D97-AF65-F5344CB8AC3E}">
        <p14:creationId xmlns:p14="http://schemas.microsoft.com/office/powerpoint/2010/main" val="1835858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2. When buying music online, we usually have an opportunity to preview a song before we buy it. The song is protected by copyright and a  45-second preview of a 3-minute song is a substantial amount. Should the rights-holders in that song be compensated for the playing of that online excerpt, or should those previews be covered under fair dealing? </a:t>
            </a:r>
            <a:r>
              <a:rPr lang="en-CA" sz="1200" b="0" i="0" u="none" strike="noStrike" kern="1200" dirty="0">
                <a:solidFill>
                  <a:schemeClr val="tx1"/>
                </a:solidFill>
                <a:effectLst/>
                <a:latin typeface="+mn-lt"/>
                <a:ea typeface="+mn-ea"/>
                <a:cs typeface="+mn-cs"/>
              </a:rPr>
              <a:t>[Add pause in narration] </a:t>
            </a:r>
            <a:endParaRPr lang="en-CA" dirty="0"/>
          </a:p>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a:t>
            </a:fld>
            <a:endParaRPr lang="en-US"/>
          </a:p>
        </p:txBody>
      </p:sp>
    </p:spTree>
    <p:extLst>
      <p:ext uri="{BB962C8B-B14F-4D97-AF65-F5344CB8AC3E}">
        <p14:creationId xmlns:p14="http://schemas.microsoft.com/office/powerpoint/2010/main" val="4117439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28. Finally, the Supreme Court considered the effect of the dealing on the work. </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The Court found that since the purpose of the previews was to increase the sale of the originals, the previews could not be said to have a negative impact on the original, nor were they in competition with the original works. </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20</a:t>
            </a:fld>
            <a:endParaRPr lang="en-US"/>
          </a:p>
        </p:txBody>
      </p:sp>
    </p:spTree>
    <p:extLst>
      <p:ext uri="{BB962C8B-B14F-4D97-AF65-F5344CB8AC3E}">
        <p14:creationId xmlns:p14="http://schemas.microsoft.com/office/powerpoint/2010/main" val="2309458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effectLst/>
              </a:rPr>
              <a:t>29. Based on the Supreme Court’s </a:t>
            </a:r>
            <a:r>
              <a:rPr lang="en-CA" b="1" dirty="0">
                <a:effectLst/>
              </a:rPr>
              <a:t> </a:t>
            </a:r>
            <a:r>
              <a:rPr lang="en-CA" b="0" dirty="0">
                <a:effectLst/>
              </a:rPr>
              <a:t>six-factor fair dealing analysis, the dealing was found to be fair. </a:t>
            </a:r>
            <a:br>
              <a:rPr lang="en-CA" b="0" dirty="0">
                <a:effectLst/>
              </a:rPr>
            </a:br>
            <a:r>
              <a:rPr lang="en-CA" sz="1200" b="0" i="0" u="none" strike="noStrike" kern="1200" dirty="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21</a:t>
            </a:fld>
            <a:endParaRPr lang="en-US"/>
          </a:p>
        </p:txBody>
      </p:sp>
    </p:spTree>
    <p:extLst>
      <p:ext uri="{BB962C8B-B14F-4D97-AF65-F5344CB8AC3E}">
        <p14:creationId xmlns:p14="http://schemas.microsoft.com/office/powerpoint/2010/main" val="2142042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30. To summarize, in </a:t>
            </a:r>
            <a:r>
              <a:rPr lang="en-CA" sz="1200" b="0" i="1" u="none" strike="noStrike" kern="1200" dirty="0">
                <a:solidFill>
                  <a:schemeClr val="tx1"/>
                </a:solidFill>
                <a:effectLst/>
                <a:latin typeface="+mn-lt"/>
                <a:ea typeface="+mn-ea"/>
                <a:cs typeface="+mn-cs"/>
              </a:rPr>
              <a:t>SOCAN v. Bell</a:t>
            </a:r>
            <a:r>
              <a:rPr lang="en-CA" sz="1200" b="0" i="0" u="none" strike="noStrike" kern="1200" dirty="0">
                <a:solidFill>
                  <a:schemeClr val="tx1"/>
                </a:solidFill>
                <a:effectLst/>
                <a:latin typeface="+mn-lt"/>
                <a:ea typeface="+mn-ea"/>
                <a:cs typeface="+mn-cs"/>
              </a:rPr>
              <a:t> the Supreme Court found that the previews of songs streamed on the internet </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were for a research purpose, that the research was conducted  by the customer, and that this use </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satisfied the six-factor test and thus counted as fair dealing. Therefore, SOCAN’s appeal was dismissed.</a:t>
            </a:r>
          </a:p>
        </p:txBody>
      </p:sp>
      <p:sp>
        <p:nvSpPr>
          <p:cNvPr id="4" name="Slide Number Placeholder 3"/>
          <p:cNvSpPr>
            <a:spLocks noGrp="1"/>
          </p:cNvSpPr>
          <p:nvPr>
            <p:ph type="sldNum" sz="quarter" idx="10"/>
          </p:nvPr>
        </p:nvSpPr>
        <p:spPr/>
        <p:txBody>
          <a:bodyPr/>
          <a:lstStyle/>
          <a:p>
            <a:fld id="{3059A8C4-0C62-F94C-981C-DE91E9B672CA}" type="slidenum">
              <a:rPr lang="en-US" smtClean="0"/>
              <a:t>22</a:t>
            </a:fld>
            <a:endParaRPr lang="en-US"/>
          </a:p>
        </p:txBody>
      </p:sp>
    </p:spTree>
    <p:extLst>
      <p:ext uri="{BB962C8B-B14F-4D97-AF65-F5344CB8AC3E}">
        <p14:creationId xmlns:p14="http://schemas.microsoft.com/office/powerpoint/2010/main" val="2939529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31. The Court provided its decision in July of 2012,  along with the four other copyright cases, which are collectively referred to as the “copyright pentalogy.”</a:t>
            </a:r>
          </a:p>
          <a:p>
            <a:endParaRPr lang="en-CA" sz="1200" b="0" i="0" u="none" strike="noStrike" kern="1200" dirty="0">
              <a:solidFill>
                <a:schemeClr val="tx1"/>
              </a:solidFill>
              <a:effectLst/>
              <a:latin typeface="+mn-lt"/>
              <a:ea typeface="+mn-ea"/>
              <a:cs typeface="+mn-cs"/>
            </a:endParaRPr>
          </a:p>
          <a:p>
            <a:r>
              <a:rPr lang="en-CA" sz="1200" b="0" i="0" u="none" strike="noStrike" kern="1200" dirty="0">
                <a:solidFill>
                  <a:schemeClr val="tx1"/>
                </a:solidFill>
                <a:effectLst/>
                <a:latin typeface="+mn-lt"/>
                <a:ea typeface="+mn-ea"/>
                <a:cs typeface="+mn-cs"/>
              </a:rPr>
              <a:t>32. </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This case, along with the closely aligned decision in Alberta (Education) v. Access Copyright, another of the pentalogy, is an important piece of Supreme Court jurisprudence as it reaffirms and further clarifies the application of CCH’s six-factor test.</a:t>
            </a:r>
            <a:r>
              <a:rPr lang="en-CA" sz="1200" b="1" i="0" u="none" strike="noStrike" kern="1200" dirty="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23</a:t>
            </a:fld>
            <a:endParaRPr lang="en-US"/>
          </a:p>
        </p:txBody>
      </p:sp>
    </p:spTree>
    <p:extLst>
      <p:ext uri="{BB962C8B-B14F-4D97-AF65-F5344CB8AC3E}">
        <p14:creationId xmlns:p14="http://schemas.microsoft.com/office/powerpoint/2010/main" val="4017783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33.  You should now be able to:</a:t>
            </a:r>
            <a:endParaRPr lang="en-CA" b="0" dirty="0">
              <a:effectLst/>
            </a:endParaRPr>
          </a:p>
          <a:p>
            <a:pPr marL="171450" indent="-171450" rtl="0" fontAlgn="base">
              <a:buFont typeface="Arial" panose="020B0604020202020204" pitchFamily="34" charset="0"/>
              <a:buChar char="•"/>
            </a:pP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Recount the circumstances and outcome of the </a:t>
            </a:r>
            <a:r>
              <a:rPr lang="en-CA" sz="1200" b="0" i="1" u="none" strike="noStrike" kern="1200" dirty="0">
                <a:solidFill>
                  <a:schemeClr val="tx1"/>
                </a:solidFill>
                <a:effectLst/>
                <a:latin typeface="+mn-lt"/>
                <a:ea typeface="+mn-ea"/>
                <a:cs typeface="+mn-cs"/>
              </a:rPr>
              <a:t>SOCAN v. Bell</a:t>
            </a:r>
            <a:r>
              <a:rPr lang="en-CA" sz="1200" b="0" i="0" u="none" strike="noStrike" kern="1200" dirty="0">
                <a:solidFill>
                  <a:schemeClr val="tx1"/>
                </a:solidFill>
                <a:effectLst/>
                <a:latin typeface="+mn-lt"/>
                <a:ea typeface="+mn-ea"/>
                <a:cs typeface="+mn-cs"/>
              </a:rPr>
              <a:t> case</a:t>
            </a:r>
          </a:p>
          <a:p>
            <a:pPr marL="171450" indent="-171450" rtl="0" fontAlgn="base">
              <a:buFont typeface="Arial" panose="020B0604020202020204" pitchFamily="34" charset="0"/>
              <a:buChar char="•"/>
            </a:pP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Describe the role of fair dealing in the </a:t>
            </a:r>
            <a:r>
              <a:rPr lang="en-CA" sz="1200" b="0" i="1" u="none" strike="noStrike" kern="1200" dirty="0">
                <a:solidFill>
                  <a:schemeClr val="tx1"/>
                </a:solidFill>
                <a:effectLst/>
                <a:latin typeface="+mn-lt"/>
                <a:ea typeface="+mn-ea"/>
                <a:cs typeface="+mn-cs"/>
              </a:rPr>
              <a:t>SOCAN v. Bell</a:t>
            </a:r>
            <a:r>
              <a:rPr lang="en-CA" sz="1200" b="0" i="0" u="none" strike="noStrike" kern="1200" dirty="0">
                <a:solidFill>
                  <a:schemeClr val="tx1"/>
                </a:solidFill>
                <a:effectLst/>
                <a:latin typeface="+mn-lt"/>
                <a:ea typeface="+mn-ea"/>
                <a:cs typeface="+mn-cs"/>
              </a:rPr>
              <a:t> case</a:t>
            </a:r>
          </a:p>
          <a:p>
            <a:pPr marL="171450" indent="-171450" rtl="0" fontAlgn="base">
              <a:buFont typeface="Arial" panose="020B0604020202020204" pitchFamily="34" charset="0"/>
              <a:buChar char="•"/>
            </a:pP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Explain the use and interpretation of the CCH six-factor test in the </a:t>
            </a:r>
            <a:r>
              <a:rPr lang="en-CA" sz="1200" b="0" i="1" u="none" strike="noStrike" kern="1200" dirty="0">
                <a:solidFill>
                  <a:schemeClr val="tx1"/>
                </a:solidFill>
                <a:effectLst/>
                <a:latin typeface="+mn-lt"/>
                <a:ea typeface="+mn-ea"/>
                <a:cs typeface="+mn-cs"/>
              </a:rPr>
              <a:t>SOCAN v. Bell</a:t>
            </a:r>
            <a:r>
              <a:rPr lang="en-CA" sz="1200" b="0" i="0" u="none" strike="noStrike" kern="1200" dirty="0">
                <a:solidFill>
                  <a:schemeClr val="tx1"/>
                </a:solidFill>
                <a:effectLst/>
                <a:latin typeface="+mn-lt"/>
                <a:ea typeface="+mn-ea"/>
                <a:cs typeface="+mn-cs"/>
              </a:rPr>
              <a:t> case</a:t>
            </a:r>
          </a:p>
          <a:p>
            <a:pPr rtl="0"/>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24</a:t>
            </a:fld>
            <a:endParaRPr lang="en-US"/>
          </a:p>
        </p:txBody>
      </p:sp>
    </p:spTree>
    <p:extLst>
      <p:ext uri="{BB962C8B-B14F-4D97-AF65-F5344CB8AC3E}">
        <p14:creationId xmlns:p14="http://schemas.microsoft.com/office/powerpoint/2010/main" val="174452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34. This has been the University of Alberta’s Opening Up Copyright Module on </a:t>
            </a:r>
            <a:r>
              <a:rPr lang="en-CA" sz="1200" b="0" i="1" u="none" strike="noStrike" kern="1200" dirty="0">
                <a:solidFill>
                  <a:schemeClr val="tx1"/>
                </a:solidFill>
                <a:effectLst/>
                <a:latin typeface="+mn-lt"/>
                <a:ea typeface="+mn-ea"/>
                <a:cs typeface="+mn-cs"/>
              </a:rPr>
              <a:t>SOCAN v. Bell</a:t>
            </a:r>
            <a:r>
              <a:rPr lang="en-CA" sz="1200" b="0" i="0" u="none" strike="noStrike" kern="1200" dirty="0">
                <a:solidFill>
                  <a:schemeClr val="tx1"/>
                </a:solidFill>
                <a:effectLst/>
                <a:latin typeface="+mn-lt"/>
                <a:ea typeface="+mn-ea"/>
                <a:cs typeface="+mn-cs"/>
              </a:rPr>
              <a:t>.  Thank you for your attention. </a:t>
            </a:r>
            <a:endParaRPr lang="en-CA" dirty="0"/>
          </a:p>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25</a:t>
            </a:fld>
            <a:endParaRPr lang="en-US"/>
          </a:p>
        </p:txBody>
      </p:sp>
    </p:spTree>
    <p:extLst>
      <p:ext uri="{BB962C8B-B14F-4D97-AF65-F5344CB8AC3E}">
        <p14:creationId xmlns:p14="http://schemas.microsoft.com/office/powerpoint/2010/main" val="2321039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26</a:t>
            </a:fld>
            <a:endParaRPr lang="en-US"/>
          </a:p>
        </p:txBody>
      </p:sp>
    </p:spTree>
    <p:extLst>
      <p:ext uri="{BB962C8B-B14F-4D97-AF65-F5344CB8AC3E}">
        <p14:creationId xmlns:p14="http://schemas.microsoft.com/office/powerpoint/2010/main" val="3549570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27</a:t>
            </a:fld>
            <a:endParaRPr lang="en-US"/>
          </a:p>
        </p:txBody>
      </p:sp>
    </p:spTree>
    <p:extLst>
      <p:ext uri="{BB962C8B-B14F-4D97-AF65-F5344CB8AC3E}">
        <p14:creationId xmlns:p14="http://schemas.microsoft.com/office/powerpoint/2010/main" val="2977247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28</a:t>
            </a:fld>
            <a:endParaRPr lang="en-US"/>
          </a:p>
        </p:txBody>
      </p:sp>
    </p:spTree>
    <p:extLst>
      <p:ext uri="{BB962C8B-B14F-4D97-AF65-F5344CB8AC3E}">
        <p14:creationId xmlns:p14="http://schemas.microsoft.com/office/powerpoint/2010/main" val="397300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29</a:t>
            </a:fld>
            <a:endParaRPr lang="en-US"/>
          </a:p>
        </p:txBody>
      </p:sp>
    </p:spTree>
    <p:extLst>
      <p:ext uri="{BB962C8B-B14F-4D97-AF65-F5344CB8AC3E}">
        <p14:creationId xmlns:p14="http://schemas.microsoft.com/office/powerpoint/2010/main" val="2426629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3. </a:t>
            </a:r>
            <a:r>
              <a:rPr lang="en-US"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SOCAN is a copyright collective representing the rights of songwriters, and SOCAN held the view that rights-holders should be compensated when their songs are previewed online. So, </a:t>
            </a:r>
            <a:r>
              <a:rPr lang="en-US"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in 1995, SOCAN asked the Copyright Board to provide a tariff or royalty rate for reproducing music over the Internet, covering not only the downloading of songs, but also the streaming of previews.</a:t>
            </a:r>
            <a:r>
              <a:rPr lang="en-US" sz="1200" b="1" i="0" u="none" strike="noStrike" kern="1200" dirty="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3</a:t>
            </a:fld>
            <a:endParaRPr lang="en-US"/>
          </a:p>
        </p:txBody>
      </p:sp>
    </p:spTree>
    <p:extLst>
      <p:ext uri="{BB962C8B-B14F-4D97-AF65-F5344CB8AC3E}">
        <p14:creationId xmlns:p14="http://schemas.microsoft.com/office/powerpoint/2010/main" val="1350354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31</a:t>
            </a:fld>
            <a:endParaRPr lang="en-US"/>
          </a:p>
        </p:txBody>
      </p:sp>
    </p:spTree>
    <p:extLst>
      <p:ext uri="{BB962C8B-B14F-4D97-AF65-F5344CB8AC3E}">
        <p14:creationId xmlns:p14="http://schemas.microsoft.com/office/powerpoint/2010/main" val="3617284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32</a:t>
            </a:fld>
            <a:endParaRPr lang="en-US"/>
          </a:p>
        </p:txBody>
      </p:sp>
    </p:spTree>
    <p:extLst>
      <p:ext uri="{BB962C8B-B14F-4D97-AF65-F5344CB8AC3E}">
        <p14:creationId xmlns:p14="http://schemas.microsoft.com/office/powerpoint/2010/main" val="24832998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34</a:t>
            </a:fld>
            <a:endParaRPr lang="en-US"/>
          </a:p>
        </p:txBody>
      </p:sp>
    </p:spTree>
    <p:extLst>
      <p:ext uri="{BB962C8B-B14F-4D97-AF65-F5344CB8AC3E}">
        <p14:creationId xmlns:p14="http://schemas.microsoft.com/office/powerpoint/2010/main" val="194622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4. </a:t>
            </a:r>
            <a:r>
              <a:rPr lang="en-US"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The Copyright Board determined royalty rates for the downloads, but decided that </a:t>
            </a:r>
            <a:r>
              <a:rPr lang="en-US"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previews were covered by fair dealing since their purpose was for research, and, as such, no royalties should have to be paid.</a:t>
            </a:r>
            <a:r>
              <a:rPr lang="en-US" sz="1200" b="1" i="0" u="none" strike="noStrike" kern="1200" dirty="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4</a:t>
            </a:fld>
            <a:endParaRPr lang="en-US"/>
          </a:p>
        </p:txBody>
      </p:sp>
    </p:spTree>
    <p:extLst>
      <p:ext uri="{BB962C8B-B14F-4D97-AF65-F5344CB8AC3E}">
        <p14:creationId xmlns:p14="http://schemas.microsoft.com/office/powerpoint/2010/main" val="3886671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5. SOCAN then took the case to the </a:t>
            </a:r>
            <a:r>
              <a:rPr lang="en-US"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Federal Court of Appeal, as a lawsuit against a group of fourteen companies and agencies.  The Federal Court of Appeal agreed</a:t>
            </a:r>
            <a:r>
              <a:rPr lang="en-CA" sz="1200" b="0" i="0" u="none" strike="noStrike" kern="1200" baseline="300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with the Copyright Board that  royalties did not need to be paid for previews. </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5</a:t>
            </a:fld>
            <a:endParaRPr lang="en-US"/>
          </a:p>
        </p:txBody>
      </p:sp>
    </p:spTree>
    <p:extLst>
      <p:ext uri="{BB962C8B-B14F-4D97-AF65-F5344CB8AC3E}">
        <p14:creationId xmlns:p14="http://schemas.microsoft.com/office/powerpoint/2010/main" val="2682897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6. SOCAN again appealed the decision,  this time to the Supreme Court of Canada,  naming Bell and seven other companies and associations as respondents. </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6</a:t>
            </a:fld>
            <a:endParaRPr lang="en-US"/>
          </a:p>
        </p:txBody>
      </p:sp>
    </p:spTree>
    <p:extLst>
      <p:ext uri="{BB962C8B-B14F-4D97-AF65-F5344CB8AC3E}">
        <p14:creationId xmlns:p14="http://schemas.microsoft.com/office/powerpoint/2010/main" val="998057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7. The </a:t>
            </a:r>
            <a:r>
              <a:rPr lang="en-CA" sz="1200" b="0" i="1" u="none" strike="noStrike" kern="1200" dirty="0">
                <a:solidFill>
                  <a:schemeClr val="tx1"/>
                </a:solidFill>
                <a:effectLst/>
                <a:latin typeface="+mn-lt"/>
                <a:ea typeface="+mn-ea"/>
                <a:cs typeface="+mn-cs"/>
              </a:rPr>
              <a:t>SOCAN v. Bell</a:t>
            </a:r>
            <a:r>
              <a:rPr lang="en-CA" sz="1200" b="0" i="0" u="none" strike="noStrike" kern="1200" dirty="0">
                <a:solidFill>
                  <a:schemeClr val="tx1"/>
                </a:solidFill>
                <a:effectLst/>
                <a:latin typeface="+mn-lt"/>
                <a:ea typeface="+mn-ea"/>
                <a:cs typeface="+mn-cs"/>
              </a:rPr>
              <a:t> case centred on three issues.</a:t>
            </a:r>
          </a:p>
          <a:p>
            <a:endParaRPr lang="en-CA" sz="1200" b="0" i="0" u="none" strike="noStrike" kern="1200" dirty="0">
              <a:solidFill>
                <a:schemeClr val="tx1"/>
              </a:solidFill>
              <a:effectLst/>
              <a:latin typeface="+mn-lt"/>
              <a:ea typeface="+mn-ea"/>
              <a:cs typeface="+mn-cs"/>
            </a:endParaRPr>
          </a:p>
          <a:p>
            <a:r>
              <a:rPr lang="en-CA" sz="1200" b="0" i="0" u="none" strike="noStrike" kern="1200" dirty="0">
                <a:solidFill>
                  <a:schemeClr val="tx1"/>
                </a:solidFill>
                <a:effectLst/>
                <a:latin typeface="+mn-lt"/>
                <a:ea typeface="+mn-ea"/>
                <a:cs typeface="+mn-cs"/>
              </a:rPr>
              <a:t>8. </a:t>
            </a:r>
            <a:r>
              <a:rPr lang="en-US"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The first issue concerns whether fair dealing can apply to the playing of the previews. </a:t>
            </a:r>
          </a:p>
          <a:p>
            <a:endParaRPr lang="en-CA" sz="1200" b="0" i="0" u="none" strike="noStrike" kern="1200" dirty="0">
              <a:solidFill>
                <a:schemeClr val="tx1"/>
              </a:solidFill>
              <a:effectLst/>
              <a:latin typeface="+mn-lt"/>
              <a:ea typeface="+mn-ea"/>
              <a:cs typeface="+mn-cs"/>
            </a:endParaRPr>
          </a:p>
          <a:p>
            <a:r>
              <a:rPr lang="en-CA" sz="1200" b="0" i="0" u="none" strike="noStrike" kern="1200" dirty="0">
                <a:solidFill>
                  <a:schemeClr val="tx1"/>
                </a:solidFill>
                <a:effectLst/>
                <a:latin typeface="+mn-lt"/>
                <a:ea typeface="+mn-ea"/>
                <a:cs typeface="+mn-cs"/>
              </a:rPr>
              <a:t>9. </a:t>
            </a:r>
            <a:r>
              <a:rPr lang="en-US"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The second issue centers around the appropriate viewpoint for purposes under fair dealing.</a:t>
            </a:r>
          </a:p>
          <a:p>
            <a:endParaRPr lang="en-CA" sz="1200" b="0" i="0" u="none" strike="noStrike" kern="1200" dirty="0">
              <a:solidFill>
                <a:schemeClr val="tx1"/>
              </a:solidFill>
              <a:effectLst/>
              <a:latin typeface="+mn-lt"/>
              <a:ea typeface="+mn-ea"/>
              <a:cs typeface="+mn-cs"/>
            </a:endParaRPr>
          </a:p>
          <a:p>
            <a:r>
              <a:rPr lang="en-CA" sz="1200" b="0" i="0" u="none" strike="noStrike" kern="1200" dirty="0">
                <a:solidFill>
                  <a:schemeClr val="tx1"/>
                </a:solidFill>
                <a:effectLst/>
                <a:latin typeface="+mn-lt"/>
                <a:ea typeface="+mn-ea"/>
                <a:cs typeface="+mn-cs"/>
              </a:rPr>
              <a:t>10. </a:t>
            </a:r>
            <a:r>
              <a:rPr lang="en-US"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And, the third issue is, if listening to the previews is considered research for the purposes of fair dealing, whether playing the previews passes the CCH six-factor test.  </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7</a:t>
            </a:fld>
            <a:endParaRPr lang="en-US"/>
          </a:p>
        </p:txBody>
      </p:sp>
    </p:spTree>
    <p:extLst>
      <p:ext uri="{BB962C8B-B14F-4D97-AF65-F5344CB8AC3E}">
        <p14:creationId xmlns:p14="http://schemas.microsoft.com/office/powerpoint/2010/main" val="2097097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11. For fair dealing to apply, the playing of the previews would have to serve one of the </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specific purposes under fair dealing. In this case, the issue is whether the streaming of previews  constitutes “research.” If it does, this would be said to “pass” the first step of the 2-step fair dealing assessment. </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8</a:t>
            </a:fld>
            <a:endParaRPr lang="en-US"/>
          </a:p>
        </p:txBody>
      </p:sp>
    </p:spTree>
    <p:extLst>
      <p:ext uri="{BB962C8B-B14F-4D97-AF65-F5344CB8AC3E}">
        <p14:creationId xmlns:p14="http://schemas.microsoft.com/office/powerpoint/2010/main" val="3777999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12. While SOCAN argued that “research” should be defined as  “the systematic investigation into and study of material in order to establish facts and new conclusions” the Supreme Court took a much broader view.</a:t>
            </a:r>
          </a:p>
          <a:p>
            <a:endParaRPr lang="en-CA" sz="1200" b="0" i="0" u="none" strike="noStrike" kern="1200" dirty="0">
              <a:solidFill>
                <a:schemeClr val="tx1"/>
              </a:solidFill>
              <a:effectLst/>
              <a:latin typeface="+mn-lt"/>
              <a:ea typeface="+mn-ea"/>
              <a:cs typeface="+mn-cs"/>
            </a:endParaRPr>
          </a:p>
          <a:p>
            <a:r>
              <a:rPr lang="en-CA" sz="1200" b="0" i="0" u="none" strike="noStrike" kern="1200" dirty="0">
                <a:solidFill>
                  <a:schemeClr val="tx1"/>
                </a:solidFill>
                <a:effectLst/>
                <a:latin typeface="+mn-lt"/>
                <a:ea typeface="+mn-ea"/>
                <a:cs typeface="+mn-cs"/>
              </a:rPr>
              <a:t>13. The Supreme Court held that research  “... can be piecemeal, informal, exploratory, or confirmatory.  It can in fact be undertaken for no purpose except personal interest.”  </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9</a:t>
            </a:fld>
            <a:endParaRPr lang="en-US"/>
          </a:p>
        </p:txBody>
      </p:sp>
    </p:spTree>
    <p:extLst>
      <p:ext uri="{BB962C8B-B14F-4D97-AF65-F5344CB8AC3E}">
        <p14:creationId xmlns:p14="http://schemas.microsoft.com/office/powerpoint/2010/main" val="318352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95263F"/>
                </a:solidFill>
                <a:latin typeface="DINPro-CondBold" charset="0"/>
              </a:defRPr>
            </a:lvl1pPr>
          </a:lstStyle>
          <a:p>
            <a:r>
              <a:rPr lang="en-US" dirty="0"/>
              <a:t>Level 1</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bg2">
                    <a:lumMod val="50000"/>
                  </a:schemeClr>
                </a:solidFill>
                <a:latin typeface="DIN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1429562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3</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004950"/>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1</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95263F"/>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extLst>
      <p:ext uri="{BB962C8B-B14F-4D97-AF65-F5344CB8AC3E}">
        <p14:creationId xmlns:p14="http://schemas.microsoft.com/office/powerpoint/2010/main" val="167103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DINPro-CondBold"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bg2">
                    <a:lumMod val="50000"/>
                  </a:schemeClr>
                </a:solidFill>
                <a:latin typeface="DIN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2</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CB534C"/>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DINPro-CondBold"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bg2">
                    <a:lumMod val="50000"/>
                  </a:schemeClr>
                </a:solidFill>
                <a:latin typeface="DIN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3</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F7CA00"/>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DINPro-CondBold"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bg2">
                    <a:lumMod val="50000"/>
                  </a:schemeClr>
                </a:solidFill>
                <a:latin typeface="DIN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4</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879F3D"/>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DINPro-CondBold"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bg2">
                    <a:lumMod val="50000"/>
                  </a:schemeClr>
                </a:solidFill>
                <a:latin typeface="DIN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396668"/>
      </p:ext>
    </p:extLst>
  </p:cSld>
  <p:clrMap bg1="lt1" tx1="dk1" bg2="lt2" tx2="dk2" accent1="accent1" accent2="accent2" accent3="accent3" accent4="accent4" accent5="accent5" accent6="accent6" hlink="hlink" folHlink="folHlink"/>
  <p:sldLayoutIdLst>
    <p:sldLayoutId id="2147493462" r:id="rId1"/>
    <p:sldLayoutId id="21474934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370854"/>
      </p:ext>
    </p:extLst>
  </p:cSld>
  <p:clrMap bg1="lt1" tx1="dk1" bg2="lt2" tx2="dk2" accent1="accent1" accent2="accent2" accent3="accent3" accent4="accent4" accent5="accent5" accent6="accent6" hlink="hlink" folHlink="folHlink"/>
  <p:sldLayoutIdLst>
    <p:sldLayoutId id="2147493467" r:id="rId1"/>
    <p:sldLayoutId id="21474934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04486"/>
      </p:ext>
    </p:extLst>
  </p:cSld>
  <p:clrMap bg1="lt1" tx1="dk1" bg2="lt2" tx2="dk2" accent1="accent1" accent2="accent2" accent3="accent3" accent4="accent4" accent5="accent5" accent6="accent6" hlink="hlink" folHlink="folHlink"/>
  <p:sldLayoutIdLst>
    <p:sldLayoutId id="2147493481" r:id="rId1"/>
    <p:sldLayoutId id="214749348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46470"/>
      </p:ext>
    </p:extLst>
  </p:cSld>
  <p:clrMap bg1="lt1" tx1="dk1" bg2="lt2" tx2="dk2" accent1="accent1" accent2="accent2" accent3="accent3" accent4="accent4" accent5="accent5" accent6="accent6" hlink="hlink" folHlink="folHlink"/>
  <p:sldLayoutIdLst>
    <p:sldLayoutId id="2147493484" r:id="rId1"/>
    <p:sldLayoutId id="21474934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8359"/>
      </p:ext>
    </p:extLst>
  </p:cSld>
  <p:clrMap bg1="lt1" tx1="dk1" bg2="lt2" tx2="dk2" accent1="accent1" accent2="accent2" accent3="accent3" accent4="accent4" accent5="accent5" accent6="accent6" hlink="hlink" folHlink="folHlink"/>
  <p:sldLayoutIdLst>
    <p:sldLayoutId id="2147493487" r:id="rId1"/>
    <p:sldLayoutId id="214749348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hyperlink" Target="https://creativecommons.org/licenses/by/4.0/legalcode"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0.xml"/><Relationship Id="rId7" Type="http://schemas.openxmlformats.org/officeDocument/2006/relationships/image" Target="../media/image23.png"/><Relationship Id="rId2" Type="http://schemas.openxmlformats.org/officeDocument/2006/relationships/slideLayout" Target="../slideLayouts/slideLayout10.xml"/><Relationship Id="rId1" Type="http://schemas.openxmlformats.org/officeDocument/2006/relationships/tags" Target="../tags/tag9.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19.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10.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11.xml"/><Relationship Id="rId5" Type="http://schemas.openxmlformats.org/officeDocument/2006/relationships/image" Target="../media/image20.jp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12.xml"/><Relationship Id="rId6" Type="http://schemas.openxmlformats.org/officeDocument/2006/relationships/image" Target="../media/image14.png"/><Relationship Id="rId5" Type="http://schemas.openxmlformats.org/officeDocument/2006/relationships/image" Target="../media/image20.jp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4.xml"/><Relationship Id="rId7" Type="http://schemas.openxmlformats.org/officeDocument/2006/relationships/image" Target="../media/image24.png"/><Relationship Id="rId2" Type="http://schemas.openxmlformats.org/officeDocument/2006/relationships/slideLayout" Target="../slideLayouts/slideLayout10.xml"/><Relationship Id="rId1" Type="http://schemas.openxmlformats.org/officeDocument/2006/relationships/tags" Target="../tags/tag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14.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15.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0.png"/><Relationship Id="rId2" Type="http://schemas.openxmlformats.org/officeDocument/2006/relationships/slideLayout" Target="../slideLayouts/slideLayout10.xml"/><Relationship Id="rId1" Type="http://schemas.openxmlformats.org/officeDocument/2006/relationships/tags" Target="../tags/tag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1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18.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1.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19.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tags" Target="../tags/tag21.xml"/><Relationship Id="rId5" Type="http://schemas.openxmlformats.org/officeDocument/2006/relationships/image" Target="../media/image37.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press.uottawa.ca/the-copyright-pentalogy.html"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 Id="rId5" Type="http://schemas.openxmlformats.org/officeDocument/2006/relationships/hyperlink" Target="https://www.albertalawreview.com/index.php/ALR/article/view/64" TargetMode="External"/><Relationship Id="rId4" Type="http://schemas.openxmlformats.org/officeDocument/2006/relationships/hyperlink" Target="https://heinonline.org/HOL/P?h=hein.journals/lndslid5&amp;i=322"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2.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hyperlink" Target="https://scc-csc.lexum.com/scc-csc/scc-csc/en/item/2125/index.do" TargetMode="External"/><Relationship Id="rId2" Type="http://schemas.openxmlformats.org/officeDocument/2006/relationships/hyperlink" Target="https://scc-csc.lexum.com/scc-csc/scc-csc/en/item/9996/index.do" TargetMode="Externa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openxmlformats.org/officeDocument/2006/relationships/hyperlink" Target="https://pixabay.com/en/young-women-isolated-nice-sound-3084895/" TargetMode="External"/><Relationship Id="rId13" Type="http://schemas.openxmlformats.org/officeDocument/2006/relationships/hyperlink" Target="https://thenounproject.com/AFYstudio/uploads/?i=1737325" TargetMode="External"/><Relationship Id="rId3" Type="http://schemas.openxmlformats.org/officeDocument/2006/relationships/hyperlink" Target="http://brandingsource.blogspot.com/2012/01/new-logo-socan.html" TargetMode="External"/><Relationship Id="rId7" Type="http://schemas.openxmlformats.org/officeDocument/2006/relationships/hyperlink" Target="https://pixabay.com/en/experiment-chemistry-liquid-220023/" TargetMode="External"/><Relationship Id="rId12" Type="http://schemas.openxmlformats.org/officeDocument/2006/relationships/hyperlink" Target="https://thenounproject.com/search/?q=alternatives&amp;i=1074053" TargetMode="External"/><Relationship Id="rId2" Type="http://schemas.openxmlformats.org/officeDocument/2006/relationships/notesSlide" Target="../notesSlides/notesSlide30.xml"/><Relationship Id="rId16" Type="http://schemas.openxmlformats.org/officeDocument/2006/relationships/hyperlink" Target="http://www.hooksounds.com/" TargetMode="External"/><Relationship Id="rId1" Type="http://schemas.openxmlformats.org/officeDocument/2006/relationships/slideLayout" Target="../slideLayouts/slideLayout10.xml"/><Relationship Id="rId6" Type="http://schemas.openxmlformats.org/officeDocument/2006/relationships/hyperlink" Target="https://commons.wikimedia.org/wiki/File:Supreme_court_of_Canada_in_summer.jpg" TargetMode="External"/><Relationship Id="rId11" Type="http://schemas.openxmlformats.org/officeDocument/2006/relationships/hyperlink" Target="https://thenounproject.com/search/?q=percent&amp;i=397874" TargetMode="External"/><Relationship Id="rId5" Type="http://schemas.openxmlformats.org/officeDocument/2006/relationships/hyperlink" Target="http://cas-cdc-www02.cas-satj.gc.ca/portal/page/portal/fc_cf_en/Index" TargetMode="External"/><Relationship Id="rId15" Type="http://schemas.openxmlformats.org/officeDocument/2006/relationships/hyperlink" Target="https://pixabay.com/en/hand-art-design-album-cover-vinyl-2582803/" TargetMode="External"/><Relationship Id="rId10" Type="http://schemas.openxmlformats.org/officeDocument/2006/relationships/hyperlink" Target="https://thenounproject.com/search/?q=copy&amp;i=1474212" TargetMode="External"/><Relationship Id="rId4" Type="http://schemas.openxmlformats.org/officeDocument/2006/relationships/hyperlink" Target="http://www.cb-cda.gc.ca/home-accueil-e.html" TargetMode="External"/><Relationship Id="rId9" Type="http://schemas.openxmlformats.org/officeDocument/2006/relationships/hyperlink" Target="https://thenounproject.com/icon/1005058/" TargetMode="External"/><Relationship Id="rId14" Type="http://schemas.openxmlformats.org/officeDocument/2006/relationships/hyperlink" Target="https://thenounproject.com/search/?q=dollar%20sign&amp;i=171145"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ualberta.ca/copyright/resources/opening-up-copyright-instructional-modules"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hyperlink" Target="https://creativecommons.org/licenses/by/4.0/" TargetMode="External"/><Relationship Id="rId5" Type="http://schemas.openxmlformats.org/officeDocument/2006/relationships/hyperlink" Target="mailto:copyright@ualberta.ca" TargetMode="External"/><Relationship Id="rId4" Type="http://schemas.openxmlformats.org/officeDocument/2006/relationships/hyperlink" Target="https://commons.wikimedia.org/wiki/Commons:Free_media_resources/Photography"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5.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7.xml"/><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8.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latin typeface="Arial" panose="020B0604020202020204" pitchFamily="34" charset="0"/>
                <a:cs typeface="Arial" panose="020B0604020202020204" pitchFamily="34" charset="0"/>
              </a:rPr>
              <a:t>SOCAN v. Bell</a:t>
            </a:r>
          </a:p>
        </p:txBody>
      </p:sp>
      <p:sp>
        <p:nvSpPr>
          <p:cNvPr id="3" name="Subtitle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Opening Up Copyright Instructional Module</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7743" y="4455545"/>
            <a:ext cx="2721567" cy="63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Image result for cc-b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txBox="1">
            <a:spLocks/>
          </p:cNvSpPr>
          <p:nvPr/>
        </p:nvSpPr>
        <p:spPr>
          <a:xfrm>
            <a:off x="10242488" y="6325810"/>
            <a:ext cx="1741820" cy="413940"/>
          </a:xfrm>
          <a:prstGeom prst="rect">
            <a:avLst/>
          </a:prstGeom>
        </p:spPr>
        <p:txBody>
          <a:bodyPr/>
          <a:lstStyle>
            <a:lvl1pPr marL="0" indent="0" algn="ctr" defTabSz="914400" rtl="0" eaLnBrk="1" latinLnBrk="0" hangingPunct="1">
              <a:lnSpc>
                <a:spcPct val="90000"/>
              </a:lnSpc>
              <a:spcBef>
                <a:spcPts val="1000"/>
              </a:spcBef>
              <a:buFont typeface="Arial"/>
              <a:buNone/>
              <a:defRPr sz="2400" kern="1200" baseline="0">
                <a:solidFill>
                  <a:schemeClr val="bg2">
                    <a:lumMod val="50000"/>
                  </a:schemeClr>
                </a:solidFill>
                <a:latin typeface="DINPro"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600" dirty="0">
                <a:latin typeface="Arial" panose="020B0604020202020204" pitchFamily="34" charset="0"/>
                <a:cs typeface="Arial" panose="020B0604020202020204" pitchFamily="34" charset="0"/>
              </a:rPr>
              <a:t>December 2018 </a:t>
            </a:r>
          </a:p>
        </p:txBody>
      </p:sp>
    </p:spTree>
    <p:extLst>
      <p:ext uri="{BB962C8B-B14F-4D97-AF65-F5344CB8AC3E}">
        <p14:creationId xmlns:p14="http://schemas.microsoft.com/office/powerpoint/2010/main" val="1355272747"/>
      </p:ext>
    </p:extLst>
  </p:cSld>
  <p:clrMapOvr>
    <a:masterClrMapping/>
  </p:clrMapOvr>
  <mc:AlternateContent xmlns:mc="http://schemas.openxmlformats.org/markup-compatibility/2006" xmlns:p14="http://schemas.microsoft.com/office/powerpoint/2010/main">
    <mc:Choice Requires="p14">
      <p:transition spd="slow" p14:dur="2000" advTm="10114"/>
    </mc:Choice>
    <mc:Fallback xmlns="">
      <p:transition spd="slow" advTm="1011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178A0-60B2-4745-A9D3-8A0734F81A15}"/>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PREVIEWS ARE RESEARCH</a:t>
            </a:r>
          </a:p>
        </p:txBody>
      </p:sp>
      <p:sp>
        <p:nvSpPr>
          <p:cNvPr id="6" name="TextBox 5">
            <a:extLst>
              <a:ext uri="{FF2B5EF4-FFF2-40B4-BE49-F238E27FC236}">
                <a16:creationId xmlns:a16="http://schemas.microsoft.com/office/drawing/2014/main" id="{8B0F0DCC-F61A-494E-8CC6-885C97B8B15F}"/>
              </a:ext>
            </a:extLst>
          </p:cNvPr>
          <p:cNvSpPr txBox="1"/>
          <p:nvPr/>
        </p:nvSpPr>
        <p:spPr>
          <a:xfrm>
            <a:off x="2513478" y="1992168"/>
            <a:ext cx="1620981" cy="523220"/>
          </a:xfrm>
          <a:prstGeom prst="rect">
            <a:avLst/>
          </a:prstGeom>
          <a:noFill/>
        </p:spPr>
        <p:txBody>
          <a:bodyPr wrap="square" rtlCol="0">
            <a:spAutoFit/>
          </a:bodyPr>
          <a:lstStyle/>
          <a:p>
            <a:r>
              <a:rPr lang="en-CA" sz="2800" u="sng" dirty="0">
                <a:solidFill>
                  <a:schemeClr val="bg2">
                    <a:lumMod val="50000"/>
                  </a:schemeClr>
                </a:solidFill>
                <a:latin typeface="Arial" panose="020B0604020202020204" pitchFamily="34" charset="0"/>
                <a:cs typeface="Arial" panose="020B0604020202020204" pitchFamily="34" charset="0"/>
              </a:rPr>
              <a:t>1</a:t>
            </a:r>
            <a:r>
              <a:rPr lang="en-CA" sz="2800" u="sng" baseline="30000" dirty="0">
                <a:solidFill>
                  <a:schemeClr val="bg2">
                    <a:lumMod val="50000"/>
                  </a:schemeClr>
                </a:solidFill>
                <a:latin typeface="Arial" panose="020B0604020202020204" pitchFamily="34" charset="0"/>
                <a:cs typeface="Arial" panose="020B0604020202020204" pitchFamily="34" charset="0"/>
              </a:rPr>
              <a:t>st</a:t>
            </a:r>
            <a:r>
              <a:rPr lang="en-CA" sz="2800" u="sng" dirty="0">
                <a:solidFill>
                  <a:schemeClr val="bg2">
                    <a:lumMod val="50000"/>
                  </a:schemeClr>
                </a:solidFill>
                <a:latin typeface="Arial" panose="020B0604020202020204" pitchFamily="34" charset="0"/>
                <a:cs typeface="Arial" panose="020B0604020202020204" pitchFamily="34" charset="0"/>
              </a:rPr>
              <a:t> Step</a:t>
            </a:r>
          </a:p>
        </p:txBody>
      </p:sp>
      <p:pic>
        <p:nvPicPr>
          <p:cNvPr id="8" name="Picture 7">
            <a:extLst>
              <a:ext uri="{FF2B5EF4-FFF2-40B4-BE49-F238E27FC236}">
                <a16:creationId xmlns:a16="http://schemas.microsoft.com/office/drawing/2014/main" id="{9B855713-5579-46E1-919B-69BFC0781B42}"/>
              </a:ext>
            </a:extLst>
          </p:cNvPr>
          <p:cNvPicPr>
            <a:picLocks noChangeAspect="1"/>
          </p:cNvPicPr>
          <p:nvPr/>
        </p:nvPicPr>
        <p:blipFill>
          <a:blip r:embed="rId4"/>
          <a:stretch>
            <a:fillRect/>
          </a:stretch>
        </p:blipFill>
        <p:spPr>
          <a:xfrm>
            <a:off x="2370251" y="2632375"/>
            <a:ext cx="1764208" cy="2940346"/>
          </a:xfrm>
          <a:prstGeom prst="rect">
            <a:avLst/>
          </a:prstGeom>
        </p:spPr>
      </p:pic>
      <p:sp>
        <p:nvSpPr>
          <p:cNvPr id="15" name="TextBox 14">
            <a:extLst>
              <a:ext uri="{FF2B5EF4-FFF2-40B4-BE49-F238E27FC236}">
                <a16:creationId xmlns:a16="http://schemas.microsoft.com/office/drawing/2014/main" id="{9B931E8F-1E87-45F5-BB54-ADAF34001E89}"/>
              </a:ext>
            </a:extLst>
          </p:cNvPr>
          <p:cNvSpPr txBox="1"/>
          <p:nvPr/>
        </p:nvSpPr>
        <p:spPr>
          <a:xfrm>
            <a:off x="6776551" y="1988173"/>
            <a:ext cx="1572527" cy="523220"/>
          </a:xfrm>
          <a:prstGeom prst="rect">
            <a:avLst/>
          </a:prstGeom>
          <a:noFill/>
        </p:spPr>
        <p:txBody>
          <a:bodyPr wrap="square" rtlCol="0">
            <a:spAutoFit/>
          </a:bodyPr>
          <a:lstStyle/>
          <a:p>
            <a:r>
              <a:rPr lang="en-CA" sz="2800" u="sng" dirty="0">
                <a:solidFill>
                  <a:schemeClr val="bg2">
                    <a:lumMod val="50000"/>
                  </a:schemeClr>
                </a:solidFill>
                <a:latin typeface="Arial" panose="020B0604020202020204" pitchFamily="34" charset="0"/>
                <a:cs typeface="Arial" panose="020B0604020202020204" pitchFamily="34" charset="0"/>
              </a:rPr>
              <a:t>2</a:t>
            </a:r>
            <a:r>
              <a:rPr lang="en-CA" sz="2800" u="sng" baseline="30000" dirty="0">
                <a:solidFill>
                  <a:schemeClr val="bg2">
                    <a:lumMod val="50000"/>
                  </a:schemeClr>
                </a:solidFill>
                <a:latin typeface="Arial" panose="020B0604020202020204" pitchFamily="34" charset="0"/>
                <a:cs typeface="Arial" panose="020B0604020202020204" pitchFamily="34" charset="0"/>
              </a:rPr>
              <a:t>nd</a:t>
            </a:r>
            <a:r>
              <a:rPr lang="en-CA" sz="2800" u="sng" dirty="0">
                <a:solidFill>
                  <a:schemeClr val="bg2">
                    <a:lumMod val="50000"/>
                  </a:schemeClr>
                </a:solidFill>
                <a:latin typeface="Arial" panose="020B0604020202020204" pitchFamily="34" charset="0"/>
                <a:cs typeface="Arial" panose="020B0604020202020204" pitchFamily="34" charset="0"/>
              </a:rPr>
              <a:t> Step</a:t>
            </a:r>
          </a:p>
        </p:txBody>
      </p:sp>
      <p:grpSp>
        <p:nvGrpSpPr>
          <p:cNvPr id="19" name="Group 18">
            <a:extLst>
              <a:ext uri="{FF2B5EF4-FFF2-40B4-BE49-F238E27FC236}">
                <a16:creationId xmlns:a16="http://schemas.microsoft.com/office/drawing/2014/main" id="{8072949C-C6E4-442B-B11D-BEF1C6173C4B}"/>
              </a:ext>
            </a:extLst>
          </p:cNvPr>
          <p:cNvGrpSpPr/>
          <p:nvPr/>
        </p:nvGrpSpPr>
        <p:grpSpPr>
          <a:xfrm>
            <a:off x="8081196" y="4741943"/>
            <a:ext cx="1788828" cy="1586121"/>
            <a:chOff x="7983419" y="554407"/>
            <a:chExt cx="1785121" cy="1516570"/>
          </a:xfrm>
        </p:grpSpPr>
        <p:sp>
          <p:nvSpPr>
            <p:cNvPr id="20" name="TextBox 19">
              <a:extLst>
                <a:ext uri="{FF2B5EF4-FFF2-40B4-BE49-F238E27FC236}">
                  <a16:creationId xmlns:a16="http://schemas.microsoft.com/office/drawing/2014/main" id="{CBB0D7BA-720E-4278-B26C-DB59C0BD6421}"/>
                </a:ext>
              </a:extLst>
            </p:cNvPr>
            <p:cNvSpPr txBox="1"/>
            <p:nvPr/>
          </p:nvSpPr>
          <p:spPr>
            <a:xfrm>
              <a:off x="7983419" y="554407"/>
              <a:ext cx="1785121"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Alternatives</a:t>
              </a:r>
            </a:p>
          </p:txBody>
        </p:sp>
        <p:pic>
          <p:nvPicPr>
            <p:cNvPr id="21" name="Picture 20">
              <a:extLst>
                <a:ext uri="{FF2B5EF4-FFF2-40B4-BE49-F238E27FC236}">
                  <a16:creationId xmlns:a16="http://schemas.microsoft.com/office/drawing/2014/main" id="{CAF312D2-8E8E-4A2B-8D3A-2772E8BBD4E4}"/>
                </a:ext>
              </a:extLst>
            </p:cNvPr>
            <p:cNvPicPr>
              <a:picLocks noChangeAspect="1"/>
            </p:cNvPicPr>
            <p:nvPr/>
          </p:nvPicPr>
          <p:blipFill rotWithShape="1">
            <a:blip r:embed="rId5">
              <a:extLst>
                <a:ext uri="{28A0092B-C50C-407E-A947-70E740481C1C}">
                  <a14:useLocalDpi xmlns:a14="http://schemas.microsoft.com/office/drawing/2010/main" val="0"/>
                </a:ext>
              </a:extLst>
            </a:blip>
            <a:srcRect b="14675"/>
            <a:stretch/>
          </p:blipFill>
          <p:spPr>
            <a:xfrm>
              <a:off x="8306689" y="1095722"/>
              <a:ext cx="1142981" cy="975255"/>
            </a:xfrm>
            <a:prstGeom prst="rect">
              <a:avLst/>
            </a:prstGeom>
          </p:spPr>
        </p:pic>
      </p:grpSp>
      <p:grpSp>
        <p:nvGrpSpPr>
          <p:cNvPr id="22" name="Group 21">
            <a:extLst>
              <a:ext uri="{FF2B5EF4-FFF2-40B4-BE49-F238E27FC236}">
                <a16:creationId xmlns:a16="http://schemas.microsoft.com/office/drawing/2014/main" id="{BC7A620E-0E84-46B0-A72C-3AB704BABD0F}"/>
              </a:ext>
            </a:extLst>
          </p:cNvPr>
          <p:cNvGrpSpPr/>
          <p:nvPr/>
        </p:nvGrpSpPr>
        <p:grpSpPr>
          <a:xfrm>
            <a:off x="5321289" y="2982470"/>
            <a:ext cx="1380218" cy="1657987"/>
            <a:chOff x="721906" y="554409"/>
            <a:chExt cx="1377358" cy="1585285"/>
          </a:xfrm>
        </p:grpSpPr>
        <p:sp>
          <p:nvSpPr>
            <p:cNvPr id="23" name="TextBox 22">
              <a:extLst>
                <a:ext uri="{FF2B5EF4-FFF2-40B4-BE49-F238E27FC236}">
                  <a16:creationId xmlns:a16="http://schemas.microsoft.com/office/drawing/2014/main" id="{2C244535-C9D1-4964-94BA-F0DAA2B1DF8D}"/>
                </a:ext>
              </a:extLst>
            </p:cNvPr>
            <p:cNvSpPr txBox="1"/>
            <p:nvPr/>
          </p:nvSpPr>
          <p:spPr>
            <a:xfrm>
              <a:off x="744721" y="554409"/>
              <a:ext cx="1331729"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Purpose</a:t>
              </a:r>
            </a:p>
          </p:txBody>
        </p:sp>
        <p:pic>
          <p:nvPicPr>
            <p:cNvPr id="24" name="Picture 23">
              <a:extLst>
                <a:ext uri="{FF2B5EF4-FFF2-40B4-BE49-F238E27FC236}">
                  <a16:creationId xmlns:a16="http://schemas.microsoft.com/office/drawing/2014/main" id="{CE40A8F6-70EC-4F26-BFF5-DA96AD556C61}"/>
                </a:ext>
              </a:extLst>
            </p:cNvPr>
            <p:cNvPicPr>
              <a:picLocks noChangeAspect="1"/>
            </p:cNvPicPr>
            <p:nvPr/>
          </p:nvPicPr>
          <p:blipFill rotWithShape="1">
            <a:blip r:embed="rId6">
              <a:extLst>
                <a:ext uri="{28A0092B-C50C-407E-A947-70E740481C1C}">
                  <a14:useLocalDpi xmlns:a14="http://schemas.microsoft.com/office/drawing/2010/main" val="0"/>
                </a:ext>
              </a:extLst>
            </a:blip>
            <a:srcRect l="6129" t="8094" r="8943" b="27534"/>
            <a:stretch/>
          </p:blipFill>
          <p:spPr>
            <a:xfrm>
              <a:off x="721906" y="1095722"/>
              <a:ext cx="1377358" cy="1043972"/>
            </a:xfrm>
            <a:prstGeom prst="rect">
              <a:avLst/>
            </a:prstGeom>
          </p:spPr>
        </p:pic>
      </p:grpSp>
      <p:grpSp>
        <p:nvGrpSpPr>
          <p:cNvPr id="25" name="Group 24">
            <a:extLst>
              <a:ext uri="{FF2B5EF4-FFF2-40B4-BE49-F238E27FC236}">
                <a16:creationId xmlns:a16="http://schemas.microsoft.com/office/drawing/2014/main" id="{2B446BC2-309E-4AB5-A56A-CF991265A401}"/>
              </a:ext>
            </a:extLst>
          </p:cNvPr>
          <p:cNvGrpSpPr/>
          <p:nvPr/>
        </p:nvGrpSpPr>
        <p:grpSpPr>
          <a:xfrm>
            <a:off x="8377719" y="2980360"/>
            <a:ext cx="1245513" cy="1657988"/>
            <a:chOff x="4513386" y="554408"/>
            <a:chExt cx="1242932" cy="1585286"/>
          </a:xfrm>
        </p:grpSpPr>
        <p:sp>
          <p:nvSpPr>
            <p:cNvPr id="26" name="TextBox 25">
              <a:extLst>
                <a:ext uri="{FF2B5EF4-FFF2-40B4-BE49-F238E27FC236}">
                  <a16:creationId xmlns:a16="http://schemas.microsoft.com/office/drawing/2014/main" id="{415133CD-7D78-4DE2-B0E3-404BCACB6639}"/>
                </a:ext>
              </a:extLst>
            </p:cNvPr>
            <p:cNvSpPr txBox="1"/>
            <p:nvPr/>
          </p:nvSpPr>
          <p:spPr>
            <a:xfrm>
              <a:off x="4513386" y="554408"/>
              <a:ext cx="1242932"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Amount</a:t>
              </a:r>
            </a:p>
          </p:txBody>
        </p:sp>
        <p:pic>
          <p:nvPicPr>
            <p:cNvPr id="27" name="Picture 26">
              <a:extLst>
                <a:ext uri="{FF2B5EF4-FFF2-40B4-BE49-F238E27FC236}">
                  <a16:creationId xmlns:a16="http://schemas.microsoft.com/office/drawing/2014/main" id="{58C22A58-76E8-47BF-8E65-7DFC8C0898DA}"/>
                </a:ext>
              </a:extLst>
            </p:cNvPr>
            <p:cNvPicPr>
              <a:picLocks noChangeAspect="1"/>
            </p:cNvPicPr>
            <p:nvPr/>
          </p:nvPicPr>
          <p:blipFill rotWithShape="1">
            <a:blip r:embed="rId7">
              <a:extLst>
                <a:ext uri="{28A0092B-C50C-407E-A947-70E740481C1C}">
                  <a14:useLocalDpi xmlns:a14="http://schemas.microsoft.com/office/drawing/2010/main" val="0"/>
                </a:ext>
              </a:extLst>
            </a:blip>
            <a:srcRect l="24753" t="17139" r="22974" b="29979"/>
            <a:stretch/>
          </p:blipFill>
          <p:spPr>
            <a:xfrm>
              <a:off x="4644390" y="1147338"/>
              <a:ext cx="980917" cy="992356"/>
            </a:xfrm>
            <a:prstGeom prst="rect">
              <a:avLst/>
            </a:prstGeom>
          </p:spPr>
        </p:pic>
      </p:grpSp>
      <p:grpSp>
        <p:nvGrpSpPr>
          <p:cNvPr id="28" name="Group 27">
            <a:extLst>
              <a:ext uri="{FF2B5EF4-FFF2-40B4-BE49-F238E27FC236}">
                <a16:creationId xmlns:a16="http://schemas.microsoft.com/office/drawing/2014/main" id="{0B620A3D-AE7C-4629-9AEB-7260E77B8404}"/>
              </a:ext>
            </a:extLst>
          </p:cNvPr>
          <p:cNvGrpSpPr/>
          <p:nvPr/>
        </p:nvGrpSpPr>
        <p:grpSpPr>
          <a:xfrm>
            <a:off x="5459271" y="4741943"/>
            <a:ext cx="1104253" cy="1801653"/>
            <a:chOff x="10345314" y="554407"/>
            <a:chExt cx="1101965" cy="1722651"/>
          </a:xfrm>
        </p:grpSpPr>
        <p:sp>
          <p:nvSpPr>
            <p:cNvPr id="29" name="TextBox 28">
              <a:extLst>
                <a:ext uri="{FF2B5EF4-FFF2-40B4-BE49-F238E27FC236}">
                  <a16:creationId xmlns:a16="http://schemas.microsoft.com/office/drawing/2014/main" id="{45BC16EB-6561-4017-BC7D-AF8B09BBDACE}"/>
                </a:ext>
              </a:extLst>
            </p:cNvPr>
            <p:cNvSpPr txBox="1"/>
            <p:nvPr/>
          </p:nvSpPr>
          <p:spPr>
            <a:xfrm>
              <a:off x="10345314" y="554407"/>
              <a:ext cx="1101965"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Effect</a:t>
              </a:r>
            </a:p>
          </p:txBody>
        </p:sp>
        <p:pic>
          <p:nvPicPr>
            <p:cNvPr id="30" name="Picture 29">
              <a:extLst>
                <a:ext uri="{FF2B5EF4-FFF2-40B4-BE49-F238E27FC236}">
                  <a16:creationId xmlns:a16="http://schemas.microsoft.com/office/drawing/2014/main" id="{489FB3F0-2EBA-490A-ADBA-1E515CF8526C}"/>
                </a:ext>
              </a:extLst>
            </p:cNvPr>
            <p:cNvPicPr>
              <a:picLocks noChangeAspect="1"/>
            </p:cNvPicPr>
            <p:nvPr/>
          </p:nvPicPr>
          <p:blipFill rotWithShape="1">
            <a:blip r:embed="rId8">
              <a:extLst>
                <a:ext uri="{28A0092B-C50C-407E-A947-70E740481C1C}">
                  <a14:useLocalDpi xmlns:a14="http://schemas.microsoft.com/office/drawing/2010/main" val="0"/>
                </a:ext>
              </a:extLst>
            </a:blip>
            <a:srcRect l="33353" t="12652" r="32393" b="23441"/>
            <a:stretch/>
          </p:blipFill>
          <p:spPr>
            <a:xfrm>
              <a:off x="10550856" y="1053864"/>
              <a:ext cx="655624" cy="1223194"/>
            </a:xfrm>
            <a:prstGeom prst="rect">
              <a:avLst/>
            </a:prstGeom>
          </p:spPr>
        </p:pic>
      </p:grpSp>
      <p:grpSp>
        <p:nvGrpSpPr>
          <p:cNvPr id="31" name="Group 30">
            <a:extLst>
              <a:ext uri="{FF2B5EF4-FFF2-40B4-BE49-F238E27FC236}">
                <a16:creationId xmlns:a16="http://schemas.microsoft.com/office/drawing/2014/main" id="{DEF53F4A-373F-417F-99D0-B1EA9F38CEBA}"/>
              </a:ext>
            </a:extLst>
          </p:cNvPr>
          <p:cNvGrpSpPr/>
          <p:nvPr/>
        </p:nvGrpSpPr>
        <p:grpSpPr>
          <a:xfrm>
            <a:off x="6701507" y="2476528"/>
            <a:ext cx="1647571" cy="1657987"/>
            <a:chOff x="2423460" y="554409"/>
            <a:chExt cx="1644157" cy="1585285"/>
          </a:xfrm>
        </p:grpSpPr>
        <p:sp>
          <p:nvSpPr>
            <p:cNvPr id="32" name="TextBox 31">
              <a:extLst>
                <a:ext uri="{FF2B5EF4-FFF2-40B4-BE49-F238E27FC236}">
                  <a16:creationId xmlns:a16="http://schemas.microsoft.com/office/drawing/2014/main" id="{9EC65CB2-09A4-4E28-A81F-7E3FA4D8D7D7}"/>
                </a:ext>
              </a:extLst>
            </p:cNvPr>
            <p:cNvSpPr txBox="1"/>
            <p:nvPr/>
          </p:nvSpPr>
          <p:spPr>
            <a:xfrm>
              <a:off x="2423460" y="554409"/>
              <a:ext cx="1644157"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Character</a:t>
              </a:r>
            </a:p>
          </p:txBody>
        </p:sp>
        <p:pic>
          <p:nvPicPr>
            <p:cNvPr id="33" name="Picture 32">
              <a:extLst>
                <a:ext uri="{FF2B5EF4-FFF2-40B4-BE49-F238E27FC236}">
                  <a16:creationId xmlns:a16="http://schemas.microsoft.com/office/drawing/2014/main" id="{29BA3EC9-B1D1-4CE2-86D5-660E143FDCA4}"/>
                </a:ext>
              </a:extLst>
            </p:cNvPr>
            <p:cNvPicPr>
              <a:picLocks noChangeAspect="1"/>
            </p:cNvPicPr>
            <p:nvPr/>
          </p:nvPicPr>
          <p:blipFill rotWithShape="1">
            <a:blip r:embed="rId9">
              <a:extLst>
                <a:ext uri="{28A0092B-C50C-407E-A947-70E740481C1C}">
                  <a14:useLocalDpi xmlns:a14="http://schemas.microsoft.com/office/drawing/2010/main" val="0"/>
                </a:ext>
              </a:extLst>
            </a:blip>
            <a:srcRect l="12746" r="11640" b="14933"/>
            <a:stretch/>
          </p:blipFill>
          <p:spPr>
            <a:xfrm>
              <a:off x="2757963" y="1036148"/>
              <a:ext cx="980917" cy="1103546"/>
            </a:xfrm>
            <a:prstGeom prst="rect">
              <a:avLst/>
            </a:prstGeom>
          </p:spPr>
        </p:pic>
      </p:grpSp>
      <p:grpSp>
        <p:nvGrpSpPr>
          <p:cNvPr id="34" name="Group 33">
            <a:extLst>
              <a:ext uri="{FF2B5EF4-FFF2-40B4-BE49-F238E27FC236}">
                <a16:creationId xmlns:a16="http://schemas.microsoft.com/office/drawing/2014/main" id="{66A60169-98C1-4C56-B2CD-A7C931A6AE60}"/>
              </a:ext>
            </a:extLst>
          </p:cNvPr>
          <p:cNvGrpSpPr/>
          <p:nvPr/>
        </p:nvGrpSpPr>
        <p:grpSpPr>
          <a:xfrm>
            <a:off x="7036705" y="5057785"/>
            <a:ext cx="1135406" cy="1595308"/>
            <a:chOff x="6404597" y="554408"/>
            <a:chExt cx="1133053" cy="1525354"/>
          </a:xfrm>
        </p:grpSpPr>
        <p:sp>
          <p:nvSpPr>
            <p:cNvPr id="35" name="TextBox 34">
              <a:extLst>
                <a:ext uri="{FF2B5EF4-FFF2-40B4-BE49-F238E27FC236}">
                  <a16:creationId xmlns:a16="http://schemas.microsoft.com/office/drawing/2014/main" id="{9845E9B2-FF75-48DC-B13E-C8ED13A3D483}"/>
                </a:ext>
              </a:extLst>
            </p:cNvPr>
            <p:cNvSpPr txBox="1"/>
            <p:nvPr/>
          </p:nvSpPr>
          <p:spPr>
            <a:xfrm>
              <a:off x="6435684" y="554408"/>
              <a:ext cx="1101966"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Nature</a:t>
              </a:r>
            </a:p>
          </p:txBody>
        </p:sp>
        <p:pic>
          <p:nvPicPr>
            <p:cNvPr id="36" name="Picture 35">
              <a:extLst>
                <a:ext uri="{FF2B5EF4-FFF2-40B4-BE49-F238E27FC236}">
                  <a16:creationId xmlns:a16="http://schemas.microsoft.com/office/drawing/2014/main" id="{F2938FD4-4AAC-48FA-A2C8-EB73F4CA4340}"/>
                </a:ext>
              </a:extLst>
            </p:cNvPr>
            <p:cNvPicPr>
              <a:picLocks noChangeAspect="1"/>
            </p:cNvPicPr>
            <p:nvPr/>
          </p:nvPicPr>
          <p:blipFill rotWithShape="1">
            <a:blip r:embed="rId10">
              <a:extLst>
                <a:ext uri="{28A0092B-C50C-407E-A947-70E740481C1C}">
                  <a14:useLocalDpi xmlns:a14="http://schemas.microsoft.com/office/drawing/2010/main" val="0"/>
                </a:ext>
              </a:extLst>
            </a:blip>
            <a:srcRect l="9060" r="9855" b="19179"/>
            <a:stretch/>
          </p:blipFill>
          <p:spPr>
            <a:xfrm>
              <a:off x="6404597" y="1013802"/>
              <a:ext cx="1069459" cy="1065960"/>
            </a:xfrm>
            <a:prstGeom prst="rect">
              <a:avLst/>
            </a:prstGeom>
          </p:spPr>
        </p:pic>
      </p:grpSp>
    </p:spTree>
    <p:custDataLst>
      <p:tags r:id="rId1"/>
    </p:custDataLst>
    <p:extLst>
      <p:ext uri="{BB962C8B-B14F-4D97-AF65-F5344CB8AC3E}">
        <p14:creationId xmlns:p14="http://schemas.microsoft.com/office/powerpoint/2010/main" val="1978114095"/>
      </p:ext>
    </p:extLst>
  </p:cSld>
  <p:clrMapOvr>
    <a:masterClrMapping/>
  </p:clrMapOvr>
  <mc:AlternateContent xmlns:mc="http://schemas.openxmlformats.org/markup-compatibility/2006" xmlns:p14="http://schemas.microsoft.com/office/powerpoint/2010/main">
    <mc:Choice Requires="p14">
      <p:transition spd="slow" p14:dur="2000" advTm="15192"/>
    </mc:Choice>
    <mc:Fallback xmlns="">
      <p:transition spd="slow" advTm="151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178A0-60B2-4745-A9D3-8A0734F81A15}"/>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PREVIEWS ARE RESEARCH</a:t>
            </a:r>
          </a:p>
        </p:txBody>
      </p:sp>
      <p:pic>
        <p:nvPicPr>
          <p:cNvPr id="7" name="Content Placeholder 6">
            <a:extLst>
              <a:ext uri="{FF2B5EF4-FFF2-40B4-BE49-F238E27FC236}">
                <a16:creationId xmlns:a16="http://schemas.microsoft.com/office/drawing/2014/main" id="{41056412-95A9-4F2F-8DE9-20C40AA8ACD8}"/>
              </a:ext>
            </a:extLst>
          </p:cNvPr>
          <p:cNvPicPr>
            <a:picLocks noGrp="1" noChangeAspect="1"/>
          </p:cNvPicPr>
          <p:nvPr>
            <p:ph sz="half" idx="1"/>
          </p:nvPr>
        </p:nvPicPr>
        <p:blipFill>
          <a:blip r:embed="rId4"/>
          <a:stretch>
            <a:fillRect/>
          </a:stretch>
        </p:blipFill>
        <p:spPr>
          <a:xfrm>
            <a:off x="1965659" y="3034040"/>
            <a:ext cx="2943225" cy="2921343"/>
          </a:xfrm>
        </p:spPr>
      </p:pic>
      <p:pic>
        <p:nvPicPr>
          <p:cNvPr id="8" name="Content Placeholder 7">
            <a:extLst>
              <a:ext uri="{FF2B5EF4-FFF2-40B4-BE49-F238E27FC236}">
                <a16:creationId xmlns:a16="http://schemas.microsoft.com/office/drawing/2014/main" id="{AB805B84-99C2-4F73-9FEF-B46A17C17D7E}"/>
              </a:ext>
            </a:extLst>
          </p:cNvPr>
          <p:cNvPicPr>
            <a:picLocks noChangeAspect="1"/>
          </p:cNvPicPr>
          <p:nvPr/>
        </p:nvPicPr>
        <p:blipFill>
          <a:blip r:embed="rId5"/>
          <a:stretch>
            <a:fillRect/>
          </a:stretch>
        </p:blipFill>
        <p:spPr>
          <a:xfrm>
            <a:off x="6775048" y="3277134"/>
            <a:ext cx="4301237" cy="2537734"/>
          </a:xfrm>
          <a:prstGeom prst="rect">
            <a:avLst/>
          </a:prstGeom>
        </p:spPr>
      </p:pic>
      <p:pic>
        <p:nvPicPr>
          <p:cNvPr id="10" name="Content Placeholder 6">
            <a:extLst>
              <a:ext uri="{FF2B5EF4-FFF2-40B4-BE49-F238E27FC236}">
                <a16:creationId xmlns:a16="http://schemas.microsoft.com/office/drawing/2014/main" id="{A1CAF7BE-FFD6-4708-AEEC-8BBA237094C1}"/>
              </a:ext>
            </a:extLst>
          </p:cNvPr>
          <p:cNvPicPr>
            <a:picLocks noChangeAspect="1"/>
          </p:cNvPicPr>
          <p:nvPr/>
        </p:nvPicPr>
        <p:blipFill>
          <a:blip r:embed="rId6"/>
          <a:stretch>
            <a:fillRect/>
          </a:stretch>
        </p:blipFill>
        <p:spPr>
          <a:xfrm>
            <a:off x="1520894" y="1394951"/>
            <a:ext cx="10071485" cy="1601379"/>
          </a:xfrm>
          <a:prstGeom prst="rect">
            <a:avLst/>
          </a:prstGeom>
        </p:spPr>
      </p:pic>
    </p:spTree>
    <p:custDataLst>
      <p:tags r:id="rId1"/>
    </p:custDataLst>
    <p:extLst>
      <p:ext uri="{BB962C8B-B14F-4D97-AF65-F5344CB8AC3E}">
        <p14:creationId xmlns:p14="http://schemas.microsoft.com/office/powerpoint/2010/main" val="57316497"/>
      </p:ext>
    </p:extLst>
  </p:cSld>
  <p:clrMapOvr>
    <a:masterClrMapping/>
  </p:clrMapOvr>
  <mc:AlternateContent xmlns:mc="http://schemas.openxmlformats.org/markup-compatibility/2006" xmlns:p14="http://schemas.microsoft.com/office/powerpoint/2010/main">
    <mc:Choice Requires="p14">
      <p:transition spd="slow" p14:dur="2000" advTm="11122"/>
    </mc:Choice>
    <mc:Fallback xmlns="">
      <p:transition spd="slow" advTm="111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22959-F147-4F85-AEC1-9D6FDC22F187}"/>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WHOSE PURPOSE: ISP OR CUSTOMER?</a:t>
            </a:r>
          </a:p>
        </p:txBody>
      </p:sp>
      <p:pic>
        <p:nvPicPr>
          <p:cNvPr id="8" name="Picture 8" descr="A circuit board&#10;&#10;Description generated with high confidence">
            <a:extLst>
              <a:ext uri="{FF2B5EF4-FFF2-40B4-BE49-F238E27FC236}">
                <a16:creationId xmlns:a16="http://schemas.microsoft.com/office/drawing/2014/main" id="{A70561A1-28D4-405F-8ABB-EA8FD606FE84}"/>
              </a:ext>
            </a:extLst>
          </p:cNvPr>
          <p:cNvPicPr>
            <a:picLocks noGrp="1" noChangeAspect="1"/>
          </p:cNvPicPr>
          <p:nvPr>
            <p:ph sz="quarter" idx="14"/>
          </p:nvPr>
        </p:nvPicPr>
        <p:blipFill>
          <a:blip r:embed="rId4"/>
          <a:stretch>
            <a:fillRect/>
          </a:stretch>
        </p:blipFill>
        <p:spPr>
          <a:xfrm>
            <a:off x="917414" y="2016516"/>
            <a:ext cx="3606763" cy="3450356"/>
          </a:xfrm>
          <a:prstGeom prst="rect">
            <a:avLst/>
          </a:prstGeom>
        </p:spPr>
      </p:pic>
      <p:pic>
        <p:nvPicPr>
          <p:cNvPr id="7" name="Content Placeholder 5" descr="A person wearing a blue jacket&#10;&#10;Description generated with very high confidence">
            <a:extLst>
              <a:ext uri="{FF2B5EF4-FFF2-40B4-BE49-F238E27FC236}">
                <a16:creationId xmlns:a16="http://schemas.microsoft.com/office/drawing/2014/main" id="{F15CE690-6BB7-4627-8310-C65A3A6050EC}"/>
              </a:ext>
            </a:extLst>
          </p:cNvPr>
          <p:cNvPicPr>
            <a:picLocks noChangeAspect="1"/>
          </p:cNvPicPr>
          <p:nvPr/>
        </p:nvPicPr>
        <p:blipFill>
          <a:blip r:embed="rId5"/>
          <a:stretch>
            <a:fillRect/>
          </a:stretch>
        </p:blipFill>
        <p:spPr>
          <a:xfrm>
            <a:off x="8683655" y="1862705"/>
            <a:ext cx="2501929" cy="3752895"/>
          </a:xfrm>
          <a:prstGeom prst="rect">
            <a:avLst/>
          </a:prstGeom>
        </p:spPr>
      </p:pic>
      <p:sp>
        <p:nvSpPr>
          <p:cNvPr id="5" name="TextBox 4">
            <a:extLst>
              <a:ext uri="{FF2B5EF4-FFF2-40B4-BE49-F238E27FC236}">
                <a16:creationId xmlns:a16="http://schemas.microsoft.com/office/drawing/2014/main" id="{BB03BCDE-8791-42D3-84AC-391E8A727E39}"/>
              </a:ext>
            </a:extLst>
          </p:cNvPr>
          <p:cNvSpPr txBox="1"/>
          <p:nvPr/>
        </p:nvSpPr>
        <p:spPr>
          <a:xfrm>
            <a:off x="4840430" y="2383971"/>
            <a:ext cx="1175657" cy="769441"/>
          </a:xfrm>
          <a:prstGeom prst="rect">
            <a:avLst/>
          </a:prstGeom>
          <a:noFill/>
        </p:spPr>
        <p:txBody>
          <a:bodyPr wrap="square" rtlCol="0">
            <a:spAutoFit/>
          </a:bodyPr>
          <a:lstStyle/>
          <a:p>
            <a:r>
              <a:rPr lang="en-CA" sz="4400" dirty="0">
                <a:solidFill>
                  <a:schemeClr val="bg2">
                    <a:lumMod val="50000"/>
                  </a:schemeClr>
                </a:solidFill>
                <a:latin typeface="Arial" panose="020B0604020202020204" pitchFamily="34" charset="0"/>
                <a:cs typeface="Arial" panose="020B0604020202020204" pitchFamily="34" charset="0"/>
              </a:rPr>
              <a:t>1</a:t>
            </a:r>
          </a:p>
        </p:txBody>
      </p:sp>
      <p:sp>
        <p:nvSpPr>
          <p:cNvPr id="6" name="TextBox 5">
            <a:extLst>
              <a:ext uri="{FF2B5EF4-FFF2-40B4-BE49-F238E27FC236}">
                <a16:creationId xmlns:a16="http://schemas.microsoft.com/office/drawing/2014/main" id="{0F81DF97-EBB5-4798-BDAC-CEE1FC90741B}"/>
              </a:ext>
            </a:extLst>
          </p:cNvPr>
          <p:cNvSpPr txBox="1"/>
          <p:nvPr/>
        </p:nvSpPr>
        <p:spPr>
          <a:xfrm>
            <a:off x="5614981" y="2539037"/>
            <a:ext cx="751115" cy="769441"/>
          </a:xfrm>
          <a:prstGeom prst="rect">
            <a:avLst/>
          </a:prstGeom>
          <a:noFill/>
        </p:spPr>
        <p:txBody>
          <a:bodyPr wrap="square" rtlCol="0">
            <a:spAutoFit/>
          </a:bodyPr>
          <a:lstStyle/>
          <a:p>
            <a:r>
              <a:rPr lang="en-CA" sz="4400" dirty="0">
                <a:solidFill>
                  <a:schemeClr val="bg2">
                    <a:lumMod val="50000"/>
                  </a:schemeClr>
                </a:solidFill>
                <a:latin typeface="Arial" panose="020B0604020202020204" pitchFamily="34" charset="0"/>
                <a:cs typeface="Arial" panose="020B0604020202020204" pitchFamily="34" charset="0"/>
              </a:rPr>
              <a:t>0</a:t>
            </a:r>
          </a:p>
        </p:txBody>
      </p:sp>
      <p:sp>
        <p:nvSpPr>
          <p:cNvPr id="9" name="TextBox 8">
            <a:extLst>
              <a:ext uri="{FF2B5EF4-FFF2-40B4-BE49-F238E27FC236}">
                <a16:creationId xmlns:a16="http://schemas.microsoft.com/office/drawing/2014/main" id="{9F3A860E-DA1E-47CA-AC3E-DC0548DBC771}"/>
              </a:ext>
            </a:extLst>
          </p:cNvPr>
          <p:cNvSpPr txBox="1"/>
          <p:nvPr/>
        </p:nvSpPr>
        <p:spPr>
          <a:xfrm>
            <a:off x="6165337" y="2273773"/>
            <a:ext cx="751115" cy="769441"/>
          </a:xfrm>
          <a:prstGeom prst="rect">
            <a:avLst/>
          </a:prstGeom>
          <a:noFill/>
        </p:spPr>
        <p:txBody>
          <a:bodyPr wrap="square" rtlCol="0">
            <a:spAutoFit/>
          </a:bodyPr>
          <a:lstStyle/>
          <a:p>
            <a:r>
              <a:rPr lang="en-CA" sz="4400" dirty="0">
                <a:solidFill>
                  <a:schemeClr val="bg2">
                    <a:lumMod val="50000"/>
                  </a:schemeClr>
                </a:solidFill>
                <a:latin typeface="Arial" panose="020B0604020202020204" pitchFamily="34" charset="0"/>
                <a:cs typeface="Arial" panose="020B0604020202020204" pitchFamily="34" charset="0"/>
              </a:rPr>
              <a:t>0</a:t>
            </a:r>
          </a:p>
        </p:txBody>
      </p:sp>
      <p:sp>
        <p:nvSpPr>
          <p:cNvPr id="10" name="TextBox 9">
            <a:extLst>
              <a:ext uri="{FF2B5EF4-FFF2-40B4-BE49-F238E27FC236}">
                <a16:creationId xmlns:a16="http://schemas.microsoft.com/office/drawing/2014/main" id="{55C0DCD3-CD90-4233-868C-9FFF76857100}"/>
              </a:ext>
            </a:extLst>
          </p:cNvPr>
          <p:cNvSpPr txBox="1"/>
          <p:nvPr/>
        </p:nvSpPr>
        <p:spPr>
          <a:xfrm>
            <a:off x="7479547" y="3989532"/>
            <a:ext cx="751115" cy="769441"/>
          </a:xfrm>
          <a:prstGeom prst="rect">
            <a:avLst/>
          </a:prstGeom>
          <a:noFill/>
        </p:spPr>
        <p:txBody>
          <a:bodyPr wrap="square" rtlCol="0">
            <a:spAutoFit/>
          </a:bodyPr>
          <a:lstStyle/>
          <a:p>
            <a:r>
              <a:rPr lang="en-CA" sz="4400" dirty="0">
                <a:solidFill>
                  <a:schemeClr val="bg2">
                    <a:lumMod val="50000"/>
                  </a:schemeClr>
                </a:solidFill>
                <a:latin typeface="Arial" panose="020B0604020202020204" pitchFamily="34" charset="0"/>
                <a:cs typeface="Arial" panose="020B0604020202020204" pitchFamily="34" charset="0"/>
              </a:rPr>
              <a:t>0</a:t>
            </a:r>
          </a:p>
        </p:txBody>
      </p:sp>
      <p:sp>
        <p:nvSpPr>
          <p:cNvPr id="11" name="TextBox 10">
            <a:extLst>
              <a:ext uri="{FF2B5EF4-FFF2-40B4-BE49-F238E27FC236}">
                <a16:creationId xmlns:a16="http://schemas.microsoft.com/office/drawing/2014/main" id="{0F244D92-8293-4AC0-A8E8-C2862B6A98B2}"/>
              </a:ext>
            </a:extLst>
          </p:cNvPr>
          <p:cNvSpPr txBox="1"/>
          <p:nvPr/>
        </p:nvSpPr>
        <p:spPr>
          <a:xfrm>
            <a:off x="7215044" y="2518412"/>
            <a:ext cx="1175657" cy="769441"/>
          </a:xfrm>
          <a:prstGeom prst="rect">
            <a:avLst/>
          </a:prstGeom>
          <a:noFill/>
        </p:spPr>
        <p:txBody>
          <a:bodyPr wrap="square" rtlCol="0">
            <a:spAutoFit/>
          </a:bodyPr>
          <a:lstStyle/>
          <a:p>
            <a:r>
              <a:rPr lang="en-CA" sz="4400" dirty="0">
                <a:solidFill>
                  <a:schemeClr val="bg2">
                    <a:lumMod val="50000"/>
                  </a:schemeClr>
                </a:solidFill>
                <a:latin typeface="Arial" panose="020B060402020202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id="{193EC0CC-B1F7-4755-942E-9C4C90676305}"/>
              </a:ext>
            </a:extLst>
          </p:cNvPr>
          <p:cNvSpPr txBox="1"/>
          <p:nvPr/>
        </p:nvSpPr>
        <p:spPr>
          <a:xfrm>
            <a:off x="5740795" y="4463826"/>
            <a:ext cx="1175657" cy="769441"/>
          </a:xfrm>
          <a:prstGeom prst="rect">
            <a:avLst/>
          </a:prstGeom>
          <a:noFill/>
        </p:spPr>
        <p:txBody>
          <a:bodyPr wrap="square" rtlCol="0">
            <a:spAutoFit/>
          </a:bodyPr>
          <a:lstStyle/>
          <a:p>
            <a:r>
              <a:rPr lang="en-CA" sz="4400" dirty="0">
                <a:solidFill>
                  <a:schemeClr val="bg2">
                    <a:lumMod val="50000"/>
                  </a:schemeClr>
                </a:solidFill>
                <a:latin typeface="Arial" panose="020B0604020202020204" pitchFamily="34" charset="0"/>
                <a:cs typeface="Arial" panose="020B0604020202020204" pitchFamily="34" charset="0"/>
              </a:rPr>
              <a:t>1</a:t>
            </a:r>
          </a:p>
        </p:txBody>
      </p:sp>
      <p:sp>
        <p:nvSpPr>
          <p:cNvPr id="13" name="TextBox 12">
            <a:extLst>
              <a:ext uri="{FF2B5EF4-FFF2-40B4-BE49-F238E27FC236}">
                <a16:creationId xmlns:a16="http://schemas.microsoft.com/office/drawing/2014/main" id="{A43B494D-52A6-4DA3-ACE1-F9DA3486D998}"/>
              </a:ext>
            </a:extLst>
          </p:cNvPr>
          <p:cNvSpPr txBox="1"/>
          <p:nvPr/>
        </p:nvSpPr>
        <p:spPr>
          <a:xfrm>
            <a:off x="6132682" y="3927929"/>
            <a:ext cx="1175657" cy="769441"/>
          </a:xfrm>
          <a:prstGeom prst="rect">
            <a:avLst/>
          </a:prstGeom>
          <a:noFill/>
        </p:spPr>
        <p:txBody>
          <a:bodyPr wrap="square" rtlCol="0">
            <a:spAutoFit/>
          </a:bodyPr>
          <a:lstStyle/>
          <a:p>
            <a:r>
              <a:rPr lang="en-CA" sz="4400" dirty="0">
                <a:solidFill>
                  <a:schemeClr val="bg2">
                    <a:lumMod val="50000"/>
                  </a:schemeClr>
                </a:solidFill>
                <a:latin typeface="Arial" panose="020B0604020202020204" pitchFamily="34" charset="0"/>
                <a:cs typeface="Arial" panose="020B0604020202020204" pitchFamily="34" charset="0"/>
              </a:rPr>
              <a:t>1</a:t>
            </a:r>
          </a:p>
        </p:txBody>
      </p:sp>
      <p:sp>
        <p:nvSpPr>
          <p:cNvPr id="14" name="TextBox 13">
            <a:extLst>
              <a:ext uri="{FF2B5EF4-FFF2-40B4-BE49-F238E27FC236}">
                <a16:creationId xmlns:a16="http://schemas.microsoft.com/office/drawing/2014/main" id="{994DCD61-7431-4EF1-883B-2C6BD340C828}"/>
              </a:ext>
            </a:extLst>
          </p:cNvPr>
          <p:cNvSpPr txBox="1"/>
          <p:nvPr/>
        </p:nvSpPr>
        <p:spPr>
          <a:xfrm>
            <a:off x="4838572" y="4025901"/>
            <a:ext cx="1175657" cy="769441"/>
          </a:xfrm>
          <a:prstGeom prst="rect">
            <a:avLst/>
          </a:prstGeom>
          <a:noFill/>
        </p:spPr>
        <p:txBody>
          <a:bodyPr wrap="square" rtlCol="0">
            <a:spAutoFit/>
          </a:bodyPr>
          <a:lstStyle/>
          <a:p>
            <a:r>
              <a:rPr lang="en-CA" sz="4400" dirty="0">
                <a:solidFill>
                  <a:schemeClr val="bg2">
                    <a:lumMod val="50000"/>
                  </a:schemeClr>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9AF78329-2347-453C-8F52-74EE906E1A0C}"/>
              </a:ext>
            </a:extLst>
          </p:cNvPr>
          <p:cNvSpPr txBox="1"/>
          <p:nvPr/>
        </p:nvSpPr>
        <p:spPr>
          <a:xfrm>
            <a:off x="6016087" y="2965535"/>
            <a:ext cx="1175657" cy="769441"/>
          </a:xfrm>
          <a:prstGeom prst="rect">
            <a:avLst/>
          </a:prstGeom>
          <a:noFill/>
        </p:spPr>
        <p:txBody>
          <a:bodyPr wrap="square" rtlCol="0">
            <a:spAutoFit/>
          </a:bodyPr>
          <a:lstStyle/>
          <a:p>
            <a:r>
              <a:rPr lang="en-CA" sz="4400" dirty="0">
                <a:solidFill>
                  <a:schemeClr val="bg2">
                    <a:lumMod val="50000"/>
                  </a:schemeClr>
                </a:solidFill>
                <a:latin typeface="Arial" panose="020B0604020202020204" pitchFamily="34" charset="0"/>
                <a:cs typeface="Arial" panose="020B0604020202020204" pitchFamily="34" charset="0"/>
              </a:rPr>
              <a:t>1</a:t>
            </a:r>
          </a:p>
        </p:txBody>
      </p:sp>
      <p:sp>
        <p:nvSpPr>
          <p:cNvPr id="16" name="TextBox 15">
            <a:extLst>
              <a:ext uri="{FF2B5EF4-FFF2-40B4-BE49-F238E27FC236}">
                <a16:creationId xmlns:a16="http://schemas.microsoft.com/office/drawing/2014/main" id="{58890F46-9B73-49D3-9A41-0688D525863B}"/>
              </a:ext>
            </a:extLst>
          </p:cNvPr>
          <p:cNvSpPr txBox="1"/>
          <p:nvPr/>
        </p:nvSpPr>
        <p:spPr>
          <a:xfrm>
            <a:off x="5181912" y="2881260"/>
            <a:ext cx="751115" cy="769441"/>
          </a:xfrm>
          <a:prstGeom prst="rect">
            <a:avLst/>
          </a:prstGeom>
          <a:noFill/>
        </p:spPr>
        <p:txBody>
          <a:bodyPr wrap="square" rtlCol="0">
            <a:spAutoFit/>
          </a:bodyPr>
          <a:lstStyle/>
          <a:p>
            <a:r>
              <a:rPr lang="en-CA" sz="4400" dirty="0">
                <a:solidFill>
                  <a:schemeClr val="bg2">
                    <a:lumMod val="50000"/>
                  </a:schemeClr>
                </a:solidFill>
                <a:latin typeface="Arial" panose="020B0604020202020204" pitchFamily="34" charset="0"/>
                <a:cs typeface="Arial" panose="020B0604020202020204" pitchFamily="34" charset="0"/>
              </a:rPr>
              <a:t>0</a:t>
            </a:r>
          </a:p>
        </p:txBody>
      </p:sp>
      <p:sp>
        <p:nvSpPr>
          <p:cNvPr id="17" name="TextBox 16">
            <a:extLst>
              <a:ext uri="{FF2B5EF4-FFF2-40B4-BE49-F238E27FC236}">
                <a16:creationId xmlns:a16="http://schemas.microsoft.com/office/drawing/2014/main" id="{F998729C-E7F7-45A9-99FA-9FECE5D46DF0}"/>
              </a:ext>
            </a:extLst>
          </p:cNvPr>
          <p:cNvSpPr txBox="1"/>
          <p:nvPr/>
        </p:nvSpPr>
        <p:spPr>
          <a:xfrm>
            <a:off x="5251363" y="4018843"/>
            <a:ext cx="751115" cy="769441"/>
          </a:xfrm>
          <a:prstGeom prst="rect">
            <a:avLst/>
          </a:prstGeom>
          <a:noFill/>
        </p:spPr>
        <p:txBody>
          <a:bodyPr wrap="square" rtlCol="0">
            <a:spAutoFit/>
          </a:bodyPr>
          <a:lstStyle/>
          <a:p>
            <a:r>
              <a:rPr lang="en-CA" sz="4400" dirty="0">
                <a:solidFill>
                  <a:schemeClr val="bg2">
                    <a:lumMod val="50000"/>
                  </a:schemeClr>
                </a:solidFill>
                <a:latin typeface="Arial" panose="020B0604020202020204" pitchFamily="34" charset="0"/>
                <a:cs typeface="Arial" panose="020B0604020202020204" pitchFamily="34" charset="0"/>
              </a:rPr>
              <a:t>0</a:t>
            </a:r>
          </a:p>
        </p:txBody>
      </p:sp>
      <p:sp>
        <p:nvSpPr>
          <p:cNvPr id="18" name="TextBox 17">
            <a:extLst>
              <a:ext uri="{FF2B5EF4-FFF2-40B4-BE49-F238E27FC236}">
                <a16:creationId xmlns:a16="http://schemas.microsoft.com/office/drawing/2014/main" id="{F3529074-11B4-4F10-BF05-A623A8B0C584}"/>
              </a:ext>
            </a:extLst>
          </p:cNvPr>
          <p:cNvSpPr txBox="1"/>
          <p:nvPr/>
        </p:nvSpPr>
        <p:spPr>
          <a:xfrm>
            <a:off x="7793109" y="3256460"/>
            <a:ext cx="751115" cy="769441"/>
          </a:xfrm>
          <a:prstGeom prst="rect">
            <a:avLst/>
          </a:prstGeom>
          <a:noFill/>
        </p:spPr>
        <p:txBody>
          <a:bodyPr wrap="square" rtlCol="0">
            <a:spAutoFit/>
          </a:bodyPr>
          <a:lstStyle/>
          <a:p>
            <a:r>
              <a:rPr lang="en-CA" sz="4400" dirty="0">
                <a:solidFill>
                  <a:schemeClr val="bg2">
                    <a:lumMod val="50000"/>
                  </a:schemeClr>
                </a:solidFill>
                <a:latin typeface="Arial" panose="020B0604020202020204" pitchFamily="34" charset="0"/>
                <a:cs typeface="Arial" panose="020B0604020202020204" pitchFamily="34" charset="0"/>
              </a:rPr>
              <a:t>0</a:t>
            </a:r>
          </a:p>
        </p:txBody>
      </p:sp>
      <p:sp>
        <p:nvSpPr>
          <p:cNvPr id="19" name="TextBox 18">
            <a:extLst>
              <a:ext uri="{FF2B5EF4-FFF2-40B4-BE49-F238E27FC236}">
                <a16:creationId xmlns:a16="http://schemas.microsoft.com/office/drawing/2014/main" id="{A6C057BC-6978-423A-B6B5-A8A1B7C8E591}"/>
              </a:ext>
            </a:extLst>
          </p:cNvPr>
          <p:cNvSpPr txBox="1"/>
          <p:nvPr/>
        </p:nvSpPr>
        <p:spPr>
          <a:xfrm>
            <a:off x="6745289" y="4142432"/>
            <a:ext cx="751115" cy="769441"/>
          </a:xfrm>
          <a:prstGeom prst="rect">
            <a:avLst/>
          </a:prstGeom>
          <a:noFill/>
        </p:spPr>
        <p:txBody>
          <a:bodyPr wrap="square" rtlCol="0">
            <a:spAutoFit/>
          </a:bodyPr>
          <a:lstStyle/>
          <a:p>
            <a:r>
              <a:rPr lang="en-CA" sz="4400" dirty="0">
                <a:solidFill>
                  <a:schemeClr val="bg2">
                    <a:lumMod val="50000"/>
                  </a:schemeClr>
                </a:solidFill>
                <a:latin typeface="Arial" panose="020B0604020202020204" pitchFamily="34" charset="0"/>
                <a:cs typeface="Arial" panose="020B0604020202020204" pitchFamily="34" charset="0"/>
              </a:rPr>
              <a:t>0</a:t>
            </a:r>
          </a:p>
        </p:txBody>
      </p:sp>
      <p:sp>
        <p:nvSpPr>
          <p:cNvPr id="20" name="TextBox 19">
            <a:extLst>
              <a:ext uri="{FF2B5EF4-FFF2-40B4-BE49-F238E27FC236}">
                <a16:creationId xmlns:a16="http://schemas.microsoft.com/office/drawing/2014/main" id="{F478BB2D-75A9-4C7A-8B9A-AFC0853453C0}"/>
              </a:ext>
            </a:extLst>
          </p:cNvPr>
          <p:cNvSpPr txBox="1"/>
          <p:nvPr/>
        </p:nvSpPr>
        <p:spPr>
          <a:xfrm>
            <a:off x="6753417" y="2287085"/>
            <a:ext cx="751115" cy="769441"/>
          </a:xfrm>
          <a:prstGeom prst="rect">
            <a:avLst/>
          </a:prstGeom>
          <a:noFill/>
        </p:spPr>
        <p:txBody>
          <a:bodyPr wrap="square" rtlCol="0">
            <a:spAutoFit/>
          </a:bodyPr>
          <a:lstStyle/>
          <a:p>
            <a:r>
              <a:rPr lang="en-CA" sz="4400" dirty="0">
                <a:solidFill>
                  <a:schemeClr val="bg2">
                    <a:lumMod val="50000"/>
                  </a:schemeClr>
                </a:solidFill>
                <a:latin typeface="Arial" panose="020B0604020202020204" pitchFamily="34" charset="0"/>
                <a:cs typeface="Arial" panose="020B0604020202020204" pitchFamily="34" charset="0"/>
              </a:rPr>
              <a:t>0</a:t>
            </a:r>
          </a:p>
        </p:txBody>
      </p:sp>
      <p:sp>
        <p:nvSpPr>
          <p:cNvPr id="21" name="TextBox 20">
            <a:extLst>
              <a:ext uri="{FF2B5EF4-FFF2-40B4-BE49-F238E27FC236}">
                <a16:creationId xmlns:a16="http://schemas.microsoft.com/office/drawing/2014/main" id="{F610182C-5E1B-4669-9AF7-AD0C38DF7E38}"/>
              </a:ext>
            </a:extLst>
          </p:cNvPr>
          <p:cNvSpPr txBox="1"/>
          <p:nvPr/>
        </p:nvSpPr>
        <p:spPr>
          <a:xfrm>
            <a:off x="8035110" y="4312720"/>
            <a:ext cx="1175657" cy="769441"/>
          </a:xfrm>
          <a:prstGeom prst="rect">
            <a:avLst/>
          </a:prstGeom>
          <a:noFill/>
        </p:spPr>
        <p:txBody>
          <a:bodyPr wrap="square" rtlCol="0">
            <a:spAutoFit/>
          </a:bodyPr>
          <a:lstStyle/>
          <a:p>
            <a:r>
              <a:rPr lang="en-CA" sz="4400" dirty="0">
                <a:solidFill>
                  <a:schemeClr val="bg2">
                    <a:lumMod val="50000"/>
                  </a:schemeClr>
                </a:solidFill>
                <a:latin typeface="Arial" panose="020B0604020202020204" pitchFamily="34" charset="0"/>
                <a:cs typeface="Arial" panose="020B0604020202020204" pitchFamily="34" charset="0"/>
              </a:rPr>
              <a:t>1</a:t>
            </a:r>
          </a:p>
        </p:txBody>
      </p:sp>
      <p:sp>
        <p:nvSpPr>
          <p:cNvPr id="22" name="TextBox 21">
            <a:extLst>
              <a:ext uri="{FF2B5EF4-FFF2-40B4-BE49-F238E27FC236}">
                <a16:creationId xmlns:a16="http://schemas.microsoft.com/office/drawing/2014/main" id="{D2808E81-1C8A-4652-9D5C-01E84B5920B5}"/>
              </a:ext>
            </a:extLst>
          </p:cNvPr>
          <p:cNvSpPr txBox="1"/>
          <p:nvPr/>
        </p:nvSpPr>
        <p:spPr>
          <a:xfrm>
            <a:off x="8220898" y="2483747"/>
            <a:ext cx="1175657" cy="769441"/>
          </a:xfrm>
          <a:prstGeom prst="rect">
            <a:avLst/>
          </a:prstGeom>
          <a:noFill/>
        </p:spPr>
        <p:txBody>
          <a:bodyPr wrap="square" rtlCol="0">
            <a:spAutoFit/>
          </a:bodyPr>
          <a:lstStyle/>
          <a:p>
            <a:r>
              <a:rPr lang="en-CA" sz="4400" dirty="0">
                <a:solidFill>
                  <a:schemeClr val="bg2">
                    <a:lumMod val="50000"/>
                  </a:schemeClr>
                </a:solidFill>
                <a:latin typeface="Arial" panose="020B0604020202020204" pitchFamily="34" charset="0"/>
                <a:cs typeface="Arial" panose="020B0604020202020204" pitchFamily="34" charset="0"/>
              </a:rPr>
              <a:t>1</a:t>
            </a:r>
          </a:p>
        </p:txBody>
      </p:sp>
    </p:spTree>
    <p:custDataLst>
      <p:tags r:id="rId1"/>
    </p:custDataLst>
    <p:extLst>
      <p:ext uri="{BB962C8B-B14F-4D97-AF65-F5344CB8AC3E}">
        <p14:creationId xmlns:p14="http://schemas.microsoft.com/office/powerpoint/2010/main" val="2032493957"/>
      </p:ext>
    </p:extLst>
  </p:cSld>
  <p:clrMapOvr>
    <a:masterClrMapping/>
  </p:clrMapOvr>
  <mc:AlternateContent xmlns:mc="http://schemas.openxmlformats.org/markup-compatibility/2006" xmlns:p14="http://schemas.microsoft.com/office/powerpoint/2010/main">
    <mc:Choice Requires="p14">
      <p:transition spd="slow" p14:dur="2000" advTm="34121"/>
    </mc:Choice>
    <mc:Fallback xmlns="">
      <p:transition spd="slow" advTm="341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3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300"/>
                                        <p:tgtEl>
                                          <p:spTgt spid="14"/>
                                        </p:tgtEl>
                                      </p:cBhvr>
                                    </p:animEffect>
                                  </p:childTnLst>
                                </p:cTn>
                              </p:par>
                            </p:childTnLst>
                          </p:cTn>
                        </p:par>
                        <p:par>
                          <p:cTn id="21" fill="hold">
                            <p:stCondLst>
                              <p:cond delay="3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3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300"/>
                                        <p:tgtEl>
                                          <p:spTgt spid="17"/>
                                        </p:tgtEl>
                                      </p:cBhvr>
                                    </p:animEffect>
                                  </p:childTnLst>
                                </p:cTn>
                              </p:par>
                            </p:childTnLst>
                          </p:cTn>
                        </p:par>
                        <p:par>
                          <p:cTn id="28" fill="hold">
                            <p:stCondLst>
                              <p:cond delay="6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3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300"/>
                                        <p:tgtEl>
                                          <p:spTgt spid="12"/>
                                        </p:tgtEl>
                                      </p:cBhvr>
                                    </p:animEffect>
                                  </p:childTnLst>
                                </p:cTn>
                              </p:par>
                            </p:childTnLst>
                          </p:cTn>
                        </p:par>
                        <p:par>
                          <p:cTn id="35" fill="hold">
                            <p:stCondLst>
                              <p:cond delay="900"/>
                            </p:stCondLst>
                            <p:childTnLst>
                              <p:par>
                                <p:cTn id="36" presetID="10"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3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300"/>
                                        <p:tgtEl>
                                          <p:spTgt spid="13"/>
                                        </p:tgtEl>
                                      </p:cBhvr>
                                    </p:animEffect>
                                  </p:childTnLst>
                                </p:cTn>
                              </p:par>
                            </p:childTnLst>
                          </p:cTn>
                        </p:par>
                        <p:par>
                          <p:cTn id="42" fill="hold">
                            <p:stCondLst>
                              <p:cond delay="1200"/>
                            </p:stCondLst>
                            <p:childTnLst>
                              <p:par>
                                <p:cTn id="43" presetID="10"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300"/>
                                        <p:tgtEl>
                                          <p:spTgt spid="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300"/>
                                        <p:tgtEl>
                                          <p:spTgt spid="19"/>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3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300"/>
                                        <p:tgtEl>
                                          <p:spTgt spid="10"/>
                                        </p:tgtEl>
                                      </p:cBhvr>
                                    </p:animEffect>
                                  </p:childTnLst>
                                </p:cTn>
                              </p:par>
                            </p:childTnLst>
                          </p:cTn>
                        </p:par>
                        <p:par>
                          <p:cTn id="56" fill="hold">
                            <p:stCondLst>
                              <p:cond delay="1800"/>
                            </p:stCondLst>
                            <p:childTnLst>
                              <p:par>
                                <p:cTn id="57" presetID="10"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300"/>
                                        <p:tgtEl>
                                          <p:spTgt spid="11"/>
                                        </p:tgtEl>
                                      </p:cBhvr>
                                    </p:animEffect>
                                  </p:childTnLst>
                                </p:cTn>
                              </p:par>
                            </p:childTnLst>
                          </p:cTn>
                        </p:par>
                        <p:par>
                          <p:cTn id="60" fill="hold">
                            <p:stCondLst>
                              <p:cond delay="21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300"/>
                                        <p:tgtEl>
                                          <p:spTgt spid="18"/>
                                        </p:tgtEl>
                                      </p:cBhvr>
                                    </p:animEffect>
                                  </p:childTnLst>
                                </p:cTn>
                              </p:par>
                            </p:childTnLst>
                          </p:cTn>
                        </p:par>
                        <p:par>
                          <p:cTn id="64" fill="hold">
                            <p:stCondLst>
                              <p:cond delay="2400"/>
                            </p:stCondLst>
                            <p:childTnLst>
                              <p:par>
                                <p:cTn id="65" presetID="10"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300"/>
                                        <p:tgtEl>
                                          <p:spTgt spid="2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A circuit board&#10;&#10;Description generated with high confidence">
            <a:extLst>
              <a:ext uri="{FF2B5EF4-FFF2-40B4-BE49-F238E27FC236}">
                <a16:creationId xmlns:a16="http://schemas.microsoft.com/office/drawing/2014/main" id="{EE408CD8-723C-43FC-81C5-CD2AC50FE731}"/>
              </a:ext>
            </a:extLst>
          </p:cNvPr>
          <p:cNvPicPr>
            <a:picLocks noChangeAspect="1"/>
          </p:cNvPicPr>
          <p:nvPr/>
        </p:nvPicPr>
        <p:blipFill>
          <a:blip r:embed="rId4"/>
          <a:stretch>
            <a:fillRect/>
          </a:stretch>
        </p:blipFill>
        <p:spPr>
          <a:xfrm>
            <a:off x="6896847" y="2881326"/>
            <a:ext cx="3606763" cy="3450356"/>
          </a:xfrm>
          <a:prstGeom prst="rect">
            <a:avLst/>
          </a:prstGeom>
        </p:spPr>
      </p:pic>
      <p:sp>
        <p:nvSpPr>
          <p:cNvPr id="2" name="Title 1">
            <a:extLst>
              <a:ext uri="{FF2B5EF4-FFF2-40B4-BE49-F238E27FC236}">
                <a16:creationId xmlns:a16="http://schemas.microsoft.com/office/drawing/2014/main" id="{3C2F0DB1-94C1-4312-A124-7F2D58640D0E}"/>
              </a:ext>
            </a:extLst>
          </p:cNvPr>
          <p:cNvSpPr>
            <a:spLocks noGrp="1"/>
          </p:cNvSpPr>
          <p:nvPr>
            <p:ph type="title"/>
          </p:nvPr>
        </p:nvSpPr>
        <p:spPr/>
        <p:txBody>
          <a:bodyPr/>
          <a:lstStyle/>
          <a:p>
            <a:r>
              <a:rPr lang="en-CA" b="1" i="1" dirty="0">
                <a:latin typeface="Arial" panose="020B0604020202020204" pitchFamily="34" charset="0"/>
                <a:cs typeface="Arial" panose="020B0604020202020204" pitchFamily="34" charset="0"/>
              </a:rPr>
              <a:t>SOCAN v. Bell</a:t>
            </a:r>
            <a:r>
              <a:rPr lang="en-CA" b="1" dirty="0">
                <a:latin typeface="Arial" panose="020B0604020202020204" pitchFamily="34" charset="0"/>
                <a:cs typeface="Arial" panose="020B0604020202020204" pitchFamily="34" charset="0"/>
              </a:rPr>
              <a:t>, 2012 SCC 36</a:t>
            </a:r>
          </a:p>
        </p:txBody>
      </p:sp>
      <p:pic>
        <p:nvPicPr>
          <p:cNvPr id="12" name="Content Placeholder 5" descr="A person wearing a blue jacket&#10;&#10;Description generated with very high confidence">
            <a:extLst>
              <a:ext uri="{FF2B5EF4-FFF2-40B4-BE49-F238E27FC236}">
                <a16:creationId xmlns:a16="http://schemas.microsoft.com/office/drawing/2014/main" id="{AF33E4CF-29EE-4642-82AF-4818C90B3254}"/>
              </a:ext>
            </a:extLst>
          </p:cNvPr>
          <p:cNvPicPr>
            <a:picLocks noChangeAspect="1"/>
          </p:cNvPicPr>
          <p:nvPr/>
        </p:nvPicPr>
        <p:blipFill>
          <a:blip r:embed="rId5"/>
          <a:stretch>
            <a:fillRect/>
          </a:stretch>
        </p:blipFill>
        <p:spPr>
          <a:xfrm>
            <a:off x="2003852" y="2377500"/>
            <a:ext cx="2501929" cy="3752895"/>
          </a:xfrm>
          <a:prstGeom prst="rect">
            <a:avLst/>
          </a:prstGeom>
        </p:spPr>
      </p:pic>
      <p:pic>
        <p:nvPicPr>
          <p:cNvPr id="13" name="Picture 2" descr="http://2.bp.blogspot.com/-wuk-KXHu0ms/TyeujLaHIrI/AAAAAAAAD_g/Hnn848NEdwc/s400/SOCAN+logo.png">
            <a:extLst>
              <a:ext uri="{FF2B5EF4-FFF2-40B4-BE49-F238E27FC236}">
                <a16:creationId xmlns:a16="http://schemas.microsoft.com/office/drawing/2014/main" id="{BAB0E757-5820-4E6C-B578-991A8907A1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1853" y="2048609"/>
            <a:ext cx="3810000" cy="15906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807DB07-C380-44C0-BE3D-463AB153E4DC}"/>
              </a:ext>
            </a:extLst>
          </p:cNvPr>
          <p:cNvSpPr txBox="1"/>
          <p:nvPr/>
        </p:nvSpPr>
        <p:spPr>
          <a:xfrm>
            <a:off x="6096001" y="2294948"/>
            <a:ext cx="4854146" cy="353943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“…the predominant perspective in this case is that of the ultimate users of the previews, and </a:t>
            </a:r>
            <a:r>
              <a:rPr lang="en-CA" sz="2800" i="1" dirty="0">
                <a:solidFill>
                  <a:schemeClr val="bg2">
                    <a:lumMod val="50000"/>
                  </a:schemeClr>
                </a:solidFill>
                <a:latin typeface="Arial" panose="020B0604020202020204" pitchFamily="34" charset="0"/>
                <a:cs typeface="Arial" panose="020B0604020202020204" pitchFamily="34" charset="0"/>
              </a:rPr>
              <a:t>their</a:t>
            </a:r>
            <a:r>
              <a:rPr lang="en-CA" sz="2800" dirty="0">
                <a:solidFill>
                  <a:schemeClr val="bg2">
                    <a:lumMod val="50000"/>
                  </a:schemeClr>
                </a:solidFill>
                <a:latin typeface="Arial" panose="020B0604020202020204" pitchFamily="34" charset="0"/>
                <a:cs typeface="Arial" panose="020B0604020202020204" pitchFamily="34" charset="0"/>
              </a:rPr>
              <a:t> purpose in using previews was to help them research and identify musical works for online purchase.” para 34</a:t>
            </a:r>
          </a:p>
        </p:txBody>
      </p:sp>
    </p:spTree>
    <p:custDataLst>
      <p:tags r:id="rId1"/>
    </p:custDataLst>
    <p:extLst>
      <p:ext uri="{BB962C8B-B14F-4D97-AF65-F5344CB8AC3E}">
        <p14:creationId xmlns:p14="http://schemas.microsoft.com/office/powerpoint/2010/main" val="2786461643"/>
      </p:ext>
    </p:extLst>
  </p:cSld>
  <p:clrMapOvr>
    <a:masterClrMapping/>
  </p:clrMapOvr>
  <mc:AlternateContent xmlns:mc="http://schemas.openxmlformats.org/markup-compatibility/2006" xmlns:p14="http://schemas.microsoft.com/office/powerpoint/2010/main">
    <mc:Choice Requires="p14">
      <p:transition spd="slow" p14:dur="2000" advTm="31138"/>
    </mc:Choice>
    <mc:Fallback xmlns="">
      <p:transition spd="slow" advTm="311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1000"/>
                                        <p:tgtEl>
                                          <p:spTgt spid="10"/>
                                        </p:tgtEl>
                                      </p:cBhvr>
                                    </p:animEffect>
                                    <p:set>
                                      <p:cBhvr>
                                        <p:cTn id="15" dur="1" fill="hold">
                                          <p:stCondLst>
                                            <p:cond delay="999"/>
                                          </p:stCondLst>
                                        </p:cTn>
                                        <p:tgtEl>
                                          <p:spTgt spid="1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50"/>
                                  </p:iterate>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89222-27E7-4F10-BFF2-E36E0244277A}"/>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APPLYING THE SIX FACTORS</a:t>
            </a:r>
          </a:p>
        </p:txBody>
      </p:sp>
      <p:sp>
        <p:nvSpPr>
          <p:cNvPr id="3" name="Content Placeholder 2">
            <a:extLst>
              <a:ext uri="{FF2B5EF4-FFF2-40B4-BE49-F238E27FC236}">
                <a16:creationId xmlns:a16="http://schemas.microsoft.com/office/drawing/2014/main" id="{F99CACD2-5726-405C-8BBA-8920EDB02649}"/>
              </a:ext>
            </a:extLst>
          </p:cNvPr>
          <p:cNvSpPr>
            <a:spLocks noGrp="1"/>
          </p:cNvSpPr>
          <p:nvPr>
            <p:ph sz="half" idx="1"/>
          </p:nvPr>
        </p:nvSpPr>
        <p:spPr>
          <a:xfrm>
            <a:off x="838200" y="1825624"/>
            <a:ext cx="10515600" cy="4506057"/>
          </a:xfrm>
        </p:spPr>
        <p:txBody>
          <a:bodyPr/>
          <a:lstStyle/>
          <a:p>
            <a:pPr marL="0" indent="0">
              <a:buNone/>
            </a:pPr>
            <a:r>
              <a:rPr lang="en-CA" dirty="0">
                <a:latin typeface="Arial" panose="020B0604020202020204" pitchFamily="34" charset="0"/>
                <a:cs typeface="Arial" panose="020B0604020202020204" pitchFamily="34" charset="0"/>
              </a:rPr>
              <a:t>Does playing the preview pass the CCH six-factor test?</a:t>
            </a:r>
          </a:p>
        </p:txBody>
      </p:sp>
      <p:grpSp>
        <p:nvGrpSpPr>
          <p:cNvPr id="13" name="Group 12">
            <a:extLst>
              <a:ext uri="{FF2B5EF4-FFF2-40B4-BE49-F238E27FC236}">
                <a16:creationId xmlns:a16="http://schemas.microsoft.com/office/drawing/2014/main" id="{4A6F6024-CB12-41A3-B548-2B6D761227B7}"/>
              </a:ext>
            </a:extLst>
          </p:cNvPr>
          <p:cNvGrpSpPr/>
          <p:nvPr/>
        </p:nvGrpSpPr>
        <p:grpSpPr>
          <a:xfrm>
            <a:off x="6368415" y="4648400"/>
            <a:ext cx="1788828" cy="1586121"/>
            <a:chOff x="7983419" y="554407"/>
            <a:chExt cx="1785121" cy="1516570"/>
          </a:xfrm>
        </p:grpSpPr>
        <p:sp>
          <p:nvSpPr>
            <p:cNvPr id="18" name="TextBox 17">
              <a:extLst>
                <a:ext uri="{FF2B5EF4-FFF2-40B4-BE49-F238E27FC236}">
                  <a16:creationId xmlns:a16="http://schemas.microsoft.com/office/drawing/2014/main" id="{D2DC3186-5CE2-47D2-87BB-A3BA5C4593D4}"/>
                </a:ext>
              </a:extLst>
            </p:cNvPr>
            <p:cNvSpPr txBox="1"/>
            <p:nvPr/>
          </p:nvSpPr>
          <p:spPr>
            <a:xfrm>
              <a:off x="7983419" y="554407"/>
              <a:ext cx="1785121"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Alternatives</a:t>
              </a:r>
            </a:p>
          </p:txBody>
        </p:sp>
        <p:pic>
          <p:nvPicPr>
            <p:cNvPr id="19" name="Picture 18">
              <a:extLst>
                <a:ext uri="{FF2B5EF4-FFF2-40B4-BE49-F238E27FC236}">
                  <a16:creationId xmlns:a16="http://schemas.microsoft.com/office/drawing/2014/main" id="{5F766602-62F2-4FCD-91E2-A2429F745871}"/>
                </a:ext>
              </a:extLst>
            </p:cNvPr>
            <p:cNvPicPr>
              <a:picLocks noChangeAspect="1"/>
            </p:cNvPicPr>
            <p:nvPr/>
          </p:nvPicPr>
          <p:blipFill rotWithShape="1">
            <a:blip r:embed="rId4">
              <a:extLst>
                <a:ext uri="{28A0092B-C50C-407E-A947-70E740481C1C}">
                  <a14:useLocalDpi xmlns:a14="http://schemas.microsoft.com/office/drawing/2010/main" val="0"/>
                </a:ext>
              </a:extLst>
            </a:blip>
            <a:srcRect b="14675"/>
            <a:stretch/>
          </p:blipFill>
          <p:spPr>
            <a:xfrm>
              <a:off x="8306689" y="1095722"/>
              <a:ext cx="1142981" cy="975255"/>
            </a:xfrm>
            <a:prstGeom prst="rect">
              <a:avLst/>
            </a:prstGeom>
          </p:spPr>
        </p:pic>
      </p:grpSp>
      <p:grpSp>
        <p:nvGrpSpPr>
          <p:cNvPr id="20" name="Group 19">
            <a:extLst>
              <a:ext uri="{FF2B5EF4-FFF2-40B4-BE49-F238E27FC236}">
                <a16:creationId xmlns:a16="http://schemas.microsoft.com/office/drawing/2014/main" id="{BB1BC710-CF58-4D97-806A-6232709907C3}"/>
              </a:ext>
            </a:extLst>
          </p:cNvPr>
          <p:cNvGrpSpPr/>
          <p:nvPr/>
        </p:nvGrpSpPr>
        <p:grpSpPr>
          <a:xfrm>
            <a:off x="3608508" y="2888927"/>
            <a:ext cx="1380218" cy="1657987"/>
            <a:chOff x="721906" y="554409"/>
            <a:chExt cx="1377358" cy="1585285"/>
          </a:xfrm>
        </p:grpSpPr>
        <p:sp>
          <p:nvSpPr>
            <p:cNvPr id="21" name="TextBox 20">
              <a:extLst>
                <a:ext uri="{FF2B5EF4-FFF2-40B4-BE49-F238E27FC236}">
                  <a16:creationId xmlns:a16="http://schemas.microsoft.com/office/drawing/2014/main" id="{A04723A2-C8DE-4283-A2A8-69EDC463FE9B}"/>
                </a:ext>
              </a:extLst>
            </p:cNvPr>
            <p:cNvSpPr txBox="1"/>
            <p:nvPr/>
          </p:nvSpPr>
          <p:spPr>
            <a:xfrm>
              <a:off x="744721" y="554409"/>
              <a:ext cx="1331729"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Purpose</a:t>
              </a:r>
            </a:p>
          </p:txBody>
        </p:sp>
        <p:pic>
          <p:nvPicPr>
            <p:cNvPr id="22" name="Picture 21">
              <a:extLst>
                <a:ext uri="{FF2B5EF4-FFF2-40B4-BE49-F238E27FC236}">
                  <a16:creationId xmlns:a16="http://schemas.microsoft.com/office/drawing/2014/main" id="{5B51E86E-B37B-4FA4-81F9-82F13EA69DAA}"/>
                </a:ext>
              </a:extLst>
            </p:cNvPr>
            <p:cNvPicPr>
              <a:picLocks noChangeAspect="1"/>
            </p:cNvPicPr>
            <p:nvPr/>
          </p:nvPicPr>
          <p:blipFill rotWithShape="1">
            <a:blip r:embed="rId5">
              <a:extLst>
                <a:ext uri="{28A0092B-C50C-407E-A947-70E740481C1C}">
                  <a14:useLocalDpi xmlns:a14="http://schemas.microsoft.com/office/drawing/2010/main" val="0"/>
                </a:ext>
              </a:extLst>
            </a:blip>
            <a:srcRect l="6129" t="8094" r="8943" b="27534"/>
            <a:stretch/>
          </p:blipFill>
          <p:spPr>
            <a:xfrm>
              <a:off x="721906" y="1095722"/>
              <a:ext cx="1377358" cy="1043972"/>
            </a:xfrm>
            <a:prstGeom prst="rect">
              <a:avLst/>
            </a:prstGeom>
          </p:spPr>
        </p:pic>
      </p:grpSp>
      <p:grpSp>
        <p:nvGrpSpPr>
          <p:cNvPr id="23" name="Group 22">
            <a:extLst>
              <a:ext uri="{FF2B5EF4-FFF2-40B4-BE49-F238E27FC236}">
                <a16:creationId xmlns:a16="http://schemas.microsoft.com/office/drawing/2014/main" id="{3173E40B-2E5B-4EE2-BD5E-5CFFD720BA0B}"/>
              </a:ext>
            </a:extLst>
          </p:cNvPr>
          <p:cNvGrpSpPr/>
          <p:nvPr/>
        </p:nvGrpSpPr>
        <p:grpSpPr>
          <a:xfrm>
            <a:off x="6664938" y="2886817"/>
            <a:ext cx="1245513" cy="1657988"/>
            <a:chOff x="4513386" y="554408"/>
            <a:chExt cx="1242932" cy="1585286"/>
          </a:xfrm>
        </p:grpSpPr>
        <p:sp>
          <p:nvSpPr>
            <p:cNvPr id="24" name="TextBox 23">
              <a:extLst>
                <a:ext uri="{FF2B5EF4-FFF2-40B4-BE49-F238E27FC236}">
                  <a16:creationId xmlns:a16="http://schemas.microsoft.com/office/drawing/2014/main" id="{0D20D15B-02F2-429B-BB7D-78FD7557C68D}"/>
                </a:ext>
              </a:extLst>
            </p:cNvPr>
            <p:cNvSpPr txBox="1"/>
            <p:nvPr/>
          </p:nvSpPr>
          <p:spPr>
            <a:xfrm>
              <a:off x="4513386" y="554408"/>
              <a:ext cx="1242932"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Amount</a:t>
              </a:r>
            </a:p>
          </p:txBody>
        </p:sp>
        <p:pic>
          <p:nvPicPr>
            <p:cNvPr id="25" name="Picture 24">
              <a:extLst>
                <a:ext uri="{FF2B5EF4-FFF2-40B4-BE49-F238E27FC236}">
                  <a16:creationId xmlns:a16="http://schemas.microsoft.com/office/drawing/2014/main" id="{0D7510F0-1570-4B7D-996A-A7C64619E650}"/>
                </a:ext>
              </a:extLst>
            </p:cNvPr>
            <p:cNvPicPr>
              <a:picLocks noChangeAspect="1"/>
            </p:cNvPicPr>
            <p:nvPr/>
          </p:nvPicPr>
          <p:blipFill rotWithShape="1">
            <a:blip r:embed="rId6">
              <a:extLst>
                <a:ext uri="{28A0092B-C50C-407E-A947-70E740481C1C}">
                  <a14:useLocalDpi xmlns:a14="http://schemas.microsoft.com/office/drawing/2010/main" val="0"/>
                </a:ext>
              </a:extLst>
            </a:blip>
            <a:srcRect l="24753" t="17139" r="22974" b="29979"/>
            <a:stretch/>
          </p:blipFill>
          <p:spPr>
            <a:xfrm>
              <a:off x="4644390" y="1147338"/>
              <a:ext cx="980917" cy="992356"/>
            </a:xfrm>
            <a:prstGeom prst="rect">
              <a:avLst/>
            </a:prstGeom>
          </p:spPr>
        </p:pic>
      </p:grpSp>
      <p:grpSp>
        <p:nvGrpSpPr>
          <p:cNvPr id="26" name="Group 25">
            <a:extLst>
              <a:ext uri="{FF2B5EF4-FFF2-40B4-BE49-F238E27FC236}">
                <a16:creationId xmlns:a16="http://schemas.microsoft.com/office/drawing/2014/main" id="{D77DB376-02A4-4C38-8F38-596FFBA2A611}"/>
              </a:ext>
            </a:extLst>
          </p:cNvPr>
          <p:cNvGrpSpPr/>
          <p:nvPr/>
        </p:nvGrpSpPr>
        <p:grpSpPr>
          <a:xfrm>
            <a:off x="3746490" y="4648400"/>
            <a:ext cx="1104253" cy="1801653"/>
            <a:chOff x="10345314" y="554407"/>
            <a:chExt cx="1101965" cy="1722651"/>
          </a:xfrm>
        </p:grpSpPr>
        <p:sp>
          <p:nvSpPr>
            <p:cNvPr id="27" name="TextBox 26">
              <a:extLst>
                <a:ext uri="{FF2B5EF4-FFF2-40B4-BE49-F238E27FC236}">
                  <a16:creationId xmlns:a16="http://schemas.microsoft.com/office/drawing/2014/main" id="{0C47A02E-C4C8-4B2D-B70F-EDE241E200A1}"/>
                </a:ext>
              </a:extLst>
            </p:cNvPr>
            <p:cNvSpPr txBox="1"/>
            <p:nvPr/>
          </p:nvSpPr>
          <p:spPr>
            <a:xfrm>
              <a:off x="10345314" y="554407"/>
              <a:ext cx="1101965"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Effect</a:t>
              </a:r>
            </a:p>
          </p:txBody>
        </p:sp>
        <p:pic>
          <p:nvPicPr>
            <p:cNvPr id="28" name="Picture 27">
              <a:extLst>
                <a:ext uri="{FF2B5EF4-FFF2-40B4-BE49-F238E27FC236}">
                  <a16:creationId xmlns:a16="http://schemas.microsoft.com/office/drawing/2014/main" id="{D7EA94AC-62D5-4740-B4C0-9A40E3DC8531}"/>
                </a:ext>
              </a:extLst>
            </p:cNvPr>
            <p:cNvPicPr>
              <a:picLocks noChangeAspect="1"/>
            </p:cNvPicPr>
            <p:nvPr/>
          </p:nvPicPr>
          <p:blipFill rotWithShape="1">
            <a:blip r:embed="rId7">
              <a:extLst>
                <a:ext uri="{28A0092B-C50C-407E-A947-70E740481C1C}">
                  <a14:useLocalDpi xmlns:a14="http://schemas.microsoft.com/office/drawing/2010/main" val="0"/>
                </a:ext>
              </a:extLst>
            </a:blip>
            <a:srcRect l="33353" t="12652" r="32393" b="23441"/>
            <a:stretch/>
          </p:blipFill>
          <p:spPr>
            <a:xfrm>
              <a:off x="10550856" y="1053864"/>
              <a:ext cx="655624" cy="1223194"/>
            </a:xfrm>
            <a:prstGeom prst="rect">
              <a:avLst/>
            </a:prstGeom>
          </p:spPr>
        </p:pic>
      </p:grpSp>
      <p:grpSp>
        <p:nvGrpSpPr>
          <p:cNvPr id="29" name="Group 28">
            <a:extLst>
              <a:ext uri="{FF2B5EF4-FFF2-40B4-BE49-F238E27FC236}">
                <a16:creationId xmlns:a16="http://schemas.microsoft.com/office/drawing/2014/main" id="{1DEECE00-9A14-4417-A4B0-411AF5978F37}"/>
              </a:ext>
            </a:extLst>
          </p:cNvPr>
          <p:cNvGrpSpPr/>
          <p:nvPr/>
        </p:nvGrpSpPr>
        <p:grpSpPr>
          <a:xfrm>
            <a:off x="4988726" y="2382985"/>
            <a:ext cx="1647571" cy="1657987"/>
            <a:chOff x="2423460" y="554409"/>
            <a:chExt cx="1644157" cy="1585285"/>
          </a:xfrm>
        </p:grpSpPr>
        <p:sp>
          <p:nvSpPr>
            <p:cNvPr id="30" name="TextBox 29">
              <a:extLst>
                <a:ext uri="{FF2B5EF4-FFF2-40B4-BE49-F238E27FC236}">
                  <a16:creationId xmlns:a16="http://schemas.microsoft.com/office/drawing/2014/main" id="{441CF283-D880-4A9C-8324-4EA209C62FD7}"/>
                </a:ext>
              </a:extLst>
            </p:cNvPr>
            <p:cNvSpPr txBox="1"/>
            <p:nvPr/>
          </p:nvSpPr>
          <p:spPr>
            <a:xfrm>
              <a:off x="2423460" y="554409"/>
              <a:ext cx="1644157"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Character</a:t>
              </a:r>
            </a:p>
          </p:txBody>
        </p:sp>
        <p:pic>
          <p:nvPicPr>
            <p:cNvPr id="31" name="Picture 30">
              <a:extLst>
                <a:ext uri="{FF2B5EF4-FFF2-40B4-BE49-F238E27FC236}">
                  <a16:creationId xmlns:a16="http://schemas.microsoft.com/office/drawing/2014/main" id="{8186B51B-E9BD-4BA6-8CDD-50D5625E5C7A}"/>
                </a:ext>
              </a:extLst>
            </p:cNvPr>
            <p:cNvPicPr>
              <a:picLocks noChangeAspect="1"/>
            </p:cNvPicPr>
            <p:nvPr/>
          </p:nvPicPr>
          <p:blipFill rotWithShape="1">
            <a:blip r:embed="rId8">
              <a:extLst>
                <a:ext uri="{28A0092B-C50C-407E-A947-70E740481C1C}">
                  <a14:useLocalDpi xmlns:a14="http://schemas.microsoft.com/office/drawing/2010/main" val="0"/>
                </a:ext>
              </a:extLst>
            </a:blip>
            <a:srcRect l="12746" r="11640" b="14933"/>
            <a:stretch/>
          </p:blipFill>
          <p:spPr>
            <a:xfrm>
              <a:off x="2757963" y="1036148"/>
              <a:ext cx="980917" cy="1103546"/>
            </a:xfrm>
            <a:prstGeom prst="rect">
              <a:avLst/>
            </a:prstGeom>
          </p:spPr>
        </p:pic>
      </p:grpSp>
      <p:grpSp>
        <p:nvGrpSpPr>
          <p:cNvPr id="32" name="Group 31">
            <a:extLst>
              <a:ext uri="{FF2B5EF4-FFF2-40B4-BE49-F238E27FC236}">
                <a16:creationId xmlns:a16="http://schemas.microsoft.com/office/drawing/2014/main" id="{DB573E5F-1948-47FD-8C93-79B43DECC6FB}"/>
              </a:ext>
            </a:extLst>
          </p:cNvPr>
          <p:cNvGrpSpPr/>
          <p:nvPr/>
        </p:nvGrpSpPr>
        <p:grpSpPr>
          <a:xfrm>
            <a:off x="5323924" y="4964242"/>
            <a:ext cx="1135406" cy="1595308"/>
            <a:chOff x="6404597" y="554408"/>
            <a:chExt cx="1133053" cy="1525354"/>
          </a:xfrm>
        </p:grpSpPr>
        <p:sp>
          <p:nvSpPr>
            <p:cNvPr id="33" name="TextBox 32">
              <a:extLst>
                <a:ext uri="{FF2B5EF4-FFF2-40B4-BE49-F238E27FC236}">
                  <a16:creationId xmlns:a16="http://schemas.microsoft.com/office/drawing/2014/main" id="{AB136AF3-53B4-4EAB-9FA1-C72AD018A88E}"/>
                </a:ext>
              </a:extLst>
            </p:cNvPr>
            <p:cNvSpPr txBox="1"/>
            <p:nvPr/>
          </p:nvSpPr>
          <p:spPr>
            <a:xfrm>
              <a:off x="6435684" y="554408"/>
              <a:ext cx="1101966"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Nature</a:t>
              </a:r>
            </a:p>
          </p:txBody>
        </p:sp>
        <p:pic>
          <p:nvPicPr>
            <p:cNvPr id="34" name="Picture 33">
              <a:extLst>
                <a:ext uri="{FF2B5EF4-FFF2-40B4-BE49-F238E27FC236}">
                  <a16:creationId xmlns:a16="http://schemas.microsoft.com/office/drawing/2014/main" id="{5BB3D908-9A89-4E3A-9EE2-F2019DC601B8}"/>
                </a:ext>
              </a:extLst>
            </p:cNvPr>
            <p:cNvPicPr>
              <a:picLocks noChangeAspect="1"/>
            </p:cNvPicPr>
            <p:nvPr/>
          </p:nvPicPr>
          <p:blipFill rotWithShape="1">
            <a:blip r:embed="rId9">
              <a:extLst>
                <a:ext uri="{28A0092B-C50C-407E-A947-70E740481C1C}">
                  <a14:useLocalDpi xmlns:a14="http://schemas.microsoft.com/office/drawing/2010/main" val="0"/>
                </a:ext>
              </a:extLst>
            </a:blip>
            <a:srcRect l="9060" r="9855" b="19179"/>
            <a:stretch/>
          </p:blipFill>
          <p:spPr>
            <a:xfrm>
              <a:off x="6404597" y="1013802"/>
              <a:ext cx="1069459" cy="1065960"/>
            </a:xfrm>
            <a:prstGeom prst="rect">
              <a:avLst/>
            </a:prstGeom>
          </p:spPr>
        </p:pic>
      </p:grpSp>
    </p:spTree>
    <p:custDataLst>
      <p:tags r:id="rId1"/>
    </p:custDataLst>
    <p:extLst>
      <p:ext uri="{BB962C8B-B14F-4D97-AF65-F5344CB8AC3E}">
        <p14:creationId xmlns:p14="http://schemas.microsoft.com/office/powerpoint/2010/main" val="2587650557"/>
      </p:ext>
    </p:extLst>
  </p:cSld>
  <p:clrMapOvr>
    <a:masterClrMapping/>
  </p:clrMapOvr>
  <mc:AlternateContent xmlns:mc="http://schemas.openxmlformats.org/markup-compatibility/2006" xmlns:p14="http://schemas.microsoft.com/office/powerpoint/2010/main">
    <mc:Choice Requires="p14">
      <p:transition spd="slow" p14:dur="2000" advTm="21131"/>
    </mc:Choice>
    <mc:Fallback xmlns="">
      <p:transition spd="slow" advTm="211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9BE02-7CE5-451C-9E08-9FB6531563AF}"/>
              </a:ext>
            </a:extLst>
          </p:cNvPr>
          <p:cNvSpPr>
            <a:spLocks noGrp="1"/>
          </p:cNvSpPr>
          <p:nvPr>
            <p:ph type="title"/>
          </p:nvPr>
        </p:nvSpPr>
        <p:spPr>
          <a:xfrm>
            <a:off x="2208363" y="526318"/>
            <a:ext cx="9145438" cy="868633"/>
          </a:xfrm>
        </p:spPr>
        <p:txBody>
          <a:bodyPr/>
          <a:lstStyle/>
          <a:p>
            <a:r>
              <a:rPr lang="en-CA" b="1" dirty="0">
                <a:latin typeface="Arial" panose="020B0604020202020204" pitchFamily="34" charset="0"/>
                <a:cs typeface="Arial" panose="020B0604020202020204" pitchFamily="34" charset="0"/>
              </a:rPr>
              <a:t>FACTOR 1 – PURPOSE OF THE DEALING</a:t>
            </a:r>
          </a:p>
        </p:txBody>
      </p:sp>
      <p:sp>
        <p:nvSpPr>
          <p:cNvPr id="9" name="TextBox 8">
            <a:extLst>
              <a:ext uri="{FF2B5EF4-FFF2-40B4-BE49-F238E27FC236}">
                <a16:creationId xmlns:a16="http://schemas.microsoft.com/office/drawing/2014/main" id="{0412E016-9DFF-4D31-B3B3-B5522F0F3B70}"/>
              </a:ext>
            </a:extLst>
          </p:cNvPr>
          <p:cNvSpPr txBox="1"/>
          <p:nvPr/>
        </p:nvSpPr>
        <p:spPr>
          <a:xfrm>
            <a:off x="5850298" y="2351782"/>
            <a:ext cx="5794306" cy="1077218"/>
          </a:xfrm>
          <a:prstGeom prst="rect">
            <a:avLst/>
          </a:prstGeom>
          <a:noFill/>
        </p:spPr>
        <p:txBody>
          <a:bodyPr wrap="square" rtlCol="0">
            <a:spAutoFit/>
          </a:bodyPr>
          <a:lstStyle/>
          <a:p>
            <a:pPr marL="457200" indent="-457200">
              <a:buFont typeface="Arial" panose="020B0604020202020204" pitchFamily="34" charset="0"/>
              <a:buChar char="•"/>
            </a:pPr>
            <a:r>
              <a:rPr lang="en-CA" sz="3200" dirty="0">
                <a:solidFill>
                  <a:schemeClr val="bg2">
                    <a:lumMod val="50000"/>
                  </a:schemeClr>
                </a:solidFill>
                <a:latin typeface="Arial" panose="020B0604020202020204" pitchFamily="34" charset="0"/>
                <a:cs typeface="Arial" panose="020B0604020202020204" pitchFamily="34" charset="0"/>
              </a:rPr>
              <a:t>Consumer or other research purposes</a:t>
            </a:r>
          </a:p>
        </p:txBody>
      </p:sp>
      <p:sp>
        <p:nvSpPr>
          <p:cNvPr id="10" name="TextBox 9">
            <a:extLst>
              <a:ext uri="{FF2B5EF4-FFF2-40B4-BE49-F238E27FC236}">
                <a16:creationId xmlns:a16="http://schemas.microsoft.com/office/drawing/2014/main" id="{F1F8F6D1-4459-436A-9A1D-0196AB1E086D}"/>
              </a:ext>
            </a:extLst>
          </p:cNvPr>
          <p:cNvSpPr txBox="1"/>
          <p:nvPr/>
        </p:nvSpPr>
        <p:spPr>
          <a:xfrm>
            <a:off x="5850298" y="4051626"/>
            <a:ext cx="5934269" cy="1077218"/>
          </a:xfrm>
          <a:prstGeom prst="rect">
            <a:avLst/>
          </a:prstGeom>
          <a:noFill/>
        </p:spPr>
        <p:txBody>
          <a:bodyPr wrap="square" rtlCol="0">
            <a:spAutoFit/>
          </a:bodyPr>
          <a:lstStyle/>
          <a:p>
            <a:pPr marL="457200" indent="-457200">
              <a:buFont typeface="Arial" panose="020B0604020202020204" pitchFamily="34" charset="0"/>
              <a:buChar char="•"/>
            </a:pPr>
            <a:r>
              <a:rPr lang="en-CA" sz="3200" dirty="0">
                <a:solidFill>
                  <a:schemeClr val="bg2">
                    <a:lumMod val="50000"/>
                  </a:schemeClr>
                </a:solidFill>
                <a:latin typeface="Arial" panose="020B0604020202020204" pitchFamily="34" charset="0"/>
                <a:cs typeface="Arial" panose="020B0604020202020204" pitchFamily="34" charset="0"/>
              </a:rPr>
              <a:t>Safeguards ensure use was limited to this purpose</a:t>
            </a:r>
          </a:p>
        </p:txBody>
      </p:sp>
      <p:pic>
        <p:nvPicPr>
          <p:cNvPr id="17" name="Picture 16">
            <a:extLst>
              <a:ext uri="{FF2B5EF4-FFF2-40B4-BE49-F238E27FC236}">
                <a16:creationId xmlns:a16="http://schemas.microsoft.com/office/drawing/2014/main" id="{D1798F2B-30DF-48B4-B4A9-A1E92B5036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257" y="2401092"/>
            <a:ext cx="2663947" cy="2868040"/>
          </a:xfrm>
          <a:prstGeom prst="rect">
            <a:avLst/>
          </a:prstGeom>
        </p:spPr>
      </p:pic>
    </p:spTree>
    <p:custDataLst>
      <p:tags r:id="rId1"/>
    </p:custDataLst>
    <p:extLst>
      <p:ext uri="{BB962C8B-B14F-4D97-AF65-F5344CB8AC3E}">
        <p14:creationId xmlns:p14="http://schemas.microsoft.com/office/powerpoint/2010/main" val="3621892124"/>
      </p:ext>
    </p:extLst>
  </p:cSld>
  <p:clrMapOvr>
    <a:masterClrMapping/>
  </p:clrMapOvr>
  <mc:AlternateContent xmlns:mc="http://schemas.openxmlformats.org/markup-compatibility/2006" xmlns:p14="http://schemas.microsoft.com/office/powerpoint/2010/main">
    <mc:Choice Requires="p14">
      <p:transition spd="slow" p14:dur="2000" advTm="12426"/>
    </mc:Choice>
    <mc:Fallback xmlns="">
      <p:transition spd="slow" advTm="124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7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1570"/>
                            </p:stCondLst>
                            <p:childTnLst>
                              <p:par>
                                <p:cTn id="13" presetID="10" presetClass="entr" presetSubtype="0" fill="hold" grpId="0" nodeType="afterEffect">
                                  <p:stCondLst>
                                    <p:cond delay="7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C92F-C1F8-4705-88ED-2867E50B2F25}"/>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FACTOR 2 – THE CHARACTER OF THE DEALING</a:t>
            </a:r>
          </a:p>
        </p:txBody>
      </p:sp>
      <p:sp>
        <p:nvSpPr>
          <p:cNvPr id="4" name="TextBox 3">
            <a:extLst>
              <a:ext uri="{FF2B5EF4-FFF2-40B4-BE49-F238E27FC236}">
                <a16:creationId xmlns:a16="http://schemas.microsoft.com/office/drawing/2014/main" id="{C4D9C34D-746A-4DDB-90BF-E4E2F34465B1}"/>
              </a:ext>
            </a:extLst>
          </p:cNvPr>
          <p:cNvSpPr txBox="1"/>
          <p:nvPr/>
        </p:nvSpPr>
        <p:spPr>
          <a:xfrm>
            <a:off x="2671282" y="4374292"/>
            <a:ext cx="3680091" cy="369332"/>
          </a:xfrm>
          <a:prstGeom prst="rect">
            <a:avLst/>
          </a:prstGeom>
          <a:noFill/>
        </p:spPr>
        <p:txBody>
          <a:bodyPr wrap="square" rtlCol="0">
            <a:spAutoFit/>
          </a:bodyPr>
          <a:lstStyle/>
          <a:p>
            <a:endParaRPr lang="en-CA"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8DF5DF7-9C17-4FA3-AC60-8F02279645AD}"/>
              </a:ext>
            </a:extLst>
          </p:cNvPr>
          <p:cNvSpPr txBox="1"/>
          <p:nvPr/>
        </p:nvSpPr>
        <p:spPr>
          <a:xfrm>
            <a:off x="1135857" y="1484957"/>
            <a:ext cx="5942587" cy="3586238"/>
          </a:xfrm>
          <a:prstGeom prst="rect">
            <a:avLst/>
          </a:prstGeom>
          <a:noFill/>
        </p:spPr>
        <p:txBody>
          <a:bodyPr wrap="square" rtlCol="0">
            <a:spAutoFit/>
          </a:bodyPr>
          <a:lstStyle/>
          <a:p>
            <a:pPr marL="285750" indent="-285750">
              <a:lnSpc>
                <a:spcPct val="250000"/>
              </a:lnSpc>
              <a:buFont typeface="Arial" panose="020B0604020202020204" pitchFamily="34" charset="0"/>
              <a:buChar char="•"/>
            </a:pPr>
            <a:r>
              <a:rPr lang="en-CA" sz="3200" dirty="0">
                <a:solidFill>
                  <a:schemeClr val="bg2">
                    <a:lumMod val="50000"/>
                  </a:schemeClr>
                </a:solidFill>
                <a:latin typeface="Arial" panose="020B0604020202020204" pitchFamily="34" charset="0"/>
                <a:cs typeface="Arial" panose="020B0604020202020204" pitchFamily="34" charset="0"/>
              </a:rPr>
              <a:t>Inability to download</a:t>
            </a:r>
          </a:p>
          <a:p>
            <a:pPr marL="285750" indent="-285750">
              <a:lnSpc>
                <a:spcPct val="250000"/>
              </a:lnSpc>
              <a:buFont typeface="Arial" panose="020B0604020202020204" pitchFamily="34" charset="0"/>
              <a:buChar char="•"/>
            </a:pPr>
            <a:r>
              <a:rPr lang="en-CA" sz="3200" dirty="0">
                <a:solidFill>
                  <a:schemeClr val="bg2">
                    <a:lumMod val="50000"/>
                  </a:schemeClr>
                </a:solidFill>
                <a:latin typeface="Arial" panose="020B0604020202020204" pitchFamily="34" charset="0"/>
                <a:cs typeface="Arial" panose="020B0604020202020204" pitchFamily="34" charset="0"/>
              </a:rPr>
              <a:t>Short length and low quality</a:t>
            </a:r>
          </a:p>
          <a:p>
            <a:pPr marL="285750" indent="-285750">
              <a:lnSpc>
                <a:spcPct val="250000"/>
              </a:lnSpc>
              <a:buFont typeface="Arial" panose="020B0604020202020204" pitchFamily="34" charset="0"/>
              <a:buChar char="•"/>
            </a:pPr>
            <a:r>
              <a:rPr lang="en-CA" sz="3200" dirty="0">
                <a:solidFill>
                  <a:schemeClr val="bg2">
                    <a:lumMod val="50000"/>
                  </a:schemeClr>
                </a:solidFill>
                <a:latin typeface="Arial" panose="020B0604020202020204" pitchFamily="34" charset="0"/>
                <a:cs typeface="Arial" panose="020B0604020202020204" pitchFamily="34" charset="0"/>
              </a:rPr>
              <a:t>Deleted after playing</a:t>
            </a:r>
          </a:p>
        </p:txBody>
      </p:sp>
      <p:pic>
        <p:nvPicPr>
          <p:cNvPr id="8" name="Picture 7">
            <a:extLst>
              <a:ext uri="{FF2B5EF4-FFF2-40B4-BE49-F238E27FC236}">
                <a16:creationId xmlns:a16="http://schemas.microsoft.com/office/drawing/2014/main" id="{3F6D226F-E821-4033-8185-4350D5A27F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6105" y="2062552"/>
            <a:ext cx="3540038" cy="3316456"/>
          </a:xfrm>
          <a:prstGeom prst="rect">
            <a:avLst/>
          </a:prstGeom>
        </p:spPr>
      </p:pic>
    </p:spTree>
    <p:custDataLst>
      <p:tags r:id="rId1"/>
    </p:custDataLst>
    <p:extLst>
      <p:ext uri="{BB962C8B-B14F-4D97-AF65-F5344CB8AC3E}">
        <p14:creationId xmlns:p14="http://schemas.microsoft.com/office/powerpoint/2010/main" val="2542457983"/>
      </p:ext>
    </p:extLst>
  </p:cSld>
  <p:clrMapOvr>
    <a:masterClrMapping/>
  </p:clrMapOvr>
  <mc:AlternateContent xmlns:mc="http://schemas.openxmlformats.org/markup-compatibility/2006" xmlns:p14="http://schemas.microsoft.com/office/powerpoint/2010/main">
    <mc:Choice Requires="p14">
      <p:transition spd="slow" p14:dur="2000" advTm="16368"/>
    </mc:Choice>
    <mc:Fallback xmlns="">
      <p:transition spd="slow" advTm="163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500" tmFilter="0, 0; .2, .5; .8, .5; 1, 0"/>
                                        <p:tgtEl>
                                          <p:spTgt spid="7">
                                            <p:txEl>
                                              <p:pRg st="0" end="0"/>
                                            </p:txEl>
                                          </p:spTgt>
                                        </p:tgtEl>
                                      </p:cBhvr>
                                    </p:animEffect>
                                    <p:animScale>
                                      <p:cBhvr>
                                        <p:cTn id="7" dur="750" autoRev="1" fill="hold"/>
                                        <p:tgtEl>
                                          <p:spTgt spid="7">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500" tmFilter="0, 0; .2, .5; .8, .5; 1, 0"/>
                                        <p:tgtEl>
                                          <p:spTgt spid="7">
                                            <p:txEl>
                                              <p:pRg st="1" end="1"/>
                                            </p:txEl>
                                          </p:spTgt>
                                        </p:tgtEl>
                                      </p:cBhvr>
                                    </p:animEffect>
                                    <p:animScale>
                                      <p:cBhvr>
                                        <p:cTn id="12" dur="750" autoRev="1" fill="hold"/>
                                        <p:tgtEl>
                                          <p:spTgt spid="7">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1500" tmFilter="0, 0; .2, .5; .8, .5; 1, 0"/>
                                        <p:tgtEl>
                                          <p:spTgt spid="7">
                                            <p:txEl>
                                              <p:pRg st="2" end="2"/>
                                            </p:txEl>
                                          </p:spTgt>
                                        </p:tgtEl>
                                      </p:cBhvr>
                                    </p:animEffect>
                                    <p:animScale>
                                      <p:cBhvr>
                                        <p:cTn id="17" dur="750" autoRev="1" fill="hold"/>
                                        <p:tgtEl>
                                          <p:spTgt spid="7">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421E8-027C-404D-BDC3-DC9A19DAAC50}"/>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FACTOR 3 – THE AMOUNT OF THE DEALING</a:t>
            </a:r>
          </a:p>
        </p:txBody>
      </p:sp>
      <p:pic>
        <p:nvPicPr>
          <p:cNvPr id="8" name="Content Placeholder 15">
            <a:extLst>
              <a:ext uri="{FF2B5EF4-FFF2-40B4-BE49-F238E27FC236}">
                <a16:creationId xmlns:a16="http://schemas.microsoft.com/office/drawing/2014/main" id="{EC952935-BCF4-40FA-AEF8-34F670C4FA07}"/>
              </a:ext>
            </a:extLst>
          </p:cNvPr>
          <p:cNvPicPr>
            <a:picLocks noChangeAspect="1"/>
          </p:cNvPicPr>
          <p:nvPr/>
        </p:nvPicPr>
        <p:blipFill>
          <a:blip r:embed="rId4"/>
          <a:stretch>
            <a:fillRect/>
          </a:stretch>
        </p:blipFill>
        <p:spPr>
          <a:xfrm>
            <a:off x="4651387" y="4785146"/>
            <a:ext cx="5781151" cy="2695869"/>
          </a:xfrm>
          <a:prstGeom prst="rect">
            <a:avLst/>
          </a:prstGeom>
        </p:spPr>
      </p:pic>
      <p:sp>
        <p:nvSpPr>
          <p:cNvPr id="9" name="Oval 8">
            <a:extLst>
              <a:ext uri="{FF2B5EF4-FFF2-40B4-BE49-F238E27FC236}">
                <a16:creationId xmlns:a16="http://schemas.microsoft.com/office/drawing/2014/main" id="{B38A5A46-4FDC-43F4-8323-B6C62AE3EE9A}"/>
              </a:ext>
            </a:extLst>
          </p:cNvPr>
          <p:cNvSpPr/>
          <p:nvPr/>
        </p:nvSpPr>
        <p:spPr>
          <a:xfrm>
            <a:off x="5899305" y="5797200"/>
            <a:ext cx="1642657" cy="80709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10" name="Picture 2" descr="http://2.bp.blogspot.com/-wuk-KXHu0ms/TyeujLaHIrI/AAAAAAAAD_g/Hnn848NEdwc/s400/SOCAN+logo.png">
            <a:extLst>
              <a:ext uri="{FF2B5EF4-FFF2-40B4-BE49-F238E27FC236}">
                <a16:creationId xmlns:a16="http://schemas.microsoft.com/office/drawing/2014/main" id="{F7865E7A-4962-4F3F-A601-D28AC57100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240" y="1898483"/>
            <a:ext cx="3657204" cy="1526883"/>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15">
            <a:extLst>
              <a:ext uri="{FF2B5EF4-FFF2-40B4-BE49-F238E27FC236}">
                <a16:creationId xmlns:a16="http://schemas.microsoft.com/office/drawing/2014/main" id="{9A08F670-4A4C-4DBD-8511-78EB20230FB3}"/>
              </a:ext>
            </a:extLst>
          </p:cNvPr>
          <p:cNvPicPr>
            <a:picLocks noChangeAspect="1"/>
          </p:cNvPicPr>
          <p:nvPr/>
        </p:nvPicPr>
        <p:blipFill>
          <a:blip r:embed="rId4"/>
          <a:stretch>
            <a:fillRect/>
          </a:stretch>
        </p:blipFill>
        <p:spPr>
          <a:xfrm>
            <a:off x="6183497" y="2641423"/>
            <a:ext cx="1730771" cy="807094"/>
          </a:xfrm>
          <a:prstGeom prst="rect">
            <a:avLst/>
          </a:prstGeom>
        </p:spPr>
      </p:pic>
      <p:sp>
        <p:nvSpPr>
          <p:cNvPr id="12" name="Oval 11">
            <a:extLst>
              <a:ext uri="{FF2B5EF4-FFF2-40B4-BE49-F238E27FC236}">
                <a16:creationId xmlns:a16="http://schemas.microsoft.com/office/drawing/2014/main" id="{CF3FCFB2-FE81-49D0-A7D5-AEF74F30DE6C}"/>
              </a:ext>
            </a:extLst>
          </p:cNvPr>
          <p:cNvSpPr/>
          <p:nvPr/>
        </p:nvSpPr>
        <p:spPr>
          <a:xfrm>
            <a:off x="6227555" y="2618272"/>
            <a:ext cx="1642657" cy="80709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13" name="Content Placeholder 15">
            <a:extLst>
              <a:ext uri="{FF2B5EF4-FFF2-40B4-BE49-F238E27FC236}">
                <a16:creationId xmlns:a16="http://schemas.microsoft.com/office/drawing/2014/main" id="{33CA7480-3421-4AF4-AFC1-B765AD329D44}"/>
              </a:ext>
            </a:extLst>
          </p:cNvPr>
          <p:cNvPicPr>
            <a:picLocks noChangeAspect="1"/>
          </p:cNvPicPr>
          <p:nvPr/>
        </p:nvPicPr>
        <p:blipFill>
          <a:blip r:embed="rId4"/>
          <a:stretch>
            <a:fillRect/>
          </a:stretch>
        </p:blipFill>
        <p:spPr>
          <a:xfrm>
            <a:off x="7181458" y="1603064"/>
            <a:ext cx="1730771" cy="807094"/>
          </a:xfrm>
          <a:prstGeom prst="rect">
            <a:avLst/>
          </a:prstGeom>
        </p:spPr>
      </p:pic>
      <p:sp>
        <p:nvSpPr>
          <p:cNvPr id="14" name="Oval 13">
            <a:extLst>
              <a:ext uri="{FF2B5EF4-FFF2-40B4-BE49-F238E27FC236}">
                <a16:creationId xmlns:a16="http://schemas.microsoft.com/office/drawing/2014/main" id="{2CF6BEB3-C3F7-4EC3-81B5-F71F88CE65D0}"/>
              </a:ext>
            </a:extLst>
          </p:cNvPr>
          <p:cNvSpPr/>
          <p:nvPr/>
        </p:nvSpPr>
        <p:spPr>
          <a:xfrm>
            <a:off x="7225516" y="1579913"/>
            <a:ext cx="1642657" cy="80709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15" name="Content Placeholder 15">
            <a:extLst>
              <a:ext uri="{FF2B5EF4-FFF2-40B4-BE49-F238E27FC236}">
                <a16:creationId xmlns:a16="http://schemas.microsoft.com/office/drawing/2014/main" id="{9514CA1F-0501-4597-A54B-6C06FC791448}"/>
              </a:ext>
            </a:extLst>
          </p:cNvPr>
          <p:cNvPicPr>
            <a:picLocks noChangeAspect="1"/>
          </p:cNvPicPr>
          <p:nvPr/>
        </p:nvPicPr>
        <p:blipFill>
          <a:blip r:embed="rId4"/>
          <a:stretch>
            <a:fillRect/>
          </a:stretch>
        </p:blipFill>
        <p:spPr>
          <a:xfrm>
            <a:off x="4651387" y="1695546"/>
            <a:ext cx="1730771" cy="807094"/>
          </a:xfrm>
          <a:prstGeom prst="rect">
            <a:avLst/>
          </a:prstGeom>
        </p:spPr>
      </p:pic>
      <p:sp>
        <p:nvSpPr>
          <p:cNvPr id="16" name="Oval 15">
            <a:extLst>
              <a:ext uri="{FF2B5EF4-FFF2-40B4-BE49-F238E27FC236}">
                <a16:creationId xmlns:a16="http://schemas.microsoft.com/office/drawing/2014/main" id="{F8103979-A6B8-4F10-B4C8-44F1615580A7}"/>
              </a:ext>
            </a:extLst>
          </p:cNvPr>
          <p:cNvSpPr/>
          <p:nvPr/>
        </p:nvSpPr>
        <p:spPr>
          <a:xfrm>
            <a:off x="4695445" y="1695546"/>
            <a:ext cx="1642657" cy="80709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9FD7065-3FEA-439C-93BF-91431B436880}"/>
              </a:ext>
            </a:extLst>
          </p:cNvPr>
          <p:cNvSpPr txBox="1"/>
          <p:nvPr/>
        </p:nvSpPr>
        <p:spPr>
          <a:xfrm>
            <a:off x="8956285" y="944985"/>
            <a:ext cx="1311442" cy="3170099"/>
          </a:xfrm>
          <a:prstGeom prst="rect">
            <a:avLst/>
          </a:prstGeom>
          <a:noFill/>
        </p:spPr>
        <p:txBody>
          <a:bodyPr wrap="square" rtlCol="0">
            <a:spAutoFit/>
          </a:bodyPr>
          <a:lstStyle/>
          <a:p>
            <a:r>
              <a:rPr lang="en-CA" sz="20000" dirty="0">
                <a:latin typeface="Arial" panose="020B0604020202020204" pitchFamily="34" charset="0"/>
                <a:cs typeface="Arial" panose="020B0604020202020204" pitchFamily="34" charset="0"/>
              </a:rPr>
              <a:t>}</a:t>
            </a:r>
          </a:p>
        </p:txBody>
      </p:sp>
      <p:cxnSp>
        <p:nvCxnSpPr>
          <p:cNvPr id="18" name="Straight Arrow Connector 17">
            <a:extLst>
              <a:ext uri="{FF2B5EF4-FFF2-40B4-BE49-F238E27FC236}">
                <a16:creationId xmlns:a16="http://schemas.microsoft.com/office/drawing/2014/main" id="{8C7F6BB4-F6A9-457A-B6EB-BA1746CD0F56}"/>
              </a:ext>
            </a:extLst>
          </p:cNvPr>
          <p:cNvCxnSpPr>
            <a:cxnSpLocks/>
          </p:cNvCxnSpPr>
          <p:nvPr/>
        </p:nvCxnSpPr>
        <p:spPr>
          <a:xfrm>
            <a:off x="3577211" y="4959933"/>
            <a:ext cx="2322094" cy="779107"/>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pic>
        <p:nvPicPr>
          <p:cNvPr id="20" name="Content Placeholder 6">
            <a:extLst>
              <a:ext uri="{FF2B5EF4-FFF2-40B4-BE49-F238E27FC236}">
                <a16:creationId xmlns:a16="http://schemas.microsoft.com/office/drawing/2014/main" id="{11597F6A-671F-4363-9571-C65807F7745C}"/>
              </a:ext>
            </a:extLst>
          </p:cNvPr>
          <p:cNvPicPr>
            <a:picLocks noChangeAspect="1"/>
          </p:cNvPicPr>
          <p:nvPr/>
        </p:nvPicPr>
        <p:blipFill>
          <a:blip r:embed="rId6"/>
          <a:stretch>
            <a:fillRect/>
          </a:stretch>
        </p:blipFill>
        <p:spPr>
          <a:xfrm>
            <a:off x="449490" y="3928898"/>
            <a:ext cx="5572452" cy="886027"/>
          </a:xfrm>
          <a:prstGeom prst="rect">
            <a:avLst/>
          </a:prstGeom>
        </p:spPr>
      </p:pic>
      <p:sp>
        <p:nvSpPr>
          <p:cNvPr id="22" name="TextBox 21">
            <a:extLst>
              <a:ext uri="{FF2B5EF4-FFF2-40B4-BE49-F238E27FC236}">
                <a16:creationId xmlns:a16="http://schemas.microsoft.com/office/drawing/2014/main" id="{41FB982C-6A24-499E-A6A5-B6CE04CE4E8A}"/>
              </a:ext>
            </a:extLst>
          </p:cNvPr>
          <p:cNvSpPr txBox="1"/>
          <p:nvPr/>
        </p:nvSpPr>
        <p:spPr>
          <a:xfrm>
            <a:off x="5066730" y="2681617"/>
            <a:ext cx="6779280" cy="181588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757070"/>
                </a:solidFill>
                <a:latin typeface="Arial" panose="020B0604020202020204" pitchFamily="34" charset="0"/>
                <a:cs typeface="Arial" panose="020B0604020202020204" pitchFamily="34" charset="0"/>
              </a:rPr>
              <a:t>“The ‘amount of the dealing’ factor should therefore be assessed by looking at how each dealing occurs on an individual level, not on the aggregate use." para 41</a:t>
            </a:r>
            <a:endParaRPr lang="en-US" sz="2800" dirty="0">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9D0D32D3-3CAA-49BB-B41D-71F11CA8EC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9117" y="2321238"/>
            <a:ext cx="2719459" cy="3129721"/>
          </a:xfrm>
          <a:prstGeom prst="rect">
            <a:avLst/>
          </a:prstGeom>
        </p:spPr>
      </p:pic>
    </p:spTree>
    <p:custDataLst>
      <p:tags r:id="rId1"/>
    </p:custDataLst>
    <p:extLst>
      <p:ext uri="{BB962C8B-B14F-4D97-AF65-F5344CB8AC3E}">
        <p14:creationId xmlns:p14="http://schemas.microsoft.com/office/powerpoint/2010/main" val="3362287789"/>
      </p:ext>
    </p:extLst>
  </p:cSld>
  <p:clrMapOvr>
    <a:masterClrMapping/>
  </p:clrMapOvr>
  <mc:AlternateContent xmlns:mc="http://schemas.openxmlformats.org/markup-compatibility/2006" xmlns:p14="http://schemas.microsoft.com/office/powerpoint/2010/main">
    <mc:Choice Requires="p14">
      <p:transition spd="slow" p14:dur="2000" advTm="38802"/>
    </mc:Choice>
    <mc:Fallback xmlns="">
      <p:transition spd="slow" advTm="388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nodeType="withEffect">
                                  <p:stCondLst>
                                    <p:cond delay="1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20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500"/>
                                        <p:tgtEl>
                                          <p:spTgt spid="9"/>
                                        </p:tgtEl>
                                      </p:cBhvr>
                                    </p:animEffect>
                                  </p:childTnLst>
                                </p:cTn>
                              </p:par>
                              <p:par>
                                <p:cTn id="44" presetID="10"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1000"/>
                                        <p:tgtEl>
                                          <p:spTgt spid="10"/>
                                        </p:tgtEl>
                                      </p:cBhvr>
                                    </p:animEffect>
                                    <p:set>
                                      <p:cBhvr>
                                        <p:cTn id="51" dur="1" fill="hold">
                                          <p:stCondLst>
                                            <p:cond delay="999"/>
                                          </p:stCondLst>
                                        </p:cTn>
                                        <p:tgtEl>
                                          <p:spTgt spid="10"/>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1000"/>
                                        <p:tgtEl>
                                          <p:spTgt spid="4"/>
                                        </p:tgtEl>
                                      </p:cBhvr>
                                    </p:animEffect>
                                    <p:set>
                                      <p:cBhvr>
                                        <p:cTn id="54" dur="1" fill="hold">
                                          <p:stCondLst>
                                            <p:cond delay="999"/>
                                          </p:stCondLst>
                                        </p:cTn>
                                        <p:tgtEl>
                                          <p:spTgt spid="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1000"/>
                                        <p:tgtEl>
                                          <p:spTgt spid="15"/>
                                        </p:tgtEl>
                                      </p:cBhvr>
                                    </p:animEffect>
                                    <p:set>
                                      <p:cBhvr>
                                        <p:cTn id="57" dur="1" fill="hold">
                                          <p:stCondLst>
                                            <p:cond delay="999"/>
                                          </p:stCondLst>
                                        </p:cTn>
                                        <p:tgtEl>
                                          <p:spTgt spid="15"/>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1000"/>
                                        <p:tgtEl>
                                          <p:spTgt spid="16"/>
                                        </p:tgtEl>
                                      </p:cBhvr>
                                    </p:animEffect>
                                    <p:set>
                                      <p:cBhvr>
                                        <p:cTn id="60" dur="1" fill="hold">
                                          <p:stCondLst>
                                            <p:cond delay="999"/>
                                          </p:stCondLst>
                                        </p:cTn>
                                        <p:tgtEl>
                                          <p:spTgt spid="16"/>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1000"/>
                                        <p:tgtEl>
                                          <p:spTgt spid="12"/>
                                        </p:tgtEl>
                                      </p:cBhvr>
                                    </p:animEffect>
                                    <p:set>
                                      <p:cBhvr>
                                        <p:cTn id="63" dur="1" fill="hold">
                                          <p:stCondLst>
                                            <p:cond delay="999"/>
                                          </p:stCondLst>
                                        </p:cTn>
                                        <p:tgtEl>
                                          <p:spTgt spid="12"/>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1000"/>
                                        <p:tgtEl>
                                          <p:spTgt spid="11"/>
                                        </p:tgtEl>
                                      </p:cBhvr>
                                    </p:animEffect>
                                    <p:set>
                                      <p:cBhvr>
                                        <p:cTn id="66" dur="1" fill="hold">
                                          <p:stCondLst>
                                            <p:cond delay="999"/>
                                          </p:stCondLst>
                                        </p:cTn>
                                        <p:tgtEl>
                                          <p:spTgt spid="11"/>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1000"/>
                                        <p:tgtEl>
                                          <p:spTgt spid="14"/>
                                        </p:tgtEl>
                                      </p:cBhvr>
                                    </p:animEffect>
                                    <p:set>
                                      <p:cBhvr>
                                        <p:cTn id="69" dur="1" fill="hold">
                                          <p:stCondLst>
                                            <p:cond delay="999"/>
                                          </p:stCondLst>
                                        </p:cTn>
                                        <p:tgtEl>
                                          <p:spTgt spid="14"/>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1000"/>
                                        <p:tgtEl>
                                          <p:spTgt spid="13"/>
                                        </p:tgtEl>
                                      </p:cBhvr>
                                    </p:animEffect>
                                    <p:set>
                                      <p:cBhvr>
                                        <p:cTn id="72" dur="1" fill="hold">
                                          <p:stCondLst>
                                            <p:cond delay="999"/>
                                          </p:stCondLst>
                                        </p:cTn>
                                        <p:tgtEl>
                                          <p:spTgt spid="13"/>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1000"/>
                                        <p:tgtEl>
                                          <p:spTgt spid="20"/>
                                        </p:tgtEl>
                                      </p:cBhvr>
                                    </p:animEffect>
                                    <p:set>
                                      <p:cBhvr>
                                        <p:cTn id="75" dur="1" fill="hold">
                                          <p:stCondLst>
                                            <p:cond delay="999"/>
                                          </p:stCondLst>
                                        </p:cTn>
                                        <p:tgtEl>
                                          <p:spTgt spid="20"/>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1000"/>
                                        <p:tgtEl>
                                          <p:spTgt spid="18"/>
                                        </p:tgtEl>
                                      </p:cBhvr>
                                    </p:animEffect>
                                    <p:set>
                                      <p:cBhvr>
                                        <p:cTn id="78" dur="1" fill="hold">
                                          <p:stCondLst>
                                            <p:cond delay="999"/>
                                          </p:stCondLst>
                                        </p:cTn>
                                        <p:tgtEl>
                                          <p:spTgt spid="18"/>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1000"/>
                                        <p:tgtEl>
                                          <p:spTgt spid="9"/>
                                        </p:tgtEl>
                                      </p:cBhvr>
                                    </p:animEffect>
                                    <p:set>
                                      <p:cBhvr>
                                        <p:cTn id="81" dur="1" fill="hold">
                                          <p:stCondLst>
                                            <p:cond delay="999"/>
                                          </p:stCondLst>
                                        </p:cTn>
                                        <p:tgtEl>
                                          <p:spTgt spid="9"/>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1000"/>
                                        <p:tgtEl>
                                          <p:spTgt spid="8"/>
                                        </p:tgtEl>
                                      </p:cBhvr>
                                    </p:animEffect>
                                    <p:set>
                                      <p:cBhvr>
                                        <p:cTn id="84" dur="1" fill="hold">
                                          <p:stCondLst>
                                            <p:cond delay="999"/>
                                          </p:stCondLst>
                                        </p:cTn>
                                        <p:tgtEl>
                                          <p:spTgt spid="8"/>
                                        </p:tgtEl>
                                        <p:attrNameLst>
                                          <p:attrName>style.visibility</p:attrName>
                                        </p:attrNameLst>
                                      </p:cBhvr>
                                      <p:to>
                                        <p:strVal val="hidden"/>
                                      </p:to>
                                    </p:set>
                                  </p:childTnLst>
                                </p:cTn>
                              </p:par>
                              <p:par>
                                <p:cTn id="85" presetID="10" presetClass="entr" presetSubtype="0"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20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iterate type="lt">
                                    <p:tmAbs val="50"/>
                                  </p:iterate>
                                  <p:childTnLst>
                                    <p:set>
                                      <p:cBhvr>
                                        <p:cTn id="91"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2" grpId="1" animBg="1"/>
      <p:bldP spid="14" grpId="0" animBg="1"/>
      <p:bldP spid="14" grpId="1" animBg="1"/>
      <p:bldP spid="16" grpId="0" animBg="1"/>
      <p:bldP spid="16" grpId="1" animBg="1"/>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51A0-4DB3-42AF-9ED4-06FED4B4D74D}"/>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FACTOR 4 – ALTERNATIVES TO THE DEALING</a:t>
            </a:r>
          </a:p>
        </p:txBody>
      </p:sp>
      <p:sp>
        <p:nvSpPr>
          <p:cNvPr id="3" name="TextBox 2">
            <a:extLst>
              <a:ext uri="{FF2B5EF4-FFF2-40B4-BE49-F238E27FC236}">
                <a16:creationId xmlns:a16="http://schemas.microsoft.com/office/drawing/2014/main" id="{B8ADEA94-D021-4FDD-8E53-C9AC763CF9FB}"/>
              </a:ext>
            </a:extLst>
          </p:cNvPr>
          <p:cNvSpPr txBox="1"/>
          <p:nvPr/>
        </p:nvSpPr>
        <p:spPr>
          <a:xfrm>
            <a:off x="870647" y="2183845"/>
            <a:ext cx="5427537" cy="224676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757070"/>
                </a:solidFill>
                <a:latin typeface="DINPro"/>
              </a:rPr>
              <a:t>"...none of the other suggested alternatives can demonstrate to a consumer what previews can, namely, what a musical work sounds like." para 46</a:t>
            </a:r>
          </a:p>
        </p:txBody>
      </p:sp>
      <p:pic>
        <p:nvPicPr>
          <p:cNvPr id="9" name="Content Placeholder 8">
            <a:extLst>
              <a:ext uri="{FF2B5EF4-FFF2-40B4-BE49-F238E27FC236}">
                <a16:creationId xmlns:a16="http://schemas.microsoft.com/office/drawing/2014/main" id="{85C8413C-A8CB-4DA9-B19B-F8A06BD22963}"/>
              </a:ext>
            </a:extLst>
          </p:cNvPr>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5030491" y="4908480"/>
            <a:ext cx="2315191" cy="1633371"/>
          </a:xfrm>
        </p:spPr>
      </p:pic>
      <p:pic>
        <p:nvPicPr>
          <p:cNvPr id="1026" name="Picture 2" descr="Hand, Art, Design, Album, Cover, Vinyl, Songs, Music">
            <a:extLst>
              <a:ext uri="{FF2B5EF4-FFF2-40B4-BE49-F238E27FC236}">
                <a16:creationId xmlns:a16="http://schemas.microsoft.com/office/drawing/2014/main" id="{D9507198-F6E7-4187-BF92-E1021D918C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647" y="1846078"/>
            <a:ext cx="5023171" cy="28203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4952292-6540-4B69-9B60-E89958BC7FE3}"/>
              </a:ext>
            </a:extLst>
          </p:cNvPr>
          <p:cNvSpPr txBox="1"/>
          <p:nvPr/>
        </p:nvSpPr>
        <p:spPr>
          <a:xfrm>
            <a:off x="289560" y="4891271"/>
            <a:ext cx="4617720" cy="1200329"/>
          </a:xfrm>
          <a:prstGeom prst="rect">
            <a:avLst/>
          </a:prstGeom>
          <a:noFill/>
        </p:spPr>
        <p:txBody>
          <a:bodyPr wrap="square" rtlCol="0">
            <a:spAutoFit/>
          </a:bodyPr>
          <a:lstStyle/>
          <a:p>
            <a:r>
              <a:rPr lang="en-CA" dirty="0">
                <a:latin typeface="Book Antiqua" panose="02040602050305030304" pitchFamily="18" charset="0"/>
              </a:rPr>
              <a:t>The album sounded whimsical and flighty, while still showing a fresh and funky undertone that the band is best known for…</a:t>
            </a:r>
          </a:p>
        </p:txBody>
      </p:sp>
      <p:pic>
        <p:nvPicPr>
          <p:cNvPr id="8" name="Picture 7">
            <a:extLst>
              <a:ext uri="{FF2B5EF4-FFF2-40B4-BE49-F238E27FC236}">
                <a16:creationId xmlns:a16="http://schemas.microsoft.com/office/drawing/2014/main" id="{894E9FE0-34AB-414C-9666-45206B17D8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3310" y="2286536"/>
            <a:ext cx="4005960" cy="3165203"/>
          </a:xfrm>
          <a:prstGeom prst="rect">
            <a:avLst/>
          </a:prstGeom>
        </p:spPr>
      </p:pic>
    </p:spTree>
    <p:custDataLst>
      <p:tags r:id="rId1"/>
    </p:custDataLst>
    <p:extLst>
      <p:ext uri="{BB962C8B-B14F-4D97-AF65-F5344CB8AC3E}">
        <p14:creationId xmlns:p14="http://schemas.microsoft.com/office/powerpoint/2010/main" val="2747987827"/>
      </p:ext>
    </p:extLst>
  </p:cSld>
  <p:clrMapOvr>
    <a:masterClrMapping/>
  </p:clrMapOvr>
  <mc:AlternateContent xmlns:mc="http://schemas.openxmlformats.org/markup-compatibility/2006" xmlns:p14="http://schemas.microsoft.com/office/powerpoint/2010/main">
    <mc:Choice Requires="p14">
      <p:transition spd="slow" p14:dur="2000" advTm="24094"/>
    </mc:Choice>
    <mc:Fallback xmlns="">
      <p:transition spd="slow" advTm="240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par>
                                <p:cTn id="21" presetID="10" presetClass="exit" presetSubtype="0" fill="hold"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8C47-F98E-4C0C-9E69-17B883F4D9C9}"/>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FACTOR 5 – THE NATURE OF THE WORK</a:t>
            </a:r>
          </a:p>
        </p:txBody>
      </p:sp>
      <p:sp>
        <p:nvSpPr>
          <p:cNvPr id="3" name="Content Placeholder 2">
            <a:extLst>
              <a:ext uri="{FF2B5EF4-FFF2-40B4-BE49-F238E27FC236}">
                <a16:creationId xmlns:a16="http://schemas.microsoft.com/office/drawing/2014/main" id="{709B9734-6B67-4844-B954-1B0E50BCC9A2}"/>
              </a:ext>
            </a:extLst>
          </p:cNvPr>
          <p:cNvSpPr>
            <a:spLocks noGrp="1"/>
          </p:cNvSpPr>
          <p:nvPr>
            <p:ph sz="half" idx="1"/>
          </p:nvPr>
        </p:nvSpPr>
        <p:spPr>
          <a:xfrm>
            <a:off x="838200" y="1825625"/>
            <a:ext cx="10515600" cy="1089853"/>
          </a:xfrm>
        </p:spPr>
        <p:txBody>
          <a:bodyPr anchor="t"/>
          <a:lstStyle/>
          <a:p>
            <a:pPr marL="0" indent="0">
              <a:buNone/>
            </a:pPr>
            <a:r>
              <a:rPr lang="en-CA" dirty="0">
                <a:latin typeface="Arial" panose="020B0604020202020204" pitchFamily="34" charset="0"/>
                <a:cs typeface="Arial" panose="020B0604020202020204" pitchFamily="34" charset="0"/>
              </a:rPr>
              <a:t>“Unless a potential consumer can locate and identify a work he or she wants to buy, the work will not be disseminated.” </a:t>
            </a:r>
            <a:r>
              <a:rPr lang="en-CA" dirty="0">
                <a:solidFill>
                  <a:srgbClr val="767171"/>
                </a:solidFill>
                <a:latin typeface="Arial" panose="020B0604020202020204" pitchFamily="34" charset="0"/>
                <a:cs typeface="Arial" panose="020B0604020202020204" pitchFamily="34" charset="0"/>
              </a:rPr>
              <a:t>para 47</a:t>
            </a:r>
            <a:endParaRPr lang="en-CA" dirty="0">
              <a:solidFill>
                <a:srgbClr val="FF0000"/>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69AA19D0-0F69-4A49-9404-C338272DA201}"/>
              </a:ext>
            </a:extLst>
          </p:cNvPr>
          <p:cNvPicPr>
            <a:picLocks noChangeAspect="1"/>
          </p:cNvPicPr>
          <p:nvPr/>
        </p:nvPicPr>
        <p:blipFill>
          <a:blip r:embed="rId4"/>
          <a:stretch>
            <a:fillRect/>
          </a:stretch>
        </p:blipFill>
        <p:spPr>
          <a:xfrm>
            <a:off x="1158060" y="3298789"/>
            <a:ext cx="1715275" cy="2079366"/>
          </a:xfrm>
          <a:prstGeom prst="rect">
            <a:avLst/>
          </a:prstGeom>
        </p:spPr>
      </p:pic>
      <p:pic>
        <p:nvPicPr>
          <p:cNvPr id="19" name="Shape 267">
            <a:extLst>
              <a:ext uri="{FF2B5EF4-FFF2-40B4-BE49-F238E27FC236}">
                <a16:creationId xmlns:a16="http://schemas.microsoft.com/office/drawing/2014/main" id="{0DB1D208-0970-477B-9DEA-CE3F1234CF36}"/>
              </a:ext>
            </a:extLst>
          </p:cNvPr>
          <p:cNvPicPr preferRelativeResize="0"/>
          <p:nvPr/>
        </p:nvPicPr>
        <p:blipFill>
          <a:blip r:embed="rId5"/>
          <a:stretch>
            <a:fillRect/>
          </a:stretch>
        </p:blipFill>
        <p:spPr>
          <a:xfrm rot="19201599" flipV="1">
            <a:off x="6230134" y="4135691"/>
            <a:ext cx="1154974" cy="1050569"/>
          </a:xfrm>
          <a:prstGeom prst="rect">
            <a:avLst/>
          </a:prstGeom>
          <a:noFill/>
          <a:ln>
            <a:noFill/>
          </a:ln>
        </p:spPr>
      </p:pic>
      <p:pic>
        <p:nvPicPr>
          <p:cNvPr id="20" name="Shape 267">
            <a:extLst>
              <a:ext uri="{FF2B5EF4-FFF2-40B4-BE49-F238E27FC236}">
                <a16:creationId xmlns:a16="http://schemas.microsoft.com/office/drawing/2014/main" id="{519EF61A-DAD7-48AC-B89F-02419BAA71E8}"/>
              </a:ext>
            </a:extLst>
          </p:cNvPr>
          <p:cNvPicPr preferRelativeResize="0"/>
          <p:nvPr/>
        </p:nvPicPr>
        <p:blipFill>
          <a:blip r:embed="rId5"/>
          <a:stretch>
            <a:fillRect/>
          </a:stretch>
        </p:blipFill>
        <p:spPr>
          <a:xfrm rot="18673656" flipV="1">
            <a:off x="8459862" y="3829012"/>
            <a:ext cx="1154974" cy="1050569"/>
          </a:xfrm>
          <a:prstGeom prst="rect">
            <a:avLst/>
          </a:prstGeom>
          <a:noFill/>
          <a:ln>
            <a:noFill/>
          </a:ln>
        </p:spPr>
      </p:pic>
      <p:pic>
        <p:nvPicPr>
          <p:cNvPr id="21" name="Shape 267">
            <a:extLst>
              <a:ext uri="{FF2B5EF4-FFF2-40B4-BE49-F238E27FC236}">
                <a16:creationId xmlns:a16="http://schemas.microsoft.com/office/drawing/2014/main" id="{4BC5B886-22D1-4084-9B7E-D1AAED437363}"/>
              </a:ext>
            </a:extLst>
          </p:cNvPr>
          <p:cNvPicPr preferRelativeResize="0"/>
          <p:nvPr/>
        </p:nvPicPr>
        <p:blipFill>
          <a:blip r:embed="rId5"/>
          <a:stretch>
            <a:fillRect/>
          </a:stretch>
        </p:blipFill>
        <p:spPr>
          <a:xfrm rot="19363420">
            <a:off x="6084589" y="3092665"/>
            <a:ext cx="1154974" cy="1050569"/>
          </a:xfrm>
          <a:prstGeom prst="rect">
            <a:avLst/>
          </a:prstGeom>
          <a:noFill/>
          <a:ln>
            <a:noFill/>
          </a:ln>
        </p:spPr>
      </p:pic>
      <p:pic>
        <p:nvPicPr>
          <p:cNvPr id="22" name="Shape 267">
            <a:extLst>
              <a:ext uri="{FF2B5EF4-FFF2-40B4-BE49-F238E27FC236}">
                <a16:creationId xmlns:a16="http://schemas.microsoft.com/office/drawing/2014/main" id="{E14B841B-DDCA-4481-9D3F-721D7AEA236F}"/>
              </a:ext>
            </a:extLst>
          </p:cNvPr>
          <p:cNvPicPr preferRelativeResize="0"/>
          <p:nvPr/>
        </p:nvPicPr>
        <p:blipFill>
          <a:blip r:embed="rId5"/>
          <a:stretch>
            <a:fillRect/>
          </a:stretch>
        </p:blipFill>
        <p:spPr>
          <a:xfrm rot="1689103">
            <a:off x="5115056" y="4023116"/>
            <a:ext cx="1154974" cy="1050569"/>
          </a:xfrm>
          <a:prstGeom prst="rect">
            <a:avLst/>
          </a:prstGeom>
          <a:noFill/>
          <a:ln>
            <a:noFill/>
          </a:ln>
        </p:spPr>
      </p:pic>
      <p:pic>
        <p:nvPicPr>
          <p:cNvPr id="23" name="Shape 267">
            <a:extLst>
              <a:ext uri="{FF2B5EF4-FFF2-40B4-BE49-F238E27FC236}">
                <a16:creationId xmlns:a16="http://schemas.microsoft.com/office/drawing/2014/main" id="{EF11E840-5152-4881-8CEF-236DEE8D0B22}"/>
              </a:ext>
            </a:extLst>
          </p:cNvPr>
          <p:cNvPicPr preferRelativeResize="0"/>
          <p:nvPr/>
        </p:nvPicPr>
        <p:blipFill>
          <a:blip r:embed="rId5"/>
          <a:stretch>
            <a:fillRect/>
          </a:stretch>
        </p:blipFill>
        <p:spPr>
          <a:xfrm rot="1630733">
            <a:off x="7514547" y="3673782"/>
            <a:ext cx="1154974" cy="1050569"/>
          </a:xfrm>
          <a:prstGeom prst="rect">
            <a:avLst/>
          </a:prstGeom>
          <a:noFill/>
          <a:ln>
            <a:noFill/>
          </a:ln>
        </p:spPr>
      </p:pic>
      <p:pic>
        <p:nvPicPr>
          <p:cNvPr id="24" name="Shape 267">
            <a:extLst>
              <a:ext uri="{FF2B5EF4-FFF2-40B4-BE49-F238E27FC236}">
                <a16:creationId xmlns:a16="http://schemas.microsoft.com/office/drawing/2014/main" id="{863F8E55-0696-49A8-AFFE-4A671500C042}"/>
              </a:ext>
            </a:extLst>
          </p:cNvPr>
          <p:cNvPicPr preferRelativeResize="0"/>
          <p:nvPr/>
        </p:nvPicPr>
        <p:blipFill>
          <a:blip r:embed="rId5"/>
          <a:stretch>
            <a:fillRect/>
          </a:stretch>
        </p:blipFill>
        <p:spPr>
          <a:xfrm rot="20199305" flipV="1">
            <a:off x="3390819" y="3799497"/>
            <a:ext cx="1154974" cy="1050569"/>
          </a:xfrm>
          <a:prstGeom prst="rect">
            <a:avLst/>
          </a:prstGeom>
          <a:noFill/>
          <a:ln>
            <a:noFill/>
          </a:ln>
        </p:spPr>
      </p:pic>
      <p:pic>
        <p:nvPicPr>
          <p:cNvPr id="25" name="Shape 267">
            <a:extLst>
              <a:ext uri="{FF2B5EF4-FFF2-40B4-BE49-F238E27FC236}">
                <a16:creationId xmlns:a16="http://schemas.microsoft.com/office/drawing/2014/main" id="{2633B9D5-02D3-4249-AEFB-C07890DCB19E}"/>
              </a:ext>
            </a:extLst>
          </p:cNvPr>
          <p:cNvPicPr preferRelativeResize="0"/>
          <p:nvPr/>
        </p:nvPicPr>
        <p:blipFill>
          <a:blip r:embed="rId5"/>
          <a:stretch>
            <a:fillRect/>
          </a:stretch>
        </p:blipFill>
        <p:spPr>
          <a:xfrm rot="957270" flipV="1">
            <a:off x="4377652" y="4734751"/>
            <a:ext cx="1154974" cy="1050569"/>
          </a:xfrm>
          <a:prstGeom prst="rect">
            <a:avLst/>
          </a:prstGeom>
          <a:noFill/>
          <a:ln>
            <a:noFill/>
          </a:ln>
        </p:spPr>
      </p:pic>
      <p:pic>
        <p:nvPicPr>
          <p:cNvPr id="26" name="Shape 267">
            <a:extLst>
              <a:ext uri="{FF2B5EF4-FFF2-40B4-BE49-F238E27FC236}">
                <a16:creationId xmlns:a16="http://schemas.microsoft.com/office/drawing/2014/main" id="{43136D81-98E2-4E69-A383-30AFCA3EDCCB}"/>
              </a:ext>
            </a:extLst>
          </p:cNvPr>
          <p:cNvPicPr preferRelativeResize="0"/>
          <p:nvPr/>
        </p:nvPicPr>
        <p:blipFill>
          <a:blip r:embed="rId5"/>
          <a:stretch>
            <a:fillRect/>
          </a:stretch>
        </p:blipFill>
        <p:spPr>
          <a:xfrm rot="1029073" flipV="1">
            <a:off x="7375906" y="4689697"/>
            <a:ext cx="1154974" cy="1050569"/>
          </a:xfrm>
          <a:prstGeom prst="rect">
            <a:avLst/>
          </a:prstGeom>
          <a:noFill/>
          <a:ln>
            <a:noFill/>
          </a:ln>
        </p:spPr>
      </p:pic>
      <p:pic>
        <p:nvPicPr>
          <p:cNvPr id="27" name="Shape 267">
            <a:extLst>
              <a:ext uri="{FF2B5EF4-FFF2-40B4-BE49-F238E27FC236}">
                <a16:creationId xmlns:a16="http://schemas.microsoft.com/office/drawing/2014/main" id="{69F32017-CA64-44D2-B67D-0342B5B02CF7}"/>
              </a:ext>
            </a:extLst>
          </p:cNvPr>
          <p:cNvPicPr preferRelativeResize="0"/>
          <p:nvPr/>
        </p:nvPicPr>
        <p:blipFill>
          <a:blip r:embed="rId5"/>
          <a:stretch>
            <a:fillRect/>
          </a:stretch>
        </p:blipFill>
        <p:spPr>
          <a:xfrm rot="15744716" flipV="1">
            <a:off x="9480081" y="3031987"/>
            <a:ext cx="1154974" cy="1050569"/>
          </a:xfrm>
          <a:prstGeom prst="rect">
            <a:avLst/>
          </a:prstGeom>
          <a:noFill/>
          <a:ln>
            <a:noFill/>
          </a:ln>
        </p:spPr>
      </p:pic>
      <p:pic>
        <p:nvPicPr>
          <p:cNvPr id="28" name="Shape 267">
            <a:extLst>
              <a:ext uri="{FF2B5EF4-FFF2-40B4-BE49-F238E27FC236}">
                <a16:creationId xmlns:a16="http://schemas.microsoft.com/office/drawing/2014/main" id="{DF6A2C1D-360B-426C-819C-34A1D69A1391}"/>
              </a:ext>
            </a:extLst>
          </p:cNvPr>
          <p:cNvPicPr preferRelativeResize="0"/>
          <p:nvPr/>
        </p:nvPicPr>
        <p:blipFill>
          <a:blip r:embed="rId5"/>
          <a:stretch>
            <a:fillRect/>
          </a:stretch>
        </p:blipFill>
        <p:spPr>
          <a:xfrm rot="908300" flipV="1">
            <a:off x="9675993" y="4529508"/>
            <a:ext cx="1154974" cy="1050569"/>
          </a:xfrm>
          <a:prstGeom prst="rect">
            <a:avLst/>
          </a:prstGeom>
          <a:noFill/>
          <a:ln>
            <a:noFill/>
          </a:ln>
        </p:spPr>
      </p:pic>
    </p:spTree>
    <p:custDataLst>
      <p:tags r:id="rId1"/>
    </p:custDataLst>
    <p:extLst>
      <p:ext uri="{BB962C8B-B14F-4D97-AF65-F5344CB8AC3E}">
        <p14:creationId xmlns:p14="http://schemas.microsoft.com/office/powerpoint/2010/main" val="1105550602"/>
      </p:ext>
    </p:extLst>
  </p:cSld>
  <p:clrMapOvr>
    <a:masterClrMapping/>
  </p:clrMapOvr>
  <mc:AlternateContent xmlns:mc="http://schemas.openxmlformats.org/markup-compatibility/2006" xmlns:p14="http://schemas.microsoft.com/office/powerpoint/2010/main">
    <mc:Choice Requires="p14">
      <p:transition spd="slow" p14:dur="2000" advTm="27182"/>
    </mc:Choice>
    <mc:Fallback xmlns="">
      <p:transition spd="slow" advTm="271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5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300"/>
                                        <p:tgtEl>
                                          <p:spTgt spid="24"/>
                                        </p:tgtEl>
                                      </p:cBhvr>
                                    </p:animEffect>
                                  </p:childTnLst>
                                </p:cTn>
                              </p:par>
                            </p:childTnLst>
                          </p:cTn>
                        </p:par>
                        <p:par>
                          <p:cTn id="12" fill="hold">
                            <p:stCondLst>
                              <p:cond delay="3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300"/>
                                        <p:tgtEl>
                                          <p:spTgt spid="25"/>
                                        </p:tgtEl>
                                      </p:cBhvr>
                                    </p:animEffect>
                                  </p:childTnLst>
                                </p:cTn>
                              </p:par>
                            </p:childTnLst>
                          </p:cTn>
                        </p:par>
                        <p:par>
                          <p:cTn id="16" fill="hold">
                            <p:stCondLst>
                              <p:cond delay="6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300"/>
                                        <p:tgtEl>
                                          <p:spTgt spid="22"/>
                                        </p:tgtEl>
                                      </p:cBhvr>
                                    </p:animEffect>
                                  </p:childTnLst>
                                </p:cTn>
                              </p:par>
                            </p:childTnLst>
                          </p:cTn>
                        </p:par>
                        <p:par>
                          <p:cTn id="20" fill="hold">
                            <p:stCondLst>
                              <p:cond delay="9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300"/>
                                        <p:tgtEl>
                                          <p:spTgt spid="21"/>
                                        </p:tgtEl>
                                      </p:cBhvr>
                                    </p:animEffect>
                                  </p:childTnLst>
                                </p:cTn>
                              </p:par>
                            </p:childTnLst>
                          </p:cTn>
                        </p:par>
                        <p:par>
                          <p:cTn id="24" fill="hold">
                            <p:stCondLst>
                              <p:cond delay="12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300"/>
                                        <p:tgtEl>
                                          <p:spTgt spid="19"/>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300"/>
                                        <p:tgtEl>
                                          <p:spTgt spid="26"/>
                                        </p:tgtEl>
                                      </p:cBhvr>
                                    </p:animEffect>
                                  </p:childTnLst>
                                </p:cTn>
                              </p:par>
                            </p:childTnLst>
                          </p:cTn>
                        </p:par>
                        <p:par>
                          <p:cTn id="32" fill="hold">
                            <p:stCondLst>
                              <p:cond delay="1800"/>
                            </p:stCondLst>
                            <p:childTnLst>
                              <p:par>
                                <p:cTn id="33" presetID="10" presetClass="entr" presetSubtype="0"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300"/>
                                        <p:tgtEl>
                                          <p:spTgt spid="23"/>
                                        </p:tgtEl>
                                      </p:cBhvr>
                                    </p:animEffect>
                                  </p:childTnLst>
                                </p:cTn>
                              </p:par>
                            </p:childTnLst>
                          </p:cTn>
                        </p:par>
                        <p:par>
                          <p:cTn id="36" fill="hold">
                            <p:stCondLst>
                              <p:cond delay="21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300"/>
                                        <p:tgtEl>
                                          <p:spTgt spid="27"/>
                                        </p:tgtEl>
                                      </p:cBhvr>
                                    </p:animEffect>
                                  </p:childTnLst>
                                </p:cTn>
                              </p:par>
                            </p:childTnLst>
                          </p:cTn>
                        </p:par>
                        <p:par>
                          <p:cTn id="40" fill="hold">
                            <p:stCondLst>
                              <p:cond delay="2400"/>
                            </p:stCondLst>
                            <p:childTnLst>
                              <p:par>
                                <p:cTn id="41" presetID="10" presetClass="entr" presetSubtype="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300"/>
                                        <p:tgtEl>
                                          <p:spTgt spid="20"/>
                                        </p:tgtEl>
                                      </p:cBhvr>
                                    </p:animEffect>
                                  </p:childTnLst>
                                </p:cTn>
                              </p:par>
                            </p:childTnLst>
                          </p:cTn>
                        </p:par>
                        <p:par>
                          <p:cTn id="44" fill="hold">
                            <p:stCondLst>
                              <p:cond delay="2700"/>
                            </p:stCondLst>
                            <p:childTnLst>
                              <p:par>
                                <p:cTn id="45" presetID="10" presetClass="entr" presetSubtype="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785" y="526318"/>
            <a:ext cx="9941169" cy="868633"/>
          </a:xfrm>
        </p:spPr>
        <p:txBody>
          <a:bodyPr/>
          <a:lstStyle/>
          <a:p>
            <a:r>
              <a:rPr lang="en-US" b="1" dirty="0">
                <a:latin typeface="Arial" panose="020B0604020202020204" pitchFamily="34" charset="0"/>
                <a:cs typeface="Arial" panose="020B0604020202020204" pitchFamily="34" charset="0"/>
              </a:rPr>
              <a:t>PREVIEWING SONGS</a:t>
            </a:r>
          </a:p>
        </p:txBody>
      </p:sp>
      <p:pic>
        <p:nvPicPr>
          <p:cNvPr id="8" name="Content Placeholder 15">
            <a:extLst>
              <a:ext uri="{FF2B5EF4-FFF2-40B4-BE49-F238E27FC236}">
                <a16:creationId xmlns:a16="http://schemas.microsoft.com/office/drawing/2014/main" id="{365B5881-18A4-45BC-838B-B94EA1EF7D43}"/>
              </a:ext>
            </a:extLst>
          </p:cNvPr>
          <p:cNvPicPr>
            <a:picLocks noChangeAspect="1"/>
          </p:cNvPicPr>
          <p:nvPr/>
        </p:nvPicPr>
        <p:blipFill>
          <a:blip r:embed="rId4"/>
          <a:stretch>
            <a:fillRect/>
          </a:stretch>
        </p:blipFill>
        <p:spPr>
          <a:xfrm>
            <a:off x="727933" y="1497218"/>
            <a:ext cx="10739720" cy="5008151"/>
          </a:xfrm>
          <a:prstGeom prst="rect">
            <a:avLst/>
          </a:prstGeom>
        </p:spPr>
      </p:pic>
      <p:cxnSp>
        <p:nvCxnSpPr>
          <p:cNvPr id="9" name="Straight Connector 8">
            <a:extLst>
              <a:ext uri="{FF2B5EF4-FFF2-40B4-BE49-F238E27FC236}">
                <a16:creationId xmlns:a16="http://schemas.microsoft.com/office/drawing/2014/main" id="{E50F4BB7-7DB9-45AF-A274-28613EAC53A0}"/>
              </a:ext>
            </a:extLst>
          </p:cNvPr>
          <p:cNvCxnSpPr>
            <a:cxnSpLocks/>
          </p:cNvCxnSpPr>
          <p:nvPr/>
        </p:nvCxnSpPr>
        <p:spPr>
          <a:xfrm>
            <a:off x="655320" y="5135880"/>
            <a:ext cx="1080516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8EC9688C-CCBC-48A8-9FCB-1505F63AFFA3}"/>
              </a:ext>
            </a:extLst>
          </p:cNvPr>
          <p:cNvCxnSpPr/>
          <p:nvPr/>
        </p:nvCxnSpPr>
        <p:spPr>
          <a:xfrm flipV="1">
            <a:off x="655320" y="4390016"/>
            <a:ext cx="0" cy="853440"/>
          </a:xfrm>
          <a:prstGeom prst="line">
            <a:avLst/>
          </a:prstGeom>
          <a:ln w="762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11244C27-C010-47B7-8994-2A5EE8208DF9}"/>
              </a:ext>
            </a:extLst>
          </p:cNvPr>
          <p:cNvCxnSpPr>
            <a:cxnSpLocks/>
          </p:cNvCxnSpPr>
          <p:nvPr/>
        </p:nvCxnSpPr>
        <p:spPr>
          <a:xfrm flipV="1">
            <a:off x="6110792" y="4816736"/>
            <a:ext cx="0" cy="42672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D4C04E-3A20-4337-B1E4-BB5349B2C138}"/>
              </a:ext>
            </a:extLst>
          </p:cNvPr>
          <p:cNvCxnSpPr/>
          <p:nvPr/>
        </p:nvCxnSpPr>
        <p:spPr>
          <a:xfrm flipV="1">
            <a:off x="11464066" y="4390016"/>
            <a:ext cx="0" cy="853440"/>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E3D2E73D-6906-4EFA-88BA-1C9EB8A304C5}"/>
              </a:ext>
            </a:extLst>
          </p:cNvPr>
          <p:cNvCxnSpPr>
            <a:cxnSpLocks/>
          </p:cNvCxnSpPr>
          <p:nvPr/>
        </p:nvCxnSpPr>
        <p:spPr>
          <a:xfrm flipV="1">
            <a:off x="3062792" y="4987963"/>
            <a:ext cx="0" cy="25280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47BBBA-F3B5-44B0-B94F-A5644AB68298}"/>
              </a:ext>
            </a:extLst>
          </p:cNvPr>
          <p:cNvCxnSpPr>
            <a:cxnSpLocks/>
          </p:cNvCxnSpPr>
          <p:nvPr/>
        </p:nvCxnSpPr>
        <p:spPr>
          <a:xfrm flipV="1">
            <a:off x="9051215" y="4987963"/>
            <a:ext cx="0" cy="25280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27CABB8-CDE1-4C10-9F90-DBA8891EB0DD}"/>
              </a:ext>
            </a:extLst>
          </p:cNvPr>
          <p:cNvSpPr txBox="1"/>
          <p:nvPr/>
        </p:nvSpPr>
        <p:spPr>
          <a:xfrm>
            <a:off x="2740068" y="5192380"/>
            <a:ext cx="645448" cy="369332"/>
          </a:xfrm>
          <a:prstGeom prst="rect">
            <a:avLst/>
          </a:prstGeom>
          <a:noFill/>
          <a:ln>
            <a:noFill/>
          </a:ln>
        </p:spPr>
        <p:txBody>
          <a:bodyPr wrap="square" rtlCol="0">
            <a:spAutoFit/>
          </a:bodyPr>
          <a:lstStyle/>
          <a:p>
            <a:r>
              <a:rPr lang="en-CA" dirty="0">
                <a:solidFill>
                  <a:schemeClr val="bg2">
                    <a:lumMod val="50000"/>
                  </a:schemeClr>
                </a:solidFill>
                <a:latin typeface="Arial" panose="020B0604020202020204" pitchFamily="34" charset="0"/>
                <a:cs typeface="Arial" panose="020B0604020202020204" pitchFamily="34" charset="0"/>
              </a:rPr>
              <a:t>0:45</a:t>
            </a:r>
          </a:p>
        </p:txBody>
      </p:sp>
      <p:sp>
        <p:nvSpPr>
          <p:cNvPr id="16" name="TextBox 15">
            <a:extLst>
              <a:ext uri="{FF2B5EF4-FFF2-40B4-BE49-F238E27FC236}">
                <a16:creationId xmlns:a16="http://schemas.microsoft.com/office/drawing/2014/main" id="{0B244503-5463-47BA-8FA2-38C16EAE7AFF}"/>
              </a:ext>
            </a:extLst>
          </p:cNvPr>
          <p:cNvSpPr txBox="1"/>
          <p:nvPr/>
        </p:nvSpPr>
        <p:spPr>
          <a:xfrm>
            <a:off x="5773276" y="5205533"/>
            <a:ext cx="645448" cy="369332"/>
          </a:xfrm>
          <a:prstGeom prst="rect">
            <a:avLst/>
          </a:prstGeom>
          <a:noFill/>
          <a:ln>
            <a:noFill/>
          </a:ln>
        </p:spPr>
        <p:txBody>
          <a:bodyPr wrap="square" rtlCol="0">
            <a:spAutoFit/>
          </a:bodyPr>
          <a:lstStyle/>
          <a:p>
            <a:r>
              <a:rPr lang="en-CA" dirty="0">
                <a:solidFill>
                  <a:schemeClr val="bg2">
                    <a:lumMod val="50000"/>
                  </a:schemeClr>
                </a:solidFill>
                <a:latin typeface="Arial" panose="020B0604020202020204" pitchFamily="34" charset="0"/>
                <a:cs typeface="Arial" panose="020B0604020202020204" pitchFamily="34" charset="0"/>
              </a:rPr>
              <a:t>1:30</a:t>
            </a:r>
          </a:p>
        </p:txBody>
      </p:sp>
      <p:sp>
        <p:nvSpPr>
          <p:cNvPr id="17" name="TextBox 16">
            <a:extLst>
              <a:ext uri="{FF2B5EF4-FFF2-40B4-BE49-F238E27FC236}">
                <a16:creationId xmlns:a16="http://schemas.microsoft.com/office/drawing/2014/main" id="{39E9F78A-031E-4B38-93EA-CF95890A435D}"/>
              </a:ext>
            </a:extLst>
          </p:cNvPr>
          <p:cNvSpPr txBox="1"/>
          <p:nvPr/>
        </p:nvSpPr>
        <p:spPr>
          <a:xfrm>
            <a:off x="8717503" y="5192380"/>
            <a:ext cx="645448" cy="369332"/>
          </a:xfrm>
          <a:prstGeom prst="rect">
            <a:avLst/>
          </a:prstGeom>
          <a:noFill/>
          <a:ln>
            <a:noFill/>
          </a:ln>
        </p:spPr>
        <p:txBody>
          <a:bodyPr wrap="square" rtlCol="0">
            <a:spAutoFit/>
          </a:bodyPr>
          <a:lstStyle/>
          <a:p>
            <a:r>
              <a:rPr lang="en-CA" dirty="0">
                <a:solidFill>
                  <a:schemeClr val="bg2">
                    <a:lumMod val="50000"/>
                  </a:schemeClr>
                </a:solidFill>
                <a:latin typeface="Arial" panose="020B0604020202020204" pitchFamily="34" charset="0"/>
                <a:cs typeface="Arial" panose="020B0604020202020204" pitchFamily="34" charset="0"/>
              </a:rPr>
              <a:t>2:15</a:t>
            </a:r>
          </a:p>
        </p:txBody>
      </p:sp>
      <p:sp>
        <p:nvSpPr>
          <p:cNvPr id="18" name="TextBox 17">
            <a:extLst>
              <a:ext uri="{FF2B5EF4-FFF2-40B4-BE49-F238E27FC236}">
                <a16:creationId xmlns:a16="http://schemas.microsoft.com/office/drawing/2014/main" id="{A9E560CA-0EBF-4E08-BC1D-1653C23679DF}"/>
              </a:ext>
            </a:extLst>
          </p:cNvPr>
          <p:cNvSpPr txBox="1"/>
          <p:nvPr/>
        </p:nvSpPr>
        <p:spPr>
          <a:xfrm>
            <a:off x="11085307" y="5192380"/>
            <a:ext cx="645448" cy="369332"/>
          </a:xfrm>
          <a:prstGeom prst="rect">
            <a:avLst/>
          </a:prstGeom>
          <a:noFill/>
          <a:ln>
            <a:noFill/>
          </a:ln>
        </p:spPr>
        <p:txBody>
          <a:bodyPr wrap="square" rtlCol="0">
            <a:spAutoFit/>
          </a:bodyPr>
          <a:lstStyle/>
          <a:p>
            <a:r>
              <a:rPr lang="en-CA" dirty="0">
                <a:solidFill>
                  <a:schemeClr val="bg2">
                    <a:lumMod val="50000"/>
                  </a:schemeClr>
                </a:solidFill>
                <a:latin typeface="Arial" panose="020B0604020202020204" pitchFamily="34" charset="0"/>
                <a:cs typeface="Arial" panose="020B0604020202020204" pitchFamily="34" charset="0"/>
              </a:rPr>
              <a:t>3:00</a:t>
            </a:r>
          </a:p>
        </p:txBody>
      </p:sp>
      <p:sp>
        <p:nvSpPr>
          <p:cNvPr id="3" name="Oval 2">
            <a:extLst>
              <a:ext uri="{FF2B5EF4-FFF2-40B4-BE49-F238E27FC236}">
                <a16:creationId xmlns:a16="http://schemas.microsoft.com/office/drawing/2014/main" id="{DF6AC176-C1B5-4419-878B-31AF6FC0A525}"/>
              </a:ext>
            </a:extLst>
          </p:cNvPr>
          <p:cNvSpPr/>
          <p:nvPr/>
        </p:nvSpPr>
        <p:spPr>
          <a:xfrm>
            <a:off x="3059206" y="2987040"/>
            <a:ext cx="3051586" cy="220534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7348DA3-6C41-40E6-9186-26616D3CB74C}"/>
              </a:ext>
            </a:extLst>
          </p:cNvPr>
          <p:cNvSpPr txBox="1"/>
          <p:nvPr/>
        </p:nvSpPr>
        <p:spPr>
          <a:xfrm>
            <a:off x="7269480" y="6272213"/>
            <a:ext cx="4084320" cy="369332"/>
          </a:xfrm>
          <a:prstGeom prst="rect">
            <a:avLst/>
          </a:prstGeom>
          <a:noFill/>
        </p:spPr>
        <p:txBody>
          <a:bodyPr wrap="square" rtlCol="0">
            <a:spAutoFit/>
          </a:bodyPr>
          <a:lstStyle/>
          <a:p>
            <a:endParaRPr lang="en-CA" b="1" dirty="0">
              <a:solidFill>
                <a:srgbClr val="FF0000"/>
              </a:solidFill>
            </a:endParaRPr>
          </a:p>
        </p:txBody>
      </p:sp>
    </p:spTree>
    <p:custDataLst>
      <p:tags r:id="rId1"/>
    </p:custDataLst>
    <p:extLst>
      <p:ext uri="{BB962C8B-B14F-4D97-AF65-F5344CB8AC3E}">
        <p14:creationId xmlns:p14="http://schemas.microsoft.com/office/powerpoint/2010/main" val="1857498747"/>
      </p:ext>
    </p:extLst>
  </p:cSld>
  <p:clrMapOvr>
    <a:masterClrMapping/>
  </p:clrMapOvr>
  <mc:AlternateContent xmlns:mc="http://schemas.openxmlformats.org/markup-compatibility/2006" xmlns:p14="http://schemas.microsoft.com/office/powerpoint/2010/main">
    <mc:Choice Requires="p14">
      <p:transition spd="slow" p14:dur="2000" advTm="25107"/>
    </mc:Choice>
    <mc:Fallback xmlns="">
      <p:transition spd="slow" advTm="251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3C68B-3158-4652-8A25-65356B684EF7}"/>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FACTOR 6 – THE EFFECT OF THE DEALING ON THE WORK</a:t>
            </a:r>
          </a:p>
        </p:txBody>
      </p:sp>
      <p:sp>
        <p:nvSpPr>
          <p:cNvPr id="3" name="TextBox 2">
            <a:extLst>
              <a:ext uri="{FF2B5EF4-FFF2-40B4-BE49-F238E27FC236}">
                <a16:creationId xmlns:a16="http://schemas.microsoft.com/office/drawing/2014/main" id="{3780904B-FC77-4323-B272-4FCA38A99F7B}"/>
              </a:ext>
            </a:extLst>
          </p:cNvPr>
          <p:cNvSpPr txBox="1"/>
          <p:nvPr/>
        </p:nvSpPr>
        <p:spPr>
          <a:xfrm>
            <a:off x="914398" y="2143664"/>
            <a:ext cx="5431765" cy="224676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757070"/>
                </a:solidFill>
                <a:latin typeface="Arial" panose="020B0604020202020204" pitchFamily="34" charset="0"/>
                <a:cs typeface="Arial" panose="020B0604020202020204" pitchFamily="34" charset="0"/>
              </a:rPr>
              <a:t>"Because of their short duration and degraded quality, it can hardly be said that previews are in competition with downloads of the work itself." para 48</a:t>
            </a:r>
          </a:p>
        </p:txBody>
      </p:sp>
      <p:pic>
        <p:nvPicPr>
          <p:cNvPr id="7" name="Picture 6">
            <a:extLst>
              <a:ext uri="{FF2B5EF4-FFF2-40B4-BE49-F238E27FC236}">
                <a16:creationId xmlns:a16="http://schemas.microsoft.com/office/drawing/2014/main" id="{A84FDA68-82B4-4A22-A303-6C3B82CF2D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5882" y="2545003"/>
            <a:ext cx="1740776" cy="2575637"/>
          </a:xfrm>
          <a:prstGeom prst="rect">
            <a:avLst/>
          </a:prstGeom>
        </p:spPr>
      </p:pic>
    </p:spTree>
    <p:custDataLst>
      <p:tags r:id="rId1"/>
    </p:custDataLst>
    <p:extLst>
      <p:ext uri="{BB962C8B-B14F-4D97-AF65-F5344CB8AC3E}">
        <p14:creationId xmlns:p14="http://schemas.microsoft.com/office/powerpoint/2010/main" val="64140762"/>
      </p:ext>
    </p:extLst>
  </p:cSld>
  <p:clrMapOvr>
    <a:masterClrMapping/>
  </p:clrMapOvr>
  <mc:AlternateContent xmlns:mc="http://schemas.openxmlformats.org/markup-compatibility/2006" xmlns:p14="http://schemas.microsoft.com/office/powerpoint/2010/main">
    <mc:Choice Requires="p14">
      <p:transition spd="slow" p14:dur="2000" advTm="17210"/>
    </mc:Choice>
    <mc:Fallback xmlns="">
      <p:transition spd="slow" advTm="172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89222-27E7-4F10-BFF2-E36E0244277A}"/>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SUPREME COURT DECISION</a:t>
            </a:r>
          </a:p>
        </p:txBody>
      </p:sp>
      <p:sp>
        <p:nvSpPr>
          <p:cNvPr id="3" name="Content Placeholder 2">
            <a:extLst>
              <a:ext uri="{FF2B5EF4-FFF2-40B4-BE49-F238E27FC236}">
                <a16:creationId xmlns:a16="http://schemas.microsoft.com/office/drawing/2014/main" id="{F99CACD2-5726-405C-8BBA-8920EDB02649}"/>
              </a:ext>
            </a:extLst>
          </p:cNvPr>
          <p:cNvSpPr>
            <a:spLocks noGrp="1"/>
          </p:cNvSpPr>
          <p:nvPr>
            <p:ph sz="half" idx="1"/>
          </p:nvPr>
        </p:nvSpPr>
        <p:spPr>
          <a:xfrm>
            <a:off x="838200" y="1825625"/>
            <a:ext cx="10515600" cy="4351338"/>
          </a:xfrm>
        </p:spPr>
        <p:txBody>
          <a:bodyPr/>
          <a:lstStyle/>
          <a:p>
            <a:pPr marL="0" indent="0" algn="ctr">
              <a:buNone/>
            </a:pPr>
            <a:r>
              <a:rPr lang="en-CA" dirty="0">
                <a:latin typeface="Arial" panose="020B0604020202020204" pitchFamily="34" charset="0"/>
                <a:cs typeface="Arial" panose="020B0604020202020204" pitchFamily="34" charset="0"/>
              </a:rPr>
              <a:t>Dealing = Fair</a:t>
            </a:r>
          </a:p>
        </p:txBody>
      </p:sp>
      <p:grpSp>
        <p:nvGrpSpPr>
          <p:cNvPr id="33" name="Group 32">
            <a:extLst>
              <a:ext uri="{FF2B5EF4-FFF2-40B4-BE49-F238E27FC236}">
                <a16:creationId xmlns:a16="http://schemas.microsoft.com/office/drawing/2014/main" id="{A9CE8854-589B-4176-9172-3280987657D4}"/>
              </a:ext>
            </a:extLst>
          </p:cNvPr>
          <p:cNvGrpSpPr/>
          <p:nvPr/>
        </p:nvGrpSpPr>
        <p:grpSpPr>
          <a:xfrm>
            <a:off x="7031268" y="4529337"/>
            <a:ext cx="1788828" cy="1586121"/>
            <a:chOff x="7983419" y="554407"/>
            <a:chExt cx="1785121" cy="1516570"/>
          </a:xfrm>
        </p:grpSpPr>
        <p:sp>
          <p:nvSpPr>
            <p:cNvPr id="34" name="TextBox 33">
              <a:extLst>
                <a:ext uri="{FF2B5EF4-FFF2-40B4-BE49-F238E27FC236}">
                  <a16:creationId xmlns:a16="http://schemas.microsoft.com/office/drawing/2014/main" id="{915D34ED-8945-4403-869D-0A8B69CCAD41}"/>
                </a:ext>
              </a:extLst>
            </p:cNvPr>
            <p:cNvSpPr txBox="1"/>
            <p:nvPr/>
          </p:nvSpPr>
          <p:spPr>
            <a:xfrm>
              <a:off x="7983419" y="554407"/>
              <a:ext cx="1785121"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Alternatives</a:t>
              </a:r>
            </a:p>
          </p:txBody>
        </p:sp>
        <p:pic>
          <p:nvPicPr>
            <p:cNvPr id="35" name="Picture 34">
              <a:extLst>
                <a:ext uri="{FF2B5EF4-FFF2-40B4-BE49-F238E27FC236}">
                  <a16:creationId xmlns:a16="http://schemas.microsoft.com/office/drawing/2014/main" id="{35E863D0-1928-4CC6-90B2-FB8C7AB33A60}"/>
                </a:ext>
              </a:extLst>
            </p:cNvPr>
            <p:cNvPicPr>
              <a:picLocks noChangeAspect="1"/>
            </p:cNvPicPr>
            <p:nvPr/>
          </p:nvPicPr>
          <p:blipFill rotWithShape="1">
            <a:blip r:embed="rId3">
              <a:extLst>
                <a:ext uri="{28A0092B-C50C-407E-A947-70E740481C1C}">
                  <a14:useLocalDpi xmlns:a14="http://schemas.microsoft.com/office/drawing/2010/main" val="0"/>
                </a:ext>
              </a:extLst>
            </a:blip>
            <a:srcRect b="14675"/>
            <a:stretch/>
          </p:blipFill>
          <p:spPr>
            <a:xfrm>
              <a:off x="8306689" y="1095722"/>
              <a:ext cx="1142981" cy="975255"/>
            </a:xfrm>
            <a:prstGeom prst="rect">
              <a:avLst/>
            </a:prstGeom>
          </p:spPr>
        </p:pic>
      </p:grpSp>
      <p:grpSp>
        <p:nvGrpSpPr>
          <p:cNvPr id="36" name="Group 35">
            <a:extLst>
              <a:ext uri="{FF2B5EF4-FFF2-40B4-BE49-F238E27FC236}">
                <a16:creationId xmlns:a16="http://schemas.microsoft.com/office/drawing/2014/main" id="{7BD030D1-3093-45FD-93B7-07387A3DAED1}"/>
              </a:ext>
            </a:extLst>
          </p:cNvPr>
          <p:cNvGrpSpPr/>
          <p:nvPr/>
        </p:nvGrpSpPr>
        <p:grpSpPr>
          <a:xfrm>
            <a:off x="4271361" y="2769864"/>
            <a:ext cx="1380218" cy="1657987"/>
            <a:chOff x="721906" y="554409"/>
            <a:chExt cx="1377358" cy="1585285"/>
          </a:xfrm>
        </p:grpSpPr>
        <p:sp>
          <p:nvSpPr>
            <p:cNvPr id="37" name="TextBox 36">
              <a:extLst>
                <a:ext uri="{FF2B5EF4-FFF2-40B4-BE49-F238E27FC236}">
                  <a16:creationId xmlns:a16="http://schemas.microsoft.com/office/drawing/2014/main" id="{AC1C69DE-0672-4F4A-876E-21B091196868}"/>
                </a:ext>
              </a:extLst>
            </p:cNvPr>
            <p:cNvSpPr txBox="1"/>
            <p:nvPr/>
          </p:nvSpPr>
          <p:spPr>
            <a:xfrm>
              <a:off x="744721" y="554409"/>
              <a:ext cx="1331729"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Purpose</a:t>
              </a:r>
            </a:p>
          </p:txBody>
        </p:sp>
        <p:pic>
          <p:nvPicPr>
            <p:cNvPr id="38" name="Picture 37">
              <a:extLst>
                <a:ext uri="{FF2B5EF4-FFF2-40B4-BE49-F238E27FC236}">
                  <a16:creationId xmlns:a16="http://schemas.microsoft.com/office/drawing/2014/main" id="{167A5561-8F8F-4ABA-8D4D-6A47117F1C45}"/>
                </a:ext>
              </a:extLst>
            </p:cNvPr>
            <p:cNvPicPr>
              <a:picLocks noChangeAspect="1"/>
            </p:cNvPicPr>
            <p:nvPr/>
          </p:nvPicPr>
          <p:blipFill rotWithShape="1">
            <a:blip r:embed="rId4">
              <a:extLst>
                <a:ext uri="{28A0092B-C50C-407E-A947-70E740481C1C}">
                  <a14:useLocalDpi xmlns:a14="http://schemas.microsoft.com/office/drawing/2010/main" val="0"/>
                </a:ext>
              </a:extLst>
            </a:blip>
            <a:srcRect l="6129" t="8094" r="8943" b="27534"/>
            <a:stretch/>
          </p:blipFill>
          <p:spPr>
            <a:xfrm>
              <a:off x="721906" y="1095722"/>
              <a:ext cx="1377358" cy="1043972"/>
            </a:xfrm>
            <a:prstGeom prst="rect">
              <a:avLst/>
            </a:prstGeom>
          </p:spPr>
        </p:pic>
      </p:grpSp>
      <p:grpSp>
        <p:nvGrpSpPr>
          <p:cNvPr id="39" name="Group 38">
            <a:extLst>
              <a:ext uri="{FF2B5EF4-FFF2-40B4-BE49-F238E27FC236}">
                <a16:creationId xmlns:a16="http://schemas.microsoft.com/office/drawing/2014/main" id="{EB509A37-1FDB-4519-B376-C579D65B1B66}"/>
              </a:ext>
            </a:extLst>
          </p:cNvPr>
          <p:cNvGrpSpPr/>
          <p:nvPr/>
        </p:nvGrpSpPr>
        <p:grpSpPr>
          <a:xfrm>
            <a:off x="7327791" y="2767754"/>
            <a:ext cx="1245513" cy="1657988"/>
            <a:chOff x="4513386" y="554408"/>
            <a:chExt cx="1242932" cy="1585286"/>
          </a:xfrm>
        </p:grpSpPr>
        <p:sp>
          <p:nvSpPr>
            <p:cNvPr id="40" name="TextBox 39">
              <a:extLst>
                <a:ext uri="{FF2B5EF4-FFF2-40B4-BE49-F238E27FC236}">
                  <a16:creationId xmlns:a16="http://schemas.microsoft.com/office/drawing/2014/main" id="{35160EDA-CD26-44D4-A9C6-61C1FCD3F0F4}"/>
                </a:ext>
              </a:extLst>
            </p:cNvPr>
            <p:cNvSpPr txBox="1"/>
            <p:nvPr/>
          </p:nvSpPr>
          <p:spPr>
            <a:xfrm>
              <a:off x="4513386" y="554408"/>
              <a:ext cx="1242932"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Amount</a:t>
              </a:r>
            </a:p>
          </p:txBody>
        </p:sp>
        <p:pic>
          <p:nvPicPr>
            <p:cNvPr id="41" name="Picture 40">
              <a:extLst>
                <a:ext uri="{FF2B5EF4-FFF2-40B4-BE49-F238E27FC236}">
                  <a16:creationId xmlns:a16="http://schemas.microsoft.com/office/drawing/2014/main" id="{66124B0B-BBCF-42E2-A8B9-4F4F7FA614C4}"/>
                </a:ext>
              </a:extLst>
            </p:cNvPr>
            <p:cNvPicPr>
              <a:picLocks noChangeAspect="1"/>
            </p:cNvPicPr>
            <p:nvPr/>
          </p:nvPicPr>
          <p:blipFill rotWithShape="1">
            <a:blip r:embed="rId5">
              <a:extLst>
                <a:ext uri="{28A0092B-C50C-407E-A947-70E740481C1C}">
                  <a14:useLocalDpi xmlns:a14="http://schemas.microsoft.com/office/drawing/2010/main" val="0"/>
                </a:ext>
              </a:extLst>
            </a:blip>
            <a:srcRect l="24753" t="17139" r="22974" b="29979"/>
            <a:stretch/>
          </p:blipFill>
          <p:spPr>
            <a:xfrm>
              <a:off x="4644390" y="1147338"/>
              <a:ext cx="980917" cy="992356"/>
            </a:xfrm>
            <a:prstGeom prst="rect">
              <a:avLst/>
            </a:prstGeom>
          </p:spPr>
        </p:pic>
      </p:grpSp>
      <p:grpSp>
        <p:nvGrpSpPr>
          <p:cNvPr id="42" name="Group 41">
            <a:extLst>
              <a:ext uri="{FF2B5EF4-FFF2-40B4-BE49-F238E27FC236}">
                <a16:creationId xmlns:a16="http://schemas.microsoft.com/office/drawing/2014/main" id="{C2BCF314-6FE3-45F5-B3E5-75E9769BC613}"/>
              </a:ext>
            </a:extLst>
          </p:cNvPr>
          <p:cNvGrpSpPr/>
          <p:nvPr/>
        </p:nvGrpSpPr>
        <p:grpSpPr>
          <a:xfrm>
            <a:off x="4409343" y="4529337"/>
            <a:ext cx="1104253" cy="1801653"/>
            <a:chOff x="10345314" y="554407"/>
            <a:chExt cx="1101965" cy="1722651"/>
          </a:xfrm>
        </p:grpSpPr>
        <p:sp>
          <p:nvSpPr>
            <p:cNvPr id="43" name="TextBox 42">
              <a:extLst>
                <a:ext uri="{FF2B5EF4-FFF2-40B4-BE49-F238E27FC236}">
                  <a16:creationId xmlns:a16="http://schemas.microsoft.com/office/drawing/2014/main" id="{FBF9F3A0-6490-474A-8816-1307353C7C19}"/>
                </a:ext>
              </a:extLst>
            </p:cNvPr>
            <p:cNvSpPr txBox="1"/>
            <p:nvPr/>
          </p:nvSpPr>
          <p:spPr>
            <a:xfrm>
              <a:off x="10345314" y="554407"/>
              <a:ext cx="1101965"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Effect</a:t>
              </a:r>
            </a:p>
          </p:txBody>
        </p:sp>
        <p:pic>
          <p:nvPicPr>
            <p:cNvPr id="44" name="Picture 43">
              <a:extLst>
                <a:ext uri="{FF2B5EF4-FFF2-40B4-BE49-F238E27FC236}">
                  <a16:creationId xmlns:a16="http://schemas.microsoft.com/office/drawing/2014/main" id="{4132D3C2-E0F9-4F78-B3AC-8B42CCCF1871}"/>
                </a:ext>
              </a:extLst>
            </p:cNvPr>
            <p:cNvPicPr>
              <a:picLocks noChangeAspect="1"/>
            </p:cNvPicPr>
            <p:nvPr/>
          </p:nvPicPr>
          <p:blipFill rotWithShape="1">
            <a:blip r:embed="rId6">
              <a:extLst>
                <a:ext uri="{28A0092B-C50C-407E-A947-70E740481C1C}">
                  <a14:useLocalDpi xmlns:a14="http://schemas.microsoft.com/office/drawing/2010/main" val="0"/>
                </a:ext>
              </a:extLst>
            </a:blip>
            <a:srcRect l="33353" t="12652" r="32393" b="23441"/>
            <a:stretch/>
          </p:blipFill>
          <p:spPr>
            <a:xfrm>
              <a:off x="10550856" y="1053864"/>
              <a:ext cx="655624" cy="1223194"/>
            </a:xfrm>
            <a:prstGeom prst="rect">
              <a:avLst/>
            </a:prstGeom>
          </p:spPr>
        </p:pic>
      </p:grpSp>
      <p:grpSp>
        <p:nvGrpSpPr>
          <p:cNvPr id="45" name="Group 44">
            <a:extLst>
              <a:ext uri="{FF2B5EF4-FFF2-40B4-BE49-F238E27FC236}">
                <a16:creationId xmlns:a16="http://schemas.microsoft.com/office/drawing/2014/main" id="{4FF1F932-3191-4568-8D5A-980BEB09AF31}"/>
              </a:ext>
            </a:extLst>
          </p:cNvPr>
          <p:cNvGrpSpPr/>
          <p:nvPr/>
        </p:nvGrpSpPr>
        <p:grpSpPr>
          <a:xfrm>
            <a:off x="5651579" y="2263922"/>
            <a:ext cx="1647571" cy="1657987"/>
            <a:chOff x="2423460" y="554409"/>
            <a:chExt cx="1644157" cy="1585285"/>
          </a:xfrm>
        </p:grpSpPr>
        <p:sp>
          <p:nvSpPr>
            <p:cNvPr id="46" name="TextBox 45">
              <a:extLst>
                <a:ext uri="{FF2B5EF4-FFF2-40B4-BE49-F238E27FC236}">
                  <a16:creationId xmlns:a16="http://schemas.microsoft.com/office/drawing/2014/main" id="{6228AD5A-2B61-4716-9F7C-E5ECA0106A91}"/>
                </a:ext>
              </a:extLst>
            </p:cNvPr>
            <p:cNvSpPr txBox="1"/>
            <p:nvPr/>
          </p:nvSpPr>
          <p:spPr>
            <a:xfrm>
              <a:off x="2423460" y="554409"/>
              <a:ext cx="1644157"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Character</a:t>
              </a:r>
            </a:p>
          </p:txBody>
        </p:sp>
        <p:pic>
          <p:nvPicPr>
            <p:cNvPr id="47" name="Picture 46">
              <a:extLst>
                <a:ext uri="{FF2B5EF4-FFF2-40B4-BE49-F238E27FC236}">
                  <a16:creationId xmlns:a16="http://schemas.microsoft.com/office/drawing/2014/main" id="{219E1304-DAE5-4752-B34B-076535944486}"/>
                </a:ext>
              </a:extLst>
            </p:cNvPr>
            <p:cNvPicPr>
              <a:picLocks noChangeAspect="1"/>
            </p:cNvPicPr>
            <p:nvPr/>
          </p:nvPicPr>
          <p:blipFill rotWithShape="1">
            <a:blip r:embed="rId7">
              <a:extLst>
                <a:ext uri="{28A0092B-C50C-407E-A947-70E740481C1C}">
                  <a14:useLocalDpi xmlns:a14="http://schemas.microsoft.com/office/drawing/2010/main" val="0"/>
                </a:ext>
              </a:extLst>
            </a:blip>
            <a:srcRect l="12746" r="11640" b="14933"/>
            <a:stretch/>
          </p:blipFill>
          <p:spPr>
            <a:xfrm>
              <a:off x="2757963" y="1036148"/>
              <a:ext cx="980917" cy="1103546"/>
            </a:xfrm>
            <a:prstGeom prst="rect">
              <a:avLst/>
            </a:prstGeom>
          </p:spPr>
        </p:pic>
      </p:grpSp>
      <p:grpSp>
        <p:nvGrpSpPr>
          <p:cNvPr id="48" name="Group 47">
            <a:extLst>
              <a:ext uri="{FF2B5EF4-FFF2-40B4-BE49-F238E27FC236}">
                <a16:creationId xmlns:a16="http://schemas.microsoft.com/office/drawing/2014/main" id="{E815BDE0-BDC2-4E4E-8642-F7C2C4A5E8C5}"/>
              </a:ext>
            </a:extLst>
          </p:cNvPr>
          <p:cNvGrpSpPr/>
          <p:nvPr/>
        </p:nvGrpSpPr>
        <p:grpSpPr>
          <a:xfrm>
            <a:off x="5986777" y="4845179"/>
            <a:ext cx="1135406" cy="1595308"/>
            <a:chOff x="6404597" y="554408"/>
            <a:chExt cx="1133053" cy="1525354"/>
          </a:xfrm>
        </p:grpSpPr>
        <p:sp>
          <p:nvSpPr>
            <p:cNvPr id="49" name="TextBox 48">
              <a:extLst>
                <a:ext uri="{FF2B5EF4-FFF2-40B4-BE49-F238E27FC236}">
                  <a16:creationId xmlns:a16="http://schemas.microsoft.com/office/drawing/2014/main" id="{3348E83E-9BA2-4089-BE6C-B5698D4E9EDC}"/>
                </a:ext>
              </a:extLst>
            </p:cNvPr>
            <p:cNvSpPr txBox="1"/>
            <p:nvPr/>
          </p:nvSpPr>
          <p:spPr>
            <a:xfrm>
              <a:off x="6435684" y="554408"/>
              <a:ext cx="1101966"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Nature</a:t>
              </a:r>
            </a:p>
          </p:txBody>
        </p:sp>
        <p:pic>
          <p:nvPicPr>
            <p:cNvPr id="50" name="Picture 49">
              <a:extLst>
                <a:ext uri="{FF2B5EF4-FFF2-40B4-BE49-F238E27FC236}">
                  <a16:creationId xmlns:a16="http://schemas.microsoft.com/office/drawing/2014/main" id="{3AE46249-7652-4174-AF61-7F2FEF44771F}"/>
                </a:ext>
              </a:extLst>
            </p:cNvPr>
            <p:cNvPicPr>
              <a:picLocks noChangeAspect="1"/>
            </p:cNvPicPr>
            <p:nvPr/>
          </p:nvPicPr>
          <p:blipFill rotWithShape="1">
            <a:blip r:embed="rId8">
              <a:extLst>
                <a:ext uri="{28A0092B-C50C-407E-A947-70E740481C1C}">
                  <a14:useLocalDpi xmlns:a14="http://schemas.microsoft.com/office/drawing/2010/main" val="0"/>
                </a:ext>
              </a:extLst>
            </a:blip>
            <a:srcRect l="9060" r="9855" b="19179"/>
            <a:stretch/>
          </p:blipFill>
          <p:spPr>
            <a:xfrm>
              <a:off x="6404597" y="1013802"/>
              <a:ext cx="1069459" cy="1065960"/>
            </a:xfrm>
            <a:prstGeom prst="rect">
              <a:avLst/>
            </a:prstGeom>
          </p:spPr>
        </p:pic>
      </p:grpSp>
    </p:spTree>
    <p:extLst>
      <p:ext uri="{BB962C8B-B14F-4D97-AF65-F5344CB8AC3E}">
        <p14:creationId xmlns:p14="http://schemas.microsoft.com/office/powerpoint/2010/main" val="1440072725"/>
      </p:ext>
    </p:extLst>
  </p:cSld>
  <p:clrMapOvr>
    <a:masterClrMapping/>
  </p:clrMapOvr>
  <mc:AlternateContent xmlns:mc="http://schemas.openxmlformats.org/markup-compatibility/2006" xmlns:p14="http://schemas.microsoft.com/office/powerpoint/2010/main">
    <mc:Choice Requires="p14">
      <p:transition spd="slow" p14:dur="2000" advTm="8461"/>
    </mc:Choice>
    <mc:Fallback xmlns="">
      <p:transition spd="slow" advTm="84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A989-59EB-44D9-BA64-0644A8E96778}"/>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SUMMARY</a:t>
            </a:r>
          </a:p>
        </p:txBody>
      </p:sp>
      <p:sp>
        <p:nvSpPr>
          <p:cNvPr id="7" name="TextBox 6">
            <a:extLst>
              <a:ext uri="{FF2B5EF4-FFF2-40B4-BE49-F238E27FC236}">
                <a16:creationId xmlns:a16="http://schemas.microsoft.com/office/drawing/2014/main" id="{208946A9-859F-4FC0-AFCB-EE2D99B3F022}"/>
              </a:ext>
            </a:extLst>
          </p:cNvPr>
          <p:cNvSpPr txBox="1"/>
          <p:nvPr/>
        </p:nvSpPr>
        <p:spPr>
          <a:xfrm>
            <a:off x="1417982" y="1934818"/>
            <a:ext cx="5097118" cy="584775"/>
          </a:xfrm>
          <a:prstGeom prst="rect">
            <a:avLst/>
          </a:prstGeom>
          <a:noFill/>
        </p:spPr>
        <p:txBody>
          <a:bodyPr wrap="square" rtlCol="0">
            <a:spAutoFit/>
          </a:bodyPr>
          <a:lstStyle/>
          <a:p>
            <a:r>
              <a:rPr lang="en-CA" sz="3200" dirty="0">
                <a:solidFill>
                  <a:schemeClr val="bg2">
                    <a:lumMod val="50000"/>
                  </a:schemeClr>
                </a:solidFill>
                <a:latin typeface="Arial" panose="020B0604020202020204" pitchFamily="34" charset="0"/>
                <a:cs typeface="Arial" panose="020B0604020202020204" pitchFamily="34" charset="0"/>
              </a:rPr>
              <a:t>Are previews research?</a:t>
            </a:r>
          </a:p>
        </p:txBody>
      </p:sp>
      <p:sp>
        <p:nvSpPr>
          <p:cNvPr id="8" name="TextBox 7">
            <a:extLst>
              <a:ext uri="{FF2B5EF4-FFF2-40B4-BE49-F238E27FC236}">
                <a16:creationId xmlns:a16="http://schemas.microsoft.com/office/drawing/2014/main" id="{7D6D063C-0E34-45A4-8972-A2D5DDEEB2B0}"/>
              </a:ext>
            </a:extLst>
          </p:cNvPr>
          <p:cNvSpPr txBox="1"/>
          <p:nvPr/>
        </p:nvSpPr>
        <p:spPr>
          <a:xfrm>
            <a:off x="1417983" y="3059460"/>
            <a:ext cx="3697356" cy="584775"/>
          </a:xfrm>
          <a:prstGeom prst="rect">
            <a:avLst/>
          </a:prstGeom>
          <a:noFill/>
        </p:spPr>
        <p:txBody>
          <a:bodyPr wrap="square" rtlCol="0">
            <a:spAutoFit/>
          </a:bodyPr>
          <a:lstStyle/>
          <a:p>
            <a:r>
              <a:rPr lang="en-CA" sz="3200" dirty="0">
                <a:solidFill>
                  <a:schemeClr val="bg2">
                    <a:lumMod val="50000"/>
                  </a:schemeClr>
                </a:solidFill>
                <a:latin typeface="Arial" panose="020B0604020202020204" pitchFamily="34" charset="0"/>
                <a:cs typeface="Arial" panose="020B0604020202020204" pitchFamily="34" charset="0"/>
              </a:rPr>
              <a:t>Whose purpose?</a:t>
            </a:r>
          </a:p>
        </p:txBody>
      </p:sp>
      <p:sp>
        <p:nvSpPr>
          <p:cNvPr id="9" name="TextBox 8">
            <a:extLst>
              <a:ext uri="{FF2B5EF4-FFF2-40B4-BE49-F238E27FC236}">
                <a16:creationId xmlns:a16="http://schemas.microsoft.com/office/drawing/2014/main" id="{A4F79699-E480-4D7A-BF89-5CAB7F59C2CA}"/>
              </a:ext>
            </a:extLst>
          </p:cNvPr>
          <p:cNvSpPr txBox="1"/>
          <p:nvPr/>
        </p:nvSpPr>
        <p:spPr>
          <a:xfrm>
            <a:off x="1417982" y="4184102"/>
            <a:ext cx="4598354" cy="1077218"/>
          </a:xfrm>
          <a:prstGeom prst="rect">
            <a:avLst/>
          </a:prstGeom>
          <a:noFill/>
        </p:spPr>
        <p:txBody>
          <a:bodyPr wrap="square" rtlCol="0">
            <a:spAutoFit/>
          </a:bodyPr>
          <a:lstStyle/>
          <a:p>
            <a:r>
              <a:rPr lang="en-CA" sz="3200" dirty="0">
                <a:solidFill>
                  <a:schemeClr val="bg2">
                    <a:lumMod val="50000"/>
                  </a:schemeClr>
                </a:solidFill>
                <a:latin typeface="Arial" panose="020B0604020202020204" pitchFamily="34" charset="0"/>
                <a:cs typeface="Arial" panose="020B0604020202020204" pitchFamily="34" charset="0"/>
              </a:rPr>
              <a:t>Was the CCH six-factor test passed?</a:t>
            </a:r>
          </a:p>
        </p:txBody>
      </p:sp>
      <p:sp>
        <p:nvSpPr>
          <p:cNvPr id="12" name="TextBox 11">
            <a:extLst>
              <a:ext uri="{FF2B5EF4-FFF2-40B4-BE49-F238E27FC236}">
                <a16:creationId xmlns:a16="http://schemas.microsoft.com/office/drawing/2014/main" id="{8FE562F7-997E-42D1-A812-EE89CFFC9E80}"/>
              </a:ext>
            </a:extLst>
          </p:cNvPr>
          <p:cNvSpPr txBox="1"/>
          <p:nvPr/>
        </p:nvSpPr>
        <p:spPr>
          <a:xfrm>
            <a:off x="7368209" y="1934818"/>
            <a:ext cx="3180521" cy="584775"/>
          </a:xfrm>
          <a:prstGeom prst="rect">
            <a:avLst/>
          </a:prstGeom>
          <a:noFill/>
        </p:spPr>
        <p:txBody>
          <a:bodyPr wrap="square" rtlCol="0">
            <a:spAutoFit/>
          </a:bodyPr>
          <a:lstStyle/>
          <a:p>
            <a:r>
              <a:rPr lang="en-CA" sz="3200" dirty="0">
                <a:solidFill>
                  <a:schemeClr val="bg2">
                    <a:lumMod val="50000"/>
                  </a:schemeClr>
                </a:solidFill>
                <a:latin typeface="Arial" panose="020B0604020202020204" pitchFamily="34" charset="0"/>
                <a:cs typeface="Arial" panose="020B0604020202020204" pitchFamily="34" charset="0"/>
              </a:rPr>
              <a:t>Yes</a:t>
            </a:r>
          </a:p>
        </p:txBody>
      </p:sp>
      <p:sp>
        <p:nvSpPr>
          <p:cNvPr id="13" name="TextBox 12">
            <a:extLst>
              <a:ext uri="{FF2B5EF4-FFF2-40B4-BE49-F238E27FC236}">
                <a16:creationId xmlns:a16="http://schemas.microsoft.com/office/drawing/2014/main" id="{9BDD2AE1-62A9-4A89-8581-CC77656FF317}"/>
              </a:ext>
            </a:extLst>
          </p:cNvPr>
          <p:cNvSpPr txBox="1"/>
          <p:nvPr/>
        </p:nvSpPr>
        <p:spPr>
          <a:xfrm>
            <a:off x="7368209" y="3059460"/>
            <a:ext cx="2292626" cy="584775"/>
          </a:xfrm>
          <a:prstGeom prst="rect">
            <a:avLst/>
          </a:prstGeom>
          <a:noFill/>
        </p:spPr>
        <p:txBody>
          <a:bodyPr wrap="square" rtlCol="0">
            <a:spAutoFit/>
          </a:bodyPr>
          <a:lstStyle/>
          <a:p>
            <a:r>
              <a:rPr lang="en-CA" sz="3200" dirty="0">
                <a:solidFill>
                  <a:schemeClr val="bg2">
                    <a:lumMod val="50000"/>
                  </a:schemeClr>
                </a:solidFill>
                <a:latin typeface="Arial" panose="020B0604020202020204" pitchFamily="34" charset="0"/>
                <a:cs typeface="Arial" panose="020B0604020202020204" pitchFamily="34" charset="0"/>
              </a:rPr>
              <a:t>Customer</a:t>
            </a:r>
          </a:p>
        </p:txBody>
      </p:sp>
      <p:sp>
        <p:nvSpPr>
          <p:cNvPr id="14" name="TextBox 13">
            <a:extLst>
              <a:ext uri="{FF2B5EF4-FFF2-40B4-BE49-F238E27FC236}">
                <a16:creationId xmlns:a16="http://schemas.microsoft.com/office/drawing/2014/main" id="{B4949A05-881B-42B3-90AD-15A48C6F8B50}"/>
              </a:ext>
            </a:extLst>
          </p:cNvPr>
          <p:cNvSpPr txBox="1"/>
          <p:nvPr/>
        </p:nvSpPr>
        <p:spPr>
          <a:xfrm>
            <a:off x="7368209" y="4229220"/>
            <a:ext cx="2994991" cy="584775"/>
          </a:xfrm>
          <a:prstGeom prst="rect">
            <a:avLst/>
          </a:prstGeom>
          <a:noFill/>
        </p:spPr>
        <p:txBody>
          <a:bodyPr wrap="square" rtlCol="0">
            <a:spAutoFit/>
          </a:bodyPr>
          <a:lstStyle/>
          <a:p>
            <a:r>
              <a:rPr lang="en-CA" sz="3200" dirty="0">
                <a:solidFill>
                  <a:schemeClr val="bg2">
                    <a:lumMod val="50000"/>
                  </a:schemeClr>
                </a:solidFill>
                <a:latin typeface="Arial" panose="020B0604020202020204" pitchFamily="34" charset="0"/>
                <a:cs typeface="Arial" panose="020B0604020202020204" pitchFamily="34" charset="0"/>
              </a:rPr>
              <a:t>Yes</a:t>
            </a:r>
          </a:p>
        </p:txBody>
      </p:sp>
    </p:spTree>
    <p:custDataLst>
      <p:tags r:id="rId1"/>
    </p:custDataLst>
    <p:extLst>
      <p:ext uri="{BB962C8B-B14F-4D97-AF65-F5344CB8AC3E}">
        <p14:creationId xmlns:p14="http://schemas.microsoft.com/office/powerpoint/2010/main" val="1933903553"/>
      </p:ext>
    </p:extLst>
  </p:cSld>
  <p:clrMapOvr>
    <a:masterClrMapping/>
  </p:clrMapOvr>
  <mc:AlternateContent xmlns:mc="http://schemas.openxmlformats.org/markup-compatibility/2006" xmlns:p14="http://schemas.microsoft.com/office/powerpoint/2010/main">
    <mc:Choice Requires="p14">
      <p:transition spd="slow" p14:dur="2000" advTm="19548"/>
    </mc:Choice>
    <mc:Fallback xmlns="">
      <p:transition spd="slow" advTm="195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A989-59EB-44D9-BA64-0644A8E96778}"/>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COPYRIGHT PENTALOGY</a:t>
            </a:r>
          </a:p>
        </p:txBody>
      </p:sp>
      <p:pic>
        <p:nvPicPr>
          <p:cNvPr id="2050" name="Picture 2">
            <a:extLst>
              <a:ext uri="{FF2B5EF4-FFF2-40B4-BE49-F238E27FC236}">
                <a16:creationId xmlns:a16="http://schemas.microsoft.com/office/drawing/2014/main" id="{F5B5B1DB-6E86-4A61-A5A9-C34E2D39ED5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77498" y="2695690"/>
            <a:ext cx="2846272" cy="2787384"/>
          </a:xfrm>
          <a:prstGeom prst="rect">
            <a:avLst/>
          </a:prstGeom>
          <a:noFill/>
          <a:extLst>
            <a:ext uri="{909E8E84-426E-40DD-AFC4-6F175D3DCCD1}">
              <a14:hiddenFill xmlns:a14="http://schemas.microsoft.com/office/drawing/2010/main">
                <a:solidFill>
                  <a:srgbClr val="FFFFFF"/>
                </a:solidFill>
              </a14:hiddenFill>
            </a:ext>
          </a:extLst>
        </p:spPr>
      </p:pic>
      <p:sp>
        <p:nvSpPr>
          <p:cNvPr id="2048" name="TextBox 2047">
            <a:extLst>
              <a:ext uri="{FF2B5EF4-FFF2-40B4-BE49-F238E27FC236}">
                <a16:creationId xmlns:a16="http://schemas.microsoft.com/office/drawing/2014/main" id="{ECE6BC3E-AAF2-44F8-8BC1-18456AC9735F}"/>
              </a:ext>
            </a:extLst>
          </p:cNvPr>
          <p:cNvSpPr txBox="1"/>
          <p:nvPr/>
        </p:nvSpPr>
        <p:spPr>
          <a:xfrm>
            <a:off x="5133660" y="5508311"/>
            <a:ext cx="1924680" cy="369332"/>
          </a:xfrm>
          <a:prstGeom prst="rect">
            <a:avLst/>
          </a:prstGeom>
          <a:noFill/>
        </p:spPr>
        <p:txBody>
          <a:bodyPr wrap="square" rtlCol="0">
            <a:spAutoFit/>
          </a:bodyPr>
          <a:lstStyle/>
          <a:p>
            <a:r>
              <a:rPr lang="en-CA" i="1" dirty="0">
                <a:solidFill>
                  <a:schemeClr val="bg2">
                    <a:lumMod val="50000"/>
                  </a:schemeClr>
                </a:solidFill>
                <a:latin typeface="Arial" panose="020B0604020202020204" pitchFamily="34" charset="0"/>
                <a:cs typeface="Arial" panose="020B0604020202020204" pitchFamily="34" charset="0"/>
              </a:rPr>
              <a:t>ESAC v. SOCAN</a:t>
            </a:r>
          </a:p>
        </p:txBody>
      </p:sp>
      <p:sp>
        <p:nvSpPr>
          <p:cNvPr id="66" name="TextBox 65">
            <a:extLst>
              <a:ext uri="{FF2B5EF4-FFF2-40B4-BE49-F238E27FC236}">
                <a16:creationId xmlns:a16="http://schemas.microsoft.com/office/drawing/2014/main" id="{3F12D430-1947-4F7B-AAEE-0A266DCF9476}"/>
              </a:ext>
            </a:extLst>
          </p:cNvPr>
          <p:cNvSpPr txBox="1"/>
          <p:nvPr/>
        </p:nvSpPr>
        <p:spPr>
          <a:xfrm>
            <a:off x="6824043" y="2410214"/>
            <a:ext cx="4272326" cy="369332"/>
          </a:xfrm>
          <a:prstGeom prst="rect">
            <a:avLst/>
          </a:prstGeom>
          <a:noFill/>
        </p:spPr>
        <p:txBody>
          <a:bodyPr wrap="square" rtlCol="0">
            <a:spAutoFit/>
          </a:bodyPr>
          <a:lstStyle/>
          <a:p>
            <a:r>
              <a:rPr lang="en-CA" i="1" dirty="0">
                <a:solidFill>
                  <a:schemeClr val="bg2">
                    <a:lumMod val="50000"/>
                  </a:schemeClr>
                </a:solidFill>
                <a:latin typeface="Arial" panose="020B0604020202020204" pitchFamily="34" charset="0"/>
                <a:cs typeface="Arial" panose="020B0604020202020204" pitchFamily="34" charset="0"/>
              </a:rPr>
              <a:t>Alberta (Education) v. Access Copyright</a:t>
            </a:r>
          </a:p>
        </p:txBody>
      </p:sp>
      <p:sp>
        <p:nvSpPr>
          <p:cNvPr id="67" name="TextBox 66">
            <a:extLst>
              <a:ext uri="{FF2B5EF4-FFF2-40B4-BE49-F238E27FC236}">
                <a16:creationId xmlns:a16="http://schemas.microsoft.com/office/drawing/2014/main" id="{4B4BBF75-60D8-46AC-9E64-DBC35884ABA8}"/>
              </a:ext>
            </a:extLst>
          </p:cNvPr>
          <p:cNvSpPr txBox="1"/>
          <p:nvPr/>
        </p:nvSpPr>
        <p:spPr>
          <a:xfrm>
            <a:off x="3562661" y="2388381"/>
            <a:ext cx="1805298" cy="369332"/>
          </a:xfrm>
          <a:prstGeom prst="rect">
            <a:avLst/>
          </a:prstGeom>
          <a:noFill/>
        </p:spPr>
        <p:txBody>
          <a:bodyPr wrap="square" rtlCol="0">
            <a:spAutoFit/>
          </a:bodyPr>
          <a:lstStyle/>
          <a:p>
            <a:r>
              <a:rPr lang="en-CA" i="1" dirty="0">
                <a:solidFill>
                  <a:schemeClr val="bg2">
                    <a:lumMod val="50000"/>
                  </a:schemeClr>
                </a:solidFill>
                <a:latin typeface="Arial" panose="020B0604020202020204" pitchFamily="34" charset="0"/>
                <a:cs typeface="Arial" panose="020B0604020202020204" pitchFamily="34" charset="0"/>
              </a:rPr>
              <a:t>SOCAN v. Bell</a:t>
            </a:r>
          </a:p>
        </p:txBody>
      </p:sp>
      <p:sp>
        <p:nvSpPr>
          <p:cNvPr id="68" name="TextBox 67">
            <a:extLst>
              <a:ext uri="{FF2B5EF4-FFF2-40B4-BE49-F238E27FC236}">
                <a16:creationId xmlns:a16="http://schemas.microsoft.com/office/drawing/2014/main" id="{8F00F326-DB70-4B3A-B16F-30B7D65273CB}"/>
              </a:ext>
            </a:extLst>
          </p:cNvPr>
          <p:cNvSpPr txBox="1"/>
          <p:nvPr/>
        </p:nvSpPr>
        <p:spPr>
          <a:xfrm>
            <a:off x="2671282" y="4401619"/>
            <a:ext cx="2080137" cy="369332"/>
          </a:xfrm>
          <a:prstGeom prst="rect">
            <a:avLst/>
          </a:prstGeom>
          <a:noFill/>
        </p:spPr>
        <p:txBody>
          <a:bodyPr wrap="square" rtlCol="0">
            <a:spAutoFit/>
          </a:bodyPr>
          <a:lstStyle/>
          <a:p>
            <a:r>
              <a:rPr lang="en-CA" i="1" dirty="0">
                <a:solidFill>
                  <a:schemeClr val="bg2">
                    <a:lumMod val="50000"/>
                  </a:schemeClr>
                </a:solidFill>
                <a:latin typeface="Arial" panose="020B0604020202020204" pitchFamily="34" charset="0"/>
                <a:cs typeface="Arial" panose="020B0604020202020204" pitchFamily="34" charset="0"/>
              </a:rPr>
              <a:t>Rogers v. SOCAN</a:t>
            </a:r>
          </a:p>
        </p:txBody>
      </p:sp>
      <p:sp>
        <p:nvSpPr>
          <p:cNvPr id="69" name="TextBox 68">
            <a:extLst>
              <a:ext uri="{FF2B5EF4-FFF2-40B4-BE49-F238E27FC236}">
                <a16:creationId xmlns:a16="http://schemas.microsoft.com/office/drawing/2014/main" id="{2557FB03-86C3-4F8D-8D69-02258E10DF18}"/>
              </a:ext>
            </a:extLst>
          </p:cNvPr>
          <p:cNvSpPr txBox="1"/>
          <p:nvPr/>
        </p:nvSpPr>
        <p:spPr>
          <a:xfrm>
            <a:off x="7440583" y="4401619"/>
            <a:ext cx="2537277" cy="369332"/>
          </a:xfrm>
          <a:prstGeom prst="rect">
            <a:avLst/>
          </a:prstGeom>
          <a:noFill/>
        </p:spPr>
        <p:txBody>
          <a:bodyPr wrap="square" rtlCol="0">
            <a:spAutoFit/>
          </a:bodyPr>
          <a:lstStyle/>
          <a:p>
            <a:r>
              <a:rPr lang="en-CA" i="1" dirty="0" err="1">
                <a:solidFill>
                  <a:schemeClr val="bg2">
                    <a:lumMod val="50000"/>
                  </a:schemeClr>
                </a:solidFill>
                <a:latin typeface="Arial" panose="020B0604020202020204" pitchFamily="34" charset="0"/>
                <a:cs typeface="Arial" panose="020B0604020202020204" pitchFamily="34" charset="0"/>
              </a:rPr>
              <a:t>Re:Sound</a:t>
            </a:r>
            <a:r>
              <a:rPr lang="en-CA" i="1" dirty="0">
                <a:solidFill>
                  <a:schemeClr val="bg2">
                    <a:lumMod val="50000"/>
                  </a:schemeClr>
                </a:solidFill>
                <a:latin typeface="Arial" panose="020B0604020202020204" pitchFamily="34" charset="0"/>
                <a:cs typeface="Arial" panose="020B0604020202020204" pitchFamily="34" charset="0"/>
              </a:rPr>
              <a:t> v. MPTAC</a:t>
            </a:r>
          </a:p>
        </p:txBody>
      </p:sp>
    </p:spTree>
    <p:custDataLst>
      <p:tags r:id="rId1"/>
    </p:custDataLst>
    <p:extLst>
      <p:ext uri="{BB962C8B-B14F-4D97-AF65-F5344CB8AC3E}">
        <p14:creationId xmlns:p14="http://schemas.microsoft.com/office/powerpoint/2010/main" val="2148659828"/>
      </p:ext>
    </p:extLst>
  </p:cSld>
  <p:clrMapOvr>
    <a:masterClrMapping/>
  </p:clrMapOvr>
  <mc:AlternateContent xmlns:mc="http://schemas.openxmlformats.org/markup-compatibility/2006" xmlns:p14="http://schemas.microsoft.com/office/powerpoint/2010/main">
    <mc:Choice Requires="p14">
      <p:transition spd="slow" p14:dur="2000" advTm="30568"/>
    </mc:Choice>
    <mc:Fallback xmlns="">
      <p:transition spd="slow" advTm="305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1000"/>
                                        <p:tgtEl>
                                          <p:spTgt spid="205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6"/>
                                        </p:tgtEl>
                                        <p:attrNameLst>
                                          <p:attrName>style.visibility</p:attrName>
                                        </p:attrNameLst>
                                      </p:cBhvr>
                                      <p:to>
                                        <p:strVal val="visible"/>
                                      </p:to>
                                    </p:set>
                                    <p:animEffect transition="in" filter="fade">
                                      <p:cBhvr>
                                        <p:cTn id="14" dur="500"/>
                                        <p:tgtEl>
                                          <p:spTgt spid="66"/>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048"/>
                                        </p:tgtEl>
                                        <p:attrNameLst>
                                          <p:attrName>style.visibility</p:attrName>
                                        </p:attrNameLst>
                                      </p:cBhvr>
                                      <p:to>
                                        <p:strVal val="visible"/>
                                      </p:to>
                                    </p:set>
                                    <p:animEffect transition="in" filter="fade">
                                      <p:cBhvr>
                                        <p:cTn id="22" dur="500"/>
                                        <p:tgtEl>
                                          <p:spTgt spid="2048"/>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500"/>
                                        <p:tgtEl>
                                          <p:spTgt spid="6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1" nodeType="clickEffect">
                                  <p:stCondLst>
                                    <p:cond delay="0"/>
                                  </p:stCondLst>
                                  <p:childTnLst>
                                    <p:animScale>
                                      <p:cBhvr>
                                        <p:cTn id="30" dur="2000" fill="hold"/>
                                        <p:tgtEl>
                                          <p:spTgt spid="67"/>
                                        </p:tgtEl>
                                      </p:cBhvr>
                                      <p:by x="150000" y="150000"/>
                                    </p:animScale>
                                  </p:childTnLst>
                                </p:cTn>
                              </p:par>
                              <p:par>
                                <p:cTn id="31" presetID="6" presetClass="emph" presetSubtype="0" fill="hold" grpId="1" nodeType="withEffect">
                                  <p:stCondLst>
                                    <p:cond delay="1000"/>
                                  </p:stCondLst>
                                  <p:childTnLst>
                                    <p:animScale>
                                      <p:cBhvr>
                                        <p:cTn id="32" dur="2000" fill="hold"/>
                                        <p:tgtEl>
                                          <p:spTgt spid="6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 grpId="0"/>
      <p:bldP spid="66" grpId="0"/>
      <p:bldP spid="66" grpId="1"/>
      <p:bldP spid="67" grpId="0"/>
      <p:bldP spid="67" grpId="1"/>
      <p:bldP spid="68" grpId="0"/>
      <p:bldP spid="6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B170-C95C-44C5-AE74-1DB18F64BCD7}"/>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LEARNING OBJECTIVES</a:t>
            </a:r>
          </a:p>
        </p:txBody>
      </p:sp>
      <p:sp>
        <p:nvSpPr>
          <p:cNvPr id="6" name="Content Placeholder 2">
            <a:extLst>
              <a:ext uri="{FF2B5EF4-FFF2-40B4-BE49-F238E27FC236}">
                <a16:creationId xmlns:a16="http://schemas.microsoft.com/office/drawing/2014/main" id="{F2B51AEC-9DA5-4F1A-BC6D-B75C37DE49A5}"/>
              </a:ext>
            </a:extLst>
          </p:cNvPr>
          <p:cNvSpPr>
            <a:spLocks noGrp="1"/>
          </p:cNvSpPr>
          <p:nvPr>
            <p:ph sz="half" idx="1"/>
          </p:nvPr>
        </p:nvSpPr>
        <p:spPr>
          <a:xfrm>
            <a:off x="1407002" y="1568254"/>
            <a:ext cx="9377995" cy="4399409"/>
          </a:xfrm>
        </p:spPr>
        <p:txBody>
          <a:bodyPr>
            <a:normAutofit/>
          </a:bodyPr>
          <a:lstStyle/>
          <a:p>
            <a:pPr marL="0" indent="0">
              <a:buNone/>
            </a:pPr>
            <a:r>
              <a:rPr lang="en-US" dirty="0">
                <a:latin typeface="Arial" panose="020B0604020202020204" pitchFamily="34" charset="0"/>
                <a:cs typeface="Arial" panose="020B0604020202020204" pitchFamily="34" charset="0"/>
              </a:rPr>
              <a:t>You should now be able to:</a:t>
            </a:r>
          </a:p>
          <a:p>
            <a:r>
              <a:rPr lang="en-US" dirty="0">
                <a:latin typeface="Arial" panose="020B0604020202020204" pitchFamily="34" charset="0"/>
                <a:cs typeface="Arial" panose="020B0604020202020204" pitchFamily="34" charset="0"/>
              </a:rPr>
              <a:t>Recount the circumstances and outcome of the </a:t>
            </a:r>
            <a:r>
              <a:rPr lang="en-US" i="1" dirty="0">
                <a:latin typeface="Arial" panose="020B0604020202020204" pitchFamily="34" charset="0"/>
                <a:cs typeface="Arial" panose="020B0604020202020204" pitchFamily="34" charset="0"/>
              </a:rPr>
              <a:t>SOCAN v. Bell </a:t>
            </a:r>
            <a:r>
              <a:rPr lang="en-US" dirty="0">
                <a:latin typeface="Arial" panose="020B0604020202020204" pitchFamily="34" charset="0"/>
                <a:cs typeface="Arial" panose="020B0604020202020204" pitchFamily="34" charset="0"/>
              </a:rPr>
              <a:t>case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Describe the role of fair dealing in the </a:t>
            </a:r>
            <a:r>
              <a:rPr lang="en-US" i="1" dirty="0">
                <a:latin typeface="Arial" panose="020B0604020202020204" pitchFamily="34" charset="0"/>
                <a:cs typeface="Arial" panose="020B0604020202020204" pitchFamily="34" charset="0"/>
              </a:rPr>
              <a:t>SOCAN v. Bell</a:t>
            </a:r>
            <a:r>
              <a:rPr lang="en-US" dirty="0">
                <a:latin typeface="Arial" panose="020B0604020202020204" pitchFamily="34" charset="0"/>
                <a:cs typeface="Arial" panose="020B0604020202020204" pitchFamily="34" charset="0"/>
              </a:rPr>
              <a:t> case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Explain the use and interpretation of the CCH six-factor test in the </a:t>
            </a:r>
            <a:r>
              <a:rPr lang="en-US" i="1" dirty="0">
                <a:latin typeface="Arial" panose="020B0604020202020204" pitchFamily="34" charset="0"/>
                <a:cs typeface="Arial" panose="020B0604020202020204" pitchFamily="34" charset="0"/>
              </a:rPr>
              <a:t>SOCAN v. Bell </a:t>
            </a:r>
            <a:r>
              <a:rPr lang="en-US" dirty="0">
                <a:latin typeface="Arial" panose="020B0604020202020204" pitchFamily="34" charset="0"/>
                <a:cs typeface="Arial" panose="020B0604020202020204" pitchFamily="34" charset="0"/>
              </a:rPr>
              <a:t>case</a:t>
            </a:r>
          </a:p>
          <a:p>
            <a:pPr lvl="1"/>
            <a:endParaRPr lang="en-US" sz="28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38525556"/>
      </p:ext>
    </p:extLst>
  </p:cSld>
  <p:clrMapOvr>
    <a:masterClrMapping/>
  </p:clrMapOvr>
  <mc:AlternateContent xmlns:mc="http://schemas.openxmlformats.org/markup-compatibility/2006" xmlns:p14="http://schemas.microsoft.com/office/powerpoint/2010/main">
    <mc:Choice Requires="p14">
      <p:transition spd="slow" p14:dur="2000" advTm="17394"/>
    </mc:Choice>
    <mc:Fallback xmlns="">
      <p:transition spd="slow" advTm="173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2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3F7-E200-4B96-80F1-FBAB420E8B65}"/>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THANK YOU FOR YOUR ATTENTION</a:t>
            </a:r>
          </a:p>
        </p:txBody>
      </p:sp>
      <p:pic>
        <p:nvPicPr>
          <p:cNvPr id="4" name="Content Placeholder 3"/>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293449" y="1904750"/>
            <a:ext cx="11554536" cy="2895850"/>
          </a:xfrm>
        </p:spPr>
      </p:pic>
    </p:spTree>
    <p:extLst>
      <p:ext uri="{BB962C8B-B14F-4D97-AF65-F5344CB8AC3E}">
        <p14:creationId xmlns:p14="http://schemas.microsoft.com/office/powerpoint/2010/main" val="2239774489"/>
      </p:ext>
    </p:extLst>
  </p:cSld>
  <p:clrMapOvr>
    <a:masterClrMapping/>
  </p:clrMapOvr>
  <mc:AlternateContent xmlns:mc="http://schemas.openxmlformats.org/markup-compatibility/2006" xmlns:p14="http://schemas.microsoft.com/office/powerpoint/2010/main">
    <mc:Choice Requires="p14">
      <p:transition spd="slow" p14:dur="2000" advTm="7273"/>
    </mc:Choice>
    <mc:Fallback xmlns="">
      <p:transition spd="slow" advTm="727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B170-C95C-44C5-AE74-1DB18F64BCD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TEST QUESTIONS</a:t>
            </a:r>
            <a:endParaRPr lang="en-CA"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92699D4-7860-443F-96B9-AFA061D8D130}"/>
              </a:ext>
            </a:extLst>
          </p:cNvPr>
          <p:cNvSpPr txBox="1"/>
          <p:nvPr/>
        </p:nvSpPr>
        <p:spPr>
          <a:xfrm>
            <a:off x="425605" y="1675931"/>
            <a:ext cx="10928195"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Recount the circumstances and outcome of the </a:t>
            </a:r>
            <a:r>
              <a:rPr lang="en-CA" sz="2800" i="1" dirty="0">
                <a:solidFill>
                  <a:schemeClr val="bg2">
                    <a:lumMod val="50000"/>
                  </a:schemeClr>
                </a:solidFill>
                <a:latin typeface="Arial" panose="020B0604020202020204" pitchFamily="34" charset="0"/>
                <a:cs typeface="Arial" panose="020B0604020202020204" pitchFamily="34" charset="0"/>
              </a:rPr>
              <a:t>SOCAN v. Bell </a:t>
            </a:r>
            <a:r>
              <a:rPr lang="en-CA" sz="2800" dirty="0">
                <a:solidFill>
                  <a:schemeClr val="bg2">
                    <a:lumMod val="50000"/>
                  </a:schemeClr>
                </a:solidFill>
                <a:latin typeface="Arial" panose="020B0604020202020204" pitchFamily="34" charset="0"/>
                <a:cs typeface="Arial" panose="020B0604020202020204" pitchFamily="34" charset="0"/>
              </a:rPr>
              <a:t>case</a:t>
            </a:r>
          </a:p>
        </p:txBody>
      </p:sp>
      <p:sp>
        <p:nvSpPr>
          <p:cNvPr id="10" name="Rectangle 9">
            <a:extLst>
              <a:ext uri="{FF2B5EF4-FFF2-40B4-BE49-F238E27FC236}">
                <a16:creationId xmlns:a16="http://schemas.microsoft.com/office/drawing/2014/main" id="{8C0F86F5-0814-4CFC-A844-BB5097BFDEA1}"/>
              </a:ext>
            </a:extLst>
          </p:cNvPr>
          <p:cNvSpPr/>
          <p:nvPr/>
        </p:nvSpPr>
        <p:spPr>
          <a:xfrm>
            <a:off x="224884" y="2480131"/>
            <a:ext cx="6510454" cy="3170099"/>
          </a:xfrm>
          <a:prstGeom prst="rect">
            <a:avLst/>
          </a:prstGeom>
        </p:spPr>
        <p:txBody>
          <a:bodyPr wrap="square">
            <a:spAutoFit/>
          </a:bodyPr>
          <a:lstStyle/>
          <a:p>
            <a:pPr lvl="1"/>
            <a:r>
              <a:rPr lang="en-US" sz="2000" dirty="0">
                <a:solidFill>
                  <a:schemeClr val="bg2">
                    <a:lumMod val="50000"/>
                  </a:schemeClr>
                </a:solidFill>
                <a:latin typeface="Arial" panose="020B0604020202020204" pitchFamily="34" charset="0"/>
                <a:cs typeface="Arial" panose="020B0604020202020204" pitchFamily="34" charset="0"/>
              </a:rPr>
              <a:t>What was not a central issue in the </a:t>
            </a:r>
            <a:r>
              <a:rPr lang="en-US" sz="2000" i="1" dirty="0">
                <a:solidFill>
                  <a:schemeClr val="bg2">
                    <a:lumMod val="50000"/>
                  </a:schemeClr>
                </a:solidFill>
                <a:latin typeface="Arial" panose="020B0604020202020204" pitchFamily="34" charset="0"/>
                <a:cs typeface="Arial" panose="020B0604020202020204" pitchFamily="34" charset="0"/>
              </a:rPr>
              <a:t>SOCAN v. Bell </a:t>
            </a:r>
            <a:r>
              <a:rPr lang="en-US" sz="2000" dirty="0">
                <a:solidFill>
                  <a:schemeClr val="bg2">
                    <a:lumMod val="50000"/>
                  </a:schemeClr>
                </a:solidFill>
                <a:latin typeface="Arial" panose="020B0604020202020204" pitchFamily="34" charset="0"/>
                <a:cs typeface="Arial" panose="020B0604020202020204" pitchFamily="34" charset="0"/>
              </a:rPr>
              <a:t>case?</a:t>
            </a:r>
          </a:p>
          <a:p>
            <a:pPr marL="971550" lvl="1" indent="-514350">
              <a:buAutoNum type="alphaLcParenR"/>
            </a:pPr>
            <a:r>
              <a:rPr lang="en-US" sz="2000" dirty="0">
                <a:solidFill>
                  <a:schemeClr val="accent6">
                    <a:lumMod val="75000"/>
                  </a:schemeClr>
                </a:solidFill>
                <a:latin typeface="Arial" panose="020B0604020202020204" pitchFamily="34" charset="0"/>
                <a:cs typeface="Arial" panose="020B0604020202020204" pitchFamily="34" charset="0"/>
              </a:rPr>
              <a:t>Whether a 45-second preview is a substantial amount</a:t>
            </a:r>
          </a:p>
          <a:p>
            <a:pPr marL="971550" lvl="1" indent="-514350">
              <a:buAutoNum type="alphaLcParenR"/>
            </a:pPr>
            <a:r>
              <a:rPr lang="en-US" sz="2000" dirty="0">
                <a:solidFill>
                  <a:schemeClr val="bg2">
                    <a:lumMod val="50000"/>
                  </a:schemeClr>
                </a:solidFill>
                <a:latin typeface="Arial" panose="020B0604020202020204" pitchFamily="34" charset="0"/>
                <a:cs typeface="Arial" panose="020B0604020202020204" pitchFamily="34" charset="0"/>
              </a:rPr>
              <a:t>Whether fair dealing can apply to the playing of previews</a:t>
            </a:r>
          </a:p>
          <a:p>
            <a:pPr marL="971550" lvl="1" indent="-514350">
              <a:buAutoNum type="alphaLcParenR"/>
            </a:pPr>
            <a:r>
              <a:rPr lang="en-US" sz="2000" dirty="0">
                <a:solidFill>
                  <a:schemeClr val="bg2">
                    <a:lumMod val="50000"/>
                  </a:schemeClr>
                </a:solidFill>
                <a:latin typeface="Arial" panose="020B0604020202020204" pitchFamily="34" charset="0"/>
                <a:cs typeface="Arial" panose="020B0604020202020204" pitchFamily="34" charset="0"/>
              </a:rPr>
              <a:t>Whose perspective to use for considering the purpose of the use of the work </a:t>
            </a:r>
          </a:p>
          <a:p>
            <a:pPr marL="971550" lvl="1" indent="-514350">
              <a:buAutoNum type="alphaLcParenR"/>
            </a:pPr>
            <a:r>
              <a:rPr lang="en-CA" sz="2000" dirty="0">
                <a:solidFill>
                  <a:schemeClr val="bg2">
                    <a:lumMod val="50000"/>
                  </a:schemeClr>
                </a:solidFill>
                <a:latin typeface="Arial" panose="020B0604020202020204" pitchFamily="34" charset="0"/>
                <a:cs typeface="Arial" panose="020B0604020202020204" pitchFamily="34" charset="0"/>
              </a:rPr>
              <a:t>Whether playing previews passes the CCH six-factor test</a:t>
            </a:r>
          </a:p>
        </p:txBody>
      </p:sp>
      <p:sp>
        <p:nvSpPr>
          <p:cNvPr id="11" name="Rectangle 10">
            <a:extLst>
              <a:ext uri="{FF2B5EF4-FFF2-40B4-BE49-F238E27FC236}">
                <a16:creationId xmlns:a16="http://schemas.microsoft.com/office/drawing/2014/main" id="{94F8BEA9-09E3-47F3-B22A-5C5B1A89A8B1}"/>
              </a:ext>
            </a:extLst>
          </p:cNvPr>
          <p:cNvSpPr/>
          <p:nvPr/>
        </p:nvSpPr>
        <p:spPr>
          <a:xfrm>
            <a:off x="6437347" y="2440086"/>
            <a:ext cx="5754653" cy="1631216"/>
          </a:xfrm>
          <a:prstGeom prst="rect">
            <a:avLst/>
          </a:prstGeom>
        </p:spPr>
        <p:txBody>
          <a:bodyPr wrap="square">
            <a:spAutoFit/>
          </a:bodyPr>
          <a:lstStyle/>
          <a:p>
            <a:pPr lvl="1"/>
            <a:r>
              <a:rPr lang="en-CA" sz="2000" dirty="0">
                <a:solidFill>
                  <a:schemeClr val="bg2">
                    <a:lumMod val="50000"/>
                  </a:schemeClr>
                </a:solidFill>
                <a:latin typeface="Arial" panose="020B0604020202020204" pitchFamily="34" charset="0"/>
                <a:cs typeface="Arial" panose="020B0604020202020204" pitchFamily="34" charset="0"/>
              </a:rPr>
              <a:t>The Supreme Court ruled in favour of SOCAN, deciding that previews did not constitute fair dealing:</a:t>
            </a:r>
          </a:p>
          <a:p>
            <a:pPr marL="971550" lvl="1" indent="-514350">
              <a:buAutoNum type="alphaLcParenR"/>
            </a:pPr>
            <a:r>
              <a:rPr lang="en-CA" sz="2000" dirty="0">
                <a:solidFill>
                  <a:schemeClr val="bg2">
                    <a:lumMod val="50000"/>
                  </a:schemeClr>
                </a:solidFill>
                <a:latin typeface="Arial" panose="020B0604020202020204" pitchFamily="34" charset="0"/>
                <a:cs typeface="Arial" panose="020B0604020202020204" pitchFamily="34" charset="0"/>
              </a:rPr>
              <a:t>True</a:t>
            </a:r>
          </a:p>
          <a:p>
            <a:pPr marL="971550" lvl="1" indent="-514350">
              <a:buAutoNum type="alphaLcParenR"/>
            </a:pPr>
            <a:r>
              <a:rPr lang="en-CA" sz="2000" dirty="0">
                <a:solidFill>
                  <a:schemeClr val="accent6">
                    <a:lumMod val="75000"/>
                  </a:schemeClr>
                </a:solidFill>
                <a:latin typeface="Arial" panose="020B0604020202020204" pitchFamily="34" charset="0"/>
                <a:cs typeface="Arial" panose="020B0604020202020204" pitchFamily="34" charset="0"/>
              </a:rPr>
              <a:t>False</a:t>
            </a:r>
            <a:endParaRPr lang="en-US" sz="20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1461855"/>
      </p:ext>
    </p:extLst>
  </p:cSld>
  <p:clrMapOvr>
    <a:masterClrMapping/>
  </p:clrMapOvr>
  <mc:AlternateContent xmlns:mc="http://schemas.openxmlformats.org/markup-compatibility/2006" xmlns:p14="http://schemas.microsoft.com/office/powerpoint/2010/main">
    <mc:Choice Requires="p14">
      <p:transition spd="slow" p14:dur="2000" advTm="1152"/>
    </mc:Choice>
    <mc:Fallback xmlns="">
      <p:transition spd="slow" advTm="115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B170-C95C-44C5-AE74-1DB18F64BCD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TEST QUESTIONS</a:t>
            </a:r>
            <a:endParaRPr lang="en-CA"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641010E-9172-4700-B683-2BA66C61BCDD}"/>
              </a:ext>
            </a:extLst>
          </p:cNvPr>
          <p:cNvSpPr/>
          <p:nvPr/>
        </p:nvSpPr>
        <p:spPr>
          <a:xfrm>
            <a:off x="341347" y="2602956"/>
            <a:ext cx="6438594" cy="2246769"/>
          </a:xfrm>
          <a:prstGeom prst="rect">
            <a:avLst/>
          </a:prstGeom>
        </p:spPr>
        <p:txBody>
          <a:bodyPr wrap="square">
            <a:spAutoFit/>
          </a:bodyPr>
          <a:lstStyle/>
          <a:p>
            <a:pPr lvl="1"/>
            <a:r>
              <a:rPr lang="en-US" sz="2000" dirty="0">
                <a:solidFill>
                  <a:schemeClr val="bg2">
                    <a:lumMod val="50000"/>
                  </a:schemeClr>
                </a:solidFill>
                <a:latin typeface="Arial" panose="020B0604020202020204" pitchFamily="34" charset="0"/>
                <a:cs typeface="Arial" panose="020B0604020202020204" pitchFamily="34" charset="0"/>
              </a:rPr>
              <a:t>It was decided that previews are covered by fair dealing because:</a:t>
            </a:r>
          </a:p>
          <a:p>
            <a:pPr marL="971550" lvl="1" indent="-514350">
              <a:buAutoNum type="alphaLcParenR"/>
            </a:pPr>
            <a:r>
              <a:rPr lang="en-US" sz="2000" dirty="0">
                <a:solidFill>
                  <a:schemeClr val="accent6">
                    <a:lumMod val="75000"/>
                  </a:schemeClr>
                </a:solidFill>
                <a:latin typeface="Arial" panose="020B0604020202020204" pitchFamily="34" charset="0"/>
                <a:cs typeface="Arial" panose="020B0604020202020204" pitchFamily="34" charset="0"/>
              </a:rPr>
              <a:t>Their purpose is research</a:t>
            </a:r>
          </a:p>
          <a:p>
            <a:pPr marL="971550" lvl="1" indent="-514350">
              <a:buAutoNum type="alphaLcParenR"/>
            </a:pPr>
            <a:r>
              <a:rPr lang="en-US" sz="2000" dirty="0">
                <a:solidFill>
                  <a:schemeClr val="bg2">
                    <a:lumMod val="50000"/>
                  </a:schemeClr>
                </a:solidFill>
                <a:latin typeface="Arial" panose="020B0604020202020204" pitchFamily="34" charset="0"/>
                <a:cs typeface="Arial" panose="020B0604020202020204" pitchFamily="34" charset="0"/>
              </a:rPr>
              <a:t>A 45-second preview is an insubstantial amount</a:t>
            </a:r>
          </a:p>
          <a:p>
            <a:pPr marL="971550" lvl="1" indent="-514350">
              <a:buAutoNum type="alphaLcParenR"/>
            </a:pPr>
            <a:r>
              <a:rPr lang="en-US" sz="2000" dirty="0">
                <a:solidFill>
                  <a:schemeClr val="bg2">
                    <a:lumMod val="50000"/>
                  </a:schemeClr>
                </a:solidFill>
                <a:latin typeface="Arial" panose="020B0604020202020204" pitchFamily="34" charset="0"/>
                <a:cs typeface="Arial" panose="020B0604020202020204" pitchFamily="34" charset="0"/>
              </a:rPr>
              <a:t>The quality of previews is low</a:t>
            </a:r>
          </a:p>
          <a:p>
            <a:pPr marL="971550" lvl="1" indent="-514350">
              <a:buAutoNum type="alphaLcParenR"/>
            </a:pPr>
            <a:r>
              <a:rPr lang="en-US" sz="2000" dirty="0" err="1">
                <a:solidFill>
                  <a:schemeClr val="bg2">
                    <a:lumMod val="50000"/>
                  </a:schemeClr>
                </a:solidFill>
                <a:latin typeface="Arial" panose="020B0604020202020204" pitchFamily="34" charset="0"/>
                <a:cs typeface="Arial" panose="020B0604020202020204" pitchFamily="34" charset="0"/>
              </a:rPr>
              <a:t>Y’all</a:t>
            </a:r>
            <a:r>
              <a:rPr lang="en-US" sz="2000" dirty="0">
                <a:solidFill>
                  <a:schemeClr val="bg2">
                    <a:lumMod val="50000"/>
                  </a:schemeClr>
                </a:solidFill>
                <a:latin typeface="Arial" panose="020B0604020202020204" pitchFamily="34" charset="0"/>
                <a:cs typeface="Arial" panose="020B0604020202020204" pitchFamily="34" charset="0"/>
              </a:rPr>
              <a:t> can’t copyright no beat</a:t>
            </a:r>
          </a:p>
        </p:txBody>
      </p:sp>
      <p:sp>
        <p:nvSpPr>
          <p:cNvPr id="9" name="TextBox 8">
            <a:extLst>
              <a:ext uri="{FF2B5EF4-FFF2-40B4-BE49-F238E27FC236}">
                <a16:creationId xmlns:a16="http://schemas.microsoft.com/office/drawing/2014/main" id="{292699D4-7860-443F-96B9-AFA061D8D130}"/>
              </a:ext>
            </a:extLst>
          </p:cNvPr>
          <p:cNvSpPr txBox="1"/>
          <p:nvPr/>
        </p:nvSpPr>
        <p:spPr>
          <a:xfrm>
            <a:off x="825190" y="1739590"/>
            <a:ext cx="10928195"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Describe the role of fair dealing in the </a:t>
            </a:r>
            <a:r>
              <a:rPr lang="en-CA" sz="2800" i="1" dirty="0">
                <a:solidFill>
                  <a:schemeClr val="bg2">
                    <a:lumMod val="50000"/>
                  </a:schemeClr>
                </a:solidFill>
                <a:latin typeface="Arial" panose="020B0604020202020204" pitchFamily="34" charset="0"/>
                <a:cs typeface="Arial" panose="020B0604020202020204" pitchFamily="34" charset="0"/>
              </a:rPr>
              <a:t>SOCAN v. Bell </a:t>
            </a:r>
            <a:r>
              <a:rPr lang="en-CA" sz="2800" dirty="0">
                <a:solidFill>
                  <a:schemeClr val="bg2">
                    <a:lumMod val="50000"/>
                  </a:schemeClr>
                </a:solidFill>
                <a:latin typeface="Arial" panose="020B0604020202020204" pitchFamily="34" charset="0"/>
                <a:cs typeface="Arial" panose="020B0604020202020204" pitchFamily="34" charset="0"/>
              </a:rPr>
              <a:t>case</a:t>
            </a:r>
          </a:p>
        </p:txBody>
      </p:sp>
      <p:sp>
        <p:nvSpPr>
          <p:cNvPr id="4" name="TextBox 3">
            <a:extLst>
              <a:ext uri="{FF2B5EF4-FFF2-40B4-BE49-F238E27FC236}">
                <a16:creationId xmlns:a16="http://schemas.microsoft.com/office/drawing/2014/main" id="{DA1D3A4A-4843-44B4-947E-A3CB9C658C42}"/>
              </a:ext>
            </a:extLst>
          </p:cNvPr>
          <p:cNvSpPr txBox="1"/>
          <p:nvPr/>
        </p:nvSpPr>
        <p:spPr>
          <a:xfrm>
            <a:off x="6461760" y="2602956"/>
            <a:ext cx="4998720" cy="3170099"/>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If previews are covered under fair dealing:</a:t>
            </a:r>
          </a:p>
          <a:p>
            <a:pPr marL="457200" indent="-457200">
              <a:buAutoNum type="alphaLcParenR"/>
            </a:pPr>
            <a:r>
              <a:rPr lang="en-CA" sz="2000" dirty="0">
                <a:solidFill>
                  <a:schemeClr val="accent6">
                    <a:lumMod val="75000"/>
                  </a:schemeClr>
                </a:solidFill>
                <a:latin typeface="Arial" panose="020B0604020202020204" pitchFamily="34" charset="0"/>
                <a:cs typeface="Arial" panose="020B0604020202020204" pitchFamily="34" charset="0"/>
              </a:rPr>
              <a:t>Customers may listen to them without paying</a:t>
            </a:r>
          </a:p>
          <a:p>
            <a:pPr marL="457200" indent="-457200">
              <a:buAutoNum type="alphaLcParenR"/>
            </a:pPr>
            <a:r>
              <a:rPr lang="en-CA" sz="2000" dirty="0">
                <a:solidFill>
                  <a:schemeClr val="bg2">
                    <a:lumMod val="50000"/>
                  </a:schemeClr>
                </a:solidFill>
                <a:latin typeface="Arial" panose="020B0604020202020204" pitchFamily="34" charset="0"/>
                <a:cs typeface="Arial" panose="020B0604020202020204" pitchFamily="34" charset="0"/>
              </a:rPr>
              <a:t>Rights-holders must be compensated if they are played</a:t>
            </a:r>
          </a:p>
          <a:p>
            <a:pPr marL="457200" indent="-457200">
              <a:buAutoNum type="alphaLcParenR"/>
            </a:pPr>
            <a:r>
              <a:rPr lang="en-CA" sz="2000" dirty="0">
                <a:solidFill>
                  <a:schemeClr val="bg2">
                    <a:lumMod val="50000"/>
                  </a:schemeClr>
                </a:solidFill>
                <a:latin typeface="Arial" panose="020B0604020202020204" pitchFamily="34" charset="0"/>
                <a:cs typeface="Arial" panose="020B0604020202020204" pitchFamily="34" charset="0"/>
              </a:rPr>
              <a:t>The Government of Canada must be compensated if they are played</a:t>
            </a:r>
          </a:p>
          <a:p>
            <a:pPr marL="457200" indent="-457200">
              <a:buAutoNum type="alphaLcParenR"/>
            </a:pPr>
            <a:r>
              <a:rPr lang="en-CA" sz="2000" dirty="0">
                <a:solidFill>
                  <a:schemeClr val="bg2">
                    <a:lumMod val="50000"/>
                  </a:schemeClr>
                </a:solidFill>
                <a:latin typeface="Arial" panose="020B0604020202020204" pitchFamily="34" charset="0"/>
                <a:cs typeface="Arial" panose="020B0604020202020204" pitchFamily="34" charset="0"/>
              </a:rPr>
              <a:t>The previews are placed in the public domain</a:t>
            </a:r>
          </a:p>
          <a:p>
            <a:pPr marL="457200" indent="-457200">
              <a:buAutoNum type="alphaLcParenR"/>
            </a:pPr>
            <a:endParaRPr lang="en-CA" sz="20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0220748"/>
      </p:ext>
    </p:extLst>
  </p:cSld>
  <p:clrMapOvr>
    <a:masterClrMapping/>
  </p:clrMapOvr>
  <mc:AlternateContent xmlns:mc="http://schemas.openxmlformats.org/markup-compatibility/2006" xmlns:p14="http://schemas.microsoft.com/office/powerpoint/2010/main">
    <mc:Choice Requires="p14">
      <p:transition spd="slow" p14:dur="2000" advTm="352"/>
    </mc:Choice>
    <mc:Fallback xmlns="">
      <p:transition spd="slow" advTm="35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B170-C95C-44C5-AE74-1DB18F64BCD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TEST QUESTIONS</a:t>
            </a:r>
            <a:endParaRPr lang="en-CA"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641010E-9172-4700-B683-2BA66C61BCDD}"/>
              </a:ext>
            </a:extLst>
          </p:cNvPr>
          <p:cNvSpPr/>
          <p:nvPr/>
        </p:nvSpPr>
        <p:spPr>
          <a:xfrm>
            <a:off x="341347" y="3007274"/>
            <a:ext cx="6438594" cy="1938992"/>
          </a:xfrm>
          <a:prstGeom prst="rect">
            <a:avLst/>
          </a:prstGeom>
        </p:spPr>
        <p:txBody>
          <a:bodyPr wrap="square">
            <a:spAutoFit/>
          </a:bodyPr>
          <a:lstStyle/>
          <a:p>
            <a:pPr lvl="1"/>
            <a:r>
              <a:rPr lang="en-US" sz="2000" dirty="0">
                <a:solidFill>
                  <a:schemeClr val="bg2">
                    <a:lumMod val="50000"/>
                  </a:schemeClr>
                </a:solidFill>
                <a:latin typeface="Arial" panose="020B0604020202020204" pitchFamily="34" charset="0"/>
                <a:cs typeface="Arial" panose="020B0604020202020204" pitchFamily="34" charset="0"/>
              </a:rPr>
              <a:t>What is </a:t>
            </a:r>
            <a:r>
              <a:rPr lang="en-US" sz="2000" b="1" dirty="0">
                <a:solidFill>
                  <a:schemeClr val="bg2">
                    <a:lumMod val="50000"/>
                  </a:schemeClr>
                </a:solidFill>
                <a:latin typeface="Arial" panose="020B0604020202020204" pitchFamily="34" charset="0"/>
                <a:cs typeface="Arial" panose="020B0604020202020204" pitchFamily="34" charset="0"/>
              </a:rPr>
              <a:t>not</a:t>
            </a:r>
            <a:r>
              <a:rPr lang="en-US" sz="2000" dirty="0">
                <a:solidFill>
                  <a:schemeClr val="bg2">
                    <a:lumMod val="50000"/>
                  </a:schemeClr>
                </a:solidFill>
                <a:latin typeface="Arial" panose="020B0604020202020204" pitchFamily="34" charset="0"/>
                <a:cs typeface="Arial" panose="020B0604020202020204" pitchFamily="34" charset="0"/>
              </a:rPr>
              <a:t> one of the factors in the CCH six-factor test?</a:t>
            </a:r>
          </a:p>
          <a:p>
            <a:pPr marL="971550" lvl="1" indent="-514350">
              <a:buAutoNum type="alphaLcParenR"/>
            </a:pPr>
            <a:r>
              <a:rPr lang="en-US" sz="2000" dirty="0">
                <a:solidFill>
                  <a:schemeClr val="accent6">
                    <a:lumMod val="75000"/>
                  </a:schemeClr>
                </a:solidFill>
                <a:latin typeface="Arial" panose="020B0604020202020204" pitchFamily="34" charset="0"/>
                <a:cs typeface="Arial" panose="020B0604020202020204" pitchFamily="34" charset="0"/>
              </a:rPr>
              <a:t>Transformative use</a:t>
            </a:r>
          </a:p>
          <a:p>
            <a:pPr marL="971550" lvl="1" indent="-514350">
              <a:buAutoNum type="alphaLcParenR"/>
            </a:pPr>
            <a:r>
              <a:rPr lang="en-US" sz="2000" dirty="0">
                <a:solidFill>
                  <a:schemeClr val="bg2">
                    <a:lumMod val="50000"/>
                  </a:schemeClr>
                </a:solidFill>
                <a:latin typeface="Arial" panose="020B0604020202020204" pitchFamily="34" charset="0"/>
                <a:cs typeface="Arial" panose="020B0604020202020204" pitchFamily="34" charset="0"/>
              </a:rPr>
              <a:t>The nature of the work</a:t>
            </a:r>
          </a:p>
          <a:p>
            <a:pPr marL="971550" lvl="1" indent="-514350">
              <a:buAutoNum type="alphaLcParenR"/>
            </a:pPr>
            <a:r>
              <a:rPr lang="en-US" sz="2000" dirty="0">
                <a:solidFill>
                  <a:schemeClr val="bg2">
                    <a:lumMod val="50000"/>
                  </a:schemeClr>
                </a:solidFill>
                <a:latin typeface="Arial" panose="020B0604020202020204" pitchFamily="34" charset="0"/>
                <a:cs typeface="Arial" panose="020B0604020202020204" pitchFamily="34" charset="0"/>
              </a:rPr>
              <a:t>Purpose of the dealing</a:t>
            </a:r>
          </a:p>
          <a:p>
            <a:pPr marL="971550" lvl="1" indent="-514350">
              <a:buAutoNum type="alphaLcParenR"/>
            </a:pPr>
            <a:r>
              <a:rPr lang="en-US" sz="2000" dirty="0">
                <a:solidFill>
                  <a:schemeClr val="bg2">
                    <a:lumMod val="50000"/>
                  </a:schemeClr>
                </a:solidFill>
                <a:latin typeface="Arial" panose="020B0604020202020204" pitchFamily="34" charset="0"/>
                <a:cs typeface="Arial" panose="020B0604020202020204" pitchFamily="34" charset="0"/>
              </a:rPr>
              <a:t>Alternatives to the dealing</a:t>
            </a:r>
          </a:p>
        </p:txBody>
      </p:sp>
      <p:sp>
        <p:nvSpPr>
          <p:cNvPr id="9" name="TextBox 8">
            <a:extLst>
              <a:ext uri="{FF2B5EF4-FFF2-40B4-BE49-F238E27FC236}">
                <a16:creationId xmlns:a16="http://schemas.microsoft.com/office/drawing/2014/main" id="{292699D4-7860-443F-96B9-AFA061D8D130}"/>
              </a:ext>
            </a:extLst>
          </p:cNvPr>
          <p:cNvSpPr txBox="1"/>
          <p:nvPr/>
        </p:nvSpPr>
        <p:spPr>
          <a:xfrm>
            <a:off x="825190" y="1739590"/>
            <a:ext cx="10928195" cy="954107"/>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Explain the use and interpretation of the CCH six-factor test in the </a:t>
            </a:r>
            <a:r>
              <a:rPr lang="en-CA" sz="2800" i="1" dirty="0">
                <a:solidFill>
                  <a:schemeClr val="bg2">
                    <a:lumMod val="50000"/>
                  </a:schemeClr>
                </a:solidFill>
                <a:latin typeface="Arial" panose="020B0604020202020204" pitchFamily="34" charset="0"/>
                <a:cs typeface="Arial" panose="020B0604020202020204" pitchFamily="34" charset="0"/>
              </a:rPr>
              <a:t>SOCAN v. Bell </a:t>
            </a:r>
            <a:r>
              <a:rPr lang="en-CA" sz="2800" dirty="0">
                <a:solidFill>
                  <a:schemeClr val="bg2">
                    <a:lumMod val="50000"/>
                  </a:schemeClr>
                </a:solidFill>
                <a:latin typeface="Arial" panose="020B0604020202020204" pitchFamily="34" charset="0"/>
                <a:cs typeface="Arial" panose="020B0604020202020204" pitchFamily="34" charset="0"/>
              </a:rPr>
              <a:t>case</a:t>
            </a:r>
          </a:p>
        </p:txBody>
      </p:sp>
      <p:sp>
        <p:nvSpPr>
          <p:cNvPr id="4" name="Rectangle 3">
            <a:extLst>
              <a:ext uri="{FF2B5EF4-FFF2-40B4-BE49-F238E27FC236}">
                <a16:creationId xmlns:a16="http://schemas.microsoft.com/office/drawing/2014/main" id="{0478842C-0BF8-4F12-8E9B-A48E36888E29}"/>
              </a:ext>
            </a:extLst>
          </p:cNvPr>
          <p:cNvSpPr/>
          <p:nvPr/>
        </p:nvSpPr>
        <p:spPr>
          <a:xfrm>
            <a:off x="6437347" y="3007274"/>
            <a:ext cx="4916453" cy="707886"/>
          </a:xfrm>
          <a:prstGeom prst="rect">
            <a:avLst/>
          </a:prstGeom>
        </p:spPr>
        <p:txBody>
          <a:bodyPr wrap="square">
            <a:spAutoFit/>
          </a:bodyPr>
          <a:lstStyle/>
          <a:p>
            <a:pPr lvl="1"/>
            <a:r>
              <a:rPr lang="en-CA" sz="2000" dirty="0">
                <a:solidFill>
                  <a:schemeClr val="bg2">
                    <a:lumMod val="50000"/>
                  </a:schemeClr>
                </a:solidFill>
                <a:latin typeface="Arial" panose="020B0604020202020204" pitchFamily="34" charset="0"/>
                <a:cs typeface="Arial" panose="020B0604020202020204" pitchFamily="34" charset="0"/>
              </a:rPr>
              <a:t>Drag &amp; Drop H5P question defining the six factors</a:t>
            </a:r>
            <a:endParaRPr lang="en-US" sz="20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4032922"/>
      </p:ext>
    </p:extLst>
  </p:cSld>
  <p:clrMapOvr>
    <a:masterClrMapping/>
  </p:clrMapOvr>
  <mc:AlternateContent xmlns:mc="http://schemas.openxmlformats.org/markup-compatibility/2006" xmlns:p14="http://schemas.microsoft.com/office/powerpoint/2010/main">
    <mc:Choice Requires="p14">
      <p:transition spd="slow" p14:dur="2000" advTm="240"/>
    </mc:Choice>
    <mc:Fallback xmlns="">
      <p:transition spd="slow" advTm="24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8E48-C74E-421A-84A3-6121580D56B6}"/>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REFERENCES AND RESOURCES</a:t>
            </a:r>
          </a:p>
        </p:txBody>
      </p:sp>
      <p:sp>
        <p:nvSpPr>
          <p:cNvPr id="6" name="Content Placeholder 2">
            <a:extLst>
              <a:ext uri="{FF2B5EF4-FFF2-40B4-BE49-F238E27FC236}">
                <a16:creationId xmlns:a16="http://schemas.microsoft.com/office/drawing/2014/main" id="{E5592CEB-8F56-493A-B8BB-DF320A07107C}"/>
              </a:ext>
            </a:extLst>
          </p:cNvPr>
          <p:cNvSpPr>
            <a:spLocks noGrp="1"/>
          </p:cNvSpPr>
          <p:nvPr>
            <p:ph sz="half" idx="1"/>
          </p:nvPr>
        </p:nvSpPr>
        <p:spPr>
          <a:xfrm>
            <a:off x="1450426" y="1630702"/>
            <a:ext cx="9806153" cy="4737045"/>
          </a:xfrm>
        </p:spPr>
        <p:txBody>
          <a:bodyPr>
            <a:normAutofit/>
          </a:bodyPr>
          <a:lstStyle/>
          <a:p>
            <a:pPr marL="0" indent="0">
              <a:lnSpc>
                <a:spcPct val="100000"/>
              </a:lnSpc>
              <a:spcBef>
                <a:spcPts val="0"/>
              </a:spcBef>
              <a:buNone/>
            </a:pPr>
            <a:r>
              <a:rPr lang="en-US" sz="2000" dirty="0">
                <a:latin typeface="Arial" panose="020B0604020202020204" pitchFamily="34" charset="0"/>
                <a:cs typeface="Arial" panose="020B0604020202020204" pitchFamily="34" charset="0"/>
              </a:rPr>
              <a:t>Geist, M. (Ed.). (2013). </a:t>
            </a:r>
            <a:r>
              <a:rPr lang="en-US" sz="2000" i="1" dirty="0">
                <a:latin typeface="Arial" panose="020B0604020202020204" pitchFamily="34" charset="0"/>
                <a:cs typeface="Arial" panose="020B0604020202020204" pitchFamily="34" charset="0"/>
              </a:rPr>
              <a:t>The Copyright Pentalogy: How the Supreme Court of Canada Shook the Foundations of Canadian Copyright Law</a:t>
            </a:r>
            <a:r>
              <a:rPr lang="en-US" sz="2000" dirty="0">
                <a:latin typeface="Arial" panose="020B0604020202020204" pitchFamily="34" charset="0"/>
                <a:cs typeface="Arial" panose="020B0604020202020204" pitchFamily="34" charset="0"/>
              </a:rPr>
              <a:t>. Ottawa, ON: University of Ottawa Press.  Retrieved from </a:t>
            </a:r>
            <a:r>
              <a:rPr lang="en-US" sz="2000" u="sng" dirty="0">
                <a:latin typeface="Arial" panose="020B0604020202020204" pitchFamily="34" charset="0"/>
                <a:cs typeface="Arial" panose="020B0604020202020204" pitchFamily="34" charset="0"/>
                <a:hlinkClick r:id="rId3"/>
              </a:rPr>
              <a:t>https://press.uottawa.ca/the-copyright-pentalogy.html</a:t>
            </a:r>
            <a:endParaRPr lang="en-US" sz="2000" u="sng" dirty="0">
              <a:latin typeface="Arial" panose="020B0604020202020204" pitchFamily="34" charset="0"/>
              <a:cs typeface="Arial" panose="020B0604020202020204" pitchFamily="34" charset="0"/>
            </a:endParaRPr>
          </a:p>
          <a:p>
            <a:pPr marL="0" indent="0">
              <a:lnSpc>
                <a:spcPct val="100000"/>
              </a:lnSpc>
              <a:spcBef>
                <a:spcPts val="0"/>
              </a:spcBef>
              <a:buNone/>
            </a:pPr>
            <a:endParaRPr lang="en-US" sz="2000" dirty="0">
              <a:latin typeface="Arial" panose="020B0604020202020204" pitchFamily="34" charset="0"/>
              <a:cs typeface="Arial" panose="020B0604020202020204" pitchFamily="34" charset="0"/>
            </a:endParaRPr>
          </a:p>
          <a:p>
            <a:pPr marL="0" indent="0">
              <a:lnSpc>
                <a:spcPct val="100000"/>
              </a:lnSpc>
              <a:spcBef>
                <a:spcPts val="0"/>
              </a:spcBef>
              <a:buNone/>
            </a:pPr>
            <a:r>
              <a:rPr lang="en-US" sz="2000" dirty="0" err="1">
                <a:latin typeface="Arial" panose="020B0604020202020204" pitchFamily="34" charset="0"/>
                <a:cs typeface="Arial" panose="020B0604020202020204" pitchFamily="34" charset="0"/>
              </a:rPr>
              <a:t>Nitoslawski</a:t>
            </a:r>
            <a:r>
              <a:rPr lang="en-US" sz="2000" dirty="0">
                <a:latin typeface="Arial" panose="020B0604020202020204" pitchFamily="34" charset="0"/>
                <a:cs typeface="Arial" panose="020B0604020202020204" pitchFamily="34" charset="0"/>
              </a:rPr>
              <a:t>, M. &amp; </a:t>
            </a:r>
            <a:r>
              <a:rPr lang="en-US" sz="2000" dirty="0" err="1">
                <a:latin typeface="Arial" panose="020B0604020202020204" pitchFamily="34" charset="0"/>
                <a:cs typeface="Arial" panose="020B0604020202020204" pitchFamily="34" charset="0"/>
              </a:rPr>
              <a:t>Shortt</a:t>
            </a:r>
            <a:r>
              <a:rPr lang="en-US" sz="2000" dirty="0">
                <a:latin typeface="Arial" panose="020B0604020202020204" pitchFamily="34" charset="0"/>
                <a:cs typeface="Arial" panose="020B0604020202020204" pitchFamily="34" charset="0"/>
              </a:rPr>
              <a:t>, M. J. (2013). Canada's new copyright: The Supreme Court redefines fair use and technological neutrality. </a:t>
            </a:r>
            <a:r>
              <a:rPr lang="en-US" sz="2000" i="1" dirty="0">
                <a:latin typeface="Arial" panose="020B0604020202020204" pitchFamily="34" charset="0"/>
                <a:cs typeface="Arial" panose="020B0604020202020204" pitchFamily="34" charset="0"/>
              </a:rPr>
              <a:t>Landslide</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5</a:t>
            </a:r>
            <a:r>
              <a:rPr lang="en-US" sz="2000" dirty="0">
                <a:latin typeface="Arial" panose="020B0604020202020204" pitchFamily="34" charset="0"/>
                <a:cs typeface="Arial" panose="020B0604020202020204" pitchFamily="34" charset="0"/>
              </a:rPr>
              <a:t>(5), 43-49. Retrieved from </a:t>
            </a:r>
            <a:r>
              <a:rPr lang="en-US" sz="2000" u="sng" dirty="0">
                <a:latin typeface="Arial" panose="020B0604020202020204" pitchFamily="34" charset="0"/>
                <a:cs typeface="Arial" panose="020B0604020202020204" pitchFamily="34" charset="0"/>
                <a:hlinkClick r:id="rId4"/>
              </a:rPr>
              <a:t>https://heinonline.org/HOL/P?h=hein.journals/lndslid5&amp;i=322</a:t>
            </a:r>
            <a:endParaRPr lang="en-US" sz="2000" dirty="0">
              <a:latin typeface="Arial" panose="020B0604020202020204" pitchFamily="34" charset="0"/>
              <a:cs typeface="Arial" panose="020B0604020202020204" pitchFamily="34" charset="0"/>
            </a:endParaRPr>
          </a:p>
          <a:p>
            <a:pPr marL="0" indent="0">
              <a:lnSpc>
                <a:spcPct val="100000"/>
              </a:lnSpc>
              <a:spcBef>
                <a:spcPts val="0"/>
              </a:spcBef>
              <a:buNone/>
            </a:pP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Tawfik, M. J. The Supreme Court of Canada and the “Fair Dealing Trilogy”: Elaborating a doctrine of user rights under Canadian copyright law. </a:t>
            </a:r>
            <a:r>
              <a:rPr lang="en-US" sz="2000" i="1" dirty="0">
                <a:latin typeface="Arial" panose="020B0604020202020204" pitchFamily="34" charset="0"/>
                <a:cs typeface="Arial" panose="020B0604020202020204" pitchFamily="34" charset="0"/>
              </a:rPr>
              <a:t>Alberta Law Review, 51</a:t>
            </a:r>
            <a:r>
              <a:rPr lang="en-US" sz="2000" dirty="0">
                <a:latin typeface="Arial" panose="020B0604020202020204" pitchFamily="34" charset="0"/>
                <a:cs typeface="Arial" panose="020B0604020202020204" pitchFamily="34" charset="0"/>
              </a:rPr>
              <a:t>(1), 191-200. </a:t>
            </a:r>
            <a:r>
              <a:rPr lang="en-US" sz="2000" u="sng" dirty="0">
                <a:latin typeface="Arial" panose="020B0604020202020204" pitchFamily="34" charset="0"/>
                <a:cs typeface="Arial" panose="020B0604020202020204" pitchFamily="34" charset="0"/>
                <a:hlinkClick r:id="rId5"/>
              </a:rPr>
              <a:t>https://www.albertalawreview.com/index.php/ALR/article/view/64</a:t>
            </a:r>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396077"/>
      </p:ext>
    </p:extLst>
  </p:cSld>
  <p:clrMapOvr>
    <a:masterClrMapping/>
  </p:clrMapOvr>
  <mc:AlternateContent xmlns:mc="http://schemas.openxmlformats.org/markup-compatibility/2006" xmlns:p14="http://schemas.microsoft.com/office/powerpoint/2010/main">
    <mc:Choice Requires="p14">
      <p:transition spd="slow" p14:dur="2000" advTm="2432"/>
    </mc:Choice>
    <mc:Fallback xmlns="">
      <p:transition spd="slow" advTm="243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7F630-EBAB-466C-ADD8-8B4A4D39CC44}"/>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SOCAN SEEKS CLARITY</a:t>
            </a:r>
          </a:p>
        </p:txBody>
      </p:sp>
      <p:pic>
        <p:nvPicPr>
          <p:cNvPr id="1026" name="Picture 2" descr="http://2.bp.blogspot.com/-wuk-KXHu0ms/TyeujLaHIrI/AAAAAAAAD_g/Hnn848NEdwc/s400/SOCAN+logo.png">
            <a:extLst>
              <a:ext uri="{FF2B5EF4-FFF2-40B4-BE49-F238E27FC236}">
                <a16:creationId xmlns:a16="http://schemas.microsoft.com/office/drawing/2014/main" id="{8B9E4246-BBA5-4A4C-9FA0-E7E52E6DB1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482" y="3038244"/>
            <a:ext cx="3810000" cy="15906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FC73342-FF75-4880-8AEA-F6C6E20BB708}"/>
              </a:ext>
            </a:extLst>
          </p:cNvPr>
          <p:cNvSpPr txBox="1"/>
          <p:nvPr/>
        </p:nvSpPr>
        <p:spPr>
          <a:xfrm>
            <a:off x="6091881" y="3233416"/>
            <a:ext cx="5556422"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757070"/>
                </a:solidFill>
                <a:latin typeface="Arial" panose="020B0604020202020204" pitchFamily="34" charset="0"/>
                <a:cs typeface="Arial" panose="020B0604020202020204" pitchFamily="34" charset="0"/>
              </a:rPr>
              <a:t>1995: SOCAN asks Copyright Board for tariffs</a:t>
            </a:r>
            <a:endParaRPr lang="en-US" sz="2400" dirty="0" err="1">
              <a:solidFill>
                <a:srgbClr val="75707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47261851"/>
      </p:ext>
    </p:extLst>
  </p:cSld>
  <p:clrMapOvr>
    <a:masterClrMapping/>
  </p:clrMapOvr>
  <mc:AlternateContent xmlns:mc="http://schemas.openxmlformats.org/markup-compatibility/2006" xmlns:p14="http://schemas.microsoft.com/office/powerpoint/2010/main">
    <mc:Choice Requires="p14">
      <p:transition spd="slow" p14:dur="2000" advTm="25073"/>
    </mc:Choice>
    <mc:Fallback xmlns="">
      <p:transition spd="slow" advTm="250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A0509-AA0C-48F9-8AED-27B9CD8F036D}"/>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CASES AND LEGISLATION</a:t>
            </a:r>
          </a:p>
        </p:txBody>
      </p:sp>
      <p:sp>
        <p:nvSpPr>
          <p:cNvPr id="6" name="TextBox 5">
            <a:extLst>
              <a:ext uri="{FF2B5EF4-FFF2-40B4-BE49-F238E27FC236}">
                <a16:creationId xmlns:a16="http://schemas.microsoft.com/office/drawing/2014/main" id="{B41A9298-5482-484F-A1BF-6539E9208EAB}"/>
              </a:ext>
            </a:extLst>
          </p:cNvPr>
          <p:cNvSpPr txBox="1"/>
          <p:nvPr/>
        </p:nvSpPr>
        <p:spPr>
          <a:xfrm>
            <a:off x="1520894" y="1969233"/>
            <a:ext cx="8248262" cy="2492990"/>
          </a:xfrm>
          <a:prstGeom prst="rect">
            <a:avLst/>
          </a:prstGeom>
          <a:noFill/>
        </p:spPr>
        <p:txBody>
          <a:bodyPr wrap="square" rtlCol="0">
            <a:spAutoFit/>
          </a:bodyPr>
          <a:lstStyle/>
          <a:p>
            <a:r>
              <a:rPr lang="en-US" sz="2000" i="1" dirty="0">
                <a:solidFill>
                  <a:schemeClr val="bg2">
                    <a:lumMod val="50000"/>
                  </a:schemeClr>
                </a:solidFill>
                <a:latin typeface="Arial" panose="020B0604020202020204" pitchFamily="34" charset="0"/>
                <a:cs typeface="Arial" panose="020B0604020202020204" pitchFamily="34" charset="0"/>
              </a:rPr>
              <a:t>Society of Composers, Authors and Music Publishers of Canada v. Bell Canada, </a:t>
            </a:r>
            <a:r>
              <a:rPr lang="en-US" sz="2000" dirty="0">
                <a:solidFill>
                  <a:schemeClr val="bg2">
                    <a:lumMod val="50000"/>
                  </a:schemeClr>
                </a:solidFill>
                <a:latin typeface="Arial" panose="020B0604020202020204" pitchFamily="34" charset="0"/>
                <a:cs typeface="Arial" panose="020B0604020202020204" pitchFamily="34" charset="0"/>
              </a:rPr>
              <a:t>2012 SCC 36. [2012] 2 S.C.R.326.</a:t>
            </a:r>
            <a:r>
              <a:rPr lang="en-US" sz="2000" dirty="0">
                <a:solidFill>
                  <a:schemeClr val="bg2">
                    <a:lumMod val="50000"/>
                  </a:schemeClr>
                </a:solidFill>
                <a:latin typeface="Arial" panose="020B0604020202020204" pitchFamily="34" charset="0"/>
                <a:cs typeface="Arial" panose="020B0604020202020204" pitchFamily="34" charset="0"/>
                <a:hlinkClick r:id="rId2"/>
              </a:rPr>
              <a:t> </a:t>
            </a:r>
            <a:r>
              <a:rPr lang="en-US" sz="2000" u="sng" dirty="0">
                <a:solidFill>
                  <a:schemeClr val="bg2">
                    <a:lumMod val="50000"/>
                  </a:schemeClr>
                </a:solidFill>
                <a:latin typeface="Arial" panose="020B0604020202020204" pitchFamily="34" charset="0"/>
                <a:cs typeface="Arial" panose="020B0604020202020204" pitchFamily="34" charset="0"/>
                <a:hlinkClick r:id="rId2"/>
              </a:rPr>
              <a:t>https://scc-csc.lexum.com/scc-csc/scc-csc/en/item/9996/index.do</a:t>
            </a:r>
            <a:endParaRPr lang="en-US" sz="2000" u="sng" dirty="0">
              <a:solidFill>
                <a:schemeClr val="bg2">
                  <a:lumMod val="50000"/>
                </a:schemeClr>
              </a:solidFill>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r>
              <a:rPr lang="en-CA" sz="2000" i="1" dirty="0">
                <a:solidFill>
                  <a:schemeClr val="bg2">
                    <a:lumMod val="50000"/>
                  </a:schemeClr>
                </a:solidFill>
                <a:latin typeface="Arial" panose="020B0604020202020204" pitchFamily="34" charset="0"/>
                <a:cs typeface="Arial" panose="020B0604020202020204" pitchFamily="34" charset="0"/>
              </a:rPr>
              <a:t>CCH Canadian Ltd v. Law Society of Upper Canada</a:t>
            </a:r>
            <a:r>
              <a:rPr lang="en-CA" sz="2000" dirty="0">
                <a:solidFill>
                  <a:schemeClr val="bg2">
                    <a:lumMod val="50000"/>
                  </a:schemeClr>
                </a:solidFill>
                <a:latin typeface="Arial" panose="020B0604020202020204" pitchFamily="34" charset="0"/>
                <a:cs typeface="Arial" panose="020B0604020202020204" pitchFamily="34" charset="0"/>
              </a:rPr>
              <a:t>. 2004 SCC 13. [2004] 1 S.C.R.339.</a:t>
            </a:r>
          </a:p>
          <a:p>
            <a:r>
              <a:rPr lang="en-CA" sz="2000" dirty="0">
                <a:solidFill>
                  <a:schemeClr val="bg2">
                    <a:lumMod val="50000"/>
                  </a:schemeClr>
                </a:solidFill>
                <a:latin typeface="Arial" panose="020B0604020202020204" pitchFamily="34" charset="0"/>
                <a:cs typeface="Arial" panose="020B0604020202020204" pitchFamily="34" charset="0"/>
                <a:hlinkClick r:id="rId3"/>
              </a:rPr>
              <a:t>https://scc-csc.lexum.com/scc-csc/scc-csc/en/item/2125/index.do</a:t>
            </a:r>
            <a:endParaRPr lang="en-CA" sz="20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9199487"/>
      </p:ext>
    </p:extLst>
  </p:cSld>
  <p:clrMapOvr>
    <a:masterClrMapping/>
  </p:clrMapOvr>
  <mc:AlternateContent xmlns:mc="http://schemas.openxmlformats.org/markup-compatibility/2006" xmlns:p14="http://schemas.microsoft.com/office/powerpoint/2010/main">
    <mc:Choice Requires="p14">
      <p:transition spd="slow" p14:dur="2000" advTm="2240"/>
    </mc:Choice>
    <mc:Fallback xmlns="">
      <p:transition spd="slow" advTm="224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C9E7-ABB7-49E9-8228-E450594DB8B3}"/>
              </a:ext>
            </a:extLst>
          </p:cNvPr>
          <p:cNvSpPr>
            <a:spLocks noGrp="1"/>
          </p:cNvSpPr>
          <p:nvPr>
            <p:ph type="title"/>
          </p:nvPr>
        </p:nvSpPr>
        <p:spPr>
          <a:xfrm>
            <a:off x="2671282" y="526318"/>
            <a:ext cx="8078669" cy="868633"/>
          </a:xfrm>
        </p:spPr>
        <p:txBody>
          <a:bodyPr/>
          <a:lstStyle/>
          <a:p>
            <a:r>
              <a:rPr lang="en-CA" b="1" dirty="0">
                <a:latin typeface="Arial" panose="020B0604020202020204" pitchFamily="34" charset="0"/>
                <a:cs typeface="Arial" panose="020B0604020202020204" pitchFamily="34" charset="0"/>
              </a:rPr>
              <a:t>IMAGE AND SOUND REFERENCES</a:t>
            </a:r>
          </a:p>
        </p:txBody>
      </p:sp>
      <p:sp>
        <p:nvSpPr>
          <p:cNvPr id="3" name="Content Placeholder 2">
            <a:extLst>
              <a:ext uri="{FF2B5EF4-FFF2-40B4-BE49-F238E27FC236}">
                <a16:creationId xmlns:a16="http://schemas.microsoft.com/office/drawing/2014/main" id="{51FD262B-1DD8-4ED6-9BC8-764370ACECD5}"/>
              </a:ext>
            </a:extLst>
          </p:cNvPr>
          <p:cNvSpPr>
            <a:spLocks noGrp="1"/>
          </p:cNvSpPr>
          <p:nvPr>
            <p:ph sz="half" idx="1"/>
          </p:nvPr>
        </p:nvSpPr>
        <p:spPr>
          <a:xfrm>
            <a:off x="838200" y="1825625"/>
            <a:ext cx="10515600" cy="4351338"/>
          </a:xfrm>
        </p:spPr>
        <p:txBody>
          <a:bodyPr/>
          <a:lstStyle/>
          <a:p>
            <a:pPr marL="0" indent="0">
              <a:buNone/>
            </a:pPr>
            <a:r>
              <a:rPr lang="en-CA" sz="2000" dirty="0">
                <a:latin typeface="Arial" panose="020B0604020202020204" pitchFamily="34" charset="0"/>
                <a:cs typeface="Arial" panose="020B0604020202020204" pitchFamily="34" charset="0"/>
              </a:rPr>
              <a:t>Image Credits (in order of appearance)</a:t>
            </a:r>
            <a:endParaRPr lang="en-CA" sz="1100" dirty="0">
              <a:latin typeface="Arial" panose="020B0604020202020204" pitchFamily="34" charset="0"/>
              <a:cs typeface="Arial" panose="020B0604020202020204" pitchFamily="34" charset="0"/>
            </a:endParaRPr>
          </a:p>
          <a:p>
            <a:pPr lvl="1"/>
            <a:r>
              <a:rPr lang="en-CA" sz="1100" dirty="0">
                <a:latin typeface="Arial" panose="020B0604020202020204" pitchFamily="34" charset="0"/>
                <a:cs typeface="Arial" panose="020B0604020202020204" pitchFamily="34" charset="0"/>
              </a:rPr>
              <a:t>SOCAN. (2012). [SOCAN Logo]. </a:t>
            </a:r>
            <a:r>
              <a:rPr lang="en-CA" sz="1100" i="1" dirty="0">
                <a:latin typeface="Arial" panose="020B0604020202020204" pitchFamily="34" charset="0"/>
                <a:cs typeface="Arial" panose="020B0604020202020204" pitchFamily="34" charset="0"/>
              </a:rPr>
              <a:t>The Branding Source</a:t>
            </a:r>
            <a:r>
              <a:rPr lang="en-CA" sz="1100" dirty="0">
                <a:latin typeface="Arial" panose="020B0604020202020204" pitchFamily="34" charset="0"/>
                <a:cs typeface="Arial" panose="020B0604020202020204" pitchFamily="34" charset="0"/>
              </a:rPr>
              <a:t>. </a:t>
            </a:r>
            <a:r>
              <a:rPr lang="en-CA" sz="1100" dirty="0">
                <a:latin typeface="Arial" panose="020B0604020202020204" pitchFamily="34" charset="0"/>
                <a:cs typeface="Arial" panose="020B0604020202020204" pitchFamily="34" charset="0"/>
                <a:hlinkClick r:id="rId3"/>
              </a:rPr>
              <a:t>http://brandingsource.blogspot.com/2012/01/new-logo-socan.html</a:t>
            </a:r>
            <a:endParaRPr lang="en-CA" sz="1100" dirty="0">
              <a:latin typeface="Arial" panose="020B0604020202020204" pitchFamily="34" charset="0"/>
              <a:cs typeface="Arial" panose="020B0604020202020204" pitchFamily="34" charset="0"/>
            </a:endParaRPr>
          </a:p>
          <a:p>
            <a:pPr lvl="1"/>
            <a:r>
              <a:rPr lang="en-CA" sz="1100" dirty="0">
                <a:latin typeface="Arial" panose="020B0604020202020204" pitchFamily="34" charset="0"/>
                <a:cs typeface="Arial" panose="020B0604020202020204" pitchFamily="34" charset="0"/>
              </a:rPr>
              <a:t>Copyright Board of Canada. (n.d.). [Copyright Board Banner]. </a:t>
            </a:r>
            <a:r>
              <a:rPr lang="en-CA" sz="1100" i="1" dirty="0">
                <a:latin typeface="Arial" panose="020B0604020202020204" pitchFamily="34" charset="0"/>
                <a:cs typeface="Arial" panose="020B0604020202020204" pitchFamily="34" charset="0"/>
              </a:rPr>
              <a:t>Copyright Board of Canada</a:t>
            </a:r>
            <a:r>
              <a:rPr lang="en-CA" sz="1100" dirty="0">
                <a:latin typeface="Arial" panose="020B0604020202020204" pitchFamily="34" charset="0"/>
                <a:cs typeface="Arial" panose="020B0604020202020204" pitchFamily="34" charset="0"/>
              </a:rPr>
              <a:t>. </a:t>
            </a:r>
            <a:r>
              <a:rPr lang="en-CA" sz="1100" dirty="0">
                <a:latin typeface="Arial" panose="020B0604020202020204" pitchFamily="34" charset="0"/>
                <a:cs typeface="Arial" panose="020B0604020202020204" pitchFamily="34" charset="0"/>
                <a:hlinkClick r:id="rId4"/>
              </a:rPr>
              <a:t>http://www.cb-cda.gc.ca/home-accueil-e.html</a:t>
            </a:r>
            <a:endParaRPr lang="en-CA" sz="1100" dirty="0">
              <a:latin typeface="Arial" panose="020B0604020202020204" pitchFamily="34" charset="0"/>
              <a:cs typeface="Arial" panose="020B0604020202020204" pitchFamily="34" charset="0"/>
            </a:endParaRPr>
          </a:p>
          <a:p>
            <a:pPr lvl="1"/>
            <a:r>
              <a:rPr lang="en-CA" sz="1100" dirty="0">
                <a:latin typeface="Arial" panose="020B0604020202020204" pitchFamily="34" charset="0"/>
                <a:cs typeface="Arial" panose="020B0604020202020204" pitchFamily="34" charset="0"/>
              </a:rPr>
              <a:t>Federal Court. (n.d.). [Federal Court Coat of Arms]. </a:t>
            </a:r>
            <a:r>
              <a:rPr lang="en-CA" sz="1100" i="1" dirty="0">
                <a:latin typeface="Arial" panose="020B0604020202020204" pitchFamily="34" charset="0"/>
                <a:cs typeface="Arial" panose="020B0604020202020204" pitchFamily="34" charset="0"/>
              </a:rPr>
              <a:t>Federal Court</a:t>
            </a:r>
            <a:r>
              <a:rPr lang="en-CA" sz="1100" dirty="0">
                <a:latin typeface="Arial" panose="020B0604020202020204" pitchFamily="34" charset="0"/>
                <a:cs typeface="Arial" panose="020B0604020202020204" pitchFamily="34" charset="0"/>
              </a:rPr>
              <a:t>. </a:t>
            </a:r>
            <a:r>
              <a:rPr lang="en-CA" sz="1100" dirty="0">
                <a:latin typeface="Arial" panose="020B0604020202020204" pitchFamily="34" charset="0"/>
                <a:cs typeface="Arial" panose="020B0604020202020204" pitchFamily="34" charset="0"/>
                <a:hlinkClick r:id="rId5"/>
              </a:rPr>
              <a:t>http://cas-cdc-www02.cas-satj.gc.ca/portal/page/portal/fc_cf_en/Index</a:t>
            </a:r>
            <a:endParaRPr lang="en-CA" sz="1100" dirty="0">
              <a:latin typeface="Arial" panose="020B0604020202020204" pitchFamily="34" charset="0"/>
              <a:cs typeface="Arial" panose="020B0604020202020204" pitchFamily="34" charset="0"/>
            </a:endParaRPr>
          </a:p>
          <a:p>
            <a:pPr lvl="1"/>
            <a:r>
              <a:rPr lang="en-CA" sz="1100" dirty="0">
                <a:latin typeface="Arial" panose="020B0604020202020204" pitchFamily="34" charset="0"/>
                <a:cs typeface="Arial" panose="020B0604020202020204" pitchFamily="34" charset="0"/>
              </a:rPr>
              <a:t>Dig deeper. (2017). [Supreme Court of Canada]. </a:t>
            </a:r>
            <a:r>
              <a:rPr lang="en-CA" sz="1100" i="1" dirty="0">
                <a:latin typeface="Arial" panose="020B0604020202020204" pitchFamily="34" charset="0"/>
                <a:cs typeface="Arial" panose="020B0604020202020204" pitchFamily="34" charset="0"/>
              </a:rPr>
              <a:t>Wikimedia Commons</a:t>
            </a:r>
            <a:r>
              <a:rPr lang="en-CA" sz="1100" dirty="0">
                <a:latin typeface="Arial" panose="020B0604020202020204" pitchFamily="34" charset="0"/>
                <a:cs typeface="Arial" panose="020B0604020202020204" pitchFamily="34" charset="0"/>
              </a:rPr>
              <a:t>. CC BY 4.0. </a:t>
            </a:r>
            <a:r>
              <a:rPr lang="en-CA" sz="1100" dirty="0">
                <a:latin typeface="Arial" panose="020B0604020202020204" pitchFamily="34" charset="0"/>
                <a:cs typeface="Arial" panose="020B0604020202020204" pitchFamily="34" charset="0"/>
                <a:hlinkClick r:id="rId6"/>
              </a:rPr>
              <a:t>https://commons.wikimedia.org/wiki/File:Supreme_court_of_Canada_in_summer.jpg</a:t>
            </a:r>
            <a:r>
              <a:rPr lang="en-CA" sz="1100" dirty="0">
                <a:latin typeface="Arial" panose="020B0604020202020204" pitchFamily="34" charset="0"/>
                <a:cs typeface="Arial" panose="020B0604020202020204" pitchFamily="34" charset="0"/>
              </a:rPr>
              <a:t>  </a:t>
            </a:r>
          </a:p>
          <a:p>
            <a:pPr lvl="1"/>
            <a:r>
              <a:rPr lang="en-CA" sz="1100" dirty="0" err="1">
                <a:latin typeface="Arial" panose="020B0604020202020204" pitchFamily="34" charset="0"/>
                <a:cs typeface="Arial" panose="020B0604020202020204" pitchFamily="34" charset="0"/>
              </a:rPr>
              <a:t>PublicDomainPictures</a:t>
            </a:r>
            <a:r>
              <a:rPr lang="en-CA" sz="1100" dirty="0">
                <a:latin typeface="Arial" panose="020B0604020202020204" pitchFamily="34" charset="0"/>
                <a:cs typeface="Arial" panose="020B0604020202020204" pitchFamily="34" charset="0"/>
              </a:rPr>
              <a:t>. (2013). [Research]. </a:t>
            </a:r>
            <a:r>
              <a:rPr lang="en-CA" sz="1100" i="1" dirty="0" err="1">
                <a:latin typeface="Arial" panose="020B0604020202020204" pitchFamily="34" charset="0"/>
                <a:cs typeface="Arial" panose="020B0604020202020204" pitchFamily="34" charset="0"/>
              </a:rPr>
              <a:t>Pixabay</a:t>
            </a:r>
            <a:r>
              <a:rPr lang="en-CA" sz="1100" dirty="0">
                <a:latin typeface="Arial" panose="020B0604020202020204" pitchFamily="34" charset="0"/>
                <a:cs typeface="Arial" panose="020B0604020202020204" pitchFamily="34" charset="0"/>
              </a:rPr>
              <a:t>. CC0. </a:t>
            </a:r>
            <a:r>
              <a:rPr lang="en-CA" sz="1100" dirty="0">
                <a:latin typeface="Arial" panose="020B0604020202020204" pitchFamily="34" charset="0"/>
                <a:cs typeface="Arial" panose="020B0604020202020204" pitchFamily="34" charset="0"/>
                <a:hlinkClick r:id="rId7"/>
              </a:rPr>
              <a:t>https://pixabay.com/en/experiment-chemistry-liquid-220023/</a:t>
            </a:r>
            <a:endParaRPr lang="en-CA" sz="1100" dirty="0">
              <a:latin typeface="Arial" panose="020B0604020202020204" pitchFamily="34" charset="0"/>
              <a:cs typeface="Arial" panose="020B0604020202020204" pitchFamily="34" charset="0"/>
            </a:endParaRPr>
          </a:p>
          <a:p>
            <a:pPr lvl="1"/>
            <a:r>
              <a:rPr lang="en-CA" sz="1100" dirty="0" err="1">
                <a:latin typeface="Arial" panose="020B0604020202020204" pitchFamily="34" charset="0"/>
                <a:cs typeface="Arial" panose="020B0604020202020204" pitchFamily="34" charset="0"/>
              </a:rPr>
              <a:t>OmarMedinaFilms</a:t>
            </a:r>
            <a:r>
              <a:rPr lang="en-CA" sz="1100" dirty="0">
                <a:latin typeface="Arial" panose="020B0604020202020204" pitchFamily="34" charset="0"/>
                <a:cs typeface="Arial" panose="020B0604020202020204" pitchFamily="34" charset="0"/>
              </a:rPr>
              <a:t>. (2017). [Headphones]. </a:t>
            </a:r>
            <a:r>
              <a:rPr lang="en-CA" sz="1100" i="1" dirty="0" err="1">
                <a:latin typeface="Arial" panose="020B0604020202020204" pitchFamily="34" charset="0"/>
                <a:cs typeface="Arial" panose="020B0604020202020204" pitchFamily="34" charset="0"/>
              </a:rPr>
              <a:t>Pixabay</a:t>
            </a:r>
            <a:r>
              <a:rPr lang="en-CA" sz="1100" dirty="0">
                <a:latin typeface="Arial" panose="020B0604020202020204" pitchFamily="34" charset="0"/>
                <a:cs typeface="Arial" panose="020B0604020202020204" pitchFamily="34" charset="0"/>
              </a:rPr>
              <a:t>. CC0. </a:t>
            </a:r>
            <a:r>
              <a:rPr lang="en-CA" sz="1100" dirty="0">
                <a:latin typeface="Arial" panose="020B0604020202020204" pitchFamily="34" charset="0"/>
                <a:cs typeface="Arial" panose="020B0604020202020204" pitchFamily="34" charset="0"/>
                <a:hlinkClick r:id="rId8"/>
              </a:rPr>
              <a:t>https://pixabay.com/en/young-women-isolated-nice-sound-3084895/</a:t>
            </a:r>
            <a:endParaRPr lang="en-CA" sz="1100" dirty="0">
              <a:latin typeface="Arial" panose="020B0604020202020204" pitchFamily="34" charset="0"/>
              <a:cs typeface="Arial" panose="020B0604020202020204" pitchFamily="34" charset="0"/>
            </a:endParaRPr>
          </a:p>
          <a:p>
            <a:pPr lvl="1"/>
            <a:r>
              <a:rPr lang="en-CA" sz="1100" dirty="0" err="1">
                <a:latin typeface="Arial" panose="020B0604020202020204" pitchFamily="34" charset="0"/>
                <a:cs typeface="Arial" panose="020B0604020202020204" pitchFamily="34" charset="0"/>
              </a:rPr>
              <a:t>Dezign</a:t>
            </a:r>
            <a:r>
              <a:rPr lang="en-CA" sz="1100" dirty="0">
                <a:latin typeface="Arial" panose="020B0604020202020204" pitchFamily="34" charset="0"/>
                <a:cs typeface="Arial" panose="020B0604020202020204" pitchFamily="34" charset="0"/>
              </a:rPr>
              <a:t>, Ruslan. (n.d.). Target. </a:t>
            </a:r>
            <a:r>
              <a:rPr lang="en-CA" sz="1100" i="1" dirty="0">
                <a:latin typeface="Arial" panose="020B0604020202020204" pitchFamily="34" charset="0"/>
                <a:cs typeface="Arial" panose="020B0604020202020204" pitchFamily="34" charset="0"/>
              </a:rPr>
              <a:t>The Noun Project</a:t>
            </a:r>
            <a:r>
              <a:rPr lang="en-CA" sz="1100" dirty="0">
                <a:latin typeface="Arial" panose="020B0604020202020204" pitchFamily="34" charset="0"/>
                <a:cs typeface="Arial" panose="020B0604020202020204" pitchFamily="34" charset="0"/>
              </a:rPr>
              <a:t>. CC BY. </a:t>
            </a:r>
            <a:r>
              <a:rPr lang="en-CA" sz="1100"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https://thenounproject.com/icon/1005058/</a:t>
            </a:r>
            <a:endParaRPr lang="en-CA" sz="1100" dirty="0">
              <a:latin typeface="Arial" panose="020B0604020202020204" pitchFamily="34" charset="0"/>
              <a:cs typeface="Arial" panose="020B0604020202020204" pitchFamily="34" charset="0"/>
            </a:endParaRPr>
          </a:p>
          <a:p>
            <a:pPr lvl="1"/>
            <a:r>
              <a:rPr lang="en-CA" sz="1100" dirty="0">
                <a:latin typeface="Arial" panose="020B0604020202020204" pitchFamily="34" charset="0"/>
                <a:cs typeface="Arial" panose="020B0604020202020204" pitchFamily="34" charset="0"/>
              </a:rPr>
              <a:t>ATOM, TH. (n.d.). Copy. </a:t>
            </a:r>
            <a:r>
              <a:rPr lang="en-CA" sz="1100" i="1" dirty="0">
                <a:latin typeface="Arial" panose="020B0604020202020204" pitchFamily="34" charset="0"/>
                <a:cs typeface="Arial" panose="020B0604020202020204" pitchFamily="34" charset="0"/>
              </a:rPr>
              <a:t>The Noun Project</a:t>
            </a:r>
            <a:r>
              <a:rPr lang="en-CA" sz="1100" dirty="0">
                <a:latin typeface="Arial" panose="020B0604020202020204" pitchFamily="34" charset="0"/>
                <a:cs typeface="Arial" panose="020B0604020202020204" pitchFamily="34" charset="0"/>
              </a:rPr>
              <a:t>. CC BY. </a:t>
            </a:r>
            <a:r>
              <a:rPr lang="en-CA" sz="1100" dirty="0">
                <a:latin typeface="Arial" panose="020B0604020202020204" pitchFamily="34" charset="0"/>
                <a:cs typeface="Arial" panose="020B0604020202020204" pitchFamily="34" charset="0"/>
                <a:hlinkClick r:id="rId10"/>
              </a:rPr>
              <a:t>https://thenounproject.com/search/?q=copy&amp;i=1474212</a:t>
            </a:r>
            <a:endParaRPr lang="en-CA" sz="1100" dirty="0">
              <a:solidFill>
                <a:srgbClr val="FF0000"/>
              </a:solidFill>
              <a:latin typeface="Arial" panose="020B0604020202020204" pitchFamily="34" charset="0"/>
              <a:cs typeface="Arial" panose="020B0604020202020204" pitchFamily="34" charset="0"/>
            </a:endParaRPr>
          </a:p>
          <a:p>
            <a:pPr lvl="1"/>
            <a:r>
              <a:rPr lang="az-Cyrl-AZ" sz="1100" dirty="0">
                <a:latin typeface="Arial" panose="020B0604020202020204" pitchFamily="34" charset="0"/>
                <a:cs typeface="Arial" panose="020B0604020202020204" pitchFamily="34" charset="0"/>
              </a:rPr>
              <a:t>Тимур Минвалеев, </a:t>
            </a:r>
            <a:r>
              <a:rPr lang="en-CA" sz="1100" dirty="0">
                <a:latin typeface="Arial" panose="020B0604020202020204" pitchFamily="34" charset="0"/>
                <a:cs typeface="Arial" panose="020B0604020202020204" pitchFamily="34" charset="0"/>
              </a:rPr>
              <a:t>RU. (n.d.). Percent. </a:t>
            </a:r>
            <a:r>
              <a:rPr lang="en-CA" sz="1100" i="1" dirty="0">
                <a:latin typeface="Arial" panose="020B0604020202020204" pitchFamily="34" charset="0"/>
                <a:cs typeface="Arial" panose="020B0604020202020204" pitchFamily="34" charset="0"/>
              </a:rPr>
              <a:t>The Noun Project</a:t>
            </a:r>
            <a:r>
              <a:rPr lang="en-CA" sz="1100" dirty="0">
                <a:latin typeface="Arial" panose="020B0604020202020204" pitchFamily="34" charset="0"/>
                <a:cs typeface="Arial" panose="020B0604020202020204" pitchFamily="34" charset="0"/>
              </a:rPr>
              <a:t>. CC BY. </a:t>
            </a:r>
            <a:r>
              <a:rPr lang="en-CA" sz="1100" dirty="0">
                <a:latin typeface="Arial" panose="020B0604020202020204" pitchFamily="34" charset="0"/>
                <a:cs typeface="Arial" panose="020B0604020202020204" pitchFamily="34" charset="0"/>
                <a:hlinkClick r:id="rId11"/>
              </a:rPr>
              <a:t>https://thenounproject.com/search/?q=percent&amp;i=397874</a:t>
            </a:r>
            <a:endParaRPr lang="en-CA" sz="1100" dirty="0">
              <a:latin typeface="Arial" panose="020B0604020202020204" pitchFamily="34" charset="0"/>
              <a:cs typeface="Arial" panose="020B0604020202020204" pitchFamily="34" charset="0"/>
            </a:endParaRPr>
          </a:p>
          <a:p>
            <a:pPr lvl="1"/>
            <a:r>
              <a:rPr lang="en-US" sz="1100" dirty="0" err="1">
                <a:latin typeface="Arial" panose="020B0604020202020204" pitchFamily="34" charset="0"/>
                <a:cs typeface="Arial" panose="020B0604020202020204" pitchFamily="34" charset="0"/>
              </a:rPr>
              <a:t>Farais</a:t>
            </a:r>
            <a:r>
              <a:rPr lang="en-US" sz="1100" dirty="0">
                <a:latin typeface="Arial" panose="020B0604020202020204" pitchFamily="34" charset="0"/>
                <a:cs typeface="Arial" panose="020B0604020202020204" pitchFamily="34" charset="0"/>
              </a:rPr>
              <a:t>, B, CL. (n.d.). Decision. </a:t>
            </a:r>
            <a:r>
              <a:rPr lang="en-US" sz="1100" i="1" dirty="0">
                <a:latin typeface="Arial" panose="020B0604020202020204" pitchFamily="34" charset="0"/>
                <a:cs typeface="Arial" panose="020B0604020202020204" pitchFamily="34" charset="0"/>
              </a:rPr>
              <a:t>The Noun Project</a:t>
            </a:r>
            <a:r>
              <a:rPr lang="en-US" sz="1100" dirty="0">
                <a:latin typeface="Arial" panose="020B0604020202020204" pitchFamily="34" charset="0"/>
                <a:cs typeface="Arial" panose="020B0604020202020204" pitchFamily="34" charset="0"/>
              </a:rPr>
              <a:t>. CC BY. </a:t>
            </a:r>
            <a:r>
              <a:rPr lang="en-CA" sz="1100" dirty="0">
                <a:latin typeface="Arial" panose="020B0604020202020204" pitchFamily="34" charset="0"/>
                <a:cs typeface="Arial" panose="020B0604020202020204" pitchFamily="34" charset="0"/>
                <a:hlinkClick r:id="rId12"/>
              </a:rPr>
              <a:t>https://thenounproject.com/search/?q=alternatives&amp;i=1074053</a:t>
            </a:r>
            <a:endParaRPr lang="en-CA" sz="1100" dirty="0">
              <a:latin typeface="Arial" panose="020B0604020202020204" pitchFamily="34" charset="0"/>
              <a:cs typeface="Arial" panose="020B0604020202020204" pitchFamily="34" charset="0"/>
            </a:endParaRPr>
          </a:p>
          <a:p>
            <a:pPr lvl="1"/>
            <a:r>
              <a:rPr lang="en-CA" sz="1100" dirty="0">
                <a:latin typeface="Arial" panose="020B0604020202020204" pitchFamily="34" charset="0"/>
                <a:cs typeface="Arial" panose="020B0604020202020204" pitchFamily="34" charset="0"/>
              </a:rPr>
              <a:t>AFY Studio, ID. (n.d.). Leaf. </a:t>
            </a:r>
            <a:r>
              <a:rPr lang="en-CA" sz="1100" i="1" dirty="0">
                <a:latin typeface="Arial" panose="020B0604020202020204" pitchFamily="34" charset="0"/>
                <a:cs typeface="Arial" panose="020B0604020202020204" pitchFamily="34" charset="0"/>
              </a:rPr>
              <a:t>The Noun Project</a:t>
            </a:r>
            <a:r>
              <a:rPr lang="en-CA" sz="1100" dirty="0">
                <a:latin typeface="Arial" panose="020B0604020202020204" pitchFamily="34" charset="0"/>
                <a:cs typeface="Arial" panose="020B0604020202020204" pitchFamily="34" charset="0"/>
              </a:rPr>
              <a:t>. CC BY. </a:t>
            </a:r>
            <a:r>
              <a:rPr lang="en-CA" sz="1100" dirty="0">
                <a:latin typeface="Arial" panose="020B0604020202020204" pitchFamily="34" charset="0"/>
                <a:cs typeface="Arial" panose="020B0604020202020204" pitchFamily="34" charset="0"/>
                <a:hlinkClick r:id="rId13"/>
              </a:rPr>
              <a:t>https://thenounproject.com/AFYstudio/uploads/?i=1737325</a:t>
            </a:r>
            <a:endParaRPr lang="en-CA" sz="1100" dirty="0">
              <a:latin typeface="Arial" panose="020B0604020202020204" pitchFamily="34" charset="0"/>
              <a:cs typeface="Arial" panose="020B0604020202020204" pitchFamily="34" charset="0"/>
            </a:endParaRPr>
          </a:p>
          <a:p>
            <a:pPr lvl="1"/>
            <a:r>
              <a:rPr lang="en-CA" sz="1100" dirty="0" err="1">
                <a:latin typeface="Arial" panose="020B0604020202020204" pitchFamily="34" charset="0"/>
                <a:cs typeface="Arial" panose="020B0604020202020204" pitchFamily="34" charset="0"/>
              </a:rPr>
              <a:t>Cresnar</a:t>
            </a:r>
            <a:r>
              <a:rPr lang="en-CA" sz="1100" dirty="0">
                <a:latin typeface="Arial" panose="020B0604020202020204" pitchFamily="34" charset="0"/>
                <a:cs typeface="Arial" panose="020B0604020202020204" pitchFamily="34" charset="0"/>
              </a:rPr>
              <a:t>, Gregor. (n.d.). Dollar sign. </a:t>
            </a:r>
            <a:r>
              <a:rPr lang="en-CA" sz="1100" i="1" dirty="0">
                <a:latin typeface="Arial" panose="020B0604020202020204" pitchFamily="34" charset="0"/>
                <a:cs typeface="Arial" panose="020B0604020202020204" pitchFamily="34" charset="0"/>
              </a:rPr>
              <a:t>The Noun Project</a:t>
            </a:r>
            <a:r>
              <a:rPr lang="en-CA" sz="1100" dirty="0">
                <a:latin typeface="Arial" panose="020B0604020202020204" pitchFamily="34" charset="0"/>
                <a:cs typeface="Arial" panose="020B0604020202020204" pitchFamily="34" charset="0"/>
              </a:rPr>
              <a:t>. CC BY. </a:t>
            </a:r>
            <a:r>
              <a:rPr lang="en-CA" sz="1100" dirty="0">
                <a:latin typeface="Arial" panose="020B0604020202020204" pitchFamily="34" charset="0"/>
                <a:cs typeface="Arial" panose="020B0604020202020204" pitchFamily="34" charset="0"/>
                <a:hlinkClick r:id="rId14"/>
              </a:rPr>
              <a:t>https://thenounproject.com/search/?q=dollar%20sign&amp;i=171145</a:t>
            </a:r>
            <a:endParaRPr lang="en-CA" sz="1100" dirty="0">
              <a:latin typeface="Arial" panose="020B0604020202020204" pitchFamily="34" charset="0"/>
              <a:cs typeface="Arial" panose="020B0604020202020204" pitchFamily="34" charset="0"/>
            </a:endParaRPr>
          </a:p>
          <a:p>
            <a:pPr lvl="1"/>
            <a:r>
              <a:rPr lang="en-CA" sz="1100" dirty="0" err="1">
                <a:latin typeface="Arial" panose="020B0604020202020204" pitchFamily="34" charset="0"/>
                <a:cs typeface="Arial" panose="020B0604020202020204" pitchFamily="34" charset="0"/>
              </a:rPr>
              <a:t>StockSnap</a:t>
            </a:r>
            <a:r>
              <a:rPr lang="en-CA" sz="1100" dirty="0">
                <a:latin typeface="Arial" panose="020B0604020202020204" pitchFamily="34" charset="0"/>
                <a:cs typeface="Arial" panose="020B0604020202020204" pitchFamily="34" charset="0"/>
              </a:rPr>
              <a:t>. (n.d.). [Albums]. </a:t>
            </a:r>
            <a:r>
              <a:rPr lang="en-CA" sz="1100" i="1" dirty="0" err="1">
                <a:latin typeface="Arial" panose="020B0604020202020204" pitchFamily="34" charset="0"/>
                <a:cs typeface="Arial" panose="020B0604020202020204" pitchFamily="34" charset="0"/>
              </a:rPr>
              <a:t>Pixabay</a:t>
            </a:r>
            <a:r>
              <a:rPr lang="en-CA" sz="1100" dirty="0">
                <a:latin typeface="Arial" panose="020B0604020202020204" pitchFamily="34" charset="0"/>
                <a:cs typeface="Arial" panose="020B0604020202020204" pitchFamily="34" charset="0"/>
              </a:rPr>
              <a:t>. CC0. </a:t>
            </a:r>
            <a:r>
              <a:rPr lang="en-CA" sz="1100" dirty="0">
                <a:latin typeface="Arial" panose="020B0604020202020204" pitchFamily="34" charset="0"/>
                <a:cs typeface="Arial" panose="020B0604020202020204" pitchFamily="34" charset="0"/>
                <a:hlinkClick r:id="rId15"/>
              </a:rPr>
              <a:t>https://pixabay.com/en/hand-art-design-album-cover-vinyl-2582803/</a:t>
            </a:r>
            <a:endParaRPr lang="en-CA" sz="1100" dirty="0">
              <a:latin typeface="Arial" panose="020B0604020202020204" pitchFamily="34" charset="0"/>
              <a:cs typeface="Arial" panose="020B0604020202020204" pitchFamily="34" charset="0"/>
            </a:endParaRPr>
          </a:p>
          <a:p>
            <a:pPr marL="0" indent="0">
              <a:spcBef>
                <a:spcPts val="0"/>
              </a:spcBef>
              <a:buNone/>
            </a:pPr>
            <a:endParaRPr lang="en-US" sz="1400" dirty="0">
              <a:latin typeface="Arial" panose="020B0604020202020204" pitchFamily="34" charset="0"/>
              <a:cs typeface="Arial" panose="020B0604020202020204" pitchFamily="34" charset="0"/>
            </a:endParaRPr>
          </a:p>
          <a:p>
            <a:pPr marL="0" indent="0">
              <a:spcBef>
                <a:spcPts val="0"/>
              </a:spcBef>
              <a:buNone/>
            </a:pPr>
            <a:r>
              <a:rPr lang="en-US" sz="1400" dirty="0">
                <a:latin typeface="Arial" panose="020B0604020202020204" pitchFamily="34" charset="0"/>
                <a:cs typeface="Arial" panose="020B0604020202020204" pitchFamily="34" charset="0"/>
              </a:rPr>
              <a:t>Closing Slides Music: Rybak, </a:t>
            </a:r>
            <a:r>
              <a:rPr lang="en-US" sz="1400" dirty="0" err="1">
                <a:latin typeface="Arial" panose="020B0604020202020204" pitchFamily="34" charset="0"/>
                <a:cs typeface="Arial" panose="020B0604020202020204" pitchFamily="34" charset="0"/>
              </a:rPr>
              <a:t>Nazar</a:t>
            </a:r>
            <a:r>
              <a:rPr lang="en-US" sz="1400" dirty="0">
                <a:latin typeface="Arial" panose="020B0604020202020204" pitchFamily="34" charset="0"/>
                <a:cs typeface="Arial" panose="020B0604020202020204" pitchFamily="34" charset="0"/>
              </a:rPr>
              <a:t>. (n.d.). Corporate Inspired. </a:t>
            </a:r>
            <a:r>
              <a:rPr lang="en-US" sz="1400" i="1" dirty="0" err="1">
                <a:latin typeface="Arial" panose="020B0604020202020204" pitchFamily="34" charset="0"/>
                <a:cs typeface="Arial" panose="020B0604020202020204" pitchFamily="34" charset="0"/>
              </a:rPr>
              <a:t>HookSounds</a:t>
            </a:r>
            <a:r>
              <a:rPr lang="en-US" sz="1400" dirty="0">
                <a:latin typeface="Arial" panose="020B0604020202020204" pitchFamily="34" charset="0"/>
                <a:cs typeface="Arial" panose="020B0604020202020204" pitchFamily="34" charset="0"/>
              </a:rPr>
              <a:t>. CC BY. </a:t>
            </a:r>
            <a:r>
              <a:rPr lang="en-US" sz="1400" dirty="0">
                <a:latin typeface="Arial" panose="020B0604020202020204" pitchFamily="34" charset="0"/>
                <a:cs typeface="Arial" panose="020B0604020202020204" pitchFamily="34" charset="0"/>
                <a:hlinkClick r:id="rId16"/>
              </a:rPr>
              <a:t>http://www.hooksounds.com</a:t>
            </a:r>
            <a:endParaRPr lang="en-US" sz="1400" dirty="0">
              <a:latin typeface="Arial" panose="020B0604020202020204" pitchFamily="34" charset="0"/>
              <a:cs typeface="Arial" panose="020B0604020202020204" pitchFamily="34" charset="0"/>
            </a:endParaRPr>
          </a:p>
          <a:p>
            <a:pPr marL="0" indent="0">
              <a:spcBef>
                <a:spcPts val="0"/>
              </a:spcBef>
              <a:buNone/>
            </a:pPr>
            <a:endParaRPr lang="en-US" sz="1400" dirty="0">
              <a:latin typeface="Arial" panose="020B0604020202020204" pitchFamily="34" charset="0"/>
              <a:cs typeface="Arial" panose="020B0604020202020204" pitchFamily="34" charset="0"/>
            </a:endParaRPr>
          </a:p>
          <a:p>
            <a:pPr marL="0" indent="0">
              <a:spcBef>
                <a:spcPts val="0"/>
              </a:spcBef>
              <a:buNone/>
            </a:pPr>
            <a:r>
              <a:rPr lang="en-US" sz="1400" dirty="0">
                <a:latin typeface="Arial" panose="020B0604020202020204" pitchFamily="34" charset="0"/>
                <a:cs typeface="Arial" panose="020B0604020202020204" pitchFamily="34" charset="0"/>
              </a:rPr>
              <a:t>Unattributed materials are contributions from the Opening Up Copyright Project Team and placed in the Public Domain.</a:t>
            </a:r>
          </a:p>
          <a:p>
            <a:pPr marL="0" indent="0">
              <a:buNone/>
            </a:pPr>
            <a:endParaRPr lang="en-CA" sz="1800" dirty="0">
              <a:latin typeface="Arial" panose="020B0604020202020204" pitchFamily="34" charset="0"/>
              <a:cs typeface="Arial" panose="020B0604020202020204" pitchFamily="34" charset="0"/>
            </a:endParaRPr>
          </a:p>
          <a:p>
            <a:pPr lvl="1"/>
            <a:endParaRPr lang="en-CA" sz="1400" dirty="0">
              <a:latin typeface="Arial" panose="020B0604020202020204" pitchFamily="34" charset="0"/>
              <a:cs typeface="Arial" panose="020B0604020202020204" pitchFamily="34" charset="0"/>
            </a:endParaRPr>
          </a:p>
          <a:p>
            <a:pPr lvl="1"/>
            <a:endParaRPr lang="en-CA" sz="1400" dirty="0">
              <a:latin typeface="Arial" panose="020B0604020202020204" pitchFamily="34" charset="0"/>
              <a:cs typeface="Arial" panose="020B0604020202020204" pitchFamily="34" charset="0"/>
            </a:endParaRPr>
          </a:p>
          <a:p>
            <a:pPr lvl="1"/>
            <a:endParaRPr lang="en-CA" sz="1400" dirty="0">
              <a:latin typeface="Arial" panose="020B0604020202020204" pitchFamily="34" charset="0"/>
              <a:cs typeface="Arial" panose="020B0604020202020204" pitchFamily="34" charset="0"/>
            </a:endParaRPr>
          </a:p>
          <a:p>
            <a:pPr lvl="1"/>
            <a:endParaRPr lang="en-CA" dirty="0">
              <a:latin typeface="Arial" panose="020B0604020202020204" pitchFamily="34" charset="0"/>
              <a:cs typeface="Arial" panose="020B0604020202020204" pitchFamily="34" charset="0"/>
            </a:endParaRPr>
          </a:p>
          <a:p>
            <a:pPr lvl="1"/>
            <a:endParaRPr lang="en-CA" dirty="0">
              <a:latin typeface="Arial" panose="020B0604020202020204" pitchFamily="34" charset="0"/>
              <a:cs typeface="Arial" panose="020B0604020202020204" pitchFamily="34" charset="0"/>
            </a:endParaRPr>
          </a:p>
          <a:p>
            <a:pPr lvl="1"/>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4690846"/>
      </p:ext>
    </p:extLst>
  </p:cSld>
  <p:clrMapOvr>
    <a:masterClrMapping/>
  </p:clrMapOvr>
  <mc:AlternateContent xmlns:mc="http://schemas.openxmlformats.org/markup-compatibility/2006" xmlns:p14="http://schemas.microsoft.com/office/powerpoint/2010/main">
    <mc:Choice Requires="p14">
      <p:transition spd="slow" p14:dur="2000" advTm="2057"/>
    </mc:Choice>
    <mc:Fallback xmlns="">
      <p:transition spd="slow" advTm="2057"/>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E6989-38BF-4145-9001-0D2E3159D4C8}"/>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LICENSING AND ATTRIBUTION</a:t>
            </a:r>
          </a:p>
        </p:txBody>
      </p:sp>
      <p:sp>
        <p:nvSpPr>
          <p:cNvPr id="6" name="Content Placeholder 2">
            <a:extLst>
              <a:ext uri="{FF2B5EF4-FFF2-40B4-BE49-F238E27FC236}">
                <a16:creationId xmlns:a16="http://schemas.microsoft.com/office/drawing/2014/main" id="{1CCB0CBD-E1AD-49EF-AC57-01CAA04DB281}"/>
              </a:ext>
            </a:extLst>
          </p:cNvPr>
          <p:cNvSpPr>
            <a:spLocks noGrp="1"/>
          </p:cNvSpPr>
          <p:nvPr>
            <p:ph sz="half" idx="1"/>
          </p:nvPr>
        </p:nvSpPr>
        <p:spPr>
          <a:xfrm>
            <a:off x="1450426" y="1580189"/>
            <a:ext cx="9806153" cy="4737045"/>
          </a:xfrm>
        </p:spPr>
        <p:txBody>
          <a:bodyPr>
            <a:normAutofit/>
          </a:bodyPr>
          <a:lstStyle/>
          <a:p>
            <a:pPr marL="38100" indent="0">
              <a:lnSpc>
                <a:spcPct val="80000"/>
              </a:lnSpc>
              <a:spcBef>
                <a:spcPts val="0"/>
              </a:spcBef>
              <a:buClr>
                <a:schemeClr val="dk1"/>
              </a:buClr>
              <a:buSzPts val="1800"/>
              <a:buNone/>
            </a:pPr>
            <a:r>
              <a:rPr lang="en" sz="2000" dirty="0">
                <a:latin typeface="Arial" panose="020B0604020202020204" pitchFamily="34" charset="0"/>
                <a:cs typeface="Arial" panose="020B0604020202020204" pitchFamily="34" charset="0"/>
                <a:sym typeface="Calibri"/>
              </a:rPr>
              <a:t>Suggested Citation:</a:t>
            </a:r>
          </a:p>
          <a:p>
            <a:pPr marL="38100" indent="0">
              <a:lnSpc>
                <a:spcPct val="80000"/>
              </a:lnSpc>
              <a:spcBef>
                <a:spcPts val="0"/>
              </a:spcBef>
              <a:buClr>
                <a:schemeClr val="dk1"/>
              </a:buClr>
              <a:buSzPts val="1800"/>
              <a:buNone/>
            </a:pPr>
            <a:endParaRPr lang="en" sz="2000" dirty="0">
              <a:latin typeface="Arial" panose="020B0604020202020204" pitchFamily="34" charset="0"/>
              <a:cs typeface="Arial" panose="020B0604020202020204" pitchFamily="34" charset="0"/>
              <a:sym typeface="Calibri"/>
            </a:endParaRPr>
          </a:p>
          <a:p>
            <a:pPr marL="495300" lvl="1" indent="0">
              <a:lnSpc>
                <a:spcPct val="80000"/>
              </a:lnSpc>
              <a:spcBef>
                <a:spcPts val="0"/>
              </a:spcBef>
              <a:buClr>
                <a:schemeClr val="dk1"/>
              </a:buClr>
              <a:buSzPts val="1800"/>
              <a:buNone/>
            </a:pPr>
            <a:r>
              <a:rPr lang="en" sz="2000" dirty="0">
                <a:latin typeface="Arial" panose="020B0604020202020204" pitchFamily="34" charset="0"/>
                <a:cs typeface="Arial" panose="020B0604020202020204" pitchFamily="34" charset="0"/>
                <a:sym typeface="Calibri"/>
              </a:rPr>
              <a:t>University of Alberta. (2018). SOCAN v. Bell. </a:t>
            </a:r>
            <a:r>
              <a:rPr lang="en" sz="2000" i="1" dirty="0">
                <a:latin typeface="Arial" panose="020B0604020202020204" pitchFamily="34" charset="0"/>
                <a:cs typeface="Arial" panose="020B0604020202020204" pitchFamily="34" charset="0"/>
                <a:sym typeface="Calibri"/>
              </a:rPr>
              <a:t>Opening Up Copyright Instructional Module</a:t>
            </a:r>
            <a:r>
              <a:rPr lang="en" sz="2000" dirty="0">
                <a:latin typeface="Arial" panose="020B0604020202020204" pitchFamily="34" charset="0"/>
                <a:cs typeface="Arial" panose="020B0604020202020204" pitchFamily="34" charset="0"/>
                <a:sym typeface="Calibri"/>
              </a:rPr>
              <a:t>. </a:t>
            </a:r>
            <a:r>
              <a:rPr lang="en-US" sz="2000" dirty="0">
                <a:latin typeface="Arial" panose="020B0604020202020204" pitchFamily="34" charset="0"/>
                <a:cs typeface="Arial" panose="020B0604020202020204" pitchFamily="34" charset="0"/>
                <a:sym typeface="Calibri"/>
                <a:hlinkClick r:id="rId3"/>
              </a:rPr>
              <a:t>https://www.ualberta.ca/copyright/resources/opening-up-copyright-instructional-modules</a:t>
            </a:r>
            <a:r>
              <a:rPr lang="en" sz="2000" dirty="0">
                <a:latin typeface="Arial" panose="020B0604020202020204" pitchFamily="34" charset="0"/>
                <a:cs typeface="Arial" panose="020B0604020202020204" pitchFamily="34" charset="0"/>
                <a:sym typeface="Calibri"/>
              </a:rPr>
              <a:t> </a:t>
            </a:r>
          </a:p>
          <a:p>
            <a:pPr marL="38100" indent="0">
              <a:lnSpc>
                <a:spcPct val="80000"/>
              </a:lnSpc>
              <a:spcBef>
                <a:spcPts val="0"/>
              </a:spcBef>
              <a:buClr>
                <a:schemeClr val="dk1"/>
              </a:buClr>
              <a:buSzPts val="1800"/>
              <a:buNone/>
            </a:pPr>
            <a:endParaRPr lang="en" sz="2000" dirty="0">
              <a:latin typeface="Arial" panose="020B0604020202020204" pitchFamily="34" charset="0"/>
              <a:cs typeface="Arial" panose="020B0604020202020204" pitchFamily="34" charset="0"/>
              <a:sym typeface="Calibri"/>
              <a:hlinkClick r:id="rId4"/>
            </a:endParaRPr>
          </a:p>
          <a:p>
            <a:pPr marL="38100" indent="0">
              <a:lnSpc>
                <a:spcPct val="80000"/>
              </a:lnSpc>
              <a:spcBef>
                <a:spcPts val="0"/>
              </a:spcBef>
              <a:buClr>
                <a:schemeClr val="dk1"/>
              </a:buClr>
              <a:buSzPts val="1800"/>
              <a:buNone/>
            </a:pPr>
            <a:r>
              <a:rPr lang="en" sz="2000" dirty="0">
                <a:latin typeface="Arial" panose="020B0604020202020204" pitchFamily="34" charset="0"/>
                <a:cs typeface="Arial" panose="020B0604020202020204" pitchFamily="34" charset="0"/>
                <a:sym typeface="Calibri"/>
              </a:rPr>
              <a:t>For the project overview and complete list of modules please visit the project website at: </a:t>
            </a:r>
            <a:r>
              <a:rPr lang="en-US" sz="2000" dirty="0">
                <a:latin typeface="Arial" panose="020B0604020202020204" pitchFamily="34" charset="0"/>
                <a:cs typeface="Arial" panose="020B0604020202020204" pitchFamily="34" charset="0"/>
                <a:sym typeface="Calibri"/>
                <a:hlinkClick r:id="rId3"/>
              </a:rPr>
              <a:t>https://www.ualberta.ca/copyright/resources/opening-up-copyright-instructional-modules</a:t>
            </a:r>
            <a:r>
              <a:rPr lang="en" sz="2000" dirty="0">
                <a:latin typeface="Arial" panose="020B0604020202020204" pitchFamily="34" charset="0"/>
                <a:cs typeface="Arial" panose="020B0604020202020204" pitchFamily="34" charset="0"/>
                <a:sym typeface="Calibri"/>
              </a:rPr>
              <a:t> </a:t>
            </a:r>
          </a:p>
          <a:p>
            <a:pPr marL="38100" indent="0">
              <a:lnSpc>
                <a:spcPct val="80000"/>
              </a:lnSpc>
              <a:spcBef>
                <a:spcPts val="0"/>
              </a:spcBef>
              <a:buClr>
                <a:schemeClr val="dk1"/>
              </a:buClr>
              <a:buSzPts val="1800"/>
              <a:buNone/>
            </a:pPr>
            <a:endParaRPr lang="en" sz="2000" dirty="0">
              <a:latin typeface="Arial" panose="020B0604020202020204" pitchFamily="34" charset="0"/>
              <a:cs typeface="Arial" panose="020B0604020202020204" pitchFamily="34" charset="0"/>
              <a:sym typeface="Calibri"/>
            </a:endParaRPr>
          </a:p>
          <a:p>
            <a:pPr marL="38100" indent="0">
              <a:lnSpc>
                <a:spcPct val="80000"/>
              </a:lnSpc>
              <a:spcBef>
                <a:spcPts val="0"/>
              </a:spcBef>
              <a:buClr>
                <a:schemeClr val="dk1"/>
              </a:buClr>
              <a:buSzPts val="1800"/>
              <a:buNone/>
            </a:pPr>
            <a:r>
              <a:rPr lang="en" sz="2000" dirty="0">
                <a:latin typeface="Arial" panose="020B0604020202020204" pitchFamily="34" charset="0"/>
                <a:cs typeface="Arial" panose="020B0604020202020204" pitchFamily="34" charset="0"/>
                <a:sym typeface="Calibri"/>
              </a:rPr>
              <a:t>Questions, comments, and suggestions should be directed to the University of Alberta’s Copyright Office at: </a:t>
            </a:r>
            <a:r>
              <a:rPr lang="en-US" sz="2000" dirty="0">
                <a:latin typeface="Arial" panose="020B0604020202020204" pitchFamily="34" charset="0"/>
                <a:cs typeface="Arial" panose="020B0604020202020204" pitchFamily="34" charset="0"/>
                <a:hlinkClick r:id="rId5"/>
              </a:rPr>
              <a:t>copyright@ualberta.ca</a:t>
            </a:r>
            <a:r>
              <a:rPr lang="en-US" sz="2000" dirty="0">
                <a:latin typeface="Arial" panose="020B0604020202020204" pitchFamily="34" charset="0"/>
                <a:cs typeface="Arial" panose="020B0604020202020204" pitchFamily="34" charset="0"/>
              </a:rPr>
              <a:t> </a:t>
            </a:r>
          </a:p>
          <a:p>
            <a:pPr marL="38100" indent="0">
              <a:lnSpc>
                <a:spcPct val="80000"/>
              </a:lnSpc>
              <a:spcBef>
                <a:spcPts val="0"/>
              </a:spcBef>
              <a:buClr>
                <a:schemeClr val="dk1"/>
              </a:buClr>
              <a:buSzPts val="1800"/>
              <a:buNone/>
            </a:pPr>
            <a:endParaRPr lang="en-US" sz="2000" dirty="0">
              <a:latin typeface="Arial" panose="020B0604020202020204" pitchFamily="34" charset="0"/>
              <a:cs typeface="Arial" panose="020B0604020202020204" pitchFamily="34" charset="0"/>
              <a:sym typeface="Calibri"/>
            </a:endParaRPr>
          </a:p>
          <a:p>
            <a:pPr marL="38100" indent="0">
              <a:lnSpc>
                <a:spcPct val="80000"/>
              </a:lnSpc>
              <a:spcBef>
                <a:spcPts val="0"/>
              </a:spcBef>
              <a:buClr>
                <a:schemeClr val="dk1"/>
              </a:buClr>
              <a:buSzPts val="1800"/>
              <a:buNone/>
            </a:pPr>
            <a:r>
              <a:rPr lang="en-US" sz="2000" dirty="0">
                <a:latin typeface="Arial" panose="020B0604020202020204" pitchFamily="34" charset="0"/>
                <a:cs typeface="Arial" panose="020B0604020202020204" pitchFamily="34" charset="0"/>
                <a:sym typeface="Calibri"/>
              </a:rPr>
              <a:t>This module is made available and licensed under a </a:t>
            </a:r>
            <a:r>
              <a:rPr lang="en-US" sz="2000" dirty="0">
                <a:latin typeface="Arial" panose="020B0604020202020204" pitchFamily="34" charset="0"/>
                <a:cs typeface="Arial" panose="020B0604020202020204" pitchFamily="34" charset="0"/>
                <a:sym typeface="Calibri"/>
                <a:hlinkClick r:id="rId6"/>
              </a:rPr>
              <a:t>Creative Commons Attribution 4.0 International </a:t>
            </a:r>
            <a:r>
              <a:rPr lang="en-US" sz="2000" dirty="0" err="1">
                <a:latin typeface="Arial" panose="020B0604020202020204" pitchFamily="34" charset="0"/>
                <a:cs typeface="Arial" panose="020B0604020202020204" pitchFamily="34" charset="0"/>
                <a:sym typeface="Calibri"/>
                <a:hlinkClick r:id="rId6"/>
              </a:rPr>
              <a:t>Licence</a:t>
            </a:r>
            <a:endParaRPr lang="en" sz="2000" dirty="0">
              <a:latin typeface="Arial" panose="020B0604020202020204" pitchFamily="34" charset="0"/>
              <a:cs typeface="Arial" panose="020B0604020202020204" pitchFamily="34" charset="0"/>
              <a:sym typeface="Calibri"/>
              <a:hlinkClick r:id="rId4"/>
            </a:endParaRPr>
          </a:p>
        </p:txBody>
      </p:sp>
    </p:spTree>
    <p:extLst>
      <p:ext uri="{BB962C8B-B14F-4D97-AF65-F5344CB8AC3E}">
        <p14:creationId xmlns:p14="http://schemas.microsoft.com/office/powerpoint/2010/main" val="2541863209"/>
      </p:ext>
    </p:extLst>
  </p:cSld>
  <p:clrMapOvr>
    <a:masterClrMapping/>
  </p:clrMapOvr>
  <mc:AlternateContent xmlns:mc="http://schemas.openxmlformats.org/markup-compatibility/2006" xmlns:p14="http://schemas.microsoft.com/office/powerpoint/2010/main">
    <mc:Choice Requires="p14">
      <p:transition spd="slow" p14:dur="2000" advTm="1800"/>
    </mc:Choice>
    <mc:Fallback xmlns="">
      <p:transition spd="slow" advTm="18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latin typeface="Arial" panose="020B0604020202020204" pitchFamily="34" charset="0"/>
                <a:cs typeface="Arial" panose="020B0604020202020204" pitchFamily="34" charset="0"/>
              </a:rPr>
              <a:t>CONTRIBUTORS</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7" name="Rectangle 6"/>
          <p:cNvSpPr/>
          <p:nvPr/>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8" name="Rectangle 7"/>
          <p:cNvSpPr/>
          <p:nvPr/>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9" name="Rectangle 8"/>
          <p:cNvSpPr/>
          <p:nvPr/>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10" name="Rectangle 9"/>
          <p:cNvSpPr/>
          <p:nvPr/>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1" name="TextBox 10"/>
          <p:cNvSpPr txBox="1"/>
          <p:nvPr/>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2" name="TextBox 11"/>
          <p:cNvSpPr txBox="1"/>
          <p:nvPr/>
        </p:nvSpPr>
        <p:spPr>
          <a:xfrm>
            <a:off x="8944970" y="2585367"/>
            <a:ext cx="2074460" cy="108029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Jamie Stewart</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Matt Cheung</a:t>
            </a:r>
          </a:p>
        </p:txBody>
      </p:sp>
      <p:sp>
        <p:nvSpPr>
          <p:cNvPr id="13" name="TextBox 12"/>
          <p:cNvSpPr txBox="1"/>
          <p:nvPr/>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4" name="TextBox 13"/>
          <p:cNvSpPr txBox="1"/>
          <p:nvPr/>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5" name="TextBox 14"/>
          <p:cNvSpPr txBox="1"/>
          <p:nvPr/>
        </p:nvSpPr>
        <p:spPr>
          <a:xfrm>
            <a:off x="7033365" y="4870679"/>
            <a:ext cx="2215138" cy="108952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Jesse Carson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Toby Grant</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Tree>
    <p:extLst>
      <p:ext uri="{BB962C8B-B14F-4D97-AF65-F5344CB8AC3E}">
        <p14:creationId xmlns:p14="http://schemas.microsoft.com/office/powerpoint/2010/main" val="410763408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B170-C95C-44C5-AE74-1DB18F64BCD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ACKNOWLEDGEMENT</a:t>
            </a:r>
            <a:endParaRPr lang="en-CA"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F2B51AEC-9DA5-4F1A-BC6D-B75C37DE49A5}"/>
              </a:ext>
            </a:extLst>
          </p:cNvPr>
          <p:cNvSpPr>
            <a:spLocks noGrp="1"/>
          </p:cNvSpPr>
          <p:nvPr>
            <p:ph sz="half" idx="1"/>
          </p:nvPr>
        </p:nvSpPr>
        <p:spPr>
          <a:xfrm>
            <a:off x="1595717" y="2097171"/>
            <a:ext cx="8964707" cy="4399409"/>
          </a:xfrm>
        </p:spPr>
        <p:txBody>
          <a:bodyPr>
            <a:normAutofit/>
          </a:bodyPr>
          <a:lstStyle/>
          <a:p>
            <a:pPr marL="0" indent="0" algn="ctr">
              <a:buNone/>
            </a:pPr>
            <a:r>
              <a:rPr lang="en-US" sz="2400" dirty="0">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pPr lvl="1"/>
            <a:endParaRPr lang="en-US" sz="2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FDEC056F-47E2-4E92-8392-F4E7E166BEDD}"/>
              </a:ext>
            </a:extLst>
          </p:cNvPr>
          <p:cNvSpPr>
            <a:spLocks noGrp="1"/>
          </p:cNvSpPr>
          <p:nvPr>
            <p:ph sz="quarter" idx="14"/>
          </p:nvPr>
        </p:nvSpPr>
        <p:spPr/>
        <p:txBody>
          <a:bodyPr/>
          <a:lstStyle/>
          <a:p>
            <a:endParaRPr lang="en-CA">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FC09C3E-5CA8-4627-95F5-ED7613D667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02445802"/>
      </p:ext>
    </p:extLst>
  </p:cSld>
  <p:clrMapOvr>
    <a:masterClrMapping/>
  </p:clrMapOvr>
  <mc:AlternateContent xmlns:mc="http://schemas.openxmlformats.org/markup-compatibility/2006" xmlns:p14="http://schemas.microsoft.com/office/powerpoint/2010/main">
    <mc:Choice Requires="p14">
      <p:transition spd="slow" p14:dur="2000" advTm="2337"/>
    </mc:Choice>
    <mc:Fallback xmlns="">
      <p:transition spd="slow" advTm="23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7A989-B558-4E1C-9F4F-F027FFEC47C0}"/>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COPYRIGHT BOARD </a:t>
            </a:r>
          </a:p>
        </p:txBody>
      </p:sp>
      <p:pic>
        <p:nvPicPr>
          <p:cNvPr id="7" name="Content Placeholder 6">
            <a:extLst>
              <a:ext uri="{FF2B5EF4-FFF2-40B4-BE49-F238E27FC236}">
                <a16:creationId xmlns:a16="http://schemas.microsoft.com/office/drawing/2014/main" id="{B031759D-FAA8-419A-9301-11D71D54CCBE}"/>
              </a:ext>
            </a:extLst>
          </p:cNvPr>
          <p:cNvPicPr>
            <a:picLocks noGrp="1" noChangeAspect="1"/>
          </p:cNvPicPr>
          <p:nvPr>
            <p:ph sz="half" idx="1"/>
          </p:nvPr>
        </p:nvPicPr>
        <p:blipFill>
          <a:blip r:embed="rId4"/>
          <a:stretch>
            <a:fillRect/>
          </a:stretch>
        </p:blipFill>
        <p:spPr>
          <a:xfrm>
            <a:off x="1282315" y="1854865"/>
            <a:ext cx="10071485" cy="1601379"/>
          </a:xfrm>
        </p:spPr>
      </p:pic>
      <p:sp>
        <p:nvSpPr>
          <p:cNvPr id="3" name="TextBox 2">
            <a:extLst>
              <a:ext uri="{FF2B5EF4-FFF2-40B4-BE49-F238E27FC236}">
                <a16:creationId xmlns:a16="http://schemas.microsoft.com/office/drawing/2014/main" id="{3CAE9EB9-9BC6-4C80-BFF8-FD457EAF2526}"/>
              </a:ext>
            </a:extLst>
          </p:cNvPr>
          <p:cNvSpPr txBox="1"/>
          <p:nvPr/>
        </p:nvSpPr>
        <p:spPr>
          <a:xfrm>
            <a:off x="3771187" y="4102720"/>
            <a:ext cx="5093740"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757070"/>
                </a:solidFill>
                <a:latin typeface="Arial" panose="020B0604020202020204" pitchFamily="34" charset="0"/>
                <a:cs typeface="Arial" panose="020B0604020202020204" pitchFamily="34" charset="0"/>
              </a:rPr>
              <a:t>Previews are fair dealing </a:t>
            </a:r>
          </a:p>
        </p:txBody>
      </p:sp>
    </p:spTree>
    <p:custDataLst>
      <p:tags r:id="rId1"/>
    </p:custDataLst>
    <p:extLst>
      <p:ext uri="{BB962C8B-B14F-4D97-AF65-F5344CB8AC3E}">
        <p14:creationId xmlns:p14="http://schemas.microsoft.com/office/powerpoint/2010/main" val="2523771562"/>
      </p:ext>
    </p:extLst>
  </p:cSld>
  <p:clrMapOvr>
    <a:masterClrMapping/>
  </p:clrMapOvr>
  <mc:AlternateContent xmlns:mc="http://schemas.openxmlformats.org/markup-compatibility/2006" xmlns:p14="http://schemas.microsoft.com/office/powerpoint/2010/main">
    <mc:Choice Requires="p14">
      <p:transition spd="slow" p14:dur="2000" advTm="14332"/>
    </mc:Choice>
    <mc:Fallback xmlns="">
      <p:transition spd="slow" advTm="143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95A5-A4F7-4167-801E-C589A29DB1A5}"/>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FEDERAL COURT OF APPEAL</a:t>
            </a:r>
          </a:p>
        </p:txBody>
      </p:sp>
      <p:pic>
        <p:nvPicPr>
          <p:cNvPr id="7" name="Content Placeholder 6">
            <a:extLst>
              <a:ext uri="{FF2B5EF4-FFF2-40B4-BE49-F238E27FC236}">
                <a16:creationId xmlns:a16="http://schemas.microsoft.com/office/drawing/2014/main" id="{A09FA77C-9E6B-4AD6-9A8D-1A91EAE5C33D}"/>
              </a:ext>
            </a:extLst>
          </p:cNvPr>
          <p:cNvPicPr>
            <a:picLocks noGrp="1" noChangeAspect="1"/>
          </p:cNvPicPr>
          <p:nvPr>
            <p:ph sz="half" idx="1"/>
          </p:nvPr>
        </p:nvPicPr>
        <p:blipFill>
          <a:blip r:embed="rId4"/>
          <a:stretch>
            <a:fillRect/>
          </a:stretch>
        </p:blipFill>
        <p:spPr>
          <a:xfrm>
            <a:off x="4829175" y="1539875"/>
            <a:ext cx="3592141" cy="3565434"/>
          </a:xfrm>
        </p:spPr>
      </p:pic>
      <p:sp>
        <p:nvSpPr>
          <p:cNvPr id="4" name="TextBox 3">
            <a:extLst>
              <a:ext uri="{FF2B5EF4-FFF2-40B4-BE49-F238E27FC236}">
                <a16:creationId xmlns:a16="http://schemas.microsoft.com/office/drawing/2014/main" id="{AC90F2EC-487F-4CC8-AE9E-87637BF01983}"/>
              </a:ext>
            </a:extLst>
          </p:cNvPr>
          <p:cNvSpPr txBox="1"/>
          <p:nvPr/>
        </p:nvSpPr>
        <p:spPr>
          <a:xfrm>
            <a:off x="4056692" y="5318125"/>
            <a:ext cx="5137105" cy="584775"/>
          </a:xfrm>
          <a:prstGeom prst="rect">
            <a:avLst/>
          </a:prstGeom>
          <a:noFill/>
        </p:spPr>
        <p:txBody>
          <a:bodyPr wrap="square" rtlCol="0">
            <a:spAutoFit/>
          </a:bodyPr>
          <a:lstStyle/>
          <a:p>
            <a:pPr algn="ctr"/>
            <a:r>
              <a:rPr lang="en-CA" sz="3200" dirty="0">
                <a:solidFill>
                  <a:schemeClr val="bg2">
                    <a:lumMod val="50000"/>
                  </a:schemeClr>
                </a:solidFill>
                <a:latin typeface="Arial" panose="020B0604020202020204" pitchFamily="34" charset="0"/>
                <a:cs typeface="Arial" panose="020B0604020202020204" pitchFamily="34" charset="0"/>
              </a:rPr>
              <a:t>No royalties for previews</a:t>
            </a:r>
          </a:p>
        </p:txBody>
      </p:sp>
    </p:spTree>
    <p:custDataLst>
      <p:tags r:id="rId1"/>
    </p:custDataLst>
    <p:extLst>
      <p:ext uri="{BB962C8B-B14F-4D97-AF65-F5344CB8AC3E}">
        <p14:creationId xmlns:p14="http://schemas.microsoft.com/office/powerpoint/2010/main" val="2350098911"/>
      </p:ext>
    </p:extLst>
  </p:cSld>
  <p:clrMapOvr>
    <a:masterClrMapping/>
  </p:clrMapOvr>
  <mc:AlternateContent xmlns:mc="http://schemas.openxmlformats.org/markup-compatibility/2006" xmlns:p14="http://schemas.microsoft.com/office/powerpoint/2010/main">
    <mc:Choice Requires="p14">
      <p:transition spd="slow" p14:dur="2000" advTm="15113"/>
    </mc:Choice>
    <mc:Fallback xmlns="">
      <p:transition spd="slow" advTm="151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D4612-1F90-4FB7-8281-4BF62C2F1210}"/>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SUPREME COURT HEARS CASE</a:t>
            </a:r>
          </a:p>
        </p:txBody>
      </p:sp>
      <p:sp>
        <p:nvSpPr>
          <p:cNvPr id="3" name="Content Placeholder 2">
            <a:extLst>
              <a:ext uri="{FF2B5EF4-FFF2-40B4-BE49-F238E27FC236}">
                <a16:creationId xmlns:a16="http://schemas.microsoft.com/office/drawing/2014/main" id="{A6B63AF4-34D1-4AB0-A9F2-53573D95607C}"/>
              </a:ext>
            </a:extLst>
          </p:cNvPr>
          <p:cNvSpPr>
            <a:spLocks noGrp="1"/>
          </p:cNvSpPr>
          <p:nvPr>
            <p:ph sz="half" idx="1"/>
          </p:nvPr>
        </p:nvSpPr>
        <p:spPr>
          <a:xfrm>
            <a:off x="838200" y="1825625"/>
            <a:ext cx="10515600" cy="4351338"/>
          </a:xfrm>
        </p:spPr>
        <p:txBody>
          <a:bodyPr anchor="t"/>
          <a:lstStyle/>
          <a:p>
            <a:pPr marL="0" indent="0" algn="ctr">
              <a:buNone/>
            </a:pPr>
            <a:r>
              <a:rPr lang="en-CA" sz="3200" dirty="0">
                <a:latin typeface="Arial" panose="020B0604020202020204" pitchFamily="34" charset="0"/>
                <a:cs typeface="Arial" panose="020B0604020202020204" pitchFamily="34" charset="0"/>
              </a:rPr>
              <a:t>Eight respondents are named, including Bell</a:t>
            </a:r>
          </a:p>
        </p:txBody>
      </p:sp>
      <p:pic>
        <p:nvPicPr>
          <p:cNvPr id="8" name="Content Placeholder 7">
            <a:extLst>
              <a:ext uri="{FF2B5EF4-FFF2-40B4-BE49-F238E27FC236}">
                <a16:creationId xmlns:a16="http://schemas.microsoft.com/office/drawing/2014/main" id="{192C90E4-1E5F-4718-8F44-440BD962C5CE}"/>
              </a:ext>
            </a:extLst>
          </p:cNvPr>
          <p:cNvPicPr>
            <a:picLocks noGrp="1" noChangeAspect="1"/>
          </p:cNvPicPr>
          <p:nvPr>
            <p:ph sz="quarter" idx="14"/>
          </p:nvPr>
        </p:nvPicPr>
        <p:blipFill>
          <a:blip r:embed="rId4"/>
          <a:stretch>
            <a:fillRect/>
          </a:stretch>
        </p:blipFill>
        <p:spPr>
          <a:xfrm>
            <a:off x="2915561" y="2424039"/>
            <a:ext cx="6360877" cy="3752924"/>
          </a:xfrm>
        </p:spPr>
      </p:pic>
    </p:spTree>
    <p:custDataLst>
      <p:tags r:id="rId1"/>
    </p:custDataLst>
    <p:extLst>
      <p:ext uri="{BB962C8B-B14F-4D97-AF65-F5344CB8AC3E}">
        <p14:creationId xmlns:p14="http://schemas.microsoft.com/office/powerpoint/2010/main" val="3584931722"/>
      </p:ext>
    </p:extLst>
  </p:cSld>
  <p:clrMapOvr>
    <a:masterClrMapping/>
  </p:clrMapOvr>
  <mc:AlternateContent xmlns:mc="http://schemas.openxmlformats.org/markup-compatibility/2006" xmlns:p14="http://schemas.microsoft.com/office/powerpoint/2010/main">
    <mc:Choice Requires="p14">
      <p:transition spd="slow" p14:dur="2000" advTm="11825"/>
    </mc:Choice>
    <mc:Fallback xmlns="">
      <p:transition spd="slow" advTm="118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EC228-8499-4469-8ECD-E716BB8697E9}"/>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THREE ISSUES</a:t>
            </a:r>
          </a:p>
        </p:txBody>
      </p:sp>
      <p:sp>
        <p:nvSpPr>
          <p:cNvPr id="7" name="TextBox 6">
            <a:extLst>
              <a:ext uri="{FF2B5EF4-FFF2-40B4-BE49-F238E27FC236}">
                <a16:creationId xmlns:a16="http://schemas.microsoft.com/office/drawing/2014/main" id="{9242AB7C-1C25-4D2D-912B-60B09BBE0C6A}"/>
              </a:ext>
            </a:extLst>
          </p:cNvPr>
          <p:cNvSpPr txBox="1"/>
          <p:nvPr/>
        </p:nvSpPr>
        <p:spPr>
          <a:xfrm>
            <a:off x="2093844" y="2158312"/>
            <a:ext cx="2001078" cy="646331"/>
          </a:xfrm>
          <a:prstGeom prst="rect">
            <a:avLst/>
          </a:prstGeom>
          <a:noFill/>
        </p:spPr>
        <p:txBody>
          <a:bodyPr wrap="square" rtlCol="0">
            <a:spAutoFit/>
          </a:bodyPr>
          <a:lstStyle/>
          <a:p>
            <a:r>
              <a:rPr lang="en-CA" sz="3600" dirty="0">
                <a:solidFill>
                  <a:schemeClr val="bg2">
                    <a:lumMod val="50000"/>
                  </a:schemeClr>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8E08CDFA-65B2-4766-8919-349390ABBA1C}"/>
              </a:ext>
            </a:extLst>
          </p:cNvPr>
          <p:cNvSpPr txBox="1"/>
          <p:nvPr/>
        </p:nvSpPr>
        <p:spPr>
          <a:xfrm>
            <a:off x="2093844" y="3519925"/>
            <a:ext cx="2001078" cy="646331"/>
          </a:xfrm>
          <a:prstGeom prst="rect">
            <a:avLst/>
          </a:prstGeom>
          <a:noFill/>
        </p:spPr>
        <p:txBody>
          <a:bodyPr wrap="square" rtlCol="0">
            <a:spAutoFit/>
          </a:bodyPr>
          <a:lstStyle/>
          <a:p>
            <a:r>
              <a:rPr lang="en-CA" sz="3600" dirty="0">
                <a:solidFill>
                  <a:schemeClr val="bg2">
                    <a:lumMod val="50000"/>
                  </a:schemeClr>
                </a:solidFill>
                <a:latin typeface="Arial" panose="020B0604020202020204" pitchFamily="34" charset="0"/>
                <a:cs typeface="Arial" panose="020B0604020202020204" pitchFamily="34" charset="0"/>
              </a:rPr>
              <a:t>2</a:t>
            </a:r>
          </a:p>
        </p:txBody>
      </p:sp>
      <p:sp>
        <p:nvSpPr>
          <p:cNvPr id="9" name="TextBox 8">
            <a:extLst>
              <a:ext uri="{FF2B5EF4-FFF2-40B4-BE49-F238E27FC236}">
                <a16:creationId xmlns:a16="http://schemas.microsoft.com/office/drawing/2014/main" id="{F9ECBE0B-A811-47D2-B6D6-8B185813913A}"/>
              </a:ext>
            </a:extLst>
          </p:cNvPr>
          <p:cNvSpPr txBox="1"/>
          <p:nvPr/>
        </p:nvSpPr>
        <p:spPr>
          <a:xfrm>
            <a:off x="2093844" y="4929796"/>
            <a:ext cx="1828800" cy="646331"/>
          </a:xfrm>
          <a:prstGeom prst="rect">
            <a:avLst/>
          </a:prstGeom>
          <a:noFill/>
        </p:spPr>
        <p:txBody>
          <a:bodyPr wrap="square" rtlCol="0">
            <a:spAutoFit/>
          </a:bodyPr>
          <a:lstStyle/>
          <a:p>
            <a:r>
              <a:rPr lang="en-CA" sz="3600" dirty="0">
                <a:solidFill>
                  <a:schemeClr val="bg2">
                    <a:lumMod val="50000"/>
                  </a:schemeClr>
                </a:solidFill>
                <a:latin typeface="Arial" panose="020B0604020202020204" pitchFamily="34" charset="0"/>
                <a:cs typeface="Arial" panose="020B0604020202020204" pitchFamily="34" charset="0"/>
              </a:rPr>
              <a:t>3</a:t>
            </a:r>
          </a:p>
        </p:txBody>
      </p:sp>
      <p:sp>
        <p:nvSpPr>
          <p:cNvPr id="10" name="TextBox 9">
            <a:extLst>
              <a:ext uri="{FF2B5EF4-FFF2-40B4-BE49-F238E27FC236}">
                <a16:creationId xmlns:a16="http://schemas.microsoft.com/office/drawing/2014/main" id="{7A56EA20-3197-4D48-8F72-30051BCFB9AA}"/>
              </a:ext>
            </a:extLst>
          </p:cNvPr>
          <p:cNvSpPr txBox="1"/>
          <p:nvPr/>
        </p:nvSpPr>
        <p:spPr>
          <a:xfrm>
            <a:off x="4312220" y="1942869"/>
            <a:ext cx="6214881" cy="1077218"/>
          </a:xfrm>
          <a:prstGeom prst="rect">
            <a:avLst/>
          </a:prstGeom>
          <a:noFill/>
        </p:spPr>
        <p:txBody>
          <a:bodyPr wrap="square" rtlCol="0">
            <a:spAutoFit/>
          </a:bodyPr>
          <a:lstStyle/>
          <a:p>
            <a:r>
              <a:rPr lang="en-CA" sz="3200" dirty="0">
                <a:solidFill>
                  <a:schemeClr val="bg2">
                    <a:lumMod val="50000"/>
                  </a:schemeClr>
                </a:solidFill>
                <a:latin typeface="Arial" panose="020B0604020202020204" pitchFamily="34" charset="0"/>
                <a:cs typeface="Arial" panose="020B0604020202020204" pitchFamily="34" charset="0"/>
              </a:rPr>
              <a:t>Fair Dealing – </a:t>
            </a:r>
          </a:p>
          <a:p>
            <a:r>
              <a:rPr lang="en-CA" sz="3200" dirty="0">
                <a:solidFill>
                  <a:schemeClr val="bg2">
                    <a:lumMod val="50000"/>
                  </a:schemeClr>
                </a:solidFill>
                <a:latin typeface="Arial" panose="020B0604020202020204" pitchFamily="34" charset="0"/>
                <a:cs typeface="Arial" panose="020B0604020202020204" pitchFamily="34" charset="0"/>
              </a:rPr>
              <a:t>Are Previews Research?</a:t>
            </a:r>
          </a:p>
        </p:txBody>
      </p:sp>
      <p:sp>
        <p:nvSpPr>
          <p:cNvPr id="11" name="TextBox 10">
            <a:extLst>
              <a:ext uri="{FF2B5EF4-FFF2-40B4-BE49-F238E27FC236}">
                <a16:creationId xmlns:a16="http://schemas.microsoft.com/office/drawing/2014/main" id="{FD7EAA3C-66C8-49D4-BEA4-52F8FD5CBF61}"/>
              </a:ext>
            </a:extLst>
          </p:cNvPr>
          <p:cNvSpPr txBox="1"/>
          <p:nvPr/>
        </p:nvSpPr>
        <p:spPr>
          <a:xfrm>
            <a:off x="4312220" y="3310362"/>
            <a:ext cx="5602405" cy="1077218"/>
          </a:xfrm>
          <a:prstGeom prst="rect">
            <a:avLst/>
          </a:prstGeom>
          <a:noFill/>
        </p:spPr>
        <p:txBody>
          <a:bodyPr wrap="square" rtlCol="0">
            <a:spAutoFit/>
          </a:bodyPr>
          <a:lstStyle/>
          <a:p>
            <a:r>
              <a:rPr lang="en-CA" sz="3200" dirty="0">
                <a:solidFill>
                  <a:schemeClr val="bg2">
                    <a:lumMod val="50000"/>
                  </a:schemeClr>
                </a:solidFill>
                <a:latin typeface="Arial" panose="020B0604020202020204" pitchFamily="34" charset="0"/>
                <a:cs typeface="Arial" panose="020B0604020202020204" pitchFamily="34" charset="0"/>
              </a:rPr>
              <a:t>Whose Purpose – </a:t>
            </a:r>
          </a:p>
          <a:p>
            <a:r>
              <a:rPr lang="en-CA" sz="3200" dirty="0">
                <a:solidFill>
                  <a:schemeClr val="bg2">
                    <a:lumMod val="50000"/>
                  </a:schemeClr>
                </a:solidFill>
                <a:latin typeface="Arial" panose="020B0604020202020204" pitchFamily="34" charset="0"/>
                <a:cs typeface="Arial" panose="020B0604020202020204" pitchFamily="34" charset="0"/>
              </a:rPr>
              <a:t>ISP or Customer?</a:t>
            </a:r>
          </a:p>
        </p:txBody>
      </p:sp>
      <p:sp>
        <p:nvSpPr>
          <p:cNvPr id="12" name="TextBox 11">
            <a:extLst>
              <a:ext uri="{FF2B5EF4-FFF2-40B4-BE49-F238E27FC236}">
                <a16:creationId xmlns:a16="http://schemas.microsoft.com/office/drawing/2014/main" id="{F2D654D2-650E-4108-B98C-47D4D05F6F71}"/>
              </a:ext>
            </a:extLst>
          </p:cNvPr>
          <p:cNvSpPr txBox="1"/>
          <p:nvPr/>
        </p:nvSpPr>
        <p:spPr>
          <a:xfrm>
            <a:off x="4312220" y="4714353"/>
            <a:ext cx="4855645" cy="1077218"/>
          </a:xfrm>
          <a:prstGeom prst="rect">
            <a:avLst/>
          </a:prstGeom>
          <a:noFill/>
        </p:spPr>
        <p:txBody>
          <a:bodyPr wrap="square" rtlCol="0">
            <a:spAutoFit/>
          </a:bodyPr>
          <a:lstStyle/>
          <a:p>
            <a:r>
              <a:rPr lang="en-CA" sz="3200" dirty="0">
                <a:solidFill>
                  <a:schemeClr val="bg2">
                    <a:lumMod val="50000"/>
                  </a:schemeClr>
                </a:solidFill>
                <a:latin typeface="Arial" panose="020B0604020202020204" pitchFamily="34" charset="0"/>
                <a:cs typeface="Arial" panose="020B0604020202020204" pitchFamily="34" charset="0"/>
              </a:rPr>
              <a:t>CCH six-factor test – </a:t>
            </a:r>
          </a:p>
          <a:p>
            <a:r>
              <a:rPr lang="en-CA" sz="3200" dirty="0">
                <a:solidFill>
                  <a:schemeClr val="bg2">
                    <a:lumMod val="50000"/>
                  </a:schemeClr>
                </a:solidFill>
                <a:latin typeface="Arial" panose="020B0604020202020204" pitchFamily="34" charset="0"/>
                <a:cs typeface="Arial" panose="020B0604020202020204" pitchFamily="34" charset="0"/>
              </a:rPr>
              <a:t>Does it pass?</a:t>
            </a:r>
          </a:p>
        </p:txBody>
      </p:sp>
    </p:spTree>
    <p:custDataLst>
      <p:tags r:id="rId1"/>
    </p:custDataLst>
    <p:extLst>
      <p:ext uri="{BB962C8B-B14F-4D97-AF65-F5344CB8AC3E}">
        <p14:creationId xmlns:p14="http://schemas.microsoft.com/office/powerpoint/2010/main" val="2666936481"/>
      </p:ext>
    </p:extLst>
  </p:cSld>
  <p:clrMapOvr>
    <a:masterClrMapping/>
  </p:clrMapOvr>
  <mc:AlternateContent xmlns:mc="http://schemas.openxmlformats.org/markup-compatibility/2006" xmlns:p14="http://schemas.microsoft.com/office/powerpoint/2010/main">
    <mc:Choice Requires="p14">
      <p:transition spd="slow" p14:dur="2000" advTm="24925"/>
    </mc:Choice>
    <mc:Fallback xmlns="">
      <p:transition spd="slow" advTm="249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EC5D9-F2AA-480B-BD4F-7C367490D991}"/>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FAIR DEALING – ARE PREVIEWS RESEARCH?</a:t>
            </a:r>
          </a:p>
        </p:txBody>
      </p:sp>
      <p:pic>
        <p:nvPicPr>
          <p:cNvPr id="2050" name="Picture 2" descr="Experiment, Chemistry, Liquid, Scientist, Medicine">
            <a:extLst>
              <a:ext uri="{FF2B5EF4-FFF2-40B4-BE49-F238E27FC236}">
                <a16:creationId xmlns:a16="http://schemas.microsoft.com/office/drawing/2014/main" id="{C95EDF76-9BC4-4FA3-8B41-619086446385}"/>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7780338" y="1657913"/>
            <a:ext cx="2900892" cy="4351338"/>
          </a:xfrm>
          <a:prstGeom prst="rect">
            <a:avLst/>
          </a:prstGeom>
          <a:noFill/>
          <a:extLst>
            <a:ext uri="{909E8E84-426E-40DD-AFC4-6F175D3DCCD1}">
              <a14:hiddenFill xmlns:a14="http://schemas.microsoft.com/office/drawing/2010/main">
                <a:solidFill>
                  <a:srgbClr val="FFFFFF"/>
                </a:solidFill>
              </a14:hiddenFill>
            </a:ext>
          </a:extLst>
        </p:spPr>
      </p:pic>
      <p:pic>
        <p:nvPicPr>
          <p:cNvPr id="6" name="Shape 154">
            <a:extLst>
              <a:ext uri="{FF2B5EF4-FFF2-40B4-BE49-F238E27FC236}">
                <a16:creationId xmlns:a16="http://schemas.microsoft.com/office/drawing/2014/main" id="{6C2478BA-1638-47F8-9F59-5B53AC6E92CF}"/>
              </a:ext>
            </a:extLst>
          </p:cNvPr>
          <p:cNvPicPr preferRelativeResize="0"/>
          <p:nvPr/>
        </p:nvPicPr>
        <p:blipFill rotWithShape="1">
          <a:blip r:embed="rId5">
            <a:alphaModFix/>
          </a:blip>
          <a:srcRect/>
          <a:stretch/>
        </p:blipFill>
        <p:spPr>
          <a:xfrm>
            <a:off x="1368829" y="2116422"/>
            <a:ext cx="2421775" cy="3852115"/>
          </a:xfrm>
          <a:prstGeom prst="rect">
            <a:avLst/>
          </a:prstGeom>
          <a:noFill/>
          <a:ln>
            <a:noFill/>
          </a:ln>
        </p:spPr>
      </p:pic>
    </p:spTree>
    <p:custDataLst>
      <p:tags r:id="rId1"/>
    </p:custDataLst>
    <p:extLst>
      <p:ext uri="{BB962C8B-B14F-4D97-AF65-F5344CB8AC3E}">
        <p14:creationId xmlns:p14="http://schemas.microsoft.com/office/powerpoint/2010/main" val="412876147"/>
      </p:ext>
    </p:extLst>
  </p:cSld>
  <p:clrMapOvr>
    <a:masterClrMapping/>
  </p:clrMapOvr>
  <mc:AlternateContent xmlns:mc="http://schemas.openxmlformats.org/markup-compatibility/2006" xmlns:p14="http://schemas.microsoft.com/office/powerpoint/2010/main">
    <mc:Choice Requires="p14">
      <p:transition spd="slow" p14:dur="2000" advTm="19283"/>
    </mc:Choice>
    <mc:Fallback xmlns="">
      <p:transition spd="slow" advTm="192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63C70E9-7B41-49F4-BF4C-D99A12D343F7}"/>
              </a:ext>
            </a:extLst>
          </p:cNvPr>
          <p:cNvPicPr>
            <a:picLocks noGrp="1" noChangeAspect="1"/>
          </p:cNvPicPr>
          <p:nvPr>
            <p:ph sz="quarter" idx="14"/>
          </p:nvPr>
        </p:nvPicPr>
        <p:blipFill>
          <a:blip r:embed="rId4"/>
          <a:stretch>
            <a:fillRect/>
          </a:stretch>
        </p:blipFill>
        <p:spPr>
          <a:xfrm>
            <a:off x="9672810" y="3454542"/>
            <a:ext cx="2268971" cy="3403458"/>
          </a:xfrm>
          <a:solidFill>
            <a:schemeClr val="accent1">
              <a:alpha val="0"/>
            </a:schemeClr>
          </a:solidFill>
        </p:spPr>
      </p:pic>
      <p:sp>
        <p:nvSpPr>
          <p:cNvPr id="2" name="Title 1">
            <a:extLst>
              <a:ext uri="{FF2B5EF4-FFF2-40B4-BE49-F238E27FC236}">
                <a16:creationId xmlns:a16="http://schemas.microsoft.com/office/drawing/2014/main" id="{78412A4E-99C8-4E8E-ACB4-52B7A3D94751}"/>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RESEARCH BROADLY DEFINED</a:t>
            </a:r>
          </a:p>
        </p:txBody>
      </p:sp>
      <p:sp>
        <p:nvSpPr>
          <p:cNvPr id="3" name="Content Placeholder 2">
            <a:extLst>
              <a:ext uri="{FF2B5EF4-FFF2-40B4-BE49-F238E27FC236}">
                <a16:creationId xmlns:a16="http://schemas.microsoft.com/office/drawing/2014/main" id="{F6DE1B52-A849-4CF5-A6D5-64FEB7E25F80}"/>
              </a:ext>
            </a:extLst>
          </p:cNvPr>
          <p:cNvSpPr>
            <a:spLocks noGrp="1"/>
          </p:cNvSpPr>
          <p:nvPr>
            <p:ph sz="half" idx="1"/>
          </p:nvPr>
        </p:nvSpPr>
        <p:spPr>
          <a:xfrm>
            <a:off x="1851752" y="2053803"/>
            <a:ext cx="8834610" cy="4351338"/>
          </a:xfrm>
        </p:spPr>
        <p:txBody>
          <a:bodyPr anchor="t"/>
          <a:lstStyle/>
          <a:p>
            <a:pPr marL="0" indent="0">
              <a:buNone/>
            </a:pPr>
            <a:r>
              <a:rPr lang="en-CA" dirty="0">
                <a:solidFill>
                  <a:srgbClr val="767171"/>
                </a:solidFill>
                <a:latin typeface="Arial" panose="020B0604020202020204" pitchFamily="34" charset="0"/>
                <a:cs typeface="Arial" panose="020B0604020202020204" pitchFamily="34" charset="0"/>
              </a:rPr>
              <a:t>“…the systematic investigation into and study of material in order to establish facts and new conclusions…” para 20</a:t>
            </a:r>
          </a:p>
          <a:p>
            <a:endParaRPr lang="en-CA" dirty="0">
              <a:solidFill>
                <a:srgbClr val="767171"/>
              </a:solidFill>
              <a:latin typeface="Arial" panose="020B0604020202020204" pitchFamily="34" charset="0"/>
              <a:cs typeface="Arial" panose="020B0604020202020204" pitchFamily="34" charset="0"/>
            </a:endParaRPr>
          </a:p>
          <a:p>
            <a:pPr marL="0" indent="0">
              <a:buNone/>
            </a:pPr>
            <a:r>
              <a:rPr lang="en-CA" dirty="0">
                <a:solidFill>
                  <a:srgbClr val="767171"/>
                </a:solidFill>
                <a:latin typeface="Arial" panose="020B0604020202020204" pitchFamily="34" charset="0"/>
                <a:cs typeface="Arial" panose="020B0604020202020204" pitchFamily="34" charset="0"/>
              </a:rPr>
              <a:t>“...can be piecemeal, informal, exploratory, or confirmatory.  It can in fact be undertaken for no purpose except personal interest.” para 22</a:t>
            </a:r>
          </a:p>
        </p:txBody>
      </p:sp>
    </p:spTree>
    <p:custDataLst>
      <p:tags r:id="rId1"/>
    </p:custDataLst>
    <p:extLst>
      <p:ext uri="{BB962C8B-B14F-4D97-AF65-F5344CB8AC3E}">
        <p14:creationId xmlns:p14="http://schemas.microsoft.com/office/powerpoint/2010/main" val="2377279172"/>
      </p:ext>
    </p:extLst>
  </p:cSld>
  <p:clrMapOvr>
    <a:masterClrMapping/>
  </p:clrMapOvr>
  <mc:AlternateContent xmlns:mc="http://schemas.openxmlformats.org/markup-compatibility/2006" xmlns:p14="http://schemas.microsoft.com/office/powerpoint/2010/main">
    <mc:Choice Requires="p14">
      <p:transition spd="slow" p14:dur="2000" advTm="24043"/>
    </mc:Choice>
    <mc:Fallback xmlns="">
      <p:transition spd="slow" advTm="240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5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50"/>
                                  </p:iterate>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2"/>
</p:tagLst>
</file>

<file path=ppt/tags/tag10.xml><?xml version="1.0" encoding="utf-8"?>
<p:tagLst xmlns:a="http://schemas.openxmlformats.org/drawingml/2006/main" xmlns:r="http://schemas.openxmlformats.org/officeDocument/2006/relationships" xmlns:p="http://schemas.openxmlformats.org/presentationml/2006/main">
  <p:tag name="TIMING" val="|3.9|2|1.4"/>
</p:tagLst>
</file>

<file path=ppt/tags/tag11.xml><?xml version="1.0" encoding="utf-8"?>
<p:tagLst xmlns:a="http://schemas.openxmlformats.org/drawingml/2006/main" xmlns:r="http://schemas.openxmlformats.org/officeDocument/2006/relationships" xmlns:p="http://schemas.openxmlformats.org/presentationml/2006/main">
  <p:tag name="TIMING" val="|11.4|4.8|9.3"/>
</p:tagLst>
</file>

<file path=ppt/tags/tag12.xml><?xml version="1.0" encoding="utf-8"?>
<p:tagLst xmlns:a="http://schemas.openxmlformats.org/drawingml/2006/main" xmlns:r="http://schemas.openxmlformats.org/officeDocument/2006/relationships" xmlns:p="http://schemas.openxmlformats.org/presentationml/2006/main">
  <p:tag name="TIMING" val="|2|6.3|8.9"/>
</p:tagLst>
</file>

<file path=ppt/tags/tag13.xml><?xml version="1.0" encoding="utf-8"?>
<p:tagLst xmlns:a="http://schemas.openxmlformats.org/drawingml/2006/main" xmlns:r="http://schemas.openxmlformats.org/officeDocument/2006/relationships" xmlns:p="http://schemas.openxmlformats.org/presentationml/2006/main">
  <p:tag name="TIMING" val="|5.7|2.6"/>
</p:tagLst>
</file>

<file path=ppt/tags/tag14.xml><?xml version="1.0" encoding="utf-8"?>
<p:tagLst xmlns:a="http://schemas.openxmlformats.org/drawingml/2006/main" xmlns:r="http://schemas.openxmlformats.org/officeDocument/2006/relationships" xmlns:p="http://schemas.openxmlformats.org/presentationml/2006/main">
  <p:tag name="TIMING" val="|1"/>
</p:tagLst>
</file>

<file path=ppt/tags/tag15.xml><?xml version="1.0" encoding="utf-8"?>
<p:tagLst xmlns:a="http://schemas.openxmlformats.org/drawingml/2006/main" xmlns:r="http://schemas.openxmlformats.org/officeDocument/2006/relationships" xmlns:p="http://schemas.openxmlformats.org/presentationml/2006/main">
  <p:tag name="TIMING" val="|5.5|2.3|3.5"/>
</p:tagLst>
</file>

<file path=ppt/tags/tag16.xml><?xml version="1.0" encoding="utf-8"?>
<p:tagLst xmlns:a="http://schemas.openxmlformats.org/drawingml/2006/main" xmlns:r="http://schemas.openxmlformats.org/officeDocument/2006/relationships" xmlns:p="http://schemas.openxmlformats.org/presentationml/2006/main">
  <p:tag name="TIMING" val="|2.5|5.2|2.8|4.1|4.5"/>
</p:tagLst>
</file>

<file path=ppt/tags/tag17.xml><?xml version="1.0" encoding="utf-8"?>
<p:tagLst xmlns:a="http://schemas.openxmlformats.org/drawingml/2006/main" xmlns:r="http://schemas.openxmlformats.org/officeDocument/2006/relationships" xmlns:p="http://schemas.openxmlformats.org/presentationml/2006/main">
  <p:tag name="TIMING" val="|6.7|1.3|5.2"/>
</p:tagLst>
</file>

<file path=ppt/tags/tag18.xml><?xml version="1.0" encoding="utf-8"?>
<p:tagLst xmlns:a="http://schemas.openxmlformats.org/drawingml/2006/main" xmlns:r="http://schemas.openxmlformats.org/officeDocument/2006/relationships" xmlns:p="http://schemas.openxmlformats.org/presentationml/2006/main">
  <p:tag name="TIMING" val="|5.1|14.2"/>
</p:tagLst>
</file>

<file path=ppt/tags/tag19.xml><?xml version="1.0" encoding="utf-8"?>
<p:tagLst xmlns:a="http://schemas.openxmlformats.org/drawingml/2006/main" xmlns:r="http://schemas.openxmlformats.org/officeDocument/2006/relationships" xmlns:p="http://schemas.openxmlformats.org/presentationml/2006/main">
  <p:tag name="TIMING" val="|5.1"/>
</p:tagLst>
</file>

<file path=ppt/tags/tag2.xml><?xml version="1.0" encoding="utf-8"?>
<p:tagLst xmlns:a="http://schemas.openxmlformats.org/drawingml/2006/main" xmlns:r="http://schemas.openxmlformats.org/officeDocument/2006/relationships" xmlns:p="http://schemas.openxmlformats.org/presentationml/2006/main">
  <p:tag name="TIMING" val="|0.8|10.2"/>
</p:tagLst>
</file>

<file path=ppt/tags/tag20.xml><?xml version="1.0" encoding="utf-8"?>
<p:tagLst xmlns:a="http://schemas.openxmlformats.org/drawingml/2006/main" xmlns:r="http://schemas.openxmlformats.org/officeDocument/2006/relationships" xmlns:p="http://schemas.openxmlformats.org/presentationml/2006/main">
  <p:tag name="TIMING" val="|6.1|2.3|2.5"/>
</p:tagLst>
</file>

<file path=ppt/tags/tag21.xml><?xml version="1.0" encoding="utf-8"?>
<p:tagLst xmlns:a="http://schemas.openxmlformats.org/drawingml/2006/main" xmlns:r="http://schemas.openxmlformats.org/officeDocument/2006/relationships" xmlns:p="http://schemas.openxmlformats.org/presentationml/2006/main">
  <p:tag name="TIMING" val="|3.3|6.9"/>
</p:tagLst>
</file>

<file path=ppt/tags/tag22.xml><?xml version="1.0" encoding="utf-8"?>
<p:tagLst xmlns:a="http://schemas.openxmlformats.org/drawingml/2006/main" xmlns:r="http://schemas.openxmlformats.org/officeDocument/2006/relationships" xmlns:p="http://schemas.openxmlformats.org/presentationml/2006/main">
  <p:tag name="TIMING" val="|2.6|4|3.8"/>
</p:tagLst>
</file>

<file path=ppt/tags/tag3.xml><?xml version="1.0" encoding="utf-8"?>
<p:tagLst xmlns:a="http://schemas.openxmlformats.org/drawingml/2006/main" xmlns:r="http://schemas.openxmlformats.org/officeDocument/2006/relationships" xmlns:p="http://schemas.openxmlformats.org/presentationml/2006/main">
  <p:tag name="TIMING" val="|0.7|4.6"/>
</p:tagLst>
</file>

<file path=ppt/tags/tag4.xml><?xml version="1.0" encoding="utf-8"?>
<p:tagLst xmlns:a="http://schemas.openxmlformats.org/drawingml/2006/main" xmlns:r="http://schemas.openxmlformats.org/officeDocument/2006/relationships" xmlns:p="http://schemas.openxmlformats.org/presentationml/2006/main">
  <p:tag name="TIMING" val="|1.7|9.7"/>
</p:tagLst>
</file>

<file path=ppt/tags/tag5.xml><?xml version="1.0" encoding="utf-8"?>
<p:tagLst xmlns:a="http://schemas.openxmlformats.org/drawingml/2006/main" xmlns:r="http://schemas.openxmlformats.org/officeDocument/2006/relationships" xmlns:p="http://schemas.openxmlformats.org/presentationml/2006/main">
  <p:tag name="TIMING" val="|3.1|3.6"/>
</p:tagLst>
</file>

<file path=ppt/tags/tag6.xml><?xml version="1.0" encoding="utf-8"?>
<p:tagLst xmlns:a="http://schemas.openxmlformats.org/drawingml/2006/main" xmlns:r="http://schemas.openxmlformats.org/officeDocument/2006/relationships" xmlns:p="http://schemas.openxmlformats.org/presentationml/2006/main">
  <p:tag name="TIMING" val="|4.2|4.5|5"/>
</p:tagLst>
</file>

<file path=ppt/tags/tag7.xml><?xml version="1.0" encoding="utf-8"?>
<p:tagLst xmlns:a="http://schemas.openxmlformats.org/drawingml/2006/main" xmlns:r="http://schemas.openxmlformats.org/officeDocument/2006/relationships" xmlns:p="http://schemas.openxmlformats.org/presentationml/2006/main">
  <p:tag name="TIMING" val="|5.6|5.4"/>
</p:tagLst>
</file>

<file path=ppt/tags/tag8.xml><?xml version="1.0" encoding="utf-8"?>
<p:tagLst xmlns:a="http://schemas.openxmlformats.org/drawingml/2006/main" xmlns:r="http://schemas.openxmlformats.org/officeDocument/2006/relationships" xmlns:p="http://schemas.openxmlformats.org/presentationml/2006/main">
  <p:tag name="TIMING" val="|3.7|11.5"/>
</p:tagLst>
</file>

<file path=ppt/tags/tag9.xml><?xml version="1.0" encoding="utf-8"?>
<p:tagLst xmlns:a="http://schemas.openxmlformats.org/drawingml/2006/main" xmlns:r="http://schemas.openxmlformats.org/officeDocument/2006/relationships" xmlns:p="http://schemas.openxmlformats.org/presentationml/2006/main">
  <p:tag name="TIMING" val="|5.1|4.5"/>
</p:tagLst>
</file>

<file path=ppt/theme/theme1.xml><?xml version="1.0" encoding="utf-8"?>
<a:theme xmlns:a="http://schemas.openxmlformats.org/drawingml/2006/main" name="Level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4307</TotalTime>
  <Words>2729</Words>
  <Application>Microsoft Macintosh PowerPoint</Application>
  <PresentationFormat>Widescreen</PresentationFormat>
  <Paragraphs>291</Paragraphs>
  <Slides>34</Slides>
  <Notes>32</Notes>
  <HiddenSlides>0</HiddenSlides>
  <MMClips>1</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34</vt:i4>
      </vt:variant>
    </vt:vector>
  </HeadingPairs>
  <TitlesOfParts>
    <vt:vector size="44" baseType="lpstr">
      <vt:lpstr>Arial</vt:lpstr>
      <vt:lpstr>Book Antiqua</vt:lpstr>
      <vt:lpstr>Calibri</vt:lpstr>
      <vt:lpstr>DINPro</vt:lpstr>
      <vt:lpstr>DINPro-CondBold</vt:lpstr>
      <vt:lpstr>Level 1</vt:lpstr>
      <vt:lpstr>Level 2</vt:lpstr>
      <vt:lpstr>LEvel 3</vt:lpstr>
      <vt:lpstr>LEvel 4</vt:lpstr>
      <vt:lpstr>LEvel 5</vt:lpstr>
      <vt:lpstr>SOCAN v. Bell</vt:lpstr>
      <vt:lpstr>PREVIEWING SONGS</vt:lpstr>
      <vt:lpstr>SOCAN SEEKS CLARITY</vt:lpstr>
      <vt:lpstr>COPYRIGHT BOARD </vt:lpstr>
      <vt:lpstr>FEDERAL COURT OF APPEAL</vt:lpstr>
      <vt:lpstr>SUPREME COURT HEARS CASE</vt:lpstr>
      <vt:lpstr>THREE ISSUES</vt:lpstr>
      <vt:lpstr>FAIR DEALING – ARE PREVIEWS RESEARCH?</vt:lpstr>
      <vt:lpstr>RESEARCH BROADLY DEFINED</vt:lpstr>
      <vt:lpstr>PREVIEWS ARE RESEARCH</vt:lpstr>
      <vt:lpstr>PREVIEWS ARE RESEARCH</vt:lpstr>
      <vt:lpstr>WHOSE PURPOSE: ISP OR CUSTOMER?</vt:lpstr>
      <vt:lpstr>SOCAN v. Bell, 2012 SCC 36</vt:lpstr>
      <vt:lpstr>APPLYING THE SIX FACTORS</vt:lpstr>
      <vt:lpstr>FACTOR 1 – PURPOSE OF THE DEALING</vt:lpstr>
      <vt:lpstr>FACTOR 2 – THE CHARACTER OF THE DEALING</vt:lpstr>
      <vt:lpstr>FACTOR 3 – THE AMOUNT OF THE DEALING</vt:lpstr>
      <vt:lpstr>FACTOR 4 – ALTERNATIVES TO THE DEALING</vt:lpstr>
      <vt:lpstr>FACTOR 5 – THE NATURE OF THE WORK</vt:lpstr>
      <vt:lpstr>FACTOR 6 – THE EFFECT OF THE DEALING ON THE WORK</vt:lpstr>
      <vt:lpstr>SUPREME COURT DECISION</vt:lpstr>
      <vt:lpstr>SUMMARY</vt:lpstr>
      <vt:lpstr>COPYRIGHT PENTALOGY</vt:lpstr>
      <vt:lpstr>LEARNING OBJECTIVES</vt:lpstr>
      <vt:lpstr>THANK YOU FOR YOUR ATTENTION</vt:lpstr>
      <vt:lpstr>TEST QUESTIONS</vt:lpstr>
      <vt:lpstr>TEST QUESTIONS</vt:lpstr>
      <vt:lpstr>TEST QUESTIONS</vt:lpstr>
      <vt:lpstr>REFERENCES AND RESOURCES</vt:lpstr>
      <vt:lpstr>CASES AND LEGISLATION</vt:lpstr>
      <vt:lpstr>IMAGE AND SOUND REFERENCES</vt:lpstr>
      <vt:lpstr>LICENSING AND ATTRIBUTION</vt:lpstr>
      <vt:lpstr>CONTRIBUTORS</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Sou</dc:creator>
  <cp:lastModifiedBy>Microsoft Office User</cp:lastModifiedBy>
  <cp:revision>224</cp:revision>
  <dcterms:created xsi:type="dcterms:W3CDTF">2018-01-12T19:27:15Z</dcterms:created>
  <dcterms:modified xsi:type="dcterms:W3CDTF">2019-01-15T17:40:36Z</dcterms:modified>
</cp:coreProperties>
</file>