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tags/tag9.xml" ContentType="application/vnd.openxmlformats-officedocument.presentationml.tags+xml"/>
  <Override PartName="/ppt/notesSlides/notesSlide10.xml" ContentType="application/vnd.openxmlformats-officedocument.presentationml.notesSlide+xml"/>
  <Override PartName="/ppt/tags/tag10.xml" ContentType="application/vnd.openxmlformats-officedocument.presentationml.tags+xml"/>
  <Override PartName="/ppt/notesSlides/notesSlide11.xml" ContentType="application/vnd.openxmlformats-officedocument.presentationml.notesSlide+xml"/>
  <Override PartName="/ppt/tags/tag11.xml" ContentType="application/vnd.openxmlformats-officedocument.presentationml.tags+xml"/>
  <Override PartName="/ppt/notesSlides/notesSlide12.xml" ContentType="application/vnd.openxmlformats-officedocument.presentationml.notesSlide+xml"/>
  <Override PartName="/ppt/tags/tag12.xml" ContentType="application/vnd.openxmlformats-officedocument.presentationml.tags+xml"/>
  <Override PartName="/ppt/notesSlides/notesSlide13.xml" ContentType="application/vnd.openxmlformats-officedocument.presentationml.notesSlide+xml"/>
  <Override PartName="/ppt/tags/tag13.xml" ContentType="application/vnd.openxmlformats-officedocument.presentationml.tags+xml"/>
  <Override PartName="/ppt/notesSlides/notesSlide14.xml" ContentType="application/vnd.openxmlformats-officedocument.presentationml.notesSlide+xml"/>
  <Override PartName="/ppt/tags/tag14.xml" ContentType="application/vnd.openxmlformats-officedocument.presentationml.tags+xml"/>
  <Override PartName="/ppt/notesSlides/notesSlide15.xml" ContentType="application/vnd.openxmlformats-officedocument.presentationml.notesSlide+xml"/>
  <Override PartName="/ppt/tags/tag15.xml" ContentType="application/vnd.openxmlformats-officedocument.presentationml.tags+xml"/>
  <Override PartName="/ppt/notesSlides/notesSlide16.xml" ContentType="application/vnd.openxmlformats-officedocument.presentationml.notesSlide+xml"/>
  <Override PartName="/ppt/tags/tag16.xml" ContentType="application/vnd.openxmlformats-officedocument.presentationml.tags+xml"/>
  <Override PartName="/ppt/notesSlides/notesSlide17.xml" ContentType="application/vnd.openxmlformats-officedocument.presentationml.notesSlide+xml"/>
  <Override PartName="/ppt/tags/tag17.xml" ContentType="application/vnd.openxmlformats-officedocument.presentationml.tags+xml"/>
  <Override PartName="/ppt/notesSlides/notesSlide18.xml" ContentType="application/vnd.openxmlformats-officedocument.presentationml.notesSlide+xml"/>
  <Override PartName="/ppt/tags/tag18.xml" ContentType="application/vnd.openxmlformats-officedocument.presentationml.tags+xml"/>
  <Override PartName="/ppt/notesSlides/notesSlide19.xml" ContentType="application/vnd.openxmlformats-officedocument.presentationml.notesSlide+xml"/>
  <Override PartName="/ppt/tags/tag19.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20.xml" ContentType="application/vnd.openxmlformats-officedocument.presentationml.tags+xml"/>
  <Override PartName="/ppt/notesSlides/notesSlide22.xml" ContentType="application/vnd.openxmlformats-officedocument.presentationml.notesSlide+xml"/>
  <Override PartName="/ppt/tags/tag21.xml" ContentType="application/vnd.openxmlformats-officedocument.presentationml.tags+xml"/>
  <Override PartName="/ppt/notesSlides/notesSlide23.xml" ContentType="application/vnd.openxmlformats-officedocument.presentationml.notesSlide+xml"/>
  <Override PartName="/ppt/tags/tag22.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93486" r:id="rId1"/>
    <p:sldMasterId id="2147493490" r:id="rId2"/>
    <p:sldMasterId id="2147493501" r:id="rId3"/>
    <p:sldMasterId id="2147493512" r:id="rId4"/>
    <p:sldMasterId id="2147493523" r:id="rId5"/>
    <p:sldMasterId id="2147493534" r:id="rId6"/>
  </p:sldMasterIdLst>
  <p:notesMasterIdLst>
    <p:notesMasterId r:id="rId44"/>
  </p:notesMasterIdLst>
  <p:sldIdLst>
    <p:sldId id="361" r:id="rId7"/>
    <p:sldId id="265" r:id="rId8"/>
    <p:sldId id="266" r:id="rId9"/>
    <p:sldId id="267" r:id="rId10"/>
    <p:sldId id="268" r:id="rId11"/>
    <p:sldId id="269" r:id="rId12"/>
    <p:sldId id="270" r:id="rId13"/>
    <p:sldId id="271" r:id="rId14"/>
    <p:sldId id="272" r:id="rId15"/>
    <p:sldId id="319" r:id="rId16"/>
    <p:sldId id="306" r:id="rId17"/>
    <p:sldId id="275" r:id="rId18"/>
    <p:sldId id="307" r:id="rId19"/>
    <p:sldId id="278" r:id="rId20"/>
    <p:sldId id="279" r:id="rId21"/>
    <p:sldId id="280" r:id="rId22"/>
    <p:sldId id="281" r:id="rId23"/>
    <p:sldId id="282" r:id="rId24"/>
    <p:sldId id="283" r:id="rId25"/>
    <p:sldId id="284" r:id="rId26"/>
    <p:sldId id="310" r:id="rId27"/>
    <p:sldId id="286" r:id="rId28"/>
    <p:sldId id="308" r:id="rId29"/>
    <p:sldId id="292" r:id="rId30"/>
    <p:sldId id="362" r:id="rId31"/>
    <p:sldId id="363" r:id="rId32"/>
    <p:sldId id="364" r:id="rId33"/>
    <p:sldId id="365" r:id="rId34"/>
    <p:sldId id="366" r:id="rId35"/>
    <p:sldId id="367" r:id="rId36"/>
    <p:sldId id="368" r:id="rId37"/>
    <p:sldId id="369" r:id="rId38"/>
    <p:sldId id="370" r:id="rId39"/>
    <p:sldId id="371" r:id="rId40"/>
    <p:sldId id="372" r:id="rId41"/>
    <p:sldId id="373" r:id="rId42"/>
    <p:sldId id="374" r:id="rId4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1A008A3-9B59-4483-8F11-E5D23668667B}">
          <p14:sldIdLst>
            <p14:sldId id="361"/>
            <p14:sldId id="265"/>
            <p14:sldId id="266"/>
            <p14:sldId id="267"/>
            <p14:sldId id="268"/>
            <p14:sldId id="269"/>
            <p14:sldId id="270"/>
            <p14:sldId id="271"/>
            <p14:sldId id="272"/>
            <p14:sldId id="319"/>
            <p14:sldId id="306"/>
            <p14:sldId id="275"/>
            <p14:sldId id="307"/>
            <p14:sldId id="278"/>
            <p14:sldId id="279"/>
            <p14:sldId id="280"/>
            <p14:sldId id="281"/>
            <p14:sldId id="282"/>
            <p14:sldId id="283"/>
            <p14:sldId id="284"/>
            <p14:sldId id="310"/>
            <p14:sldId id="286"/>
            <p14:sldId id="308"/>
            <p14:sldId id="292"/>
            <p14:sldId id="362"/>
            <p14:sldId id="363"/>
            <p14:sldId id="364"/>
            <p14:sldId id="365"/>
            <p14:sldId id="366"/>
            <p14:sldId id="367"/>
            <p14:sldId id="368"/>
            <p14:sldId id="369"/>
            <p14:sldId id="370"/>
            <p14:sldId id="371"/>
            <p14:sldId id="372"/>
            <p14:sldId id="373"/>
            <p14:sldId id="374"/>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9F3D"/>
    <a:srgbClr val="95263F"/>
    <a:srgbClr val="004950"/>
    <a:srgbClr val="F7CA00"/>
    <a:srgbClr val="CB53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763" autoAdjust="0"/>
    <p:restoredTop sz="83064" autoAdjust="0"/>
  </p:normalViewPr>
  <p:slideViewPr>
    <p:cSldViewPr snapToGrid="0" snapToObjects="1">
      <p:cViewPr varScale="1">
        <p:scale>
          <a:sx n="79" d="100"/>
          <a:sy n="79" d="100"/>
        </p:scale>
        <p:origin x="456"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B16D75-DBCD-B149-8845-50B35F1638F5}" type="datetimeFigureOut">
              <a:rPr lang="en-US" smtClean="0"/>
              <a:t>9/12/2024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59A8C4-0C62-F94C-981C-DE91E9B672CA}" type="slidenum">
              <a:rPr lang="en-US" smtClean="0"/>
              <a:t>‹#›</a:t>
            </a:fld>
            <a:endParaRPr lang="en-US"/>
          </a:p>
        </p:txBody>
      </p:sp>
    </p:spTree>
    <p:extLst>
      <p:ext uri="{BB962C8B-B14F-4D97-AF65-F5344CB8AC3E}">
        <p14:creationId xmlns:p14="http://schemas.microsoft.com/office/powerpoint/2010/main" val="94128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*Updated: September 2024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mn-lt"/>
                <a:ea typeface="+mn-ea"/>
                <a:cs typeface="+mn-cs"/>
              </a:rPr>
              <a:t>Hello and welcome to the University of Alberta’s Opening Up Copyright instructional module on </a:t>
            </a:r>
            <a:r>
              <a:rPr lang="en-US" sz="1200" b="0" i="1" u="none" strike="noStrike" kern="1200" dirty="0" smtClean="0">
                <a:solidFill>
                  <a:schemeClr val="tx1"/>
                </a:solidFill>
                <a:effectLst/>
                <a:latin typeface="+mn-lt"/>
                <a:ea typeface="+mn-ea"/>
                <a:cs typeface="+mn-cs"/>
              </a:rPr>
              <a:t>SOCAN v. Bell</a:t>
            </a:r>
            <a:r>
              <a:rPr lang="en-US" sz="1200" b="0" i="0" u="none" strike="noStrike" kern="1200" dirty="0" smtClean="0">
                <a:solidFill>
                  <a:schemeClr val="tx1"/>
                </a:solidFill>
                <a:effectLst/>
                <a:latin typeface="+mn-lt"/>
                <a:ea typeface="+mn-ea"/>
                <a:cs typeface="+mn-cs"/>
              </a:rPr>
              <a:t>.</a:t>
            </a:r>
            <a:endParaRPr lang="en-CA" dirty="0" smtClean="0"/>
          </a:p>
        </p:txBody>
      </p:sp>
      <p:sp>
        <p:nvSpPr>
          <p:cNvPr id="4" name="Slide Number Placeholder 3"/>
          <p:cNvSpPr>
            <a:spLocks noGrp="1"/>
          </p:cNvSpPr>
          <p:nvPr>
            <p:ph type="sldNum" sz="quarter" idx="10"/>
          </p:nvPr>
        </p:nvSpPr>
        <p:spPr/>
        <p:txBody>
          <a:bodyPr/>
          <a:lstStyle/>
          <a:p>
            <a:fld id="{3059A8C4-0C62-F94C-981C-DE91E9B672CA}" type="slidenum">
              <a:rPr lang="en-US" smtClean="0"/>
              <a:t>1</a:t>
            </a:fld>
            <a:endParaRPr lang="en-US"/>
          </a:p>
        </p:txBody>
      </p:sp>
    </p:spTree>
    <p:extLst>
      <p:ext uri="{BB962C8B-B14F-4D97-AF65-F5344CB8AC3E}">
        <p14:creationId xmlns:p14="http://schemas.microsoft.com/office/powerpoint/2010/main" val="11248830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Court suggested that research </a:t>
            </a:r>
            <a:r>
              <a:rPr lang="en-CA" sz="1200" b="0" i="0" u="none" kern="1200" dirty="0">
                <a:solidFill>
                  <a:schemeClr val="tx1"/>
                </a:solidFill>
                <a:effectLst/>
                <a:latin typeface="+mn-lt"/>
                <a:ea typeface="+mn-ea"/>
                <a:cs typeface="+mn-cs"/>
              </a:rPr>
              <a:t>should</a:t>
            </a:r>
            <a:r>
              <a:rPr lang="en-CA" sz="1200" b="0" i="0" u="none" strike="noStrike" kern="1200" dirty="0">
                <a:solidFill>
                  <a:schemeClr val="tx1"/>
                </a:solidFill>
                <a:effectLst/>
                <a:latin typeface="+mn-lt"/>
                <a:ea typeface="+mn-ea"/>
                <a:cs typeface="+mn-cs"/>
              </a:rPr>
              <a:t> be broadly defined in the first step</a:t>
            </a:r>
            <a:r>
              <a:rPr lang="en-CA" sz="1200" b="0" i="0" u="none" strike="noStrike" kern="1200" dirty="0" smtClean="0">
                <a:solidFill>
                  <a:schemeClr val="tx1"/>
                </a:solidFill>
                <a:effectLst/>
                <a:latin typeface="+mn-lt"/>
                <a:ea typeface="+mn-ea"/>
                <a:cs typeface="+mn-cs"/>
              </a:rPr>
              <a:t>.</a:t>
            </a:r>
            <a:r>
              <a:rPr lang="en-CA" sz="1200" b="0" i="0" u="none" strike="noStrike" kern="1200" dirty="0">
                <a:solidFill>
                  <a:schemeClr val="tx1"/>
                </a:solidFill>
                <a:effectLst/>
                <a:latin typeface="+mn-lt"/>
                <a:ea typeface="+mn-ea"/>
                <a:cs typeface="+mn-cs"/>
              </a:rPr>
              <a:t> The “analytical heavy hitting is done in determining whether the dealing was fair” </a:t>
            </a:r>
            <a:r>
              <a:rPr lang="en-CA" sz="1200" b="0" i="0" u="none" strike="noStrike" kern="1200" dirty="0" smtClean="0">
                <a:solidFill>
                  <a:schemeClr val="tx1"/>
                </a:solidFill>
                <a:effectLst/>
                <a:latin typeface="+mn-lt"/>
                <a:ea typeface="+mn-ea"/>
                <a:cs typeface="+mn-cs"/>
              </a:rPr>
              <a:t>which </a:t>
            </a:r>
            <a:r>
              <a:rPr lang="en-CA" sz="1200" b="0" i="0" u="none" strike="noStrike" kern="1200" dirty="0">
                <a:solidFill>
                  <a:schemeClr val="tx1"/>
                </a:solidFill>
                <a:effectLst/>
                <a:latin typeface="+mn-lt"/>
                <a:ea typeface="+mn-ea"/>
                <a:cs typeface="+mn-cs"/>
              </a:rPr>
              <a:t>takes place in the second step of the process</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10</a:t>
            </a:fld>
            <a:endParaRPr lang="en-US"/>
          </a:p>
        </p:txBody>
      </p:sp>
    </p:spTree>
    <p:extLst>
      <p:ext uri="{BB962C8B-B14F-4D97-AF65-F5344CB8AC3E}">
        <p14:creationId xmlns:p14="http://schemas.microsoft.com/office/powerpoint/2010/main" val="4070709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Therefore, in line with the two earlier decisions of the </a:t>
            </a:r>
            <a:r>
              <a:rPr lang="en-CA" sz="1200" b="0" i="0" u="none" strike="noStrike" kern="1200" dirty="0" smtClean="0">
                <a:solidFill>
                  <a:schemeClr val="tx1"/>
                </a:solidFill>
                <a:effectLst/>
                <a:latin typeface="+mn-lt"/>
                <a:ea typeface="+mn-ea"/>
                <a:cs typeface="+mn-cs"/>
              </a:rPr>
              <a:t>Copyright </a:t>
            </a:r>
            <a:r>
              <a:rPr lang="en-CA" sz="1200" b="0" i="0" u="none" strike="noStrike" kern="1200" dirty="0">
                <a:solidFill>
                  <a:schemeClr val="tx1"/>
                </a:solidFill>
                <a:effectLst/>
                <a:latin typeface="+mn-lt"/>
                <a:ea typeface="+mn-ea"/>
                <a:cs typeface="+mn-cs"/>
              </a:rPr>
              <a:t>Board and the </a:t>
            </a:r>
            <a:r>
              <a:rPr lang="en-CA" sz="1200" b="0" i="0" u="none" strike="noStrike" kern="1200" dirty="0" smtClean="0">
                <a:solidFill>
                  <a:schemeClr val="tx1"/>
                </a:solidFill>
                <a:effectLst/>
                <a:latin typeface="+mn-lt"/>
                <a:ea typeface="+mn-ea"/>
                <a:cs typeface="+mn-cs"/>
              </a:rPr>
              <a:t>Federal </a:t>
            </a:r>
            <a:r>
              <a:rPr lang="en-CA" sz="1200" b="0" i="0" u="none" strike="noStrike" kern="1200" dirty="0">
                <a:solidFill>
                  <a:schemeClr val="tx1"/>
                </a:solidFill>
                <a:effectLst/>
                <a:latin typeface="+mn-lt"/>
                <a:ea typeface="+mn-ea"/>
                <a:cs typeface="+mn-cs"/>
              </a:rPr>
              <a:t>Court of Appeal, the </a:t>
            </a:r>
            <a:r>
              <a:rPr lang="en-CA" sz="1200" b="0" i="0" u="none" strike="noStrike" kern="1200" dirty="0" smtClean="0">
                <a:solidFill>
                  <a:schemeClr val="tx1"/>
                </a:solidFill>
                <a:effectLst/>
                <a:latin typeface="+mn-lt"/>
                <a:ea typeface="+mn-ea"/>
                <a:cs typeface="+mn-cs"/>
              </a:rPr>
              <a:t>Supreme </a:t>
            </a:r>
            <a:r>
              <a:rPr lang="en-CA" sz="1200" b="0" i="0" u="none" strike="noStrike" kern="1200" dirty="0">
                <a:solidFill>
                  <a:schemeClr val="tx1"/>
                </a:solidFill>
                <a:effectLst/>
                <a:latin typeface="+mn-lt"/>
                <a:ea typeface="+mn-ea"/>
                <a:cs typeface="+mn-cs"/>
              </a:rPr>
              <a:t>Court held that the previews did constitute research</a:t>
            </a:r>
            <a:r>
              <a:rPr lang="en-CA" sz="1200" b="0" i="0" u="none" strike="noStrike"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11</a:t>
            </a:fld>
            <a:endParaRPr lang="en-US"/>
          </a:p>
        </p:txBody>
      </p:sp>
    </p:spTree>
    <p:extLst>
      <p:ext uri="{BB962C8B-B14F-4D97-AF65-F5344CB8AC3E}">
        <p14:creationId xmlns:p14="http://schemas.microsoft.com/office/powerpoint/2010/main" val="27153728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Having decided that the previews constitute research, the Court turned to the second major issue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whose perspective to use for considering the purpose of the use of a work. Whose purpose should be considered? </a:t>
            </a:r>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party responsible for playing the music is the Internet Service Provider (or ISP), such as Bell, Rogers or TELUS. </a:t>
            </a:r>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party listening to the music is the customer. </a:t>
            </a:r>
            <a:r>
              <a:rPr lang="en-CA" sz="1200" b="0" i="0" u="none" strike="noStrike" kern="1200" dirty="0" smtClean="0">
                <a:solidFill>
                  <a:schemeClr val="tx1"/>
                </a:solidFill>
                <a:effectLst/>
                <a:latin typeface="+mn-lt"/>
                <a:ea typeface="+mn-ea"/>
                <a:cs typeface="+mn-cs"/>
              </a:rPr>
              <a:t>If </a:t>
            </a:r>
            <a:r>
              <a:rPr lang="en-CA" sz="1200" b="0" i="0" u="none" strike="noStrike" kern="1200" dirty="0">
                <a:solidFill>
                  <a:schemeClr val="tx1"/>
                </a:solidFill>
                <a:effectLst/>
                <a:latin typeface="+mn-lt"/>
                <a:ea typeface="+mn-ea"/>
                <a:cs typeface="+mn-cs"/>
              </a:rPr>
              <a:t>research is to be the purpose of streaming the previews under fair dealing, then who must be doing the research? The ISP, who </a:t>
            </a:r>
            <a:r>
              <a:rPr lang="en-CA" sz="1200" b="0" i="0" u="none" strike="noStrike" kern="1200" dirty="0" smtClean="0">
                <a:solidFill>
                  <a:schemeClr val="tx1"/>
                </a:solidFill>
                <a:effectLst/>
                <a:latin typeface="+mn-lt"/>
                <a:ea typeface="+mn-ea"/>
                <a:cs typeface="+mn-cs"/>
              </a:rPr>
              <a:t>is </a:t>
            </a:r>
            <a:r>
              <a:rPr lang="en-CA" sz="1200" b="0" i="0" u="none" strike="noStrike" kern="1200" dirty="0">
                <a:solidFill>
                  <a:schemeClr val="tx1"/>
                </a:solidFill>
                <a:effectLst/>
                <a:latin typeface="+mn-lt"/>
                <a:ea typeface="+mn-ea"/>
                <a:cs typeface="+mn-cs"/>
              </a:rPr>
              <a:t>initiating the stream, or the customer, who is receiving the stream</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12</a:t>
            </a:fld>
            <a:endParaRPr lang="en-US"/>
          </a:p>
        </p:txBody>
      </p:sp>
    </p:spTree>
    <p:extLst>
      <p:ext uri="{BB962C8B-B14F-4D97-AF65-F5344CB8AC3E}">
        <p14:creationId xmlns:p14="http://schemas.microsoft.com/office/powerpoint/2010/main" val="9541538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While SOCAN argued that the  ISP’s perspective should be used as the viewpoint from which to consider whether the dealing was fair, the Supreme Court again </a:t>
            </a:r>
            <a:r>
              <a:rPr lang="en-CA" sz="1200" b="0" i="0" u="none" strike="noStrike" kern="1200" dirty="0" smtClean="0">
                <a:solidFill>
                  <a:schemeClr val="tx1"/>
                </a:solidFill>
                <a:effectLst/>
                <a:latin typeface="+mn-lt"/>
                <a:ea typeface="+mn-ea"/>
                <a:cs typeface="+mn-cs"/>
              </a:rPr>
              <a:t>decided </a:t>
            </a:r>
            <a:r>
              <a:rPr lang="en-CA" sz="1200" b="0" i="0" u="none" strike="noStrike" kern="1200" dirty="0">
                <a:solidFill>
                  <a:schemeClr val="tx1"/>
                </a:solidFill>
                <a:effectLst/>
                <a:latin typeface="+mn-lt"/>
                <a:ea typeface="+mn-ea"/>
                <a:cs typeface="+mn-cs"/>
              </a:rPr>
              <a:t>that the Copyright Board and the Federal Court of Appeal had been correct in focusing on the end user’s purpose, not the service provider’s.</a:t>
            </a:r>
            <a:endParaRPr lang="en-CA" dirty="0"/>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Supreme Court clearly stated that </a:t>
            </a:r>
            <a:r>
              <a:rPr lang="en-CA" sz="1200" b="0" i="0" u="none" strike="noStrike" kern="1200" dirty="0" smtClean="0">
                <a:solidFill>
                  <a:schemeClr val="tx1"/>
                </a:solidFill>
                <a:effectLst/>
                <a:latin typeface="+mn-lt"/>
                <a:ea typeface="+mn-ea"/>
                <a:cs typeface="+mn-cs"/>
              </a:rPr>
              <a:t>“</a:t>
            </a:r>
            <a:r>
              <a:rPr lang="en-CA" sz="1200" b="0" i="0" u="none" strike="noStrike" kern="1200" dirty="0">
                <a:solidFill>
                  <a:schemeClr val="tx1"/>
                </a:solidFill>
                <a:effectLst/>
                <a:latin typeface="+mn-lt"/>
                <a:ea typeface="+mn-ea"/>
                <a:cs typeface="+mn-cs"/>
              </a:rPr>
              <a:t>the predominant perspective in this case is that of the ultimate users of the previews, and </a:t>
            </a:r>
            <a:r>
              <a:rPr lang="en-CA" sz="1200" b="0" i="1" u="none" strike="noStrike" kern="1200" dirty="0">
                <a:solidFill>
                  <a:schemeClr val="tx1"/>
                </a:solidFill>
                <a:effectLst/>
                <a:latin typeface="+mn-lt"/>
                <a:ea typeface="+mn-ea"/>
                <a:cs typeface="+mn-cs"/>
              </a:rPr>
              <a:t>their</a:t>
            </a:r>
            <a:r>
              <a:rPr lang="en-CA" sz="1200" b="0" i="0" u="none" strike="noStrike" kern="1200" dirty="0">
                <a:solidFill>
                  <a:schemeClr val="tx1"/>
                </a:solidFill>
                <a:effectLst/>
                <a:latin typeface="+mn-lt"/>
                <a:ea typeface="+mn-ea"/>
                <a:cs typeface="+mn-cs"/>
              </a:rPr>
              <a:t> purpose in using previews was to help them research and identify musical works for online purchase” (para. 34).</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13</a:t>
            </a:fld>
            <a:endParaRPr lang="en-US"/>
          </a:p>
        </p:txBody>
      </p:sp>
    </p:spTree>
    <p:extLst>
      <p:ext uri="{BB962C8B-B14F-4D97-AF65-F5344CB8AC3E}">
        <p14:creationId xmlns:p14="http://schemas.microsoft.com/office/powerpoint/2010/main" val="11891114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third issue was, if listening to the previews is considered as research for the purposes of fair dealing, then does playing the previews pass the </a:t>
            </a:r>
            <a:r>
              <a:rPr lang="en-CA" sz="1200" b="0" i="1" u="none" strike="noStrike" kern="1200" dirty="0" smtClean="0">
                <a:solidFill>
                  <a:schemeClr val="tx1"/>
                </a:solidFill>
                <a:effectLst/>
                <a:latin typeface="+mn-lt"/>
                <a:ea typeface="+mn-ea"/>
                <a:cs typeface="+mn-cs"/>
              </a:rPr>
              <a:t>CCH</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six-factor test?</a:t>
            </a:r>
          </a:p>
          <a:p>
            <a:endParaRPr lang="en-CA" sz="1200" b="0" i="0" u="none" strike="noStrike" kern="1200" dirty="0">
              <a:solidFill>
                <a:schemeClr val="tx1"/>
              </a:solidFill>
              <a:effectLst/>
              <a:latin typeface="+mn-lt"/>
              <a:ea typeface="+mn-ea"/>
              <a:cs typeface="+mn-cs"/>
            </a:endParaRPr>
          </a:p>
          <a:p>
            <a:pPr rtl="0"/>
            <a:r>
              <a:rPr lang="en-CA" sz="1200" b="0" i="0" u="none" strike="noStrike" kern="1200" dirty="0">
                <a:solidFill>
                  <a:schemeClr val="tx1"/>
                </a:solidFill>
                <a:effectLst/>
                <a:latin typeface="+mn-lt"/>
                <a:ea typeface="+mn-ea"/>
                <a:cs typeface="+mn-cs"/>
              </a:rPr>
              <a:t>This issue relates to the second step of the fair dealing assessment. The Court applied, and thus reaffirmed, both the procedure and the six factors used in </a:t>
            </a:r>
            <a:r>
              <a:rPr lang="en-CA" sz="1200" b="0" i="1" u="none" strike="noStrike" kern="1200" dirty="0">
                <a:solidFill>
                  <a:schemeClr val="tx1"/>
                </a:solidFill>
                <a:effectLst/>
                <a:latin typeface="+mn-lt"/>
                <a:ea typeface="+mn-ea"/>
                <a:cs typeface="+mn-cs"/>
              </a:rPr>
              <a:t>CCH</a:t>
            </a:r>
            <a:r>
              <a:rPr lang="en-CA" sz="1200" b="0" i="0" u="none" strike="noStrike"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14</a:t>
            </a:fld>
            <a:endParaRPr lang="en-US"/>
          </a:p>
        </p:txBody>
      </p:sp>
    </p:spTree>
    <p:extLst>
      <p:ext uri="{BB962C8B-B14F-4D97-AF65-F5344CB8AC3E}">
        <p14:creationId xmlns:p14="http://schemas.microsoft.com/office/powerpoint/2010/main" val="21420422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It was determined that the user was listening to previews for consumer or other research purposes. The Court felt that the presence of safeguards helped ensure that use was limited to this purpose</a:t>
            </a:r>
            <a:r>
              <a:rPr lang="en-CA" sz="1200" b="0" i="0" u="none" strike="noStrike" kern="1200" dirty="0" smtClean="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15</a:t>
            </a:fld>
            <a:endParaRPr lang="en-US"/>
          </a:p>
        </p:txBody>
      </p:sp>
    </p:spTree>
    <p:extLst>
      <p:ext uri="{BB962C8B-B14F-4D97-AF65-F5344CB8AC3E}">
        <p14:creationId xmlns:p14="http://schemas.microsoft.com/office/powerpoint/2010/main" val="2452922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Safeguards were also noted when the Court considered the character of the dealing. These included the</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inability to download the previews, the </a:t>
            </a:r>
            <a:r>
              <a:rPr lang="en-CA" sz="1200" b="0" i="0" u="none" strike="noStrike" kern="1200" dirty="0" smtClean="0">
                <a:solidFill>
                  <a:schemeClr val="tx1"/>
                </a:solidFill>
                <a:effectLst/>
                <a:latin typeface="+mn-lt"/>
                <a:ea typeface="+mn-ea"/>
                <a:cs typeface="+mn-cs"/>
              </a:rPr>
              <a:t>short </a:t>
            </a:r>
            <a:r>
              <a:rPr lang="en-CA" sz="1200" b="0" i="0" u="none" strike="noStrike" kern="1200" dirty="0">
                <a:solidFill>
                  <a:schemeClr val="tx1"/>
                </a:solidFill>
                <a:effectLst/>
                <a:latin typeface="+mn-lt"/>
                <a:ea typeface="+mn-ea"/>
                <a:cs typeface="+mn-cs"/>
              </a:rPr>
              <a:t>length and relatively low quality of the files, and the </a:t>
            </a:r>
            <a:r>
              <a:rPr lang="en-CA" sz="1200" b="0" i="0" u="none" strike="noStrike" kern="1200" dirty="0" smtClean="0">
                <a:solidFill>
                  <a:schemeClr val="tx1"/>
                </a:solidFill>
                <a:effectLst/>
                <a:latin typeface="+mn-lt"/>
                <a:ea typeface="+mn-ea"/>
                <a:cs typeface="+mn-cs"/>
              </a:rPr>
              <a:t>fact </a:t>
            </a:r>
            <a:r>
              <a:rPr lang="en-CA" sz="1200" b="0" i="0" u="none" strike="noStrike" kern="1200" dirty="0">
                <a:solidFill>
                  <a:schemeClr val="tx1"/>
                </a:solidFill>
                <a:effectLst/>
                <a:latin typeface="+mn-lt"/>
                <a:ea typeface="+mn-ea"/>
                <a:cs typeface="+mn-cs"/>
              </a:rPr>
              <a:t>that they were deleted after playing</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16</a:t>
            </a:fld>
            <a:endParaRPr lang="en-US"/>
          </a:p>
        </p:txBody>
      </p:sp>
    </p:spTree>
    <p:extLst>
      <p:ext uri="{BB962C8B-B14F-4D97-AF65-F5344CB8AC3E}">
        <p14:creationId xmlns:p14="http://schemas.microsoft.com/office/powerpoint/2010/main" val="11784275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In assessing the amount of the dealing,</a:t>
            </a: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SOCAN had argued that the aggregate number of previews should be considered. This diverged from the </a:t>
            </a:r>
            <a:r>
              <a:rPr lang="en-CA" sz="1200" b="0" i="0" u="none" strike="noStrike" kern="1200" dirty="0" smtClean="0">
                <a:solidFill>
                  <a:schemeClr val="tx1"/>
                </a:solidFill>
                <a:effectLst/>
                <a:latin typeface="+mn-lt"/>
                <a:ea typeface="+mn-ea"/>
                <a:cs typeface="+mn-cs"/>
              </a:rPr>
              <a:t>Copyright </a:t>
            </a:r>
            <a:r>
              <a:rPr lang="en-CA" sz="1200" b="0" i="0" u="none" strike="noStrike" kern="1200" dirty="0">
                <a:solidFill>
                  <a:schemeClr val="tx1"/>
                </a:solidFill>
                <a:effectLst/>
                <a:latin typeface="+mn-lt"/>
                <a:ea typeface="+mn-ea"/>
                <a:cs typeface="+mn-cs"/>
              </a:rPr>
              <a:t>Board’s decision to assess the amount of the dealing as the </a:t>
            </a:r>
            <a:r>
              <a:rPr lang="en-CA" sz="1200" b="0" i="0" u="none" strike="noStrike" kern="1200" dirty="0" smtClean="0">
                <a:solidFill>
                  <a:schemeClr val="tx1"/>
                </a:solidFill>
                <a:effectLst/>
                <a:latin typeface="+mn-lt"/>
                <a:ea typeface="+mn-ea"/>
                <a:cs typeface="+mn-cs"/>
              </a:rPr>
              <a:t>proportion </a:t>
            </a:r>
            <a:r>
              <a:rPr lang="en-CA" sz="1200" b="0" i="0" u="none" strike="noStrike" kern="1200" dirty="0">
                <a:solidFill>
                  <a:schemeClr val="tx1"/>
                </a:solidFill>
                <a:effectLst/>
                <a:latin typeface="+mn-lt"/>
                <a:ea typeface="+mn-ea"/>
                <a:cs typeface="+mn-cs"/>
              </a:rPr>
              <a:t>of the work copied, not the aggregate number of copies made</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a:p>
            <a:r>
              <a:rPr lang="en-CA" sz="1200" b="0" i="0" u="none" strike="noStrike" kern="1200" dirty="0">
                <a:solidFill>
                  <a:schemeClr val="tx1"/>
                </a:solidFill>
                <a:effectLst/>
                <a:latin typeface="+mn-lt"/>
                <a:ea typeface="+mn-ea"/>
                <a:cs typeface="+mn-cs"/>
              </a:rPr>
              <a:t>The Supreme Court again sided with the original arguments of the Copyright Board and stated </a:t>
            </a:r>
            <a:r>
              <a:rPr lang="en-CA" sz="1200" b="0" i="0" u="none" strike="noStrike" kern="1200" dirty="0" smtClean="0">
                <a:solidFill>
                  <a:schemeClr val="tx1"/>
                </a:solidFill>
                <a:effectLst/>
                <a:latin typeface="+mn-lt"/>
                <a:ea typeface="+mn-ea"/>
                <a:cs typeface="+mn-cs"/>
              </a:rPr>
              <a:t>“</a:t>
            </a:r>
            <a:r>
              <a:rPr lang="en-CA" sz="1200" b="0" i="0" u="none" strike="noStrike" kern="1200" dirty="0">
                <a:solidFill>
                  <a:schemeClr val="tx1"/>
                </a:solidFill>
                <a:effectLst/>
                <a:latin typeface="+mn-lt"/>
                <a:ea typeface="+mn-ea"/>
                <a:cs typeface="+mn-cs"/>
              </a:rPr>
              <a:t>The ‘amount of the dealing’ factor should therefore be assessed by looking at how each dealing occurs on an individual level, not on the aggregate use” (para. 41). Furthermore, the Court clarified that the aggregate copying should be considered in the “character of the dealing factor” and not the amount of the dealing factor</a:t>
            </a:r>
            <a:r>
              <a:rPr lang="en-CA" sz="1200" b="0" i="0" u="none" strike="noStrike"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17</a:t>
            </a:fld>
            <a:endParaRPr lang="en-US"/>
          </a:p>
        </p:txBody>
      </p:sp>
    </p:spTree>
    <p:extLst>
      <p:ext uri="{BB962C8B-B14F-4D97-AF65-F5344CB8AC3E}">
        <p14:creationId xmlns:p14="http://schemas.microsoft.com/office/powerpoint/2010/main" val="5354349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SOCAN claimed that users could rely on a wide number of alternatives to preview when choosing what music to buy. </a:t>
            </a:r>
            <a:r>
              <a:rPr lang="en-CA" sz="1200" b="0" i="0" u="none" strike="noStrike" kern="1200" dirty="0" smtClean="0">
                <a:solidFill>
                  <a:schemeClr val="tx1"/>
                </a:solidFill>
                <a:effectLst/>
                <a:latin typeface="+mn-lt"/>
                <a:ea typeface="+mn-ea"/>
                <a:cs typeface="+mn-cs"/>
              </a:rPr>
              <a:t>Album </a:t>
            </a:r>
            <a:r>
              <a:rPr lang="en-CA" sz="1200" b="0" i="0" u="none" strike="noStrike" kern="1200" dirty="0">
                <a:solidFill>
                  <a:schemeClr val="tx1"/>
                </a:solidFill>
                <a:effectLst/>
                <a:latin typeface="+mn-lt"/>
                <a:ea typeface="+mn-ea"/>
                <a:cs typeface="+mn-cs"/>
              </a:rPr>
              <a:t>artwork, </a:t>
            </a:r>
            <a:r>
              <a:rPr lang="en-CA" sz="1200" b="0" i="0" u="none" strike="noStrike" kern="1200" dirty="0" smtClean="0">
                <a:solidFill>
                  <a:schemeClr val="tx1"/>
                </a:solidFill>
                <a:effectLst/>
                <a:latin typeface="+mn-lt"/>
                <a:ea typeface="+mn-ea"/>
                <a:cs typeface="+mn-cs"/>
              </a:rPr>
              <a:t>textual </a:t>
            </a:r>
            <a:r>
              <a:rPr lang="en-CA" sz="1200" b="0" i="0" u="none" strike="noStrike" kern="1200" dirty="0">
                <a:solidFill>
                  <a:schemeClr val="tx1"/>
                </a:solidFill>
                <a:effectLst/>
                <a:latin typeface="+mn-lt"/>
                <a:ea typeface="+mn-ea"/>
                <a:cs typeface="+mn-cs"/>
              </a:rPr>
              <a:t>descriptions, and user-generated album reviews were offered as alternatives. However, </a:t>
            </a:r>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Supreme Court noted that these options were not true alternatives to previewing the music, as only previews can demonstrate to a consumer what the music actually sounds like</a:t>
            </a:r>
            <a:r>
              <a:rPr lang="en-CA" sz="1200" b="0" i="0" u="none" strike="noStrike"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18</a:t>
            </a:fld>
            <a:endParaRPr lang="en-US"/>
          </a:p>
        </p:txBody>
      </p:sp>
    </p:spTree>
    <p:extLst>
      <p:ext uri="{BB962C8B-B14F-4D97-AF65-F5344CB8AC3E}">
        <p14:creationId xmlns:p14="http://schemas.microsoft.com/office/powerpoint/2010/main" val="26015549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fifth factor examines whether the work is one which should be widely disseminated. </a:t>
            </a:r>
            <a:r>
              <a:rPr lang="en-CA" sz="1200" b="0" i="0" u="none" strike="noStrike" kern="1200" dirty="0" smtClean="0">
                <a:solidFill>
                  <a:schemeClr val="tx1"/>
                </a:solidFill>
                <a:effectLst/>
                <a:latin typeface="+mn-lt"/>
                <a:ea typeface="+mn-ea"/>
                <a:cs typeface="+mn-cs"/>
              </a:rPr>
              <a:t>SOCAN </a:t>
            </a:r>
            <a:r>
              <a:rPr lang="en-CA" sz="1200" b="0" i="0" u="none" strike="noStrike" kern="1200" dirty="0">
                <a:solidFill>
                  <a:schemeClr val="tx1"/>
                </a:solidFill>
                <a:effectLst/>
                <a:latin typeface="+mn-lt"/>
                <a:ea typeface="+mn-ea"/>
                <a:cs typeface="+mn-cs"/>
              </a:rPr>
              <a:t>agreed that the works should be widely disseminated, but argued that since the works are already easily purchased and disseminated without previews, previews provide no additional benefit to dissemination. </a:t>
            </a:r>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Court disagreed, pointing out that </a:t>
            </a:r>
            <a:r>
              <a:rPr lang="en-CA" sz="1200" b="0" i="0" u="none" strike="noStrike" kern="1200" dirty="0" smtClean="0">
                <a:solidFill>
                  <a:schemeClr val="tx1"/>
                </a:solidFill>
                <a:effectLst/>
                <a:latin typeface="+mn-lt"/>
                <a:ea typeface="+mn-ea"/>
                <a:cs typeface="+mn-cs"/>
              </a:rPr>
              <a:t>“[</a:t>
            </a:r>
            <a:r>
              <a:rPr lang="en-CA" sz="1200" b="0" i="0" u="none" strike="noStrike" kern="1200" dirty="0">
                <a:solidFill>
                  <a:schemeClr val="tx1"/>
                </a:solidFill>
                <a:effectLst/>
                <a:latin typeface="+mn-lt"/>
                <a:ea typeface="+mn-ea"/>
                <a:cs typeface="+mn-cs"/>
              </a:rPr>
              <a:t>u]</a:t>
            </a:r>
            <a:r>
              <a:rPr lang="en-CA" sz="1200" b="0" i="0" u="none" strike="noStrike" kern="1200" dirty="0" err="1">
                <a:solidFill>
                  <a:schemeClr val="tx1"/>
                </a:solidFill>
                <a:effectLst/>
                <a:latin typeface="+mn-lt"/>
                <a:ea typeface="+mn-ea"/>
                <a:cs typeface="+mn-cs"/>
              </a:rPr>
              <a:t>nless</a:t>
            </a:r>
            <a:r>
              <a:rPr lang="en-CA" sz="1200" b="0" i="0" u="none" strike="noStrike" kern="1200" dirty="0">
                <a:solidFill>
                  <a:schemeClr val="tx1"/>
                </a:solidFill>
                <a:effectLst/>
                <a:latin typeface="+mn-lt"/>
                <a:ea typeface="+mn-ea"/>
                <a:cs typeface="+mn-cs"/>
              </a:rPr>
              <a:t> a potential consumer can locate and identify a work he or she wants to buy, the work will not be disseminated” (para. 47</a:t>
            </a:r>
            <a:r>
              <a:rPr lang="en-CA" sz="1200" b="0" i="0" u="none" strike="noStrike"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19</a:t>
            </a:fld>
            <a:endParaRPr lang="en-US"/>
          </a:p>
        </p:txBody>
      </p:sp>
    </p:spTree>
    <p:extLst>
      <p:ext uri="{BB962C8B-B14F-4D97-AF65-F5344CB8AC3E}">
        <p14:creationId xmlns:p14="http://schemas.microsoft.com/office/powerpoint/2010/main" val="18358581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When buying music online, we usually have an opportunity to preview a song before we buy it. The song is protected by copyright and a </a:t>
            </a:r>
            <a:r>
              <a:rPr lang="en-US" sz="1200" b="0" i="0" u="none" strike="noStrike" kern="1200" dirty="0" smtClean="0">
                <a:solidFill>
                  <a:schemeClr val="tx1"/>
                </a:solidFill>
                <a:effectLst/>
                <a:latin typeface="+mn-lt"/>
                <a:ea typeface="+mn-ea"/>
                <a:cs typeface="+mn-cs"/>
              </a:rPr>
              <a:t>45-second </a:t>
            </a:r>
            <a:r>
              <a:rPr lang="en-US" sz="1200" b="0" i="0" u="none" strike="noStrike" kern="1200" dirty="0">
                <a:solidFill>
                  <a:schemeClr val="tx1"/>
                </a:solidFill>
                <a:effectLst/>
                <a:latin typeface="+mn-lt"/>
                <a:ea typeface="+mn-ea"/>
                <a:cs typeface="+mn-cs"/>
              </a:rPr>
              <a:t>preview of a 3-minute song is a substantial amount. Should the </a:t>
            </a:r>
            <a:r>
              <a:rPr lang="en-US" sz="1200" b="0" i="0" u="none" strike="noStrike" kern="1200" dirty="0" smtClean="0">
                <a:solidFill>
                  <a:schemeClr val="tx1"/>
                </a:solidFill>
                <a:effectLst/>
                <a:latin typeface="+mn-lt"/>
                <a:ea typeface="+mn-ea"/>
                <a:cs typeface="+mn-cs"/>
              </a:rPr>
              <a:t>rights holders </a:t>
            </a:r>
            <a:r>
              <a:rPr lang="en-US" sz="1200" b="0" i="0" u="none" strike="noStrike" kern="1200" dirty="0">
                <a:solidFill>
                  <a:schemeClr val="tx1"/>
                </a:solidFill>
                <a:effectLst/>
                <a:latin typeface="+mn-lt"/>
                <a:ea typeface="+mn-ea"/>
                <a:cs typeface="+mn-cs"/>
              </a:rPr>
              <a:t>in that song be compensated for the playing of that online excerpt, or should those previews be covered under fair dealing</a:t>
            </a:r>
            <a:r>
              <a:rPr lang="en-US"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2</a:t>
            </a:fld>
            <a:endParaRPr lang="en-US"/>
          </a:p>
        </p:txBody>
      </p:sp>
    </p:spTree>
    <p:extLst>
      <p:ext uri="{BB962C8B-B14F-4D97-AF65-F5344CB8AC3E}">
        <p14:creationId xmlns:p14="http://schemas.microsoft.com/office/powerpoint/2010/main" val="41174397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Finally, the Supreme Court considered the effect of the dealing on the work. </a:t>
            </a:r>
            <a:r>
              <a:rPr lang="en-CA" sz="1200" b="0" i="0" u="none" strike="noStrike" kern="1200" dirty="0" smtClean="0">
                <a:solidFill>
                  <a:schemeClr val="tx1"/>
                </a:solidFill>
                <a:effectLst/>
                <a:latin typeface="+mn-lt"/>
                <a:ea typeface="+mn-ea"/>
                <a:cs typeface="+mn-cs"/>
              </a:rPr>
              <a:t>The </a:t>
            </a:r>
            <a:r>
              <a:rPr lang="en-CA" sz="1200" b="0" i="0" u="none" strike="noStrike" kern="1200" dirty="0">
                <a:solidFill>
                  <a:schemeClr val="tx1"/>
                </a:solidFill>
                <a:effectLst/>
                <a:latin typeface="+mn-lt"/>
                <a:ea typeface="+mn-ea"/>
                <a:cs typeface="+mn-cs"/>
              </a:rPr>
              <a:t>Court found that since the purpose of the previews was to increase the sale of the originals, the previews could not be said to have a negative impact on the original, nor were they in competition with the original works</a:t>
            </a:r>
            <a:r>
              <a:rPr lang="en-CA" sz="1200" b="0" i="0" u="none" strike="noStrike"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20</a:t>
            </a:fld>
            <a:endParaRPr lang="en-US"/>
          </a:p>
        </p:txBody>
      </p:sp>
    </p:spTree>
    <p:extLst>
      <p:ext uri="{BB962C8B-B14F-4D97-AF65-F5344CB8AC3E}">
        <p14:creationId xmlns:p14="http://schemas.microsoft.com/office/powerpoint/2010/main" val="23094583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0" dirty="0">
                <a:effectLst/>
              </a:rPr>
              <a:t>Based on the Supreme Court’s </a:t>
            </a:r>
            <a:r>
              <a:rPr lang="en-CA" b="0" dirty="0" smtClean="0">
                <a:effectLst/>
              </a:rPr>
              <a:t>six-factor </a:t>
            </a:r>
            <a:r>
              <a:rPr lang="en-CA" b="0" dirty="0">
                <a:effectLst/>
              </a:rPr>
              <a:t>fair dealing analysis, the dealing was found to be fair</a:t>
            </a:r>
            <a:r>
              <a:rPr lang="en-CA" b="0" dirty="0" smtClean="0">
                <a:effectLst/>
              </a:rPr>
              <a:t>.</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21</a:t>
            </a:fld>
            <a:endParaRPr lang="en-US"/>
          </a:p>
        </p:txBody>
      </p:sp>
    </p:spTree>
    <p:extLst>
      <p:ext uri="{BB962C8B-B14F-4D97-AF65-F5344CB8AC3E}">
        <p14:creationId xmlns:p14="http://schemas.microsoft.com/office/powerpoint/2010/main" val="21420422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To summarize, in </a:t>
            </a:r>
            <a:r>
              <a:rPr lang="en-CA" sz="1200" b="0" i="1" u="none" strike="noStrike" kern="1200" dirty="0">
                <a:solidFill>
                  <a:schemeClr val="tx1"/>
                </a:solidFill>
                <a:effectLst/>
                <a:latin typeface="+mn-lt"/>
                <a:ea typeface="+mn-ea"/>
                <a:cs typeface="+mn-cs"/>
              </a:rPr>
              <a:t>SOCAN v. Bell</a:t>
            </a:r>
            <a:r>
              <a:rPr lang="en-CA" sz="1200" b="0" i="0" u="none" strike="noStrike" kern="1200" dirty="0">
                <a:solidFill>
                  <a:schemeClr val="tx1"/>
                </a:solidFill>
                <a:effectLst/>
                <a:latin typeface="+mn-lt"/>
                <a:ea typeface="+mn-ea"/>
                <a:cs typeface="+mn-cs"/>
              </a:rPr>
              <a:t> the Supreme Court found that the previews of songs streamed on the internet </a:t>
            </a:r>
            <a:r>
              <a:rPr lang="en-CA" sz="1200" b="0" i="0" u="none" strike="noStrike" kern="1200" dirty="0" smtClean="0">
                <a:solidFill>
                  <a:schemeClr val="tx1"/>
                </a:solidFill>
                <a:effectLst/>
                <a:latin typeface="+mn-lt"/>
                <a:ea typeface="+mn-ea"/>
                <a:cs typeface="+mn-cs"/>
              </a:rPr>
              <a:t>were </a:t>
            </a:r>
            <a:r>
              <a:rPr lang="en-CA" sz="1200" b="0" i="0" u="none" strike="noStrike" kern="1200" dirty="0">
                <a:solidFill>
                  <a:schemeClr val="tx1"/>
                </a:solidFill>
                <a:effectLst/>
                <a:latin typeface="+mn-lt"/>
                <a:ea typeface="+mn-ea"/>
                <a:cs typeface="+mn-cs"/>
              </a:rPr>
              <a:t>for a research purpose, that the research was conducted  by the customer, and that this use </a:t>
            </a:r>
            <a:r>
              <a:rPr lang="en-CA" sz="1200" b="0" i="0" u="none" strike="noStrike" kern="1200" dirty="0" smtClean="0">
                <a:solidFill>
                  <a:schemeClr val="tx1"/>
                </a:solidFill>
                <a:effectLst/>
                <a:latin typeface="+mn-lt"/>
                <a:ea typeface="+mn-ea"/>
                <a:cs typeface="+mn-cs"/>
              </a:rPr>
              <a:t>satisfied </a:t>
            </a:r>
            <a:r>
              <a:rPr lang="en-CA" sz="1200" b="0" i="0" u="none" strike="noStrike" kern="1200" dirty="0">
                <a:solidFill>
                  <a:schemeClr val="tx1"/>
                </a:solidFill>
                <a:effectLst/>
                <a:latin typeface="+mn-lt"/>
                <a:ea typeface="+mn-ea"/>
                <a:cs typeface="+mn-cs"/>
              </a:rPr>
              <a:t>the six-factor test and thus counted as fair dealing. Therefore, SOCAN’s appeal was dismissed</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22</a:t>
            </a:fld>
            <a:endParaRPr lang="en-US"/>
          </a:p>
        </p:txBody>
      </p:sp>
    </p:spTree>
    <p:extLst>
      <p:ext uri="{BB962C8B-B14F-4D97-AF65-F5344CB8AC3E}">
        <p14:creationId xmlns:p14="http://schemas.microsoft.com/office/powerpoint/2010/main" val="29395290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Court provided its decision in July of 2012, </a:t>
            </a:r>
            <a:r>
              <a:rPr lang="en-CA" sz="1200" b="0" i="0" u="none" strike="noStrike" kern="1200" dirty="0" smtClean="0">
                <a:solidFill>
                  <a:schemeClr val="tx1"/>
                </a:solidFill>
                <a:effectLst/>
                <a:latin typeface="+mn-lt"/>
                <a:ea typeface="+mn-ea"/>
                <a:cs typeface="+mn-cs"/>
              </a:rPr>
              <a:t>along </a:t>
            </a:r>
            <a:r>
              <a:rPr lang="en-CA" sz="1200" b="0" i="0" u="none" strike="noStrike" kern="1200" dirty="0">
                <a:solidFill>
                  <a:schemeClr val="tx1"/>
                </a:solidFill>
                <a:effectLst/>
                <a:latin typeface="+mn-lt"/>
                <a:ea typeface="+mn-ea"/>
                <a:cs typeface="+mn-cs"/>
              </a:rPr>
              <a:t>with the four other copyright cases, which are collectively referred to as the “copyright pentalogy.” This case, along with the closely aligned decision in </a:t>
            </a:r>
            <a:r>
              <a:rPr lang="en-CA" sz="1200" b="0" i="1" u="none" strike="noStrike" kern="1200" dirty="0">
                <a:solidFill>
                  <a:schemeClr val="tx1"/>
                </a:solidFill>
                <a:effectLst/>
                <a:latin typeface="+mn-lt"/>
                <a:ea typeface="+mn-ea"/>
                <a:cs typeface="+mn-cs"/>
              </a:rPr>
              <a:t>Alberta (Education) v. Access Copyright</a:t>
            </a:r>
            <a:r>
              <a:rPr lang="en-CA" sz="1200" b="0" i="0" u="none" strike="noStrike" kern="1200" dirty="0">
                <a:solidFill>
                  <a:schemeClr val="tx1"/>
                </a:solidFill>
                <a:effectLst/>
                <a:latin typeface="+mn-lt"/>
                <a:ea typeface="+mn-ea"/>
                <a:cs typeface="+mn-cs"/>
              </a:rPr>
              <a:t>, another of the pentalogy, is an important piece of Supreme Court jurisprudence as it reaffirms and further clarifies the application of </a:t>
            </a:r>
            <a:r>
              <a:rPr lang="en-CA" sz="1200" b="0" i="1" u="none" strike="noStrike" kern="1200" dirty="0">
                <a:solidFill>
                  <a:schemeClr val="tx1"/>
                </a:solidFill>
                <a:effectLst/>
                <a:latin typeface="+mn-lt"/>
                <a:ea typeface="+mn-ea"/>
                <a:cs typeface="+mn-cs"/>
              </a:rPr>
              <a:t>CCH</a:t>
            </a:r>
            <a:r>
              <a:rPr lang="en-CA" sz="1200" b="0" i="0" u="none" strike="noStrike" kern="1200" dirty="0">
                <a:solidFill>
                  <a:schemeClr val="tx1"/>
                </a:solidFill>
                <a:effectLst/>
                <a:latin typeface="+mn-lt"/>
                <a:ea typeface="+mn-ea"/>
                <a:cs typeface="+mn-cs"/>
              </a:rPr>
              <a:t>’s six-factor test</a:t>
            </a:r>
            <a:r>
              <a:rPr lang="en-CA" sz="1200" b="0" i="0" u="none" strike="noStrike"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23</a:t>
            </a:fld>
            <a:endParaRPr lang="en-US"/>
          </a:p>
        </p:txBody>
      </p:sp>
    </p:spTree>
    <p:extLst>
      <p:ext uri="{BB962C8B-B14F-4D97-AF65-F5344CB8AC3E}">
        <p14:creationId xmlns:p14="http://schemas.microsoft.com/office/powerpoint/2010/main" val="4017783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CA" sz="1200" b="0" i="0" u="none" strike="noStrike" kern="1200" dirty="0">
                <a:solidFill>
                  <a:schemeClr val="tx1"/>
                </a:solidFill>
                <a:effectLst/>
                <a:latin typeface="+mn-lt"/>
                <a:ea typeface="+mn-ea"/>
                <a:cs typeface="+mn-cs"/>
              </a:rPr>
              <a:t>You should now be able to:</a:t>
            </a:r>
            <a:endParaRPr lang="en-CA" b="0" dirty="0">
              <a:effectLst/>
            </a:endParaRPr>
          </a:p>
          <a:p>
            <a:pPr marL="171450" indent="-171450" rtl="0" fontAlgn="base">
              <a:buFont typeface="Arial" panose="020B0604020202020204" pitchFamily="34" charset="0"/>
              <a:buChar char="•"/>
            </a:pP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Recount the circumstances and outcome of the </a:t>
            </a:r>
            <a:r>
              <a:rPr lang="en-CA" sz="1200" b="0" i="1" u="none" strike="noStrike" kern="1200" dirty="0">
                <a:solidFill>
                  <a:schemeClr val="tx1"/>
                </a:solidFill>
                <a:effectLst/>
                <a:latin typeface="+mn-lt"/>
                <a:ea typeface="+mn-ea"/>
                <a:cs typeface="+mn-cs"/>
              </a:rPr>
              <a:t>SOCAN v. Bell</a:t>
            </a:r>
            <a:r>
              <a:rPr lang="en-CA" sz="1200" b="0" i="0" u="none" strike="noStrike" kern="1200" dirty="0">
                <a:solidFill>
                  <a:schemeClr val="tx1"/>
                </a:solidFill>
                <a:effectLst/>
                <a:latin typeface="+mn-lt"/>
                <a:ea typeface="+mn-ea"/>
                <a:cs typeface="+mn-cs"/>
              </a:rPr>
              <a:t> case</a:t>
            </a:r>
          </a:p>
          <a:p>
            <a:pPr marL="171450" indent="-171450" rtl="0" fontAlgn="base">
              <a:buFont typeface="Arial" panose="020B0604020202020204" pitchFamily="34" charset="0"/>
              <a:buChar char="•"/>
            </a:pP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Describe the role of fair dealing in the </a:t>
            </a:r>
            <a:r>
              <a:rPr lang="en-CA" sz="1200" b="0" i="1" u="none" strike="noStrike" kern="1200" dirty="0">
                <a:solidFill>
                  <a:schemeClr val="tx1"/>
                </a:solidFill>
                <a:effectLst/>
                <a:latin typeface="+mn-lt"/>
                <a:ea typeface="+mn-ea"/>
                <a:cs typeface="+mn-cs"/>
              </a:rPr>
              <a:t>SOCAN v. Bell</a:t>
            </a:r>
            <a:r>
              <a:rPr lang="en-CA" sz="1200" b="0" i="0" u="none" strike="noStrike" kern="1200" dirty="0">
                <a:solidFill>
                  <a:schemeClr val="tx1"/>
                </a:solidFill>
                <a:effectLst/>
                <a:latin typeface="+mn-lt"/>
                <a:ea typeface="+mn-ea"/>
                <a:cs typeface="+mn-cs"/>
              </a:rPr>
              <a:t> case</a:t>
            </a:r>
          </a:p>
          <a:p>
            <a:pPr marL="171450" indent="-171450" rtl="0" fontAlgn="base">
              <a:buFont typeface="Arial" panose="020B0604020202020204" pitchFamily="34" charset="0"/>
              <a:buChar char="•"/>
            </a:pPr>
            <a:r>
              <a:rPr lang="en-CA" sz="1200" b="1" i="0" u="none" strike="noStrike" kern="12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Explain the use and interpretation of the </a:t>
            </a:r>
            <a:r>
              <a:rPr lang="en-CA" sz="1200" b="0" i="1" u="none" strike="noStrike" kern="1200" dirty="0">
                <a:solidFill>
                  <a:schemeClr val="tx1"/>
                </a:solidFill>
                <a:effectLst/>
                <a:latin typeface="+mn-lt"/>
                <a:ea typeface="+mn-ea"/>
                <a:cs typeface="+mn-cs"/>
              </a:rPr>
              <a:t>CCH</a:t>
            </a:r>
            <a:r>
              <a:rPr lang="en-CA" sz="1200" b="0" i="0" u="none" strike="noStrike" kern="1200" dirty="0">
                <a:solidFill>
                  <a:schemeClr val="tx1"/>
                </a:solidFill>
                <a:effectLst/>
                <a:latin typeface="+mn-lt"/>
                <a:ea typeface="+mn-ea"/>
                <a:cs typeface="+mn-cs"/>
              </a:rPr>
              <a:t> six-factor test in the </a:t>
            </a:r>
            <a:r>
              <a:rPr lang="en-CA" sz="1200" b="0" i="1" u="none" strike="noStrike" kern="1200" dirty="0">
                <a:solidFill>
                  <a:schemeClr val="tx1"/>
                </a:solidFill>
                <a:effectLst/>
                <a:latin typeface="+mn-lt"/>
                <a:ea typeface="+mn-ea"/>
                <a:cs typeface="+mn-cs"/>
              </a:rPr>
              <a:t>SOCAN v. Bell</a:t>
            </a:r>
            <a:r>
              <a:rPr lang="en-CA" sz="1200" b="0" i="0" u="none" strike="noStrike" kern="1200" dirty="0">
                <a:solidFill>
                  <a:schemeClr val="tx1"/>
                </a:solidFill>
                <a:effectLst/>
                <a:latin typeface="+mn-lt"/>
                <a:ea typeface="+mn-ea"/>
                <a:cs typeface="+mn-cs"/>
              </a:rPr>
              <a:t> case</a:t>
            </a:r>
          </a:p>
          <a:p>
            <a:pPr rtl="0"/>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24</a:t>
            </a:fld>
            <a:endParaRPr lang="en-US"/>
          </a:p>
        </p:txBody>
      </p:sp>
    </p:spTree>
    <p:extLst>
      <p:ext uri="{BB962C8B-B14F-4D97-AF65-F5344CB8AC3E}">
        <p14:creationId xmlns:p14="http://schemas.microsoft.com/office/powerpoint/2010/main" val="1744521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smtClean="0">
                <a:solidFill>
                  <a:schemeClr val="tx1"/>
                </a:solidFill>
                <a:effectLst/>
                <a:latin typeface="+mn-lt"/>
                <a:ea typeface="+mn-ea"/>
                <a:cs typeface="+mn-cs"/>
              </a:rPr>
              <a:t>This has been the University of Alberta’s </a:t>
            </a:r>
            <a:r>
              <a:rPr lang="en-CA" sz="1200" b="0" i="1" u="none" strike="noStrike" kern="1200" dirty="0" smtClean="0">
                <a:solidFill>
                  <a:schemeClr val="tx1"/>
                </a:solidFill>
                <a:effectLst/>
                <a:latin typeface="+mn-lt"/>
                <a:ea typeface="+mn-ea"/>
                <a:cs typeface="+mn-cs"/>
              </a:rPr>
              <a:t>Opening Up Copyright</a:t>
            </a:r>
            <a:r>
              <a:rPr lang="en-CA" sz="1200" b="0" i="0" u="none" strike="noStrike" kern="1200" dirty="0" smtClean="0">
                <a:solidFill>
                  <a:schemeClr val="tx1"/>
                </a:solidFill>
                <a:effectLst/>
                <a:latin typeface="+mn-lt"/>
                <a:ea typeface="+mn-ea"/>
                <a:cs typeface="+mn-cs"/>
              </a:rPr>
              <a:t> instructional module on </a:t>
            </a:r>
            <a:r>
              <a:rPr lang="en-CA" sz="1200" b="0" i="1" u="none" strike="noStrike" kern="1200" dirty="0" smtClean="0">
                <a:solidFill>
                  <a:schemeClr val="tx1"/>
                </a:solidFill>
                <a:effectLst/>
                <a:latin typeface="+mn-lt"/>
                <a:ea typeface="+mn-ea"/>
                <a:cs typeface="+mn-cs"/>
              </a:rPr>
              <a:t>SOCAN v. Bell</a:t>
            </a:r>
            <a:r>
              <a:rPr lang="en-CA" sz="1200" b="0" i="0" u="none" strike="noStrike" kern="1200" dirty="0" smtClean="0">
                <a:solidFill>
                  <a:schemeClr val="tx1"/>
                </a:solidFill>
                <a:effectLst/>
                <a:latin typeface="+mn-lt"/>
                <a:ea typeface="+mn-ea"/>
                <a:cs typeface="+mn-cs"/>
              </a:rPr>
              <a:t>. Thank you for your attention.</a:t>
            </a:r>
            <a:endParaRPr lang="en-CA" dirty="0" smtClean="0"/>
          </a:p>
        </p:txBody>
      </p:sp>
      <p:sp>
        <p:nvSpPr>
          <p:cNvPr id="4" name="Slide Number Placeholder 3"/>
          <p:cNvSpPr>
            <a:spLocks noGrp="1"/>
          </p:cNvSpPr>
          <p:nvPr>
            <p:ph type="sldNum" sz="quarter" idx="10"/>
          </p:nvPr>
        </p:nvSpPr>
        <p:spPr/>
        <p:txBody>
          <a:bodyPr/>
          <a:lstStyle/>
          <a:p>
            <a:fld id="{3059A8C4-0C62-F94C-981C-DE91E9B672CA}" type="slidenum">
              <a:rPr lang="en-US" smtClean="0"/>
              <a:t>25</a:t>
            </a:fld>
            <a:endParaRPr lang="en-US"/>
          </a:p>
        </p:txBody>
      </p:sp>
    </p:spTree>
    <p:extLst>
      <p:ext uri="{BB962C8B-B14F-4D97-AF65-F5344CB8AC3E}">
        <p14:creationId xmlns:p14="http://schemas.microsoft.com/office/powerpoint/2010/main" val="5544712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26</a:t>
            </a:fld>
            <a:endParaRPr lang="en-US"/>
          </a:p>
        </p:txBody>
      </p:sp>
    </p:spTree>
    <p:extLst>
      <p:ext uri="{BB962C8B-B14F-4D97-AF65-F5344CB8AC3E}">
        <p14:creationId xmlns:p14="http://schemas.microsoft.com/office/powerpoint/2010/main" val="2034844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29</a:t>
            </a:fld>
            <a:endParaRPr lang="en-US"/>
          </a:p>
        </p:txBody>
      </p:sp>
    </p:spTree>
    <p:extLst>
      <p:ext uri="{BB962C8B-B14F-4D97-AF65-F5344CB8AC3E}">
        <p14:creationId xmlns:p14="http://schemas.microsoft.com/office/powerpoint/2010/main" val="9273581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32</a:t>
            </a:fld>
            <a:endParaRPr lang="en-US"/>
          </a:p>
        </p:txBody>
      </p:sp>
    </p:spTree>
    <p:extLst>
      <p:ext uri="{BB962C8B-B14F-4D97-AF65-F5344CB8AC3E}">
        <p14:creationId xmlns:p14="http://schemas.microsoft.com/office/powerpoint/2010/main" val="30860071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33</a:t>
            </a:fld>
            <a:endParaRPr lang="en-US"/>
          </a:p>
        </p:txBody>
      </p:sp>
    </p:spTree>
    <p:extLst>
      <p:ext uri="{BB962C8B-B14F-4D97-AF65-F5344CB8AC3E}">
        <p14:creationId xmlns:p14="http://schemas.microsoft.com/office/powerpoint/2010/main" val="39771988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CA" sz="1200" b="0" i="0" u="none" strike="noStrike" kern="1200" dirty="0">
                <a:solidFill>
                  <a:schemeClr val="tx1"/>
                </a:solidFill>
                <a:effectLst/>
                <a:latin typeface="+mn-lt"/>
                <a:ea typeface="+mn-ea"/>
                <a:cs typeface="+mn-cs"/>
              </a:rPr>
              <a:t>SOCAN is a copyright collective representing the rights of songwriters, and SOCAN held the view that </a:t>
            </a:r>
            <a:r>
              <a:rPr lang="en-CA" sz="1200" b="0" i="0" u="none" strike="noStrike" kern="1200" dirty="0" smtClean="0">
                <a:solidFill>
                  <a:schemeClr val="tx1"/>
                </a:solidFill>
                <a:effectLst/>
                <a:latin typeface="+mn-lt"/>
                <a:ea typeface="+mn-ea"/>
                <a:cs typeface="+mn-cs"/>
              </a:rPr>
              <a:t>rights holders </a:t>
            </a:r>
            <a:r>
              <a:rPr lang="en-CA" sz="1200" b="0" i="0" u="none" strike="noStrike" kern="1200" dirty="0">
                <a:solidFill>
                  <a:schemeClr val="tx1"/>
                </a:solidFill>
                <a:effectLst/>
                <a:latin typeface="+mn-lt"/>
                <a:ea typeface="+mn-ea"/>
                <a:cs typeface="+mn-cs"/>
              </a:rPr>
              <a:t>should be compensated when their songs are previewed online. So, </a:t>
            </a:r>
            <a:r>
              <a:rPr lang="en-CA" sz="1200" b="0" i="0" u="none" strike="noStrike" kern="1200" dirty="0" smtClean="0">
                <a:solidFill>
                  <a:schemeClr val="tx1"/>
                </a:solidFill>
                <a:effectLst/>
                <a:latin typeface="+mn-lt"/>
                <a:ea typeface="+mn-ea"/>
                <a:cs typeface="+mn-cs"/>
              </a:rPr>
              <a:t>in </a:t>
            </a:r>
            <a:r>
              <a:rPr lang="en-CA" sz="1200" b="0" i="0" u="none" strike="noStrike" kern="1200" dirty="0">
                <a:solidFill>
                  <a:schemeClr val="tx1"/>
                </a:solidFill>
                <a:effectLst/>
                <a:latin typeface="+mn-lt"/>
                <a:ea typeface="+mn-ea"/>
                <a:cs typeface="+mn-cs"/>
              </a:rPr>
              <a:t>1995, SOCAN asked the Copyright Board to provide a tariff or royalty rate for reproducing music over the Internet, covering not only the downloading of songs, but also the streaming of previews</a:t>
            </a:r>
            <a:r>
              <a:rPr lang="en-CA" sz="1200" b="0" i="0" u="none" strike="noStrike" kern="1200" dirty="0" smtClean="0">
                <a:solidFill>
                  <a:schemeClr val="tx1"/>
                </a:solidFill>
                <a:effectLst/>
                <a:latin typeface="+mn-lt"/>
                <a:ea typeface="+mn-ea"/>
                <a:cs typeface="+mn-cs"/>
              </a:rPr>
              <a:t>.</a:t>
            </a:r>
            <a:endParaRPr lang="en-US" sz="1200" b="1"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3</a:t>
            </a:fld>
            <a:endParaRPr lang="en-US"/>
          </a:p>
        </p:txBody>
      </p:sp>
    </p:spTree>
    <p:extLst>
      <p:ext uri="{BB962C8B-B14F-4D97-AF65-F5344CB8AC3E}">
        <p14:creationId xmlns:p14="http://schemas.microsoft.com/office/powerpoint/2010/main" val="1350354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34</a:t>
            </a:fld>
            <a:endParaRPr lang="en-US"/>
          </a:p>
        </p:txBody>
      </p:sp>
    </p:spTree>
    <p:extLst>
      <p:ext uri="{BB962C8B-B14F-4D97-AF65-F5344CB8AC3E}">
        <p14:creationId xmlns:p14="http://schemas.microsoft.com/office/powerpoint/2010/main" val="42928291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35</a:t>
            </a:fld>
            <a:endParaRPr lang="en-US"/>
          </a:p>
        </p:txBody>
      </p:sp>
    </p:spTree>
    <p:extLst>
      <p:ext uri="{BB962C8B-B14F-4D97-AF65-F5344CB8AC3E}">
        <p14:creationId xmlns:p14="http://schemas.microsoft.com/office/powerpoint/2010/main" val="39971986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Copyright Board determined royalty rates for the downloads, but decided that </a:t>
            </a:r>
            <a:r>
              <a:rPr lang="en-CA" sz="1200" b="0" i="0" u="none" strike="noStrike" kern="1200" dirty="0" smtClean="0">
                <a:solidFill>
                  <a:schemeClr val="tx1"/>
                </a:solidFill>
                <a:effectLst/>
                <a:latin typeface="+mn-lt"/>
                <a:ea typeface="+mn-ea"/>
                <a:cs typeface="+mn-cs"/>
              </a:rPr>
              <a:t>previews </a:t>
            </a:r>
            <a:r>
              <a:rPr lang="en-CA" sz="1200" b="0" i="0" u="none" strike="noStrike" kern="1200" dirty="0">
                <a:solidFill>
                  <a:schemeClr val="tx1"/>
                </a:solidFill>
                <a:effectLst/>
                <a:latin typeface="+mn-lt"/>
                <a:ea typeface="+mn-ea"/>
                <a:cs typeface="+mn-cs"/>
              </a:rPr>
              <a:t>were covered by fair dealing since their purpose was for research, and, as such, no royalties should have to be paid</a:t>
            </a:r>
            <a:r>
              <a:rPr lang="en-CA" sz="1200" b="0" i="0" u="none" strike="noStrike"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4</a:t>
            </a:fld>
            <a:endParaRPr lang="en-US"/>
          </a:p>
        </p:txBody>
      </p:sp>
    </p:spTree>
    <p:extLst>
      <p:ext uri="{BB962C8B-B14F-4D97-AF65-F5344CB8AC3E}">
        <p14:creationId xmlns:p14="http://schemas.microsoft.com/office/powerpoint/2010/main" val="3886671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SOCAN then took the case to the </a:t>
            </a:r>
            <a:r>
              <a:rPr lang="en-CA" sz="1200" b="0" i="0" u="none" strike="noStrike" kern="1200" dirty="0" smtClean="0">
                <a:solidFill>
                  <a:schemeClr val="tx1"/>
                </a:solidFill>
                <a:effectLst/>
                <a:latin typeface="+mn-lt"/>
                <a:ea typeface="+mn-ea"/>
                <a:cs typeface="+mn-cs"/>
              </a:rPr>
              <a:t>Federal </a:t>
            </a:r>
            <a:r>
              <a:rPr lang="en-CA" sz="1200" b="0" i="0" u="none" strike="noStrike" kern="1200" dirty="0">
                <a:solidFill>
                  <a:schemeClr val="tx1"/>
                </a:solidFill>
                <a:effectLst/>
                <a:latin typeface="+mn-lt"/>
                <a:ea typeface="+mn-ea"/>
                <a:cs typeface="+mn-cs"/>
              </a:rPr>
              <a:t>Court of Appeal, as a lawsuit against a group of fourteen companies and agencies</a:t>
            </a:r>
            <a:r>
              <a:rPr lang="en-CA" sz="1200" b="0" i="0" u="none" strike="noStrike" kern="1200" dirty="0" smtClean="0">
                <a:solidFill>
                  <a:schemeClr val="tx1"/>
                </a:solidFill>
                <a:effectLst/>
                <a:latin typeface="+mn-lt"/>
                <a:ea typeface="+mn-ea"/>
                <a:cs typeface="+mn-cs"/>
              </a:rPr>
              <a:t>.</a:t>
            </a:r>
            <a:r>
              <a:rPr lang="en-CA" sz="1200" b="0" i="0" u="none" strike="noStrike" kern="1200" dirty="0">
                <a:solidFill>
                  <a:schemeClr val="tx1"/>
                </a:solidFill>
                <a:effectLst/>
                <a:latin typeface="+mn-lt"/>
                <a:ea typeface="+mn-ea"/>
                <a:cs typeface="+mn-cs"/>
              </a:rPr>
              <a:t> The Federal Court of Appeal agreed</a:t>
            </a:r>
            <a:r>
              <a:rPr lang="en-CA" sz="1200" b="0" i="0" u="none" strike="noStrike" kern="1200" baseline="30000" dirty="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with the Copyright Board that royalties did not need to be paid for previews</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a:p>
            <a:endParaRPr lang="en-CA" sz="1200" b="0" i="0" u="none" strike="noStrike"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5</a:t>
            </a:fld>
            <a:endParaRPr lang="en-US"/>
          </a:p>
        </p:txBody>
      </p:sp>
    </p:spTree>
    <p:extLst>
      <p:ext uri="{BB962C8B-B14F-4D97-AF65-F5344CB8AC3E}">
        <p14:creationId xmlns:p14="http://schemas.microsoft.com/office/powerpoint/2010/main" val="2682897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SOCAN again appealed the decision, this time to the Supreme Court of Canada, naming Bell and seven other companies and associations as respondents</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6</a:t>
            </a:fld>
            <a:endParaRPr lang="en-US"/>
          </a:p>
        </p:txBody>
      </p:sp>
    </p:spTree>
    <p:extLst>
      <p:ext uri="{BB962C8B-B14F-4D97-AF65-F5344CB8AC3E}">
        <p14:creationId xmlns:p14="http://schemas.microsoft.com/office/powerpoint/2010/main" val="9980573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The </a:t>
            </a:r>
            <a:r>
              <a:rPr lang="en-CA" sz="1200" b="0" i="1" u="none" strike="noStrike" kern="1200" dirty="0">
                <a:solidFill>
                  <a:schemeClr val="tx1"/>
                </a:solidFill>
                <a:effectLst/>
                <a:latin typeface="+mn-lt"/>
                <a:ea typeface="+mn-ea"/>
                <a:cs typeface="+mn-cs"/>
              </a:rPr>
              <a:t>SOCAN v. Bell</a:t>
            </a:r>
            <a:r>
              <a:rPr lang="en-CA" sz="1200" b="0" i="0" u="none" strike="noStrike" kern="1200" dirty="0">
                <a:solidFill>
                  <a:schemeClr val="tx1"/>
                </a:solidFill>
                <a:effectLst/>
                <a:latin typeface="+mn-lt"/>
                <a:ea typeface="+mn-ea"/>
                <a:cs typeface="+mn-cs"/>
              </a:rPr>
              <a:t> case centred on three issues. The first issue concerns whether fair dealing can apply to the playing of the previews. The second issue </a:t>
            </a:r>
            <a:r>
              <a:rPr lang="en-CA" sz="1200" b="0" i="0" u="none" strike="noStrike" kern="1200" dirty="0" smtClean="0">
                <a:solidFill>
                  <a:schemeClr val="tx1"/>
                </a:solidFill>
                <a:effectLst/>
                <a:latin typeface="+mn-lt"/>
                <a:ea typeface="+mn-ea"/>
                <a:cs typeface="+mn-cs"/>
              </a:rPr>
              <a:t>centres </a:t>
            </a:r>
            <a:r>
              <a:rPr lang="en-CA" sz="1200" b="0" i="0" u="none" strike="noStrike" kern="1200" dirty="0">
                <a:solidFill>
                  <a:schemeClr val="tx1"/>
                </a:solidFill>
                <a:effectLst/>
                <a:latin typeface="+mn-lt"/>
                <a:ea typeface="+mn-ea"/>
                <a:cs typeface="+mn-cs"/>
              </a:rPr>
              <a:t>around the appropriate viewpoint for purposes under fair dealing. And, the third issue is, if listening to the previews is considered research for the purposes of fair dealing, whether playing the previews passes the </a:t>
            </a:r>
            <a:r>
              <a:rPr lang="en-CA" sz="1200" b="0" i="1" u="none" strike="noStrike" kern="1200" dirty="0">
                <a:solidFill>
                  <a:schemeClr val="tx1"/>
                </a:solidFill>
                <a:effectLst/>
                <a:latin typeface="+mn-lt"/>
                <a:ea typeface="+mn-ea"/>
                <a:cs typeface="+mn-cs"/>
              </a:rPr>
              <a:t>CCH</a:t>
            </a:r>
            <a:r>
              <a:rPr lang="en-CA" sz="1200" b="0" i="0" u="none" strike="noStrike" kern="1200" dirty="0">
                <a:solidFill>
                  <a:schemeClr val="tx1"/>
                </a:solidFill>
                <a:effectLst/>
                <a:latin typeface="+mn-lt"/>
                <a:ea typeface="+mn-ea"/>
                <a:cs typeface="+mn-cs"/>
              </a:rPr>
              <a:t> six-factor test</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7</a:t>
            </a:fld>
            <a:endParaRPr lang="en-US"/>
          </a:p>
        </p:txBody>
      </p:sp>
    </p:spTree>
    <p:extLst>
      <p:ext uri="{BB962C8B-B14F-4D97-AF65-F5344CB8AC3E}">
        <p14:creationId xmlns:p14="http://schemas.microsoft.com/office/powerpoint/2010/main" val="20970979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For fair dealing to apply, the playing of the previews would have to serve one of the </a:t>
            </a:r>
            <a:r>
              <a:rPr lang="en-CA" sz="1200" b="0" i="0" u="none" strike="noStrike" kern="1200" dirty="0" smtClean="0">
                <a:solidFill>
                  <a:schemeClr val="tx1"/>
                </a:solidFill>
                <a:effectLst/>
                <a:latin typeface="+mn-lt"/>
                <a:ea typeface="+mn-ea"/>
                <a:cs typeface="+mn-cs"/>
              </a:rPr>
              <a:t>specific </a:t>
            </a:r>
            <a:r>
              <a:rPr lang="en-CA" sz="1200" b="0" i="0" u="none" strike="noStrike" kern="1200" dirty="0">
                <a:solidFill>
                  <a:schemeClr val="tx1"/>
                </a:solidFill>
                <a:effectLst/>
                <a:latin typeface="+mn-lt"/>
                <a:ea typeface="+mn-ea"/>
                <a:cs typeface="+mn-cs"/>
              </a:rPr>
              <a:t>purposes under fair dealing. In this case, the issue is whether the streaming of previews  constitutes “research.” If it does, this would be said to “pass” the first step of the 2-step fair dealing assessment</a:t>
            </a:r>
            <a:r>
              <a:rPr lang="en-CA" sz="1200" b="0" i="0" u="none" strike="noStrike" kern="1200" dirty="0" smtClean="0">
                <a:solidFill>
                  <a:schemeClr val="tx1"/>
                </a:solidFill>
                <a:effectLst/>
                <a:latin typeface="+mn-lt"/>
                <a:ea typeface="+mn-ea"/>
                <a:cs typeface="+mn-cs"/>
              </a:rPr>
              <a:t>.</a:t>
            </a:r>
            <a:endParaRPr lang="en-CA"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059A8C4-0C62-F94C-981C-DE91E9B672CA}" type="slidenum">
              <a:rPr lang="en-US" smtClean="0"/>
              <a:t>8</a:t>
            </a:fld>
            <a:endParaRPr lang="en-US"/>
          </a:p>
        </p:txBody>
      </p:sp>
    </p:spTree>
    <p:extLst>
      <p:ext uri="{BB962C8B-B14F-4D97-AF65-F5344CB8AC3E}">
        <p14:creationId xmlns:p14="http://schemas.microsoft.com/office/powerpoint/2010/main" val="37779995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While SOCAN argued that “research” should be defined as </a:t>
            </a:r>
            <a:r>
              <a:rPr lang="en-CA" sz="1200" b="0" i="0" u="none" strike="noStrike" kern="1200" dirty="0" smtClean="0">
                <a:solidFill>
                  <a:schemeClr val="tx1"/>
                </a:solidFill>
                <a:effectLst/>
                <a:latin typeface="+mn-lt"/>
                <a:ea typeface="+mn-ea"/>
                <a:cs typeface="+mn-cs"/>
              </a:rPr>
              <a:t>“</a:t>
            </a:r>
            <a:r>
              <a:rPr lang="en-CA" sz="1200" b="0" i="0" u="none" strike="noStrike" kern="1200" dirty="0">
                <a:solidFill>
                  <a:schemeClr val="tx1"/>
                </a:solidFill>
                <a:effectLst/>
                <a:latin typeface="+mn-lt"/>
                <a:ea typeface="+mn-ea"/>
                <a:cs typeface="+mn-cs"/>
              </a:rPr>
              <a:t>the systematic investigation into and study of material in order to establish facts and new conclusions” (para. 20) the Supreme Court took a much broader view. The Supreme Court held that research </a:t>
            </a:r>
            <a:r>
              <a:rPr lang="en-CA" sz="1200" b="0" i="0" u="none" strike="noStrike" kern="1200" dirty="0" smtClean="0">
                <a:solidFill>
                  <a:schemeClr val="tx1"/>
                </a:solidFill>
                <a:effectLst/>
                <a:latin typeface="+mn-lt"/>
                <a:ea typeface="+mn-ea"/>
                <a:cs typeface="+mn-cs"/>
              </a:rPr>
              <a:t>“... </a:t>
            </a:r>
            <a:r>
              <a:rPr lang="en-CA" sz="1200" b="0" i="0" u="none" strike="noStrike" kern="1200" dirty="0">
                <a:solidFill>
                  <a:schemeClr val="tx1"/>
                </a:solidFill>
                <a:effectLst/>
                <a:latin typeface="+mn-lt"/>
                <a:ea typeface="+mn-ea"/>
                <a:cs typeface="+mn-cs"/>
              </a:rPr>
              <a:t>can be piecemeal, informal, exploratory, or confirmatory. </a:t>
            </a:r>
            <a:r>
              <a:rPr lang="en-CA" sz="1200" b="0" i="0" u="none" strike="noStrike" kern="1200" dirty="0" smtClean="0">
                <a:solidFill>
                  <a:schemeClr val="tx1"/>
                </a:solidFill>
                <a:effectLst/>
                <a:latin typeface="+mn-lt"/>
                <a:ea typeface="+mn-ea"/>
                <a:cs typeface="+mn-cs"/>
              </a:rPr>
              <a:t>It </a:t>
            </a:r>
            <a:r>
              <a:rPr lang="en-CA" sz="1200" b="0" i="0" u="none" strike="noStrike" kern="1200" dirty="0">
                <a:solidFill>
                  <a:schemeClr val="tx1"/>
                </a:solidFill>
                <a:effectLst/>
                <a:latin typeface="+mn-lt"/>
                <a:ea typeface="+mn-ea"/>
                <a:cs typeface="+mn-cs"/>
              </a:rPr>
              <a:t>can in fact be undertaken for no purpose except personal interest” (para. 22</a:t>
            </a:r>
            <a:r>
              <a:rPr lang="en-CA" sz="1200" b="0" i="0" u="none" strike="noStrike" kern="1200" dirty="0" smtClean="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10"/>
          </p:nvPr>
        </p:nvSpPr>
        <p:spPr/>
        <p:txBody>
          <a:bodyPr/>
          <a:lstStyle/>
          <a:p>
            <a:fld id="{3059A8C4-0C62-F94C-981C-DE91E9B672CA}" type="slidenum">
              <a:rPr lang="en-US" smtClean="0"/>
              <a:t>9</a:t>
            </a:fld>
            <a:endParaRPr lang="en-US"/>
          </a:p>
        </p:txBody>
      </p:sp>
    </p:spTree>
    <p:extLst>
      <p:ext uri="{BB962C8B-B14F-4D97-AF65-F5344CB8AC3E}">
        <p14:creationId xmlns:p14="http://schemas.microsoft.com/office/powerpoint/2010/main" val="318352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7.pn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8.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2.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9.pn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0.png"/><Relationship Id="rId1" Type="http://schemas.openxmlformats.org/officeDocument/2006/relationships/slideMaster" Target="../slideMasters/slideMaster4.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2.png"/><Relationship Id="rId1" Type="http://schemas.openxmlformats.org/officeDocument/2006/relationships/slideMaster" Target="../slideMasters/slideMaster5.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hyperlink" Target="https://creativecommons.org/licenses/by/4.0/legalcode" TargetMode="External"/><Relationship Id="rId2" Type="http://schemas.openxmlformats.org/officeDocument/2006/relationships/image" Target="../media/image13.pn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1.png"/><Relationship Id="rId1" Type="http://schemas.openxmlformats.org/officeDocument/2006/relationships/slideMaster" Target="../slideMasters/slideMaster6.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mailto:copyright@ualberta.ca"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26318"/>
            <a:ext cx="8682518" cy="868633"/>
          </a:xfrm>
          <a:prstGeom prst="rect">
            <a:avLst/>
          </a:prstGeom>
        </p:spPr>
        <p:txBody>
          <a:bodyPr anchor="ctr" anchorCtr="0"/>
          <a:lstStyle>
            <a:lvl1pPr algn="ctr">
              <a:lnSpc>
                <a:spcPct val="70000"/>
              </a:lnSpc>
              <a:defRPr sz="4000" baseline="0">
                <a:solidFill>
                  <a:schemeClr val="bg1"/>
                </a:solidFill>
                <a:latin typeface="DINPro-CondBold" charset="0"/>
              </a:defRPr>
            </a:lvl1pPr>
          </a:lstStyle>
          <a:p>
            <a:r>
              <a:rPr lang="en-US" dirty="0"/>
              <a:t>Level 3</a:t>
            </a:r>
            <a:br>
              <a:rPr lang="en-US" dirty="0"/>
            </a:br>
            <a:r>
              <a:rPr lang="en-US" dirty="0"/>
              <a:t>Title Placeholder</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aseline="0">
                <a:solidFill>
                  <a:schemeClr val="bg2">
                    <a:lumMod val="50000"/>
                  </a:schemeClr>
                </a:solidFill>
                <a:latin typeface="DINPro" charset="0"/>
              </a:defRPr>
            </a:lvl1pPr>
            <a:lvl2pPr>
              <a:defRPr baseline="0">
                <a:solidFill>
                  <a:schemeClr val="bg2">
                    <a:lumMod val="50000"/>
                  </a:schemeClr>
                </a:solidFill>
                <a:latin typeface="DINPro" charset="0"/>
              </a:defRPr>
            </a:lvl2pPr>
            <a:lvl3pPr>
              <a:defRPr baseline="0">
                <a:solidFill>
                  <a:schemeClr val="bg2">
                    <a:lumMod val="50000"/>
                  </a:schemeClr>
                </a:solidFill>
                <a:latin typeface="DINPro" charset="0"/>
              </a:defRPr>
            </a:lvl3pPr>
            <a:lvl4pPr>
              <a:defRPr baseline="0">
                <a:solidFill>
                  <a:schemeClr val="bg2">
                    <a:lumMod val="50000"/>
                  </a:schemeClr>
                </a:solidFill>
                <a:latin typeface="DINPro" charset="0"/>
              </a:defRPr>
            </a:lvl4pPr>
            <a:lvl5pPr>
              <a:defRPr baseline="0">
                <a:solidFill>
                  <a:schemeClr val="bg2">
                    <a:lumMod val="50000"/>
                  </a:schemeClr>
                </a:solidFill>
                <a:latin typeface="DINPro" charset="0"/>
              </a:defRPr>
            </a:lvl5p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aseline="0">
                <a:solidFill>
                  <a:srgbClr val="004950"/>
                </a:solidFill>
                <a:latin typeface="DINPro"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a:t>
            </a:r>
            <a:r>
              <a:rPr lang="en-US"/>
              <a:t>to Related Modules</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552C757D-577B-4743-B367-5082767D3402}"/>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22" name="Rectangle 21">
            <a:extLst>
              <a:ext uri="{FF2B5EF4-FFF2-40B4-BE49-F238E27FC236}">
                <a16:creationId xmlns:a16="http://schemas.microsoft.com/office/drawing/2014/main" id="{ED0F36C9-5749-4329-B080-EFDAD3F0173A}"/>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23" name="TextBox 22">
            <a:extLst>
              <a:ext uri="{FF2B5EF4-FFF2-40B4-BE49-F238E27FC236}">
                <a16:creationId xmlns:a16="http://schemas.microsoft.com/office/drawing/2014/main" id="{FE66C7D3-19C1-4BAD-B0C1-841BE2D84F4F}"/>
              </a:ext>
            </a:extLst>
          </p:cNvPr>
          <p:cNvSpPr txBox="1"/>
          <p:nvPr userDrawn="1"/>
        </p:nvSpPr>
        <p:spPr>
          <a:xfrm>
            <a:off x="1233355" y="2589764"/>
            <a:ext cx="3960000"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24" name="TextBox 23">
            <a:extLst>
              <a:ext uri="{FF2B5EF4-FFF2-40B4-BE49-F238E27FC236}">
                <a16:creationId xmlns:a16="http://schemas.microsoft.com/office/drawing/2014/main" id="{0D49E313-F656-4404-8957-9B5A4E62B2CA}"/>
              </a:ext>
            </a:extLst>
          </p:cNvPr>
          <p:cNvSpPr txBox="1"/>
          <p:nvPr userDrawn="1"/>
        </p:nvSpPr>
        <p:spPr>
          <a:xfrm>
            <a:off x="7018870" y="5006653"/>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25" name="Rectangle 24">
            <a:extLst>
              <a:ext uri="{FF2B5EF4-FFF2-40B4-BE49-F238E27FC236}">
                <a16:creationId xmlns:a16="http://schemas.microsoft.com/office/drawing/2014/main" id="{654DC599-C214-42A2-85EF-F53129E6568B}"/>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26" name="TextBox 25">
            <a:extLst>
              <a:ext uri="{FF2B5EF4-FFF2-40B4-BE49-F238E27FC236}">
                <a16:creationId xmlns:a16="http://schemas.microsoft.com/office/drawing/2014/main" id="{71637D57-9827-4F0A-800A-879120662C7D}"/>
              </a:ext>
            </a:extLst>
          </p:cNvPr>
          <p:cNvSpPr txBox="1"/>
          <p:nvPr userDrawn="1"/>
        </p:nvSpPr>
        <p:spPr>
          <a:xfrm>
            <a:off x="7018869" y="2758498"/>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27" name="TextBox 26">
            <a:extLst>
              <a:ext uri="{FF2B5EF4-FFF2-40B4-BE49-F238E27FC236}">
                <a16:creationId xmlns:a16="http://schemas.microsoft.com/office/drawing/2014/main" id="{F707B1F2-4C42-4717-87F3-7EF09498CD8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9" name="Rectangle 8">
            <a:extLst>
              <a:ext uri="{FF2B5EF4-FFF2-40B4-BE49-F238E27FC236}">
                <a16:creationId xmlns:a16="http://schemas.microsoft.com/office/drawing/2014/main" id="{E28A654F-E837-46B0-8AE1-020F60BB3341}"/>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F9C4C9E9-5061-4539-9ADC-03AFCCD14397}"/>
              </a:ext>
            </a:extLst>
          </p:cNvPr>
          <p:cNvSpPr txBox="1"/>
          <p:nvPr userDrawn="1"/>
        </p:nvSpPr>
        <p:spPr>
          <a:xfrm>
            <a:off x="1233355" y="4942566"/>
            <a:ext cx="3960000"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165132109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A180F4-11A4-6144-A33B-3A7FED4DAAA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10" name="TextBox 9">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203095471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CB534C"/>
                </a:solidFill>
                <a:latin typeface="Arial" panose="020B0604020202020204" pitchFamily="34" charset="0"/>
              </a:defRPr>
            </a:lvl1pPr>
          </a:lstStyle>
          <a:p>
            <a:r>
              <a:rPr lang="en-US" dirty="0"/>
              <a:t>Level 2</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57FEA955-E437-1E4E-AB6A-69EAEFEAB99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F48AA489-7CA3-E74E-B8E1-3FDA2879F75B}"/>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192387603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Title 1">
            <a:extLst>
              <a:ext uri="{FF2B5EF4-FFF2-40B4-BE49-F238E27FC236}">
                <a16:creationId xmlns:a16="http://schemas.microsoft.com/office/drawing/2014/main" id="{C3051362-0DFD-9349-8175-499A8D2F626F}"/>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2</a:t>
            </a:r>
            <a:br>
              <a:rPr lang="en-US" dirty="0" smtClean="0"/>
            </a:br>
            <a:r>
              <a:rPr lang="en-US" dirty="0" smtClean="0"/>
              <a:t>TITLE PLACEHOLDER</a:t>
            </a:r>
            <a:endParaRPr lang="en-US" dirty="0"/>
          </a:p>
        </p:txBody>
      </p:sp>
    </p:spTree>
    <p:extLst>
      <p:ext uri="{BB962C8B-B14F-4D97-AF65-F5344CB8AC3E}">
        <p14:creationId xmlns:p14="http://schemas.microsoft.com/office/powerpoint/2010/main" val="57817219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6F46EBA-A8FD-1B4B-B743-C5ACA991245D}"/>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165105082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6"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7"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228597834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78012BEB-CDCB-A440-8ED0-8A8DFCDEBD24}"/>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AFBFF81B-EA04-2746-9935-45EC4CF8F2D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260380597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AD769670-BC84-6640-80F0-3B603F74678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F519BBCC-D32E-0842-A6AD-0156BDA40B7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121212519"/>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AC4C0D0-9108-E343-9E29-C6F91436C29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D3B536F9-F6EF-A642-9C22-0AAA97C6C26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1655273513"/>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77FE9AC-6BDF-884B-AC43-57A59DF5D7F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8" name="TextBox 7">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9" name="TextBox 8">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10"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3517218598"/>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95263F"/>
                </a:solidFill>
                <a:latin typeface="Arial" panose="020B0604020202020204" pitchFamily="34" charset="0"/>
              </a:defRPr>
            </a:lvl1pPr>
          </a:lstStyle>
          <a:p>
            <a:r>
              <a:rPr lang="en-US" dirty="0"/>
              <a:t>Level 1</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8A1D796D-C3F4-644D-AFE2-C1D569F25E17}"/>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 Placeholder 9">
            <a:extLst>
              <a:ext uri="{FF2B5EF4-FFF2-40B4-BE49-F238E27FC236}">
                <a16:creationId xmlns:a16="http://schemas.microsoft.com/office/drawing/2014/main" id="{359AE153-4C4A-6144-9B44-62D21BBF296A}"/>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solidFill>
                  <a:schemeClr val="bg2">
                    <a:lumMod val="10000"/>
                  </a:schemeClr>
                </a:solidFill>
              </a:defRPr>
            </a:lvl1pPr>
          </a:lstStyle>
          <a:p>
            <a:pPr lvl="0"/>
            <a:r>
              <a:rPr lang="en-US" dirty="0"/>
              <a:t>Month Year</a:t>
            </a:r>
          </a:p>
        </p:txBody>
      </p:sp>
      <p:sp>
        <p:nvSpPr>
          <p:cNvPr id="6" name="TextBox 5"/>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8" name="Picture 7"/>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4005775538"/>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9876829-F464-184F-BFFE-480173F8661C}"/>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083F97C2-CE08-D419-55DE-E495AD860F0B}"/>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144E2CD6-A0FA-7551-C40C-6EA771E3B2E0}"/>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AFB745A2-305C-9D3D-1EE6-63199EA68F8C}"/>
              </a:ext>
            </a:extLst>
          </p:cNvPr>
          <p:cNvSpPr txBox="1"/>
          <p:nvPr userDrawn="1"/>
        </p:nvSpPr>
        <p:spPr>
          <a:xfrm>
            <a:off x="1233353" y="2589764"/>
            <a:ext cx="3960001"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6E73E1D8-8ED7-190F-312D-61DDA6077B5F}"/>
              </a:ext>
            </a:extLst>
          </p:cNvPr>
          <p:cNvSpPr txBox="1"/>
          <p:nvPr userDrawn="1"/>
        </p:nvSpPr>
        <p:spPr>
          <a:xfrm>
            <a:off x="7018870" y="5006653"/>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2BC4C087-AA79-0328-A4BE-3903579F4EAD}"/>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B0F293E1-DFFE-D465-8B5F-9DB0598C6788}"/>
              </a:ext>
            </a:extLst>
          </p:cNvPr>
          <p:cNvSpPr txBox="1"/>
          <p:nvPr userDrawn="1"/>
        </p:nvSpPr>
        <p:spPr>
          <a:xfrm>
            <a:off x="7018869" y="2758498"/>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07E48524-0C87-B1CF-CC28-9C976AAF0A95}"/>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ED70D42-49E6-6857-9BCC-0619BAA3834E}"/>
              </a:ext>
            </a:extLst>
          </p:cNvPr>
          <p:cNvSpPr txBox="1"/>
          <p:nvPr userDrawn="1"/>
        </p:nvSpPr>
        <p:spPr>
          <a:xfrm>
            <a:off x="1233354" y="4942566"/>
            <a:ext cx="3959999"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419560440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E39E2A1-D1F8-F849-A85E-FA17C3913CD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11" name="TextBox 10">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240564217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F7CA00"/>
                </a:solidFill>
                <a:latin typeface="Arial" panose="020B0604020202020204" pitchFamily="34" charset="0"/>
              </a:defRPr>
            </a:lvl1pPr>
          </a:lstStyle>
          <a:p>
            <a:r>
              <a:rPr lang="en-US" dirty="0"/>
              <a:t>Level 3</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98379867-4123-0F4E-B462-BF544A8E6E31}"/>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0A21B7B0-4B19-2747-9BBC-ACC22F9164AD}"/>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20625583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0"/>
          <p:cNvSpPr>
            <a:spLocks noGrp="1"/>
          </p:cNvSpPr>
          <p:nvPr>
            <p:ph sz="quarter" idx="14" hasCustomPrompt="1"/>
          </p:nvPr>
        </p:nvSpPr>
        <p:spPr>
          <a:xfrm>
            <a:off x="1520894" y="6272213"/>
            <a:ext cx="9832906" cy="287337"/>
          </a:xfrm>
          <a:prstGeom prst="rect">
            <a:avLst/>
          </a:prstGeom>
        </p:spPr>
        <p:txBody>
          <a:bodyPr anchor="ctr" anchorCtr="0"/>
          <a:lstStyle>
            <a:lvl1pPr marL="0" indent="0">
              <a:buFontTx/>
              <a:buNone/>
              <a:defRPr sz="1500" b="0" i="0" baseline="0">
                <a:solidFill>
                  <a:srgbClr val="F7CA00"/>
                </a:solidFill>
                <a:latin typeface="Arial" panose="020B0604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Links to Related Modules</a:t>
            </a:r>
          </a:p>
        </p:txBody>
      </p:sp>
      <p:sp>
        <p:nvSpPr>
          <p:cNvPr id="6" name="Title 1">
            <a:extLst>
              <a:ext uri="{FF2B5EF4-FFF2-40B4-BE49-F238E27FC236}">
                <a16:creationId xmlns:a16="http://schemas.microsoft.com/office/drawing/2014/main" id="{B00D2005-1638-D145-A3AA-4604EF5F2187}"/>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3</a:t>
            </a:r>
            <a:br>
              <a:rPr lang="en-US" dirty="0" smtClean="0"/>
            </a:br>
            <a:r>
              <a:rPr lang="en-US" dirty="0" smtClean="0"/>
              <a:t>TITLE PLACEHOLDER</a:t>
            </a:r>
            <a:endParaRPr lang="en-US" dirty="0"/>
          </a:p>
        </p:txBody>
      </p:sp>
    </p:spTree>
    <p:extLst>
      <p:ext uri="{BB962C8B-B14F-4D97-AF65-F5344CB8AC3E}">
        <p14:creationId xmlns:p14="http://schemas.microsoft.com/office/powerpoint/2010/main" val="2023785901"/>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77E9F-F72D-D346-A023-587315F6F93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4040723341"/>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247903308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588692-E5A2-DC4C-8C4C-E7D74342CE31}"/>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7C4CA8E0-8C56-9B48-BF92-FD290582BDF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91986489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9EFD900-0255-F445-BE1C-1DF2270C913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37AE39D8-DE47-5149-BF37-9229513418D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81013536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659B4EB-FBA7-6448-95F2-E6B852C5E61F}"/>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0FBAA09-CF2D-BB43-B73B-D63FECDAC48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22851810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D368455-4297-3D40-B408-AA05480ABD5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141177471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71282" y="512064"/>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1</a:t>
            </a:r>
            <a:br>
              <a:rPr lang="en-US" dirty="0" smtClean="0"/>
            </a:br>
            <a:r>
              <a:rPr lang="en-US" dirty="0" smtClean="0"/>
              <a:t>TITLE PLACEHOLDER</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529694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D52F16A-22BD-6448-BC29-BAF6A0CDBCA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FCD53651-6320-51E6-F6CE-81F9FFF227FC}"/>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AD97DAC6-EE35-AE9D-7E3C-3248D90AF77D}"/>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642EA7BE-D37C-921A-5030-F19629C163E3}"/>
              </a:ext>
            </a:extLst>
          </p:cNvPr>
          <p:cNvSpPr txBox="1"/>
          <p:nvPr userDrawn="1"/>
        </p:nvSpPr>
        <p:spPr>
          <a:xfrm>
            <a:off x="1233355" y="2589764"/>
            <a:ext cx="3960000"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48D25A76-9CF6-34AA-D505-7131ECEA7FA6}"/>
              </a:ext>
            </a:extLst>
          </p:cNvPr>
          <p:cNvSpPr txBox="1"/>
          <p:nvPr userDrawn="1"/>
        </p:nvSpPr>
        <p:spPr>
          <a:xfrm>
            <a:off x="7018870" y="5006653"/>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6248D49B-94C4-A652-A5FE-C871A1A03782}"/>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0FC9296B-B060-0A68-DA83-7F260A51B9FD}"/>
              </a:ext>
            </a:extLst>
          </p:cNvPr>
          <p:cNvSpPr txBox="1"/>
          <p:nvPr userDrawn="1"/>
        </p:nvSpPr>
        <p:spPr>
          <a:xfrm>
            <a:off x="7018869" y="2758498"/>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BA3E0F4D-E40D-2A9C-A382-D8C598CC1A91}"/>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7E9FD3AE-6425-CA47-46DA-D446ED8EF5A5}"/>
              </a:ext>
            </a:extLst>
          </p:cNvPr>
          <p:cNvSpPr txBox="1"/>
          <p:nvPr userDrawn="1"/>
        </p:nvSpPr>
        <p:spPr>
          <a:xfrm>
            <a:off x="1233356" y="4942566"/>
            <a:ext cx="395999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2553943538"/>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35790B6-AE76-C145-98F2-9683FF1673C5}"/>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9" name="TextBox 8">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4125551493"/>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879F3D"/>
                </a:solidFill>
                <a:latin typeface="Arial" panose="020B0604020202020204" pitchFamily="34" charset="0"/>
              </a:defRPr>
            </a:lvl1pPr>
          </a:lstStyle>
          <a:p>
            <a:r>
              <a:rPr lang="en-US" dirty="0"/>
              <a:t>Level 4</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1F80558F-4391-2944-8442-5C26834E3C5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7D0D2FCC-AC68-6B46-AF07-20394F20DF07}"/>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491567891"/>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E95FE837-4B48-E942-AF08-6D436A9EC429}"/>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4</a:t>
            </a:r>
            <a:br>
              <a:rPr lang="en-US" dirty="0" smtClean="0"/>
            </a:br>
            <a:r>
              <a:rPr lang="en-US" dirty="0" smtClean="0"/>
              <a:t>TITLE PLACEHOLDER</a:t>
            </a:r>
            <a:endParaRPr lang="en-US" dirty="0"/>
          </a:p>
        </p:txBody>
      </p:sp>
    </p:spTree>
    <p:extLst>
      <p:ext uri="{BB962C8B-B14F-4D97-AF65-F5344CB8AC3E}">
        <p14:creationId xmlns:p14="http://schemas.microsoft.com/office/powerpoint/2010/main" val="2866418960"/>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F11A851A-BABB-6040-A2CB-A19AE34F86A8}"/>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18877514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1609392494"/>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4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F42F574-B92E-3447-9812-1E6BAD5BE56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A5BACD67-8F37-E94B-A68F-F142AC94137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17548720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96F0E2-16C5-024A-B360-E40F0382DBD5}"/>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161200C4-8EC0-5A48-AF35-9A3ECBDC1FB3}"/>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1155117731"/>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1EAD414-CA57-FA4A-A3D7-AD29DDF5841B}"/>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DB3D0953-9425-B44C-8765-813DA7D606C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958424276"/>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DB68A3B7-23E6-C94F-AE98-26E36E065A0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7742204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020D6F-A312-6C44-BA9C-67342DADCEFA}"/>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3027137265"/>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68DE1BED-9DC3-D247-9201-574B7094B0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2" name="Rectangle 1">
            <a:extLst>
              <a:ext uri="{FF2B5EF4-FFF2-40B4-BE49-F238E27FC236}">
                <a16:creationId xmlns:a16="http://schemas.microsoft.com/office/drawing/2014/main" id="{BBC1EFB0-677B-6BBA-83B2-12D88F9D683F}"/>
              </a:ext>
            </a:extLst>
          </p:cNvPr>
          <p:cNvSpPr/>
          <p:nvPr userDrawn="1"/>
        </p:nvSpPr>
        <p:spPr>
          <a:xfrm>
            <a:off x="1233354"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3" name="Rectangle 2">
            <a:extLst>
              <a:ext uri="{FF2B5EF4-FFF2-40B4-BE49-F238E27FC236}">
                <a16:creationId xmlns:a16="http://schemas.microsoft.com/office/drawing/2014/main" id="{A46956B4-DCEC-265F-18D8-4608A0DEAD9F}"/>
              </a:ext>
            </a:extLst>
          </p:cNvPr>
          <p:cNvSpPr/>
          <p:nvPr userDrawn="1"/>
        </p:nvSpPr>
        <p:spPr>
          <a:xfrm>
            <a:off x="7018869" y="40555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Faculty of Education</a:t>
            </a:r>
          </a:p>
        </p:txBody>
      </p:sp>
      <p:sp>
        <p:nvSpPr>
          <p:cNvPr id="4" name="TextBox 3">
            <a:extLst>
              <a:ext uri="{FF2B5EF4-FFF2-40B4-BE49-F238E27FC236}">
                <a16:creationId xmlns:a16="http://schemas.microsoft.com/office/drawing/2014/main" id="{B697392D-B519-6DB2-849C-04557923E445}"/>
              </a:ext>
            </a:extLst>
          </p:cNvPr>
          <p:cNvSpPr txBox="1"/>
          <p:nvPr userDrawn="1"/>
        </p:nvSpPr>
        <p:spPr>
          <a:xfrm>
            <a:off x="1233355" y="2589764"/>
            <a:ext cx="3960000" cy="1421928"/>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Kimberley </a:t>
            </a:r>
            <a:r>
              <a:rPr lang="en-US" dirty="0" err="1">
                <a:solidFill>
                  <a:schemeClr val="bg2">
                    <a:lumMod val="10000"/>
                  </a:schemeClr>
                </a:solidFill>
                <a:latin typeface="Arial" panose="020B0604020202020204" pitchFamily="34" charset="0"/>
                <a:cs typeface="Arial" panose="020B0604020202020204" pitchFamily="34" charset="0"/>
              </a:rPr>
              <a:t>Kemmer</a:t>
            </a:r>
            <a:endParaRPr lang="en-US" dirty="0">
              <a:solidFill>
                <a:schemeClr val="bg2">
                  <a:lumMod val="10000"/>
                </a:schemeClr>
              </a:solidFill>
              <a:latin typeface="Arial" panose="020B0604020202020204" pitchFamily="34" charset="0"/>
              <a:cs typeface="Arial" panose="020B0604020202020204" pitchFamily="34" charset="0"/>
            </a:endParaRP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Mireille Smith</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Amanda </a:t>
            </a:r>
            <a:r>
              <a:rPr lang="en-US" dirty="0" err="1">
                <a:solidFill>
                  <a:schemeClr val="bg2">
                    <a:lumMod val="10000"/>
                  </a:schemeClr>
                </a:solidFill>
                <a:latin typeface="Arial" panose="020B0604020202020204" pitchFamily="34" charset="0"/>
                <a:cs typeface="Arial" panose="020B0604020202020204" pitchFamily="34" charset="0"/>
              </a:rPr>
              <a:t>Wakaruk</a:t>
            </a:r>
            <a:r>
              <a:rPr lang="en-US" dirty="0">
                <a:solidFill>
                  <a:schemeClr val="bg2">
                    <a:lumMod val="10000"/>
                  </a:schemeClr>
                </a:solidFill>
                <a:latin typeface="Arial" panose="020B0604020202020204" pitchFamily="34" charset="0"/>
                <a:cs typeface="Arial" panose="020B0604020202020204" pitchFamily="34" charset="0"/>
              </a:rPr>
              <a:t> </a:t>
            </a:r>
          </a:p>
        </p:txBody>
      </p:sp>
      <p:sp>
        <p:nvSpPr>
          <p:cNvPr id="5" name="TextBox 4">
            <a:extLst>
              <a:ext uri="{FF2B5EF4-FFF2-40B4-BE49-F238E27FC236}">
                <a16:creationId xmlns:a16="http://schemas.microsoft.com/office/drawing/2014/main" id="{D98D23F2-27C0-4EFF-74D5-2B1A10ED2669}"/>
              </a:ext>
            </a:extLst>
          </p:cNvPr>
          <p:cNvSpPr txBox="1"/>
          <p:nvPr userDrawn="1"/>
        </p:nvSpPr>
        <p:spPr>
          <a:xfrm>
            <a:off x="7018870" y="5006653"/>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Michael B. McNally </a:t>
            </a:r>
          </a:p>
        </p:txBody>
      </p:sp>
      <p:sp>
        <p:nvSpPr>
          <p:cNvPr id="6" name="Rectangle 5">
            <a:extLst>
              <a:ext uri="{FF2B5EF4-FFF2-40B4-BE49-F238E27FC236}">
                <a16:creationId xmlns:a16="http://schemas.microsoft.com/office/drawing/2014/main" id="{343904F0-CDF3-F7CB-6D12-1EE282BFAA5B}"/>
              </a:ext>
            </a:extLst>
          </p:cNvPr>
          <p:cNvSpPr/>
          <p:nvPr userDrawn="1"/>
        </p:nvSpPr>
        <p:spPr>
          <a:xfrm>
            <a:off x="7018869" y="1800000"/>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a:t>
            </a:r>
          </a:p>
        </p:txBody>
      </p:sp>
      <p:sp>
        <p:nvSpPr>
          <p:cNvPr id="7" name="TextBox 6">
            <a:extLst>
              <a:ext uri="{FF2B5EF4-FFF2-40B4-BE49-F238E27FC236}">
                <a16:creationId xmlns:a16="http://schemas.microsoft.com/office/drawing/2014/main" id="{942665FB-FD50-A721-590B-55C3A531F177}"/>
              </a:ext>
            </a:extLst>
          </p:cNvPr>
          <p:cNvSpPr txBox="1"/>
          <p:nvPr userDrawn="1"/>
        </p:nvSpPr>
        <p:spPr>
          <a:xfrm>
            <a:off x="7018869" y="2758498"/>
            <a:ext cx="3960000" cy="424732"/>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Graeme Pate</a:t>
            </a:r>
          </a:p>
        </p:txBody>
      </p:sp>
      <p:sp>
        <p:nvSpPr>
          <p:cNvPr id="8" name="Rectangle 7">
            <a:extLst>
              <a:ext uri="{FF2B5EF4-FFF2-40B4-BE49-F238E27FC236}">
                <a16:creationId xmlns:a16="http://schemas.microsoft.com/office/drawing/2014/main" id="{16D26496-435B-F27C-7D76-20DBA15A522E}"/>
              </a:ext>
            </a:extLst>
          </p:cNvPr>
          <p:cNvSpPr/>
          <p:nvPr userDrawn="1"/>
        </p:nvSpPr>
        <p:spPr>
          <a:xfrm>
            <a:off x="1233354" y="4052154"/>
            <a:ext cx="39600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a:t>
            </a:r>
            <a:endParaRPr lang="en-US" b="1" dirty="0">
              <a:latin typeface="Arial" panose="020B06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DB3DDDC9-F716-D738-DD8B-1DAB5C40223C}"/>
              </a:ext>
            </a:extLst>
          </p:cNvPr>
          <p:cNvSpPr txBox="1"/>
          <p:nvPr userDrawn="1"/>
        </p:nvSpPr>
        <p:spPr>
          <a:xfrm>
            <a:off x="1233356" y="4942566"/>
            <a:ext cx="3959998" cy="757130"/>
          </a:xfrm>
          <a:prstGeom prst="rect">
            <a:avLst/>
          </a:prstGeom>
          <a:noFill/>
        </p:spPr>
        <p:txBody>
          <a:bodyPr wrap="square" rtlCol="0">
            <a:spAutoFit/>
          </a:bodyPr>
          <a:lstStyle/>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Denis Lacroix</a:t>
            </a:r>
          </a:p>
          <a:p>
            <a:pPr algn="ctr">
              <a:lnSpc>
                <a:spcPct val="120000"/>
              </a:lnSpc>
            </a:pPr>
            <a:r>
              <a:rPr lang="en-US" dirty="0">
                <a:solidFill>
                  <a:schemeClr val="bg2">
                    <a:lumMod val="10000"/>
                  </a:schemeClr>
                </a:solidFill>
                <a:latin typeface="Arial" panose="020B0604020202020204" pitchFamily="34" charset="0"/>
                <a:cs typeface="Arial" panose="020B0604020202020204" pitchFamily="34" charset="0"/>
              </a:rPr>
              <a:t>Martine Iradukunda</a:t>
            </a:r>
          </a:p>
        </p:txBody>
      </p:sp>
    </p:spTree>
    <p:extLst>
      <p:ext uri="{BB962C8B-B14F-4D97-AF65-F5344CB8AC3E}">
        <p14:creationId xmlns:p14="http://schemas.microsoft.com/office/powerpoint/2010/main" val="2708543813"/>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D0E2942-34EE-7D4A-A7C8-5B01D8AF2F92}"/>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9" name="TextBox 8">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1100159146"/>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a:prstGeom prst="rect">
            <a:avLst/>
          </a:prstGeom>
        </p:spPr>
        <p:txBody>
          <a:bodyPr anchor="b"/>
          <a:lstStyle>
            <a:lvl1pPr algn="ctr">
              <a:defRPr sz="6000" b="1" i="0" baseline="0">
                <a:solidFill>
                  <a:srgbClr val="004950"/>
                </a:solidFill>
                <a:latin typeface="Arial" panose="020B0604020202020204" pitchFamily="34" charset="0"/>
              </a:defRPr>
            </a:lvl1pPr>
          </a:lstStyle>
          <a:p>
            <a:r>
              <a:rPr lang="en-US" dirty="0"/>
              <a:t>Level 5</a:t>
            </a:r>
          </a:p>
        </p:txBody>
      </p:sp>
      <p:sp>
        <p:nvSpPr>
          <p:cNvPr id="3" name="Subtitle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b="0" i="0" baseline="0">
                <a:solidFill>
                  <a:schemeClr val="bg2">
                    <a:lumMod val="10000"/>
                  </a:schemeClr>
                </a:solidFill>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pic>
        <p:nvPicPr>
          <p:cNvPr id="5" name="Picture 2" descr="Image result for cc-by">
            <a:hlinkClick r:id="rId3"/>
            <a:extLst>
              <a:ext uri="{FF2B5EF4-FFF2-40B4-BE49-F238E27FC236}">
                <a16:creationId xmlns:a16="http://schemas.microsoft.com/office/drawing/2014/main" id="{0A184503-A0DC-8740-942C-725B38E95C6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0560127" y="5880819"/>
            <a:ext cx="1106542" cy="390456"/>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9">
            <a:extLst>
              <a:ext uri="{FF2B5EF4-FFF2-40B4-BE49-F238E27FC236}">
                <a16:creationId xmlns:a16="http://schemas.microsoft.com/office/drawing/2014/main" id="{4EDC62F5-229E-3B49-A44F-9DCD1D73E240}"/>
              </a:ext>
            </a:extLst>
          </p:cNvPr>
          <p:cNvSpPr>
            <a:spLocks noGrp="1"/>
          </p:cNvSpPr>
          <p:nvPr>
            <p:ph type="body" sz="quarter" idx="10" hasCustomPrompt="1"/>
          </p:nvPr>
        </p:nvSpPr>
        <p:spPr>
          <a:xfrm>
            <a:off x="10380663" y="6270625"/>
            <a:ext cx="1428750" cy="374650"/>
          </a:xfrm>
          <a:prstGeom prst="rect">
            <a:avLst/>
          </a:prstGeom>
        </p:spPr>
        <p:txBody>
          <a:bodyPr/>
          <a:lstStyle>
            <a:lvl1pPr marL="0" indent="0" algn="ctr">
              <a:buNone/>
              <a:defRPr sz="1800"/>
            </a:lvl1pPr>
          </a:lstStyle>
          <a:p>
            <a:pPr lvl="0"/>
            <a:r>
              <a:rPr lang="en-US" dirty="0"/>
              <a:t>Month Year</a:t>
            </a:r>
          </a:p>
        </p:txBody>
      </p:sp>
      <p:sp>
        <p:nvSpPr>
          <p:cNvPr id="8" name="TextBox 7"/>
          <p:cNvSpPr txBox="1"/>
          <p:nvPr userDrawn="1"/>
        </p:nvSpPr>
        <p:spPr>
          <a:xfrm>
            <a:off x="2888714" y="6134784"/>
            <a:ext cx="641457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100" kern="1200" dirty="0">
                <a:solidFill>
                  <a:schemeClr val="bg2">
                    <a:lumMod val="10000"/>
                  </a:schemeClr>
                </a:solidFill>
                <a:effectLst/>
                <a:latin typeface="+mn-lt"/>
                <a:ea typeface="+mn-ea"/>
                <a:cs typeface="+mn-cs"/>
              </a:rPr>
              <a:t>This instructional module is not intended as legal advice. </a:t>
            </a:r>
            <a:r>
              <a:rPr lang="en-US" sz="1100" kern="1200" dirty="0" smtClean="0">
                <a:solidFill>
                  <a:schemeClr val="bg2">
                    <a:lumMod val="10000"/>
                  </a:schemeClr>
                </a:solidFill>
                <a:effectLst/>
                <a:latin typeface="+mn-lt"/>
                <a:ea typeface="+mn-ea"/>
                <a:cs typeface="+mn-cs"/>
              </a:rPr>
              <a:t>All </a:t>
            </a:r>
            <a:r>
              <a:rPr lang="en-US" sz="1100" kern="1200" dirty="0">
                <a:solidFill>
                  <a:schemeClr val="bg2">
                    <a:lumMod val="10000"/>
                  </a:schemeClr>
                </a:solidFill>
                <a:effectLst/>
                <a:latin typeface="+mn-lt"/>
                <a:ea typeface="+mn-ea"/>
                <a:cs typeface="+mn-cs"/>
              </a:rPr>
              <a:t>Opening Up Copyright modules are made available under a </a:t>
            </a:r>
            <a:r>
              <a:rPr lang="en-US" sz="1100" u="sng" kern="1200" dirty="0">
                <a:solidFill>
                  <a:schemeClr val="bg2">
                    <a:lumMod val="10000"/>
                  </a:schemeClr>
                </a:solidFill>
                <a:effectLst/>
                <a:latin typeface="+mn-lt"/>
                <a:ea typeface="+mn-ea"/>
                <a:cs typeface="+mn-cs"/>
                <a:hlinkClick r:id="rId3"/>
              </a:rPr>
              <a:t>Creative Commons Attribution 4.0 (CC-BY-4.0) International license</a:t>
            </a:r>
            <a:r>
              <a:rPr lang="en-US" sz="1100" kern="1200" dirty="0">
                <a:solidFill>
                  <a:schemeClr val="bg2">
                    <a:lumMod val="10000"/>
                  </a:schemeClr>
                </a:solidFill>
                <a:effectLst/>
                <a:latin typeface="+mn-lt"/>
                <a:ea typeface="+mn-ea"/>
                <a:cs typeface="+mn-cs"/>
              </a:rPr>
              <a:t>. </a:t>
            </a:r>
          </a:p>
          <a:p>
            <a:endParaRPr lang="en-US" sz="1400" dirty="0">
              <a:solidFill>
                <a:schemeClr val="bg2">
                  <a:lumMod val="10000"/>
                </a:schemeClr>
              </a:solidFill>
            </a:endParaRPr>
          </a:p>
        </p:txBody>
      </p:sp>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706809" y="4396582"/>
            <a:ext cx="2718000" cy="742920"/>
          </a:xfrm>
          <a:prstGeom prst="rect">
            <a:avLst/>
          </a:prstGeom>
        </p:spPr>
      </p:pic>
    </p:spTree>
    <p:extLst>
      <p:ext uri="{BB962C8B-B14F-4D97-AF65-F5344CB8AC3E}">
        <p14:creationId xmlns:p14="http://schemas.microsoft.com/office/powerpoint/2010/main" val="146764006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5_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2"/>
          <p:cNvSpPr>
            <a:spLocks noGrp="1"/>
          </p:cNvSpPr>
          <p:nvPr>
            <p:ph sz="half" idx="13"/>
          </p:nvPr>
        </p:nvSpPr>
        <p:spPr>
          <a:xfrm>
            <a:off x="6172200" y="1825625"/>
            <a:ext cx="5181600" cy="4351338"/>
          </a:xfrm>
          <a:prstGeom prst="rect">
            <a:avLst/>
          </a:prstGeom>
        </p:spPr>
        <p:txBody>
          <a:bodyPr/>
          <a:lstStyle>
            <a:lvl1pPr>
              <a:defRPr b="0" i="0" baseline="0">
                <a:solidFill>
                  <a:schemeClr val="bg2">
                    <a:lumMod val="10000"/>
                  </a:schemeClr>
                </a:solidFill>
                <a:latin typeface="Arial" panose="020B0604020202020204" pitchFamily="34" charset="0"/>
              </a:defRPr>
            </a:lvl1pPr>
            <a:lvl2pPr>
              <a:defRPr b="0" i="0" baseline="0">
                <a:solidFill>
                  <a:schemeClr val="bg2">
                    <a:lumMod val="10000"/>
                  </a:schemeClr>
                </a:solidFill>
                <a:latin typeface="Arial" panose="020B0604020202020204" pitchFamily="34" charset="0"/>
              </a:defRPr>
            </a:lvl2pPr>
            <a:lvl3pPr>
              <a:defRPr b="0" i="0" baseline="0">
                <a:solidFill>
                  <a:schemeClr val="bg2">
                    <a:lumMod val="10000"/>
                  </a:schemeClr>
                </a:solidFill>
                <a:latin typeface="Arial" panose="020B0604020202020204" pitchFamily="34" charset="0"/>
              </a:defRPr>
            </a:lvl3pPr>
            <a:lvl4pPr>
              <a:defRPr b="0" i="0" baseline="0">
                <a:solidFill>
                  <a:schemeClr val="bg2">
                    <a:lumMod val="10000"/>
                  </a:schemeClr>
                </a:solidFill>
                <a:latin typeface="Arial" panose="020B0604020202020204" pitchFamily="34" charset="0"/>
              </a:defRPr>
            </a:lvl4pPr>
            <a:lvl5pPr>
              <a:defRPr b="0" i="0" baseline="0">
                <a:solidFill>
                  <a:schemeClr val="bg2">
                    <a:lumMod val="10000"/>
                  </a:schemeClr>
                </a:solidFill>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DE87C7C1-3175-7D47-B0F6-A14B65210A9B}"/>
              </a:ext>
            </a:extLst>
          </p:cNvPr>
          <p:cNvSpPr>
            <a:spLocks noGrp="1"/>
          </p:cNvSpPr>
          <p:nvPr>
            <p:ph type="title" hasCustomPrompt="1"/>
          </p:nvPr>
        </p:nvSpPr>
        <p:spPr>
          <a:xfrm>
            <a:off x="2671282" y="524256"/>
            <a:ext cx="8682518" cy="938785"/>
          </a:xfrm>
          <a:prstGeom prst="rect">
            <a:avLst/>
          </a:prstGeom>
        </p:spPr>
        <p:txBody>
          <a:bodyPr anchor="ctr" anchorCtr="0"/>
          <a:lstStyle>
            <a:lvl1pPr algn="ctr">
              <a:lnSpc>
                <a:spcPct val="70000"/>
              </a:lnSpc>
              <a:defRPr sz="4000" b="1" i="0" baseline="0">
                <a:solidFill>
                  <a:schemeClr val="bg1"/>
                </a:solidFill>
                <a:latin typeface="Arial" panose="020B0604020202020204" pitchFamily="34" charset="0"/>
              </a:defRPr>
            </a:lvl1pPr>
          </a:lstStyle>
          <a:p>
            <a:r>
              <a:rPr lang="en-US" dirty="0" smtClean="0"/>
              <a:t>LEVEL 5</a:t>
            </a:r>
            <a:br>
              <a:rPr lang="en-US" dirty="0" smtClean="0"/>
            </a:br>
            <a:r>
              <a:rPr lang="en-US" dirty="0" smtClean="0"/>
              <a:t>TITLE PLACEHOLDER</a:t>
            </a:r>
            <a:endParaRPr lang="en-US" dirty="0"/>
          </a:p>
        </p:txBody>
      </p:sp>
    </p:spTree>
    <p:extLst>
      <p:ext uri="{BB962C8B-B14F-4D97-AF65-F5344CB8AC3E}">
        <p14:creationId xmlns:p14="http://schemas.microsoft.com/office/powerpoint/2010/main" val="464766207"/>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94EEDD-FF07-6D45-BFC9-5577D3EB2006}"/>
              </a:ext>
            </a:extLst>
          </p:cNvPr>
          <p:cNvSpPr txBox="1"/>
          <p:nvPr userDrawn="1"/>
        </p:nvSpPr>
        <p:spPr>
          <a:xfrm>
            <a:off x="2671282" y="512064"/>
            <a:ext cx="8682518" cy="963149"/>
          </a:xfrm>
          <a:prstGeom prst="rect">
            <a:avLst/>
          </a:prstGeom>
          <a:noFill/>
        </p:spPr>
        <p:txBody>
          <a:bodyPr wrap="square" rtlCol="0">
            <a:spAutoFit/>
          </a:bodyPr>
          <a:lstStyle/>
          <a:p>
            <a:pPr algn="ctr">
              <a:lnSpc>
                <a:spcPct val="70000"/>
              </a:lnSpc>
            </a:pPr>
            <a:r>
              <a:rPr lang="en-CA" sz="4000" b="1" dirty="0">
                <a:solidFill>
                  <a:schemeClr val="bg1"/>
                </a:solidFill>
              </a:rPr>
              <a:t>THANK  YOU  FOR YOUR ATTENTION</a:t>
            </a:r>
            <a:endParaRPr lang="en-US" sz="4000" b="1" dirty="0">
              <a:solidFill>
                <a:schemeClr val="bg1"/>
              </a:solidFill>
            </a:endParaRP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6503" y="2534733"/>
            <a:ext cx="11368800" cy="2820971"/>
          </a:xfrm>
          <a:prstGeom prst="rect">
            <a:avLst/>
          </a:prstGeom>
        </p:spPr>
      </p:pic>
    </p:spTree>
    <p:extLst>
      <p:ext uri="{BB962C8B-B14F-4D97-AF65-F5344CB8AC3E}">
        <p14:creationId xmlns:p14="http://schemas.microsoft.com/office/powerpoint/2010/main" val="3373026872"/>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1593344926"/>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C3DA107-6991-D743-BFF9-91C702F60A5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684AA2D9-69DC-6747-B80C-A8EA1E59F4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1648676783"/>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9B6C41C9-4394-064A-BEEB-25895413825C}"/>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4" name="TextBox 3">
            <a:extLst>
              <a:ext uri="{FF2B5EF4-FFF2-40B4-BE49-F238E27FC236}">
                <a16:creationId xmlns:a16="http://schemas.microsoft.com/office/drawing/2014/main" id="{5A43551B-05EE-A24E-8E4C-4E668B20191A}"/>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409275682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69F7ED0-55FE-1F49-94C4-341FBBCC21CE}"/>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7" name="TextBox 6">
            <a:extLst>
              <a:ext uri="{FF2B5EF4-FFF2-40B4-BE49-F238E27FC236}">
                <a16:creationId xmlns:a16="http://schemas.microsoft.com/office/drawing/2014/main" id="{6645C1BA-C3E8-3546-A1C9-74A2592E2C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Tree>
    <p:extLst>
      <p:ext uri="{BB962C8B-B14F-4D97-AF65-F5344CB8AC3E}">
        <p14:creationId xmlns:p14="http://schemas.microsoft.com/office/powerpoint/2010/main" val="235037993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5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CE6B1C-113D-5646-8A6A-9A17B208DF8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6" name="TextBox 5">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8" name="TextBox 7">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9"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337057438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Questio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US" sz="4000" b="1" dirty="0" smtClean="0">
                <a:solidFill>
                  <a:schemeClr val="bg1"/>
                </a:solidFill>
              </a:rPr>
              <a:t>QUESTIONS</a:t>
            </a:r>
            <a:endParaRPr lang="en-US" sz="4000" b="1" dirty="0">
              <a:solidFill>
                <a:schemeClr val="bg1"/>
              </a:solidFill>
            </a:endParaRPr>
          </a:p>
        </p:txBody>
      </p:sp>
      <p:sp>
        <p:nvSpPr>
          <p:cNvPr id="15" name="Text Placeholder 14"/>
          <p:cNvSpPr>
            <a:spLocks noGrp="1"/>
          </p:cNvSpPr>
          <p:nvPr>
            <p:ph type="body" sz="quarter" idx="15" hasCustomPrompt="1"/>
          </p:nvPr>
        </p:nvSpPr>
        <p:spPr>
          <a:xfrm>
            <a:off x="6206109" y="1831975"/>
            <a:ext cx="5260975" cy="4351338"/>
          </a:xfrm>
          <a:prstGeom prst="rect">
            <a:avLst/>
          </a:prstGeom>
        </p:spPr>
        <p:txBody>
          <a:bodyPr/>
          <a:lstStyle>
            <a:lvl1pPr marL="447675" indent="-331788">
              <a:buFont typeface="+mj-lt"/>
              <a:buAutoNum type="arabicPeriod" startAt="2"/>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
        <p:nvSpPr>
          <p:cNvPr id="16" name="Text Placeholder 14"/>
          <p:cNvSpPr>
            <a:spLocks noGrp="1"/>
          </p:cNvSpPr>
          <p:nvPr>
            <p:ph type="body" sz="quarter" idx="16" hasCustomPrompt="1"/>
          </p:nvPr>
        </p:nvSpPr>
        <p:spPr>
          <a:xfrm>
            <a:off x="808101" y="1838071"/>
            <a:ext cx="5260975" cy="4351338"/>
          </a:xfrm>
          <a:prstGeom prst="rect">
            <a:avLst/>
          </a:prstGeom>
        </p:spPr>
        <p:txBody>
          <a:bodyPr/>
          <a:lstStyle>
            <a:lvl1pPr marL="447675" indent="-331788">
              <a:buFont typeface="+mj-lt"/>
              <a:buAutoNum type="arabicPeriod"/>
              <a:defRPr sz="2000">
                <a:solidFill>
                  <a:schemeClr val="bg2">
                    <a:lumMod val="10000"/>
                  </a:schemeClr>
                </a:solidFill>
              </a:defRPr>
            </a:lvl1pPr>
            <a:lvl2pPr marL="895350" indent="-355600">
              <a:buFont typeface="+mj-lt"/>
              <a:buAutoNum type="alphaLcPeriod"/>
              <a:defRPr sz="2000">
                <a:solidFill>
                  <a:schemeClr val="bg2">
                    <a:lumMod val="10000"/>
                  </a:schemeClr>
                </a:solidFill>
              </a:defRPr>
            </a:lvl2pPr>
          </a:lstStyle>
          <a:p>
            <a:pPr lvl="0"/>
            <a:r>
              <a:rPr lang="en-US" dirty="0" smtClean="0"/>
              <a:t>Question…</a:t>
            </a:r>
          </a:p>
          <a:p>
            <a:pPr lvl="1"/>
            <a:r>
              <a:rPr lang="en-US" dirty="0" smtClean="0"/>
              <a:t>Answer [incorrect in black]</a:t>
            </a:r>
          </a:p>
          <a:p>
            <a:pPr lvl="1"/>
            <a:r>
              <a:rPr lang="en-US" dirty="0" smtClean="0"/>
              <a:t>Answer [correct in bolded green]</a:t>
            </a:r>
          </a:p>
        </p:txBody>
      </p:sp>
    </p:spTree>
    <p:extLst>
      <p:ext uri="{BB962C8B-B14F-4D97-AF65-F5344CB8AC3E}">
        <p14:creationId xmlns:p14="http://schemas.microsoft.com/office/powerpoint/2010/main" val="3938891821"/>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Contributor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C1EEF3B8-42A5-C347-B5B6-6EA33594331E}"/>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CONTRIBUTORS</a:t>
            </a:r>
            <a:endParaRPr lang="en-US" sz="4000" b="1" dirty="0">
              <a:solidFill>
                <a:schemeClr val="bg1"/>
              </a:solidFill>
            </a:endParaRPr>
          </a:p>
        </p:txBody>
      </p:sp>
      <p:sp>
        <p:nvSpPr>
          <p:cNvPr id="11" name="Rectangle 10"/>
          <p:cNvSpPr/>
          <p:nvPr userDrawn="1"/>
        </p:nvSpPr>
        <p:spPr>
          <a:xfrm>
            <a:off x="934260" y="18288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Copyright Office </a:t>
            </a:r>
          </a:p>
        </p:txBody>
      </p:sp>
      <p:sp>
        <p:nvSpPr>
          <p:cNvPr id="12" name="Rectangle 11"/>
          <p:cNvSpPr/>
          <p:nvPr userDrawn="1"/>
        </p:nvSpPr>
        <p:spPr>
          <a:xfrm>
            <a:off x="861060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Technologies in Education </a:t>
            </a:r>
          </a:p>
        </p:txBody>
      </p:sp>
      <p:sp>
        <p:nvSpPr>
          <p:cNvPr id="15" name="Rectangle 14"/>
          <p:cNvSpPr/>
          <p:nvPr userDrawn="1"/>
        </p:nvSpPr>
        <p:spPr>
          <a:xfrm>
            <a:off x="4772430" y="1830200"/>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Centre for Teaching and Learning </a:t>
            </a:r>
          </a:p>
        </p:txBody>
      </p:sp>
      <p:sp>
        <p:nvSpPr>
          <p:cNvPr id="16" name="Rectangle 15"/>
          <p:cNvSpPr/>
          <p:nvPr userDrawn="1"/>
        </p:nvSpPr>
        <p:spPr>
          <a:xfrm>
            <a:off x="2862356"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University of Alberta </a:t>
            </a:r>
            <a:r>
              <a:rPr lang="en-US" b="1" dirty="0" smtClean="0">
                <a:latin typeface="Arial" panose="020B0604020202020204" pitchFamily="34" charset="0"/>
                <a:cs typeface="Arial" panose="020B0604020202020204" pitchFamily="34" charset="0"/>
              </a:rPr>
              <a:t>Library </a:t>
            </a:r>
            <a:endParaRPr lang="en-US" b="1" dirty="0">
              <a:latin typeface="Arial" panose="020B0604020202020204" pitchFamily="34" charset="0"/>
              <a:cs typeface="Arial" panose="020B0604020202020204" pitchFamily="34" charset="0"/>
            </a:endParaRPr>
          </a:p>
        </p:txBody>
      </p:sp>
      <p:sp>
        <p:nvSpPr>
          <p:cNvPr id="17" name="Rectangle 16"/>
          <p:cNvSpPr/>
          <p:nvPr userDrawn="1"/>
        </p:nvSpPr>
        <p:spPr>
          <a:xfrm>
            <a:off x="6698995" y="4154355"/>
            <a:ext cx="2743200" cy="718782"/>
          </a:xfrm>
          <a:prstGeom prst="rect">
            <a:avLst/>
          </a:prstGeom>
          <a:solidFill>
            <a:srgbClr val="879F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School of Library and Information Studies </a:t>
            </a:r>
          </a:p>
        </p:txBody>
      </p:sp>
      <p:sp>
        <p:nvSpPr>
          <p:cNvPr id="18" name="TextBox 17"/>
          <p:cNvSpPr txBox="1"/>
          <p:nvPr userDrawn="1"/>
        </p:nvSpPr>
        <p:spPr>
          <a:xfrm>
            <a:off x="934260" y="2585367"/>
            <a:ext cx="2743199" cy="1089529"/>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Adrian Sheppard</a:t>
            </a:r>
          </a:p>
          <a:p>
            <a:pPr algn="ctr">
              <a:lnSpc>
                <a:spcPct val="120000"/>
              </a:lnSpc>
            </a:pPr>
            <a:r>
              <a:rPr lang="en-US" dirty="0">
                <a:solidFill>
                  <a:schemeClr val="tx1"/>
                </a:solidFill>
                <a:latin typeface="Arial" panose="020B0604020202020204" pitchFamily="34" charset="0"/>
                <a:cs typeface="Arial" panose="020B0604020202020204" pitchFamily="34" charset="0"/>
              </a:rPr>
              <a:t>Amanda </a:t>
            </a:r>
            <a:r>
              <a:rPr lang="en-US" dirty="0" err="1" smtClean="0">
                <a:solidFill>
                  <a:schemeClr val="tx1"/>
                </a:solidFill>
                <a:latin typeface="Arial" panose="020B0604020202020204" pitchFamily="34" charset="0"/>
                <a:cs typeface="Arial" panose="020B0604020202020204" pitchFamily="34" charset="0"/>
              </a:rPr>
              <a:t>Wakaruk</a:t>
            </a:r>
            <a:endParaRPr lang="en-US" dirty="0" smtClean="0">
              <a:solidFill>
                <a:schemeClr val="tx1"/>
              </a:solidFill>
              <a:latin typeface="Arial" panose="020B0604020202020204" pitchFamily="34" charset="0"/>
              <a:cs typeface="Arial" panose="020B0604020202020204" pitchFamily="34" charset="0"/>
            </a:endParaRPr>
          </a:p>
          <a:p>
            <a:pPr algn="ctr">
              <a:lnSpc>
                <a:spcPct val="120000"/>
              </a:lnSpc>
            </a:pPr>
            <a:r>
              <a:rPr lang="en-US" dirty="0" smtClean="0">
                <a:solidFill>
                  <a:schemeClr val="tx1"/>
                </a:solidFill>
                <a:latin typeface="Arial" panose="020B0604020202020204" pitchFamily="34" charset="0"/>
                <a:cs typeface="Arial" panose="020B0604020202020204" pitchFamily="34" charset="0"/>
              </a:rPr>
              <a:t>Mireille Smith </a:t>
            </a:r>
            <a:endParaRPr lang="en-US" dirty="0">
              <a:solidFill>
                <a:schemeClr val="tx1"/>
              </a:solidFill>
              <a:latin typeface="Arial" panose="020B0604020202020204" pitchFamily="34" charset="0"/>
              <a:cs typeface="Arial" panose="020B0604020202020204" pitchFamily="34" charset="0"/>
            </a:endParaRPr>
          </a:p>
        </p:txBody>
      </p:sp>
      <p:sp>
        <p:nvSpPr>
          <p:cNvPr id="19" name="TextBox 18"/>
          <p:cNvSpPr txBox="1"/>
          <p:nvPr userDrawn="1"/>
        </p:nvSpPr>
        <p:spPr>
          <a:xfrm>
            <a:off x="8610600" y="2585367"/>
            <a:ext cx="2743200" cy="1080296"/>
          </a:xfrm>
          <a:prstGeom prst="rect">
            <a:avLst/>
          </a:prstGeom>
          <a:noFill/>
        </p:spPr>
        <p:txBody>
          <a:bodyPr wrap="square" rtlCol="0">
            <a:spAutoFit/>
          </a:bodyPr>
          <a:lstStyle/>
          <a:p>
            <a:pPr algn="ctr">
              <a:lnSpc>
                <a:spcPct val="120000"/>
              </a:lnSpc>
            </a:pPr>
            <a:r>
              <a:rPr lang="en-US" dirty="0" err="1">
                <a:solidFill>
                  <a:schemeClr val="tx1"/>
                </a:solidFill>
                <a:latin typeface="Arial" panose="020B0604020202020204" pitchFamily="34" charset="0"/>
                <a:cs typeface="Arial" panose="020B0604020202020204" pitchFamily="34" charset="0"/>
              </a:rPr>
              <a:t>Anwen</a:t>
            </a:r>
            <a:r>
              <a:rPr lang="en-US" dirty="0">
                <a:solidFill>
                  <a:schemeClr val="tx1"/>
                </a:solidFill>
                <a:latin typeface="Arial" panose="020B0604020202020204" pitchFamily="34" charset="0"/>
                <a:cs typeface="Arial" panose="020B0604020202020204" pitchFamily="34" charset="0"/>
              </a:rPr>
              <a:t> </a:t>
            </a:r>
            <a:r>
              <a:rPr lang="en-US" dirty="0" smtClean="0">
                <a:solidFill>
                  <a:schemeClr val="tx1"/>
                </a:solidFill>
                <a:latin typeface="Arial" panose="020B0604020202020204" pitchFamily="34" charset="0"/>
                <a:cs typeface="Arial" panose="020B0604020202020204" pitchFamily="34" charset="0"/>
              </a:rPr>
              <a:t>Burk</a:t>
            </a:r>
          </a:p>
          <a:p>
            <a:pPr algn="ctr">
              <a:lnSpc>
                <a:spcPct val="120000"/>
              </a:lnSpc>
            </a:pPr>
            <a:r>
              <a:rPr lang="en-US" dirty="0" smtClean="0">
                <a:solidFill>
                  <a:schemeClr val="tx1"/>
                </a:solidFill>
                <a:latin typeface="Arial" panose="020B0604020202020204" pitchFamily="34" charset="0"/>
                <a:cs typeface="Arial" panose="020B0604020202020204" pitchFamily="34" charset="0"/>
              </a:rPr>
              <a:t>Jamie Stewart</a:t>
            </a:r>
          </a:p>
          <a:p>
            <a:pPr algn="ctr">
              <a:lnSpc>
                <a:spcPct val="120000"/>
              </a:lnSpc>
            </a:pPr>
            <a:r>
              <a:rPr lang="en-US" dirty="0" smtClean="0">
                <a:solidFill>
                  <a:schemeClr val="tx1"/>
                </a:solidFill>
                <a:latin typeface="Arial" panose="020B0604020202020204" pitchFamily="34" charset="0"/>
                <a:cs typeface="Arial" panose="020B0604020202020204" pitchFamily="34" charset="0"/>
              </a:rPr>
              <a:t>Matt </a:t>
            </a:r>
            <a:r>
              <a:rPr lang="en-US" dirty="0">
                <a:solidFill>
                  <a:schemeClr val="tx1"/>
                </a:solidFill>
                <a:latin typeface="Arial" panose="020B0604020202020204" pitchFamily="34" charset="0"/>
                <a:cs typeface="Arial" panose="020B0604020202020204" pitchFamily="34" charset="0"/>
              </a:rPr>
              <a:t>Cheung</a:t>
            </a:r>
          </a:p>
        </p:txBody>
      </p:sp>
      <p:sp>
        <p:nvSpPr>
          <p:cNvPr id="20" name="TextBox 19"/>
          <p:cNvSpPr txBox="1"/>
          <p:nvPr userDrawn="1"/>
        </p:nvSpPr>
        <p:spPr>
          <a:xfrm>
            <a:off x="4772430" y="2585367"/>
            <a:ext cx="2743200" cy="1080296"/>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 </a:t>
            </a:r>
            <a:r>
              <a:rPr lang="en-US" dirty="0" err="1">
                <a:solidFill>
                  <a:schemeClr val="tx1"/>
                </a:solidFill>
                <a:latin typeface="Arial" panose="020B0604020202020204" pitchFamily="34" charset="0"/>
                <a:cs typeface="Arial" panose="020B0604020202020204" pitchFamily="34" charset="0"/>
              </a:rPr>
              <a:t>Cosette</a:t>
            </a:r>
            <a:r>
              <a:rPr lang="en-US" dirty="0">
                <a:solidFill>
                  <a:schemeClr val="tx1"/>
                </a:solidFill>
                <a:latin typeface="Arial" panose="020B0604020202020204" pitchFamily="34" charset="0"/>
                <a:cs typeface="Arial" panose="020B0604020202020204" pitchFamily="34" charset="0"/>
              </a:rPr>
              <a:t> </a:t>
            </a:r>
            <a:r>
              <a:rPr lang="en-US" dirty="0" err="1" smtClean="0">
                <a:solidFill>
                  <a:schemeClr val="tx1"/>
                </a:solidFill>
                <a:latin typeface="Arial" panose="020B0604020202020204" pitchFamily="34" charset="0"/>
                <a:cs typeface="Arial" panose="020B0604020202020204" pitchFamily="34" charset="0"/>
              </a:rPr>
              <a:t>Lemelin</a:t>
            </a:r>
            <a:endParaRPr lang="en-US" dirty="0" smtClean="0">
              <a:solidFill>
                <a:schemeClr val="tx1"/>
              </a:solidFill>
              <a:latin typeface="Arial" panose="020B0604020202020204" pitchFamily="34" charset="0"/>
              <a:cs typeface="Arial" panose="020B0604020202020204" pitchFamily="34" charset="0"/>
            </a:endParaRPr>
          </a:p>
          <a:p>
            <a:pPr algn="ctr">
              <a:lnSpc>
                <a:spcPct val="120000"/>
              </a:lnSpc>
            </a:pPr>
            <a:r>
              <a:rPr lang="en-US" dirty="0" smtClean="0">
                <a:solidFill>
                  <a:schemeClr val="tx1"/>
                </a:solidFill>
                <a:latin typeface="Arial" panose="020B0604020202020204" pitchFamily="34" charset="0"/>
                <a:cs typeface="Arial" panose="020B0604020202020204" pitchFamily="34" charset="0"/>
              </a:rPr>
              <a:t>Graeme Pate</a:t>
            </a:r>
          </a:p>
          <a:p>
            <a:pPr algn="ctr">
              <a:lnSpc>
                <a:spcPct val="120000"/>
              </a:lnSpc>
            </a:pPr>
            <a:r>
              <a:rPr lang="en-US" dirty="0" smtClean="0">
                <a:solidFill>
                  <a:schemeClr val="tx1"/>
                </a:solidFill>
                <a:latin typeface="Arial" panose="020B0604020202020204" pitchFamily="34" charset="0"/>
                <a:cs typeface="Arial" panose="020B0604020202020204" pitchFamily="34" charset="0"/>
              </a:rPr>
              <a:t>Krysta McNutt</a:t>
            </a:r>
            <a:endParaRPr lang="en-US" dirty="0">
              <a:solidFill>
                <a:schemeClr val="tx1"/>
              </a:solidFill>
              <a:latin typeface="Arial" panose="020B0604020202020204" pitchFamily="34" charset="0"/>
              <a:cs typeface="Arial" panose="020B0604020202020204" pitchFamily="34" charset="0"/>
            </a:endParaRPr>
          </a:p>
        </p:txBody>
      </p:sp>
      <p:sp>
        <p:nvSpPr>
          <p:cNvPr id="21" name="TextBox 20"/>
          <p:cNvSpPr txBox="1"/>
          <p:nvPr userDrawn="1"/>
        </p:nvSpPr>
        <p:spPr>
          <a:xfrm>
            <a:off x="2862356" y="4873752"/>
            <a:ext cx="2743200" cy="369332"/>
          </a:xfrm>
          <a:prstGeom prst="rect">
            <a:avLst/>
          </a:prstGeom>
          <a:noFill/>
        </p:spPr>
        <p:txBody>
          <a:bodyPr wrap="square" rtlCol="0">
            <a:spAutoFit/>
          </a:bodyPr>
          <a:lstStyle/>
          <a:p>
            <a:pPr algn="ctr"/>
            <a:r>
              <a:rPr lang="en-US" dirty="0">
                <a:solidFill>
                  <a:schemeClr val="tx1"/>
                </a:solidFill>
                <a:latin typeface="Arial" panose="020B0604020202020204" pitchFamily="34" charset="0"/>
                <a:cs typeface="Arial" panose="020B0604020202020204" pitchFamily="34" charset="0"/>
              </a:rPr>
              <a:t>Michelle </a:t>
            </a:r>
            <a:r>
              <a:rPr lang="en-US" dirty="0" err="1" smtClean="0">
                <a:solidFill>
                  <a:schemeClr val="tx1"/>
                </a:solidFill>
                <a:latin typeface="Arial" panose="020B0604020202020204" pitchFamily="34" charset="0"/>
                <a:cs typeface="Arial" panose="020B0604020202020204" pitchFamily="34" charset="0"/>
              </a:rPr>
              <a:t>Brailey</a:t>
            </a:r>
            <a:endParaRPr lang="en-US" dirty="0">
              <a:solidFill>
                <a:schemeClr val="tx1"/>
              </a:solidFill>
              <a:latin typeface="Arial" panose="020B0604020202020204" pitchFamily="34" charset="0"/>
              <a:cs typeface="Arial" panose="020B0604020202020204" pitchFamily="34" charset="0"/>
            </a:endParaRPr>
          </a:p>
        </p:txBody>
      </p:sp>
      <p:sp>
        <p:nvSpPr>
          <p:cNvPr id="22" name="TextBox 21"/>
          <p:cNvSpPr txBox="1"/>
          <p:nvPr userDrawn="1"/>
        </p:nvSpPr>
        <p:spPr>
          <a:xfrm>
            <a:off x="6698995" y="4870679"/>
            <a:ext cx="2743200" cy="1754326"/>
          </a:xfrm>
          <a:prstGeom prst="rect">
            <a:avLst/>
          </a:prstGeom>
          <a:noFill/>
        </p:spPr>
        <p:txBody>
          <a:bodyPr wrap="square" rtlCol="0">
            <a:spAutoFit/>
          </a:bodyPr>
          <a:lstStyle/>
          <a:p>
            <a:pPr algn="ctr">
              <a:lnSpc>
                <a:spcPct val="120000"/>
              </a:lnSpc>
            </a:pPr>
            <a:r>
              <a:rPr lang="en-US" dirty="0">
                <a:solidFill>
                  <a:schemeClr val="tx1"/>
                </a:solidFill>
                <a:latin typeface="Arial" panose="020B0604020202020204" pitchFamily="34" charset="0"/>
                <a:cs typeface="Arial" panose="020B0604020202020204" pitchFamily="34" charset="0"/>
              </a:rPr>
              <a:t>Jesse </a:t>
            </a:r>
            <a:r>
              <a:rPr lang="en-US" dirty="0" smtClean="0">
                <a:solidFill>
                  <a:schemeClr val="tx1"/>
                </a:solidFill>
                <a:latin typeface="Arial" panose="020B0604020202020204" pitchFamily="34" charset="0"/>
                <a:cs typeface="Arial" panose="020B0604020202020204" pitchFamily="34" charset="0"/>
              </a:rPr>
              <a:t>Carson</a:t>
            </a:r>
          </a:p>
          <a:p>
            <a:pPr algn="ctr">
              <a:lnSpc>
                <a:spcPct val="120000"/>
              </a:lnSpc>
            </a:pPr>
            <a:r>
              <a:rPr lang="en-US" dirty="0" smtClean="0">
                <a:solidFill>
                  <a:schemeClr val="tx1"/>
                </a:solidFill>
                <a:latin typeface="Arial" panose="020B0604020202020204" pitchFamily="34" charset="0"/>
                <a:cs typeface="Arial" panose="020B0604020202020204" pitchFamily="34" charset="0"/>
              </a:rPr>
              <a:t>Luc </a:t>
            </a:r>
            <a:r>
              <a:rPr lang="en-US" dirty="0" err="1" smtClean="0">
                <a:solidFill>
                  <a:schemeClr val="tx1"/>
                </a:solidFill>
                <a:latin typeface="Arial" panose="020B0604020202020204" pitchFamily="34" charset="0"/>
                <a:cs typeface="Arial" panose="020B0604020202020204" pitchFamily="34" charset="0"/>
              </a:rPr>
              <a:t>Fagnan</a:t>
            </a:r>
            <a:endParaRPr lang="en-US" dirty="0" smtClean="0">
              <a:solidFill>
                <a:schemeClr val="tx1"/>
              </a:solidFill>
              <a:latin typeface="Arial" panose="020B0604020202020204" pitchFamily="34" charset="0"/>
              <a:cs typeface="Arial" panose="020B0604020202020204" pitchFamily="34" charset="0"/>
            </a:endParaRPr>
          </a:p>
          <a:p>
            <a:pPr algn="ctr">
              <a:lnSpc>
                <a:spcPct val="120000"/>
              </a:lnSpc>
            </a:pPr>
            <a:r>
              <a:rPr lang="en-US" dirty="0" smtClean="0">
                <a:solidFill>
                  <a:schemeClr val="tx1"/>
                </a:solidFill>
                <a:latin typeface="Arial" panose="020B0604020202020204" pitchFamily="34" charset="0"/>
                <a:cs typeface="Arial" panose="020B0604020202020204" pitchFamily="34" charset="0"/>
              </a:rPr>
              <a:t>Toby Grant</a:t>
            </a:r>
          </a:p>
          <a:p>
            <a:pPr algn="ctr">
              <a:lnSpc>
                <a:spcPct val="120000"/>
              </a:lnSpc>
            </a:pPr>
            <a:r>
              <a:rPr lang="en-US" dirty="0" smtClean="0">
                <a:solidFill>
                  <a:schemeClr val="tx1"/>
                </a:solidFill>
                <a:latin typeface="Arial" panose="020B0604020202020204" pitchFamily="34" charset="0"/>
                <a:cs typeface="Arial" panose="020B0604020202020204" pitchFamily="34" charset="0"/>
              </a:rPr>
              <a:t>Julia Guy</a:t>
            </a:r>
          </a:p>
          <a:p>
            <a:pPr algn="ctr">
              <a:lnSpc>
                <a:spcPct val="120000"/>
              </a:lnSpc>
            </a:pPr>
            <a:r>
              <a:rPr lang="en-US" dirty="0" smtClean="0">
                <a:solidFill>
                  <a:schemeClr val="tx1"/>
                </a:solidFill>
                <a:latin typeface="Arial" panose="020B0604020202020204" pitchFamily="34" charset="0"/>
                <a:cs typeface="Arial" panose="020B0604020202020204" pitchFamily="34" charset="0"/>
              </a:rPr>
              <a:t>Michael </a:t>
            </a:r>
            <a:r>
              <a:rPr lang="en-US" dirty="0">
                <a:solidFill>
                  <a:schemeClr val="tx1"/>
                </a:solidFill>
                <a:latin typeface="Arial" panose="020B0604020202020204" pitchFamily="34" charset="0"/>
                <a:cs typeface="Arial" panose="020B0604020202020204" pitchFamily="34" charset="0"/>
              </a:rPr>
              <a:t>B. </a:t>
            </a:r>
            <a:r>
              <a:rPr lang="en-US" dirty="0" smtClean="0">
                <a:solidFill>
                  <a:schemeClr val="tx1"/>
                </a:solidFill>
                <a:latin typeface="Arial" panose="020B0604020202020204" pitchFamily="34" charset="0"/>
                <a:cs typeface="Arial" panose="020B0604020202020204" pitchFamily="34" charset="0"/>
              </a:rPr>
              <a:t>McNally</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96353672"/>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5_Acknowledgm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7A62C95-003F-9942-B5B9-0B262D32D629}"/>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ACKNOWLEDGMENT</a:t>
            </a:r>
            <a:endParaRPr lang="en-US" sz="4000" b="1" dirty="0">
              <a:solidFill>
                <a:schemeClr val="bg1"/>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91600" y="5419440"/>
            <a:ext cx="2480400" cy="677976"/>
          </a:xfrm>
          <a:prstGeom prst="rect">
            <a:avLst/>
          </a:prstGeom>
        </p:spPr>
      </p:pic>
      <p:sp>
        <p:nvSpPr>
          <p:cNvPr id="7" name="TextBox 6">
            <a:extLst>
              <a:ext uri="{FF2B5EF4-FFF2-40B4-BE49-F238E27FC236}">
                <a16:creationId xmlns:a16="http://schemas.microsoft.com/office/drawing/2014/main" id="{5B2CE003-7D14-4BB7-84C6-AFD3B741B256}"/>
              </a:ext>
            </a:extLst>
          </p:cNvPr>
          <p:cNvSpPr txBox="1"/>
          <p:nvPr userDrawn="1"/>
        </p:nvSpPr>
        <p:spPr>
          <a:xfrm>
            <a:off x="1282643" y="1985869"/>
            <a:ext cx="9740957" cy="304698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The Opening Up Copyright (OUC) module series is made available by the University of Alberta Copyright Office.</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aseline="0" dirty="0">
              <a:solidFill>
                <a:schemeClr val="bg2">
                  <a:lumMod val="10000"/>
                </a:schemeClr>
              </a:solidFill>
              <a:latin typeface="Arial" panose="020B0604020202020204" pitchFamily="34" charset="0"/>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chemeClr val="bg2">
                    <a:lumMod val="10000"/>
                  </a:schemeClr>
                </a:solidFill>
                <a:latin typeface="Arial" panose="020B0604020202020204" pitchFamily="34" charset="0"/>
                <a:cs typeface="Arial" panose="020B0604020202020204" pitchFamily="34" charset="0"/>
              </a:rPr>
              <a:t>OUC modules have been produced with the assistance of funding at the University of Alberta through its Centre for Teaching and Learning's Teaching and Learning Enhancement Fund (TLEF) (2017-21) and OER Grant Program (2020), and through a Support for the Advancement of Scholarship (SAS) grant (2021).</a:t>
            </a:r>
          </a:p>
        </p:txBody>
      </p:sp>
    </p:spTree>
    <p:extLst>
      <p:ext uri="{BB962C8B-B14F-4D97-AF65-F5344CB8AC3E}">
        <p14:creationId xmlns:p14="http://schemas.microsoft.com/office/powerpoint/2010/main" val="80856083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22AD040F-3190-ED40-A683-FF66B09A0EA6}"/>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a:t>Edit Master text styles</a:t>
            </a:r>
          </a:p>
        </p:txBody>
      </p:sp>
      <p:sp>
        <p:nvSpPr>
          <p:cNvPr id="5" name="TextBox 4">
            <a:extLst>
              <a:ext uri="{FF2B5EF4-FFF2-40B4-BE49-F238E27FC236}">
                <a16:creationId xmlns:a16="http://schemas.microsoft.com/office/drawing/2014/main" id="{6CCE1B68-E4AC-6F4B-A909-BD58B58E261F}"/>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REFERENCES AND RESOURCES</a:t>
            </a:r>
            <a:endParaRPr lang="en-US" sz="4000" b="1" dirty="0">
              <a:solidFill>
                <a:schemeClr val="bg1"/>
              </a:solidFill>
            </a:endParaRPr>
          </a:p>
        </p:txBody>
      </p:sp>
    </p:spTree>
    <p:extLst>
      <p:ext uri="{BB962C8B-B14F-4D97-AF65-F5344CB8AC3E}">
        <p14:creationId xmlns:p14="http://schemas.microsoft.com/office/powerpoint/2010/main" val="3527754873"/>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as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
        <p:nvSpPr>
          <p:cNvPr id="5" name="TextBox 4">
            <a:extLst>
              <a:ext uri="{FF2B5EF4-FFF2-40B4-BE49-F238E27FC236}">
                <a16:creationId xmlns:a16="http://schemas.microsoft.com/office/drawing/2014/main" id="{C8B1FA85-4136-C241-B684-CAC6F56F4E4D}"/>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CASES AND LEGISLATION</a:t>
            </a:r>
            <a:endParaRPr lang="en-US" sz="4000" b="1" dirty="0">
              <a:solidFill>
                <a:schemeClr val="bg1"/>
              </a:solidFill>
            </a:endParaRPr>
          </a:p>
        </p:txBody>
      </p:sp>
    </p:spTree>
    <p:extLst>
      <p:ext uri="{BB962C8B-B14F-4D97-AF65-F5344CB8AC3E}">
        <p14:creationId xmlns:p14="http://schemas.microsoft.com/office/powerpoint/2010/main" val="3701008410"/>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mage and Sound Referenc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6757F4D-6918-0B40-8638-50EC6BE7B381}"/>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IMAGE AND SOUND REFERENCES </a:t>
            </a:r>
            <a:endParaRPr lang="en-US" sz="4000" b="1" dirty="0">
              <a:solidFill>
                <a:schemeClr val="bg1"/>
              </a:solidFill>
            </a:endParaRPr>
          </a:p>
        </p:txBody>
      </p:sp>
      <p:sp>
        <p:nvSpPr>
          <p:cNvPr id="6" name="Text Placeholder 2">
            <a:extLst>
              <a:ext uri="{FF2B5EF4-FFF2-40B4-BE49-F238E27FC236}">
                <a16:creationId xmlns:a16="http://schemas.microsoft.com/office/drawing/2014/main" id="{EA8CE4ED-71EB-7040-BFDA-C702ACC12067}"/>
              </a:ext>
            </a:extLst>
          </p:cNvPr>
          <p:cNvSpPr>
            <a:spLocks noGrp="1"/>
          </p:cNvSpPr>
          <p:nvPr>
            <p:ph type="body" sz="quarter" idx="15"/>
          </p:nvPr>
        </p:nvSpPr>
        <p:spPr>
          <a:xfrm>
            <a:off x="851192" y="1841277"/>
            <a:ext cx="10502608" cy="4250430"/>
          </a:xfrm>
          <a:prstGeom prst="rect">
            <a:avLst/>
          </a:prstGeom>
        </p:spPr>
        <p:txBody>
          <a:bodyPr/>
          <a:lstStyle>
            <a:lvl1pPr marL="0" indent="0">
              <a:buNone/>
              <a:defRPr sz="2000" baseline="0">
                <a:solidFill>
                  <a:schemeClr val="bg2">
                    <a:lumMod val="10000"/>
                  </a:schemeClr>
                </a:solidFill>
              </a:defRPr>
            </a:lvl1pPr>
          </a:lstStyle>
          <a:p>
            <a:pPr lvl="0"/>
            <a:r>
              <a:rPr lang="en-US" dirty="0"/>
              <a:t>Edit Master text styles</a:t>
            </a:r>
          </a:p>
        </p:txBody>
      </p:sp>
    </p:spTree>
    <p:extLst>
      <p:ext uri="{BB962C8B-B14F-4D97-AF65-F5344CB8AC3E}">
        <p14:creationId xmlns:p14="http://schemas.microsoft.com/office/powerpoint/2010/main" val="135228049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Licens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13DF3B58-3106-D44A-B64C-5EAF0F8A5754}"/>
              </a:ext>
            </a:extLst>
          </p:cNvPr>
          <p:cNvSpPr txBox="1"/>
          <p:nvPr userDrawn="1"/>
        </p:nvSpPr>
        <p:spPr>
          <a:xfrm>
            <a:off x="1455738" y="1718034"/>
            <a:ext cx="9898062" cy="400110"/>
          </a:xfrm>
          <a:prstGeom prst="rect">
            <a:avLst/>
          </a:prstGeom>
          <a:noFill/>
        </p:spPr>
        <p:txBody>
          <a:bodyPr wrap="square" rtlCol="0">
            <a:spAutoFit/>
          </a:bodyPr>
          <a:lstStyle/>
          <a:p>
            <a:r>
              <a:rPr lang="en-US" sz="2000" dirty="0">
                <a:solidFill>
                  <a:schemeClr val="bg2">
                    <a:lumMod val="10000"/>
                  </a:schemeClr>
                </a:solidFill>
                <a:latin typeface="Arial" panose="020B0604020202020204" pitchFamily="34" charset="0"/>
                <a:cs typeface="Arial" panose="020B0604020202020204" pitchFamily="34" charset="0"/>
              </a:rPr>
              <a:t>Suggested Citation:</a:t>
            </a:r>
          </a:p>
        </p:txBody>
      </p:sp>
      <p:sp>
        <p:nvSpPr>
          <p:cNvPr id="13" name="TextBox 12">
            <a:extLst>
              <a:ext uri="{FF2B5EF4-FFF2-40B4-BE49-F238E27FC236}">
                <a16:creationId xmlns:a16="http://schemas.microsoft.com/office/drawing/2014/main" id="{903FCD8B-1F64-0A40-BE7B-88E76136209D}"/>
              </a:ext>
            </a:extLst>
          </p:cNvPr>
          <p:cNvSpPr txBox="1"/>
          <p:nvPr userDrawn="1"/>
        </p:nvSpPr>
        <p:spPr>
          <a:xfrm>
            <a:off x="1455738" y="3441680"/>
            <a:ext cx="9769062" cy="2246769"/>
          </a:xfrm>
          <a:prstGeom prst="rect">
            <a:avLst/>
          </a:prstGeom>
          <a:noFill/>
        </p:spPr>
        <p:txBody>
          <a:bodyPr wrap="square" rtlCol="0">
            <a:spAutoFit/>
          </a:bodyPr>
          <a:lstStyle/>
          <a:p>
            <a:r>
              <a:rPr lang="en-CA" sz="2000" dirty="0">
                <a:solidFill>
                  <a:schemeClr val="bg2">
                    <a:lumMod val="10000"/>
                  </a:schemeClr>
                </a:solidFill>
                <a:latin typeface="Arial" panose="020B0604020202020204" pitchFamily="34" charset="0"/>
                <a:cs typeface="Arial" panose="020B0604020202020204" pitchFamily="34" charset="0"/>
              </a:rPr>
              <a:t>For the project overview and complete list of modules please visit the project website at: </a:t>
            </a:r>
            <a:r>
              <a:rPr lang="en-CA" sz="2000" dirty="0">
                <a:solidFill>
                  <a:schemeClr val="bg2">
                    <a:lumMod val="10000"/>
                  </a:schemeClr>
                </a:solidFill>
                <a:latin typeface="Arial" panose="020B0604020202020204" pitchFamily="34" charset="0"/>
                <a:cs typeface="Arial" panose="020B0604020202020204" pitchFamily="34" charset="0"/>
                <a:hlinkClick r:id="rId3"/>
              </a:rPr>
              <a:t>https://sites.library.ualberta.ca/copyright/</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Questions, comments, and suggestions should be directed </a:t>
            </a:r>
            <a:r>
              <a:rPr lang="en-CA" sz="2000" dirty="0" smtClean="0">
                <a:solidFill>
                  <a:schemeClr val="bg2">
                    <a:lumMod val="10000"/>
                  </a:schemeClr>
                </a:solidFill>
                <a:latin typeface="Arial" panose="020B0604020202020204" pitchFamily="34" charset="0"/>
                <a:cs typeface="Arial" panose="020B0604020202020204" pitchFamily="34" charset="0"/>
              </a:rPr>
              <a:t>to: </a:t>
            </a:r>
            <a:r>
              <a:rPr lang="en-CA" sz="2000" dirty="0">
                <a:solidFill>
                  <a:schemeClr val="bg2">
                    <a:lumMod val="10000"/>
                  </a:schemeClr>
                </a:solidFill>
                <a:latin typeface="Arial" panose="020B0604020202020204" pitchFamily="34" charset="0"/>
                <a:cs typeface="Arial" panose="020B0604020202020204" pitchFamily="34" charset="0"/>
                <a:hlinkClick r:id="rId4"/>
              </a:rPr>
              <a:t>ouc@ualberta.ca</a:t>
            </a:r>
            <a:endParaRPr lang="en-CA" sz="2000" dirty="0">
              <a:solidFill>
                <a:schemeClr val="bg2">
                  <a:lumMod val="10000"/>
                </a:schemeClr>
              </a:solidFill>
              <a:latin typeface="Arial" panose="020B0604020202020204" pitchFamily="34" charset="0"/>
              <a:cs typeface="Arial" panose="020B0604020202020204" pitchFamily="34" charset="0"/>
            </a:endParaRPr>
          </a:p>
          <a:p>
            <a:endParaRPr lang="en-CA" sz="2000" dirty="0">
              <a:solidFill>
                <a:schemeClr val="bg2">
                  <a:lumMod val="10000"/>
                </a:schemeClr>
              </a:solidFill>
              <a:latin typeface="Arial" panose="020B0604020202020204" pitchFamily="34" charset="0"/>
              <a:cs typeface="Arial" panose="020B0604020202020204" pitchFamily="34" charset="0"/>
            </a:endParaRPr>
          </a:p>
          <a:p>
            <a:r>
              <a:rPr lang="en-CA" sz="2000" dirty="0">
                <a:solidFill>
                  <a:schemeClr val="bg2">
                    <a:lumMod val="10000"/>
                  </a:schemeClr>
                </a:solidFill>
                <a:latin typeface="Arial" panose="020B0604020202020204" pitchFamily="34" charset="0"/>
                <a:cs typeface="Arial" panose="020B0604020202020204" pitchFamily="34" charset="0"/>
              </a:rPr>
              <a:t>This module is made available and licensed under a </a:t>
            </a:r>
            <a:r>
              <a:rPr lang="en-CA" sz="2000" dirty="0">
                <a:solidFill>
                  <a:schemeClr val="bg2">
                    <a:lumMod val="10000"/>
                  </a:schemeClr>
                </a:solidFill>
                <a:latin typeface="Arial" panose="020B0604020202020204" pitchFamily="34" charset="0"/>
                <a:cs typeface="Arial" panose="020B0604020202020204" pitchFamily="34" charset="0"/>
                <a:hlinkClick r:id="rId5"/>
              </a:rPr>
              <a:t>Creative Commons Attribution 4.0 International </a:t>
            </a:r>
            <a:r>
              <a:rPr lang="en-CA" sz="2000" dirty="0" smtClean="0">
                <a:solidFill>
                  <a:schemeClr val="bg2">
                    <a:lumMod val="10000"/>
                  </a:schemeClr>
                </a:solidFill>
                <a:latin typeface="Arial" panose="020B0604020202020204" pitchFamily="34" charset="0"/>
                <a:cs typeface="Arial" panose="020B0604020202020204" pitchFamily="34" charset="0"/>
                <a:hlinkClick r:id="rId5"/>
              </a:rPr>
              <a:t>Licence</a:t>
            </a:r>
            <a:endParaRPr lang="en-US" dirty="0">
              <a:solidFill>
                <a:schemeClr val="bg2">
                  <a:lumMod val="10000"/>
                </a:schemeClr>
              </a:solidFill>
            </a:endParaRPr>
          </a:p>
        </p:txBody>
      </p:sp>
      <p:sp>
        <p:nvSpPr>
          <p:cNvPr id="6" name="TextBox 5">
            <a:extLst>
              <a:ext uri="{FF2B5EF4-FFF2-40B4-BE49-F238E27FC236}">
                <a16:creationId xmlns:a16="http://schemas.microsoft.com/office/drawing/2014/main" id="{944982ED-AD70-0842-ACC8-701F56A32F46}"/>
              </a:ext>
            </a:extLst>
          </p:cNvPr>
          <p:cNvSpPr txBox="1"/>
          <p:nvPr userDrawn="1"/>
        </p:nvSpPr>
        <p:spPr>
          <a:xfrm>
            <a:off x="2671282" y="701898"/>
            <a:ext cx="8682518" cy="532262"/>
          </a:xfrm>
          <a:prstGeom prst="rect">
            <a:avLst/>
          </a:prstGeom>
          <a:noFill/>
        </p:spPr>
        <p:txBody>
          <a:bodyPr wrap="square" rtlCol="0">
            <a:spAutoFit/>
          </a:bodyPr>
          <a:lstStyle/>
          <a:p>
            <a:pPr algn="ctr">
              <a:lnSpc>
                <a:spcPct val="70000"/>
              </a:lnSpc>
            </a:pPr>
            <a:r>
              <a:rPr lang="en-CA" sz="4000" b="1" dirty="0">
                <a:solidFill>
                  <a:schemeClr val="bg1"/>
                </a:solidFill>
              </a:rPr>
              <a:t>LICENSING AND ATTRIBUTION</a:t>
            </a:r>
            <a:endParaRPr lang="en-US" sz="4000" b="1" dirty="0">
              <a:solidFill>
                <a:schemeClr val="bg1"/>
              </a:solidFill>
            </a:endParaRPr>
          </a:p>
        </p:txBody>
      </p:sp>
      <p:sp>
        <p:nvSpPr>
          <p:cNvPr id="7" name="Text Placeholder 6"/>
          <p:cNvSpPr>
            <a:spLocks noGrp="1"/>
          </p:cNvSpPr>
          <p:nvPr>
            <p:ph type="body" sz="quarter" idx="10" hasCustomPrompt="1"/>
          </p:nvPr>
        </p:nvSpPr>
        <p:spPr>
          <a:xfrm>
            <a:off x="1947600" y="2300400"/>
            <a:ext cx="9277200" cy="784800"/>
          </a:xfrm>
          <a:prstGeom prst="rect">
            <a:avLst/>
          </a:prstGeom>
        </p:spPr>
        <p:txBody>
          <a:bodyPr/>
          <a:lstStyle>
            <a:lvl1pPr marL="0" indent="0">
              <a:buFontTx/>
              <a:buNone/>
              <a:defRPr sz="2000">
                <a:solidFill>
                  <a:schemeClr val="bg2">
                    <a:lumMod val="10000"/>
                  </a:schemeClr>
                </a:solidFill>
                <a:latin typeface="Arial" panose="020B0604020202020204" pitchFamily="34" charset="0"/>
                <a:cs typeface="Arial" panose="020B0604020202020204" pitchFamily="34" charset="0"/>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lstStyle>
          <a:p>
            <a:pPr lvl="0"/>
            <a:r>
              <a:rPr lang="en-US" dirty="0" smtClean="0"/>
              <a:t>University of Alberta. (Year). Title of Module. Opening Up Copyright Instructional Module [in italics]. https://sites.library.ualberta.ca/copyright/ [hyperlinked]</a:t>
            </a:r>
          </a:p>
          <a:p>
            <a:pPr lvl="0"/>
            <a:endParaRPr lang="en-CA" dirty="0"/>
          </a:p>
        </p:txBody>
      </p:sp>
    </p:spTree>
    <p:extLst>
      <p:ext uri="{BB962C8B-B14F-4D97-AF65-F5344CB8AC3E}">
        <p14:creationId xmlns:p14="http://schemas.microsoft.com/office/powerpoint/2010/main" val="103799675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theme" Target="../theme/theme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3.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4.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5.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theme" Target="../theme/theme6.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508359"/>
      </p:ext>
    </p:extLst>
  </p:cSld>
  <p:clrMap bg1="lt1" tx1="dk1" bg2="lt2" tx2="dk2" accent1="accent1" accent2="accent2" accent3="accent3" accent4="accent4" accent5="accent5" accent6="accent6" hlink="hlink" folHlink="folHlink"/>
  <p:sldLayoutIdLst>
    <p:sldLayoutId id="2147493488" r:id="rId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7180398"/>
      </p:ext>
    </p:extLst>
  </p:cSld>
  <p:clrMap bg1="lt1" tx1="dk1" bg2="lt2" tx2="dk2" accent1="accent1" accent2="accent2" accent3="accent3" accent4="accent4" accent5="accent5" accent6="accent6" hlink="hlink" folHlink="folHlink"/>
  <p:sldLayoutIdLst>
    <p:sldLayoutId id="2147493491" r:id="rId1"/>
    <p:sldLayoutId id="2147493492" r:id="rId2"/>
    <p:sldLayoutId id="2147493493" r:id="rId3"/>
    <p:sldLayoutId id="2147493494" r:id="rId4"/>
    <p:sldLayoutId id="2147493495" r:id="rId5"/>
    <p:sldLayoutId id="2147493496" r:id="rId6"/>
    <p:sldLayoutId id="2147493497" r:id="rId7"/>
    <p:sldLayoutId id="2147493498" r:id="rId8"/>
    <p:sldLayoutId id="2147493499" r:id="rId9"/>
    <p:sldLayoutId id="2147493500"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134393"/>
      </p:ext>
    </p:extLst>
  </p:cSld>
  <p:clrMap bg1="lt1" tx1="dk1" bg2="lt2" tx2="dk2" accent1="accent1" accent2="accent2" accent3="accent3" accent4="accent4" accent5="accent5" accent6="accent6" hlink="hlink" folHlink="folHlink"/>
  <p:sldLayoutIdLst>
    <p:sldLayoutId id="2147493502" r:id="rId1"/>
    <p:sldLayoutId id="2147493503" r:id="rId2"/>
    <p:sldLayoutId id="2147493504" r:id="rId3"/>
    <p:sldLayoutId id="2147493505" r:id="rId4"/>
    <p:sldLayoutId id="2147493506" r:id="rId5"/>
    <p:sldLayoutId id="2147493507" r:id="rId6"/>
    <p:sldLayoutId id="2147493508" r:id="rId7"/>
    <p:sldLayoutId id="2147493509" r:id="rId8"/>
    <p:sldLayoutId id="2147493510" r:id="rId9"/>
    <p:sldLayoutId id="2147493511"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9987766"/>
      </p:ext>
    </p:extLst>
  </p:cSld>
  <p:clrMap bg1="lt1" tx1="dk1" bg2="lt2" tx2="dk2" accent1="accent1" accent2="accent2" accent3="accent3" accent4="accent4" accent5="accent5" accent6="accent6" hlink="hlink" folHlink="folHlink"/>
  <p:sldLayoutIdLst>
    <p:sldLayoutId id="2147493513" r:id="rId1"/>
    <p:sldLayoutId id="2147493514" r:id="rId2"/>
    <p:sldLayoutId id="2147493515" r:id="rId3"/>
    <p:sldLayoutId id="2147493516" r:id="rId4"/>
    <p:sldLayoutId id="2147493517" r:id="rId5"/>
    <p:sldLayoutId id="2147493518" r:id="rId6"/>
    <p:sldLayoutId id="2147493519" r:id="rId7"/>
    <p:sldLayoutId id="2147493520" r:id="rId8"/>
    <p:sldLayoutId id="2147493521" r:id="rId9"/>
    <p:sldLayoutId id="2147493522"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56085"/>
      </p:ext>
    </p:extLst>
  </p:cSld>
  <p:clrMap bg1="lt1" tx1="dk1" bg2="lt2" tx2="dk2" accent1="accent1" accent2="accent2" accent3="accent3" accent4="accent4" accent5="accent5" accent6="accent6" hlink="hlink" folHlink="folHlink"/>
  <p:sldLayoutIdLst>
    <p:sldLayoutId id="2147493524" r:id="rId1"/>
    <p:sldLayoutId id="2147493525" r:id="rId2"/>
    <p:sldLayoutId id="2147493526" r:id="rId3"/>
    <p:sldLayoutId id="2147493527" r:id="rId4"/>
    <p:sldLayoutId id="2147493528" r:id="rId5"/>
    <p:sldLayoutId id="2147493529" r:id="rId6"/>
    <p:sldLayoutId id="2147493530" r:id="rId7"/>
    <p:sldLayoutId id="2147493531" r:id="rId8"/>
    <p:sldLayoutId id="2147493532" r:id="rId9"/>
    <p:sldLayoutId id="2147493533"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280722"/>
      </p:ext>
    </p:extLst>
  </p:cSld>
  <p:clrMap bg1="lt1" tx1="dk1" bg2="lt2" tx2="dk2" accent1="accent1" accent2="accent2" accent3="accent3" accent4="accent4" accent5="accent5" accent6="accent6" hlink="hlink" folHlink="folHlink"/>
  <p:sldLayoutIdLst>
    <p:sldLayoutId id="2147493535" r:id="rId1"/>
    <p:sldLayoutId id="2147493536" r:id="rId2"/>
    <p:sldLayoutId id="2147493537" r:id="rId3"/>
    <p:sldLayoutId id="2147493538" r:id="rId4"/>
    <p:sldLayoutId id="2147493539" r:id="rId5"/>
    <p:sldLayoutId id="2147493540" r:id="rId6"/>
    <p:sldLayoutId id="2147493541" r:id="rId7"/>
    <p:sldLayoutId id="2147493542" r:id="rId8"/>
    <p:sldLayoutId id="2147493543" r:id="rId9"/>
    <p:sldLayoutId id="2147493544" r:id="rId10"/>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notesSlide" Target="../notesSlides/notesSlide10.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33.png"/><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20.PNG"/><Relationship Id="rId5" Type="http://schemas.openxmlformats.org/officeDocument/2006/relationships/image" Target="../media/image27.jpg"/><Relationship Id="rId4" Type="http://schemas.openxmlformats.org/officeDocument/2006/relationships/image" Target="../media/image3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27.jpg"/><Relationship Id="rId5" Type="http://schemas.openxmlformats.org/officeDocument/2006/relationships/image" Target="../media/image16.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19.png"/><Relationship Id="rId5" Type="http://schemas.openxmlformats.org/officeDocument/2006/relationships/image" Target="../media/image16.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4.xml"/><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4.xml"/><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5.xml"/><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7.xml"/><Relationship Id="rId7" Type="http://schemas.openxmlformats.org/officeDocument/2006/relationships/image" Target="../media/image42.png"/><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8.xml"/><Relationship Id="rId7" Type="http://schemas.openxmlformats.org/officeDocument/2006/relationships/image" Target="../media/image19.png"/><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7" Type="http://schemas.openxmlformats.org/officeDocument/2006/relationships/image" Target="../media/image27.jp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video" Target="../media/media1.mp4"/><Relationship Id="rId7" Type="http://schemas.openxmlformats.org/officeDocument/2006/relationships/image" Target="../media/image15.pn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4.png"/><Relationship Id="rId5" Type="http://schemas.openxmlformats.org/officeDocument/2006/relationships/notesSlide" Target="../notesSlides/notesSlide2.xml"/><Relationship Id="rId10" Type="http://schemas.openxmlformats.org/officeDocument/2006/relationships/image" Target="../media/image18.png"/><Relationship Id="rId4" Type="http://schemas.openxmlformats.org/officeDocument/2006/relationships/slideLayout" Target="../slideLayouts/slideLayout1.xml"/><Relationship Id="rId9"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21.png"/><Relationship Id="rId5" Type="http://schemas.openxmlformats.org/officeDocument/2006/relationships/image" Target="../media/image27.jp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6.png"/><Relationship Id="rId4" Type="http://schemas.openxmlformats.org/officeDocument/2006/relationships/image" Target="../media/image35.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xml"/><Relationship Id="rId1" Type="http://schemas.openxmlformats.org/officeDocument/2006/relationships/tags" Target="../tags/tag2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1.xml"/><Relationship Id="rId5" Type="http://schemas.openxmlformats.org/officeDocument/2006/relationships/image" Target="../media/image49.pn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xml"/><Relationship Id="rId1" Type="http://schemas.openxmlformats.org/officeDocument/2006/relationships/tags" Target="../tags/tag2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9.xml.rels><?xml version="1.0" encoding="UTF-8" standalone="yes"?>
<Relationships xmlns="http://schemas.openxmlformats.org/package/2006/relationships"><Relationship Id="rId3" Type="http://schemas.openxmlformats.org/officeDocument/2006/relationships/hyperlink" Target="https://ruor.uottawa.ca/items/68a79a00-dbbc-4fdc-baa7-fb92e5d2057a" TargetMode="External"/><Relationship Id="rId2" Type="http://schemas.openxmlformats.org/officeDocument/2006/relationships/notesSlide" Target="../notesSlides/notesSlide27.xml"/><Relationship Id="rId1" Type="http://schemas.openxmlformats.org/officeDocument/2006/relationships/slideLayout" Target="../slideLayouts/slideLayout46.xml"/><Relationship Id="rId5" Type="http://schemas.openxmlformats.org/officeDocument/2006/relationships/hyperlink" Target="https://www.albertalawreview.com/index.php/ALR/article/view/64" TargetMode="External"/><Relationship Id="rId4" Type="http://schemas.openxmlformats.org/officeDocument/2006/relationships/hyperlink" Target="https://heinonline.org/HOL/P?h=hein.journals/lndslid5&amp;i=322"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3.xml"/><Relationship Id="rId7"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hyperlink" Target="https://decisions.scc-csc.ca/scc-csc/scc-csc/en/item/2125/index.do" TargetMode="External"/><Relationship Id="rId2" Type="http://schemas.openxmlformats.org/officeDocument/2006/relationships/hyperlink" Target="https://decisions.scc-csc.ca/scc-csc/scc-csc/en/item/9996/index.do" TargetMode="Externa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8" Type="http://schemas.openxmlformats.org/officeDocument/2006/relationships/hyperlink" Target="http://brandingsource.blogspot.com/2012/01/new-logo-socan.html" TargetMode="External"/><Relationship Id="rId3" Type="http://schemas.openxmlformats.org/officeDocument/2006/relationships/hyperlink" Target="https://pixabay.com/vectors/sound-wave-waveform-aural-audio-1781570/" TargetMode="External"/><Relationship Id="rId7" Type="http://schemas.openxmlformats.org/officeDocument/2006/relationships/hyperlink" Target="https://thenounproject.com/icon/shield-874630/" TargetMode="External"/><Relationship Id="rId2" Type="http://schemas.openxmlformats.org/officeDocument/2006/relationships/hyperlink" Target="https://pixabay.com/videos/horn-sound-noise-vibration-music-9087/" TargetMode="External"/><Relationship Id="rId1" Type="http://schemas.openxmlformats.org/officeDocument/2006/relationships/slideLayout" Target="../slideLayouts/slideLayout48.xml"/><Relationship Id="rId6" Type="http://schemas.openxmlformats.org/officeDocument/2006/relationships/hyperlink" Target="https://thenounproject.com/icon/copyright-453533/" TargetMode="External"/><Relationship Id="rId5" Type="http://schemas.openxmlformats.org/officeDocument/2006/relationships/hyperlink" Target="https://thenounproject.com/icon/dollar-sign-171145/" TargetMode="External"/><Relationship Id="rId4" Type="http://schemas.openxmlformats.org/officeDocument/2006/relationships/hyperlink" Target="https://thenounproject.com/icon/sound-producer-avatar-2699902/"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commons.wikimedia.org/wiki/File:Rogers_logo.svg" TargetMode="External"/><Relationship Id="rId3" Type="http://schemas.openxmlformats.org/officeDocument/2006/relationships/hyperlink" Target="http://www.cb-cda.gc.ca/home-accueil-e.html" TargetMode="External"/><Relationship Id="rId7" Type="http://schemas.openxmlformats.org/officeDocument/2006/relationships/hyperlink" Target="https://commons.wikimedia.org/wiki/File:Bell_Canada_2008.png" TargetMode="External"/><Relationship Id="rId2" Type="http://schemas.openxmlformats.org/officeDocument/2006/relationships/notesSlide" Target="../notesSlides/notesSlide28.xml"/><Relationship Id="rId1" Type="http://schemas.openxmlformats.org/officeDocument/2006/relationships/slideLayout" Target="../slideLayouts/slideLayout48.xml"/><Relationship Id="rId6" Type="http://schemas.openxmlformats.org/officeDocument/2006/relationships/hyperlink" Target="https://web.archive.org/web/20191210023015/https:/www.cas-satj.gc.ca/en/home.shtml" TargetMode="External"/><Relationship Id="rId5" Type="http://schemas.openxmlformats.org/officeDocument/2006/relationships/hyperlink" Target="https://commons.wikimedia.org/wiki/File:Supreme_court_of_Canada_in_summer.jpg" TargetMode="External"/><Relationship Id="rId4" Type="http://schemas.openxmlformats.org/officeDocument/2006/relationships/hyperlink" Target="https://thenounproject.com/search/?q=download%20music&amp;i=2006504"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s://thenounproject.com/icon/copy-1474212/" TargetMode="External"/><Relationship Id="rId3" Type="http://schemas.openxmlformats.org/officeDocument/2006/relationships/hyperlink" Target="https://commons.wikimedia.org/wiki/File:CBC_Logo_1992-Present.svg" TargetMode="External"/><Relationship Id="rId7" Type="http://schemas.openxmlformats.org/officeDocument/2006/relationships/hyperlink" Target="https://thenounproject.com/icon/1005058/" TargetMode="External"/><Relationship Id="rId2" Type="http://schemas.openxmlformats.org/officeDocument/2006/relationships/notesSlide" Target="../notesSlides/notesSlide29.xml"/><Relationship Id="rId1" Type="http://schemas.openxmlformats.org/officeDocument/2006/relationships/slideLayout" Target="../slideLayouts/slideLayout48.xml"/><Relationship Id="rId6" Type="http://schemas.openxmlformats.org/officeDocument/2006/relationships/hyperlink" Target="https://commons.wikimedia.org/wiki/File:Telus-Logo.svg" TargetMode="External"/><Relationship Id="rId5" Type="http://schemas.openxmlformats.org/officeDocument/2006/relationships/hyperlink" Target="https://thenounproject.com/icon/scale-1320645/" TargetMode="External"/><Relationship Id="rId10" Type="http://schemas.openxmlformats.org/officeDocument/2006/relationships/hyperlink" Target="https://thenounproject.com/icon/decision-1074053/" TargetMode="External"/><Relationship Id="rId4" Type="http://schemas.openxmlformats.org/officeDocument/2006/relationships/hyperlink" Target="https://commons.wikimedia.org/wiki/File:Apple_logo_black.svg" TargetMode="External"/><Relationship Id="rId9" Type="http://schemas.openxmlformats.org/officeDocument/2006/relationships/hyperlink" Target="https://thenounproject.com/icon/percent-397874/"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www.hooksounds.com/" TargetMode="External"/><Relationship Id="rId3" Type="http://schemas.openxmlformats.org/officeDocument/2006/relationships/hyperlink" Target="https://thenounproject.com/icon/leaf-1737325/" TargetMode="External"/><Relationship Id="rId7" Type="http://schemas.openxmlformats.org/officeDocument/2006/relationships/hyperlink" Target="https://pixabay.com/en/hand-art-design-album-cover-vinyl-2582803/" TargetMode="External"/><Relationship Id="rId2" Type="http://schemas.openxmlformats.org/officeDocument/2006/relationships/notesSlide" Target="../notesSlides/notesSlide30.xml"/><Relationship Id="rId1" Type="http://schemas.openxmlformats.org/officeDocument/2006/relationships/slideLayout" Target="../slideLayouts/slideLayout48.xml"/><Relationship Id="rId6" Type="http://schemas.openxmlformats.org/officeDocument/2006/relationships/hyperlink" Target="https://thenounproject.com/icon/checkmark-154036/" TargetMode="External"/><Relationship Id="rId5" Type="http://schemas.openxmlformats.org/officeDocument/2006/relationships/hyperlink" Target="https://thenounproject.com/icon/magnifying-glass-802240/" TargetMode="External"/><Relationship Id="rId4" Type="http://schemas.openxmlformats.org/officeDocument/2006/relationships/hyperlink" Target="https://thenounproject.com/icon/dollar-sign-171145/"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sites.library.ualberta.ca/copyright/" TargetMode="External"/><Relationship Id="rId2" Type="http://schemas.openxmlformats.org/officeDocument/2006/relationships/notesSlide" Target="../notesSlides/notesSlide31.xml"/><Relationship Id="rId1" Type="http://schemas.openxmlformats.org/officeDocument/2006/relationships/slideLayout" Target="../slideLayouts/slideLayout4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5.xml"/><Relationship Id="rId7" Type="http://schemas.openxmlformats.org/officeDocument/2006/relationships/image" Target="../media/image24.svg"/><Relationship Id="rId12" Type="http://schemas.openxmlformats.org/officeDocument/2006/relationships/image" Target="../media/image17.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4.png"/><Relationship Id="rId11" Type="http://schemas.openxmlformats.org/officeDocument/2006/relationships/image" Target="../media/image28.svg"/><Relationship Id="rId5" Type="http://schemas.openxmlformats.org/officeDocument/2006/relationships/image" Target="../media/image23.png"/><Relationship Id="rId10" Type="http://schemas.openxmlformats.org/officeDocument/2006/relationships/image" Target="../media/image26.png"/><Relationship Id="rId4" Type="http://schemas.openxmlformats.org/officeDocument/2006/relationships/image" Target="../media/image22.jpg"/><Relationship Id="rId9" Type="http://schemas.openxmlformats.org/officeDocument/2006/relationships/image" Target="../media/image26.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30.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16.png"/><Relationship Id="rId5" Type="http://schemas.openxmlformats.org/officeDocument/2006/relationships/image" Target="../media/image29.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8.xml"/><Relationship Id="rId6" Type="http://schemas.openxmlformats.org/officeDocument/2006/relationships/image" Target="../media/image27.jpg"/><Relationship Id="rId5" Type="http://schemas.openxmlformats.org/officeDocument/2006/relationships/image" Target="../media/image19.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sz="4800" i="1" dirty="0"/>
              <a:t>Society of Composers, Authors and Music Publishers of Canada </a:t>
            </a:r>
            <a:r>
              <a:rPr lang="en-US" sz="4800" i="1" dirty="0" smtClean="0"/>
              <a:t>v</a:t>
            </a:r>
            <a:r>
              <a:rPr lang="en-US" sz="4800" i="1" dirty="0"/>
              <a:t>. Bell Canada</a:t>
            </a:r>
            <a:endParaRPr lang="en-CA" sz="4800" dirty="0"/>
          </a:p>
        </p:txBody>
      </p:sp>
      <p:sp>
        <p:nvSpPr>
          <p:cNvPr id="3" name="Subtitle 2"/>
          <p:cNvSpPr>
            <a:spLocks noGrp="1"/>
          </p:cNvSpPr>
          <p:nvPr>
            <p:ph type="subTitle" idx="1"/>
          </p:nvPr>
        </p:nvSpPr>
        <p:spPr/>
        <p:txBody>
          <a:bodyPr/>
          <a:lstStyle/>
          <a:p>
            <a:endParaRPr lang="en-CA" dirty="0"/>
          </a:p>
        </p:txBody>
      </p:sp>
      <p:sp>
        <p:nvSpPr>
          <p:cNvPr id="4" name="Text Placeholder 3"/>
          <p:cNvSpPr>
            <a:spLocks noGrp="1"/>
          </p:cNvSpPr>
          <p:nvPr>
            <p:ph type="body" sz="quarter" idx="10"/>
          </p:nvPr>
        </p:nvSpPr>
        <p:spPr>
          <a:xfrm>
            <a:off x="10236818" y="6270625"/>
            <a:ext cx="1661803" cy="374650"/>
          </a:xfrm>
        </p:spPr>
        <p:txBody>
          <a:bodyPr/>
          <a:lstStyle/>
          <a:p>
            <a:r>
              <a:rPr lang="en-US" dirty="0" smtClean="0"/>
              <a:t>*January 2020</a:t>
            </a:r>
            <a:endParaRPr lang="en-CA" dirty="0"/>
          </a:p>
        </p:txBody>
      </p:sp>
    </p:spTree>
    <p:extLst>
      <p:ext uri="{BB962C8B-B14F-4D97-AF65-F5344CB8AC3E}">
        <p14:creationId xmlns:p14="http://schemas.microsoft.com/office/powerpoint/2010/main" val="30600487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78A0-60B2-4745-A9D3-8A0734F81A15}"/>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PREVIEWS ARE RESEARCH</a:t>
            </a:r>
          </a:p>
        </p:txBody>
      </p:sp>
      <p:sp>
        <p:nvSpPr>
          <p:cNvPr id="6" name="TextBox 5">
            <a:extLst>
              <a:ext uri="{FF2B5EF4-FFF2-40B4-BE49-F238E27FC236}">
                <a16:creationId xmlns:a16="http://schemas.microsoft.com/office/drawing/2014/main" id="{8B0F0DCC-F61A-494E-8CC6-885C97B8B15F}"/>
              </a:ext>
            </a:extLst>
          </p:cNvPr>
          <p:cNvSpPr txBox="1"/>
          <p:nvPr/>
        </p:nvSpPr>
        <p:spPr>
          <a:xfrm>
            <a:off x="2626436" y="1666762"/>
            <a:ext cx="1620981" cy="523220"/>
          </a:xfrm>
          <a:prstGeom prst="rect">
            <a:avLst/>
          </a:prstGeom>
          <a:noFill/>
        </p:spPr>
        <p:txBody>
          <a:bodyPr wrap="square" rtlCol="0">
            <a:spAutoFit/>
          </a:bodyPr>
          <a:lstStyle/>
          <a:p>
            <a:r>
              <a:rPr lang="en-CA" sz="2800" u="sng" dirty="0">
                <a:solidFill>
                  <a:srgbClr val="95263F"/>
                </a:solidFill>
                <a:latin typeface="Arial" panose="020B0604020202020204" pitchFamily="34" charset="0"/>
                <a:cs typeface="Arial" panose="020B0604020202020204" pitchFamily="34" charset="0"/>
              </a:rPr>
              <a:t>1</a:t>
            </a:r>
            <a:r>
              <a:rPr lang="en-CA" sz="2800" u="sng" baseline="30000" dirty="0">
                <a:solidFill>
                  <a:srgbClr val="95263F"/>
                </a:solidFill>
                <a:latin typeface="Arial" panose="020B0604020202020204" pitchFamily="34" charset="0"/>
                <a:cs typeface="Arial" panose="020B0604020202020204" pitchFamily="34" charset="0"/>
              </a:rPr>
              <a:t>st</a:t>
            </a:r>
            <a:r>
              <a:rPr lang="en-CA" sz="2800" u="sng" dirty="0">
                <a:solidFill>
                  <a:srgbClr val="95263F"/>
                </a:solidFill>
                <a:latin typeface="Arial" panose="020B0604020202020204" pitchFamily="34" charset="0"/>
                <a:cs typeface="Arial" panose="020B0604020202020204" pitchFamily="34" charset="0"/>
              </a:rPr>
              <a:t> Step</a:t>
            </a:r>
          </a:p>
        </p:txBody>
      </p:sp>
      <p:pic>
        <p:nvPicPr>
          <p:cNvPr id="8" name="Picture 7">
            <a:extLst>
              <a:ext uri="{FF2B5EF4-FFF2-40B4-BE49-F238E27FC236}">
                <a16:creationId xmlns:a16="http://schemas.microsoft.com/office/drawing/2014/main" id="{9B855713-5579-46E1-919B-69BFC0781B42}"/>
              </a:ext>
            </a:extLst>
          </p:cNvPr>
          <p:cNvPicPr>
            <a:picLocks noChangeAspect="1"/>
          </p:cNvPicPr>
          <p:nvPr/>
        </p:nvPicPr>
        <p:blipFill>
          <a:blip r:embed="rId4"/>
          <a:stretch>
            <a:fillRect/>
          </a:stretch>
        </p:blipFill>
        <p:spPr>
          <a:xfrm>
            <a:off x="2238876" y="2324820"/>
            <a:ext cx="2390540" cy="3984233"/>
          </a:xfrm>
          <a:prstGeom prst="rect">
            <a:avLst/>
          </a:prstGeom>
        </p:spPr>
      </p:pic>
      <p:sp>
        <p:nvSpPr>
          <p:cNvPr id="15" name="TextBox 14">
            <a:extLst>
              <a:ext uri="{FF2B5EF4-FFF2-40B4-BE49-F238E27FC236}">
                <a16:creationId xmlns:a16="http://schemas.microsoft.com/office/drawing/2014/main" id="{9B931E8F-1E87-45F5-BB54-ADAF34001E89}"/>
              </a:ext>
            </a:extLst>
          </p:cNvPr>
          <p:cNvSpPr txBox="1"/>
          <p:nvPr/>
        </p:nvSpPr>
        <p:spPr>
          <a:xfrm>
            <a:off x="7271279" y="1666762"/>
            <a:ext cx="1572527" cy="523220"/>
          </a:xfrm>
          <a:prstGeom prst="rect">
            <a:avLst/>
          </a:prstGeom>
          <a:noFill/>
        </p:spPr>
        <p:txBody>
          <a:bodyPr wrap="square" rtlCol="0">
            <a:spAutoFit/>
          </a:bodyPr>
          <a:lstStyle/>
          <a:p>
            <a:r>
              <a:rPr lang="en-CA" sz="2800" u="sng" dirty="0">
                <a:solidFill>
                  <a:srgbClr val="95263F"/>
                </a:solidFill>
                <a:latin typeface="Arial" panose="020B0604020202020204" pitchFamily="34" charset="0"/>
                <a:cs typeface="Arial" panose="020B0604020202020204" pitchFamily="34" charset="0"/>
              </a:rPr>
              <a:t>2</a:t>
            </a:r>
            <a:r>
              <a:rPr lang="en-CA" sz="2800" u="sng" baseline="30000" dirty="0">
                <a:solidFill>
                  <a:srgbClr val="95263F"/>
                </a:solidFill>
                <a:latin typeface="Arial" panose="020B0604020202020204" pitchFamily="34" charset="0"/>
                <a:cs typeface="Arial" panose="020B0604020202020204" pitchFamily="34" charset="0"/>
              </a:rPr>
              <a:t>nd</a:t>
            </a:r>
            <a:r>
              <a:rPr lang="en-CA" sz="2800" u="sng" dirty="0">
                <a:solidFill>
                  <a:srgbClr val="95263F"/>
                </a:solidFill>
                <a:latin typeface="Arial" panose="020B0604020202020204" pitchFamily="34" charset="0"/>
                <a:cs typeface="Arial" panose="020B0604020202020204" pitchFamily="34" charset="0"/>
              </a:rPr>
              <a:t> Step</a:t>
            </a:r>
          </a:p>
        </p:txBody>
      </p:sp>
      <p:grpSp>
        <p:nvGrpSpPr>
          <p:cNvPr id="19" name="Group 18">
            <a:extLst>
              <a:ext uri="{FF2B5EF4-FFF2-40B4-BE49-F238E27FC236}">
                <a16:creationId xmlns:a16="http://schemas.microsoft.com/office/drawing/2014/main" id="{8072949C-C6E4-442B-B11D-BEF1C6173C4B}"/>
              </a:ext>
            </a:extLst>
          </p:cNvPr>
          <p:cNvGrpSpPr/>
          <p:nvPr/>
        </p:nvGrpSpPr>
        <p:grpSpPr>
          <a:xfrm>
            <a:off x="8671150" y="4455397"/>
            <a:ext cx="1788828" cy="1586121"/>
            <a:chOff x="7983419" y="554407"/>
            <a:chExt cx="1785121" cy="1516570"/>
          </a:xfrm>
        </p:grpSpPr>
        <p:sp>
          <p:nvSpPr>
            <p:cNvPr id="20" name="TextBox 19">
              <a:extLst>
                <a:ext uri="{FF2B5EF4-FFF2-40B4-BE49-F238E27FC236}">
                  <a16:creationId xmlns:a16="http://schemas.microsoft.com/office/drawing/2014/main" id="{CBB0D7BA-720E-4278-B26C-DB59C0BD6421}"/>
                </a:ext>
              </a:extLst>
            </p:cNvPr>
            <p:cNvSpPr txBox="1"/>
            <p:nvPr/>
          </p:nvSpPr>
          <p:spPr>
            <a:xfrm>
              <a:off x="7983419" y="554407"/>
              <a:ext cx="1785121"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Alternatives</a:t>
              </a:r>
            </a:p>
          </p:txBody>
        </p:sp>
        <p:pic>
          <p:nvPicPr>
            <p:cNvPr id="21" name="Picture 20">
              <a:extLst>
                <a:ext uri="{FF2B5EF4-FFF2-40B4-BE49-F238E27FC236}">
                  <a16:creationId xmlns:a16="http://schemas.microsoft.com/office/drawing/2014/main" id="{CAF312D2-8E8E-4A2B-8D3A-2772E8BBD4E4}"/>
                </a:ext>
              </a:extLst>
            </p:cNvPr>
            <p:cNvPicPr>
              <a:picLocks noChangeAspect="1"/>
            </p:cNvPicPr>
            <p:nvPr/>
          </p:nvPicPr>
          <p:blipFill rotWithShape="1">
            <a:blip r:embed="rId5">
              <a:extLst>
                <a:ext uri="{28A0092B-C50C-407E-A947-70E740481C1C}">
                  <a14:useLocalDpi xmlns:a14="http://schemas.microsoft.com/office/drawing/2010/main" val="0"/>
                </a:ext>
              </a:extLst>
            </a:blip>
            <a:srcRect b="14675"/>
            <a:stretch/>
          </p:blipFill>
          <p:spPr>
            <a:xfrm>
              <a:off x="8306689" y="1095722"/>
              <a:ext cx="1142981" cy="975255"/>
            </a:xfrm>
            <a:prstGeom prst="rect">
              <a:avLst/>
            </a:prstGeom>
          </p:spPr>
        </p:pic>
      </p:grpSp>
      <p:grpSp>
        <p:nvGrpSpPr>
          <p:cNvPr id="22" name="Group 21">
            <a:extLst>
              <a:ext uri="{FF2B5EF4-FFF2-40B4-BE49-F238E27FC236}">
                <a16:creationId xmlns:a16="http://schemas.microsoft.com/office/drawing/2014/main" id="{BC7A620E-0E84-46B0-A72C-3AB704BABD0F}"/>
              </a:ext>
            </a:extLst>
          </p:cNvPr>
          <p:cNvGrpSpPr/>
          <p:nvPr/>
        </p:nvGrpSpPr>
        <p:grpSpPr>
          <a:xfrm>
            <a:off x="5911243" y="2695924"/>
            <a:ext cx="1380218" cy="1657987"/>
            <a:chOff x="721906" y="554409"/>
            <a:chExt cx="1377358" cy="1585285"/>
          </a:xfrm>
        </p:grpSpPr>
        <p:sp>
          <p:nvSpPr>
            <p:cNvPr id="23" name="TextBox 22">
              <a:extLst>
                <a:ext uri="{FF2B5EF4-FFF2-40B4-BE49-F238E27FC236}">
                  <a16:creationId xmlns:a16="http://schemas.microsoft.com/office/drawing/2014/main" id="{2C244535-C9D1-4964-94BA-F0DAA2B1DF8D}"/>
                </a:ext>
              </a:extLst>
            </p:cNvPr>
            <p:cNvSpPr txBox="1"/>
            <p:nvPr/>
          </p:nvSpPr>
          <p:spPr>
            <a:xfrm>
              <a:off x="744721" y="554409"/>
              <a:ext cx="1331729"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Purpose</a:t>
              </a:r>
            </a:p>
          </p:txBody>
        </p:sp>
        <p:pic>
          <p:nvPicPr>
            <p:cNvPr id="24" name="Picture 23">
              <a:extLst>
                <a:ext uri="{FF2B5EF4-FFF2-40B4-BE49-F238E27FC236}">
                  <a16:creationId xmlns:a16="http://schemas.microsoft.com/office/drawing/2014/main" id="{CE40A8F6-70EC-4F26-BFF5-DA96AD556C61}"/>
                </a:ext>
              </a:extLst>
            </p:cNvPr>
            <p:cNvPicPr>
              <a:picLocks noChangeAspect="1"/>
            </p:cNvPicPr>
            <p:nvPr/>
          </p:nvPicPr>
          <p:blipFill rotWithShape="1">
            <a:blip r:embed="rId6">
              <a:extLst>
                <a:ext uri="{28A0092B-C50C-407E-A947-70E740481C1C}">
                  <a14:useLocalDpi xmlns:a14="http://schemas.microsoft.com/office/drawing/2010/main" val="0"/>
                </a:ext>
              </a:extLst>
            </a:blip>
            <a:srcRect l="6129" t="8094" r="8943" b="27534"/>
            <a:stretch/>
          </p:blipFill>
          <p:spPr>
            <a:xfrm>
              <a:off x="721906" y="1095722"/>
              <a:ext cx="1377358" cy="1043972"/>
            </a:xfrm>
            <a:prstGeom prst="rect">
              <a:avLst/>
            </a:prstGeom>
          </p:spPr>
        </p:pic>
      </p:grpSp>
      <p:grpSp>
        <p:nvGrpSpPr>
          <p:cNvPr id="25" name="Group 24">
            <a:extLst>
              <a:ext uri="{FF2B5EF4-FFF2-40B4-BE49-F238E27FC236}">
                <a16:creationId xmlns:a16="http://schemas.microsoft.com/office/drawing/2014/main" id="{2B446BC2-309E-4AB5-A56A-CF991265A401}"/>
              </a:ext>
            </a:extLst>
          </p:cNvPr>
          <p:cNvGrpSpPr/>
          <p:nvPr/>
        </p:nvGrpSpPr>
        <p:grpSpPr>
          <a:xfrm>
            <a:off x="8967673" y="2693814"/>
            <a:ext cx="1245513" cy="1657988"/>
            <a:chOff x="4513386" y="554408"/>
            <a:chExt cx="1242932" cy="1585286"/>
          </a:xfrm>
        </p:grpSpPr>
        <p:sp>
          <p:nvSpPr>
            <p:cNvPr id="26" name="TextBox 25">
              <a:extLst>
                <a:ext uri="{FF2B5EF4-FFF2-40B4-BE49-F238E27FC236}">
                  <a16:creationId xmlns:a16="http://schemas.microsoft.com/office/drawing/2014/main" id="{415133CD-7D78-4DE2-B0E3-404BCACB6639}"/>
                </a:ext>
              </a:extLst>
            </p:cNvPr>
            <p:cNvSpPr txBox="1"/>
            <p:nvPr/>
          </p:nvSpPr>
          <p:spPr>
            <a:xfrm>
              <a:off x="4513386" y="554408"/>
              <a:ext cx="1242932"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Amount</a:t>
              </a:r>
            </a:p>
          </p:txBody>
        </p:sp>
        <p:pic>
          <p:nvPicPr>
            <p:cNvPr id="27" name="Picture 26">
              <a:extLst>
                <a:ext uri="{FF2B5EF4-FFF2-40B4-BE49-F238E27FC236}">
                  <a16:creationId xmlns:a16="http://schemas.microsoft.com/office/drawing/2014/main" id="{58C22A58-76E8-47BF-8E65-7DFC8C0898DA}"/>
                </a:ext>
              </a:extLst>
            </p:cNvPr>
            <p:cNvPicPr>
              <a:picLocks noChangeAspect="1"/>
            </p:cNvPicPr>
            <p:nvPr/>
          </p:nvPicPr>
          <p:blipFill rotWithShape="1">
            <a:blip r:embed="rId7">
              <a:extLst>
                <a:ext uri="{28A0092B-C50C-407E-A947-70E740481C1C}">
                  <a14:useLocalDpi xmlns:a14="http://schemas.microsoft.com/office/drawing/2010/main" val="0"/>
                </a:ext>
              </a:extLst>
            </a:blip>
            <a:srcRect l="24753" t="17139" r="22974" b="29979"/>
            <a:stretch/>
          </p:blipFill>
          <p:spPr>
            <a:xfrm>
              <a:off x="4644390" y="1147338"/>
              <a:ext cx="980917" cy="992356"/>
            </a:xfrm>
            <a:prstGeom prst="rect">
              <a:avLst/>
            </a:prstGeom>
          </p:spPr>
        </p:pic>
      </p:grpSp>
      <p:grpSp>
        <p:nvGrpSpPr>
          <p:cNvPr id="28" name="Group 27">
            <a:extLst>
              <a:ext uri="{FF2B5EF4-FFF2-40B4-BE49-F238E27FC236}">
                <a16:creationId xmlns:a16="http://schemas.microsoft.com/office/drawing/2014/main" id="{0B620A3D-AE7C-4629-9AEB-7260E77B8404}"/>
              </a:ext>
            </a:extLst>
          </p:cNvPr>
          <p:cNvGrpSpPr/>
          <p:nvPr/>
        </p:nvGrpSpPr>
        <p:grpSpPr>
          <a:xfrm>
            <a:off x="6049225" y="4455397"/>
            <a:ext cx="1104253" cy="1801653"/>
            <a:chOff x="10345314" y="554407"/>
            <a:chExt cx="1101965" cy="1722651"/>
          </a:xfrm>
        </p:grpSpPr>
        <p:sp>
          <p:nvSpPr>
            <p:cNvPr id="29" name="TextBox 28">
              <a:extLst>
                <a:ext uri="{FF2B5EF4-FFF2-40B4-BE49-F238E27FC236}">
                  <a16:creationId xmlns:a16="http://schemas.microsoft.com/office/drawing/2014/main" id="{45BC16EB-6561-4017-BC7D-AF8B09BBDACE}"/>
                </a:ext>
              </a:extLst>
            </p:cNvPr>
            <p:cNvSpPr txBox="1"/>
            <p:nvPr/>
          </p:nvSpPr>
          <p:spPr>
            <a:xfrm>
              <a:off x="10345314" y="554407"/>
              <a:ext cx="1101965"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Effect</a:t>
              </a:r>
            </a:p>
          </p:txBody>
        </p:sp>
        <p:pic>
          <p:nvPicPr>
            <p:cNvPr id="30" name="Picture 29">
              <a:extLst>
                <a:ext uri="{FF2B5EF4-FFF2-40B4-BE49-F238E27FC236}">
                  <a16:creationId xmlns:a16="http://schemas.microsoft.com/office/drawing/2014/main" id="{489FB3F0-2EBA-490A-ADBA-1E515CF8526C}"/>
                </a:ext>
              </a:extLst>
            </p:cNvPr>
            <p:cNvPicPr>
              <a:picLocks noChangeAspect="1"/>
            </p:cNvPicPr>
            <p:nvPr/>
          </p:nvPicPr>
          <p:blipFill rotWithShape="1">
            <a:blip r:embed="rId8">
              <a:extLst>
                <a:ext uri="{28A0092B-C50C-407E-A947-70E740481C1C}">
                  <a14:useLocalDpi xmlns:a14="http://schemas.microsoft.com/office/drawing/2010/main" val="0"/>
                </a:ext>
              </a:extLst>
            </a:blip>
            <a:srcRect l="33353" t="12652" r="32393" b="23441"/>
            <a:stretch/>
          </p:blipFill>
          <p:spPr>
            <a:xfrm>
              <a:off x="10550856" y="1053864"/>
              <a:ext cx="655624" cy="1223194"/>
            </a:xfrm>
            <a:prstGeom prst="rect">
              <a:avLst/>
            </a:prstGeom>
          </p:spPr>
        </p:pic>
      </p:grpSp>
      <p:grpSp>
        <p:nvGrpSpPr>
          <p:cNvPr id="31" name="Group 30">
            <a:extLst>
              <a:ext uri="{FF2B5EF4-FFF2-40B4-BE49-F238E27FC236}">
                <a16:creationId xmlns:a16="http://schemas.microsoft.com/office/drawing/2014/main" id="{DEF53F4A-373F-417F-99D0-B1EA9F38CEBA}"/>
              </a:ext>
            </a:extLst>
          </p:cNvPr>
          <p:cNvGrpSpPr/>
          <p:nvPr/>
        </p:nvGrpSpPr>
        <p:grpSpPr>
          <a:xfrm>
            <a:off x="7291461" y="2189982"/>
            <a:ext cx="1647571" cy="1657987"/>
            <a:chOff x="2423460" y="554409"/>
            <a:chExt cx="1644157" cy="1585285"/>
          </a:xfrm>
        </p:grpSpPr>
        <p:sp>
          <p:nvSpPr>
            <p:cNvPr id="32" name="TextBox 31">
              <a:extLst>
                <a:ext uri="{FF2B5EF4-FFF2-40B4-BE49-F238E27FC236}">
                  <a16:creationId xmlns:a16="http://schemas.microsoft.com/office/drawing/2014/main" id="{9EC65CB2-09A4-4E28-A81F-7E3FA4D8D7D7}"/>
                </a:ext>
              </a:extLst>
            </p:cNvPr>
            <p:cNvSpPr txBox="1"/>
            <p:nvPr/>
          </p:nvSpPr>
          <p:spPr>
            <a:xfrm>
              <a:off x="2423460" y="554409"/>
              <a:ext cx="1644157"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Character</a:t>
              </a:r>
            </a:p>
          </p:txBody>
        </p:sp>
        <p:pic>
          <p:nvPicPr>
            <p:cNvPr id="33" name="Picture 32">
              <a:extLst>
                <a:ext uri="{FF2B5EF4-FFF2-40B4-BE49-F238E27FC236}">
                  <a16:creationId xmlns:a16="http://schemas.microsoft.com/office/drawing/2014/main" id="{29BA3EC9-B1D1-4CE2-86D5-660E143FDCA4}"/>
                </a:ext>
              </a:extLst>
            </p:cNvPr>
            <p:cNvPicPr>
              <a:picLocks noChangeAspect="1"/>
            </p:cNvPicPr>
            <p:nvPr/>
          </p:nvPicPr>
          <p:blipFill rotWithShape="1">
            <a:blip r:embed="rId9">
              <a:extLst>
                <a:ext uri="{28A0092B-C50C-407E-A947-70E740481C1C}">
                  <a14:useLocalDpi xmlns:a14="http://schemas.microsoft.com/office/drawing/2010/main" val="0"/>
                </a:ext>
              </a:extLst>
            </a:blip>
            <a:srcRect l="12746" r="11640" b="14933"/>
            <a:stretch/>
          </p:blipFill>
          <p:spPr>
            <a:xfrm>
              <a:off x="2757963" y="1036148"/>
              <a:ext cx="980917" cy="1103546"/>
            </a:xfrm>
            <a:prstGeom prst="rect">
              <a:avLst/>
            </a:prstGeom>
          </p:spPr>
        </p:pic>
      </p:grpSp>
      <p:grpSp>
        <p:nvGrpSpPr>
          <p:cNvPr id="34" name="Group 33">
            <a:extLst>
              <a:ext uri="{FF2B5EF4-FFF2-40B4-BE49-F238E27FC236}">
                <a16:creationId xmlns:a16="http://schemas.microsoft.com/office/drawing/2014/main" id="{66A60169-98C1-4C56-B2CD-A7C931A6AE60}"/>
              </a:ext>
            </a:extLst>
          </p:cNvPr>
          <p:cNvGrpSpPr/>
          <p:nvPr/>
        </p:nvGrpSpPr>
        <p:grpSpPr>
          <a:xfrm>
            <a:off x="7626659" y="4771239"/>
            <a:ext cx="1135406" cy="1595308"/>
            <a:chOff x="6404597" y="554408"/>
            <a:chExt cx="1133053" cy="1525354"/>
          </a:xfrm>
        </p:grpSpPr>
        <p:sp>
          <p:nvSpPr>
            <p:cNvPr id="35" name="TextBox 34">
              <a:extLst>
                <a:ext uri="{FF2B5EF4-FFF2-40B4-BE49-F238E27FC236}">
                  <a16:creationId xmlns:a16="http://schemas.microsoft.com/office/drawing/2014/main" id="{9845E9B2-FF75-48DC-B13E-C8ED13A3D483}"/>
                </a:ext>
              </a:extLst>
            </p:cNvPr>
            <p:cNvSpPr txBox="1"/>
            <p:nvPr/>
          </p:nvSpPr>
          <p:spPr>
            <a:xfrm>
              <a:off x="6435684" y="554408"/>
              <a:ext cx="1101966"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Nature</a:t>
              </a:r>
            </a:p>
          </p:txBody>
        </p:sp>
        <p:pic>
          <p:nvPicPr>
            <p:cNvPr id="36" name="Picture 35">
              <a:extLst>
                <a:ext uri="{FF2B5EF4-FFF2-40B4-BE49-F238E27FC236}">
                  <a16:creationId xmlns:a16="http://schemas.microsoft.com/office/drawing/2014/main" id="{F2938FD4-4AAC-48FA-A2C8-EB73F4CA4340}"/>
                </a:ext>
              </a:extLst>
            </p:cNvPr>
            <p:cNvPicPr>
              <a:picLocks noChangeAspect="1"/>
            </p:cNvPicPr>
            <p:nvPr/>
          </p:nvPicPr>
          <p:blipFill rotWithShape="1">
            <a:blip r:embed="rId10">
              <a:extLst>
                <a:ext uri="{28A0092B-C50C-407E-A947-70E740481C1C}">
                  <a14:useLocalDpi xmlns:a14="http://schemas.microsoft.com/office/drawing/2010/main" val="0"/>
                </a:ext>
              </a:extLst>
            </a:blip>
            <a:srcRect l="9060" r="9855" b="19179"/>
            <a:stretch/>
          </p:blipFill>
          <p:spPr>
            <a:xfrm>
              <a:off x="6404597" y="1013802"/>
              <a:ext cx="1069459" cy="1065960"/>
            </a:xfrm>
            <a:prstGeom prst="rect">
              <a:avLst/>
            </a:prstGeom>
          </p:spPr>
        </p:pic>
      </p:grpSp>
    </p:spTree>
    <p:custDataLst>
      <p:tags r:id="rId1"/>
    </p:custDataLst>
    <p:extLst>
      <p:ext uri="{BB962C8B-B14F-4D97-AF65-F5344CB8AC3E}">
        <p14:creationId xmlns:p14="http://schemas.microsoft.com/office/powerpoint/2010/main" val="1978114095"/>
      </p:ext>
    </p:extLst>
  </p:cSld>
  <p:clrMapOvr>
    <a:masterClrMapping/>
  </p:clrMapOvr>
  <mc:AlternateContent xmlns:mc="http://schemas.openxmlformats.org/markup-compatibility/2006" xmlns:p14="http://schemas.microsoft.com/office/powerpoint/2010/main">
    <mc:Choice Requires="p14">
      <p:transition spd="slow" p14:dur="2000" advTm="15192"/>
    </mc:Choice>
    <mc:Fallback xmlns="">
      <p:transition spd="slow" advTm="1519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500"/>
                                        <p:tgtEl>
                                          <p:spTgt spid="22"/>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fade">
                                      <p:cBhvr>
                                        <p:cTn id="35" dur="500"/>
                                        <p:tgtEl>
                                          <p:spTgt spid="34"/>
                                        </p:tgtEl>
                                      </p:cBhvr>
                                    </p:animEffect>
                                  </p:childTnLst>
                                </p:cTn>
                              </p:par>
                            </p:childTnLst>
                          </p:cTn>
                        </p:par>
                        <p:par>
                          <p:cTn id="36" fill="hold">
                            <p:stCondLst>
                              <p:cond delay="3000"/>
                            </p:stCondLst>
                            <p:childTnLst>
                              <p:par>
                                <p:cTn id="37" presetID="10" presetClass="entr" presetSubtype="0" fill="hold" nodeType="after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178A0-60B2-4745-A9D3-8A0734F81A15}"/>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PREVIEWS ARE RESEARCH</a:t>
            </a:r>
          </a:p>
        </p:txBody>
      </p:sp>
      <p:pic>
        <p:nvPicPr>
          <p:cNvPr id="7" name="Content Placeholder 6">
            <a:extLst>
              <a:ext uri="{FF2B5EF4-FFF2-40B4-BE49-F238E27FC236}">
                <a16:creationId xmlns:a16="http://schemas.microsoft.com/office/drawing/2014/main" id="{41056412-95A9-4F2F-8DE9-20C40AA8ACD8}"/>
              </a:ext>
            </a:extLst>
          </p:cNvPr>
          <p:cNvPicPr>
            <a:picLocks noGrp="1" noChangeAspect="1"/>
          </p:cNvPicPr>
          <p:nvPr>
            <p:ph sz="half" idx="1"/>
          </p:nvPr>
        </p:nvPicPr>
        <p:blipFill>
          <a:blip r:embed="rId4"/>
          <a:srcRect/>
          <a:stretch/>
        </p:blipFill>
        <p:spPr>
          <a:xfrm>
            <a:off x="764688" y="3985099"/>
            <a:ext cx="5525516" cy="1421916"/>
          </a:xfrm>
        </p:spPr>
      </p:pic>
      <p:pic>
        <p:nvPicPr>
          <p:cNvPr id="8" name="Content Placeholder 7">
            <a:extLst>
              <a:ext uri="{FF2B5EF4-FFF2-40B4-BE49-F238E27FC236}">
                <a16:creationId xmlns:a16="http://schemas.microsoft.com/office/drawing/2014/main" id="{AB805B84-99C2-4F73-9FEF-B46A17C17D7E}"/>
              </a:ext>
            </a:extLst>
          </p:cNvPr>
          <p:cNvPicPr>
            <a:picLocks noChangeAspect="1"/>
          </p:cNvPicPr>
          <p:nvPr/>
        </p:nvPicPr>
        <p:blipFill>
          <a:blip r:embed="rId5"/>
          <a:stretch>
            <a:fillRect/>
          </a:stretch>
        </p:blipFill>
        <p:spPr>
          <a:xfrm>
            <a:off x="7012541" y="3382831"/>
            <a:ext cx="4065923" cy="2398899"/>
          </a:xfrm>
          <a:prstGeom prst="rect">
            <a:avLst/>
          </a:prstGeom>
        </p:spPr>
      </p:pic>
      <p:pic>
        <p:nvPicPr>
          <p:cNvPr id="10" name="Content Placeholder 6">
            <a:extLst>
              <a:ext uri="{FF2B5EF4-FFF2-40B4-BE49-F238E27FC236}">
                <a16:creationId xmlns:a16="http://schemas.microsoft.com/office/drawing/2014/main" id="{A1CAF7BE-FFD6-4708-AEEC-8BBA237094C1}"/>
              </a:ext>
            </a:extLst>
          </p:cNvPr>
          <p:cNvPicPr>
            <a:picLocks noChangeAspect="1"/>
          </p:cNvPicPr>
          <p:nvPr/>
        </p:nvPicPr>
        <p:blipFill>
          <a:blip r:embed="rId6"/>
          <a:stretch>
            <a:fillRect/>
          </a:stretch>
        </p:blipFill>
        <p:spPr>
          <a:xfrm>
            <a:off x="1060257" y="1394951"/>
            <a:ext cx="10071485" cy="1601379"/>
          </a:xfrm>
          <a:prstGeom prst="rect">
            <a:avLst/>
          </a:prstGeom>
        </p:spPr>
      </p:pic>
      <p:pic>
        <p:nvPicPr>
          <p:cNvPr id="6" name="Picture 5" descr="A close up of a logo&#10;&#10;Description automatically generated">
            <a:extLst>
              <a:ext uri="{FF2B5EF4-FFF2-40B4-BE49-F238E27FC236}">
                <a16:creationId xmlns:a16="http://schemas.microsoft.com/office/drawing/2014/main" id="{8BC67849-E923-4F44-BA0D-445A9E12D7A1}"/>
              </a:ext>
            </a:extLst>
          </p:cNvPr>
          <p:cNvPicPr>
            <a:picLocks noChangeAspect="1"/>
          </p:cNvPicPr>
          <p:nvPr/>
        </p:nvPicPr>
        <p:blipFill rotWithShape="1">
          <a:blip r:embed="rId7">
            <a:duotone>
              <a:schemeClr val="accent6">
                <a:shade val="45000"/>
                <a:satMod val="135000"/>
              </a:schemeClr>
              <a:prstClr val="white"/>
            </a:duotone>
          </a:blip>
          <a:srcRect b="16121"/>
          <a:stretch/>
        </p:blipFill>
        <p:spPr>
          <a:xfrm>
            <a:off x="-225812" y="1271522"/>
            <a:ext cx="2572138" cy="2157478"/>
          </a:xfrm>
          <a:prstGeom prst="rect">
            <a:avLst/>
          </a:prstGeom>
        </p:spPr>
      </p:pic>
      <p:pic>
        <p:nvPicPr>
          <p:cNvPr id="11" name="Picture 10" descr="A close up of a logo&#10;&#10;Description automatically generated">
            <a:extLst>
              <a:ext uri="{FF2B5EF4-FFF2-40B4-BE49-F238E27FC236}">
                <a16:creationId xmlns:a16="http://schemas.microsoft.com/office/drawing/2014/main" id="{491AB0C6-B33B-964C-B00D-A8BDBD11CBED}"/>
              </a:ext>
            </a:extLst>
          </p:cNvPr>
          <p:cNvPicPr>
            <a:picLocks noChangeAspect="1"/>
          </p:cNvPicPr>
          <p:nvPr/>
        </p:nvPicPr>
        <p:blipFill rotWithShape="1">
          <a:blip r:embed="rId7">
            <a:duotone>
              <a:schemeClr val="accent6">
                <a:shade val="45000"/>
                <a:satMod val="135000"/>
              </a:schemeClr>
              <a:prstClr val="white"/>
            </a:duotone>
          </a:blip>
          <a:srcRect b="16121"/>
          <a:stretch/>
        </p:blipFill>
        <p:spPr>
          <a:xfrm>
            <a:off x="1339817" y="2875364"/>
            <a:ext cx="2572138" cy="2157478"/>
          </a:xfrm>
          <a:prstGeom prst="rect">
            <a:avLst/>
          </a:prstGeom>
        </p:spPr>
      </p:pic>
      <p:pic>
        <p:nvPicPr>
          <p:cNvPr id="12" name="Picture 11" descr="A close up of a logo&#10;&#10;Description automatically generated">
            <a:extLst>
              <a:ext uri="{FF2B5EF4-FFF2-40B4-BE49-F238E27FC236}">
                <a16:creationId xmlns:a16="http://schemas.microsoft.com/office/drawing/2014/main" id="{210C5AC9-B04C-B840-9980-43921C7C6E47}"/>
              </a:ext>
            </a:extLst>
          </p:cNvPr>
          <p:cNvPicPr>
            <a:picLocks noChangeAspect="1"/>
          </p:cNvPicPr>
          <p:nvPr/>
        </p:nvPicPr>
        <p:blipFill rotWithShape="1">
          <a:blip r:embed="rId7">
            <a:duotone>
              <a:schemeClr val="accent6">
                <a:shade val="45000"/>
                <a:satMod val="135000"/>
              </a:schemeClr>
              <a:prstClr val="white"/>
            </a:duotone>
          </a:blip>
          <a:srcRect b="16121"/>
          <a:stretch/>
        </p:blipFill>
        <p:spPr>
          <a:xfrm>
            <a:off x="5726472" y="2857473"/>
            <a:ext cx="2572138" cy="2157478"/>
          </a:xfrm>
          <a:prstGeom prst="rect">
            <a:avLst/>
          </a:prstGeom>
        </p:spPr>
      </p:pic>
      <p:sp>
        <p:nvSpPr>
          <p:cNvPr id="13" name="TextBox 12">
            <a:extLst>
              <a:ext uri="{FF2B5EF4-FFF2-40B4-BE49-F238E27FC236}">
                <a16:creationId xmlns:a16="http://schemas.microsoft.com/office/drawing/2014/main" id="{9FA3F091-A14E-274D-95B1-2DE03A820E5C}"/>
              </a:ext>
            </a:extLst>
          </p:cNvPr>
          <p:cNvSpPr txBox="1"/>
          <p:nvPr/>
        </p:nvSpPr>
        <p:spPr>
          <a:xfrm>
            <a:off x="3527446" y="6056121"/>
            <a:ext cx="5137105" cy="584775"/>
          </a:xfrm>
          <a:prstGeom prst="rect">
            <a:avLst/>
          </a:prstGeom>
          <a:noFill/>
        </p:spPr>
        <p:txBody>
          <a:bodyPr wrap="square" rtlCol="0">
            <a:spAutoFit/>
          </a:bodyPr>
          <a:lstStyle/>
          <a:p>
            <a:pPr algn="ctr"/>
            <a:r>
              <a:rPr lang="en-CA" sz="3200" dirty="0">
                <a:latin typeface="Arial" panose="020B0604020202020204" pitchFamily="34" charset="0"/>
                <a:cs typeface="Arial" panose="020B0604020202020204" pitchFamily="34" charset="0"/>
              </a:rPr>
              <a:t>Previews = Research</a:t>
            </a:r>
          </a:p>
        </p:txBody>
      </p:sp>
    </p:spTree>
    <p:custDataLst>
      <p:tags r:id="rId1"/>
    </p:custDataLst>
    <p:extLst>
      <p:ext uri="{BB962C8B-B14F-4D97-AF65-F5344CB8AC3E}">
        <p14:creationId xmlns:p14="http://schemas.microsoft.com/office/powerpoint/2010/main" val="57316497"/>
      </p:ext>
    </p:extLst>
  </p:cSld>
  <p:clrMapOvr>
    <a:masterClrMapping/>
  </p:clrMapOvr>
  <mc:AlternateContent xmlns:mc="http://schemas.openxmlformats.org/markup-compatibility/2006" xmlns:p14="http://schemas.microsoft.com/office/powerpoint/2010/main">
    <mc:Choice Requires="p14">
      <p:transition spd="slow" p14:dur="2000" advTm="11122"/>
    </mc:Choice>
    <mc:Fallback xmlns="">
      <p:transition spd="slow" advTm="1112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22959-F147-4F85-AEC1-9D6FDC22F187}"/>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WHOSE PURPOSE: ISP OR CUSTOMER?</a:t>
            </a:r>
          </a:p>
        </p:txBody>
      </p:sp>
      <p:pic>
        <p:nvPicPr>
          <p:cNvPr id="8" name="Picture 8">
            <a:extLst>
              <a:ext uri="{FF2B5EF4-FFF2-40B4-BE49-F238E27FC236}">
                <a16:creationId xmlns:a16="http://schemas.microsoft.com/office/drawing/2014/main" id="{A70561A1-28D4-405F-8ABB-EA8FD606FE84}"/>
              </a:ext>
            </a:extLst>
          </p:cNvPr>
          <p:cNvPicPr>
            <a:picLocks noGrp="1" noChangeAspect="1"/>
          </p:cNvPicPr>
          <p:nvPr>
            <p:ph sz="quarter" idx="14"/>
          </p:nvPr>
        </p:nvPicPr>
        <p:blipFill>
          <a:blip r:embed="rId4"/>
          <a:srcRect/>
          <a:stretch/>
        </p:blipFill>
        <p:spPr>
          <a:xfrm>
            <a:off x="1136860" y="1582535"/>
            <a:ext cx="3982239" cy="4337344"/>
          </a:xfrm>
          <a:prstGeom prst="rect">
            <a:avLst/>
          </a:prstGeom>
        </p:spPr>
      </p:pic>
      <p:pic>
        <p:nvPicPr>
          <p:cNvPr id="7" name="Content Placeholder 5">
            <a:extLst>
              <a:ext uri="{FF2B5EF4-FFF2-40B4-BE49-F238E27FC236}">
                <a16:creationId xmlns:a16="http://schemas.microsoft.com/office/drawing/2014/main" id="{F15CE690-6BB7-4627-8310-C65A3A6050EC}"/>
              </a:ext>
            </a:extLst>
          </p:cNvPr>
          <p:cNvPicPr>
            <a:picLocks noChangeAspect="1"/>
          </p:cNvPicPr>
          <p:nvPr/>
        </p:nvPicPr>
        <p:blipFill rotWithShape="1">
          <a:blip r:embed="rId5"/>
          <a:srcRect b="17663"/>
          <a:stretch/>
        </p:blipFill>
        <p:spPr>
          <a:xfrm>
            <a:off x="7784285" y="2142749"/>
            <a:ext cx="4131925" cy="3402078"/>
          </a:xfrm>
          <a:prstGeom prst="rect">
            <a:avLst/>
          </a:prstGeom>
        </p:spPr>
      </p:pic>
      <p:sp>
        <p:nvSpPr>
          <p:cNvPr id="5" name="TextBox 4">
            <a:extLst>
              <a:ext uri="{FF2B5EF4-FFF2-40B4-BE49-F238E27FC236}">
                <a16:creationId xmlns:a16="http://schemas.microsoft.com/office/drawing/2014/main" id="{BB03BCDE-8791-42D3-84AC-391E8A727E39}"/>
              </a:ext>
            </a:extLst>
          </p:cNvPr>
          <p:cNvSpPr txBox="1"/>
          <p:nvPr/>
        </p:nvSpPr>
        <p:spPr>
          <a:xfrm>
            <a:off x="4840430" y="2383971"/>
            <a:ext cx="1175657"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1</a:t>
            </a:r>
          </a:p>
        </p:txBody>
      </p:sp>
      <p:sp>
        <p:nvSpPr>
          <p:cNvPr id="6" name="TextBox 5">
            <a:extLst>
              <a:ext uri="{FF2B5EF4-FFF2-40B4-BE49-F238E27FC236}">
                <a16:creationId xmlns:a16="http://schemas.microsoft.com/office/drawing/2014/main" id="{0F81DF97-EBB5-4798-BDAC-CEE1FC90741B}"/>
              </a:ext>
            </a:extLst>
          </p:cNvPr>
          <p:cNvSpPr txBox="1"/>
          <p:nvPr/>
        </p:nvSpPr>
        <p:spPr>
          <a:xfrm>
            <a:off x="5614981" y="2539037"/>
            <a:ext cx="751115"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0</a:t>
            </a:r>
          </a:p>
        </p:txBody>
      </p:sp>
      <p:sp>
        <p:nvSpPr>
          <p:cNvPr id="9" name="TextBox 8">
            <a:extLst>
              <a:ext uri="{FF2B5EF4-FFF2-40B4-BE49-F238E27FC236}">
                <a16:creationId xmlns:a16="http://schemas.microsoft.com/office/drawing/2014/main" id="{9F3A860E-DA1E-47CA-AC3E-DC0548DBC771}"/>
              </a:ext>
            </a:extLst>
          </p:cNvPr>
          <p:cNvSpPr txBox="1"/>
          <p:nvPr/>
        </p:nvSpPr>
        <p:spPr>
          <a:xfrm>
            <a:off x="6165337" y="2273773"/>
            <a:ext cx="751115"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0</a:t>
            </a:r>
          </a:p>
        </p:txBody>
      </p:sp>
      <p:sp>
        <p:nvSpPr>
          <p:cNvPr id="10" name="TextBox 9">
            <a:extLst>
              <a:ext uri="{FF2B5EF4-FFF2-40B4-BE49-F238E27FC236}">
                <a16:creationId xmlns:a16="http://schemas.microsoft.com/office/drawing/2014/main" id="{55C0DCD3-CD90-4233-868C-9FFF76857100}"/>
              </a:ext>
            </a:extLst>
          </p:cNvPr>
          <p:cNvSpPr txBox="1"/>
          <p:nvPr/>
        </p:nvSpPr>
        <p:spPr>
          <a:xfrm>
            <a:off x="7479547" y="3989532"/>
            <a:ext cx="751115"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0</a:t>
            </a:r>
          </a:p>
        </p:txBody>
      </p:sp>
      <p:sp>
        <p:nvSpPr>
          <p:cNvPr id="11" name="TextBox 10">
            <a:extLst>
              <a:ext uri="{FF2B5EF4-FFF2-40B4-BE49-F238E27FC236}">
                <a16:creationId xmlns:a16="http://schemas.microsoft.com/office/drawing/2014/main" id="{0F244D92-8293-4AC0-A8E8-C2862B6A98B2}"/>
              </a:ext>
            </a:extLst>
          </p:cNvPr>
          <p:cNvSpPr txBox="1"/>
          <p:nvPr/>
        </p:nvSpPr>
        <p:spPr>
          <a:xfrm>
            <a:off x="7215044" y="2518412"/>
            <a:ext cx="1175657"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1</a:t>
            </a:r>
          </a:p>
        </p:txBody>
      </p:sp>
      <p:sp>
        <p:nvSpPr>
          <p:cNvPr id="12" name="TextBox 11">
            <a:extLst>
              <a:ext uri="{FF2B5EF4-FFF2-40B4-BE49-F238E27FC236}">
                <a16:creationId xmlns:a16="http://schemas.microsoft.com/office/drawing/2014/main" id="{193EC0CC-B1F7-4755-942E-9C4C90676305}"/>
              </a:ext>
            </a:extLst>
          </p:cNvPr>
          <p:cNvSpPr txBox="1"/>
          <p:nvPr/>
        </p:nvSpPr>
        <p:spPr>
          <a:xfrm>
            <a:off x="5740795" y="4463826"/>
            <a:ext cx="1175657"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1</a:t>
            </a:r>
          </a:p>
        </p:txBody>
      </p:sp>
      <p:sp>
        <p:nvSpPr>
          <p:cNvPr id="13" name="TextBox 12">
            <a:extLst>
              <a:ext uri="{FF2B5EF4-FFF2-40B4-BE49-F238E27FC236}">
                <a16:creationId xmlns:a16="http://schemas.microsoft.com/office/drawing/2014/main" id="{A43B494D-52A6-4DA3-ACE1-F9DA3486D998}"/>
              </a:ext>
            </a:extLst>
          </p:cNvPr>
          <p:cNvSpPr txBox="1"/>
          <p:nvPr/>
        </p:nvSpPr>
        <p:spPr>
          <a:xfrm>
            <a:off x="6132682" y="3927929"/>
            <a:ext cx="1175657"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1</a:t>
            </a:r>
          </a:p>
        </p:txBody>
      </p:sp>
      <p:sp>
        <p:nvSpPr>
          <p:cNvPr id="14" name="TextBox 13">
            <a:extLst>
              <a:ext uri="{FF2B5EF4-FFF2-40B4-BE49-F238E27FC236}">
                <a16:creationId xmlns:a16="http://schemas.microsoft.com/office/drawing/2014/main" id="{994DCD61-7431-4EF1-883B-2C6BD340C828}"/>
              </a:ext>
            </a:extLst>
          </p:cNvPr>
          <p:cNvSpPr txBox="1"/>
          <p:nvPr/>
        </p:nvSpPr>
        <p:spPr>
          <a:xfrm>
            <a:off x="4838572" y="4025901"/>
            <a:ext cx="1175657"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1</a:t>
            </a:r>
          </a:p>
        </p:txBody>
      </p:sp>
      <p:sp>
        <p:nvSpPr>
          <p:cNvPr id="15" name="TextBox 14">
            <a:extLst>
              <a:ext uri="{FF2B5EF4-FFF2-40B4-BE49-F238E27FC236}">
                <a16:creationId xmlns:a16="http://schemas.microsoft.com/office/drawing/2014/main" id="{9AF78329-2347-453C-8F52-74EE906E1A0C}"/>
              </a:ext>
            </a:extLst>
          </p:cNvPr>
          <p:cNvSpPr txBox="1"/>
          <p:nvPr/>
        </p:nvSpPr>
        <p:spPr>
          <a:xfrm>
            <a:off x="6016087" y="2965535"/>
            <a:ext cx="1175657"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1</a:t>
            </a:r>
          </a:p>
        </p:txBody>
      </p:sp>
      <p:sp>
        <p:nvSpPr>
          <p:cNvPr id="16" name="TextBox 15">
            <a:extLst>
              <a:ext uri="{FF2B5EF4-FFF2-40B4-BE49-F238E27FC236}">
                <a16:creationId xmlns:a16="http://schemas.microsoft.com/office/drawing/2014/main" id="{58890F46-9B73-49D3-9A41-0688D525863B}"/>
              </a:ext>
            </a:extLst>
          </p:cNvPr>
          <p:cNvSpPr txBox="1"/>
          <p:nvPr/>
        </p:nvSpPr>
        <p:spPr>
          <a:xfrm>
            <a:off x="5181912" y="2881260"/>
            <a:ext cx="751115"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0</a:t>
            </a:r>
          </a:p>
        </p:txBody>
      </p:sp>
      <p:sp>
        <p:nvSpPr>
          <p:cNvPr id="17" name="TextBox 16">
            <a:extLst>
              <a:ext uri="{FF2B5EF4-FFF2-40B4-BE49-F238E27FC236}">
                <a16:creationId xmlns:a16="http://schemas.microsoft.com/office/drawing/2014/main" id="{F998729C-E7F7-45A9-99FA-9FECE5D46DF0}"/>
              </a:ext>
            </a:extLst>
          </p:cNvPr>
          <p:cNvSpPr txBox="1"/>
          <p:nvPr/>
        </p:nvSpPr>
        <p:spPr>
          <a:xfrm>
            <a:off x="5251363" y="4018843"/>
            <a:ext cx="751115"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0</a:t>
            </a:r>
          </a:p>
        </p:txBody>
      </p:sp>
      <p:sp>
        <p:nvSpPr>
          <p:cNvPr id="18" name="TextBox 17">
            <a:extLst>
              <a:ext uri="{FF2B5EF4-FFF2-40B4-BE49-F238E27FC236}">
                <a16:creationId xmlns:a16="http://schemas.microsoft.com/office/drawing/2014/main" id="{F3529074-11B4-4F10-BF05-A623A8B0C584}"/>
              </a:ext>
            </a:extLst>
          </p:cNvPr>
          <p:cNvSpPr txBox="1"/>
          <p:nvPr/>
        </p:nvSpPr>
        <p:spPr>
          <a:xfrm>
            <a:off x="7793109" y="3256460"/>
            <a:ext cx="751115"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0</a:t>
            </a:r>
          </a:p>
        </p:txBody>
      </p:sp>
      <p:sp>
        <p:nvSpPr>
          <p:cNvPr id="19" name="TextBox 18">
            <a:extLst>
              <a:ext uri="{FF2B5EF4-FFF2-40B4-BE49-F238E27FC236}">
                <a16:creationId xmlns:a16="http://schemas.microsoft.com/office/drawing/2014/main" id="{A6C057BC-6978-423A-B6B5-A8A1B7C8E591}"/>
              </a:ext>
            </a:extLst>
          </p:cNvPr>
          <p:cNvSpPr txBox="1"/>
          <p:nvPr/>
        </p:nvSpPr>
        <p:spPr>
          <a:xfrm>
            <a:off x="6745289" y="4142432"/>
            <a:ext cx="751115"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0</a:t>
            </a:r>
          </a:p>
        </p:txBody>
      </p:sp>
      <p:sp>
        <p:nvSpPr>
          <p:cNvPr id="20" name="TextBox 19">
            <a:extLst>
              <a:ext uri="{FF2B5EF4-FFF2-40B4-BE49-F238E27FC236}">
                <a16:creationId xmlns:a16="http://schemas.microsoft.com/office/drawing/2014/main" id="{F478BB2D-75A9-4C7A-8B9A-AFC0853453C0}"/>
              </a:ext>
            </a:extLst>
          </p:cNvPr>
          <p:cNvSpPr txBox="1"/>
          <p:nvPr/>
        </p:nvSpPr>
        <p:spPr>
          <a:xfrm>
            <a:off x="6753417" y="2287085"/>
            <a:ext cx="751115"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0</a:t>
            </a:r>
          </a:p>
        </p:txBody>
      </p:sp>
      <p:sp>
        <p:nvSpPr>
          <p:cNvPr id="21" name="TextBox 20">
            <a:extLst>
              <a:ext uri="{FF2B5EF4-FFF2-40B4-BE49-F238E27FC236}">
                <a16:creationId xmlns:a16="http://schemas.microsoft.com/office/drawing/2014/main" id="{F610182C-5E1B-4669-9AF7-AD0C38DF7E38}"/>
              </a:ext>
            </a:extLst>
          </p:cNvPr>
          <p:cNvSpPr txBox="1"/>
          <p:nvPr/>
        </p:nvSpPr>
        <p:spPr>
          <a:xfrm>
            <a:off x="8035110" y="4312720"/>
            <a:ext cx="1175657"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1</a:t>
            </a:r>
          </a:p>
        </p:txBody>
      </p:sp>
      <p:sp>
        <p:nvSpPr>
          <p:cNvPr id="22" name="TextBox 21">
            <a:extLst>
              <a:ext uri="{FF2B5EF4-FFF2-40B4-BE49-F238E27FC236}">
                <a16:creationId xmlns:a16="http://schemas.microsoft.com/office/drawing/2014/main" id="{D2808E81-1C8A-4652-9D5C-01E84B5920B5}"/>
              </a:ext>
            </a:extLst>
          </p:cNvPr>
          <p:cNvSpPr txBox="1"/>
          <p:nvPr/>
        </p:nvSpPr>
        <p:spPr>
          <a:xfrm>
            <a:off x="8220898" y="2483747"/>
            <a:ext cx="1175657" cy="769441"/>
          </a:xfrm>
          <a:prstGeom prst="rect">
            <a:avLst/>
          </a:prstGeom>
          <a:noFill/>
        </p:spPr>
        <p:txBody>
          <a:bodyPr wrap="square" rtlCol="0">
            <a:spAutoFit/>
          </a:bodyPr>
          <a:lstStyle/>
          <a:p>
            <a:r>
              <a:rPr lang="en-CA" sz="4400" dirty="0">
                <a:latin typeface="Arial" panose="020B0604020202020204" pitchFamily="34" charset="0"/>
                <a:cs typeface="Arial" panose="020B0604020202020204" pitchFamily="34" charset="0"/>
              </a:rPr>
              <a:t>1</a:t>
            </a:r>
          </a:p>
        </p:txBody>
      </p:sp>
      <p:pic>
        <p:nvPicPr>
          <p:cNvPr id="23" name="Content Placeholder 7">
            <a:extLst>
              <a:ext uri="{FF2B5EF4-FFF2-40B4-BE49-F238E27FC236}">
                <a16:creationId xmlns:a16="http://schemas.microsoft.com/office/drawing/2014/main" id="{A9EB1A39-6ABB-FC42-B749-7CE779045FA4}"/>
              </a:ext>
            </a:extLst>
          </p:cNvPr>
          <p:cNvPicPr>
            <a:picLocks noChangeAspect="1"/>
          </p:cNvPicPr>
          <p:nvPr/>
        </p:nvPicPr>
        <p:blipFill>
          <a:blip r:embed="rId6"/>
          <a:stretch>
            <a:fillRect/>
          </a:stretch>
        </p:blipFill>
        <p:spPr>
          <a:xfrm>
            <a:off x="840820" y="2115786"/>
            <a:ext cx="6142845" cy="3624285"/>
          </a:xfrm>
          <a:prstGeom prst="rect">
            <a:avLst/>
          </a:prstGeom>
        </p:spPr>
      </p:pic>
      <p:grpSp>
        <p:nvGrpSpPr>
          <p:cNvPr id="26" name="Group 25">
            <a:extLst>
              <a:ext uri="{FF2B5EF4-FFF2-40B4-BE49-F238E27FC236}">
                <a16:creationId xmlns:a16="http://schemas.microsoft.com/office/drawing/2014/main" id="{0B4D29D5-C710-7643-9EF3-682FF23FBB42}"/>
              </a:ext>
            </a:extLst>
          </p:cNvPr>
          <p:cNvGrpSpPr/>
          <p:nvPr/>
        </p:nvGrpSpPr>
        <p:grpSpPr>
          <a:xfrm>
            <a:off x="7701888" y="3253187"/>
            <a:ext cx="4138287" cy="1658686"/>
            <a:chOff x="7719217" y="3115215"/>
            <a:chExt cx="2986294" cy="1179433"/>
          </a:xfrm>
        </p:grpSpPr>
        <p:pic>
          <p:nvPicPr>
            <p:cNvPr id="27" name="Picture 26">
              <a:extLst>
                <a:ext uri="{FF2B5EF4-FFF2-40B4-BE49-F238E27FC236}">
                  <a16:creationId xmlns:a16="http://schemas.microsoft.com/office/drawing/2014/main" id="{2D57E4FE-848D-1C49-8FD1-8A7E6D8D45ED}"/>
                </a:ext>
              </a:extLst>
            </p:cNvPr>
            <p:cNvPicPr>
              <a:picLocks noChangeAspect="1"/>
            </p:cNvPicPr>
            <p:nvPr/>
          </p:nvPicPr>
          <p:blipFill>
            <a:blip r:embed="rId4"/>
            <a:srcRect/>
            <a:stretch/>
          </p:blipFill>
          <p:spPr>
            <a:xfrm>
              <a:off x="7719217" y="3171969"/>
              <a:ext cx="1003714" cy="1077218"/>
            </a:xfrm>
            <a:prstGeom prst="rect">
              <a:avLst/>
            </a:prstGeom>
          </p:spPr>
        </p:pic>
        <p:pic>
          <p:nvPicPr>
            <p:cNvPr id="28" name="Picture 27">
              <a:extLst>
                <a:ext uri="{FF2B5EF4-FFF2-40B4-BE49-F238E27FC236}">
                  <a16:creationId xmlns:a16="http://schemas.microsoft.com/office/drawing/2014/main" id="{B40C3205-FEB8-F44F-BC5A-98DBFE9AC649}"/>
                </a:ext>
              </a:extLst>
            </p:cNvPr>
            <p:cNvPicPr>
              <a:picLocks noChangeAspect="1"/>
            </p:cNvPicPr>
            <p:nvPr/>
          </p:nvPicPr>
          <p:blipFill rotWithShape="1">
            <a:blip r:embed="rId5">
              <a:duotone>
                <a:schemeClr val="accent4">
                  <a:shade val="45000"/>
                  <a:satMod val="135000"/>
                </a:schemeClr>
                <a:prstClr val="white"/>
              </a:duotone>
            </a:blip>
            <a:srcRect b="14365"/>
            <a:stretch/>
          </p:blipFill>
          <p:spPr>
            <a:xfrm>
              <a:off x="9307775" y="3115215"/>
              <a:ext cx="1397736" cy="1179433"/>
            </a:xfrm>
            <a:prstGeom prst="rect">
              <a:avLst/>
            </a:prstGeom>
          </p:spPr>
        </p:pic>
        <p:sp>
          <p:nvSpPr>
            <p:cNvPr id="29" name="TextBox 28">
              <a:extLst>
                <a:ext uri="{FF2B5EF4-FFF2-40B4-BE49-F238E27FC236}">
                  <a16:creationId xmlns:a16="http://schemas.microsoft.com/office/drawing/2014/main" id="{9CE834B9-D3CA-E54C-A462-B9A115E04751}"/>
                </a:ext>
              </a:extLst>
            </p:cNvPr>
            <p:cNvSpPr txBox="1"/>
            <p:nvPr/>
          </p:nvSpPr>
          <p:spPr>
            <a:xfrm>
              <a:off x="8780580" y="3510652"/>
              <a:ext cx="705291" cy="503353"/>
            </a:xfrm>
            <a:prstGeom prst="rect">
              <a:avLst/>
            </a:prstGeom>
            <a:noFill/>
          </p:spPr>
          <p:txBody>
            <a:bodyPr wrap="square" rtlCol="0">
              <a:spAutoFit/>
            </a:bodyPr>
            <a:lstStyle/>
            <a:p>
              <a:pPr algn="ctr"/>
              <a:r>
                <a:rPr lang="en-US" sz="4000" u="sng" dirty="0">
                  <a:solidFill>
                    <a:schemeClr val="accent4">
                      <a:lumMod val="75000"/>
                    </a:schemeClr>
                  </a:solidFill>
                </a:rPr>
                <a:t>or</a:t>
              </a:r>
            </a:p>
          </p:txBody>
        </p:sp>
      </p:grpSp>
      <p:sp>
        <p:nvSpPr>
          <p:cNvPr id="24" name="TextBox 23">
            <a:extLst>
              <a:ext uri="{FF2B5EF4-FFF2-40B4-BE49-F238E27FC236}">
                <a16:creationId xmlns:a16="http://schemas.microsoft.com/office/drawing/2014/main" id="{6392BD61-6A31-D14A-B0D4-D5BFA5E8898F}"/>
              </a:ext>
            </a:extLst>
          </p:cNvPr>
          <p:cNvSpPr txBox="1"/>
          <p:nvPr/>
        </p:nvSpPr>
        <p:spPr>
          <a:xfrm>
            <a:off x="5337044" y="1958158"/>
            <a:ext cx="2783747" cy="3939540"/>
          </a:xfrm>
          <a:prstGeom prst="rect">
            <a:avLst/>
          </a:prstGeom>
          <a:noFill/>
        </p:spPr>
        <p:txBody>
          <a:bodyPr wrap="square" rtlCol="0">
            <a:spAutoFit/>
          </a:bodyPr>
          <a:lstStyle/>
          <a:p>
            <a:pPr algn="ctr"/>
            <a:r>
              <a:rPr lang="en-US" sz="25000" b="1" dirty="0">
                <a:latin typeface="Arial" panose="020B060402020202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2032493957"/>
      </p:ext>
    </p:extLst>
  </p:cSld>
  <p:clrMapOvr>
    <a:masterClrMapping/>
  </p:clrMapOvr>
  <mc:AlternateContent xmlns:mc="http://schemas.openxmlformats.org/markup-compatibility/2006" xmlns:p14="http://schemas.microsoft.com/office/powerpoint/2010/main">
    <mc:Choice Requires="p14">
      <p:transition spd="slow" p14:dur="2000" advTm="34121"/>
    </mc:Choice>
    <mc:Fallback xmlns="">
      <p:transition spd="slow" advTm="341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26"/>
                                        </p:tgtEl>
                                      </p:cBhvr>
                                    </p:animEffect>
                                    <p:set>
                                      <p:cBhvr>
                                        <p:cTn id="17" dur="1" fill="hold">
                                          <p:stCondLst>
                                            <p:cond delay="499"/>
                                          </p:stCondLst>
                                        </p:cTn>
                                        <p:tgtEl>
                                          <p:spTgt spid="26"/>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Effect transition="in" filter="fade">
                                      <p:cBhvr>
                                        <p:cTn id="35" dur="500"/>
                                        <p:tgtEl>
                                          <p:spTgt spid="24">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4">
                                            <p:txEl>
                                              <p:pRg st="0" end="0"/>
                                            </p:txEl>
                                          </p:spTgt>
                                        </p:tgtEl>
                                      </p:cBhvr>
                                    </p:animEffect>
                                    <p:set>
                                      <p:cBhvr>
                                        <p:cTn id="40" dur="1" fill="hold">
                                          <p:stCondLst>
                                            <p:cond delay="499"/>
                                          </p:stCondLst>
                                        </p:cTn>
                                        <p:tgtEl>
                                          <p:spTgt spid="24">
                                            <p:txEl>
                                              <p:pRg st="0" end="0"/>
                                            </p:txEl>
                                          </p:spTgt>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fade">
                                      <p:cBhvr>
                                        <p:cTn id="45" dur="300"/>
                                        <p:tgtEl>
                                          <p:spTgt spid="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300"/>
                                        <p:tgtEl>
                                          <p:spTgt spid="14"/>
                                        </p:tgtEl>
                                      </p:cBhvr>
                                    </p:animEffect>
                                  </p:childTnLst>
                                </p:cTn>
                              </p:par>
                            </p:childTnLst>
                          </p:cTn>
                        </p:par>
                        <p:par>
                          <p:cTn id="49" fill="hold">
                            <p:stCondLst>
                              <p:cond delay="300"/>
                            </p:stCondLst>
                            <p:childTnLst>
                              <p:par>
                                <p:cTn id="50" presetID="10" presetClass="entr" presetSubtype="0" fill="hold" grpId="0" nodeType="after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fade">
                                      <p:cBhvr>
                                        <p:cTn id="52" dur="300"/>
                                        <p:tgtEl>
                                          <p:spTgt spid="1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300"/>
                                        <p:tgtEl>
                                          <p:spTgt spid="17"/>
                                        </p:tgtEl>
                                      </p:cBhvr>
                                    </p:animEffect>
                                  </p:childTnLst>
                                </p:cTn>
                              </p:par>
                            </p:childTnLst>
                          </p:cTn>
                        </p:par>
                        <p:par>
                          <p:cTn id="56" fill="hold">
                            <p:stCondLst>
                              <p:cond delay="600"/>
                            </p:stCondLst>
                            <p:childTnLst>
                              <p:par>
                                <p:cTn id="57" presetID="10" presetClass="entr" presetSubtype="0" fill="hold" grpId="0" nodeType="afterEffect">
                                  <p:stCondLst>
                                    <p:cond delay="0"/>
                                  </p:stCondLst>
                                  <p:childTnLst>
                                    <p:set>
                                      <p:cBhvr>
                                        <p:cTn id="58" dur="1" fill="hold">
                                          <p:stCondLst>
                                            <p:cond delay="0"/>
                                          </p:stCondLst>
                                        </p:cTn>
                                        <p:tgtEl>
                                          <p:spTgt spid="6"/>
                                        </p:tgtEl>
                                        <p:attrNameLst>
                                          <p:attrName>style.visibility</p:attrName>
                                        </p:attrNameLst>
                                      </p:cBhvr>
                                      <p:to>
                                        <p:strVal val="visible"/>
                                      </p:to>
                                    </p:set>
                                    <p:animEffect transition="in" filter="fade">
                                      <p:cBhvr>
                                        <p:cTn id="59" dur="300"/>
                                        <p:tgtEl>
                                          <p:spTgt spid="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fade">
                                      <p:cBhvr>
                                        <p:cTn id="62" dur="300"/>
                                        <p:tgtEl>
                                          <p:spTgt spid="12"/>
                                        </p:tgtEl>
                                      </p:cBhvr>
                                    </p:animEffect>
                                  </p:childTnLst>
                                </p:cTn>
                              </p:par>
                            </p:childTnLst>
                          </p:cTn>
                        </p:par>
                        <p:par>
                          <p:cTn id="63" fill="hold">
                            <p:stCondLst>
                              <p:cond delay="900"/>
                            </p:stCondLst>
                            <p:childTnLst>
                              <p:par>
                                <p:cTn id="64" presetID="10" presetClass="entr" presetSubtype="0"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300"/>
                                        <p:tgtEl>
                                          <p:spTgt spid="1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13"/>
                                        </p:tgtEl>
                                        <p:attrNameLst>
                                          <p:attrName>style.visibility</p:attrName>
                                        </p:attrNameLst>
                                      </p:cBhvr>
                                      <p:to>
                                        <p:strVal val="visible"/>
                                      </p:to>
                                    </p:set>
                                    <p:animEffect transition="in" filter="fade">
                                      <p:cBhvr>
                                        <p:cTn id="69" dur="300"/>
                                        <p:tgtEl>
                                          <p:spTgt spid="13"/>
                                        </p:tgtEl>
                                      </p:cBhvr>
                                    </p:animEffect>
                                  </p:childTnLst>
                                </p:cTn>
                              </p:par>
                            </p:childTnLst>
                          </p:cTn>
                        </p:par>
                        <p:par>
                          <p:cTn id="70" fill="hold">
                            <p:stCondLst>
                              <p:cond delay="1200"/>
                            </p:stCondLst>
                            <p:childTnLst>
                              <p:par>
                                <p:cTn id="71" presetID="10" presetClass="entr" presetSubtype="0" fill="hold" grpId="0" nodeType="after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300"/>
                                        <p:tgtEl>
                                          <p:spTgt spid="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19"/>
                                        </p:tgtEl>
                                        <p:attrNameLst>
                                          <p:attrName>style.visibility</p:attrName>
                                        </p:attrNameLst>
                                      </p:cBhvr>
                                      <p:to>
                                        <p:strVal val="visible"/>
                                      </p:to>
                                    </p:set>
                                    <p:animEffect transition="in" filter="fade">
                                      <p:cBhvr>
                                        <p:cTn id="76" dur="300"/>
                                        <p:tgtEl>
                                          <p:spTgt spid="19"/>
                                        </p:tgtEl>
                                      </p:cBhvr>
                                    </p:animEffect>
                                  </p:childTnLst>
                                </p:cTn>
                              </p:par>
                            </p:childTnLst>
                          </p:cTn>
                        </p:par>
                        <p:par>
                          <p:cTn id="77" fill="hold">
                            <p:stCondLst>
                              <p:cond delay="1500"/>
                            </p:stCondLst>
                            <p:childTnLst>
                              <p:par>
                                <p:cTn id="78" presetID="10" presetClass="entr" presetSubtype="0" fill="hold" grpId="0" nodeType="after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fade">
                                      <p:cBhvr>
                                        <p:cTn id="80" dur="300"/>
                                        <p:tgtEl>
                                          <p:spTgt spid="20"/>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0"/>
                                        </p:tgtEl>
                                        <p:attrNameLst>
                                          <p:attrName>style.visibility</p:attrName>
                                        </p:attrNameLst>
                                      </p:cBhvr>
                                      <p:to>
                                        <p:strVal val="visible"/>
                                      </p:to>
                                    </p:set>
                                    <p:animEffect transition="in" filter="fade">
                                      <p:cBhvr>
                                        <p:cTn id="83" dur="300"/>
                                        <p:tgtEl>
                                          <p:spTgt spid="10"/>
                                        </p:tgtEl>
                                      </p:cBhvr>
                                    </p:animEffect>
                                  </p:childTnLst>
                                </p:cTn>
                              </p:par>
                            </p:childTnLst>
                          </p:cTn>
                        </p:par>
                        <p:par>
                          <p:cTn id="84" fill="hold">
                            <p:stCondLst>
                              <p:cond delay="1800"/>
                            </p:stCondLst>
                            <p:childTnLst>
                              <p:par>
                                <p:cTn id="85" presetID="10" presetClass="entr" presetSubtype="0" fill="hold" grpId="0" nodeType="after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300"/>
                                        <p:tgtEl>
                                          <p:spTgt spid="11"/>
                                        </p:tgtEl>
                                      </p:cBhvr>
                                    </p:animEffect>
                                  </p:childTnLst>
                                </p:cTn>
                              </p:par>
                            </p:childTnLst>
                          </p:cTn>
                        </p:par>
                        <p:par>
                          <p:cTn id="88" fill="hold">
                            <p:stCondLst>
                              <p:cond delay="2100"/>
                            </p:stCondLst>
                            <p:childTnLst>
                              <p:par>
                                <p:cTn id="89" presetID="10" presetClass="entr" presetSubtype="0" fill="hold" grpId="0" nodeType="afterEffect">
                                  <p:stCondLst>
                                    <p:cond delay="0"/>
                                  </p:stCondLst>
                                  <p:childTnLst>
                                    <p:set>
                                      <p:cBhvr>
                                        <p:cTn id="90" dur="1" fill="hold">
                                          <p:stCondLst>
                                            <p:cond delay="0"/>
                                          </p:stCondLst>
                                        </p:cTn>
                                        <p:tgtEl>
                                          <p:spTgt spid="18"/>
                                        </p:tgtEl>
                                        <p:attrNameLst>
                                          <p:attrName>style.visibility</p:attrName>
                                        </p:attrNameLst>
                                      </p:cBhvr>
                                      <p:to>
                                        <p:strVal val="visible"/>
                                      </p:to>
                                    </p:set>
                                    <p:animEffect transition="in" filter="fade">
                                      <p:cBhvr>
                                        <p:cTn id="91" dur="300"/>
                                        <p:tgtEl>
                                          <p:spTgt spid="18"/>
                                        </p:tgtEl>
                                      </p:cBhvr>
                                    </p:animEffect>
                                  </p:childTnLst>
                                </p:cTn>
                              </p:par>
                            </p:childTnLst>
                          </p:cTn>
                        </p:par>
                        <p:par>
                          <p:cTn id="92" fill="hold">
                            <p:stCondLst>
                              <p:cond delay="2400"/>
                            </p:stCondLst>
                            <p:childTnLst>
                              <p:par>
                                <p:cTn id="93" presetID="10" presetClass="entr" presetSubtype="0" fill="hold" grpId="0" nodeType="afterEffect">
                                  <p:stCondLst>
                                    <p:cond delay="0"/>
                                  </p:stCondLst>
                                  <p:childTnLst>
                                    <p:set>
                                      <p:cBhvr>
                                        <p:cTn id="94" dur="1" fill="hold">
                                          <p:stCondLst>
                                            <p:cond delay="0"/>
                                          </p:stCondLst>
                                        </p:cTn>
                                        <p:tgtEl>
                                          <p:spTgt spid="21"/>
                                        </p:tgtEl>
                                        <p:attrNameLst>
                                          <p:attrName>style.visibility</p:attrName>
                                        </p:attrNameLst>
                                      </p:cBhvr>
                                      <p:to>
                                        <p:strVal val="visible"/>
                                      </p:to>
                                    </p:set>
                                    <p:animEffect transition="in" filter="fade">
                                      <p:cBhvr>
                                        <p:cTn id="95" dur="300"/>
                                        <p:tgtEl>
                                          <p:spTgt spid="21"/>
                                        </p:tgtEl>
                                      </p:cBhvr>
                                    </p:animEffect>
                                  </p:childTnLst>
                                </p:cTn>
                              </p:par>
                              <p:par>
                                <p:cTn id="96" presetID="10" presetClass="entr" presetSubtype="0" fill="hold" grpId="0" nodeType="withEffect">
                                  <p:stCondLst>
                                    <p:cond delay="0"/>
                                  </p:stCondLst>
                                  <p:childTnLst>
                                    <p:set>
                                      <p:cBhvr>
                                        <p:cTn id="97" dur="1" fill="hold">
                                          <p:stCondLst>
                                            <p:cond delay="0"/>
                                          </p:stCondLst>
                                        </p:cTn>
                                        <p:tgtEl>
                                          <p:spTgt spid="22"/>
                                        </p:tgtEl>
                                        <p:attrNameLst>
                                          <p:attrName>style.visibility</p:attrName>
                                        </p:attrNameLst>
                                      </p:cBhvr>
                                      <p:to>
                                        <p:strVal val="visible"/>
                                      </p:to>
                                    </p:set>
                                    <p:animEffect transition="in" filter="fade">
                                      <p:cBhvr>
                                        <p:cTn id="98" dur="3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11" grpId="0"/>
      <p:bldP spid="12" grpId="0"/>
      <p:bldP spid="13" grpId="0"/>
      <p:bldP spid="14" grpId="0"/>
      <p:bldP spid="15" grpId="0"/>
      <p:bldP spid="16" grpId="0"/>
      <p:bldP spid="17" grpId="0"/>
      <p:bldP spid="18" grpId="0"/>
      <p:bldP spid="19" grpId="0"/>
      <p:bldP spid="20" grpId="0"/>
      <p:bldP spid="21" grpId="0"/>
      <p:bldP spid="22" grpId="0"/>
      <p:bldP spid="24" grpId="0" build="allAtOnce"/>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8">
            <a:extLst>
              <a:ext uri="{FF2B5EF4-FFF2-40B4-BE49-F238E27FC236}">
                <a16:creationId xmlns:a16="http://schemas.microsoft.com/office/drawing/2014/main" id="{EE408CD8-723C-43FC-81C5-CD2AC50FE731}"/>
              </a:ext>
            </a:extLst>
          </p:cNvPr>
          <p:cNvPicPr>
            <a:picLocks noChangeAspect="1"/>
          </p:cNvPicPr>
          <p:nvPr/>
        </p:nvPicPr>
        <p:blipFill>
          <a:blip r:embed="rId4"/>
          <a:srcRect/>
          <a:stretch/>
        </p:blipFill>
        <p:spPr>
          <a:xfrm>
            <a:off x="6939138" y="2294948"/>
            <a:ext cx="3167870" cy="3450356"/>
          </a:xfrm>
          <a:prstGeom prst="rect">
            <a:avLst/>
          </a:prstGeom>
        </p:spPr>
      </p:pic>
      <p:sp>
        <p:nvSpPr>
          <p:cNvPr id="2" name="Title 1">
            <a:extLst>
              <a:ext uri="{FF2B5EF4-FFF2-40B4-BE49-F238E27FC236}">
                <a16:creationId xmlns:a16="http://schemas.microsoft.com/office/drawing/2014/main" id="{3C2F0DB1-94C1-4312-A124-7F2D58640D0E}"/>
              </a:ext>
            </a:extLst>
          </p:cNvPr>
          <p:cNvSpPr>
            <a:spLocks noGrp="1"/>
          </p:cNvSpPr>
          <p:nvPr>
            <p:ph type="title"/>
          </p:nvPr>
        </p:nvSpPr>
        <p:spPr/>
        <p:txBody>
          <a:bodyPr/>
          <a:lstStyle/>
          <a:p>
            <a:r>
              <a:rPr lang="en-CA" b="1" i="1" dirty="0">
                <a:latin typeface="Arial" panose="020B0604020202020204" pitchFamily="34" charset="0"/>
                <a:cs typeface="Arial" panose="020B0604020202020204" pitchFamily="34" charset="0"/>
              </a:rPr>
              <a:t>SOCAN v. Bell</a:t>
            </a:r>
            <a:r>
              <a:rPr lang="en-CA" b="1" dirty="0">
                <a:latin typeface="Arial" panose="020B0604020202020204" pitchFamily="34" charset="0"/>
                <a:cs typeface="Arial" panose="020B0604020202020204" pitchFamily="34" charset="0"/>
              </a:rPr>
              <a:t>, 2012 SCC 36</a:t>
            </a:r>
          </a:p>
        </p:txBody>
      </p:sp>
      <p:pic>
        <p:nvPicPr>
          <p:cNvPr id="12" name="Content Placeholder 5">
            <a:extLst>
              <a:ext uri="{FF2B5EF4-FFF2-40B4-BE49-F238E27FC236}">
                <a16:creationId xmlns:a16="http://schemas.microsoft.com/office/drawing/2014/main" id="{AF33E4CF-29EE-4642-82AF-4818C90B3254}"/>
              </a:ext>
            </a:extLst>
          </p:cNvPr>
          <p:cNvPicPr>
            <a:picLocks noChangeAspect="1"/>
          </p:cNvPicPr>
          <p:nvPr/>
        </p:nvPicPr>
        <p:blipFill rotWithShape="1">
          <a:blip r:embed="rId5"/>
          <a:srcRect b="13184"/>
          <a:stretch/>
        </p:blipFill>
        <p:spPr>
          <a:xfrm>
            <a:off x="4043218" y="2237982"/>
            <a:ext cx="4105564" cy="3564286"/>
          </a:xfrm>
          <a:prstGeom prst="rect">
            <a:avLst/>
          </a:prstGeom>
        </p:spPr>
      </p:pic>
      <p:pic>
        <p:nvPicPr>
          <p:cNvPr id="13" name="Picture 2" descr="http://2.bp.blogspot.com/-wuk-KXHu0ms/TyeujLaHIrI/AAAAAAAAD_g/Hnn848NEdwc/s400/SOCAN+logo.png">
            <a:extLst>
              <a:ext uri="{FF2B5EF4-FFF2-40B4-BE49-F238E27FC236}">
                <a16:creationId xmlns:a16="http://schemas.microsoft.com/office/drawing/2014/main" id="{BAB0E757-5820-4E6C-B578-991A8907A10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49816" y="3224788"/>
            <a:ext cx="3810000" cy="1590675"/>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EBFBB810-E1AB-4A4C-9ED1-989F9D53B8D8}"/>
              </a:ext>
            </a:extLst>
          </p:cNvPr>
          <p:cNvSpPr>
            <a:spLocks noGrp="1"/>
          </p:cNvSpPr>
          <p:nvPr>
            <p:ph sz="half" idx="1"/>
          </p:nvPr>
        </p:nvSpPr>
        <p:spPr>
          <a:xfrm>
            <a:off x="5578965" y="2482238"/>
            <a:ext cx="4857437" cy="3075774"/>
          </a:xfrm>
        </p:spPr>
        <p:txBody>
          <a:bodyPr anchor="t"/>
          <a:lstStyle/>
          <a:p>
            <a:pPr marL="0" indent="0">
              <a:buNone/>
            </a:pPr>
            <a:r>
              <a:rPr lang="en-CA" dirty="0">
                <a:solidFill>
                  <a:schemeClr val="tx1"/>
                </a:solidFill>
                <a:latin typeface="Arial" panose="020B0604020202020204" pitchFamily="34" charset="0"/>
                <a:cs typeface="Arial" panose="020B0604020202020204" pitchFamily="34" charset="0"/>
              </a:rPr>
              <a:t>“…the predominant perspective in this case is that of the ultimate users of the previews, and </a:t>
            </a:r>
            <a:r>
              <a:rPr lang="en-CA" i="1" dirty="0">
                <a:solidFill>
                  <a:schemeClr val="tx1"/>
                </a:solidFill>
                <a:latin typeface="Arial" panose="020B0604020202020204" pitchFamily="34" charset="0"/>
                <a:cs typeface="Arial" panose="020B0604020202020204" pitchFamily="34" charset="0"/>
              </a:rPr>
              <a:t>their</a:t>
            </a:r>
            <a:r>
              <a:rPr lang="en-CA" dirty="0">
                <a:solidFill>
                  <a:schemeClr val="tx1"/>
                </a:solidFill>
                <a:latin typeface="Arial" panose="020B0604020202020204" pitchFamily="34" charset="0"/>
                <a:cs typeface="Arial" panose="020B0604020202020204" pitchFamily="34" charset="0"/>
              </a:rPr>
              <a:t> purpose in using previews was to help them research and identify musical works for online purchase” (para. 34).</a:t>
            </a:r>
          </a:p>
        </p:txBody>
      </p:sp>
    </p:spTree>
    <p:custDataLst>
      <p:tags r:id="rId1"/>
    </p:custDataLst>
    <p:extLst>
      <p:ext uri="{BB962C8B-B14F-4D97-AF65-F5344CB8AC3E}">
        <p14:creationId xmlns:p14="http://schemas.microsoft.com/office/powerpoint/2010/main" val="2786461643"/>
      </p:ext>
    </p:extLst>
  </p:cSld>
  <p:clrMapOvr>
    <a:masterClrMapping/>
  </p:clrMapOvr>
  <mc:AlternateContent xmlns:mc="http://schemas.openxmlformats.org/markup-compatibility/2006" xmlns:p14="http://schemas.microsoft.com/office/powerpoint/2010/main">
    <mc:Choice Requires="p14">
      <p:transition spd="slow" p14:dur="2000" advTm="31138"/>
    </mc:Choice>
    <mc:Fallback xmlns="">
      <p:transition spd="slow" advTm="3113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fill="hold" nodeType="clickEffect">
                                  <p:stCondLst>
                                    <p:cond delay="0"/>
                                  </p:stCondLst>
                                  <p:childTnLst>
                                    <p:animEffect transition="out" filter="fade">
                                      <p:cBhvr>
                                        <p:cTn id="14" dur="500" tmFilter="0, 0; .2, .5; .8, .5; 1, 0"/>
                                        <p:tgtEl>
                                          <p:spTgt spid="13"/>
                                        </p:tgtEl>
                                      </p:cBhvr>
                                    </p:animEffect>
                                    <p:animScale>
                                      <p:cBhvr>
                                        <p:cTn id="15" dur="250" autoRev="1" fill="hold"/>
                                        <p:tgtEl>
                                          <p:spTgt spid="13"/>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32" presetClass="emph" presetSubtype="0" fill="hold" nodeType="click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5" presetClass="path" presetSubtype="0" accel="50000" decel="50000" fill="hold" nodeType="clickEffect">
                                  <p:stCondLst>
                                    <p:cond delay="0"/>
                                  </p:stCondLst>
                                  <p:childTnLst>
                                    <p:animMotion origin="layout" path="M 0 -1.11111E-6 L -0.1987 0.00579 " pathEditMode="relative" rAng="0" ptsTypes="AA">
                                      <p:cBhvr>
                                        <p:cTn id="38" dur="1000" fill="hold"/>
                                        <p:tgtEl>
                                          <p:spTgt spid="12"/>
                                        </p:tgtEl>
                                        <p:attrNameLst>
                                          <p:attrName>ppt_x</p:attrName>
                                          <p:attrName>ppt_y</p:attrName>
                                        </p:attrNameLst>
                                      </p:cBhvr>
                                      <p:rCtr x="-9935" y="278"/>
                                    </p:animMotion>
                                  </p:childTnLst>
                                </p:cTn>
                              </p:par>
                              <p:par>
                                <p:cTn id="39" presetID="1" presetClass="entr" presetSubtype="0" fill="hold" nodeType="withEffect">
                                  <p:stCondLst>
                                    <p:cond delay="0"/>
                                  </p:stCondLst>
                                  <p:iterate type="lt">
                                    <p:tmAbs val="50"/>
                                  </p:iterate>
                                  <p:childTnLst>
                                    <p:set>
                                      <p:cBhvr>
                                        <p:cTn id="4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9222-27E7-4F10-BFF2-E36E0244277A}"/>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APPLYING THE SIX FACTORS</a:t>
            </a:r>
          </a:p>
        </p:txBody>
      </p:sp>
      <p:sp>
        <p:nvSpPr>
          <p:cNvPr id="3" name="Content Placeholder 2">
            <a:extLst>
              <a:ext uri="{FF2B5EF4-FFF2-40B4-BE49-F238E27FC236}">
                <a16:creationId xmlns:a16="http://schemas.microsoft.com/office/drawing/2014/main" id="{F99CACD2-5726-405C-8BBA-8920EDB02649}"/>
              </a:ext>
            </a:extLst>
          </p:cNvPr>
          <p:cNvSpPr>
            <a:spLocks noGrp="1"/>
          </p:cNvSpPr>
          <p:nvPr>
            <p:ph sz="half" idx="1"/>
          </p:nvPr>
        </p:nvSpPr>
        <p:spPr>
          <a:xfrm>
            <a:off x="838200" y="1726091"/>
            <a:ext cx="10515600" cy="4506057"/>
          </a:xfrm>
        </p:spPr>
        <p:txBody>
          <a:bodyPr/>
          <a:lstStyle/>
          <a:p>
            <a:pPr marL="0" indent="0" algn="ctr">
              <a:buNone/>
            </a:pPr>
            <a:r>
              <a:rPr lang="en-CA" dirty="0">
                <a:solidFill>
                  <a:srgbClr val="95263F"/>
                </a:solidFill>
                <a:latin typeface="Arial" panose="020B0604020202020204" pitchFamily="34" charset="0"/>
                <a:cs typeface="Arial" panose="020B0604020202020204" pitchFamily="34" charset="0"/>
              </a:rPr>
              <a:t>Does playing the preview pass the </a:t>
            </a:r>
            <a:r>
              <a:rPr lang="en-CA" i="1" dirty="0">
                <a:solidFill>
                  <a:srgbClr val="95263F"/>
                </a:solidFill>
                <a:latin typeface="Arial" panose="020B0604020202020204" pitchFamily="34" charset="0"/>
                <a:cs typeface="Arial" panose="020B0604020202020204" pitchFamily="34" charset="0"/>
              </a:rPr>
              <a:t>CCH</a:t>
            </a:r>
            <a:r>
              <a:rPr lang="en-CA" dirty="0">
                <a:solidFill>
                  <a:srgbClr val="95263F"/>
                </a:solidFill>
                <a:latin typeface="Arial" panose="020B0604020202020204" pitchFamily="34" charset="0"/>
                <a:cs typeface="Arial" panose="020B0604020202020204" pitchFamily="34" charset="0"/>
              </a:rPr>
              <a:t> six-factor test?</a:t>
            </a:r>
          </a:p>
        </p:txBody>
      </p:sp>
      <p:grpSp>
        <p:nvGrpSpPr>
          <p:cNvPr id="13" name="Group 12">
            <a:extLst>
              <a:ext uri="{FF2B5EF4-FFF2-40B4-BE49-F238E27FC236}">
                <a16:creationId xmlns:a16="http://schemas.microsoft.com/office/drawing/2014/main" id="{4A6F6024-CB12-41A3-B548-2B6D761227B7}"/>
              </a:ext>
            </a:extLst>
          </p:cNvPr>
          <p:cNvGrpSpPr/>
          <p:nvPr/>
        </p:nvGrpSpPr>
        <p:grpSpPr>
          <a:xfrm>
            <a:off x="6833928" y="4679060"/>
            <a:ext cx="1788828" cy="1586121"/>
            <a:chOff x="7983419" y="554407"/>
            <a:chExt cx="1785121" cy="1516570"/>
          </a:xfrm>
        </p:grpSpPr>
        <p:sp>
          <p:nvSpPr>
            <p:cNvPr id="18" name="TextBox 17">
              <a:extLst>
                <a:ext uri="{FF2B5EF4-FFF2-40B4-BE49-F238E27FC236}">
                  <a16:creationId xmlns:a16="http://schemas.microsoft.com/office/drawing/2014/main" id="{D2DC3186-5CE2-47D2-87BB-A3BA5C4593D4}"/>
                </a:ext>
              </a:extLst>
            </p:cNvPr>
            <p:cNvSpPr txBox="1"/>
            <p:nvPr/>
          </p:nvSpPr>
          <p:spPr>
            <a:xfrm>
              <a:off x="7983419" y="554407"/>
              <a:ext cx="1785121"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Alternatives</a:t>
              </a:r>
            </a:p>
          </p:txBody>
        </p:sp>
        <p:pic>
          <p:nvPicPr>
            <p:cNvPr id="19" name="Picture 18">
              <a:extLst>
                <a:ext uri="{FF2B5EF4-FFF2-40B4-BE49-F238E27FC236}">
                  <a16:creationId xmlns:a16="http://schemas.microsoft.com/office/drawing/2014/main" id="{5F766602-62F2-4FCD-91E2-A2429F745871}"/>
                </a:ext>
              </a:extLst>
            </p:cNvPr>
            <p:cNvPicPr>
              <a:picLocks noChangeAspect="1"/>
            </p:cNvPicPr>
            <p:nvPr/>
          </p:nvPicPr>
          <p:blipFill rotWithShape="1">
            <a:blip r:embed="rId4">
              <a:extLst>
                <a:ext uri="{28A0092B-C50C-407E-A947-70E740481C1C}">
                  <a14:useLocalDpi xmlns:a14="http://schemas.microsoft.com/office/drawing/2010/main" val="0"/>
                </a:ext>
              </a:extLst>
            </a:blip>
            <a:srcRect b="14675"/>
            <a:stretch/>
          </p:blipFill>
          <p:spPr>
            <a:xfrm>
              <a:off x="8306689" y="1095722"/>
              <a:ext cx="1142981" cy="975255"/>
            </a:xfrm>
            <a:prstGeom prst="rect">
              <a:avLst/>
            </a:prstGeom>
          </p:spPr>
        </p:pic>
      </p:grpSp>
      <p:grpSp>
        <p:nvGrpSpPr>
          <p:cNvPr id="20" name="Group 19">
            <a:extLst>
              <a:ext uri="{FF2B5EF4-FFF2-40B4-BE49-F238E27FC236}">
                <a16:creationId xmlns:a16="http://schemas.microsoft.com/office/drawing/2014/main" id="{BB1BC710-CF58-4D97-806A-6232709907C3}"/>
              </a:ext>
            </a:extLst>
          </p:cNvPr>
          <p:cNvGrpSpPr/>
          <p:nvPr/>
        </p:nvGrpSpPr>
        <p:grpSpPr>
          <a:xfrm>
            <a:off x="4074021" y="2919587"/>
            <a:ext cx="1380218" cy="1657987"/>
            <a:chOff x="721906" y="554409"/>
            <a:chExt cx="1377358" cy="1585285"/>
          </a:xfrm>
        </p:grpSpPr>
        <p:sp>
          <p:nvSpPr>
            <p:cNvPr id="21" name="TextBox 20">
              <a:extLst>
                <a:ext uri="{FF2B5EF4-FFF2-40B4-BE49-F238E27FC236}">
                  <a16:creationId xmlns:a16="http://schemas.microsoft.com/office/drawing/2014/main" id="{A04723A2-C8DE-4283-A2A8-69EDC463FE9B}"/>
                </a:ext>
              </a:extLst>
            </p:cNvPr>
            <p:cNvSpPr txBox="1"/>
            <p:nvPr/>
          </p:nvSpPr>
          <p:spPr>
            <a:xfrm>
              <a:off x="744721" y="554409"/>
              <a:ext cx="1331729"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Purpose</a:t>
              </a:r>
            </a:p>
          </p:txBody>
        </p:sp>
        <p:pic>
          <p:nvPicPr>
            <p:cNvPr id="22" name="Picture 21">
              <a:extLst>
                <a:ext uri="{FF2B5EF4-FFF2-40B4-BE49-F238E27FC236}">
                  <a16:creationId xmlns:a16="http://schemas.microsoft.com/office/drawing/2014/main" id="{5B51E86E-B37B-4FA4-81F9-82F13EA69DAA}"/>
                </a:ext>
              </a:extLst>
            </p:cNvPr>
            <p:cNvPicPr>
              <a:picLocks noChangeAspect="1"/>
            </p:cNvPicPr>
            <p:nvPr/>
          </p:nvPicPr>
          <p:blipFill rotWithShape="1">
            <a:blip r:embed="rId5">
              <a:extLst>
                <a:ext uri="{28A0092B-C50C-407E-A947-70E740481C1C}">
                  <a14:useLocalDpi xmlns:a14="http://schemas.microsoft.com/office/drawing/2010/main" val="0"/>
                </a:ext>
              </a:extLst>
            </a:blip>
            <a:srcRect l="6129" t="8094" r="8943" b="27534"/>
            <a:stretch/>
          </p:blipFill>
          <p:spPr>
            <a:xfrm>
              <a:off x="721906" y="1095722"/>
              <a:ext cx="1377358" cy="1043972"/>
            </a:xfrm>
            <a:prstGeom prst="rect">
              <a:avLst/>
            </a:prstGeom>
          </p:spPr>
        </p:pic>
      </p:grpSp>
      <p:grpSp>
        <p:nvGrpSpPr>
          <p:cNvPr id="23" name="Group 22">
            <a:extLst>
              <a:ext uri="{FF2B5EF4-FFF2-40B4-BE49-F238E27FC236}">
                <a16:creationId xmlns:a16="http://schemas.microsoft.com/office/drawing/2014/main" id="{3173E40B-2E5B-4EE2-BD5E-5CFFD720BA0B}"/>
              </a:ext>
            </a:extLst>
          </p:cNvPr>
          <p:cNvGrpSpPr/>
          <p:nvPr/>
        </p:nvGrpSpPr>
        <p:grpSpPr>
          <a:xfrm>
            <a:off x="7130451" y="2917477"/>
            <a:ext cx="1245513" cy="1657988"/>
            <a:chOff x="4513386" y="554408"/>
            <a:chExt cx="1242932" cy="1585286"/>
          </a:xfrm>
        </p:grpSpPr>
        <p:sp>
          <p:nvSpPr>
            <p:cNvPr id="24" name="TextBox 23">
              <a:extLst>
                <a:ext uri="{FF2B5EF4-FFF2-40B4-BE49-F238E27FC236}">
                  <a16:creationId xmlns:a16="http://schemas.microsoft.com/office/drawing/2014/main" id="{0D20D15B-02F2-429B-BB7D-78FD7557C68D}"/>
                </a:ext>
              </a:extLst>
            </p:cNvPr>
            <p:cNvSpPr txBox="1"/>
            <p:nvPr/>
          </p:nvSpPr>
          <p:spPr>
            <a:xfrm>
              <a:off x="4513386" y="554408"/>
              <a:ext cx="1242932"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Amount</a:t>
              </a:r>
            </a:p>
          </p:txBody>
        </p:sp>
        <p:pic>
          <p:nvPicPr>
            <p:cNvPr id="25" name="Picture 24">
              <a:extLst>
                <a:ext uri="{FF2B5EF4-FFF2-40B4-BE49-F238E27FC236}">
                  <a16:creationId xmlns:a16="http://schemas.microsoft.com/office/drawing/2014/main" id="{0D7510F0-1570-4B7D-996A-A7C64619E650}"/>
                </a:ext>
              </a:extLst>
            </p:cNvPr>
            <p:cNvPicPr>
              <a:picLocks noChangeAspect="1"/>
            </p:cNvPicPr>
            <p:nvPr/>
          </p:nvPicPr>
          <p:blipFill rotWithShape="1">
            <a:blip r:embed="rId6">
              <a:extLst>
                <a:ext uri="{28A0092B-C50C-407E-A947-70E740481C1C}">
                  <a14:useLocalDpi xmlns:a14="http://schemas.microsoft.com/office/drawing/2010/main" val="0"/>
                </a:ext>
              </a:extLst>
            </a:blip>
            <a:srcRect l="24753" t="17139" r="22974" b="29979"/>
            <a:stretch/>
          </p:blipFill>
          <p:spPr>
            <a:xfrm>
              <a:off x="4644390" y="1147338"/>
              <a:ext cx="980917" cy="992356"/>
            </a:xfrm>
            <a:prstGeom prst="rect">
              <a:avLst/>
            </a:prstGeom>
          </p:spPr>
        </p:pic>
      </p:grpSp>
      <p:grpSp>
        <p:nvGrpSpPr>
          <p:cNvPr id="26" name="Group 25">
            <a:extLst>
              <a:ext uri="{FF2B5EF4-FFF2-40B4-BE49-F238E27FC236}">
                <a16:creationId xmlns:a16="http://schemas.microsoft.com/office/drawing/2014/main" id="{D77DB376-02A4-4C38-8F38-596FFBA2A611}"/>
              </a:ext>
            </a:extLst>
          </p:cNvPr>
          <p:cNvGrpSpPr/>
          <p:nvPr/>
        </p:nvGrpSpPr>
        <p:grpSpPr>
          <a:xfrm>
            <a:off x="4212003" y="4679060"/>
            <a:ext cx="1104253" cy="1801653"/>
            <a:chOff x="10345314" y="554407"/>
            <a:chExt cx="1101965" cy="1722651"/>
          </a:xfrm>
        </p:grpSpPr>
        <p:sp>
          <p:nvSpPr>
            <p:cNvPr id="27" name="TextBox 26">
              <a:extLst>
                <a:ext uri="{FF2B5EF4-FFF2-40B4-BE49-F238E27FC236}">
                  <a16:creationId xmlns:a16="http://schemas.microsoft.com/office/drawing/2014/main" id="{0C47A02E-C4C8-4B2D-B70F-EDE241E200A1}"/>
                </a:ext>
              </a:extLst>
            </p:cNvPr>
            <p:cNvSpPr txBox="1"/>
            <p:nvPr/>
          </p:nvSpPr>
          <p:spPr>
            <a:xfrm>
              <a:off x="10345314" y="554407"/>
              <a:ext cx="1101965"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Effect</a:t>
              </a:r>
            </a:p>
          </p:txBody>
        </p:sp>
        <p:pic>
          <p:nvPicPr>
            <p:cNvPr id="28" name="Picture 27">
              <a:extLst>
                <a:ext uri="{FF2B5EF4-FFF2-40B4-BE49-F238E27FC236}">
                  <a16:creationId xmlns:a16="http://schemas.microsoft.com/office/drawing/2014/main" id="{D7EA94AC-62D5-4740-B4C0-9A40E3DC8531}"/>
                </a:ext>
              </a:extLst>
            </p:cNvPr>
            <p:cNvPicPr>
              <a:picLocks noChangeAspect="1"/>
            </p:cNvPicPr>
            <p:nvPr/>
          </p:nvPicPr>
          <p:blipFill rotWithShape="1">
            <a:blip r:embed="rId7">
              <a:extLst>
                <a:ext uri="{28A0092B-C50C-407E-A947-70E740481C1C}">
                  <a14:useLocalDpi xmlns:a14="http://schemas.microsoft.com/office/drawing/2010/main" val="0"/>
                </a:ext>
              </a:extLst>
            </a:blip>
            <a:srcRect l="33353" t="12652" r="32393" b="23441"/>
            <a:stretch/>
          </p:blipFill>
          <p:spPr>
            <a:xfrm>
              <a:off x="10550856" y="1053864"/>
              <a:ext cx="655624" cy="1223194"/>
            </a:xfrm>
            <a:prstGeom prst="rect">
              <a:avLst/>
            </a:prstGeom>
          </p:spPr>
        </p:pic>
      </p:grpSp>
      <p:grpSp>
        <p:nvGrpSpPr>
          <p:cNvPr id="29" name="Group 28">
            <a:extLst>
              <a:ext uri="{FF2B5EF4-FFF2-40B4-BE49-F238E27FC236}">
                <a16:creationId xmlns:a16="http://schemas.microsoft.com/office/drawing/2014/main" id="{1DEECE00-9A14-4417-A4B0-411AF5978F37}"/>
              </a:ext>
            </a:extLst>
          </p:cNvPr>
          <p:cNvGrpSpPr/>
          <p:nvPr/>
        </p:nvGrpSpPr>
        <p:grpSpPr>
          <a:xfrm>
            <a:off x="5454239" y="2413645"/>
            <a:ext cx="1647571" cy="1657987"/>
            <a:chOff x="2423460" y="554409"/>
            <a:chExt cx="1644157" cy="1585285"/>
          </a:xfrm>
        </p:grpSpPr>
        <p:sp>
          <p:nvSpPr>
            <p:cNvPr id="30" name="TextBox 29">
              <a:extLst>
                <a:ext uri="{FF2B5EF4-FFF2-40B4-BE49-F238E27FC236}">
                  <a16:creationId xmlns:a16="http://schemas.microsoft.com/office/drawing/2014/main" id="{441CF283-D880-4A9C-8324-4EA209C62FD7}"/>
                </a:ext>
              </a:extLst>
            </p:cNvPr>
            <p:cNvSpPr txBox="1"/>
            <p:nvPr/>
          </p:nvSpPr>
          <p:spPr>
            <a:xfrm>
              <a:off x="2423460" y="554409"/>
              <a:ext cx="1644157"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Character</a:t>
              </a:r>
            </a:p>
          </p:txBody>
        </p:sp>
        <p:pic>
          <p:nvPicPr>
            <p:cNvPr id="31" name="Picture 30">
              <a:extLst>
                <a:ext uri="{FF2B5EF4-FFF2-40B4-BE49-F238E27FC236}">
                  <a16:creationId xmlns:a16="http://schemas.microsoft.com/office/drawing/2014/main" id="{8186B51B-E9BD-4BA6-8CDD-50D5625E5C7A}"/>
                </a:ext>
              </a:extLst>
            </p:cNvPr>
            <p:cNvPicPr>
              <a:picLocks noChangeAspect="1"/>
            </p:cNvPicPr>
            <p:nvPr/>
          </p:nvPicPr>
          <p:blipFill rotWithShape="1">
            <a:blip r:embed="rId8">
              <a:extLst>
                <a:ext uri="{28A0092B-C50C-407E-A947-70E740481C1C}">
                  <a14:useLocalDpi xmlns:a14="http://schemas.microsoft.com/office/drawing/2010/main" val="0"/>
                </a:ext>
              </a:extLst>
            </a:blip>
            <a:srcRect l="12746" r="11640" b="14933"/>
            <a:stretch/>
          </p:blipFill>
          <p:spPr>
            <a:xfrm>
              <a:off x="2757963" y="1036148"/>
              <a:ext cx="980917" cy="1103546"/>
            </a:xfrm>
            <a:prstGeom prst="rect">
              <a:avLst/>
            </a:prstGeom>
          </p:spPr>
        </p:pic>
      </p:grpSp>
      <p:grpSp>
        <p:nvGrpSpPr>
          <p:cNvPr id="32" name="Group 31">
            <a:extLst>
              <a:ext uri="{FF2B5EF4-FFF2-40B4-BE49-F238E27FC236}">
                <a16:creationId xmlns:a16="http://schemas.microsoft.com/office/drawing/2014/main" id="{DB573E5F-1948-47FD-8C93-79B43DECC6FB}"/>
              </a:ext>
            </a:extLst>
          </p:cNvPr>
          <p:cNvGrpSpPr/>
          <p:nvPr/>
        </p:nvGrpSpPr>
        <p:grpSpPr>
          <a:xfrm>
            <a:off x="5789437" y="4994902"/>
            <a:ext cx="1135406" cy="1595308"/>
            <a:chOff x="6404597" y="554408"/>
            <a:chExt cx="1133053" cy="1525354"/>
          </a:xfrm>
        </p:grpSpPr>
        <p:sp>
          <p:nvSpPr>
            <p:cNvPr id="33" name="TextBox 32">
              <a:extLst>
                <a:ext uri="{FF2B5EF4-FFF2-40B4-BE49-F238E27FC236}">
                  <a16:creationId xmlns:a16="http://schemas.microsoft.com/office/drawing/2014/main" id="{AB136AF3-53B4-4EAB-9FA1-C72AD018A88E}"/>
                </a:ext>
              </a:extLst>
            </p:cNvPr>
            <p:cNvSpPr txBox="1"/>
            <p:nvPr/>
          </p:nvSpPr>
          <p:spPr>
            <a:xfrm>
              <a:off x="6435684" y="554408"/>
              <a:ext cx="1101966"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Nature</a:t>
              </a:r>
            </a:p>
          </p:txBody>
        </p:sp>
        <p:pic>
          <p:nvPicPr>
            <p:cNvPr id="34" name="Picture 33">
              <a:extLst>
                <a:ext uri="{FF2B5EF4-FFF2-40B4-BE49-F238E27FC236}">
                  <a16:creationId xmlns:a16="http://schemas.microsoft.com/office/drawing/2014/main" id="{5BB3D908-9A89-4E3A-9EE2-F2019DC601B8}"/>
                </a:ext>
              </a:extLst>
            </p:cNvPr>
            <p:cNvPicPr>
              <a:picLocks noChangeAspect="1"/>
            </p:cNvPicPr>
            <p:nvPr/>
          </p:nvPicPr>
          <p:blipFill rotWithShape="1">
            <a:blip r:embed="rId9">
              <a:extLst>
                <a:ext uri="{28A0092B-C50C-407E-A947-70E740481C1C}">
                  <a14:useLocalDpi xmlns:a14="http://schemas.microsoft.com/office/drawing/2010/main" val="0"/>
                </a:ext>
              </a:extLst>
            </a:blip>
            <a:srcRect l="9060" r="9855" b="19179"/>
            <a:stretch/>
          </p:blipFill>
          <p:spPr>
            <a:xfrm>
              <a:off x="6404597" y="1013802"/>
              <a:ext cx="1069459" cy="1065960"/>
            </a:xfrm>
            <a:prstGeom prst="rect">
              <a:avLst/>
            </a:prstGeom>
          </p:spPr>
        </p:pic>
      </p:grpSp>
      <p:sp>
        <p:nvSpPr>
          <p:cNvPr id="4" name="TextBox 3">
            <a:extLst>
              <a:ext uri="{FF2B5EF4-FFF2-40B4-BE49-F238E27FC236}">
                <a16:creationId xmlns:a16="http://schemas.microsoft.com/office/drawing/2014/main" id="{065F7044-408F-3A43-87CC-B1A76E48BFC4}"/>
              </a:ext>
            </a:extLst>
          </p:cNvPr>
          <p:cNvSpPr txBox="1"/>
          <p:nvPr/>
        </p:nvSpPr>
        <p:spPr>
          <a:xfrm>
            <a:off x="7157869" y="3720149"/>
            <a:ext cx="3178727" cy="1200329"/>
          </a:xfrm>
          <a:prstGeom prst="rect">
            <a:avLst/>
          </a:prstGeom>
          <a:noFill/>
        </p:spPr>
        <p:txBody>
          <a:bodyPr wrap="square" rtlCol="0">
            <a:spAutoFit/>
          </a:bodyPr>
          <a:lstStyle/>
          <a:p>
            <a:pPr algn="ctr"/>
            <a:r>
              <a:rPr lang="en-US" sz="2400" dirty="0">
                <a:solidFill>
                  <a:srgbClr val="95263F"/>
                </a:solidFill>
                <a:latin typeface="Arial" panose="020B0604020202020204" pitchFamily="34" charset="0"/>
                <a:cs typeface="Arial" panose="020B0604020202020204" pitchFamily="34" charset="0"/>
              </a:rPr>
              <a:t>= </a:t>
            </a:r>
            <a:r>
              <a:rPr lang="en-US" sz="2400" b="1" dirty="0">
                <a:solidFill>
                  <a:srgbClr val="95263F"/>
                </a:solidFill>
                <a:latin typeface="Arial" panose="020B0604020202020204" pitchFamily="34" charset="0"/>
                <a:cs typeface="Arial" panose="020B0604020202020204" pitchFamily="34" charset="0"/>
              </a:rPr>
              <a:t>2</a:t>
            </a:r>
            <a:r>
              <a:rPr lang="en-US" sz="2400" b="1" baseline="30000" dirty="0">
                <a:solidFill>
                  <a:srgbClr val="95263F"/>
                </a:solidFill>
                <a:latin typeface="Arial" panose="020B0604020202020204" pitchFamily="34" charset="0"/>
                <a:cs typeface="Arial" panose="020B0604020202020204" pitchFamily="34" charset="0"/>
              </a:rPr>
              <a:t>nd</a:t>
            </a:r>
            <a:r>
              <a:rPr lang="en-US" sz="2400" b="1" dirty="0">
                <a:solidFill>
                  <a:srgbClr val="95263F"/>
                </a:solidFill>
                <a:latin typeface="Arial" panose="020B0604020202020204" pitchFamily="34" charset="0"/>
                <a:cs typeface="Arial" panose="020B0604020202020204" pitchFamily="34" charset="0"/>
              </a:rPr>
              <a:t> step </a:t>
            </a:r>
          </a:p>
          <a:p>
            <a:pPr algn="ctr"/>
            <a:r>
              <a:rPr lang="en-US" sz="2400" dirty="0">
                <a:solidFill>
                  <a:srgbClr val="95263F"/>
                </a:solidFill>
                <a:latin typeface="Arial" panose="020B0604020202020204" pitchFamily="34" charset="0"/>
                <a:cs typeface="Arial" panose="020B0604020202020204" pitchFamily="34" charset="0"/>
              </a:rPr>
              <a:t>of fair dealing assessment</a:t>
            </a:r>
          </a:p>
        </p:txBody>
      </p:sp>
    </p:spTree>
    <p:custDataLst>
      <p:tags r:id="rId1"/>
    </p:custDataLst>
    <p:extLst>
      <p:ext uri="{BB962C8B-B14F-4D97-AF65-F5344CB8AC3E}">
        <p14:creationId xmlns:p14="http://schemas.microsoft.com/office/powerpoint/2010/main" val="2587650557"/>
      </p:ext>
    </p:extLst>
  </p:cSld>
  <p:clrMapOvr>
    <a:masterClrMapping/>
  </p:clrMapOvr>
  <mc:AlternateContent xmlns:mc="http://schemas.openxmlformats.org/markup-compatibility/2006" xmlns:p14="http://schemas.microsoft.com/office/powerpoint/2010/main">
    <mc:Choice Requires="p14">
      <p:transition spd="slow" p14:dur="2000" advTm="21131"/>
    </mc:Choice>
    <mc:Fallback xmlns="">
      <p:transition spd="slow" advTm="2113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par>
                          <p:cTn id="25" fill="hold">
                            <p:stCondLst>
                              <p:cond delay="2000"/>
                            </p:stCondLst>
                            <p:childTnLst>
                              <p:par>
                                <p:cTn id="26" presetID="10" presetClass="entr" presetSubtype="0" fill="hold" nodeType="after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fade">
                                      <p:cBhvr>
                                        <p:cTn id="28" dur="500"/>
                                        <p:tgtEl>
                                          <p:spTgt spid="32"/>
                                        </p:tgtEl>
                                      </p:cBhvr>
                                    </p:animEffect>
                                  </p:childTnLst>
                                </p:cTn>
                              </p:par>
                            </p:childTnLst>
                          </p:cTn>
                        </p:par>
                        <p:par>
                          <p:cTn id="29" fill="hold">
                            <p:stCondLst>
                              <p:cond delay="2500"/>
                            </p:stCondLst>
                            <p:childTnLst>
                              <p:par>
                                <p:cTn id="30" presetID="10" presetClass="entr" presetSubtype="0"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 0 L -0.14323 0 " pathEditMode="relative" ptsTypes="AA">
                                      <p:cBhvr>
                                        <p:cTn id="36" dur="1250" fill="hold"/>
                                        <p:tgtEl>
                                          <p:spTgt spid="13"/>
                                        </p:tgtEl>
                                        <p:attrNameLst>
                                          <p:attrName>ppt_x</p:attrName>
                                          <p:attrName>ppt_y</p:attrName>
                                        </p:attrNameLst>
                                      </p:cBhvr>
                                    </p:animMotion>
                                  </p:childTnLst>
                                </p:cTn>
                              </p:par>
                              <p:par>
                                <p:cTn id="37" presetID="0" presetClass="path" presetSubtype="0" accel="50000" decel="50000" fill="hold" nodeType="withEffect">
                                  <p:stCondLst>
                                    <p:cond delay="0"/>
                                  </p:stCondLst>
                                  <p:childTnLst>
                                    <p:animMotion origin="layout" path="M 0 0 L -0.14323 0 " pathEditMode="relative" ptsTypes="AA">
                                      <p:cBhvr>
                                        <p:cTn id="38" dur="1250" fill="hold"/>
                                        <p:tgtEl>
                                          <p:spTgt spid="20"/>
                                        </p:tgtEl>
                                        <p:attrNameLst>
                                          <p:attrName>ppt_x</p:attrName>
                                          <p:attrName>ppt_y</p:attrName>
                                        </p:attrNameLst>
                                      </p:cBhvr>
                                    </p:animMotion>
                                  </p:childTnLst>
                                </p:cTn>
                              </p:par>
                              <p:par>
                                <p:cTn id="39" presetID="0" presetClass="path" presetSubtype="0" accel="50000" decel="50000" fill="hold" nodeType="withEffect">
                                  <p:stCondLst>
                                    <p:cond delay="0"/>
                                  </p:stCondLst>
                                  <p:childTnLst>
                                    <p:animMotion origin="layout" path="M 0 0 L -0.14323 0 " pathEditMode="relative" ptsTypes="AA">
                                      <p:cBhvr>
                                        <p:cTn id="40" dur="1250" fill="hold"/>
                                        <p:tgtEl>
                                          <p:spTgt spid="23"/>
                                        </p:tgtEl>
                                        <p:attrNameLst>
                                          <p:attrName>ppt_x</p:attrName>
                                          <p:attrName>ppt_y</p:attrName>
                                        </p:attrNameLst>
                                      </p:cBhvr>
                                    </p:animMotion>
                                  </p:childTnLst>
                                </p:cTn>
                              </p:par>
                              <p:par>
                                <p:cTn id="41" presetID="0" presetClass="path" presetSubtype="0" accel="50000" decel="50000" fill="hold" nodeType="withEffect">
                                  <p:stCondLst>
                                    <p:cond delay="0"/>
                                  </p:stCondLst>
                                  <p:childTnLst>
                                    <p:animMotion origin="layout" path="M 0 0 L -0.14323 0 " pathEditMode="relative" ptsTypes="AA">
                                      <p:cBhvr>
                                        <p:cTn id="42" dur="1250" fill="hold"/>
                                        <p:tgtEl>
                                          <p:spTgt spid="26"/>
                                        </p:tgtEl>
                                        <p:attrNameLst>
                                          <p:attrName>ppt_x</p:attrName>
                                          <p:attrName>ppt_y</p:attrName>
                                        </p:attrNameLst>
                                      </p:cBhvr>
                                    </p:animMotion>
                                  </p:childTnLst>
                                </p:cTn>
                              </p:par>
                              <p:par>
                                <p:cTn id="43" presetID="0" presetClass="path" presetSubtype="0" accel="50000" decel="50000" fill="hold" nodeType="withEffect">
                                  <p:stCondLst>
                                    <p:cond delay="0"/>
                                  </p:stCondLst>
                                  <p:childTnLst>
                                    <p:animMotion origin="layout" path="M 0 0 L -0.14323 0 " pathEditMode="relative" ptsTypes="AA">
                                      <p:cBhvr>
                                        <p:cTn id="44" dur="1250" fill="hold"/>
                                        <p:tgtEl>
                                          <p:spTgt spid="29"/>
                                        </p:tgtEl>
                                        <p:attrNameLst>
                                          <p:attrName>ppt_x</p:attrName>
                                          <p:attrName>ppt_y</p:attrName>
                                        </p:attrNameLst>
                                      </p:cBhvr>
                                    </p:animMotion>
                                  </p:childTnLst>
                                </p:cTn>
                              </p:par>
                              <p:par>
                                <p:cTn id="45" presetID="0" presetClass="path" presetSubtype="0" accel="50000" decel="50000" fill="hold" nodeType="withEffect">
                                  <p:stCondLst>
                                    <p:cond delay="0"/>
                                  </p:stCondLst>
                                  <p:childTnLst>
                                    <p:animMotion origin="layout" path="M 0 0 L -0.14323 0 " pathEditMode="relative" ptsTypes="AA">
                                      <p:cBhvr>
                                        <p:cTn id="46" dur="1250" fill="hold"/>
                                        <p:tgtEl>
                                          <p:spTgt spid="32"/>
                                        </p:tgtEl>
                                        <p:attrNameLst>
                                          <p:attrName>ppt_x</p:attrName>
                                          <p:attrName>ppt_y</p:attrName>
                                        </p:attrNameLst>
                                      </p:cBhvr>
                                    </p:animMotion>
                                  </p:childTnLst>
                                </p:cTn>
                              </p:par>
                              <p:par>
                                <p:cTn id="47" presetID="2" presetClass="entr" presetSubtype="2" fill="hold" grpId="0" nodeType="with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additive="base">
                                        <p:cTn id="49" dur="1250" fill="hold"/>
                                        <p:tgtEl>
                                          <p:spTgt spid="4"/>
                                        </p:tgtEl>
                                        <p:attrNameLst>
                                          <p:attrName>ppt_x</p:attrName>
                                        </p:attrNameLst>
                                      </p:cBhvr>
                                      <p:tavLst>
                                        <p:tav tm="0">
                                          <p:val>
                                            <p:strVal val="1+#ppt_w/2"/>
                                          </p:val>
                                        </p:tav>
                                        <p:tav tm="100000">
                                          <p:val>
                                            <p:strVal val="#ppt_x"/>
                                          </p:val>
                                        </p:tav>
                                      </p:tavLst>
                                    </p:anim>
                                    <p:anim calcmode="lin" valueType="num">
                                      <p:cBhvr additive="base">
                                        <p:cTn id="50"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9BE02-7CE5-451C-9E08-9FB6531563AF}"/>
              </a:ext>
            </a:extLst>
          </p:cNvPr>
          <p:cNvSpPr>
            <a:spLocks noGrp="1"/>
          </p:cNvSpPr>
          <p:nvPr>
            <p:ph type="title"/>
          </p:nvPr>
        </p:nvSpPr>
        <p:spPr>
          <a:xfrm>
            <a:off x="2208363" y="526318"/>
            <a:ext cx="9145438" cy="868633"/>
          </a:xfrm>
        </p:spPr>
        <p:txBody>
          <a:bodyPr/>
          <a:lstStyle/>
          <a:p>
            <a:r>
              <a:rPr lang="en-CA" b="1" dirty="0">
                <a:latin typeface="Arial" panose="020B0604020202020204" pitchFamily="34" charset="0"/>
                <a:cs typeface="Arial" panose="020B0604020202020204" pitchFamily="34" charset="0"/>
              </a:rPr>
              <a:t>FACTOR 1 – PURPOSE OF THE DEALING</a:t>
            </a:r>
          </a:p>
        </p:txBody>
      </p:sp>
      <p:sp>
        <p:nvSpPr>
          <p:cNvPr id="9" name="TextBox 8">
            <a:extLst>
              <a:ext uri="{FF2B5EF4-FFF2-40B4-BE49-F238E27FC236}">
                <a16:creationId xmlns:a16="http://schemas.microsoft.com/office/drawing/2014/main" id="{0412E016-9DFF-4D31-B3B3-B5522F0F3B70}"/>
              </a:ext>
            </a:extLst>
          </p:cNvPr>
          <p:cNvSpPr txBox="1"/>
          <p:nvPr/>
        </p:nvSpPr>
        <p:spPr>
          <a:xfrm>
            <a:off x="5850298" y="2351782"/>
            <a:ext cx="5794306" cy="1077218"/>
          </a:xfrm>
          <a:prstGeom prst="rect">
            <a:avLst/>
          </a:prstGeom>
          <a:noFill/>
        </p:spPr>
        <p:txBody>
          <a:bodyPr wrap="square" rtlCol="0">
            <a:spAutoFit/>
          </a:bodyPr>
          <a:lstStyle/>
          <a:p>
            <a:pPr marL="457200" indent="-457200">
              <a:buFont typeface="Arial" panose="020B0604020202020204" pitchFamily="34" charset="0"/>
              <a:buChar char="•"/>
            </a:pPr>
            <a:r>
              <a:rPr lang="en-CA" sz="3200" dirty="0">
                <a:latin typeface="Arial" panose="020B0604020202020204" pitchFamily="34" charset="0"/>
                <a:cs typeface="Arial" panose="020B0604020202020204" pitchFamily="34" charset="0"/>
              </a:rPr>
              <a:t>Consumer or other research purposes</a:t>
            </a:r>
          </a:p>
        </p:txBody>
      </p:sp>
      <p:sp>
        <p:nvSpPr>
          <p:cNvPr id="10" name="TextBox 9">
            <a:extLst>
              <a:ext uri="{FF2B5EF4-FFF2-40B4-BE49-F238E27FC236}">
                <a16:creationId xmlns:a16="http://schemas.microsoft.com/office/drawing/2014/main" id="{F1F8F6D1-4459-436A-9A1D-0196AB1E086D}"/>
              </a:ext>
            </a:extLst>
          </p:cNvPr>
          <p:cNvSpPr txBox="1"/>
          <p:nvPr/>
        </p:nvSpPr>
        <p:spPr>
          <a:xfrm>
            <a:off x="5850298" y="4051626"/>
            <a:ext cx="5934269" cy="1077218"/>
          </a:xfrm>
          <a:prstGeom prst="rect">
            <a:avLst/>
          </a:prstGeom>
          <a:noFill/>
        </p:spPr>
        <p:txBody>
          <a:bodyPr wrap="square" rtlCol="0">
            <a:spAutoFit/>
          </a:bodyPr>
          <a:lstStyle/>
          <a:p>
            <a:pPr marL="457200" indent="-457200">
              <a:buFont typeface="Arial" panose="020B0604020202020204" pitchFamily="34" charset="0"/>
              <a:buChar char="•"/>
            </a:pPr>
            <a:r>
              <a:rPr lang="en-CA" sz="3200" dirty="0">
                <a:latin typeface="Arial" panose="020B0604020202020204" pitchFamily="34" charset="0"/>
                <a:cs typeface="Arial" panose="020B0604020202020204" pitchFamily="34" charset="0"/>
              </a:rPr>
              <a:t>Safeguards ensure use was limited to this purpose</a:t>
            </a:r>
          </a:p>
        </p:txBody>
      </p:sp>
      <p:pic>
        <p:nvPicPr>
          <p:cNvPr id="17" name="Picture 16">
            <a:extLst>
              <a:ext uri="{FF2B5EF4-FFF2-40B4-BE49-F238E27FC236}">
                <a16:creationId xmlns:a16="http://schemas.microsoft.com/office/drawing/2014/main" id="{D1798F2B-30DF-48B4-B4A9-A1E92B5036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257" y="2401092"/>
            <a:ext cx="2663947" cy="2868040"/>
          </a:xfrm>
          <a:prstGeom prst="rect">
            <a:avLst/>
          </a:prstGeom>
        </p:spPr>
      </p:pic>
    </p:spTree>
    <p:custDataLst>
      <p:tags r:id="rId1"/>
    </p:custDataLst>
    <p:extLst>
      <p:ext uri="{BB962C8B-B14F-4D97-AF65-F5344CB8AC3E}">
        <p14:creationId xmlns:p14="http://schemas.microsoft.com/office/powerpoint/2010/main" val="3621892124"/>
      </p:ext>
    </p:extLst>
  </p:cSld>
  <p:clrMapOvr>
    <a:masterClrMapping/>
  </p:clrMapOvr>
  <mc:AlternateContent xmlns:mc="http://schemas.openxmlformats.org/markup-compatibility/2006" xmlns:p14="http://schemas.microsoft.com/office/powerpoint/2010/main">
    <mc:Choice Requires="p14">
      <p:transition spd="slow" p14:dur="2000" advTm="12426"/>
    </mc:Choice>
    <mc:Fallback xmlns="">
      <p:transition spd="slow" advTm="1242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C92F-C1F8-4705-88ED-2867E50B2F25}"/>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FACTOR 2 – THE CHARACTER OF THE DEALING</a:t>
            </a:r>
          </a:p>
        </p:txBody>
      </p:sp>
      <p:sp>
        <p:nvSpPr>
          <p:cNvPr id="4" name="TextBox 3">
            <a:extLst>
              <a:ext uri="{FF2B5EF4-FFF2-40B4-BE49-F238E27FC236}">
                <a16:creationId xmlns:a16="http://schemas.microsoft.com/office/drawing/2014/main" id="{C4D9C34D-746A-4DDB-90BF-E4E2F34465B1}"/>
              </a:ext>
            </a:extLst>
          </p:cNvPr>
          <p:cNvSpPr txBox="1"/>
          <p:nvPr/>
        </p:nvSpPr>
        <p:spPr>
          <a:xfrm>
            <a:off x="2671282" y="4374292"/>
            <a:ext cx="3680091" cy="369332"/>
          </a:xfrm>
          <a:prstGeom prst="rect">
            <a:avLst/>
          </a:prstGeom>
          <a:noFill/>
        </p:spPr>
        <p:txBody>
          <a:bodyPr wrap="square" rtlCol="0">
            <a:spAutoFit/>
          </a:bodyPr>
          <a:lstStyle/>
          <a:p>
            <a:endParaRPr lang="en-CA"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38DF5DF7-9C17-4FA3-AC60-8F02279645AD}"/>
              </a:ext>
            </a:extLst>
          </p:cNvPr>
          <p:cNvSpPr txBox="1"/>
          <p:nvPr/>
        </p:nvSpPr>
        <p:spPr>
          <a:xfrm>
            <a:off x="1540033" y="1792770"/>
            <a:ext cx="5942587" cy="3586238"/>
          </a:xfrm>
          <a:prstGeom prst="rect">
            <a:avLst/>
          </a:prstGeom>
          <a:noFill/>
        </p:spPr>
        <p:txBody>
          <a:bodyPr wrap="square" rtlCol="0">
            <a:spAutoFit/>
          </a:bodyPr>
          <a:lstStyle/>
          <a:p>
            <a:pPr marL="285750" indent="-285750">
              <a:lnSpc>
                <a:spcPct val="250000"/>
              </a:lnSpc>
              <a:buFont typeface="Arial" panose="020B0604020202020204" pitchFamily="34" charset="0"/>
              <a:buChar char="•"/>
            </a:pPr>
            <a:r>
              <a:rPr lang="en-CA" sz="3200" dirty="0">
                <a:latin typeface="Arial" panose="020B0604020202020204" pitchFamily="34" charset="0"/>
                <a:cs typeface="Arial" panose="020B0604020202020204" pitchFamily="34" charset="0"/>
              </a:rPr>
              <a:t>Inability to download</a:t>
            </a:r>
          </a:p>
          <a:p>
            <a:pPr marL="285750" indent="-285750">
              <a:lnSpc>
                <a:spcPct val="250000"/>
              </a:lnSpc>
              <a:buFont typeface="Arial" panose="020B0604020202020204" pitchFamily="34" charset="0"/>
              <a:buChar char="•"/>
            </a:pPr>
            <a:r>
              <a:rPr lang="en-CA" sz="3200" dirty="0">
                <a:latin typeface="Arial" panose="020B0604020202020204" pitchFamily="34" charset="0"/>
                <a:cs typeface="Arial" panose="020B0604020202020204" pitchFamily="34" charset="0"/>
              </a:rPr>
              <a:t>Short length and low quality</a:t>
            </a:r>
          </a:p>
          <a:p>
            <a:pPr marL="285750" indent="-285750">
              <a:lnSpc>
                <a:spcPct val="250000"/>
              </a:lnSpc>
              <a:buFont typeface="Arial" panose="020B0604020202020204" pitchFamily="34" charset="0"/>
              <a:buChar char="•"/>
            </a:pPr>
            <a:r>
              <a:rPr lang="en-CA" sz="3200" dirty="0">
                <a:latin typeface="Arial" panose="020B0604020202020204" pitchFamily="34" charset="0"/>
                <a:cs typeface="Arial" panose="020B0604020202020204" pitchFamily="34" charset="0"/>
              </a:rPr>
              <a:t>Deleted after playing</a:t>
            </a:r>
          </a:p>
        </p:txBody>
      </p:sp>
      <p:pic>
        <p:nvPicPr>
          <p:cNvPr id="8" name="Picture 7">
            <a:extLst>
              <a:ext uri="{FF2B5EF4-FFF2-40B4-BE49-F238E27FC236}">
                <a16:creationId xmlns:a16="http://schemas.microsoft.com/office/drawing/2014/main" id="{3F6D226F-E821-4033-8185-4350D5A27F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16105" y="2062552"/>
            <a:ext cx="3540038" cy="3316456"/>
          </a:xfrm>
          <a:prstGeom prst="rect">
            <a:avLst/>
          </a:prstGeom>
        </p:spPr>
      </p:pic>
    </p:spTree>
    <p:custDataLst>
      <p:tags r:id="rId1"/>
    </p:custDataLst>
    <p:extLst>
      <p:ext uri="{BB962C8B-B14F-4D97-AF65-F5344CB8AC3E}">
        <p14:creationId xmlns:p14="http://schemas.microsoft.com/office/powerpoint/2010/main" val="2542457983"/>
      </p:ext>
    </p:extLst>
  </p:cSld>
  <p:clrMapOvr>
    <a:masterClrMapping/>
  </p:clrMapOvr>
  <mc:AlternateContent xmlns:mc="http://schemas.openxmlformats.org/markup-compatibility/2006" xmlns:p14="http://schemas.microsoft.com/office/powerpoint/2010/main">
    <mc:Choice Requires="p14">
      <p:transition spd="slow" p14:dur="2000" advTm="16368"/>
    </mc:Choice>
    <mc:Fallback xmlns="">
      <p:transition spd="slow" advTm="163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500"/>
                                        <p:tgtEl>
                                          <p:spTgt spid="7">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Effect transition="in" filter="fade">
                                      <p:cBhvr>
                                        <p:cTn id="13" dur="500"/>
                                        <p:tgtEl>
                                          <p:spTgt spid="7">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2" end="2"/>
                                            </p:txEl>
                                          </p:spTgt>
                                        </p:tgtEl>
                                        <p:attrNameLst>
                                          <p:attrName>style.visibility</p:attrName>
                                        </p:attrNameLst>
                                      </p:cBhvr>
                                      <p:to>
                                        <p:strVal val="visible"/>
                                      </p:to>
                                    </p:set>
                                    <p:animEffect transition="in" filter="fade">
                                      <p:cBhvr>
                                        <p:cTn id="16" dur="500"/>
                                        <p:tgtEl>
                                          <p:spTgt spid="7">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6" presetClass="emph" presetSubtype="0" fill="hold" nodeType="clickEffect">
                                  <p:stCondLst>
                                    <p:cond delay="0"/>
                                  </p:stCondLst>
                                  <p:childTnLst>
                                    <p:animEffect transition="out" filter="fade">
                                      <p:cBhvr>
                                        <p:cTn id="20" dur="1500" tmFilter="0, 0; .2, .5; .8, .5; 1, 0"/>
                                        <p:tgtEl>
                                          <p:spTgt spid="7">
                                            <p:txEl>
                                              <p:pRg st="0" end="0"/>
                                            </p:txEl>
                                          </p:spTgt>
                                        </p:tgtEl>
                                      </p:cBhvr>
                                    </p:animEffect>
                                    <p:animScale>
                                      <p:cBhvr>
                                        <p:cTn id="21" dur="750" autoRev="1" fill="hold"/>
                                        <p:tgtEl>
                                          <p:spTgt spid="7">
                                            <p:txEl>
                                              <p:pRg st="0" end="0"/>
                                            </p:txEl>
                                          </p:spTgt>
                                        </p:tgtEl>
                                      </p:cBhvr>
                                      <p:by x="105000" y="105000"/>
                                    </p:animScale>
                                  </p:childTnLst>
                                </p:cTn>
                              </p:par>
                            </p:childTnLst>
                          </p:cTn>
                        </p:par>
                      </p:childTnLst>
                    </p:cTn>
                  </p:par>
                  <p:par>
                    <p:cTn id="22" fill="hold">
                      <p:stCondLst>
                        <p:cond delay="indefinite"/>
                      </p:stCondLst>
                      <p:childTnLst>
                        <p:par>
                          <p:cTn id="23" fill="hold">
                            <p:stCondLst>
                              <p:cond delay="0"/>
                            </p:stCondLst>
                            <p:childTnLst>
                              <p:par>
                                <p:cTn id="24" presetID="26" presetClass="emph" presetSubtype="0" fill="hold" nodeType="clickEffect">
                                  <p:stCondLst>
                                    <p:cond delay="0"/>
                                  </p:stCondLst>
                                  <p:childTnLst>
                                    <p:animEffect transition="out" filter="fade">
                                      <p:cBhvr>
                                        <p:cTn id="25" dur="1500" tmFilter="0, 0; .2, .5; .8, .5; 1, 0"/>
                                        <p:tgtEl>
                                          <p:spTgt spid="7">
                                            <p:txEl>
                                              <p:pRg st="1" end="1"/>
                                            </p:txEl>
                                          </p:spTgt>
                                        </p:tgtEl>
                                      </p:cBhvr>
                                    </p:animEffect>
                                    <p:animScale>
                                      <p:cBhvr>
                                        <p:cTn id="26" dur="750" autoRev="1" fill="hold"/>
                                        <p:tgtEl>
                                          <p:spTgt spid="7">
                                            <p:txEl>
                                              <p:pRg st="1" end="1"/>
                                            </p:txEl>
                                          </p:spTgt>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1500" tmFilter="0, 0; .2, .5; .8, .5; 1, 0"/>
                                        <p:tgtEl>
                                          <p:spTgt spid="7">
                                            <p:txEl>
                                              <p:pRg st="2" end="2"/>
                                            </p:txEl>
                                          </p:spTgt>
                                        </p:tgtEl>
                                      </p:cBhvr>
                                    </p:animEffect>
                                    <p:animScale>
                                      <p:cBhvr>
                                        <p:cTn id="31" dur="750" autoRev="1" fill="hold"/>
                                        <p:tgtEl>
                                          <p:spTgt spid="7">
                                            <p:txEl>
                                              <p:pRg st="2" end="2"/>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421E8-027C-404D-BDC3-DC9A19DAAC50}"/>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FACTOR 3 – THE AMOUNT OF THE DEALING</a:t>
            </a:r>
          </a:p>
        </p:txBody>
      </p:sp>
      <p:pic>
        <p:nvPicPr>
          <p:cNvPr id="8" name="Content Placeholder 15">
            <a:extLst>
              <a:ext uri="{FF2B5EF4-FFF2-40B4-BE49-F238E27FC236}">
                <a16:creationId xmlns:a16="http://schemas.microsoft.com/office/drawing/2014/main" id="{EC952935-BCF4-40FA-AEF8-34F670C4FA07}"/>
              </a:ext>
            </a:extLst>
          </p:cNvPr>
          <p:cNvPicPr>
            <a:picLocks noChangeAspect="1"/>
          </p:cNvPicPr>
          <p:nvPr/>
        </p:nvPicPr>
        <p:blipFill>
          <a:blip r:embed="rId4"/>
          <a:stretch>
            <a:fillRect/>
          </a:stretch>
        </p:blipFill>
        <p:spPr>
          <a:xfrm>
            <a:off x="4651387" y="4785146"/>
            <a:ext cx="5781151" cy="2695869"/>
          </a:xfrm>
          <a:prstGeom prst="rect">
            <a:avLst/>
          </a:prstGeom>
        </p:spPr>
      </p:pic>
      <p:sp>
        <p:nvSpPr>
          <p:cNvPr id="9" name="Oval 8">
            <a:extLst>
              <a:ext uri="{FF2B5EF4-FFF2-40B4-BE49-F238E27FC236}">
                <a16:creationId xmlns:a16="http://schemas.microsoft.com/office/drawing/2014/main" id="{B38A5A46-4FDC-43F4-8323-B6C62AE3EE9A}"/>
              </a:ext>
            </a:extLst>
          </p:cNvPr>
          <p:cNvSpPr/>
          <p:nvPr/>
        </p:nvSpPr>
        <p:spPr>
          <a:xfrm>
            <a:off x="5899305" y="5797200"/>
            <a:ext cx="1642657" cy="8070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pic>
        <p:nvPicPr>
          <p:cNvPr id="10" name="Picture 2" descr="http://2.bp.blogspot.com/-wuk-KXHu0ms/TyeujLaHIrI/AAAAAAAAD_g/Hnn848NEdwc/s400/SOCAN+logo.png">
            <a:extLst>
              <a:ext uri="{FF2B5EF4-FFF2-40B4-BE49-F238E27FC236}">
                <a16:creationId xmlns:a16="http://schemas.microsoft.com/office/drawing/2014/main" id="{F7865E7A-4962-4F3F-A601-D28AC57100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5287" y="2242368"/>
            <a:ext cx="3688012" cy="1539745"/>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5">
            <a:extLst>
              <a:ext uri="{FF2B5EF4-FFF2-40B4-BE49-F238E27FC236}">
                <a16:creationId xmlns:a16="http://schemas.microsoft.com/office/drawing/2014/main" id="{9A08F670-4A4C-4DBD-8511-78EB20230FB3}"/>
              </a:ext>
            </a:extLst>
          </p:cNvPr>
          <p:cNvPicPr>
            <a:picLocks noChangeAspect="1"/>
          </p:cNvPicPr>
          <p:nvPr/>
        </p:nvPicPr>
        <p:blipFill>
          <a:blip r:embed="rId4"/>
          <a:stretch>
            <a:fillRect/>
          </a:stretch>
        </p:blipFill>
        <p:spPr>
          <a:xfrm>
            <a:off x="8061865" y="2978480"/>
            <a:ext cx="1730771" cy="807094"/>
          </a:xfrm>
          <a:prstGeom prst="rect">
            <a:avLst/>
          </a:prstGeom>
        </p:spPr>
      </p:pic>
      <p:sp>
        <p:nvSpPr>
          <p:cNvPr id="12" name="Oval 11">
            <a:extLst>
              <a:ext uri="{FF2B5EF4-FFF2-40B4-BE49-F238E27FC236}">
                <a16:creationId xmlns:a16="http://schemas.microsoft.com/office/drawing/2014/main" id="{CF3FCFB2-FE81-49D0-A7D5-AEF74F30DE6C}"/>
              </a:ext>
            </a:extLst>
          </p:cNvPr>
          <p:cNvSpPr/>
          <p:nvPr/>
        </p:nvSpPr>
        <p:spPr>
          <a:xfrm>
            <a:off x="8105923" y="2955329"/>
            <a:ext cx="1642657" cy="8070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pic>
        <p:nvPicPr>
          <p:cNvPr id="13" name="Content Placeholder 15">
            <a:extLst>
              <a:ext uri="{FF2B5EF4-FFF2-40B4-BE49-F238E27FC236}">
                <a16:creationId xmlns:a16="http://schemas.microsoft.com/office/drawing/2014/main" id="{33CA7480-3421-4AF4-AFC1-B765AD329D44}"/>
              </a:ext>
            </a:extLst>
          </p:cNvPr>
          <p:cNvPicPr>
            <a:picLocks noChangeAspect="1"/>
          </p:cNvPicPr>
          <p:nvPr/>
        </p:nvPicPr>
        <p:blipFill>
          <a:blip r:embed="rId4"/>
          <a:stretch>
            <a:fillRect/>
          </a:stretch>
        </p:blipFill>
        <p:spPr>
          <a:xfrm>
            <a:off x="9166660" y="1964842"/>
            <a:ext cx="1730771" cy="807094"/>
          </a:xfrm>
          <a:prstGeom prst="rect">
            <a:avLst/>
          </a:prstGeom>
        </p:spPr>
      </p:pic>
      <p:sp>
        <p:nvSpPr>
          <p:cNvPr id="14" name="Oval 13">
            <a:extLst>
              <a:ext uri="{FF2B5EF4-FFF2-40B4-BE49-F238E27FC236}">
                <a16:creationId xmlns:a16="http://schemas.microsoft.com/office/drawing/2014/main" id="{2CF6BEB3-C3F7-4EC3-81B5-F71F88CE65D0}"/>
              </a:ext>
            </a:extLst>
          </p:cNvPr>
          <p:cNvSpPr/>
          <p:nvPr/>
        </p:nvSpPr>
        <p:spPr>
          <a:xfrm>
            <a:off x="9210718" y="1941691"/>
            <a:ext cx="1642657" cy="8070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pic>
        <p:nvPicPr>
          <p:cNvPr id="15" name="Content Placeholder 15">
            <a:extLst>
              <a:ext uri="{FF2B5EF4-FFF2-40B4-BE49-F238E27FC236}">
                <a16:creationId xmlns:a16="http://schemas.microsoft.com/office/drawing/2014/main" id="{9514CA1F-0501-4597-A54B-6C06FC791448}"/>
              </a:ext>
            </a:extLst>
          </p:cNvPr>
          <p:cNvPicPr>
            <a:picLocks noChangeAspect="1"/>
          </p:cNvPicPr>
          <p:nvPr/>
        </p:nvPicPr>
        <p:blipFill>
          <a:blip r:embed="rId4"/>
          <a:stretch>
            <a:fillRect/>
          </a:stretch>
        </p:blipFill>
        <p:spPr>
          <a:xfrm>
            <a:off x="6848124" y="2003405"/>
            <a:ext cx="1730771" cy="807094"/>
          </a:xfrm>
          <a:prstGeom prst="rect">
            <a:avLst/>
          </a:prstGeom>
        </p:spPr>
      </p:pic>
      <p:sp>
        <p:nvSpPr>
          <p:cNvPr id="16" name="Oval 15">
            <a:extLst>
              <a:ext uri="{FF2B5EF4-FFF2-40B4-BE49-F238E27FC236}">
                <a16:creationId xmlns:a16="http://schemas.microsoft.com/office/drawing/2014/main" id="{F8103979-A6B8-4F10-B4C8-44F1615580A7}"/>
              </a:ext>
            </a:extLst>
          </p:cNvPr>
          <p:cNvSpPr/>
          <p:nvPr/>
        </p:nvSpPr>
        <p:spPr>
          <a:xfrm>
            <a:off x="6892182" y="2003405"/>
            <a:ext cx="1642657" cy="8070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99FD7065-3FEA-439C-93BF-91431B436880}"/>
              </a:ext>
            </a:extLst>
          </p:cNvPr>
          <p:cNvSpPr txBox="1"/>
          <p:nvPr/>
        </p:nvSpPr>
        <p:spPr>
          <a:xfrm>
            <a:off x="10757145" y="1017358"/>
            <a:ext cx="1311442" cy="3170099"/>
          </a:xfrm>
          <a:prstGeom prst="rect">
            <a:avLst/>
          </a:prstGeom>
          <a:noFill/>
        </p:spPr>
        <p:txBody>
          <a:bodyPr wrap="square" rtlCol="0">
            <a:spAutoFit/>
          </a:bodyPr>
          <a:lstStyle/>
          <a:p>
            <a:r>
              <a:rPr lang="en-CA" sz="20000" dirty="0">
                <a:latin typeface="Arial" panose="020B0604020202020204" pitchFamily="34" charset="0"/>
                <a:cs typeface="Arial" panose="020B0604020202020204" pitchFamily="34" charset="0"/>
              </a:rPr>
              <a:t>}</a:t>
            </a:r>
          </a:p>
        </p:txBody>
      </p:sp>
      <p:cxnSp>
        <p:nvCxnSpPr>
          <p:cNvPr id="18" name="Straight Arrow Connector 17">
            <a:extLst>
              <a:ext uri="{FF2B5EF4-FFF2-40B4-BE49-F238E27FC236}">
                <a16:creationId xmlns:a16="http://schemas.microsoft.com/office/drawing/2014/main" id="{8C7F6BB4-F6A9-457A-B6EB-BA1746CD0F56}"/>
              </a:ext>
            </a:extLst>
          </p:cNvPr>
          <p:cNvCxnSpPr>
            <a:cxnSpLocks/>
          </p:cNvCxnSpPr>
          <p:nvPr/>
        </p:nvCxnSpPr>
        <p:spPr>
          <a:xfrm flipH="1">
            <a:off x="6720633" y="4971011"/>
            <a:ext cx="594567" cy="688385"/>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pic>
        <p:nvPicPr>
          <p:cNvPr id="20" name="Content Placeholder 6">
            <a:extLst>
              <a:ext uri="{FF2B5EF4-FFF2-40B4-BE49-F238E27FC236}">
                <a16:creationId xmlns:a16="http://schemas.microsoft.com/office/drawing/2014/main" id="{11597F6A-671F-4363-9571-C65807F7745C}"/>
              </a:ext>
            </a:extLst>
          </p:cNvPr>
          <p:cNvPicPr>
            <a:picLocks noChangeAspect="1"/>
          </p:cNvPicPr>
          <p:nvPr/>
        </p:nvPicPr>
        <p:blipFill>
          <a:blip r:embed="rId6"/>
          <a:stretch>
            <a:fillRect/>
          </a:stretch>
        </p:blipFill>
        <p:spPr>
          <a:xfrm>
            <a:off x="4509628" y="3881741"/>
            <a:ext cx="5572452" cy="886027"/>
          </a:xfrm>
          <a:prstGeom prst="rect">
            <a:avLst/>
          </a:prstGeom>
        </p:spPr>
      </p:pic>
      <p:pic>
        <p:nvPicPr>
          <p:cNvPr id="19" name="Picture 18">
            <a:extLst>
              <a:ext uri="{FF2B5EF4-FFF2-40B4-BE49-F238E27FC236}">
                <a16:creationId xmlns:a16="http://schemas.microsoft.com/office/drawing/2014/main" id="{9D0D32D3-3CAA-49BB-B41D-71F11CA8EC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4711" y="1757838"/>
            <a:ext cx="2596805" cy="2937210"/>
          </a:xfrm>
          <a:prstGeom prst="rect">
            <a:avLst/>
          </a:prstGeom>
        </p:spPr>
      </p:pic>
      <p:pic>
        <p:nvPicPr>
          <p:cNvPr id="17" name="Picture 16">
            <a:extLst>
              <a:ext uri="{FF2B5EF4-FFF2-40B4-BE49-F238E27FC236}">
                <a16:creationId xmlns:a16="http://schemas.microsoft.com/office/drawing/2014/main" id="{DE737954-584C-3948-8038-29C34EE5B9A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38290" y="4025311"/>
            <a:ext cx="2322095" cy="2175436"/>
          </a:xfrm>
          <a:prstGeom prst="rect">
            <a:avLst/>
          </a:prstGeom>
        </p:spPr>
      </p:pic>
      <p:sp>
        <p:nvSpPr>
          <p:cNvPr id="24" name="&quot;No&quot; Symbol 23">
            <a:extLst>
              <a:ext uri="{FF2B5EF4-FFF2-40B4-BE49-F238E27FC236}">
                <a16:creationId xmlns:a16="http://schemas.microsoft.com/office/drawing/2014/main" id="{E0318FB5-6838-6343-8C83-E124FFDBE8CD}"/>
              </a:ext>
            </a:extLst>
          </p:cNvPr>
          <p:cNvSpPr/>
          <p:nvPr/>
        </p:nvSpPr>
        <p:spPr>
          <a:xfrm>
            <a:off x="875188" y="2799592"/>
            <a:ext cx="1976253" cy="1985554"/>
          </a:xfrm>
          <a:prstGeom prst="noSmoking">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Content Placeholder 2">
            <a:extLst>
              <a:ext uri="{FF2B5EF4-FFF2-40B4-BE49-F238E27FC236}">
                <a16:creationId xmlns:a16="http://schemas.microsoft.com/office/drawing/2014/main" id="{5D44945D-70C3-F64F-8277-1F85C4C7A802}"/>
              </a:ext>
            </a:extLst>
          </p:cNvPr>
          <p:cNvSpPr txBox="1">
            <a:spLocks/>
          </p:cNvSpPr>
          <p:nvPr/>
        </p:nvSpPr>
        <p:spPr>
          <a:xfrm>
            <a:off x="3550624" y="2127932"/>
            <a:ext cx="6928744" cy="1834816"/>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baseline="0">
                <a:solidFill>
                  <a:schemeClr val="bg2">
                    <a:lumMod val="50000"/>
                  </a:schemeClr>
                </a:solidFill>
                <a:latin typeface="DINPro"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2">
                    <a:lumMod val="50000"/>
                  </a:schemeClr>
                </a:solidFill>
                <a:latin typeface="DINPro"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2">
                    <a:lumMod val="50000"/>
                  </a:schemeClr>
                </a:solidFill>
                <a:latin typeface="DINPro"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solidFill>
                  <a:schemeClr val="tx1"/>
                </a:solidFill>
                <a:latin typeface="Arial" panose="020B0604020202020204" pitchFamily="34" charset="0"/>
                <a:cs typeface="Arial" panose="020B0604020202020204" pitchFamily="34" charset="0"/>
              </a:rPr>
              <a:t>“The ‘amount of the dealing’ factor should therefore be assessed by looking at how each dealing occurs on an individual level, not on the aggregate use" (para. 41).</a:t>
            </a:r>
          </a:p>
        </p:txBody>
      </p:sp>
    </p:spTree>
    <p:custDataLst>
      <p:tags r:id="rId1"/>
    </p:custDataLst>
    <p:extLst>
      <p:ext uri="{BB962C8B-B14F-4D97-AF65-F5344CB8AC3E}">
        <p14:creationId xmlns:p14="http://schemas.microsoft.com/office/powerpoint/2010/main" val="3362287789"/>
      </p:ext>
    </p:extLst>
  </p:cSld>
  <p:clrMapOvr>
    <a:masterClrMapping/>
  </p:clrMapOvr>
  <mc:AlternateContent xmlns:mc="http://schemas.openxmlformats.org/markup-compatibility/2006" xmlns:p14="http://schemas.microsoft.com/office/powerpoint/2010/main">
    <mc:Choice Requires="p14">
      <p:transition spd="slow" p14:dur="2000" advTm="38802"/>
    </mc:Choice>
    <mc:Fallback xmlns="">
      <p:transition spd="slow" advTm="3880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2000"/>
                                        <p:tgtEl>
                                          <p:spTgt spid="1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2000"/>
                                        <p:tgtEl>
                                          <p:spTgt spid="4"/>
                                        </p:tgtEl>
                                      </p:cBhvr>
                                    </p:animEffect>
                                  </p:childTnLst>
                                </p:cTn>
                              </p:par>
                              <p:par>
                                <p:cTn id="14" presetID="10" presetClass="entr" presetSubtype="0" fill="hold" nodeType="withEffect">
                                  <p:stCondLst>
                                    <p:cond delay="100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1000"/>
                                        <p:tgtEl>
                                          <p:spTgt spid="15"/>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childTnLst>
                                </p:cTn>
                              </p:par>
                              <p:par>
                                <p:cTn id="24" presetID="10" presetClass="entr" presetSubtype="0"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childTnLst>
                                </p:cTn>
                              </p:par>
                            </p:childTnLst>
                          </p:cTn>
                        </p:par>
                        <p:par>
                          <p:cTn id="27" fill="hold">
                            <p:stCondLst>
                              <p:cond delay="3000"/>
                            </p:stCondLst>
                            <p:childTnLst>
                              <p:par>
                                <p:cTn id="28" presetID="10" presetClass="entr" presetSubtype="0" fill="hold" grpId="0" nodeType="after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10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2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fade">
                                      <p:cBhvr>
                                        <p:cTn id="43" dur="1500"/>
                                        <p:tgtEl>
                                          <p:spTgt spid="1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500"/>
                                        <p:tgtEl>
                                          <p:spTgt spid="9"/>
                                        </p:tgtEl>
                                      </p:cBhvr>
                                    </p:animEffect>
                                  </p:childTnLst>
                                </p:cTn>
                              </p:par>
                              <p:par>
                                <p:cTn id="47" presetID="10"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1000"/>
                                        <p:tgtEl>
                                          <p:spTgt spid="10"/>
                                        </p:tgtEl>
                                      </p:cBhvr>
                                    </p:animEffect>
                                    <p:set>
                                      <p:cBhvr>
                                        <p:cTn id="54" dur="1" fill="hold">
                                          <p:stCondLst>
                                            <p:cond delay="999"/>
                                          </p:stCondLst>
                                        </p:cTn>
                                        <p:tgtEl>
                                          <p:spTgt spid="10"/>
                                        </p:tgtEl>
                                        <p:attrNameLst>
                                          <p:attrName>style.visibility</p:attrName>
                                        </p:attrNameLst>
                                      </p:cBhvr>
                                      <p:to>
                                        <p:strVal val="hidden"/>
                                      </p:to>
                                    </p:set>
                                  </p:childTnLst>
                                </p:cTn>
                              </p:par>
                              <p:par>
                                <p:cTn id="55" presetID="10" presetClass="exit" presetSubtype="0" fill="hold" grpId="1" nodeType="withEffect">
                                  <p:stCondLst>
                                    <p:cond delay="0"/>
                                  </p:stCondLst>
                                  <p:childTnLst>
                                    <p:animEffect transition="out" filter="fade">
                                      <p:cBhvr>
                                        <p:cTn id="56" dur="1000"/>
                                        <p:tgtEl>
                                          <p:spTgt spid="4"/>
                                        </p:tgtEl>
                                      </p:cBhvr>
                                    </p:animEffect>
                                    <p:set>
                                      <p:cBhvr>
                                        <p:cTn id="57" dur="1" fill="hold">
                                          <p:stCondLst>
                                            <p:cond delay="999"/>
                                          </p:stCondLst>
                                        </p:cTn>
                                        <p:tgtEl>
                                          <p:spTgt spid="4"/>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1000"/>
                                        <p:tgtEl>
                                          <p:spTgt spid="15"/>
                                        </p:tgtEl>
                                      </p:cBhvr>
                                    </p:animEffect>
                                    <p:set>
                                      <p:cBhvr>
                                        <p:cTn id="60" dur="1" fill="hold">
                                          <p:stCondLst>
                                            <p:cond delay="999"/>
                                          </p:stCondLst>
                                        </p:cTn>
                                        <p:tgtEl>
                                          <p:spTgt spid="15"/>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1000"/>
                                        <p:tgtEl>
                                          <p:spTgt spid="16"/>
                                        </p:tgtEl>
                                      </p:cBhvr>
                                    </p:animEffect>
                                    <p:set>
                                      <p:cBhvr>
                                        <p:cTn id="63" dur="1" fill="hold">
                                          <p:stCondLst>
                                            <p:cond delay="999"/>
                                          </p:stCondLst>
                                        </p:cTn>
                                        <p:tgtEl>
                                          <p:spTgt spid="16"/>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12"/>
                                        </p:tgtEl>
                                      </p:cBhvr>
                                    </p:animEffect>
                                    <p:set>
                                      <p:cBhvr>
                                        <p:cTn id="66" dur="1" fill="hold">
                                          <p:stCondLst>
                                            <p:cond delay="999"/>
                                          </p:stCondLst>
                                        </p:cTn>
                                        <p:tgtEl>
                                          <p:spTgt spid="12"/>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1000"/>
                                        <p:tgtEl>
                                          <p:spTgt spid="11"/>
                                        </p:tgtEl>
                                      </p:cBhvr>
                                    </p:animEffect>
                                    <p:set>
                                      <p:cBhvr>
                                        <p:cTn id="69" dur="1" fill="hold">
                                          <p:stCondLst>
                                            <p:cond delay="999"/>
                                          </p:stCondLst>
                                        </p:cTn>
                                        <p:tgtEl>
                                          <p:spTgt spid="11"/>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1000"/>
                                        <p:tgtEl>
                                          <p:spTgt spid="14"/>
                                        </p:tgtEl>
                                      </p:cBhvr>
                                    </p:animEffect>
                                    <p:set>
                                      <p:cBhvr>
                                        <p:cTn id="72" dur="1" fill="hold">
                                          <p:stCondLst>
                                            <p:cond delay="999"/>
                                          </p:stCondLst>
                                        </p:cTn>
                                        <p:tgtEl>
                                          <p:spTgt spid="14"/>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1000"/>
                                        <p:tgtEl>
                                          <p:spTgt spid="13"/>
                                        </p:tgtEl>
                                      </p:cBhvr>
                                    </p:animEffect>
                                    <p:set>
                                      <p:cBhvr>
                                        <p:cTn id="75" dur="1" fill="hold">
                                          <p:stCondLst>
                                            <p:cond delay="999"/>
                                          </p:stCondLst>
                                        </p:cTn>
                                        <p:tgtEl>
                                          <p:spTgt spid="13"/>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1000"/>
                                        <p:tgtEl>
                                          <p:spTgt spid="20"/>
                                        </p:tgtEl>
                                      </p:cBhvr>
                                    </p:animEffect>
                                    <p:set>
                                      <p:cBhvr>
                                        <p:cTn id="78" dur="1" fill="hold">
                                          <p:stCondLst>
                                            <p:cond delay="999"/>
                                          </p:stCondLst>
                                        </p:cTn>
                                        <p:tgtEl>
                                          <p:spTgt spid="20"/>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1000"/>
                                        <p:tgtEl>
                                          <p:spTgt spid="18"/>
                                        </p:tgtEl>
                                      </p:cBhvr>
                                    </p:animEffect>
                                    <p:set>
                                      <p:cBhvr>
                                        <p:cTn id="81" dur="1" fill="hold">
                                          <p:stCondLst>
                                            <p:cond delay="999"/>
                                          </p:stCondLst>
                                        </p:cTn>
                                        <p:tgtEl>
                                          <p:spTgt spid="18"/>
                                        </p:tgtEl>
                                        <p:attrNameLst>
                                          <p:attrName>style.visibility</p:attrName>
                                        </p:attrNameLst>
                                      </p:cBhvr>
                                      <p:to>
                                        <p:strVal val="hidden"/>
                                      </p:to>
                                    </p:set>
                                  </p:childTnLst>
                                </p:cTn>
                              </p:par>
                              <p:par>
                                <p:cTn id="82" presetID="10" presetClass="exit" presetSubtype="0" fill="hold" grpId="1" nodeType="withEffect">
                                  <p:stCondLst>
                                    <p:cond delay="0"/>
                                  </p:stCondLst>
                                  <p:childTnLst>
                                    <p:animEffect transition="out" filter="fade">
                                      <p:cBhvr>
                                        <p:cTn id="83" dur="1000"/>
                                        <p:tgtEl>
                                          <p:spTgt spid="9"/>
                                        </p:tgtEl>
                                      </p:cBhvr>
                                    </p:animEffect>
                                    <p:set>
                                      <p:cBhvr>
                                        <p:cTn id="84" dur="1" fill="hold">
                                          <p:stCondLst>
                                            <p:cond delay="999"/>
                                          </p:stCondLst>
                                        </p:cTn>
                                        <p:tgtEl>
                                          <p:spTgt spid="9"/>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1000"/>
                                        <p:tgtEl>
                                          <p:spTgt spid="8"/>
                                        </p:tgtEl>
                                      </p:cBhvr>
                                    </p:animEffect>
                                    <p:set>
                                      <p:cBhvr>
                                        <p:cTn id="87" dur="1" fill="hold">
                                          <p:stCondLst>
                                            <p:cond delay="999"/>
                                          </p:stCondLst>
                                        </p:cTn>
                                        <p:tgtEl>
                                          <p:spTgt spid="8"/>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nodeType="clickEffect">
                                  <p:stCondLst>
                                    <p:cond delay="0"/>
                                  </p:stCondLst>
                                  <p:iterate type="lt">
                                    <p:tmAbs val="50"/>
                                  </p:iterate>
                                  <p:childTnLst>
                                    <p:set>
                                      <p:cBhvr>
                                        <p:cTn id="91"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17"/>
                                        </p:tgtEl>
                                        <p:attrNameLst>
                                          <p:attrName>style.visibility</p:attrName>
                                        </p:attrNameLst>
                                      </p:cBhvr>
                                      <p:to>
                                        <p:strVal val="visible"/>
                                      </p:to>
                                    </p:set>
                                    <p:animEffect transition="in" filter="fade">
                                      <p:cBhvr>
                                        <p:cTn id="96" dur="500"/>
                                        <p:tgtEl>
                                          <p:spTgt spid="17"/>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24"/>
                                        </p:tgtEl>
                                        <p:attrNameLst>
                                          <p:attrName>style.visibility</p:attrName>
                                        </p:attrNameLst>
                                      </p:cBhvr>
                                      <p:to>
                                        <p:strVal val="visible"/>
                                      </p:to>
                                    </p:set>
                                    <p:animEffect transition="in" filter="fade">
                                      <p:cBhvr>
                                        <p:cTn id="99" dur="500"/>
                                        <p:tgtEl>
                                          <p:spTgt spid="24"/>
                                        </p:tgtEl>
                                      </p:cBhvr>
                                    </p:animEffect>
                                  </p:childTnLst>
                                </p:cTn>
                              </p:par>
                            </p:childTnLst>
                          </p:cTn>
                        </p:par>
                      </p:childTnLst>
                    </p:cTn>
                  </p:par>
                  <p:par>
                    <p:cTn id="100" fill="hold">
                      <p:stCondLst>
                        <p:cond delay="indefinite"/>
                      </p:stCondLst>
                      <p:childTnLst>
                        <p:par>
                          <p:cTn id="101" fill="hold">
                            <p:stCondLst>
                              <p:cond delay="0"/>
                            </p:stCondLst>
                            <p:childTnLst>
                              <p:par>
                                <p:cTn id="102" presetID="26" presetClass="emph" presetSubtype="0" fill="hold" grpId="1" nodeType="clickEffect">
                                  <p:stCondLst>
                                    <p:cond delay="0"/>
                                  </p:stCondLst>
                                  <p:childTnLst>
                                    <p:animEffect transition="out" filter="fade">
                                      <p:cBhvr>
                                        <p:cTn id="103" dur="1000" tmFilter="0, 0; .2, .5; .8, .5; 1, 0"/>
                                        <p:tgtEl>
                                          <p:spTgt spid="24"/>
                                        </p:tgtEl>
                                      </p:cBhvr>
                                    </p:animEffect>
                                    <p:animScale>
                                      <p:cBhvr>
                                        <p:cTn id="104" dur="500" autoRev="1" fill="hold"/>
                                        <p:tgtEl>
                                          <p:spTgt spid="2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2" grpId="0" animBg="1"/>
      <p:bldP spid="12" grpId="1" animBg="1"/>
      <p:bldP spid="14" grpId="0" animBg="1"/>
      <p:bldP spid="14" grpId="1" animBg="1"/>
      <p:bldP spid="16" grpId="0" animBg="1"/>
      <p:bldP spid="16" grpId="1" animBg="1"/>
      <p:bldP spid="4" grpId="0"/>
      <p:bldP spid="4" grpId="1"/>
      <p:bldP spid="24" grpId="0" animBg="1"/>
      <p:bldP spid="2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E51A0-4DB3-42AF-9ED4-06FED4B4D74D}"/>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FACTOR 4 – ALTERNATIVES TO THE DEALING</a:t>
            </a:r>
          </a:p>
        </p:txBody>
      </p:sp>
      <p:pic>
        <p:nvPicPr>
          <p:cNvPr id="9" name="Content Placeholder 8">
            <a:extLst>
              <a:ext uri="{FF2B5EF4-FFF2-40B4-BE49-F238E27FC236}">
                <a16:creationId xmlns:a16="http://schemas.microsoft.com/office/drawing/2014/main" id="{85C8413C-A8CB-4DA9-B19B-F8A06BD22963}"/>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5615132" y="4740749"/>
            <a:ext cx="2315191" cy="1633371"/>
          </a:xfrm>
        </p:spPr>
      </p:pic>
      <p:pic>
        <p:nvPicPr>
          <p:cNvPr id="1026" name="Picture 2" descr="Hand, Art, Design, Album, Cover, Vinyl, Songs, Music">
            <a:extLst>
              <a:ext uri="{FF2B5EF4-FFF2-40B4-BE49-F238E27FC236}">
                <a16:creationId xmlns:a16="http://schemas.microsoft.com/office/drawing/2014/main" id="{D9507198-F6E7-4187-BF92-E1021D918C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434" y="1874031"/>
            <a:ext cx="4838933" cy="27168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4952292-6540-4B69-9B60-E89958BC7FE3}"/>
              </a:ext>
            </a:extLst>
          </p:cNvPr>
          <p:cNvSpPr txBox="1"/>
          <p:nvPr/>
        </p:nvSpPr>
        <p:spPr>
          <a:xfrm>
            <a:off x="649434" y="4921373"/>
            <a:ext cx="4617720" cy="1200329"/>
          </a:xfrm>
          <a:prstGeom prst="rect">
            <a:avLst/>
          </a:prstGeom>
          <a:noFill/>
        </p:spPr>
        <p:txBody>
          <a:bodyPr wrap="square" rtlCol="0">
            <a:spAutoFit/>
          </a:bodyPr>
          <a:lstStyle/>
          <a:p>
            <a:r>
              <a:rPr lang="en-CA" dirty="0">
                <a:latin typeface="Book Antiqua" panose="02040602050305030304" pitchFamily="18" charset="0"/>
              </a:rPr>
              <a:t>“The album sounded whimsical and flighty, while still showing a fresh and funky undertone that the band is best known for…”</a:t>
            </a:r>
          </a:p>
        </p:txBody>
      </p:sp>
      <p:pic>
        <p:nvPicPr>
          <p:cNvPr id="8" name="Picture 7">
            <a:extLst>
              <a:ext uri="{FF2B5EF4-FFF2-40B4-BE49-F238E27FC236}">
                <a16:creationId xmlns:a16="http://schemas.microsoft.com/office/drawing/2014/main" id="{894E9FE0-34AB-414C-9666-45206B17D8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99928" y="2173715"/>
            <a:ext cx="4005960" cy="3165203"/>
          </a:xfrm>
          <a:prstGeom prst="rect">
            <a:avLst/>
          </a:prstGeom>
        </p:spPr>
      </p:pic>
      <p:pic>
        <p:nvPicPr>
          <p:cNvPr id="10" name="Picture 2" descr="http://2.bp.blogspot.com/-wuk-KXHu0ms/TyeujLaHIrI/AAAAAAAAD_g/Hnn848NEdwc/s400/SOCAN+logo.png">
            <a:extLst>
              <a:ext uri="{FF2B5EF4-FFF2-40B4-BE49-F238E27FC236}">
                <a16:creationId xmlns:a16="http://schemas.microsoft.com/office/drawing/2014/main" id="{5ED6F050-1B74-D44E-A0A1-37DF891D4FC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7035"/>
          <a:stretch/>
        </p:blipFill>
        <p:spPr bwMode="auto">
          <a:xfrm>
            <a:off x="5874868" y="2302313"/>
            <a:ext cx="1925060" cy="2438115"/>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15">
            <a:extLst>
              <a:ext uri="{FF2B5EF4-FFF2-40B4-BE49-F238E27FC236}">
                <a16:creationId xmlns:a16="http://schemas.microsoft.com/office/drawing/2014/main" id="{AAE1A0E4-FDF1-9647-BBFB-0EBE9F7328A6}"/>
              </a:ext>
            </a:extLst>
          </p:cNvPr>
          <p:cNvPicPr>
            <a:picLocks noChangeAspect="1"/>
          </p:cNvPicPr>
          <p:nvPr/>
        </p:nvPicPr>
        <p:blipFill>
          <a:blip r:embed="rId8"/>
          <a:stretch>
            <a:fillRect/>
          </a:stretch>
        </p:blipFill>
        <p:spPr>
          <a:xfrm>
            <a:off x="1228070" y="3756317"/>
            <a:ext cx="5781151" cy="2695869"/>
          </a:xfrm>
          <a:prstGeom prst="rect">
            <a:avLst/>
          </a:prstGeom>
        </p:spPr>
      </p:pic>
      <p:sp>
        <p:nvSpPr>
          <p:cNvPr id="12" name="Oval 11">
            <a:extLst>
              <a:ext uri="{FF2B5EF4-FFF2-40B4-BE49-F238E27FC236}">
                <a16:creationId xmlns:a16="http://schemas.microsoft.com/office/drawing/2014/main" id="{9D52E584-FC60-414A-A3F3-B01E102CEA3D}"/>
              </a:ext>
            </a:extLst>
          </p:cNvPr>
          <p:cNvSpPr/>
          <p:nvPr/>
        </p:nvSpPr>
        <p:spPr>
          <a:xfrm>
            <a:off x="2475988" y="4768371"/>
            <a:ext cx="1642657" cy="807094"/>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D27E1C39-080D-AF44-85F6-62100746C3E5}"/>
              </a:ext>
            </a:extLst>
          </p:cNvPr>
          <p:cNvSpPr txBox="1">
            <a:spLocks/>
          </p:cNvSpPr>
          <p:nvPr/>
        </p:nvSpPr>
        <p:spPr>
          <a:xfrm>
            <a:off x="1044554" y="1969846"/>
            <a:ext cx="4990909" cy="2227044"/>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baseline="0">
                <a:solidFill>
                  <a:schemeClr val="bg2">
                    <a:lumMod val="50000"/>
                  </a:schemeClr>
                </a:solidFill>
                <a:latin typeface="DINPro"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2">
                    <a:lumMod val="50000"/>
                  </a:schemeClr>
                </a:solidFill>
                <a:latin typeface="DINPro"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2">
                    <a:lumMod val="50000"/>
                  </a:schemeClr>
                </a:solidFill>
                <a:latin typeface="DINPro"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solidFill>
                  <a:schemeClr val="tx1"/>
                </a:solidFill>
                <a:latin typeface="DINPro"/>
              </a:rPr>
              <a:t>"...none of the other suggested alternatives can demonstrate to a consumer what previews can, namely, what a musical work sounds like" (para. 46).</a:t>
            </a:r>
          </a:p>
        </p:txBody>
      </p:sp>
    </p:spTree>
    <p:custDataLst>
      <p:tags r:id="rId1"/>
    </p:custDataLst>
    <p:extLst>
      <p:ext uri="{BB962C8B-B14F-4D97-AF65-F5344CB8AC3E}">
        <p14:creationId xmlns:p14="http://schemas.microsoft.com/office/powerpoint/2010/main" val="2747987827"/>
      </p:ext>
    </p:extLst>
  </p:cSld>
  <p:clrMapOvr>
    <a:masterClrMapping/>
  </p:clrMapOvr>
  <mc:AlternateContent xmlns:mc="http://schemas.openxmlformats.org/markup-compatibility/2006" xmlns:p14="http://schemas.microsoft.com/office/powerpoint/2010/main">
    <mc:Choice Requires="p14">
      <p:transition spd="slow" p14:dur="2000" advTm="24094"/>
    </mc:Choice>
    <mc:Fallback xmlns="">
      <p:transition spd="slow" advTm="240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1"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500"/>
                                        <p:tgtEl>
                                          <p:spTgt spid="5"/>
                                        </p:tgtEl>
                                      </p:cBhvr>
                                    </p:animEffect>
                                    <p:set>
                                      <p:cBhvr>
                                        <p:cTn id="33" dur="1" fill="hold">
                                          <p:stCondLst>
                                            <p:cond delay="499"/>
                                          </p:stCondLst>
                                        </p:cTn>
                                        <p:tgtEl>
                                          <p:spTgt spid="5"/>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1026"/>
                                        </p:tgtEl>
                                      </p:cBhvr>
                                    </p:animEffect>
                                    <p:set>
                                      <p:cBhvr>
                                        <p:cTn id="36" dur="1" fill="hold">
                                          <p:stCondLst>
                                            <p:cond delay="499"/>
                                          </p:stCondLst>
                                        </p:cTn>
                                        <p:tgtEl>
                                          <p:spTgt spid="1026"/>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3">
                                            <p:txEl>
                                              <p:pRg st="0" end="0"/>
                                            </p:txEl>
                                          </p:spTgt>
                                        </p:tgtEl>
                                        <p:attrNameLst>
                                          <p:attrName>style.visibility</p:attrName>
                                        </p:attrNameLst>
                                      </p:cBhvr>
                                      <p:to>
                                        <p:strVal val="visible"/>
                                      </p:to>
                                    </p:set>
                                    <p:animEffect transition="in" filter="fade">
                                      <p:cBhvr>
                                        <p:cTn id="44" dur="500"/>
                                        <p:tgtEl>
                                          <p:spTgt spid="13">
                                            <p:txEl>
                                              <p:pRg st="0" end="0"/>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1500"/>
                                        <p:tgtEl>
                                          <p:spTgt spid="12"/>
                                        </p:tgtEl>
                                      </p:cBhvr>
                                    </p:animEffect>
                                  </p:childTnLst>
                                </p:cTn>
                              </p:par>
                              <p:par>
                                <p:cTn id="48" presetID="10" presetClass="entr" presetSubtype="0" fill="hold"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1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http://2.bp.blogspot.com/-wuk-KXHu0ms/TyeujLaHIrI/AAAAAAAAD_g/Hnn848NEdwc/s400/SOCAN+logo.png">
            <a:extLst>
              <a:ext uri="{FF2B5EF4-FFF2-40B4-BE49-F238E27FC236}">
                <a16:creationId xmlns:a16="http://schemas.microsoft.com/office/drawing/2014/main" id="{EE2EB2A6-432F-144E-A0E6-12BDF16F0A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2429" y="3623851"/>
            <a:ext cx="4733225" cy="19761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65FD8C47-F98E-4C0C-9E69-17B883F4D9C9}"/>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FACTOR 5 – THE NATURE OF THE WORK</a:t>
            </a:r>
          </a:p>
        </p:txBody>
      </p:sp>
      <p:pic>
        <p:nvPicPr>
          <p:cNvPr id="18" name="Picture 17">
            <a:extLst>
              <a:ext uri="{FF2B5EF4-FFF2-40B4-BE49-F238E27FC236}">
                <a16:creationId xmlns:a16="http://schemas.microsoft.com/office/drawing/2014/main" id="{69AA19D0-0F69-4A49-9404-C338272DA201}"/>
              </a:ext>
            </a:extLst>
          </p:cNvPr>
          <p:cNvPicPr>
            <a:picLocks noChangeAspect="1"/>
          </p:cNvPicPr>
          <p:nvPr/>
        </p:nvPicPr>
        <p:blipFill>
          <a:blip r:embed="rId5"/>
          <a:stretch>
            <a:fillRect/>
          </a:stretch>
        </p:blipFill>
        <p:spPr>
          <a:xfrm>
            <a:off x="4384452" y="2021760"/>
            <a:ext cx="3423095" cy="4149695"/>
          </a:xfrm>
          <a:prstGeom prst="rect">
            <a:avLst/>
          </a:prstGeom>
        </p:spPr>
      </p:pic>
      <p:pic>
        <p:nvPicPr>
          <p:cNvPr id="19" name="Shape 267">
            <a:extLst>
              <a:ext uri="{FF2B5EF4-FFF2-40B4-BE49-F238E27FC236}">
                <a16:creationId xmlns:a16="http://schemas.microsoft.com/office/drawing/2014/main" id="{0DB1D208-0970-477B-9DEA-CE3F1234CF36}"/>
              </a:ext>
            </a:extLst>
          </p:cNvPr>
          <p:cNvPicPr preferRelativeResize="0"/>
          <p:nvPr/>
        </p:nvPicPr>
        <p:blipFill>
          <a:blip r:embed="rId6"/>
          <a:stretch>
            <a:fillRect/>
          </a:stretch>
        </p:blipFill>
        <p:spPr>
          <a:xfrm rot="19201599" flipV="1">
            <a:off x="6230134" y="4135691"/>
            <a:ext cx="1154974" cy="1050569"/>
          </a:xfrm>
          <a:prstGeom prst="rect">
            <a:avLst/>
          </a:prstGeom>
          <a:noFill/>
          <a:ln>
            <a:noFill/>
          </a:ln>
        </p:spPr>
      </p:pic>
      <p:pic>
        <p:nvPicPr>
          <p:cNvPr id="20" name="Shape 267">
            <a:extLst>
              <a:ext uri="{FF2B5EF4-FFF2-40B4-BE49-F238E27FC236}">
                <a16:creationId xmlns:a16="http://schemas.microsoft.com/office/drawing/2014/main" id="{519EF61A-DAD7-48AC-B89F-02419BAA71E8}"/>
              </a:ext>
            </a:extLst>
          </p:cNvPr>
          <p:cNvPicPr preferRelativeResize="0"/>
          <p:nvPr/>
        </p:nvPicPr>
        <p:blipFill>
          <a:blip r:embed="rId6"/>
          <a:stretch>
            <a:fillRect/>
          </a:stretch>
        </p:blipFill>
        <p:spPr>
          <a:xfrm rot="18673656" flipV="1">
            <a:off x="8459862" y="3829012"/>
            <a:ext cx="1154974" cy="1050569"/>
          </a:xfrm>
          <a:prstGeom prst="rect">
            <a:avLst/>
          </a:prstGeom>
          <a:noFill/>
          <a:ln>
            <a:noFill/>
          </a:ln>
        </p:spPr>
      </p:pic>
      <p:pic>
        <p:nvPicPr>
          <p:cNvPr id="21" name="Shape 267">
            <a:extLst>
              <a:ext uri="{FF2B5EF4-FFF2-40B4-BE49-F238E27FC236}">
                <a16:creationId xmlns:a16="http://schemas.microsoft.com/office/drawing/2014/main" id="{4BC5B886-22D1-4084-9B7E-D1AAED437363}"/>
              </a:ext>
            </a:extLst>
          </p:cNvPr>
          <p:cNvPicPr preferRelativeResize="0"/>
          <p:nvPr/>
        </p:nvPicPr>
        <p:blipFill>
          <a:blip r:embed="rId6"/>
          <a:stretch>
            <a:fillRect/>
          </a:stretch>
        </p:blipFill>
        <p:spPr>
          <a:xfrm rot="19363420">
            <a:off x="6084589" y="3092665"/>
            <a:ext cx="1154974" cy="1050569"/>
          </a:xfrm>
          <a:prstGeom prst="rect">
            <a:avLst/>
          </a:prstGeom>
          <a:noFill/>
          <a:ln>
            <a:noFill/>
          </a:ln>
        </p:spPr>
      </p:pic>
      <p:pic>
        <p:nvPicPr>
          <p:cNvPr id="22" name="Shape 267">
            <a:extLst>
              <a:ext uri="{FF2B5EF4-FFF2-40B4-BE49-F238E27FC236}">
                <a16:creationId xmlns:a16="http://schemas.microsoft.com/office/drawing/2014/main" id="{E14B841B-DDCA-4481-9D3F-721D7AEA236F}"/>
              </a:ext>
            </a:extLst>
          </p:cNvPr>
          <p:cNvPicPr preferRelativeResize="0"/>
          <p:nvPr/>
        </p:nvPicPr>
        <p:blipFill>
          <a:blip r:embed="rId6"/>
          <a:stretch>
            <a:fillRect/>
          </a:stretch>
        </p:blipFill>
        <p:spPr>
          <a:xfrm rot="1689103">
            <a:off x="5115056" y="4023116"/>
            <a:ext cx="1154974" cy="1050569"/>
          </a:xfrm>
          <a:prstGeom prst="rect">
            <a:avLst/>
          </a:prstGeom>
          <a:noFill/>
          <a:ln>
            <a:noFill/>
          </a:ln>
        </p:spPr>
      </p:pic>
      <p:pic>
        <p:nvPicPr>
          <p:cNvPr id="23" name="Shape 267">
            <a:extLst>
              <a:ext uri="{FF2B5EF4-FFF2-40B4-BE49-F238E27FC236}">
                <a16:creationId xmlns:a16="http://schemas.microsoft.com/office/drawing/2014/main" id="{EF11E840-5152-4881-8CEF-236DEE8D0B22}"/>
              </a:ext>
            </a:extLst>
          </p:cNvPr>
          <p:cNvPicPr preferRelativeResize="0"/>
          <p:nvPr/>
        </p:nvPicPr>
        <p:blipFill>
          <a:blip r:embed="rId6"/>
          <a:stretch>
            <a:fillRect/>
          </a:stretch>
        </p:blipFill>
        <p:spPr>
          <a:xfrm rot="1630733">
            <a:off x="7514547" y="3673782"/>
            <a:ext cx="1154974" cy="1050569"/>
          </a:xfrm>
          <a:prstGeom prst="rect">
            <a:avLst/>
          </a:prstGeom>
          <a:noFill/>
          <a:ln>
            <a:noFill/>
          </a:ln>
        </p:spPr>
      </p:pic>
      <p:pic>
        <p:nvPicPr>
          <p:cNvPr id="24" name="Shape 267">
            <a:extLst>
              <a:ext uri="{FF2B5EF4-FFF2-40B4-BE49-F238E27FC236}">
                <a16:creationId xmlns:a16="http://schemas.microsoft.com/office/drawing/2014/main" id="{863F8E55-0696-49A8-AFFE-4A671500C042}"/>
              </a:ext>
            </a:extLst>
          </p:cNvPr>
          <p:cNvPicPr preferRelativeResize="0"/>
          <p:nvPr/>
        </p:nvPicPr>
        <p:blipFill>
          <a:blip r:embed="rId6"/>
          <a:stretch>
            <a:fillRect/>
          </a:stretch>
        </p:blipFill>
        <p:spPr>
          <a:xfrm rot="20199305" flipV="1">
            <a:off x="3390819" y="3799497"/>
            <a:ext cx="1154974" cy="1050569"/>
          </a:xfrm>
          <a:prstGeom prst="rect">
            <a:avLst/>
          </a:prstGeom>
          <a:noFill/>
          <a:ln>
            <a:noFill/>
          </a:ln>
        </p:spPr>
      </p:pic>
      <p:pic>
        <p:nvPicPr>
          <p:cNvPr id="25" name="Shape 267">
            <a:extLst>
              <a:ext uri="{FF2B5EF4-FFF2-40B4-BE49-F238E27FC236}">
                <a16:creationId xmlns:a16="http://schemas.microsoft.com/office/drawing/2014/main" id="{2633B9D5-02D3-4249-AEFB-C07890DCB19E}"/>
              </a:ext>
            </a:extLst>
          </p:cNvPr>
          <p:cNvPicPr preferRelativeResize="0"/>
          <p:nvPr/>
        </p:nvPicPr>
        <p:blipFill>
          <a:blip r:embed="rId6"/>
          <a:stretch>
            <a:fillRect/>
          </a:stretch>
        </p:blipFill>
        <p:spPr>
          <a:xfrm rot="957270" flipV="1">
            <a:off x="4377652" y="4734751"/>
            <a:ext cx="1154974" cy="1050569"/>
          </a:xfrm>
          <a:prstGeom prst="rect">
            <a:avLst/>
          </a:prstGeom>
          <a:noFill/>
          <a:ln>
            <a:noFill/>
          </a:ln>
        </p:spPr>
      </p:pic>
      <p:pic>
        <p:nvPicPr>
          <p:cNvPr id="26" name="Shape 267">
            <a:extLst>
              <a:ext uri="{FF2B5EF4-FFF2-40B4-BE49-F238E27FC236}">
                <a16:creationId xmlns:a16="http://schemas.microsoft.com/office/drawing/2014/main" id="{43136D81-98E2-4E69-A383-30AFCA3EDCCB}"/>
              </a:ext>
            </a:extLst>
          </p:cNvPr>
          <p:cNvPicPr preferRelativeResize="0"/>
          <p:nvPr/>
        </p:nvPicPr>
        <p:blipFill>
          <a:blip r:embed="rId6"/>
          <a:stretch>
            <a:fillRect/>
          </a:stretch>
        </p:blipFill>
        <p:spPr>
          <a:xfrm rot="1029073" flipV="1">
            <a:off x="7375906" y="4689697"/>
            <a:ext cx="1154974" cy="1050569"/>
          </a:xfrm>
          <a:prstGeom prst="rect">
            <a:avLst/>
          </a:prstGeom>
          <a:noFill/>
          <a:ln>
            <a:noFill/>
          </a:ln>
        </p:spPr>
      </p:pic>
      <p:pic>
        <p:nvPicPr>
          <p:cNvPr id="27" name="Shape 267">
            <a:extLst>
              <a:ext uri="{FF2B5EF4-FFF2-40B4-BE49-F238E27FC236}">
                <a16:creationId xmlns:a16="http://schemas.microsoft.com/office/drawing/2014/main" id="{69F32017-CA64-44D2-B67D-0342B5B02CF7}"/>
              </a:ext>
            </a:extLst>
          </p:cNvPr>
          <p:cNvPicPr preferRelativeResize="0"/>
          <p:nvPr/>
        </p:nvPicPr>
        <p:blipFill>
          <a:blip r:embed="rId6"/>
          <a:stretch>
            <a:fillRect/>
          </a:stretch>
        </p:blipFill>
        <p:spPr>
          <a:xfrm rot="15744716" flipV="1">
            <a:off x="9480081" y="3031987"/>
            <a:ext cx="1154974" cy="1050569"/>
          </a:xfrm>
          <a:prstGeom prst="rect">
            <a:avLst/>
          </a:prstGeom>
          <a:noFill/>
          <a:ln>
            <a:noFill/>
          </a:ln>
        </p:spPr>
      </p:pic>
      <p:pic>
        <p:nvPicPr>
          <p:cNvPr id="28" name="Shape 267">
            <a:extLst>
              <a:ext uri="{FF2B5EF4-FFF2-40B4-BE49-F238E27FC236}">
                <a16:creationId xmlns:a16="http://schemas.microsoft.com/office/drawing/2014/main" id="{DF6A2C1D-360B-426C-819C-34A1D69A1391}"/>
              </a:ext>
            </a:extLst>
          </p:cNvPr>
          <p:cNvPicPr preferRelativeResize="0"/>
          <p:nvPr/>
        </p:nvPicPr>
        <p:blipFill>
          <a:blip r:embed="rId6"/>
          <a:stretch>
            <a:fillRect/>
          </a:stretch>
        </p:blipFill>
        <p:spPr>
          <a:xfrm rot="908300" flipV="1">
            <a:off x="9675993" y="4529508"/>
            <a:ext cx="1154974" cy="1050569"/>
          </a:xfrm>
          <a:prstGeom prst="rect">
            <a:avLst/>
          </a:prstGeom>
          <a:noFill/>
          <a:ln>
            <a:noFill/>
          </a:ln>
        </p:spPr>
      </p:pic>
      <p:pic>
        <p:nvPicPr>
          <p:cNvPr id="16" name="Content Placeholder 7">
            <a:extLst>
              <a:ext uri="{FF2B5EF4-FFF2-40B4-BE49-F238E27FC236}">
                <a16:creationId xmlns:a16="http://schemas.microsoft.com/office/drawing/2014/main" id="{F47C8796-6460-D14B-9610-A3382790AF0A}"/>
              </a:ext>
            </a:extLst>
          </p:cNvPr>
          <p:cNvPicPr>
            <a:picLocks noChangeAspect="1"/>
          </p:cNvPicPr>
          <p:nvPr/>
        </p:nvPicPr>
        <p:blipFill>
          <a:blip r:embed="rId7"/>
          <a:stretch>
            <a:fillRect/>
          </a:stretch>
        </p:blipFill>
        <p:spPr>
          <a:xfrm>
            <a:off x="582579" y="1825625"/>
            <a:ext cx="2022979" cy="1193560"/>
          </a:xfrm>
          <a:prstGeom prst="rect">
            <a:avLst/>
          </a:prstGeom>
        </p:spPr>
      </p:pic>
      <p:sp>
        <p:nvSpPr>
          <p:cNvPr id="29" name="Content Placeholder 2">
            <a:extLst>
              <a:ext uri="{FF2B5EF4-FFF2-40B4-BE49-F238E27FC236}">
                <a16:creationId xmlns:a16="http://schemas.microsoft.com/office/drawing/2014/main" id="{87E45CB4-45E6-7E40-8D29-47E5BAFDF36F}"/>
              </a:ext>
            </a:extLst>
          </p:cNvPr>
          <p:cNvSpPr txBox="1">
            <a:spLocks/>
          </p:cNvSpPr>
          <p:nvPr/>
        </p:nvSpPr>
        <p:spPr>
          <a:xfrm>
            <a:off x="2926080" y="1808332"/>
            <a:ext cx="8427720" cy="1834816"/>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baseline="0">
                <a:solidFill>
                  <a:schemeClr val="bg2">
                    <a:lumMod val="50000"/>
                  </a:schemeClr>
                </a:solidFill>
                <a:latin typeface="DINPro"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2">
                    <a:lumMod val="50000"/>
                  </a:schemeClr>
                </a:solidFill>
                <a:latin typeface="DINPro"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2">
                    <a:lumMod val="50000"/>
                  </a:schemeClr>
                </a:solidFill>
                <a:latin typeface="DINPro"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dirty="0">
                <a:solidFill>
                  <a:schemeClr val="tx1"/>
                </a:solidFill>
                <a:latin typeface="Arial" panose="020B0604020202020204" pitchFamily="34" charset="0"/>
                <a:cs typeface="Arial" panose="020B0604020202020204" pitchFamily="34" charset="0"/>
              </a:rPr>
              <a:t>“Unless a potential consumer can locate and identify a work he or she wants to buy, the work will not be disseminated” (para. 47).</a:t>
            </a:r>
          </a:p>
        </p:txBody>
      </p:sp>
    </p:spTree>
    <p:custDataLst>
      <p:tags r:id="rId1"/>
    </p:custDataLst>
    <p:extLst>
      <p:ext uri="{BB962C8B-B14F-4D97-AF65-F5344CB8AC3E}">
        <p14:creationId xmlns:p14="http://schemas.microsoft.com/office/powerpoint/2010/main" val="1105550602"/>
      </p:ext>
    </p:extLst>
  </p:cSld>
  <p:clrMapOvr>
    <a:masterClrMapping/>
  </p:clrMapOvr>
  <mc:AlternateContent xmlns:mc="http://schemas.openxmlformats.org/markup-compatibility/2006" xmlns:p14="http://schemas.microsoft.com/office/powerpoint/2010/main">
    <mc:Choice Requires="p14">
      <p:transition spd="slow" p14:dur="2000" advTm="27182"/>
    </mc:Choice>
    <mc:Fallback xmlns="">
      <p:transition spd="slow" advTm="2718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18"/>
                                        </p:tgtEl>
                                      </p:cBhvr>
                                      <p:by x="50000" y="50000"/>
                                    </p:animScale>
                                  </p:childTnLst>
                                </p:cTn>
                              </p:par>
                              <p:par>
                                <p:cTn id="12" presetID="35" presetClass="path" presetSubtype="0" accel="50000" decel="50000" fill="hold" nodeType="withEffect">
                                  <p:stCondLst>
                                    <p:cond delay="0"/>
                                  </p:stCondLst>
                                  <p:childTnLst>
                                    <p:animMotion origin="layout" path="M 0 -3.7037E-6 L -0.30482 0.03658 " pathEditMode="relative" rAng="0" ptsTypes="AA">
                                      <p:cBhvr>
                                        <p:cTn id="13" dur="2000" fill="hold"/>
                                        <p:tgtEl>
                                          <p:spTgt spid="18"/>
                                        </p:tgtEl>
                                        <p:attrNameLst>
                                          <p:attrName>ppt_x</p:attrName>
                                          <p:attrName>ppt_y</p:attrName>
                                        </p:attrNameLst>
                                      </p:cBhvr>
                                      <p:rCtr x="-15247" y="1829"/>
                                    </p:animMotion>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15"/>
                                        </p:tgtEl>
                                      </p:cBhvr>
                                    </p:animEffect>
                                    <p:set>
                                      <p:cBhvr>
                                        <p:cTn id="21" dur="1" fill="hold">
                                          <p:stCondLst>
                                            <p:cond delay="499"/>
                                          </p:stCondLst>
                                        </p:cTn>
                                        <p:tgtEl>
                                          <p:spTgt spid="1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300"/>
                                        <p:tgtEl>
                                          <p:spTgt spid="24"/>
                                        </p:tgtEl>
                                      </p:cBhvr>
                                    </p:animEffect>
                                  </p:childTnLst>
                                </p:cTn>
                              </p:par>
                            </p:childTnLst>
                          </p:cTn>
                        </p:par>
                        <p:par>
                          <p:cTn id="27" fill="hold">
                            <p:stCondLst>
                              <p:cond delay="300"/>
                            </p:stCondLst>
                            <p:childTnLst>
                              <p:par>
                                <p:cTn id="28" presetID="10" presetClass="entr" presetSubtype="0"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300"/>
                                        <p:tgtEl>
                                          <p:spTgt spid="25"/>
                                        </p:tgtEl>
                                      </p:cBhvr>
                                    </p:animEffect>
                                  </p:childTnLst>
                                </p:cTn>
                              </p:par>
                            </p:childTnLst>
                          </p:cTn>
                        </p:par>
                        <p:par>
                          <p:cTn id="31" fill="hold">
                            <p:stCondLst>
                              <p:cond delay="600"/>
                            </p:stCondLst>
                            <p:childTnLst>
                              <p:par>
                                <p:cTn id="32" presetID="10" presetClass="entr" presetSubtype="0"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300"/>
                                        <p:tgtEl>
                                          <p:spTgt spid="22"/>
                                        </p:tgtEl>
                                      </p:cBhvr>
                                    </p:animEffect>
                                  </p:childTnLst>
                                </p:cTn>
                              </p:par>
                            </p:childTnLst>
                          </p:cTn>
                        </p:par>
                        <p:par>
                          <p:cTn id="35" fill="hold">
                            <p:stCondLst>
                              <p:cond delay="900"/>
                            </p:stCondLst>
                            <p:childTnLst>
                              <p:par>
                                <p:cTn id="36" presetID="10" presetClass="entr" presetSubtype="0"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300"/>
                                        <p:tgtEl>
                                          <p:spTgt spid="21"/>
                                        </p:tgtEl>
                                      </p:cBhvr>
                                    </p:animEffect>
                                  </p:childTnLst>
                                </p:cTn>
                              </p:par>
                            </p:childTnLst>
                          </p:cTn>
                        </p:par>
                        <p:par>
                          <p:cTn id="39" fill="hold">
                            <p:stCondLst>
                              <p:cond delay="1200"/>
                            </p:stCondLst>
                            <p:childTnLst>
                              <p:par>
                                <p:cTn id="40" presetID="10" presetClass="entr" presetSubtype="0"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300"/>
                                        <p:tgtEl>
                                          <p:spTgt spid="19"/>
                                        </p:tgtEl>
                                      </p:cBhvr>
                                    </p:animEffect>
                                  </p:childTnLst>
                                </p:cTn>
                              </p:par>
                            </p:childTnLst>
                          </p:cTn>
                        </p:par>
                        <p:par>
                          <p:cTn id="43" fill="hold">
                            <p:stCondLst>
                              <p:cond delay="1500"/>
                            </p:stCondLst>
                            <p:childTnLst>
                              <p:par>
                                <p:cTn id="44" presetID="10" presetClass="entr" presetSubtype="0"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fade">
                                      <p:cBhvr>
                                        <p:cTn id="46" dur="300"/>
                                        <p:tgtEl>
                                          <p:spTgt spid="26"/>
                                        </p:tgtEl>
                                      </p:cBhvr>
                                    </p:animEffect>
                                  </p:childTnLst>
                                </p:cTn>
                              </p:par>
                            </p:childTnLst>
                          </p:cTn>
                        </p:par>
                        <p:par>
                          <p:cTn id="47" fill="hold">
                            <p:stCondLst>
                              <p:cond delay="18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300"/>
                                        <p:tgtEl>
                                          <p:spTgt spid="23"/>
                                        </p:tgtEl>
                                      </p:cBhvr>
                                    </p:animEffect>
                                  </p:childTnLst>
                                </p:cTn>
                              </p:par>
                            </p:childTnLst>
                          </p:cTn>
                        </p:par>
                        <p:par>
                          <p:cTn id="51" fill="hold">
                            <p:stCondLst>
                              <p:cond delay="2100"/>
                            </p:stCondLst>
                            <p:childTnLst>
                              <p:par>
                                <p:cTn id="52" presetID="10" presetClass="entr" presetSubtype="0" fill="hold" nodeType="afterEffect">
                                  <p:stCondLst>
                                    <p:cond delay="0"/>
                                  </p:stCondLst>
                                  <p:childTnLst>
                                    <p:set>
                                      <p:cBhvr>
                                        <p:cTn id="53" dur="1" fill="hold">
                                          <p:stCondLst>
                                            <p:cond delay="0"/>
                                          </p:stCondLst>
                                        </p:cTn>
                                        <p:tgtEl>
                                          <p:spTgt spid="27"/>
                                        </p:tgtEl>
                                        <p:attrNameLst>
                                          <p:attrName>style.visibility</p:attrName>
                                        </p:attrNameLst>
                                      </p:cBhvr>
                                      <p:to>
                                        <p:strVal val="visible"/>
                                      </p:to>
                                    </p:set>
                                    <p:animEffect transition="in" filter="fade">
                                      <p:cBhvr>
                                        <p:cTn id="54" dur="300"/>
                                        <p:tgtEl>
                                          <p:spTgt spid="27"/>
                                        </p:tgtEl>
                                      </p:cBhvr>
                                    </p:animEffect>
                                  </p:childTnLst>
                                </p:cTn>
                              </p:par>
                            </p:childTnLst>
                          </p:cTn>
                        </p:par>
                        <p:par>
                          <p:cTn id="55" fill="hold">
                            <p:stCondLst>
                              <p:cond delay="2400"/>
                            </p:stCondLst>
                            <p:childTnLst>
                              <p:par>
                                <p:cTn id="56" presetID="10" presetClass="entr" presetSubtype="0" fill="hold" nodeType="afterEffect">
                                  <p:stCondLst>
                                    <p:cond delay="0"/>
                                  </p:stCondLst>
                                  <p:childTnLst>
                                    <p:set>
                                      <p:cBhvr>
                                        <p:cTn id="57" dur="1" fill="hold">
                                          <p:stCondLst>
                                            <p:cond delay="0"/>
                                          </p:stCondLst>
                                        </p:cTn>
                                        <p:tgtEl>
                                          <p:spTgt spid="20"/>
                                        </p:tgtEl>
                                        <p:attrNameLst>
                                          <p:attrName>style.visibility</p:attrName>
                                        </p:attrNameLst>
                                      </p:cBhvr>
                                      <p:to>
                                        <p:strVal val="visible"/>
                                      </p:to>
                                    </p:set>
                                    <p:animEffect transition="in" filter="fade">
                                      <p:cBhvr>
                                        <p:cTn id="58" dur="300"/>
                                        <p:tgtEl>
                                          <p:spTgt spid="20"/>
                                        </p:tgtEl>
                                      </p:cBhvr>
                                    </p:animEffect>
                                  </p:childTnLst>
                                </p:cTn>
                              </p:par>
                            </p:childTnLst>
                          </p:cTn>
                        </p:par>
                        <p:par>
                          <p:cTn id="59" fill="hold">
                            <p:stCondLst>
                              <p:cond delay="2700"/>
                            </p:stCondLst>
                            <p:childTnLst>
                              <p:par>
                                <p:cTn id="60" presetID="10" presetClass="entr" presetSubtype="0" fill="hold" nodeType="afterEffect">
                                  <p:stCondLst>
                                    <p:cond delay="0"/>
                                  </p:stCondLst>
                                  <p:childTnLst>
                                    <p:set>
                                      <p:cBhvr>
                                        <p:cTn id="61" dur="1" fill="hold">
                                          <p:stCondLst>
                                            <p:cond delay="0"/>
                                          </p:stCondLst>
                                        </p:cTn>
                                        <p:tgtEl>
                                          <p:spTgt spid="28"/>
                                        </p:tgtEl>
                                        <p:attrNameLst>
                                          <p:attrName>style.visibility</p:attrName>
                                        </p:attrNameLst>
                                      </p:cBhvr>
                                      <p:to>
                                        <p:strVal val="visible"/>
                                      </p:to>
                                    </p:set>
                                    <p:animEffect transition="in" filter="fade">
                                      <p:cBhvr>
                                        <p:cTn id="62" dur="300"/>
                                        <p:tgtEl>
                                          <p:spTgt spid="28"/>
                                        </p:tgtEl>
                                      </p:cBhvr>
                                    </p:animEffect>
                                  </p:childTnLst>
                                </p:cTn>
                              </p:par>
                              <p:par>
                                <p:cTn id="63" presetID="10" presetClass="entr" presetSubtype="0" fill="hold" nodeType="withEffect">
                                  <p:stCondLst>
                                    <p:cond delay="0"/>
                                  </p:stCondLst>
                                  <p:childTnLst>
                                    <p:set>
                                      <p:cBhvr>
                                        <p:cTn id="64" dur="1" fill="hold">
                                          <p:stCondLst>
                                            <p:cond delay="0"/>
                                          </p:stCondLst>
                                        </p:cTn>
                                        <p:tgtEl>
                                          <p:spTgt spid="16"/>
                                        </p:tgtEl>
                                        <p:attrNameLst>
                                          <p:attrName>style.visibility</p:attrName>
                                        </p:attrNameLst>
                                      </p:cBhvr>
                                      <p:to>
                                        <p:strVal val="visible"/>
                                      </p:to>
                                    </p:set>
                                    <p:animEffect transition="in" filter="fade">
                                      <p:cBhvr>
                                        <p:cTn id="65" dur="500"/>
                                        <p:tgtEl>
                                          <p:spTgt spid="16"/>
                                        </p:tgtEl>
                                      </p:cBhvr>
                                    </p:animEffec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iterate type="lt">
                                    <p:tmAbs val="50"/>
                                  </p:iterate>
                                  <p:childTnLst>
                                    <p:set>
                                      <p:cBhvr>
                                        <p:cTn id="69"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nline Media 6" descr="speaker">
            <a:hlinkClick r:id="" action="ppaction://media"/>
            <a:extLst>
              <a:ext uri="{FF2B5EF4-FFF2-40B4-BE49-F238E27FC236}">
                <a16:creationId xmlns:a16="http://schemas.microsoft.com/office/drawing/2014/main" id="{43EC25E3-CBC0-2846-92F5-7B85DA6C44AD}"/>
              </a:ext>
            </a:extLst>
          </p:cNvPr>
          <p:cNvPicPr>
            <a:picLocks noChangeAspect="1"/>
          </p:cNvPicPr>
          <p:nvPr>
            <a:videoFile r:link="rId3"/>
            <p:extLst>
              <p:ext uri="{DAA4B4D4-6D71-4841-9C94-3DE7FCFB9230}">
                <p14:media xmlns:p14="http://schemas.microsoft.com/office/powerpoint/2010/main" r:embed="rId2"/>
              </p:ext>
            </p:extLst>
          </p:nvPr>
        </p:nvPicPr>
        <p:blipFill rotWithShape="1">
          <a:blip r:embed="rId6">
            <a:lum bright="20000" contrast="-20000"/>
          </a:blip>
          <a:srcRect/>
          <a:stretch/>
        </p:blipFill>
        <p:spPr>
          <a:xfrm>
            <a:off x="-1835" y="1617779"/>
            <a:ext cx="12192001" cy="6858000"/>
          </a:xfrm>
          <a:prstGeom prst="rect">
            <a:avLst/>
          </a:prstGeom>
          <a:ln>
            <a:noFill/>
          </a:ln>
          <a:effectLst>
            <a:outerShdw blurRad="50800" dist="50800" dir="5400000" algn="ctr" rotWithShape="0">
              <a:srgbClr val="000000"/>
            </a:outerShdw>
          </a:effectLst>
        </p:spPr>
      </p:pic>
      <p:sp>
        <p:nvSpPr>
          <p:cNvPr id="2" name="Title 1"/>
          <p:cNvSpPr>
            <a:spLocks noGrp="1"/>
          </p:cNvSpPr>
          <p:nvPr>
            <p:ph type="title"/>
          </p:nvPr>
        </p:nvSpPr>
        <p:spPr>
          <a:xfrm>
            <a:off x="2125785" y="526318"/>
            <a:ext cx="9941169" cy="868633"/>
          </a:xfrm>
        </p:spPr>
        <p:txBody>
          <a:bodyPr/>
          <a:lstStyle/>
          <a:p>
            <a:r>
              <a:rPr lang="en-US" b="1" dirty="0">
                <a:latin typeface="Arial" panose="020B0604020202020204" pitchFamily="34" charset="0"/>
                <a:cs typeface="Arial" panose="020B0604020202020204" pitchFamily="34" charset="0"/>
              </a:rPr>
              <a:t>PREVIEWING SONGS</a:t>
            </a:r>
          </a:p>
        </p:txBody>
      </p:sp>
      <p:pic>
        <p:nvPicPr>
          <p:cNvPr id="8" name="Content Placeholder 15">
            <a:extLst>
              <a:ext uri="{FF2B5EF4-FFF2-40B4-BE49-F238E27FC236}">
                <a16:creationId xmlns:a16="http://schemas.microsoft.com/office/drawing/2014/main" id="{365B5881-18A4-45BC-838B-B94EA1EF7D43}"/>
              </a:ext>
            </a:extLst>
          </p:cNvPr>
          <p:cNvPicPr>
            <a:picLocks noChangeAspect="1"/>
          </p:cNvPicPr>
          <p:nvPr/>
        </p:nvPicPr>
        <p:blipFill>
          <a:blip r:embed="rId7"/>
          <a:stretch>
            <a:fillRect/>
          </a:stretch>
        </p:blipFill>
        <p:spPr>
          <a:xfrm>
            <a:off x="727933" y="1896230"/>
            <a:ext cx="10739720" cy="5008151"/>
          </a:xfrm>
          <a:prstGeom prst="rect">
            <a:avLst/>
          </a:prstGeom>
        </p:spPr>
      </p:pic>
      <p:cxnSp>
        <p:nvCxnSpPr>
          <p:cNvPr id="9" name="Straight Connector 8">
            <a:extLst>
              <a:ext uri="{FF2B5EF4-FFF2-40B4-BE49-F238E27FC236}">
                <a16:creationId xmlns:a16="http://schemas.microsoft.com/office/drawing/2014/main" id="{E50F4BB7-7DB9-45AF-A274-28613EAC53A0}"/>
              </a:ext>
            </a:extLst>
          </p:cNvPr>
          <p:cNvCxnSpPr>
            <a:cxnSpLocks/>
          </p:cNvCxnSpPr>
          <p:nvPr/>
        </p:nvCxnSpPr>
        <p:spPr>
          <a:xfrm>
            <a:off x="655320" y="5534892"/>
            <a:ext cx="10805160"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10" name="Straight Connector 9">
            <a:extLst>
              <a:ext uri="{FF2B5EF4-FFF2-40B4-BE49-F238E27FC236}">
                <a16:creationId xmlns:a16="http://schemas.microsoft.com/office/drawing/2014/main" id="{8EC9688C-CCBC-48A8-9FCB-1505F63AFFA3}"/>
              </a:ext>
            </a:extLst>
          </p:cNvPr>
          <p:cNvCxnSpPr/>
          <p:nvPr/>
        </p:nvCxnSpPr>
        <p:spPr>
          <a:xfrm flipV="1">
            <a:off x="655320" y="4789028"/>
            <a:ext cx="0" cy="853440"/>
          </a:xfrm>
          <a:prstGeom prst="line">
            <a:avLst/>
          </a:prstGeom>
          <a:ln w="76200"/>
        </p:spPr>
        <p:style>
          <a:lnRef idx="1">
            <a:schemeClr val="dk1"/>
          </a:lnRef>
          <a:fillRef idx="0">
            <a:schemeClr val="dk1"/>
          </a:fillRef>
          <a:effectRef idx="0">
            <a:schemeClr val="dk1"/>
          </a:effectRef>
          <a:fontRef idx="minor">
            <a:schemeClr val="tx1"/>
          </a:fontRef>
        </p:style>
      </p:cxnSp>
      <p:cxnSp>
        <p:nvCxnSpPr>
          <p:cNvPr id="11" name="Straight Connector 10">
            <a:extLst>
              <a:ext uri="{FF2B5EF4-FFF2-40B4-BE49-F238E27FC236}">
                <a16:creationId xmlns:a16="http://schemas.microsoft.com/office/drawing/2014/main" id="{11244C27-C010-47B7-8994-2A5EE8208DF9}"/>
              </a:ext>
            </a:extLst>
          </p:cNvPr>
          <p:cNvCxnSpPr>
            <a:cxnSpLocks/>
          </p:cNvCxnSpPr>
          <p:nvPr/>
        </p:nvCxnSpPr>
        <p:spPr>
          <a:xfrm flipV="1">
            <a:off x="6110792" y="5215748"/>
            <a:ext cx="0" cy="42672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F0D4C04E-3A20-4337-B1E4-BB5349B2C138}"/>
              </a:ext>
            </a:extLst>
          </p:cNvPr>
          <p:cNvCxnSpPr/>
          <p:nvPr/>
        </p:nvCxnSpPr>
        <p:spPr>
          <a:xfrm flipV="1">
            <a:off x="11464066" y="4789028"/>
            <a:ext cx="0" cy="853440"/>
          </a:xfrm>
          <a:prstGeom prst="line">
            <a:avLst/>
          </a:prstGeom>
          <a:ln w="76200"/>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E3D2E73D-6906-4EFA-88BA-1C9EB8A304C5}"/>
              </a:ext>
            </a:extLst>
          </p:cNvPr>
          <p:cNvCxnSpPr>
            <a:cxnSpLocks/>
          </p:cNvCxnSpPr>
          <p:nvPr/>
        </p:nvCxnSpPr>
        <p:spPr>
          <a:xfrm flipV="1">
            <a:off x="3062792" y="5386975"/>
            <a:ext cx="0" cy="2528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647BBBA-F3B5-44B0-B94F-A5644AB68298}"/>
              </a:ext>
            </a:extLst>
          </p:cNvPr>
          <p:cNvCxnSpPr>
            <a:cxnSpLocks/>
          </p:cNvCxnSpPr>
          <p:nvPr/>
        </p:nvCxnSpPr>
        <p:spPr>
          <a:xfrm flipV="1">
            <a:off x="9051215" y="5386975"/>
            <a:ext cx="0" cy="25280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727CABB8-CDE1-4C10-9F90-DBA8891EB0DD}"/>
              </a:ext>
            </a:extLst>
          </p:cNvPr>
          <p:cNvSpPr txBox="1"/>
          <p:nvPr/>
        </p:nvSpPr>
        <p:spPr>
          <a:xfrm>
            <a:off x="2740068" y="5591392"/>
            <a:ext cx="645448" cy="369332"/>
          </a:xfrm>
          <a:prstGeom prst="rect">
            <a:avLst/>
          </a:prstGeom>
          <a:noFill/>
          <a:ln>
            <a:noFill/>
          </a:ln>
        </p:spPr>
        <p:txBody>
          <a:bodyPr wrap="square" rtlCol="0">
            <a:spAutoFit/>
          </a:bodyPr>
          <a:lstStyle/>
          <a:p>
            <a:r>
              <a:rPr lang="en-CA" dirty="0">
                <a:latin typeface="Arial" panose="020B0604020202020204" pitchFamily="34" charset="0"/>
                <a:cs typeface="Arial" panose="020B0604020202020204" pitchFamily="34" charset="0"/>
              </a:rPr>
              <a:t>0:45</a:t>
            </a:r>
          </a:p>
        </p:txBody>
      </p:sp>
      <p:sp>
        <p:nvSpPr>
          <p:cNvPr id="16" name="TextBox 15">
            <a:extLst>
              <a:ext uri="{FF2B5EF4-FFF2-40B4-BE49-F238E27FC236}">
                <a16:creationId xmlns:a16="http://schemas.microsoft.com/office/drawing/2014/main" id="{0B244503-5463-47BA-8FA2-38C16EAE7AFF}"/>
              </a:ext>
            </a:extLst>
          </p:cNvPr>
          <p:cNvSpPr txBox="1"/>
          <p:nvPr/>
        </p:nvSpPr>
        <p:spPr>
          <a:xfrm>
            <a:off x="5773276" y="5604545"/>
            <a:ext cx="645448" cy="369332"/>
          </a:xfrm>
          <a:prstGeom prst="rect">
            <a:avLst/>
          </a:prstGeom>
          <a:noFill/>
          <a:ln>
            <a:noFill/>
          </a:ln>
        </p:spPr>
        <p:txBody>
          <a:bodyPr wrap="square" rtlCol="0">
            <a:spAutoFit/>
          </a:bodyPr>
          <a:lstStyle/>
          <a:p>
            <a:r>
              <a:rPr lang="en-CA" dirty="0">
                <a:latin typeface="Arial" panose="020B0604020202020204" pitchFamily="34" charset="0"/>
                <a:cs typeface="Arial" panose="020B0604020202020204" pitchFamily="34" charset="0"/>
              </a:rPr>
              <a:t>1:30</a:t>
            </a:r>
          </a:p>
        </p:txBody>
      </p:sp>
      <p:sp>
        <p:nvSpPr>
          <p:cNvPr id="17" name="TextBox 16">
            <a:extLst>
              <a:ext uri="{FF2B5EF4-FFF2-40B4-BE49-F238E27FC236}">
                <a16:creationId xmlns:a16="http://schemas.microsoft.com/office/drawing/2014/main" id="{39E9F78A-031E-4B38-93EA-CF95890A435D}"/>
              </a:ext>
            </a:extLst>
          </p:cNvPr>
          <p:cNvSpPr txBox="1"/>
          <p:nvPr/>
        </p:nvSpPr>
        <p:spPr>
          <a:xfrm>
            <a:off x="8717503" y="5591392"/>
            <a:ext cx="645448" cy="369332"/>
          </a:xfrm>
          <a:prstGeom prst="rect">
            <a:avLst/>
          </a:prstGeom>
          <a:noFill/>
          <a:ln>
            <a:noFill/>
          </a:ln>
        </p:spPr>
        <p:txBody>
          <a:bodyPr wrap="square" rtlCol="0">
            <a:spAutoFit/>
          </a:bodyPr>
          <a:lstStyle/>
          <a:p>
            <a:r>
              <a:rPr lang="en-CA" dirty="0">
                <a:latin typeface="Arial" panose="020B0604020202020204" pitchFamily="34" charset="0"/>
                <a:cs typeface="Arial" panose="020B0604020202020204" pitchFamily="34" charset="0"/>
              </a:rPr>
              <a:t>2:15</a:t>
            </a:r>
          </a:p>
        </p:txBody>
      </p:sp>
      <p:sp>
        <p:nvSpPr>
          <p:cNvPr id="18" name="TextBox 17">
            <a:extLst>
              <a:ext uri="{FF2B5EF4-FFF2-40B4-BE49-F238E27FC236}">
                <a16:creationId xmlns:a16="http://schemas.microsoft.com/office/drawing/2014/main" id="{A9E560CA-0EBF-4E08-BC1D-1653C23679DF}"/>
              </a:ext>
            </a:extLst>
          </p:cNvPr>
          <p:cNvSpPr txBox="1"/>
          <p:nvPr/>
        </p:nvSpPr>
        <p:spPr>
          <a:xfrm>
            <a:off x="11085307" y="5591392"/>
            <a:ext cx="645448" cy="369332"/>
          </a:xfrm>
          <a:prstGeom prst="rect">
            <a:avLst/>
          </a:prstGeom>
          <a:noFill/>
          <a:ln>
            <a:noFill/>
          </a:ln>
        </p:spPr>
        <p:txBody>
          <a:bodyPr wrap="square" rtlCol="0">
            <a:spAutoFit/>
          </a:bodyPr>
          <a:lstStyle/>
          <a:p>
            <a:r>
              <a:rPr lang="en-CA" dirty="0">
                <a:latin typeface="Arial" panose="020B0604020202020204" pitchFamily="34" charset="0"/>
                <a:cs typeface="Arial" panose="020B0604020202020204" pitchFamily="34" charset="0"/>
              </a:rPr>
              <a:t>3:00</a:t>
            </a:r>
          </a:p>
        </p:txBody>
      </p:sp>
      <p:sp>
        <p:nvSpPr>
          <p:cNvPr id="3" name="Oval 2">
            <a:extLst>
              <a:ext uri="{FF2B5EF4-FFF2-40B4-BE49-F238E27FC236}">
                <a16:creationId xmlns:a16="http://schemas.microsoft.com/office/drawing/2014/main" id="{DF6AC176-C1B5-4419-878B-31AF6FC0A525}"/>
              </a:ext>
            </a:extLst>
          </p:cNvPr>
          <p:cNvSpPr/>
          <p:nvPr/>
        </p:nvSpPr>
        <p:spPr>
          <a:xfrm>
            <a:off x="3059206" y="3386052"/>
            <a:ext cx="3051586" cy="220534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7348DA3-6C41-40E6-9186-26616D3CB74C}"/>
              </a:ext>
            </a:extLst>
          </p:cNvPr>
          <p:cNvSpPr txBox="1"/>
          <p:nvPr/>
        </p:nvSpPr>
        <p:spPr>
          <a:xfrm>
            <a:off x="7269480" y="6272213"/>
            <a:ext cx="4084320" cy="369332"/>
          </a:xfrm>
          <a:prstGeom prst="rect">
            <a:avLst/>
          </a:prstGeom>
          <a:noFill/>
        </p:spPr>
        <p:txBody>
          <a:bodyPr wrap="square" rtlCol="0">
            <a:spAutoFit/>
          </a:bodyPr>
          <a:lstStyle/>
          <a:p>
            <a:endParaRPr lang="en-CA" b="1" dirty="0">
              <a:solidFill>
                <a:srgbClr val="FF0000"/>
              </a:solidFill>
            </a:endParaRPr>
          </a:p>
        </p:txBody>
      </p:sp>
      <p:pic>
        <p:nvPicPr>
          <p:cNvPr id="20" name="Picture 19">
            <a:extLst>
              <a:ext uri="{FF2B5EF4-FFF2-40B4-BE49-F238E27FC236}">
                <a16:creationId xmlns:a16="http://schemas.microsoft.com/office/drawing/2014/main" id="{998863F4-228B-7E43-80E7-D3CE44D45E7B}"/>
              </a:ext>
            </a:extLst>
          </p:cNvPr>
          <p:cNvPicPr>
            <a:picLocks noChangeAspect="1"/>
          </p:cNvPicPr>
          <p:nvPr/>
        </p:nvPicPr>
        <p:blipFill rotWithShape="1">
          <a:blip r:embed="rId8"/>
          <a:srcRect b="16255"/>
          <a:stretch/>
        </p:blipFill>
        <p:spPr>
          <a:xfrm>
            <a:off x="4153059" y="1756703"/>
            <a:ext cx="1654426" cy="1385508"/>
          </a:xfrm>
          <a:prstGeom prst="rect">
            <a:avLst/>
          </a:prstGeom>
        </p:spPr>
      </p:pic>
      <p:pic>
        <p:nvPicPr>
          <p:cNvPr id="23" name="Picture 22">
            <a:extLst>
              <a:ext uri="{FF2B5EF4-FFF2-40B4-BE49-F238E27FC236}">
                <a16:creationId xmlns:a16="http://schemas.microsoft.com/office/drawing/2014/main" id="{13F169E9-7E7E-CE42-B377-A45D1500DD4E}"/>
              </a:ext>
            </a:extLst>
          </p:cNvPr>
          <p:cNvPicPr>
            <a:picLocks noChangeAspect="1"/>
          </p:cNvPicPr>
          <p:nvPr/>
        </p:nvPicPr>
        <p:blipFill rotWithShape="1">
          <a:blip r:embed="rId9">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3533357" y="1749648"/>
            <a:ext cx="777982" cy="1514899"/>
          </a:xfrm>
          <a:prstGeom prst="rect">
            <a:avLst/>
          </a:prstGeom>
        </p:spPr>
      </p:pic>
      <p:pic>
        <p:nvPicPr>
          <p:cNvPr id="25" name="Picture 24">
            <a:extLst>
              <a:ext uri="{FF2B5EF4-FFF2-40B4-BE49-F238E27FC236}">
                <a16:creationId xmlns:a16="http://schemas.microsoft.com/office/drawing/2014/main" id="{109F0918-554C-4447-88D5-9B38A08640B9}"/>
              </a:ext>
            </a:extLst>
          </p:cNvPr>
          <p:cNvPicPr>
            <a:picLocks noChangeAspect="1"/>
          </p:cNvPicPr>
          <p:nvPr/>
        </p:nvPicPr>
        <p:blipFill>
          <a:blip r:embed="rId10"/>
          <a:srcRect/>
          <a:stretch/>
        </p:blipFill>
        <p:spPr>
          <a:xfrm>
            <a:off x="7750543" y="1690462"/>
            <a:ext cx="2010184" cy="1682945"/>
          </a:xfrm>
          <a:prstGeom prst="rect">
            <a:avLst/>
          </a:prstGeom>
        </p:spPr>
      </p:pic>
      <p:sp>
        <p:nvSpPr>
          <p:cNvPr id="26" name="TextBox 25">
            <a:extLst>
              <a:ext uri="{FF2B5EF4-FFF2-40B4-BE49-F238E27FC236}">
                <a16:creationId xmlns:a16="http://schemas.microsoft.com/office/drawing/2014/main" id="{85A094B9-FE1E-4A41-9CF7-4EDF0970617E}"/>
              </a:ext>
            </a:extLst>
          </p:cNvPr>
          <p:cNvSpPr txBox="1"/>
          <p:nvPr/>
        </p:nvSpPr>
        <p:spPr>
          <a:xfrm>
            <a:off x="5929972" y="2274862"/>
            <a:ext cx="1875015" cy="430887"/>
          </a:xfrm>
          <a:prstGeom prst="rect">
            <a:avLst/>
          </a:prstGeom>
          <a:noFill/>
        </p:spPr>
        <p:txBody>
          <a:bodyPr wrap="square" rtlCol="0">
            <a:spAutoFit/>
          </a:bodyPr>
          <a:lstStyle/>
          <a:p>
            <a:r>
              <a:rPr lang="en-US" sz="2200" b="1" dirty="0">
                <a:latin typeface="Arial" panose="020B0604020202020204" pitchFamily="34" charset="0"/>
                <a:cs typeface="Arial" panose="020B0604020202020204" pitchFamily="34" charset="0"/>
              </a:rPr>
              <a:t>Fair Dealing</a:t>
            </a:r>
          </a:p>
        </p:txBody>
      </p:sp>
    </p:spTree>
    <p:custDataLst>
      <p:tags r:id="rId1"/>
    </p:custDataLst>
    <p:extLst>
      <p:ext uri="{BB962C8B-B14F-4D97-AF65-F5344CB8AC3E}">
        <p14:creationId xmlns:p14="http://schemas.microsoft.com/office/powerpoint/2010/main" val="1857498747"/>
      </p:ext>
    </p:extLst>
  </p:cSld>
  <p:clrMapOvr>
    <a:masterClrMapping/>
  </p:clrMapOvr>
  <mc:AlternateContent xmlns:mc="http://schemas.openxmlformats.org/markup-compatibility/2006" xmlns:p14="http://schemas.microsoft.com/office/powerpoint/2010/main">
    <mc:Choice Requires="p14">
      <p:transition spd="slow" p14:dur="2000" advTm="25107"/>
    </mc:Choice>
    <mc:Fallback xmlns="">
      <p:transition spd="slow" advTm="25107"/>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 presetClass="mediacall" presetSubtype="0" fill="hold" nodeType="withEffect">
                                  <p:stCondLst>
                                    <p:cond delay="0"/>
                                  </p:stCondLst>
                                  <p:childTnLst>
                                    <p:cmd type="call" cmd="playFrom(0.0)">
                                      <p:cBhvr>
                                        <p:cTn id="9" dur="7001" fill="hold"/>
                                        <p:tgtEl>
                                          <p:spTgt spid="7"/>
                                        </p:tgtEl>
                                      </p:cBhvr>
                                    </p:cmd>
                                  </p:childTnLst>
                                </p:cTn>
                              </p:par>
                              <p:par>
                                <p:cTn id="10" presetID="10"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par>
                                <p:cTn id="40" presetID="10" presetClass="entr" presetSubtype="0"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7"/>
                                        </p:tgtEl>
                                      </p:cBhvr>
                                    </p:animEffect>
                                    <p:set>
                                      <p:cBhvr>
                                        <p:cTn id="47" dur="1" fill="hold">
                                          <p:stCondLst>
                                            <p:cond delay="499"/>
                                          </p:stCondLst>
                                        </p:cTn>
                                        <p:tgtEl>
                                          <p:spTgt spid="7"/>
                                        </p:tgtEl>
                                        <p:attrNameLst>
                                          <p:attrName>style.visibility</p:attrName>
                                        </p:attrNameLst>
                                      </p:cBhvr>
                                      <p:to>
                                        <p:strVal val="hidden"/>
                                      </p:to>
                                    </p:set>
                                    <p:cmd type="call" cmd="stop">
                                      <p:cBhvr>
                                        <p:cTn id="48" dur="1">
                                          <p:stCondLst>
                                            <p:cond delay="499"/>
                                          </p:stCondLst>
                                        </p:cTn>
                                        <p:tgtEl>
                                          <p:spTgt spid="7"/>
                                        </p:tgtEl>
                                      </p:cBhvr>
                                    </p:cmd>
                                  </p:childTnLst>
                                </p:cTn>
                              </p:par>
                            </p:childTnLst>
                          </p:cTn>
                        </p:par>
                      </p:childTnLst>
                    </p:cTn>
                  </p:par>
                  <p:par>
                    <p:cTn id="49" fill="hold">
                      <p:stCondLst>
                        <p:cond delay="indefinite"/>
                      </p:stCondLst>
                      <p:childTnLst>
                        <p:par>
                          <p:cTn id="50" fill="hold">
                            <p:stCondLst>
                              <p:cond delay="0"/>
                            </p:stCondLst>
                            <p:childTnLst>
                              <p:par>
                                <p:cTn id="51" presetID="31" presetClass="entr" presetSubtype="0" fill="hold"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p:cTn id="53" dur="1000" fill="hold"/>
                                        <p:tgtEl>
                                          <p:spTgt spid="20"/>
                                        </p:tgtEl>
                                        <p:attrNameLst>
                                          <p:attrName>ppt_w</p:attrName>
                                        </p:attrNameLst>
                                      </p:cBhvr>
                                      <p:tavLst>
                                        <p:tav tm="0">
                                          <p:val>
                                            <p:fltVal val="0"/>
                                          </p:val>
                                        </p:tav>
                                        <p:tav tm="100000">
                                          <p:val>
                                            <p:strVal val="#ppt_w"/>
                                          </p:val>
                                        </p:tav>
                                      </p:tavLst>
                                    </p:anim>
                                    <p:anim calcmode="lin" valueType="num">
                                      <p:cBhvr>
                                        <p:cTn id="54" dur="1000" fill="hold"/>
                                        <p:tgtEl>
                                          <p:spTgt spid="20"/>
                                        </p:tgtEl>
                                        <p:attrNameLst>
                                          <p:attrName>ppt_h</p:attrName>
                                        </p:attrNameLst>
                                      </p:cBhvr>
                                      <p:tavLst>
                                        <p:tav tm="0">
                                          <p:val>
                                            <p:fltVal val="0"/>
                                          </p:val>
                                        </p:tav>
                                        <p:tav tm="100000">
                                          <p:val>
                                            <p:strVal val="#ppt_h"/>
                                          </p:val>
                                        </p:tav>
                                      </p:tavLst>
                                    </p:anim>
                                    <p:anim calcmode="lin" valueType="num">
                                      <p:cBhvr>
                                        <p:cTn id="55" dur="1000" fill="hold"/>
                                        <p:tgtEl>
                                          <p:spTgt spid="20"/>
                                        </p:tgtEl>
                                        <p:attrNameLst>
                                          <p:attrName>style.rotation</p:attrName>
                                        </p:attrNameLst>
                                      </p:cBhvr>
                                      <p:tavLst>
                                        <p:tav tm="0">
                                          <p:val>
                                            <p:fltVal val="90"/>
                                          </p:val>
                                        </p:tav>
                                        <p:tav tm="100000">
                                          <p:val>
                                            <p:fltVal val="0"/>
                                          </p:val>
                                        </p:tav>
                                      </p:tavLst>
                                    </p:anim>
                                    <p:animEffect transition="in" filter="fade">
                                      <p:cBhvr>
                                        <p:cTn id="56" dur="1000"/>
                                        <p:tgtEl>
                                          <p:spTgt spid="20"/>
                                        </p:tgtEl>
                                      </p:cBhvr>
                                    </p:animEffect>
                                  </p:childTnLst>
                                </p:cTn>
                              </p:par>
                              <p:par>
                                <p:cTn id="57" presetID="31" presetClass="entr" presetSubtype="0"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p:cTn id="59" dur="1000" fill="hold"/>
                                        <p:tgtEl>
                                          <p:spTgt spid="23"/>
                                        </p:tgtEl>
                                        <p:attrNameLst>
                                          <p:attrName>ppt_w</p:attrName>
                                        </p:attrNameLst>
                                      </p:cBhvr>
                                      <p:tavLst>
                                        <p:tav tm="0">
                                          <p:val>
                                            <p:fltVal val="0"/>
                                          </p:val>
                                        </p:tav>
                                        <p:tav tm="100000">
                                          <p:val>
                                            <p:strVal val="#ppt_w"/>
                                          </p:val>
                                        </p:tav>
                                      </p:tavLst>
                                    </p:anim>
                                    <p:anim calcmode="lin" valueType="num">
                                      <p:cBhvr>
                                        <p:cTn id="60" dur="1000" fill="hold"/>
                                        <p:tgtEl>
                                          <p:spTgt spid="23"/>
                                        </p:tgtEl>
                                        <p:attrNameLst>
                                          <p:attrName>ppt_h</p:attrName>
                                        </p:attrNameLst>
                                      </p:cBhvr>
                                      <p:tavLst>
                                        <p:tav tm="0">
                                          <p:val>
                                            <p:fltVal val="0"/>
                                          </p:val>
                                        </p:tav>
                                        <p:tav tm="100000">
                                          <p:val>
                                            <p:strVal val="#ppt_h"/>
                                          </p:val>
                                        </p:tav>
                                      </p:tavLst>
                                    </p:anim>
                                    <p:anim calcmode="lin" valueType="num">
                                      <p:cBhvr>
                                        <p:cTn id="61" dur="1000" fill="hold"/>
                                        <p:tgtEl>
                                          <p:spTgt spid="23"/>
                                        </p:tgtEl>
                                        <p:attrNameLst>
                                          <p:attrName>style.rotation</p:attrName>
                                        </p:attrNameLst>
                                      </p:cBhvr>
                                      <p:tavLst>
                                        <p:tav tm="0">
                                          <p:val>
                                            <p:fltVal val="90"/>
                                          </p:val>
                                        </p:tav>
                                        <p:tav tm="100000">
                                          <p:val>
                                            <p:fltVal val="0"/>
                                          </p:val>
                                        </p:tav>
                                      </p:tavLst>
                                    </p:anim>
                                    <p:animEffect transition="in" filter="fade">
                                      <p:cBhvr>
                                        <p:cTn id="62" dur="1000"/>
                                        <p:tgtEl>
                                          <p:spTgt spid="23"/>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1000" fill="hold"/>
                                        <p:tgtEl>
                                          <p:spTgt spid="3"/>
                                        </p:tgtEl>
                                        <p:attrNameLst>
                                          <p:attrName>ppt_w</p:attrName>
                                        </p:attrNameLst>
                                      </p:cBhvr>
                                      <p:tavLst>
                                        <p:tav tm="0">
                                          <p:val>
                                            <p:fltVal val="0"/>
                                          </p:val>
                                        </p:tav>
                                        <p:tav tm="100000">
                                          <p:val>
                                            <p:strVal val="#ppt_w"/>
                                          </p:val>
                                        </p:tav>
                                      </p:tavLst>
                                    </p:anim>
                                    <p:anim calcmode="lin" valueType="num">
                                      <p:cBhvr>
                                        <p:cTn id="68" dur="1000" fill="hold"/>
                                        <p:tgtEl>
                                          <p:spTgt spid="3"/>
                                        </p:tgtEl>
                                        <p:attrNameLst>
                                          <p:attrName>ppt_h</p:attrName>
                                        </p:attrNameLst>
                                      </p:cBhvr>
                                      <p:tavLst>
                                        <p:tav tm="0">
                                          <p:val>
                                            <p:fltVal val="0"/>
                                          </p:val>
                                        </p:tav>
                                        <p:tav tm="100000">
                                          <p:val>
                                            <p:strVal val="#ppt_h"/>
                                          </p:val>
                                        </p:tav>
                                      </p:tavLst>
                                    </p:anim>
                                    <p:anim calcmode="lin" valueType="num">
                                      <p:cBhvr>
                                        <p:cTn id="69" dur="1000" fill="hold"/>
                                        <p:tgtEl>
                                          <p:spTgt spid="3"/>
                                        </p:tgtEl>
                                        <p:attrNameLst>
                                          <p:attrName>style.rotation</p:attrName>
                                        </p:attrNameLst>
                                      </p:cBhvr>
                                      <p:tavLst>
                                        <p:tav tm="0">
                                          <p:val>
                                            <p:fltVal val="90"/>
                                          </p:val>
                                        </p:tav>
                                        <p:tav tm="100000">
                                          <p:val>
                                            <p:fltVal val="0"/>
                                          </p:val>
                                        </p:tav>
                                      </p:tavLst>
                                    </p:anim>
                                    <p:animEffect transition="in" filter="fade">
                                      <p:cBhvr>
                                        <p:cTn id="70" dur="1000"/>
                                        <p:tgtEl>
                                          <p:spTgt spid="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500"/>
                                        <p:tgtEl>
                                          <p:spTgt spid="25"/>
                                        </p:tgtEl>
                                      </p:cBhvr>
                                    </p:animEffect>
                                  </p:childTnLst>
                                </p:cTn>
                              </p:par>
                            </p:childTnLst>
                          </p:cTn>
                        </p:par>
                      </p:childTnLst>
                    </p:cTn>
                  </p:par>
                  <p:par>
                    <p:cTn id="76" fill="hold">
                      <p:stCondLst>
                        <p:cond delay="indefinite"/>
                      </p:stCondLst>
                      <p:childTnLst>
                        <p:par>
                          <p:cTn id="77" fill="hold">
                            <p:stCondLst>
                              <p:cond delay="0"/>
                            </p:stCondLst>
                            <p:childTnLst>
                              <p:par>
                                <p:cTn id="78" presetID="0" presetClass="path" presetSubtype="0" accel="50000" decel="50000" fill="hold" nodeType="clickEffect">
                                  <p:stCondLst>
                                    <p:cond delay="0"/>
                                  </p:stCondLst>
                                  <p:childTnLst>
                                    <p:animMotion origin="layout" path="M 0.00144 -0.00926 C 0.07045 -0.07037 0.13959 -0.13171 0.19089 -0.12801 C 0.24232 -0.12431 0.29167 -0.01644 0.30964 0.01273 " pathEditMode="relative" ptsTypes="AAA">
                                      <p:cBhvr>
                                        <p:cTn id="79" dur="2000" fill="hold"/>
                                        <p:tgtEl>
                                          <p:spTgt spid="23"/>
                                        </p:tgtEl>
                                        <p:attrNameLst>
                                          <p:attrName>ppt_x</p:attrName>
                                          <p:attrName>ppt_y</p:attrName>
                                        </p:attrNameLst>
                                      </p:cBhvr>
                                    </p:animMotion>
                                  </p:childTnLst>
                                </p:cTn>
                              </p:par>
                            </p:childTnLst>
                          </p:cTn>
                        </p:par>
                      </p:childTnLst>
                    </p:cTn>
                  </p:par>
                  <p:par>
                    <p:cTn id="80" fill="hold">
                      <p:stCondLst>
                        <p:cond delay="indefinite"/>
                      </p:stCondLst>
                      <p:childTnLst>
                        <p:par>
                          <p:cTn id="81" fill="hold">
                            <p:stCondLst>
                              <p:cond delay="0"/>
                            </p:stCondLst>
                            <p:childTnLst>
                              <p:par>
                                <p:cTn id="82" presetID="0" presetClass="path" presetSubtype="0" accel="50000" decel="50000" fill="hold" nodeType="clickEffect">
                                  <p:stCondLst>
                                    <p:cond delay="0"/>
                                  </p:stCondLst>
                                  <p:childTnLst>
                                    <p:animMotion origin="layout" path="M 0.30964 0.01273 C 0.26133 -0.0544 0.21303 -0.1213 0.16094 -0.12315 C 0.10886 -0.12523 -0.00286 0.0037 -0.0026 0.00046 " pathEditMode="relative" ptsTypes="AAA">
                                      <p:cBhvr>
                                        <p:cTn id="83" dur="2000" fill="hold"/>
                                        <p:tgtEl>
                                          <p:spTgt spid="23"/>
                                        </p:tgtEl>
                                        <p:attrNameLst>
                                          <p:attrName>ppt_x</p:attrName>
                                          <p:attrName>ppt_y</p:attrName>
                                        </p:attrNameLst>
                                      </p:cBhvr>
                                    </p:animMotion>
                                  </p:childTnLst>
                                </p:cTn>
                              </p:par>
                              <p:par>
                                <p:cTn id="84" presetID="2" presetClass="entr" presetSubtype="2"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anim calcmode="lin" valueType="num">
                                      <p:cBhvr additive="base">
                                        <p:cTn id="86" dur="1750" fill="hold"/>
                                        <p:tgtEl>
                                          <p:spTgt spid="26"/>
                                        </p:tgtEl>
                                        <p:attrNameLst>
                                          <p:attrName>ppt_x</p:attrName>
                                        </p:attrNameLst>
                                      </p:cBhvr>
                                      <p:tavLst>
                                        <p:tav tm="0">
                                          <p:val>
                                            <p:strVal val="1+#ppt_w/2"/>
                                          </p:val>
                                        </p:tav>
                                        <p:tav tm="100000">
                                          <p:val>
                                            <p:strVal val="#ppt_x"/>
                                          </p:val>
                                        </p:tav>
                                      </p:tavLst>
                                    </p:anim>
                                    <p:anim calcmode="lin" valueType="num">
                                      <p:cBhvr additive="base">
                                        <p:cTn id="87" dur="17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88" fill="hold" display="0">
                  <p:stCondLst>
                    <p:cond delay="indefinite"/>
                  </p:stCondLst>
                </p:cTn>
                <p:tgtEl>
                  <p:spTgt spid="7"/>
                </p:tgtEl>
              </p:cMediaNode>
            </p:video>
            <p:seq concurrent="1" nextAc="seek">
              <p:cTn id="89" restart="whenNotActive" fill="hold" evtFilter="cancelBubble" nodeType="interactiveSeq">
                <p:stCondLst>
                  <p:cond evt="onClick" delay="0">
                    <p:tgtEl>
                      <p:spTgt spid="7"/>
                    </p:tgtEl>
                  </p:cond>
                </p:stCondLst>
                <p:endSync evt="end" delay="0">
                  <p:rtn val="all"/>
                </p:endSync>
                <p:childTnLst>
                  <p:par>
                    <p:cTn id="90" fill="hold">
                      <p:stCondLst>
                        <p:cond delay="0"/>
                      </p:stCondLst>
                      <p:childTnLst>
                        <p:par>
                          <p:cTn id="91" fill="hold">
                            <p:stCondLst>
                              <p:cond delay="0"/>
                            </p:stCondLst>
                            <p:childTnLst>
                              <p:par>
                                <p:cTn id="92" presetID="2" presetClass="mediacall" presetSubtype="0" fill="hold" nodeType="clickEffect">
                                  <p:stCondLst>
                                    <p:cond delay="0"/>
                                  </p:stCondLst>
                                  <p:childTnLst>
                                    <p:cmd type="call" cmd="togglePause">
                                      <p:cBhvr>
                                        <p:cTn id="93" dur="1" fill="hold"/>
                                        <p:tgtEl>
                                          <p:spTgt spid="7"/>
                                        </p:tgtEl>
                                      </p:cBhvr>
                                    </p:cmd>
                                  </p:childTnLst>
                                </p:cTn>
                              </p:par>
                            </p:childTnLst>
                          </p:cTn>
                        </p:par>
                      </p:childTnLst>
                    </p:cTn>
                  </p:par>
                </p:childTnLst>
              </p:cTn>
              <p:nextCondLst>
                <p:cond evt="onClick" delay="0">
                  <p:tgtEl>
                    <p:spTgt spid="7"/>
                  </p:tgtEl>
                </p:cond>
              </p:nextCondLst>
            </p:seq>
          </p:childTnLst>
        </p:cTn>
      </p:par>
    </p:tnLst>
    <p:bldLst>
      <p:bldP spid="15" grpId="0"/>
      <p:bldP spid="16" grpId="0"/>
      <p:bldP spid="17" grpId="0"/>
      <p:bldP spid="18" grpId="0"/>
      <p:bldP spid="3" grpId="0" animBg="1"/>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3C68B-3158-4652-8A25-65356B684EF7}"/>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FACTOR 6 – THE EFFECT OF THE DEALING ON THE WORK</a:t>
            </a:r>
          </a:p>
        </p:txBody>
      </p:sp>
      <p:pic>
        <p:nvPicPr>
          <p:cNvPr id="7" name="Picture 6">
            <a:extLst>
              <a:ext uri="{FF2B5EF4-FFF2-40B4-BE49-F238E27FC236}">
                <a16:creationId xmlns:a16="http://schemas.microsoft.com/office/drawing/2014/main" id="{A84FDA68-82B4-4A22-A303-6C3B82CF2D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9686" y="2161426"/>
            <a:ext cx="2278207" cy="3370815"/>
          </a:xfrm>
          <a:prstGeom prst="rect">
            <a:avLst/>
          </a:prstGeom>
        </p:spPr>
      </p:pic>
      <p:pic>
        <p:nvPicPr>
          <p:cNvPr id="5" name="Content Placeholder 7">
            <a:extLst>
              <a:ext uri="{FF2B5EF4-FFF2-40B4-BE49-F238E27FC236}">
                <a16:creationId xmlns:a16="http://schemas.microsoft.com/office/drawing/2014/main" id="{497E8570-9311-FF4A-82FF-2C95CD482EFF}"/>
              </a:ext>
            </a:extLst>
          </p:cNvPr>
          <p:cNvPicPr>
            <a:picLocks noChangeAspect="1"/>
          </p:cNvPicPr>
          <p:nvPr/>
        </p:nvPicPr>
        <p:blipFill>
          <a:blip r:embed="rId5"/>
          <a:stretch>
            <a:fillRect/>
          </a:stretch>
        </p:blipFill>
        <p:spPr>
          <a:xfrm>
            <a:off x="3433877" y="2018256"/>
            <a:ext cx="4203757" cy="2480222"/>
          </a:xfrm>
          <a:prstGeom prst="rect">
            <a:avLst/>
          </a:prstGeom>
        </p:spPr>
      </p:pic>
      <p:pic>
        <p:nvPicPr>
          <p:cNvPr id="6" name="Picture 5" descr="A close up of a logo&#10;&#10;Description automatically generated">
            <a:extLst>
              <a:ext uri="{FF2B5EF4-FFF2-40B4-BE49-F238E27FC236}">
                <a16:creationId xmlns:a16="http://schemas.microsoft.com/office/drawing/2014/main" id="{D9A377C6-CA8C-AF48-A998-EFAF49BD8D5C}"/>
              </a:ext>
            </a:extLst>
          </p:cNvPr>
          <p:cNvPicPr>
            <a:picLocks noChangeAspect="1"/>
          </p:cNvPicPr>
          <p:nvPr/>
        </p:nvPicPr>
        <p:blipFill rotWithShape="1">
          <a:blip r:embed="rId6"/>
          <a:srcRect b="14182"/>
          <a:stretch/>
        </p:blipFill>
        <p:spPr>
          <a:xfrm>
            <a:off x="9078570" y="2018256"/>
            <a:ext cx="2829974" cy="2428632"/>
          </a:xfrm>
          <a:prstGeom prst="rect">
            <a:avLst/>
          </a:prstGeom>
        </p:spPr>
      </p:pic>
      <p:pic>
        <p:nvPicPr>
          <p:cNvPr id="8" name="Picture 7">
            <a:extLst>
              <a:ext uri="{FF2B5EF4-FFF2-40B4-BE49-F238E27FC236}">
                <a16:creationId xmlns:a16="http://schemas.microsoft.com/office/drawing/2014/main" id="{0F66C739-98A6-EA49-94DE-3845169943D2}"/>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8239971" y="2229444"/>
            <a:ext cx="1086908" cy="2116445"/>
          </a:xfrm>
          <a:prstGeom prst="rect">
            <a:avLst/>
          </a:prstGeom>
        </p:spPr>
      </p:pic>
      <p:sp>
        <p:nvSpPr>
          <p:cNvPr id="9" name="Content Placeholder 2">
            <a:extLst>
              <a:ext uri="{FF2B5EF4-FFF2-40B4-BE49-F238E27FC236}">
                <a16:creationId xmlns:a16="http://schemas.microsoft.com/office/drawing/2014/main" id="{3A5A56E0-BB22-4447-A01F-CE9054F55301}"/>
              </a:ext>
            </a:extLst>
          </p:cNvPr>
          <p:cNvSpPr txBox="1">
            <a:spLocks/>
          </p:cNvSpPr>
          <p:nvPr/>
        </p:nvSpPr>
        <p:spPr>
          <a:xfrm>
            <a:off x="2904038" y="5023184"/>
            <a:ext cx="8682518" cy="1834816"/>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baseline="0">
                <a:solidFill>
                  <a:schemeClr val="bg2">
                    <a:lumMod val="50000"/>
                  </a:schemeClr>
                </a:solidFill>
                <a:latin typeface="DINPro"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2">
                    <a:lumMod val="50000"/>
                  </a:schemeClr>
                </a:solidFill>
                <a:latin typeface="DINPro"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2">
                    <a:lumMod val="50000"/>
                  </a:schemeClr>
                </a:solidFill>
                <a:latin typeface="DINPro"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dirty="0">
                <a:solidFill>
                  <a:schemeClr val="tx1"/>
                </a:solidFill>
                <a:latin typeface="Arial" panose="020B0604020202020204" pitchFamily="34" charset="0"/>
                <a:cs typeface="Arial" panose="020B0604020202020204" pitchFamily="34" charset="0"/>
              </a:rPr>
              <a:t>"Because of their short duration and degraded quality, it can hardly be said that previews are in competition with downloads of the work itself" (para. 48).</a:t>
            </a:r>
          </a:p>
        </p:txBody>
      </p:sp>
    </p:spTree>
    <p:custDataLst>
      <p:tags r:id="rId1"/>
    </p:custDataLst>
    <p:extLst>
      <p:ext uri="{BB962C8B-B14F-4D97-AF65-F5344CB8AC3E}">
        <p14:creationId xmlns:p14="http://schemas.microsoft.com/office/powerpoint/2010/main" val="64140762"/>
      </p:ext>
    </p:extLst>
  </p:cSld>
  <p:clrMapOvr>
    <a:masterClrMapping/>
  </p:clrMapOvr>
  <mc:AlternateContent xmlns:mc="http://schemas.openxmlformats.org/markup-compatibility/2006" xmlns:p14="http://schemas.microsoft.com/office/powerpoint/2010/main">
    <mc:Choice Requires="p14">
      <p:transition spd="slow" p14:dur="2000" advTm="17210"/>
    </mc:Choice>
    <mc:Fallback xmlns="">
      <p:transition spd="slow" advTm="1721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9">
                                            <p:txEl>
                                              <p:pRg st="0" end="0"/>
                                            </p:txEl>
                                          </p:spTgt>
                                        </p:tgtEl>
                                        <p:attrNameLst>
                                          <p:attrName>style.visibility</p:attrName>
                                        </p:attrNameLst>
                                      </p:cBhvr>
                                      <p:to>
                                        <p:strVal val="visible"/>
                                      </p:to>
                                    </p:set>
                                    <p:animEffect transition="in" filter="fade">
                                      <p:cBhvr>
                                        <p:cTn id="25" dur="1000"/>
                                        <p:tgtEl>
                                          <p:spTgt spid="9">
                                            <p:txEl>
                                              <p:pRg st="0" end="0"/>
                                            </p:txEl>
                                          </p:spTgt>
                                        </p:tgtEl>
                                      </p:cBhvr>
                                    </p:animEffect>
                                    <p:anim calcmode="lin" valueType="num">
                                      <p:cBhvr>
                                        <p:cTn id="26"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9222-27E7-4F10-BFF2-E36E0244277A}"/>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SUPREME COURT DECISION</a:t>
            </a:r>
          </a:p>
        </p:txBody>
      </p:sp>
      <p:sp>
        <p:nvSpPr>
          <p:cNvPr id="3" name="Content Placeholder 2">
            <a:extLst>
              <a:ext uri="{FF2B5EF4-FFF2-40B4-BE49-F238E27FC236}">
                <a16:creationId xmlns:a16="http://schemas.microsoft.com/office/drawing/2014/main" id="{F99CACD2-5726-405C-8BBA-8920EDB02649}"/>
              </a:ext>
            </a:extLst>
          </p:cNvPr>
          <p:cNvSpPr>
            <a:spLocks noGrp="1"/>
          </p:cNvSpPr>
          <p:nvPr>
            <p:ph sz="half" idx="1"/>
          </p:nvPr>
        </p:nvSpPr>
        <p:spPr>
          <a:xfrm>
            <a:off x="838200" y="1638789"/>
            <a:ext cx="10515600" cy="4351338"/>
          </a:xfrm>
        </p:spPr>
        <p:txBody>
          <a:bodyPr/>
          <a:lstStyle/>
          <a:p>
            <a:pPr marL="0" indent="0" algn="ctr">
              <a:buNone/>
            </a:pPr>
            <a:r>
              <a:rPr lang="en-CA" b="1" dirty="0">
                <a:solidFill>
                  <a:srgbClr val="95263F"/>
                </a:solidFill>
                <a:latin typeface="Arial" panose="020B0604020202020204" pitchFamily="34" charset="0"/>
                <a:cs typeface="Arial" panose="020B0604020202020204" pitchFamily="34" charset="0"/>
              </a:rPr>
              <a:t>Dealing = Fair</a:t>
            </a:r>
          </a:p>
        </p:txBody>
      </p:sp>
      <p:grpSp>
        <p:nvGrpSpPr>
          <p:cNvPr id="33" name="Group 32">
            <a:extLst>
              <a:ext uri="{FF2B5EF4-FFF2-40B4-BE49-F238E27FC236}">
                <a16:creationId xmlns:a16="http://schemas.microsoft.com/office/drawing/2014/main" id="{A9CE8854-589B-4176-9172-3280987657D4}"/>
              </a:ext>
            </a:extLst>
          </p:cNvPr>
          <p:cNvGrpSpPr/>
          <p:nvPr/>
        </p:nvGrpSpPr>
        <p:grpSpPr>
          <a:xfrm>
            <a:off x="6765261" y="4420532"/>
            <a:ext cx="1788828" cy="1586121"/>
            <a:chOff x="7983419" y="554407"/>
            <a:chExt cx="1785121" cy="1516570"/>
          </a:xfrm>
        </p:grpSpPr>
        <p:sp>
          <p:nvSpPr>
            <p:cNvPr id="34" name="TextBox 33">
              <a:extLst>
                <a:ext uri="{FF2B5EF4-FFF2-40B4-BE49-F238E27FC236}">
                  <a16:creationId xmlns:a16="http://schemas.microsoft.com/office/drawing/2014/main" id="{915D34ED-8945-4403-869D-0A8B69CCAD41}"/>
                </a:ext>
              </a:extLst>
            </p:cNvPr>
            <p:cNvSpPr txBox="1"/>
            <p:nvPr/>
          </p:nvSpPr>
          <p:spPr>
            <a:xfrm>
              <a:off x="7983419" y="554407"/>
              <a:ext cx="1785121"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Alternatives</a:t>
              </a:r>
            </a:p>
          </p:txBody>
        </p:sp>
        <p:pic>
          <p:nvPicPr>
            <p:cNvPr id="35" name="Picture 34">
              <a:extLst>
                <a:ext uri="{FF2B5EF4-FFF2-40B4-BE49-F238E27FC236}">
                  <a16:creationId xmlns:a16="http://schemas.microsoft.com/office/drawing/2014/main" id="{35E863D0-1928-4CC6-90B2-FB8C7AB33A60}"/>
                </a:ext>
              </a:extLst>
            </p:cNvPr>
            <p:cNvPicPr>
              <a:picLocks noChangeAspect="1"/>
            </p:cNvPicPr>
            <p:nvPr/>
          </p:nvPicPr>
          <p:blipFill rotWithShape="1">
            <a:blip r:embed="rId3">
              <a:extLst>
                <a:ext uri="{28A0092B-C50C-407E-A947-70E740481C1C}">
                  <a14:useLocalDpi xmlns:a14="http://schemas.microsoft.com/office/drawing/2010/main" val="0"/>
                </a:ext>
              </a:extLst>
            </a:blip>
            <a:srcRect b="14675"/>
            <a:stretch/>
          </p:blipFill>
          <p:spPr>
            <a:xfrm>
              <a:off x="8306689" y="1095722"/>
              <a:ext cx="1142981" cy="975255"/>
            </a:xfrm>
            <a:prstGeom prst="rect">
              <a:avLst/>
            </a:prstGeom>
          </p:spPr>
        </p:pic>
      </p:grpSp>
      <p:grpSp>
        <p:nvGrpSpPr>
          <p:cNvPr id="36" name="Group 35">
            <a:extLst>
              <a:ext uri="{FF2B5EF4-FFF2-40B4-BE49-F238E27FC236}">
                <a16:creationId xmlns:a16="http://schemas.microsoft.com/office/drawing/2014/main" id="{7BD030D1-3093-45FD-93B7-07387A3DAED1}"/>
              </a:ext>
            </a:extLst>
          </p:cNvPr>
          <p:cNvGrpSpPr/>
          <p:nvPr/>
        </p:nvGrpSpPr>
        <p:grpSpPr>
          <a:xfrm>
            <a:off x="4005354" y="2661059"/>
            <a:ext cx="1380218" cy="1657987"/>
            <a:chOff x="721906" y="554409"/>
            <a:chExt cx="1377358" cy="1585285"/>
          </a:xfrm>
        </p:grpSpPr>
        <p:sp>
          <p:nvSpPr>
            <p:cNvPr id="37" name="TextBox 36">
              <a:extLst>
                <a:ext uri="{FF2B5EF4-FFF2-40B4-BE49-F238E27FC236}">
                  <a16:creationId xmlns:a16="http://schemas.microsoft.com/office/drawing/2014/main" id="{AC1C69DE-0672-4F4A-876E-21B091196868}"/>
                </a:ext>
              </a:extLst>
            </p:cNvPr>
            <p:cNvSpPr txBox="1"/>
            <p:nvPr/>
          </p:nvSpPr>
          <p:spPr>
            <a:xfrm>
              <a:off x="744721" y="554409"/>
              <a:ext cx="1331729"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Purpose</a:t>
              </a:r>
            </a:p>
          </p:txBody>
        </p:sp>
        <p:pic>
          <p:nvPicPr>
            <p:cNvPr id="38" name="Picture 37">
              <a:extLst>
                <a:ext uri="{FF2B5EF4-FFF2-40B4-BE49-F238E27FC236}">
                  <a16:creationId xmlns:a16="http://schemas.microsoft.com/office/drawing/2014/main" id="{167A5561-8F8F-4ABA-8D4D-6A47117F1C45}"/>
                </a:ext>
              </a:extLst>
            </p:cNvPr>
            <p:cNvPicPr>
              <a:picLocks noChangeAspect="1"/>
            </p:cNvPicPr>
            <p:nvPr/>
          </p:nvPicPr>
          <p:blipFill rotWithShape="1">
            <a:blip r:embed="rId4">
              <a:extLst>
                <a:ext uri="{28A0092B-C50C-407E-A947-70E740481C1C}">
                  <a14:useLocalDpi xmlns:a14="http://schemas.microsoft.com/office/drawing/2010/main" val="0"/>
                </a:ext>
              </a:extLst>
            </a:blip>
            <a:srcRect l="6129" t="8094" r="8943" b="27534"/>
            <a:stretch/>
          </p:blipFill>
          <p:spPr>
            <a:xfrm>
              <a:off x="721906" y="1095722"/>
              <a:ext cx="1377358" cy="1043972"/>
            </a:xfrm>
            <a:prstGeom prst="rect">
              <a:avLst/>
            </a:prstGeom>
          </p:spPr>
        </p:pic>
      </p:grpSp>
      <p:grpSp>
        <p:nvGrpSpPr>
          <p:cNvPr id="39" name="Group 38">
            <a:extLst>
              <a:ext uri="{FF2B5EF4-FFF2-40B4-BE49-F238E27FC236}">
                <a16:creationId xmlns:a16="http://schemas.microsoft.com/office/drawing/2014/main" id="{EB509A37-1FDB-4519-B376-C579D65B1B66}"/>
              </a:ext>
            </a:extLst>
          </p:cNvPr>
          <p:cNvGrpSpPr/>
          <p:nvPr/>
        </p:nvGrpSpPr>
        <p:grpSpPr>
          <a:xfrm>
            <a:off x="6984384" y="2679241"/>
            <a:ext cx="1245513" cy="1657988"/>
            <a:chOff x="4513386" y="554408"/>
            <a:chExt cx="1242932" cy="1585286"/>
          </a:xfrm>
        </p:grpSpPr>
        <p:sp>
          <p:nvSpPr>
            <p:cNvPr id="40" name="TextBox 39">
              <a:extLst>
                <a:ext uri="{FF2B5EF4-FFF2-40B4-BE49-F238E27FC236}">
                  <a16:creationId xmlns:a16="http://schemas.microsoft.com/office/drawing/2014/main" id="{35160EDA-CD26-44D4-A9C6-61C1FCD3F0F4}"/>
                </a:ext>
              </a:extLst>
            </p:cNvPr>
            <p:cNvSpPr txBox="1"/>
            <p:nvPr/>
          </p:nvSpPr>
          <p:spPr>
            <a:xfrm>
              <a:off x="4513386" y="554408"/>
              <a:ext cx="1242932"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Amount</a:t>
              </a:r>
            </a:p>
          </p:txBody>
        </p:sp>
        <p:pic>
          <p:nvPicPr>
            <p:cNvPr id="41" name="Picture 40">
              <a:extLst>
                <a:ext uri="{FF2B5EF4-FFF2-40B4-BE49-F238E27FC236}">
                  <a16:creationId xmlns:a16="http://schemas.microsoft.com/office/drawing/2014/main" id="{66124B0B-BBCF-42E2-A8B9-4F4F7FA614C4}"/>
                </a:ext>
              </a:extLst>
            </p:cNvPr>
            <p:cNvPicPr>
              <a:picLocks noChangeAspect="1"/>
            </p:cNvPicPr>
            <p:nvPr/>
          </p:nvPicPr>
          <p:blipFill rotWithShape="1">
            <a:blip r:embed="rId5">
              <a:extLst>
                <a:ext uri="{28A0092B-C50C-407E-A947-70E740481C1C}">
                  <a14:useLocalDpi xmlns:a14="http://schemas.microsoft.com/office/drawing/2010/main" val="0"/>
                </a:ext>
              </a:extLst>
            </a:blip>
            <a:srcRect l="24753" t="17139" r="22974" b="29979"/>
            <a:stretch/>
          </p:blipFill>
          <p:spPr>
            <a:xfrm>
              <a:off x="4644390" y="1147338"/>
              <a:ext cx="980917" cy="992356"/>
            </a:xfrm>
            <a:prstGeom prst="rect">
              <a:avLst/>
            </a:prstGeom>
          </p:spPr>
        </p:pic>
      </p:grpSp>
      <p:grpSp>
        <p:nvGrpSpPr>
          <p:cNvPr id="42" name="Group 41">
            <a:extLst>
              <a:ext uri="{FF2B5EF4-FFF2-40B4-BE49-F238E27FC236}">
                <a16:creationId xmlns:a16="http://schemas.microsoft.com/office/drawing/2014/main" id="{C2BCF314-6FE3-45F5-B3E5-75E9769BC613}"/>
              </a:ext>
            </a:extLst>
          </p:cNvPr>
          <p:cNvGrpSpPr/>
          <p:nvPr/>
        </p:nvGrpSpPr>
        <p:grpSpPr>
          <a:xfrm>
            <a:off x="4143336" y="4420532"/>
            <a:ext cx="1104253" cy="1801653"/>
            <a:chOff x="10345314" y="554407"/>
            <a:chExt cx="1101965" cy="1722651"/>
          </a:xfrm>
        </p:grpSpPr>
        <p:sp>
          <p:nvSpPr>
            <p:cNvPr id="43" name="TextBox 42">
              <a:extLst>
                <a:ext uri="{FF2B5EF4-FFF2-40B4-BE49-F238E27FC236}">
                  <a16:creationId xmlns:a16="http://schemas.microsoft.com/office/drawing/2014/main" id="{FBF9F3A0-6490-474A-8816-1307353C7C19}"/>
                </a:ext>
              </a:extLst>
            </p:cNvPr>
            <p:cNvSpPr txBox="1"/>
            <p:nvPr/>
          </p:nvSpPr>
          <p:spPr>
            <a:xfrm>
              <a:off x="10345314" y="554407"/>
              <a:ext cx="1101965"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Effect</a:t>
              </a:r>
            </a:p>
          </p:txBody>
        </p:sp>
        <p:pic>
          <p:nvPicPr>
            <p:cNvPr id="44" name="Picture 43">
              <a:extLst>
                <a:ext uri="{FF2B5EF4-FFF2-40B4-BE49-F238E27FC236}">
                  <a16:creationId xmlns:a16="http://schemas.microsoft.com/office/drawing/2014/main" id="{4132D3C2-E0F9-4F78-B3AC-8B42CCCF1871}"/>
                </a:ext>
              </a:extLst>
            </p:cNvPr>
            <p:cNvPicPr>
              <a:picLocks noChangeAspect="1"/>
            </p:cNvPicPr>
            <p:nvPr/>
          </p:nvPicPr>
          <p:blipFill rotWithShape="1">
            <a:blip r:embed="rId6">
              <a:extLst>
                <a:ext uri="{28A0092B-C50C-407E-A947-70E740481C1C}">
                  <a14:useLocalDpi xmlns:a14="http://schemas.microsoft.com/office/drawing/2010/main" val="0"/>
                </a:ext>
              </a:extLst>
            </a:blip>
            <a:srcRect l="33353" t="12652" r="32393" b="23441"/>
            <a:stretch/>
          </p:blipFill>
          <p:spPr>
            <a:xfrm>
              <a:off x="10550856" y="1053864"/>
              <a:ext cx="655624" cy="1223194"/>
            </a:xfrm>
            <a:prstGeom prst="rect">
              <a:avLst/>
            </a:prstGeom>
          </p:spPr>
        </p:pic>
      </p:grpSp>
      <p:grpSp>
        <p:nvGrpSpPr>
          <p:cNvPr id="45" name="Group 44">
            <a:extLst>
              <a:ext uri="{FF2B5EF4-FFF2-40B4-BE49-F238E27FC236}">
                <a16:creationId xmlns:a16="http://schemas.microsoft.com/office/drawing/2014/main" id="{4FF1F932-3191-4568-8D5A-980BEB09AF31}"/>
              </a:ext>
            </a:extLst>
          </p:cNvPr>
          <p:cNvGrpSpPr/>
          <p:nvPr/>
        </p:nvGrpSpPr>
        <p:grpSpPr>
          <a:xfrm>
            <a:off x="5272214" y="2181228"/>
            <a:ext cx="1647571" cy="1657987"/>
            <a:chOff x="2423460" y="554409"/>
            <a:chExt cx="1644157" cy="1585285"/>
          </a:xfrm>
        </p:grpSpPr>
        <p:sp>
          <p:nvSpPr>
            <p:cNvPr id="46" name="TextBox 45">
              <a:extLst>
                <a:ext uri="{FF2B5EF4-FFF2-40B4-BE49-F238E27FC236}">
                  <a16:creationId xmlns:a16="http://schemas.microsoft.com/office/drawing/2014/main" id="{6228AD5A-2B61-4716-9F7C-E5ECA0106A91}"/>
                </a:ext>
              </a:extLst>
            </p:cNvPr>
            <p:cNvSpPr txBox="1"/>
            <p:nvPr/>
          </p:nvSpPr>
          <p:spPr>
            <a:xfrm>
              <a:off x="2423460" y="554409"/>
              <a:ext cx="1644157"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Character</a:t>
              </a:r>
            </a:p>
          </p:txBody>
        </p:sp>
        <p:pic>
          <p:nvPicPr>
            <p:cNvPr id="47" name="Picture 46">
              <a:extLst>
                <a:ext uri="{FF2B5EF4-FFF2-40B4-BE49-F238E27FC236}">
                  <a16:creationId xmlns:a16="http://schemas.microsoft.com/office/drawing/2014/main" id="{219E1304-DAE5-4752-B34B-076535944486}"/>
                </a:ext>
              </a:extLst>
            </p:cNvPr>
            <p:cNvPicPr>
              <a:picLocks noChangeAspect="1"/>
            </p:cNvPicPr>
            <p:nvPr/>
          </p:nvPicPr>
          <p:blipFill rotWithShape="1">
            <a:blip r:embed="rId7">
              <a:extLst>
                <a:ext uri="{28A0092B-C50C-407E-A947-70E740481C1C}">
                  <a14:useLocalDpi xmlns:a14="http://schemas.microsoft.com/office/drawing/2010/main" val="0"/>
                </a:ext>
              </a:extLst>
            </a:blip>
            <a:srcRect l="12746" r="11640" b="14933"/>
            <a:stretch/>
          </p:blipFill>
          <p:spPr>
            <a:xfrm>
              <a:off x="2757963" y="1036148"/>
              <a:ext cx="980917" cy="1103546"/>
            </a:xfrm>
            <a:prstGeom prst="rect">
              <a:avLst/>
            </a:prstGeom>
          </p:spPr>
        </p:pic>
      </p:grpSp>
      <p:grpSp>
        <p:nvGrpSpPr>
          <p:cNvPr id="48" name="Group 47">
            <a:extLst>
              <a:ext uri="{FF2B5EF4-FFF2-40B4-BE49-F238E27FC236}">
                <a16:creationId xmlns:a16="http://schemas.microsoft.com/office/drawing/2014/main" id="{E815BDE0-BDC2-4E4E-8642-F7C2C4A5E8C5}"/>
              </a:ext>
            </a:extLst>
          </p:cNvPr>
          <p:cNvGrpSpPr/>
          <p:nvPr/>
        </p:nvGrpSpPr>
        <p:grpSpPr>
          <a:xfrm>
            <a:off x="5720770" y="4736374"/>
            <a:ext cx="1135406" cy="1595308"/>
            <a:chOff x="6404597" y="554408"/>
            <a:chExt cx="1133053" cy="1525354"/>
          </a:xfrm>
        </p:grpSpPr>
        <p:sp>
          <p:nvSpPr>
            <p:cNvPr id="49" name="TextBox 48">
              <a:extLst>
                <a:ext uri="{FF2B5EF4-FFF2-40B4-BE49-F238E27FC236}">
                  <a16:creationId xmlns:a16="http://schemas.microsoft.com/office/drawing/2014/main" id="{3348E83E-9BA2-4089-BE6C-B5698D4E9EDC}"/>
                </a:ext>
              </a:extLst>
            </p:cNvPr>
            <p:cNvSpPr txBox="1"/>
            <p:nvPr/>
          </p:nvSpPr>
          <p:spPr>
            <a:xfrm>
              <a:off x="6435684" y="554408"/>
              <a:ext cx="1101966" cy="461665"/>
            </a:xfrm>
            <a:prstGeom prst="rect">
              <a:avLst/>
            </a:prstGeom>
            <a:noFill/>
          </p:spPr>
          <p:txBody>
            <a:bodyPr wrap="square" rtlCol="0">
              <a:spAutoFit/>
            </a:bodyPr>
            <a:lstStyle/>
            <a:p>
              <a:r>
                <a:rPr lang="en-CA" sz="2400" u="sng" dirty="0">
                  <a:latin typeface="Arial" panose="020B0604020202020204" pitchFamily="34" charset="0"/>
                  <a:cs typeface="Arial" panose="020B0604020202020204" pitchFamily="34" charset="0"/>
                </a:rPr>
                <a:t>Nature</a:t>
              </a:r>
            </a:p>
          </p:txBody>
        </p:sp>
        <p:pic>
          <p:nvPicPr>
            <p:cNvPr id="50" name="Picture 49">
              <a:extLst>
                <a:ext uri="{FF2B5EF4-FFF2-40B4-BE49-F238E27FC236}">
                  <a16:creationId xmlns:a16="http://schemas.microsoft.com/office/drawing/2014/main" id="{3AE46249-7652-4174-AF61-7F2FEF44771F}"/>
                </a:ext>
              </a:extLst>
            </p:cNvPr>
            <p:cNvPicPr>
              <a:picLocks noChangeAspect="1"/>
            </p:cNvPicPr>
            <p:nvPr/>
          </p:nvPicPr>
          <p:blipFill rotWithShape="1">
            <a:blip r:embed="rId8">
              <a:extLst>
                <a:ext uri="{28A0092B-C50C-407E-A947-70E740481C1C}">
                  <a14:useLocalDpi xmlns:a14="http://schemas.microsoft.com/office/drawing/2010/main" val="0"/>
                </a:ext>
              </a:extLst>
            </a:blip>
            <a:srcRect l="9060" r="9855" b="19179"/>
            <a:stretch/>
          </p:blipFill>
          <p:spPr>
            <a:xfrm>
              <a:off x="6404597" y="1013802"/>
              <a:ext cx="1069459" cy="1065960"/>
            </a:xfrm>
            <a:prstGeom prst="rect">
              <a:avLst/>
            </a:prstGeom>
          </p:spPr>
        </p:pic>
      </p:grpSp>
      <p:pic>
        <p:nvPicPr>
          <p:cNvPr id="22" name="Picture 21" descr="A close up of a logo&#10;&#10;Description automatically generated">
            <a:extLst>
              <a:ext uri="{FF2B5EF4-FFF2-40B4-BE49-F238E27FC236}">
                <a16:creationId xmlns:a16="http://schemas.microsoft.com/office/drawing/2014/main" id="{1C2D27CA-9AC9-2D47-81A8-927E4187B356}"/>
              </a:ext>
            </a:extLst>
          </p:cNvPr>
          <p:cNvPicPr>
            <a:picLocks noChangeAspect="1"/>
          </p:cNvPicPr>
          <p:nvPr/>
        </p:nvPicPr>
        <p:blipFill rotWithShape="1">
          <a:blip r:embed="rId9">
            <a:duotone>
              <a:schemeClr val="accent6">
                <a:shade val="45000"/>
                <a:satMod val="135000"/>
              </a:schemeClr>
              <a:prstClr val="white"/>
            </a:duotone>
          </a:blip>
          <a:srcRect b="16121"/>
          <a:stretch/>
        </p:blipFill>
        <p:spPr>
          <a:xfrm>
            <a:off x="6984384" y="1406731"/>
            <a:ext cx="1367456" cy="1147005"/>
          </a:xfrm>
          <a:prstGeom prst="rect">
            <a:avLst/>
          </a:prstGeom>
        </p:spPr>
      </p:pic>
    </p:spTree>
    <p:extLst>
      <p:ext uri="{BB962C8B-B14F-4D97-AF65-F5344CB8AC3E}">
        <p14:creationId xmlns:p14="http://schemas.microsoft.com/office/powerpoint/2010/main" val="1440072725"/>
      </p:ext>
    </p:extLst>
  </p:cSld>
  <p:clrMapOvr>
    <a:masterClrMapping/>
  </p:clrMapOvr>
  <mc:AlternateContent xmlns:mc="http://schemas.openxmlformats.org/markup-compatibility/2006" xmlns:p14="http://schemas.microsoft.com/office/powerpoint/2010/main">
    <mc:Choice Requires="p14">
      <p:transition spd="slow" p14:dur="2000" advTm="8461"/>
    </mc:Choice>
    <mc:Fallback xmlns="">
      <p:transition spd="slow" advTm="84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fade">
                                      <p:cBhvr>
                                        <p:cTn id="11" dur="500"/>
                                        <p:tgtEl>
                                          <p:spTgt spid="4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500"/>
                                        <p:tgtEl>
                                          <p:spTgt spid="48"/>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0" end="0"/>
                                            </p:txEl>
                                          </p:spTgt>
                                        </p:tgtEl>
                                        <p:attrNameLst>
                                          <p:attrName>style.visibility</p:attrName>
                                        </p:attrNameLst>
                                      </p:cBhvr>
                                      <p:to>
                                        <p:strVal val="visible"/>
                                      </p:to>
                                    </p:set>
                                    <p:animEffect transition="in" filter="fade">
                                      <p:cBhvr>
                                        <p:cTn id="31" dur="10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down)">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A989-59EB-44D9-BA64-0644A8E96778}"/>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SUMMARY</a:t>
            </a:r>
          </a:p>
        </p:txBody>
      </p:sp>
      <p:sp>
        <p:nvSpPr>
          <p:cNvPr id="7" name="TextBox 6">
            <a:extLst>
              <a:ext uri="{FF2B5EF4-FFF2-40B4-BE49-F238E27FC236}">
                <a16:creationId xmlns:a16="http://schemas.microsoft.com/office/drawing/2014/main" id="{208946A9-859F-4FC0-AFCB-EE2D99B3F022}"/>
              </a:ext>
            </a:extLst>
          </p:cNvPr>
          <p:cNvSpPr txBox="1"/>
          <p:nvPr/>
        </p:nvSpPr>
        <p:spPr>
          <a:xfrm>
            <a:off x="1368098" y="2150943"/>
            <a:ext cx="5097118" cy="584775"/>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Are previews research?</a:t>
            </a:r>
          </a:p>
        </p:txBody>
      </p:sp>
      <p:sp>
        <p:nvSpPr>
          <p:cNvPr id="8" name="TextBox 7">
            <a:extLst>
              <a:ext uri="{FF2B5EF4-FFF2-40B4-BE49-F238E27FC236}">
                <a16:creationId xmlns:a16="http://schemas.microsoft.com/office/drawing/2014/main" id="{7D6D063C-0E34-45A4-8972-A2D5DDEEB2B0}"/>
              </a:ext>
            </a:extLst>
          </p:cNvPr>
          <p:cNvSpPr txBox="1"/>
          <p:nvPr/>
        </p:nvSpPr>
        <p:spPr>
          <a:xfrm>
            <a:off x="1368099" y="3275585"/>
            <a:ext cx="3697356" cy="584775"/>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Whose purpose?</a:t>
            </a:r>
          </a:p>
        </p:txBody>
      </p:sp>
      <p:sp>
        <p:nvSpPr>
          <p:cNvPr id="9" name="TextBox 8">
            <a:extLst>
              <a:ext uri="{FF2B5EF4-FFF2-40B4-BE49-F238E27FC236}">
                <a16:creationId xmlns:a16="http://schemas.microsoft.com/office/drawing/2014/main" id="{A4F79699-E480-4D7A-BF89-5CAB7F59C2CA}"/>
              </a:ext>
            </a:extLst>
          </p:cNvPr>
          <p:cNvSpPr txBox="1"/>
          <p:nvPr/>
        </p:nvSpPr>
        <p:spPr>
          <a:xfrm>
            <a:off x="1368098" y="4400227"/>
            <a:ext cx="4598354" cy="1077218"/>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Was the </a:t>
            </a:r>
            <a:r>
              <a:rPr lang="en-CA" sz="3200" i="1" dirty="0">
                <a:latin typeface="Arial" panose="020B0604020202020204" pitchFamily="34" charset="0"/>
                <a:cs typeface="Arial" panose="020B0604020202020204" pitchFamily="34" charset="0"/>
              </a:rPr>
              <a:t>CCH</a:t>
            </a:r>
            <a:r>
              <a:rPr lang="en-CA" sz="3200" dirty="0">
                <a:latin typeface="Arial" panose="020B0604020202020204" pitchFamily="34" charset="0"/>
                <a:cs typeface="Arial" panose="020B0604020202020204" pitchFamily="34" charset="0"/>
              </a:rPr>
              <a:t> six-factor test passed?</a:t>
            </a:r>
          </a:p>
        </p:txBody>
      </p:sp>
      <p:sp>
        <p:nvSpPr>
          <p:cNvPr id="12" name="TextBox 11">
            <a:extLst>
              <a:ext uri="{FF2B5EF4-FFF2-40B4-BE49-F238E27FC236}">
                <a16:creationId xmlns:a16="http://schemas.microsoft.com/office/drawing/2014/main" id="{8FE562F7-997E-42D1-A812-EE89CFFC9E80}"/>
              </a:ext>
            </a:extLst>
          </p:cNvPr>
          <p:cNvSpPr txBox="1"/>
          <p:nvPr/>
        </p:nvSpPr>
        <p:spPr>
          <a:xfrm>
            <a:off x="6985825" y="2150943"/>
            <a:ext cx="3180521" cy="584775"/>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Yes</a:t>
            </a:r>
          </a:p>
        </p:txBody>
      </p:sp>
      <p:sp>
        <p:nvSpPr>
          <p:cNvPr id="13" name="TextBox 12">
            <a:extLst>
              <a:ext uri="{FF2B5EF4-FFF2-40B4-BE49-F238E27FC236}">
                <a16:creationId xmlns:a16="http://schemas.microsoft.com/office/drawing/2014/main" id="{9BDD2AE1-62A9-4A89-8581-CC77656FF317}"/>
              </a:ext>
            </a:extLst>
          </p:cNvPr>
          <p:cNvSpPr txBox="1"/>
          <p:nvPr/>
        </p:nvSpPr>
        <p:spPr>
          <a:xfrm>
            <a:off x="6985825" y="3275585"/>
            <a:ext cx="2292626" cy="584775"/>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Customer</a:t>
            </a:r>
          </a:p>
        </p:txBody>
      </p:sp>
      <p:sp>
        <p:nvSpPr>
          <p:cNvPr id="14" name="TextBox 13">
            <a:extLst>
              <a:ext uri="{FF2B5EF4-FFF2-40B4-BE49-F238E27FC236}">
                <a16:creationId xmlns:a16="http://schemas.microsoft.com/office/drawing/2014/main" id="{B4949A05-881B-42B3-90AD-15A48C6F8B50}"/>
              </a:ext>
            </a:extLst>
          </p:cNvPr>
          <p:cNvSpPr txBox="1"/>
          <p:nvPr/>
        </p:nvSpPr>
        <p:spPr>
          <a:xfrm>
            <a:off x="6985825" y="4564456"/>
            <a:ext cx="2994991" cy="584775"/>
          </a:xfrm>
          <a:prstGeom prst="rect">
            <a:avLst/>
          </a:prstGeom>
          <a:noFill/>
        </p:spPr>
        <p:txBody>
          <a:bodyPr wrap="square" rtlCol="0">
            <a:spAutoFit/>
          </a:bodyPr>
          <a:lstStyle/>
          <a:p>
            <a:r>
              <a:rPr lang="en-CA" sz="3200" dirty="0">
                <a:latin typeface="Arial" panose="020B0604020202020204" pitchFamily="34" charset="0"/>
                <a:cs typeface="Arial" panose="020B0604020202020204" pitchFamily="34" charset="0"/>
              </a:rPr>
              <a:t>Yes</a:t>
            </a:r>
          </a:p>
        </p:txBody>
      </p:sp>
      <p:pic>
        <p:nvPicPr>
          <p:cNvPr id="10" name="Picture 9" descr="A close up of a logo&#10;&#10;Description automatically generated">
            <a:extLst>
              <a:ext uri="{FF2B5EF4-FFF2-40B4-BE49-F238E27FC236}">
                <a16:creationId xmlns:a16="http://schemas.microsoft.com/office/drawing/2014/main" id="{687CBDF9-2094-C842-9E61-9CF97816C130}"/>
              </a:ext>
            </a:extLst>
          </p:cNvPr>
          <p:cNvPicPr>
            <a:picLocks noChangeAspect="1"/>
          </p:cNvPicPr>
          <p:nvPr/>
        </p:nvPicPr>
        <p:blipFill rotWithShape="1">
          <a:blip r:embed="rId4">
            <a:duotone>
              <a:schemeClr val="accent6">
                <a:shade val="45000"/>
                <a:satMod val="135000"/>
              </a:schemeClr>
              <a:prstClr val="white"/>
            </a:duotone>
          </a:blip>
          <a:srcRect b="16121"/>
          <a:stretch/>
        </p:blipFill>
        <p:spPr>
          <a:xfrm>
            <a:off x="9177141" y="4264422"/>
            <a:ext cx="1947829" cy="1633815"/>
          </a:xfrm>
          <a:prstGeom prst="rect">
            <a:avLst/>
          </a:prstGeom>
        </p:spPr>
      </p:pic>
      <p:pic>
        <p:nvPicPr>
          <p:cNvPr id="15" name="Content Placeholder 15">
            <a:extLst>
              <a:ext uri="{FF2B5EF4-FFF2-40B4-BE49-F238E27FC236}">
                <a16:creationId xmlns:a16="http://schemas.microsoft.com/office/drawing/2014/main" id="{0C1A160E-25AD-3947-A5F2-93BFCDCCBD23}"/>
              </a:ext>
            </a:extLst>
          </p:cNvPr>
          <p:cNvPicPr>
            <a:picLocks noChangeAspect="1"/>
          </p:cNvPicPr>
          <p:nvPr/>
        </p:nvPicPr>
        <p:blipFill>
          <a:blip r:embed="rId5"/>
          <a:stretch>
            <a:fillRect/>
          </a:stretch>
        </p:blipFill>
        <p:spPr>
          <a:xfrm>
            <a:off x="9145710" y="1965623"/>
            <a:ext cx="2010692" cy="937627"/>
          </a:xfrm>
          <a:prstGeom prst="rect">
            <a:avLst/>
          </a:prstGeom>
        </p:spPr>
      </p:pic>
      <p:sp>
        <p:nvSpPr>
          <p:cNvPr id="16" name="Oval 15">
            <a:extLst>
              <a:ext uri="{FF2B5EF4-FFF2-40B4-BE49-F238E27FC236}">
                <a16:creationId xmlns:a16="http://schemas.microsoft.com/office/drawing/2014/main" id="{F183C74D-82DB-0642-9F5F-5E6F0CC26325}"/>
              </a:ext>
            </a:extLst>
          </p:cNvPr>
          <p:cNvSpPr/>
          <p:nvPr/>
        </p:nvSpPr>
        <p:spPr>
          <a:xfrm>
            <a:off x="9164518" y="1931829"/>
            <a:ext cx="1947828" cy="97142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8783D834-3928-1A4C-8259-3B60393FD510}"/>
              </a:ext>
            </a:extLst>
          </p:cNvPr>
          <p:cNvPicPr>
            <a:picLocks noChangeAspect="1"/>
          </p:cNvPicPr>
          <p:nvPr/>
        </p:nvPicPr>
        <p:blipFill rotWithShape="1">
          <a:blip r:embed="rId6"/>
          <a:srcRect b="13570"/>
          <a:stretch/>
        </p:blipFill>
        <p:spPr>
          <a:xfrm>
            <a:off x="9395388" y="3067548"/>
            <a:ext cx="1541915" cy="1332679"/>
          </a:xfrm>
          <a:prstGeom prst="rect">
            <a:avLst/>
          </a:prstGeom>
        </p:spPr>
      </p:pic>
    </p:spTree>
    <p:custDataLst>
      <p:tags r:id="rId1"/>
    </p:custDataLst>
    <p:extLst>
      <p:ext uri="{BB962C8B-B14F-4D97-AF65-F5344CB8AC3E}">
        <p14:creationId xmlns:p14="http://schemas.microsoft.com/office/powerpoint/2010/main" val="1933903553"/>
      </p:ext>
    </p:extLst>
  </p:cSld>
  <p:clrMapOvr>
    <a:masterClrMapping/>
  </p:clrMapOvr>
  <mc:AlternateContent xmlns:mc="http://schemas.openxmlformats.org/markup-compatibility/2006" xmlns:p14="http://schemas.microsoft.com/office/powerpoint/2010/main">
    <mc:Choice Requires="p14">
      <p:transition spd="slow" p14:dur="2000" advTm="19548"/>
    </mc:Choice>
    <mc:Fallback xmlns="">
      <p:transition spd="slow" advTm="1954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par>
                                <p:cTn id="27" presetID="10"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0A989-59EB-44D9-BA64-0644A8E96778}"/>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COPYRIGHT PENTALOGY</a:t>
            </a:r>
          </a:p>
        </p:txBody>
      </p:sp>
      <p:pic>
        <p:nvPicPr>
          <p:cNvPr id="2050" name="Picture 2">
            <a:extLst>
              <a:ext uri="{FF2B5EF4-FFF2-40B4-BE49-F238E27FC236}">
                <a16:creationId xmlns:a16="http://schemas.microsoft.com/office/drawing/2014/main" id="{F5B5B1DB-6E86-4A61-A5A9-C34E2D39ED5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4677498" y="2695690"/>
            <a:ext cx="2846272" cy="2787384"/>
          </a:xfrm>
          <a:prstGeom prst="rect">
            <a:avLst/>
          </a:prstGeom>
          <a:noFill/>
          <a:extLst>
            <a:ext uri="{909E8E84-426E-40DD-AFC4-6F175D3DCCD1}">
              <a14:hiddenFill xmlns:a14="http://schemas.microsoft.com/office/drawing/2010/main">
                <a:solidFill>
                  <a:srgbClr val="FFFFFF"/>
                </a:solidFill>
              </a14:hiddenFill>
            </a:ext>
          </a:extLst>
        </p:spPr>
      </p:pic>
      <p:sp>
        <p:nvSpPr>
          <p:cNvPr id="2048" name="TextBox 2047">
            <a:extLst>
              <a:ext uri="{FF2B5EF4-FFF2-40B4-BE49-F238E27FC236}">
                <a16:creationId xmlns:a16="http://schemas.microsoft.com/office/drawing/2014/main" id="{ECE6BC3E-AAF2-44F8-8BC1-18456AC9735F}"/>
              </a:ext>
            </a:extLst>
          </p:cNvPr>
          <p:cNvSpPr txBox="1"/>
          <p:nvPr/>
        </p:nvSpPr>
        <p:spPr>
          <a:xfrm>
            <a:off x="5133660" y="5508311"/>
            <a:ext cx="1924680" cy="369332"/>
          </a:xfrm>
          <a:prstGeom prst="rect">
            <a:avLst/>
          </a:prstGeom>
          <a:noFill/>
        </p:spPr>
        <p:txBody>
          <a:bodyPr wrap="square" rtlCol="0">
            <a:spAutoFit/>
          </a:bodyPr>
          <a:lstStyle/>
          <a:p>
            <a:r>
              <a:rPr lang="en-CA" i="1" dirty="0">
                <a:latin typeface="Arial" panose="020B0604020202020204" pitchFamily="34" charset="0"/>
                <a:cs typeface="Arial" panose="020B0604020202020204" pitchFamily="34" charset="0"/>
              </a:rPr>
              <a:t>ESAC v. SOCAN</a:t>
            </a:r>
          </a:p>
        </p:txBody>
      </p:sp>
      <p:sp>
        <p:nvSpPr>
          <p:cNvPr id="66" name="TextBox 65">
            <a:extLst>
              <a:ext uri="{FF2B5EF4-FFF2-40B4-BE49-F238E27FC236}">
                <a16:creationId xmlns:a16="http://schemas.microsoft.com/office/drawing/2014/main" id="{3F12D430-1947-4F7B-AAEE-0A266DCF9476}"/>
              </a:ext>
            </a:extLst>
          </p:cNvPr>
          <p:cNvSpPr txBox="1"/>
          <p:nvPr/>
        </p:nvSpPr>
        <p:spPr>
          <a:xfrm>
            <a:off x="6824043" y="2410214"/>
            <a:ext cx="4272326" cy="369332"/>
          </a:xfrm>
          <a:prstGeom prst="rect">
            <a:avLst/>
          </a:prstGeom>
          <a:noFill/>
        </p:spPr>
        <p:txBody>
          <a:bodyPr wrap="square" rtlCol="0">
            <a:spAutoFit/>
          </a:bodyPr>
          <a:lstStyle/>
          <a:p>
            <a:r>
              <a:rPr lang="en-CA" i="1" dirty="0">
                <a:latin typeface="Arial" panose="020B0604020202020204" pitchFamily="34" charset="0"/>
                <a:cs typeface="Arial" panose="020B0604020202020204" pitchFamily="34" charset="0"/>
              </a:rPr>
              <a:t>Alberta (Education) v. Access Copyright</a:t>
            </a:r>
          </a:p>
        </p:txBody>
      </p:sp>
      <p:sp>
        <p:nvSpPr>
          <p:cNvPr id="67" name="TextBox 66">
            <a:extLst>
              <a:ext uri="{FF2B5EF4-FFF2-40B4-BE49-F238E27FC236}">
                <a16:creationId xmlns:a16="http://schemas.microsoft.com/office/drawing/2014/main" id="{4B4BBF75-60D8-46AC-9E64-DBC35884ABA8}"/>
              </a:ext>
            </a:extLst>
          </p:cNvPr>
          <p:cNvSpPr txBox="1"/>
          <p:nvPr/>
        </p:nvSpPr>
        <p:spPr>
          <a:xfrm>
            <a:off x="3562661" y="2388381"/>
            <a:ext cx="1805298" cy="369332"/>
          </a:xfrm>
          <a:prstGeom prst="rect">
            <a:avLst/>
          </a:prstGeom>
          <a:noFill/>
        </p:spPr>
        <p:txBody>
          <a:bodyPr wrap="square" rtlCol="0">
            <a:spAutoFit/>
          </a:bodyPr>
          <a:lstStyle/>
          <a:p>
            <a:r>
              <a:rPr lang="en-CA" i="1" dirty="0">
                <a:latin typeface="Arial" panose="020B0604020202020204" pitchFamily="34" charset="0"/>
                <a:cs typeface="Arial" panose="020B0604020202020204" pitchFamily="34" charset="0"/>
              </a:rPr>
              <a:t>SOCAN v. Bell</a:t>
            </a:r>
          </a:p>
        </p:txBody>
      </p:sp>
      <p:sp>
        <p:nvSpPr>
          <p:cNvPr id="68" name="TextBox 67">
            <a:extLst>
              <a:ext uri="{FF2B5EF4-FFF2-40B4-BE49-F238E27FC236}">
                <a16:creationId xmlns:a16="http://schemas.microsoft.com/office/drawing/2014/main" id="{8F00F326-DB70-4B3A-B16F-30B7D65273CB}"/>
              </a:ext>
            </a:extLst>
          </p:cNvPr>
          <p:cNvSpPr txBox="1"/>
          <p:nvPr/>
        </p:nvSpPr>
        <p:spPr>
          <a:xfrm>
            <a:off x="2671282" y="4401619"/>
            <a:ext cx="2080137" cy="369332"/>
          </a:xfrm>
          <a:prstGeom prst="rect">
            <a:avLst/>
          </a:prstGeom>
          <a:noFill/>
        </p:spPr>
        <p:txBody>
          <a:bodyPr wrap="square" rtlCol="0">
            <a:spAutoFit/>
          </a:bodyPr>
          <a:lstStyle/>
          <a:p>
            <a:r>
              <a:rPr lang="en-CA" i="1" dirty="0">
                <a:latin typeface="Arial" panose="020B0604020202020204" pitchFamily="34" charset="0"/>
                <a:cs typeface="Arial" panose="020B0604020202020204" pitchFamily="34" charset="0"/>
              </a:rPr>
              <a:t>Rogers v. SOCAN</a:t>
            </a:r>
          </a:p>
        </p:txBody>
      </p:sp>
      <p:sp>
        <p:nvSpPr>
          <p:cNvPr id="69" name="TextBox 68">
            <a:extLst>
              <a:ext uri="{FF2B5EF4-FFF2-40B4-BE49-F238E27FC236}">
                <a16:creationId xmlns:a16="http://schemas.microsoft.com/office/drawing/2014/main" id="{2557FB03-86C3-4F8D-8D69-02258E10DF18}"/>
              </a:ext>
            </a:extLst>
          </p:cNvPr>
          <p:cNvSpPr txBox="1"/>
          <p:nvPr/>
        </p:nvSpPr>
        <p:spPr>
          <a:xfrm>
            <a:off x="7440583" y="4401619"/>
            <a:ext cx="2537277" cy="369332"/>
          </a:xfrm>
          <a:prstGeom prst="rect">
            <a:avLst/>
          </a:prstGeom>
          <a:noFill/>
        </p:spPr>
        <p:txBody>
          <a:bodyPr wrap="square" rtlCol="0">
            <a:spAutoFit/>
          </a:bodyPr>
          <a:lstStyle/>
          <a:p>
            <a:r>
              <a:rPr lang="en-CA" i="1" dirty="0" err="1">
                <a:latin typeface="Arial" panose="020B0604020202020204" pitchFamily="34" charset="0"/>
                <a:cs typeface="Arial" panose="020B0604020202020204" pitchFamily="34" charset="0"/>
              </a:rPr>
              <a:t>Re:Sound</a:t>
            </a:r>
            <a:r>
              <a:rPr lang="en-CA" i="1" dirty="0">
                <a:latin typeface="Arial" panose="020B0604020202020204" pitchFamily="34" charset="0"/>
                <a:cs typeface="Arial" panose="020B0604020202020204" pitchFamily="34" charset="0"/>
              </a:rPr>
              <a:t> v. MPTAC</a:t>
            </a:r>
          </a:p>
        </p:txBody>
      </p:sp>
    </p:spTree>
    <p:custDataLst>
      <p:tags r:id="rId1"/>
    </p:custDataLst>
    <p:extLst>
      <p:ext uri="{BB962C8B-B14F-4D97-AF65-F5344CB8AC3E}">
        <p14:creationId xmlns:p14="http://schemas.microsoft.com/office/powerpoint/2010/main" val="2148659828"/>
      </p:ext>
    </p:extLst>
  </p:cSld>
  <p:clrMapOvr>
    <a:masterClrMapping/>
  </p:clrMapOvr>
  <mc:AlternateContent xmlns:mc="http://schemas.openxmlformats.org/markup-compatibility/2006" xmlns:p14="http://schemas.microsoft.com/office/powerpoint/2010/main">
    <mc:Choice Requires="p14">
      <p:transition spd="slow" p14:dur="2000" advTm="30568"/>
    </mc:Choice>
    <mc:Fallback xmlns="">
      <p:transition spd="slow" advTm="3056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1000"/>
                                        <p:tgtEl>
                                          <p:spTgt spid="67"/>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1000"/>
                                        <p:tgtEl>
                                          <p:spTgt spid="2050"/>
                                        </p:tgtEl>
                                      </p:cBhvr>
                                    </p:animEffect>
                                  </p:childTnLst>
                                </p:cTn>
                              </p:par>
                            </p:childTnLst>
                          </p:cTn>
                        </p:par>
                        <p:par>
                          <p:cTn id="11" fill="hold">
                            <p:stCondLst>
                              <p:cond delay="1000"/>
                            </p:stCondLst>
                            <p:childTnLst>
                              <p:par>
                                <p:cTn id="12" presetID="10" presetClass="entr" presetSubtype="0" fill="hold" grpId="0" nodeType="afterEffect">
                                  <p:stCondLst>
                                    <p:cond delay="0"/>
                                  </p:stCondLst>
                                  <p:childTnLst>
                                    <p:set>
                                      <p:cBhvr>
                                        <p:cTn id="13" dur="1" fill="hold">
                                          <p:stCondLst>
                                            <p:cond delay="0"/>
                                          </p:stCondLst>
                                        </p:cTn>
                                        <p:tgtEl>
                                          <p:spTgt spid="66"/>
                                        </p:tgtEl>
                                        <p:attrNameLst>
                                          <p:attrName>style.visibility</p:attrName>
                                        </p:attrNameLst>
                                      </p:cBhvr>
                                      <p:to>
                                        <p:strVal val="visible"/>
                                      </p:to>
                                    </p:set>
                                    <p:animEffect transition="in" filter="fade">
                                      <p:cBhvr>
                                        <p:cTn id="14" dur="500"/>
                                        <p:tgtEl>
                                          <p:spTgt spid="66"/>
                                        </p:tgtEl>
                                      </p:cBhvr>
                                    </p:animEffect>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69"/>
                                        </p:tgtEl>
                                        <p:attrNameLst>
                                          <p:attrName>style.visibility</p:attrName>
                                        </p:attrNameLst>
                                      </p:cBhvr>
                                      <p:to>
                                        <p:strVal val="visible"/>
                                      </p:to>
                                    </p:set>
                                    <p:animEffect transition="in" filter="fade">
                                      <p:cBhvr>
                                        <p:cTn id="18" dur="500"/>
                                        <p:tgtEl>
                                          <p:spTgt spid="69"/>
                                        </p:tgtEl>
                                      </p:cBhvr>
                                    </p:animEffect>
                                  </p:childTnLst>
                                </p:cTn>
                              </p:par>
                            </p:childTnLst>
                          </p:cTn>
                        </p:par>
                        <p:par>
                          <p:cTn id="19" fill="hold">
                            <p:stCondLst>
                              <p:cond delay="2000"/>
                            </p:stCondLst>
                            <p:childTnLst>
                              <p:par>
                                <p:cTn id="20" presetID="10" presetClass="entr" presetSubtype="0" fill="hold" grpId="0" nodeType="afterEffect">
                                  <p:stCondLst>
                                    <p:cond delay="0"/>
                                  </p:stCondLst>
                                  <p:childTnLst>
                                    <p:set>
                                      <p:cBhvr>
                                        <p:cTn id="21" dur="1" fill="hold">
                                          <p:stCondLst>
                                            <p:cond delay="0"/>
                                          </p:stCondLst>
                                        </p:cTn>
                                        <p:tgtEl>
                                          <p:spTgt spid="2048"/>
                                        </p:tgtEl>
                                        <p:attrNameLst>
                                          <p:attrName>style.visibility</p:attrName>
                                        </p:attrNameLst>
                                      </p:cBhvr>
                                      <p:to>
                                        <p:strVal val="visible"/>
                                      </p:to>
                                    </p:set>
                                    <p:animEffect transition="in" filter="fade">
                                      <p:cBhvr>
                                        <p:cTn id="22" dur="500"/>
                                        <p:tgtEl>
                                          <p:spTgt spid="2048"/>
                                        </p:tgtEl>
                                      </p:cBhvr>
                                    </p:animEffect>
                                  </p:childTnLst>
                                </p:cTn>
                              </p:par>
                            </p:childTnLst>
                          </p:cTn>
                        </p:par>
                        <p:par>
                          <p:cTn id="23" fill="hold">
                            <p:stCondLst>
                              <p:cond delay="2500"/>
                            </p:stCondLst>
                            <p:childTnLst>
                              <p:par>
                                <p:cTn id="24" presetID="10" presetClass="entr" presetSubtype="0" fill="hold" grpId="0" nodeType="after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fade">
                                      <p:cBhvr>
                                        <p:cTn id="26" dur="500"/>
                                        <p:tgtEl>
                                          <p:spTgt spid="6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mph" presetSubtype="0" fill="hold" grpId="1" nodeType="clickEffect">
                                  <p:stCondLst>
                                    <p:cond delay="0"/>
                                  </p:stCondLst>
                                  <p:childTnLst>
                                    <p:animScale>
                                      <p:cBhvr>
                                        <p:cTn id="30" dur="2000" fill="hold"/>
                                        <p:tgtEl>
                                          <p:spTgt spid="67"/>
                                        </p:tgtEl>
                                      </p:cBhvr>
                                      <p:by x="150000" y="150000"/>
                                    </p:animScale>
                                  </p:childTnLst>
                                </p:cTn>
                              </p:par>
                              <p:par>
                                <p:cTn id="31" presetID="6" presetClass="emph" presetSubtype="0" fill="hold" grpId="1" nodeType="withEffect">
                                  <p:stCondLst>
                                    <p:cond delay="1000"/>
                                  </p:stCondLst>
                                  <p:childTnLst>
                                    <p:animScale>
                                      <p:cBhvr>
                                        <p:cTn id="32" dur="2000" fill="hold"/>
                                        <p:tgtEl>
                                          <p:spTgt spid="6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 grpId="0"/>
      <p:bldP spid="66" grpId="0"/>
      <p:bldP spid="66" grpId="1"/>
      <p:bldP spid="67" grpId="0"/>
      <p:bldP spid="67" grpId="1"/>
      <p:bldP spid="68" grpId="0"/>
      <p:bldP spid="6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DB170-C95C-44C5-AE74-1DB18F64BCD7}"/>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LEARNING OBJECTIVES</a:t>
            </a:r>
          </a:p>
        </p:txBody>
      </p:sp>
      <p:sp>
        <p:nvSpPr>
          <p:cNvPr id="6" name="Content Placeholder 2">
            <a:extLst>
              <a:ext uri="{FF2B5EF4-FFF2-40B4-BE49-F238E27FC236}">
                <a16:creationId xmlns:a16="http://schemas.microsoft.com/office/drawing/2014/main" id="{F2B51AEC-9DA5-4F1A-BC6D-B75C37DE49A5}"/>
              </a:ext>
            </a:extLst>
          </p:cNvPr>
          <p:cNvSpPr>
            <a:spLocks noGrp="1"/>
          </p:cNvSpPr>
          <p:nvPr>
            <p:ph sz="half" idx="1"/>
          </p:nvPr>
        </p:nvSpPr>
        <p:spPr>
          <a:xfrm>
            <a:off x="1407002" y="1701254"/>
            <a:ext cx="9377995" cy="4367033"/>
          </a:xfrm>
        </p:spPr>
        <p:txBody>
          <a:bodyPr>
            <a:normAutofit lnSpcReduction="10000"/>
          </a:bodyPr>
          <a:lstStyle/>
          <a:p>
            <a:pPr marL="0" indent="0">
              <a:buNone/>
            </a:pPr>
            <a:r>
              <a:rPr lang="en-US" dirty="0">
                <a:solidFill>
                  <a:schemeClr val="tx1"/>
                </a:solidFill>
                <a:latin typeface="Arial" panose="020B0604020202020204" pitchFamily="34" charset="0"/>
                <a:cs typeface="Arial" panose="020B0604020202020204" pitchFamily="34" charset="0"/>
              </a:rPr>
              <a:t>You should now be able to:</a:t>
            </a:r>
          </a:p>
          <a:p>
            <a:pPr marL="0" indent="0">
              <a:buNone/>
            </a:pPr>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Recount the circumstances and outcome of the </a:t>
            </a:r>
            <a:r>
              <a:rPr lang="en-US" i="1" dirty="0">
                <a:solidFill>
                  <a:schemeClr val="tx1"/>
                </a:solidFill>
                <a:latin typeface="Arial" panose="020B0604020202020204" pitchFamily="34" charset="0"/>
                <a:cs typeface="Arial" panose="020B0604020202020204" pitchFamily="34" charset="0"/>
              </a:rPr>
              <a:t>SOCAN v. Bell </a:t>
            </a:r>
            <a:r>
              <a:rPr lang="en-US" dirty="0">
                <a:solidFill>
                  <a:schemeClr val="tx1"/>
                </a:solidFill>
                <a:latin typeface="Arial" panose="020B0604020202020204" pitchFamily="34" charset="0"/>
                <a:cs typeface="Arial" panose="020B0604020202020204" pitchFamily="34" charset="0"/>
              </a:rPr>
              <a:t>case</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Describe the role of fair dealing in the </a:t>
            </a:r>
            <a:r>
              <a:rPr lang="en-US" i="1" dirty="0">
                <a:solidFill>
                  <a:schemeClr val="tx1"/>
                </a:solidFill>
                <a:latin typeface="Arial" panose="020B0604020202020204" pitchFamily="34" charset="0"/>
                <a:cs typeface="Arial" panose="020B0604020202020204" pitchFamily="34" charset="0"/>
              </a:rPr>
              <a:t>SOCAN v. Bell</a:t>
            </a:r>
            <a:r>
              <a:rPr lang="en-US" dirty="0">
                <a:solidFill>
                  <a:schemeClr val="tx1"/>
                </a:solidFill>
                <a:latin typeface="Arial" panose="020B0604020202020204" pitchFamily="34" charset="0"/>
                <a:cs typeface="Arial" panose="020B0604020202020204" pitchFamily="34" charset="0"/>
              </a:rPr>
              <a:t> case</a:t>
            </a:r>
          </a:p>
          <a:p>
            <a:endParaRPr lang="en-US" dirty="0">
              <a:solidFill>
                <a:schemeClr val="tx1"/>
              </a:solidFill>
              <a:latin typeface="Arial" panose="020B0604020202020204" pitchFamily="34" charset="0"/>
              <a:cs typeface="Arial" panose="020B0604020202020204" pitchFamily="34" charset="0"/>
            </a:endParaRPr>
          </a:p>
          <a:p>
            <a:r>
              <a:rPr lang="en-US" dirty="0">
                <a:solidFill>
                  <a:schemeClr val="tx1"/>
                </a:solidFill>
                <a:latin typeface="Arial" panose="020B0604020202020204" pitchFamily="34" charset="0"/>
                <a:cs typeface="Arial" panose="020B0604020202020204" pitchFamily="34" charset="0"/>
              </a:rPr>
              <a:t>Explain the use and interpretation of the </a:t>
            </a:r>
            <a:r>
              <a:rPr lang="en-US" i="1" dirty="0">
                <a:solidFill>
                  <a:schemeClr val="tx1"/>
                </a:solidFill>
                <a:latin typeface="Arial" panose="020B0604020202020204" pitchFamily="34" charset="0"/>
                <a:cs typeface="Arial" panose="020B0604020202020204" pitchFamily="34" charset="0"/>
              </a:rPr>
              <a:t>CCH</a:t>
            </a:r>
            <a:r>
              <a:rPr lang="en-US" dirty="0">
                <a:solidFill>
                  <a:schemeClr val="tx1"/>
                </a:solidFill>
                <a:latin typeface="Arial" panose="020B0604020202020204" pitchFamily="34" charset="0"/>
                <a:cs typeface="Arial" panose="020B0604020202020204" pitchFamily="34" charset="0"/>
              </a:rPr>
              <a:t> six-factor test in the </a:t>
            </a:r>
            <a:r>
              <a:rPr lang="en-US" i="1" dirty="0">
                <a:solidFill>
                  <a:schemeClr val="tx1"/>
                </a:solidFill>
                <a:latin typeface="Arial" panose="020B0604020202020204" pitchFamily="34" charset="0"/>
                <a:cs typeface="Arial" panose="020B0604020202020204" pitchFamily="34" charset="0"/>
              </a:rPr>
              <a:t>SOCAN v. Bell </a:t>
            </a:r>
            <a:r>
              <a:rPr lang="en-US" dirty="0">
                <a:solidFill>
                  <a:schemeClr val="tx1"/>
                </a:solidFill>
                <a:latin typeface="Arial" panose="020B0604020202020204" pitchFamily="34" charset="0"/>
                <a:cs typeface="Arial" panose="020B0604020202020204" pitchFamily="34" charset="0"/>
              </a:rPr>
              <a:t>case</a:t>
            </a:r>
          </a:p>
          <a:p>
            <a:pPr lvl="1"/>
            <a:endParaRPr lang="en-US" sz="2800" dirty="0">
              <a:solidFill>
                <a:schemeClr val="tx1"/>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38525556"/>
      </p:ext>
    </p:extLst>
  </p:cSld>
  <p:clrMapOvr>
    <a:masterClrMapping/>
  </p:clrMapOvr>
  <mc:AlternateContent xmlns:mc="http://schemas.openxmlformats.org/markup-compatibility/2006" xmlns:p14="http://schemas.microsoft.com/office/powerpoint/2010/main">
    <mc:Choice Requires="p14">
      <p:transition spd="slow" p14:dur="2000" advTm="17394"/>
    </mc:Choice>
    <mc:Fallback xmlns="">
      <p:transition spd="slow" advTm="1739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4" end="4"/>
                                            </p:txEl>
                                          </p:spTgt>
                                        </p:tgtEl>
                                        <p:attrNameLst>
                                          <p:attrName>style.visibility</p:attrName>
                                        </p:attrNameLst>
                                      </p:cBhvr>
                                      <p:to>
                                        <p:strVal val="visible"/>
                                      </p:to>
                                    </p:set>
                                    <p:animEffect transition="in" filter="fade">
                                      <p:cBhvr>
                                        <p:cTn id="12" dur="500"/>
                                        <p:tgtEl>
                                          <p:spTgt spid="6">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6" end="6"/>
                                            </p:txEl>
                                          </p:spTgt>
                                        </p:tgtEl>
                                        <p:attrNameLst>
                                          <p:attrName>style.visibility</p:attrName>
                                        </p:attrNameLst>
                                      </p:cBhvr>
                                      <p:to>
                                        <p:strVal val="visible"/>
                                      </p:to>
                                    </p:set>
                                    <p:animEffect transition="in" filter="fade">
                                      <p:cBhvr>
                                        <p:cTn id="17"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9584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r>
              <a:rPr lang="en-US" dirty="0"/>
              <a:t>The Supreme Court ruled in </a:t>
            </a:r>
            <a:r>
              <a:rPr lang="en-US" dirty="0" err="1"/>
              <a:t>favour</a:t>
            </a:r>
            <a:r>
              <a:rPr lang="en-US" dirty="0"/>
              <a:t> of SOCAN, deciding that previews did not constitute fair dealing:</a:t>
            </a:r>
          </a:p>
          <a:p>
            <a:pPr lvl="1"/>
            <a:r>
              <a:rPr lang="en-CA" dirty="0" smtClean="0"/>
              <a:t>True</a:t>
            </a:r>
          </a:p>
          <a:p>
            <a:pPr lvl="1"/>
            <a:r>
              <a:rPr lang="en-CA" b="1" dirty="0" smtClean="0">
                <a:solidFill>
                  <a:srgbClr val="879F3D"/>
                </a:solidFill>
              </a:rPr>
              <a:t>False</a:t>
            </a:r>
            <a:endParaRPr lang="en-CA" b="1" dirty="0">
              <a:solidFill>
                <a:srgbClr val="879F3D"/>
              </a:solidFill>
            </a:endParaRPr>
          </a:p>
          <a:p>
            <a:endParaRPr lang="en-CA" dirty="0"/>
          </a:p>
        </p:txBody>
      </p:sp>
      <p:sp>
        <p:nvSpPr>
          <p:cNvPr id="3" name="Text Placeholder 2"/>
          <p:cNvSpPr>
            <a:spLocks noGrp="1"/>
          </p:cNvSpPr>
          <p:nvPr>
            <p:ph type="body" sz="quarter" idx="16"/>
          </p:nvPr>
        </p:nvSpPr>
        <p:spPr/>
        <p:txBody>
          <a:bodyPr/>
          <a:lstStyle/>
          <a:p>
            <a:r>
              <a:rPr lang="en-US" dirty="0"/>
              <a:t>What was </a:t>
            </a:r>
            <a:r>
              <a:rPr lang="en-US" dirty="0" smtClean="0"/>
              <a:t>NOT </a:t>
            </a:r>
            <a:r>
              <a:rPr lang="en-US" dirty="0"/>
              <a:t>a central issue in the </a:t>
            </a:r>
            <a:r>
              <a:rPr lang="en-US" i="1" dirty="0"/>
              <a:t>SOCAN v. Bell </a:t>
            </a:r>
            <a:r>
              <a:rPr lang="en-US" dirty="0"/>
              <a:t>case?</a:t>
            </a:r>
          </a:p>
          <a:p>
            <a:pPr lvl="1"/>
            <a:r>
              <a:rPr lang="en-US" b="1" dirty="0">
                <a:solidFill>
                  <a:srgbClr val="879F3D"/>
                </a:solidFill>
              </a:rPr>
              <a:t>Whether a 45-second preview is a substantial </a:t>
            </a:r>
            <a:r>
              <a:rPr lang="en-US" b="1" dirty="0" smtClean="0">
                <a:solidFill>
                  <a:srgbClr val="879F3D"/>
                </a:solidFill>
              </a:rPr>
              <a:t>amount</a:t>
            </a:r>
          </a:p>
          <a:p>
            <a:pPr lvl="1"/>
            <a:r>
              <a:rPr lang="en-US" dirty="0" smtClean="0"/>
              <a:t>Whether </a:t>
            </a:r>
            <a:r>
              <a:rPr lang="en-US" dirty="0"/>
              <a:t>fair dealing can apply to the playing of </a:t>
            </a:r>
            <a:r>
              <a:rPr lang="en-US" dirty="0" smtClean="0"/>
              <a:t>previews</a:t>
            </a:r>
          </a:p>
          <a:p>
            <a:pPr lvl="1"/>
            <a:r>
              <a:rPr lang="en-US" dirty="0" smtClean="0"/>
              <a:t>Whose </a:t>
            </a:r>
            <a:r>
              <a:rPr lang="en-US" dirty="0"/>
              <a:t>perspective to use for considering the purpose of the use of the work </a:t>
            </a:r>
            <a:endParaRPr lang="en-US" dirty="0" smtClean="0"/>
          </a:p>
          <a:p>
            <a:pPr lvl="1"/>
            <a:r>
              <a:rPr lang="en-US" dirty="0" smtClean="0"/>
              <a:t>Whether </a:t>
            </a:r>
            <a:r>
              <a:rPr lang="en-US" dirty="0"/>
              <a:t>playing previews passes the CCH six-factor test</a:t>
            </a:r>
          </a:p>
          <a:p>
            <a:endParaRPr lang="en-CA" dirty="0"/>
          </a:p>
        </p:txBody>
      </p:sp>
    </p:spTree>
    <p:extLst>
      <p:ext uri="{BB962C8B-B14F-4D97-AF65-F5344CB8AC3E}">
        <p14:creationId xmlns:p14="http://schemas.microsoft.com/office/powerpoint/2010/main" val="376253589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a:buFont typeface="+mj-lt"/>
              <a:buAutoNum type="arabicPeriod" startAt="4"/>
            </a:pPr>
            <a:r>
              <a:rPr lang="en-US" dirty="0"/>
              <a:t>If previews are covered under fair dealing:</a:t>
            </a:r>
          </a:p>
          <a:p>
            <a:pPr lvl="1"/>
            <a:r>
              <a:rPr lang="en-US" b="1" dirty="0">
                <a:solidFill>
                  <a:srgbClr val="879F3D"/>
                </a:solidFill>
              </a:rPr>
              <a:t>Customers may listen to them without </a:t>
            </a:r>
            <a:r>
              <a:rPr lang="en-US" b="1" dirty="0" smtClean="0">
                <a:solidFill>
                  <a:srgbClr val="879F3D"/>
                </a:solidFill>
              </a:rPr>
              <a:t>paying</a:t>
            </a:r>
          </a:p>
          <a:p>
            <a:pPr lvl="1"/>
            <a:r>
              <a:rPr lang="en-US" dirty="0" smtClean="0"/>
              <a:t>Rights holders </a:t>
            </a:r>
            <a:r>
              <a:rPr lang="en-US" dirty="0"/>
              <a:t>must be compensated if they are </a:t>
            </a:r>
            <a:r>
              <a:rPr lang="en-US" dirty="0" smtClean="0"/>
              <a:t>played</a:t>
            </a:r>
          </a:p>
          <a:p>
            <a:pPr lvl="1"/>
            <a:r>
              <a:rPr lang="en-US" dirty="0" smtClean="0"/>
              <a:t>The </a:t>
            </a:r>
            <a:r>
              <a:rPr lang="en-US" dirty="0"/>
              <a:t>Government of Canada must be compensated if they are </a:t>
            </a:r>
            <a:r>
              <a:rPr lang="en-US" dirty="0" smtClean="0"/>
              <a:t>played</a:t>
            </a:r>
          </a:p>
          <a:p>
            <a:pPr lvl="1"/>
            <a:r>
              <a:rPr lang="en-US" dirty="0" smtClean="0"/>
              <a:t>The </a:t>
            </a:r>
            <a:r>
              <a:rPr lang="en-US" dirty="0"/>
              <a:t>previews are placed in the public domain</a:t>
            </a:r>
          </a:p>
          <a:p>
            <a:pPr>
              <a:buAutoNum type="arabicPeriod" startAt="4"/>
            </a:pPr>
            <a:endParaRPr lang="en-CA" dirty="0"/>
          </a:p>
        </p:txBody>
      </p:sp>
      <p:sp>
        <p:nvSpPr>
          <p:cNvPr id="3" name="Text Placeholder 2"/>
          <p:cNvSpPr>
            <a:spLocks noGrp="1"/>
          </p:cNvSpPr>
          <p:nvPr>
            <p:ph type="body" sz="quarter" idx="16"/>
          </p:nvPr>
        </p:nvSpPr>
        <p:spPr/>
        <p:txBody>
          <a:bodyPr/>
          <a:lstStyle/>
          <a:p>
            <a:pPr>
              <a:buFont typeface="+mj-lt"/>
              <a:buAutoNum type="arabicPeriod" startAt="3"/>
            </a:pPr>
            <a:r>
              <a:rPr lang="en-US" dirty="0"/>
              <a:t>Fair dealing could be considered for the previews because:</a:t>
            </a:r>
            <a:endParaRPr lang="en-US" dirty="0"/>
          </a:p>
          <a:p>
            <a:pPr lvl="1"/>
            <a:r>
              <a:rPr lang="en-US" b="1" dirty="0">
                <a:solidFill>
                  <a:srgbClr val="879F3D"/>
                </a:solidFill>
              </a:rPr>
              <a:t>Their purpose is </a:t>
            </a:r>
            <a:r>
              <a:rPr lang="en-US" b="1" dirty="0" smtClean="0">
                <a:solidFill>
                  <a:srgbClr val="879F3D"/>
                </a:solidFill>
              </a:rPr>
              <a:t>research</a:t>
            </a:r>
          </a:p>
          <a:p>
            <a:pPr lvl="1"/>
            <a:r>
              <a:rPr lang="en-US" dirty="0" smtClean="0"/>
              <a:t>A </a:t>
            </a:r>
            <a:r>
              <a:rPr lang="en-US" dirty="0"/>
              <a:t>45-second preview is an insubstantial </a:t>
            </a:r>
            <a:r>
              <a:rPr lang="en-US" dirty="0" smtClean="0"/>
              <a:t>amount</a:t>
            </a:r>
          </a:p>
          <a:p>
            <a:pPr lvl="1"/>
            <a:r>
              <a:rPr lang="en-US" dirty="0" smtClean="0"/>
              <a:t>The </a:t>
            </a:r>
            <a:r>
              <a:rPr lang="en-US" dirty="0"/>
              <a:t>quality of previews is </a:t>
            </a:r>
            <a:r>
              <a:rPr lang="en-US" dirty="0" smtClean="0"/>
              <a:t>low</a:t>
            </a:r>
          </a:p>
          <a:p>
            <a:pPr lvl="1"/>
            <a:r>
              <a:rPr lang="en-US" dirty="0" err="1" smtClean="0"/>
              <a:t>Y’all</a:t>
            </a:r>
            <a:r>
              <a:rPr lang="en-US" dirty="0" smtClean="0"/>
              <a:t> </a:t>
            </a:r>
            <a:r>
              <a:rPr lang="en-US" dirty="0"/>
              <a:t>can’t copyright no beat</a:t>
            </a:r>
          </a:p>
          <a:p>
            <a:pPr>
              <a:buAutoNum type="arabicPeriod" startAt="3"/>
            </a:pPr>
            <a:endParaRPr lang="en-CA" dirty="0"/>
          </a:p>
        </p:txBody>
      </p:sp>
    </p:spTree>
    <p:extLst>
      <p:ext uri="{BB962C8B-B14F-4D97-AF65-F5344CB8AC3E}">
        <p14:creationId xmlns:p14="http://schemas.microsoft.com/office/powerpoint/2010/main" val="15456680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a:buFont typeface="+mj-lt"/>
              <a:buAutoNum type="arabicPeriod" startAt="6"/>
            </a:pPr>
            <a:r>
              <a:rPr lang="en-US" dirty="0"/>
              <a:t>Drag the correct factors of the six-factor test into boxes:</a:t>
            </a:r>
          </a:p>
          <a:p>
            <a:pPr lvl="1"/>
            <a:r>
              <a:rPr lang="en-US" b="1" dirty="0" smtClean="0">
                <a:solidFill>
                  <a:srgbClr val="879F3D"/>
                </a:solidFill>
              </a:rPr>
              <a:t>Nature</a:t>
            </a:r>
          </a:p>
          <a:p>
            <a:pPr lvl="1"/>
            <a:r>
              <a:rPr lang="en-US" dirty="0" smtClean="0"/>
              <a:t>Novelty</a:t>
            </a:r>
          </a:p>
          <a:p>
            <a:pPr lvl="1"/>
            <a:r>
              <a:rPr lang="en-US" b="1" dirty="0" smtClean="0">
                <a:solidFill>
                  <a:srgbClr val="879F3D"/>
                </a:solidFill>
              </a:rPr>
              <a:t>Amount</a:t>
            </a:r>
          </a:p>
          <a:p>
            <a:pPr lvl="1"/>
            <a:r>
              <a:rPr lang="en-US" dirty="0" smtClean="0"/>
              <a:t>Cost</a:t>
            </a:r>
          </a:p>
          <a:p>
            <a:pPr lvl="1"/>
            <a:r>
              <a:rPr lang="en-US" b="1" dirty="0" smtClean="0">
                <a:solidFill>
                  <a:srgbClr val="879F3D"/>
                </a:solidFill>
              </a:rPr>
              <a:t>Effect</a:t>
            </a:r>
          </a:p>
          <a:p>
            <a:pPr lvl="1"/>
            <a:r>
              <a:rPr lang="en-US" b="1" dirty="0" smtClean="0">
                <a:solidFill>
                  <a:srgbClr val="879F3D"/>
                </a:solidFill>
              </a:rPr>
              <a:t>Character</a:t>
            </a:r>
          </a:p>
          <a:p>
            <a:pPr lvl="1"/>
            <a:r>
              <a:rPr lang="en-US" b="1" dirty="0" smtClean="0">
                <a:solidFill>
                  <a:srgbClr val="879F3D"/>
                </a:solidFill>
              </a:rPr>
              <a:t>Purpose</a:t>
            </a:r>
          </a:p>
          <a:p>
            <a:pPr lvl="1"/>
            <a:r>
              <a:rPr lang="en-US" dirty="0" smtClean="0"/>
              <a:t>Coolness</a:t>
            </a:r>
          </a:p>
          <a:p>
            <a:pPr lvl="1"/>
            <a:r>
              <a:rPr lang="en-US" dirty="0" smtClean="0"/>
              <a:t>Popularity</a:t>
            </a:r>
          </a:p>
          <a:p>
            <a:pPr lvl="1"/>
            <a:r>
              <a:rPr lang="en-US" b="1" dirty="0" smtClean="0">
                <a:solidFill>
                  <a:srgbClr val="879F3D"/>
                </a:solidFill>
              </a:rPr>
              <a:t>Alternatives</a:t>
            </a:r>
            <a:endParaRPr lang="en-US" b="1" dirty="0">
              <a:solidFill>
                <a:srgbClr val="879F3D"/>
              </a:solidFill>
            </a:endParaRPr>
          </a:p>
          <a:p>
            <a:pPr>
              <a:buAutoNum type="arabicPeriod" startAt="6"/>
            </a:pPr>
            <a:endParaRPr lang="en-CA" dirty="0"/>
          </a:p>
        </p:txBody>
      </p:sp>
      <p:sp>
        <p:nvSpPr>
          <p:cNvPr id="3" name="Text Placeholder 2"/>
          <p:cNvSpPr>
            <a:spLocks noGrp="1"/>
          </p:cNvSpPr>
          <p:nvPr>
            <p:ph type="body" sz="quarter" idx="16"/>
          </p:nvPr>
        </p:nvSpPr>
        <p:spPr/>
        <p:txBody>
          <a:bodyPr/>
          <a:lstStyle/>
          <a:p>
            <a:pPr>
              <a:buFont typeface="+mj-lt"/>
              <a:buAutoNum type="arabicPeriod" startAt="5"/>
            </a:pPr>
            <a:r>
              <a:rPr lang="en-US" dirty="0"/>
              <a:t>What is </a:t>
            </a:r>
            <a:r>
              <a:rPr lang="en-US" dirty="0" smtClean="0"/>
              <a:t>NOT </a:t>
            </a:r>
            <a:r>
              <a:rPr lang="en-US" dirty="0"/>
              <a:t>one of the factors in the </a:t>
            </a:r>
            <a:r>
              <a:rPr lang="en-US" i="1" dirty="0"/>
              <a:t>CCH</a:t>
            </a:r>
            <a:r>
              <a:rPr lang="en-US" dirty="0"/>
              <a:t> six-factor test?</a:t>
            </a:r>
          </a:p>
          <a:p>
            <a:pPr lvl="1"/>
            <a:r>
              <a:rPr lang="en-US" b="1" dirty="0">
                <a:solidFill>
                  <a:srgbClr val="879F3D"/>
                </a:solidFill>
              </a:rPr>
              <a:t>Transformative </a:t>
            </a:r>
            <a:r>
              <a:rPr lang="en-US" b="1" dirty="0" smtClean="0">
                <a:solidFill>
                  <a:srgbClr val="879F3D"/>
                </a:solidFill>
              </a:rPr>
              <a:t>use</a:t>
            </a:r>
          </a:p>
          <a:p>
            <a:pPr lvl="1"/>
            <a:r>
              <a:rPr lang="en-US" dirty="0" smtClean="0"/>
              <a:t>The </a:t>
            </a:r>
            <a:r>
              <a:rPr lang="en-US" dirty="0"/>
              <a:t>nature of the </a:t>
            </a:r>
            <a:r>
              <a:rPr lang="en-US" dirty="0" smtClean="0"/>
              <a:t>work</a:t>
            </a:r>
          </a:p>
          <a:p>
            <a:pPr lvl="1"/>
            <a:r>
              <a:rPr lang="en-US" dirty="0" smtClean="0"/>
              <a:t>Purpose </a:t>
            </a:r>
            <a:r>
              <a:rPr lang="en-US" dirty="0"/>
              <a:t>of the </a:t>
            </a:r>
            <a:r>
              <a:rPr lang="en-US" dirty="0" smtClean="0"/>
              <a:t>dealing</a:t>
            </a:r>
          </a:p>
          <a:p>
            <a:pPr lvl="1"/>
            <a:r>
              <a:rPr lang="en-US" dirty="0" smtClean="0"/>
              <a:t>Alternatives </a:t>
            </a:r>
            <a:r>
              <a:rPr lang="en-US" dirty="0"/>
              <a:t>to the dealing</a:t>
            </a:r>
          </a:p>
          <a:p>
            <a:pPr>
              <a:buAutoNum type="arabicPeriod" startAt="5"/>
            </a:pPr>
            <a:endParaRPr lang="en-CA" dirty="0"/>
          </a:p>
        </p:txBody>
      </p:sp>
    </p:spTree>
    <p:extLst>
      <p:ext uri="{BB962C8B-B14F-4D97-AF65-F5344CB8AC3E}">
        <p14:creationId xmlns:p14="http://schemas.microsoft.com/office/powerpoint/2010/main" val="6560336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lnSpc>
                <a:spcPct val="100000"/>
              </a:lnSpc>
              <a:spcBef>
                <a:spcPts val="0"/>
              </a:spcBef>
            </a:pPr>
            <a:r>
              <a:rPr lang="en-US" dirty="0">
                <a:latin typeface="Arial" panose="020B0604020202020204" pitchFamily="34" charset="0"/>
                <a:cs typeface="Arial" panose="020B0604020202020204" pitchFamily="34" charset="0"/>
              </a:rPr>
              <a:t>Geist, M. (Ed.). (2013). </a:t>
            </a:r>
            <a:r>
              <a:rPr lang="en-US" i="1" dirty="0">
                <a:latin typeface="Arial" panose="020B0604020202020204" pitchFamily="34" charset="0"/>
                <a:cs typeface="Arial" panose="020B0604020202020204" pitchFamily="34" charset="0"/>
              </a:rPr>
              <a:t>The </a:t>
            </a:r>
            <a:r>
              <a:rPr lang="en-US" i="1" dirty="0" smtClean="0">
                <a:latin typeface="Arial" panose="020B0604020202020204" pitchFamily="34" charset="0"/>
                <a:cs typeface="Arial" panose="020B0604020202020204" pitchFamily="34" charset="0"/>
              </a:rPr>
              <a:t>copyright pentalogy</a:t>
            </a:r>
            <a:r>
              <a:rPr lang="en-US" i="1" dirty="0">
                <a:latin typeface="Arial" panose="020B0604020202020204" pitchFamily="34" charset="0"/>
                <a:cs typeface="Arial" panose="020B0604020202020204" pitchFamily="34" charset="0"/>
              </a:rPr>
              <a:t>: How the Supreme Court of Canada </a:t>
            </a:r>
            <a:r>
              <a:rPr lang="en-US" i="1" dirty="0" smtClean="0">
                <a:latin typeface="Arial" panose="020B0604020202020204" pitchFamily="34" charset="0"/>
                <a:cs typeface="Arial" panose="020B0604020202020204" pitchFamily="34" charset="0"/>
              </a:rPr>
              <a:t>shook </a:t>
            </a:r>
            <a:r>
              <a:rPr lang="en-US" i="1" dirty="0">
                <a:latin typeface="Arial" panose="020B0604020202020204" pitchFamily="34" charset="0"/>
                <a:cs typeface="Arial" panose="020B0604020202020204" pitchFamily="34" charset="0"/>
              </a:rPr>
              <a:t>the </a:t>
            </a:r>
            <a:r>
              <a:rPr lang="en-US" i="1" dirty="0" smtClean="0">
                <a:latin typeface="Arial" panose="020B0604020202020204" pitchFamily="34" charset="0"/>
                <a:cs typeface="Arial" panose="020B0604020202020204" pitchFamily="34" charset="0"/>
              </a:rPr>
              <a:t>foundations </a:t>
            </a:r>
            <a:r>
              <a:rPr lang="en-US" i="1" dirty="0">
                <a:latin typeface="Arial" panose="020B0604020202020204" pitchFamily="34" charset="0"/>
                <a:cs typeface="Arial" panose="020B0604020202020204" pitchFamily="34" charset="0"/>
              </a:rPr>
              <a:t>of Canadian </a:t>
            </a:r>
            <a:r>
              <a:rPr lang="en-US" i="1" dirty="0" smtClean="0">
                <a:latin typeface="Arial" panose="020B0604020202020204" pitchFamily="34" charset="0"/>
                <a:cs typeface="Arial" panose="020B0604020202020204" pitchFamily="34" charset="0"/>
              </a:rPr>
              <a:t>copyright law</a:t>
            </a:r>
            <a:r>
              <a:rPr lang="en-US" dirty="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University </a:t>
            </a:r>
            <a:r>
              <a:rPr lang="en-US" dirty="0">
                <a:latin typeface="Arial" panose="020B0604020202020204" pitchFamily="34" charset="0"/>
                <a:cs typeface="Arial" panose="020B0604020202020204" pitchFamily="34" charset="0"/>
              </a:rPr>
              <a:t>of Ottawa Press. </a:t>
            </a:r>
            <a:r>
              <a:rPr lang="en-US" dirty="0">
                <a:latin typeface="Arial" panose="020B0604020202020204" pitchFamily="34" charset="0"/>
                <a:cs typeface="Arial" panose="020B0604020202020204" pitchFamily="34" charset="0"/>
                <a:hlinkClick r:id="rId3"/>
              </a:rPr>
              <a:t>https://</a:t>
            </a:r>
            <a:r>
              <a:rPr lang="en-US" dirty="0" smtClean="0">
                <a:latin typeface="Arial" panose="020B0604020202020204" pitchFamily="34" charset="0"/>
                <a:cs typeface="Arial" panose="020B0604020202020204" pitchFamily="34" charset="0"/>
                <a:hlinkClick r:id="rId3"/>
              </a:rPr>
              <a:t>ruor.uottawa.ca/items/68a79a00-dbbc-4fdc-baa7-fb92e5d2057a</a:t>
            </a:r>
            <a:endParaRPr lang="en-US" dirty="0" smtClean="0">
              <a:latin typeface="Arial" panose="020B0604020202020204" pitchFamily="34" charset="0"/>
              <a:cs typeface="Arial" panose="020B0604020202020204" pitchFamily="34" charset="0"/>
            </a:endParaRPr>
          </a:p>
          <a:p>
            <a:pPr marL="457200" indent="-457200">
              <a:lnSpc>
                <a:spcPct val="100000"/>
              </a:lnSpc>
              <a:spcBef>
                <a:spcPts val="0"/>
              </a:spcBef>
            </a:pPr>
            <a:endParaRPr lang="en-US" dirty="0">
              <a:latin typeface="Arial" panose="020B0604020202020204" pitchFamily="34" charset="0"/>
              <a:cs typeface="Arial" panose="020B0604020202020204" pitchFamily="34" charset="0"/>
            </a:endParaRPr>
          </a:p>
          <a:p>
            <a:pPr marL="457200" indent="-457200">
              <a:lnSpc>
                <a:spcPct val="100000"/>
              </a:lnSpc>
              <a:spcBef>
                <a:spcPts val="0"/>
              </a:spcBef>
            </a:pPr>
            <a:r>
              <a:rPr lang="en-US" dirty="0" err="1">
                <a:latin typeface="Arial" panose="020B0604020202020204" pitchFamily="34" charset="0"/>
                <a:cs typeface="Arial" panose="020B0604020202020204" pitchFamily="34" charset="0"/>
              </a:rPr>
              <a:t>Nitoslawski</a:t>
            </a:r>
            <a:r>
              <a:rPr lang="en-US" dirty="0">
                <a:latin typeface="Arial" panose="020B0604020202020204" pitchFamily="34" charset="0"/>
                <a:cs typeface="Arial" panose="020B0604020202020204" pitchFamily="34" charset="0"/>
              </a:rPr>
              <a:t>, M</a:t>
            </a:r>
            <a:r>
              <a:rPr lang="en-US"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&amp; </a:t>
            </a:r>
            <a:r>
              <a:rPr lang="en-US" dirty="0" err="1">
                <a:latin typeface="Arial" panose="020B0604020202020204" pitchFamily="34" charset="0"/>
                <a:cs typeface="Arial" panose="020B0604020202020204" pitchFamily="34" charset="0"/>
              </a:rPr>
              <a:t>Shortt</a:t>
            </a:r>
            <a:r>
              <a:rPr lang="en-US" dirty="0">
                <a:latin typeface="Arial" panose="020B0604020202020204" pitchFamily="34" charset="0"/>
                <a:cs typeface="Arial" panose="020B0604020202020204" pitchFamily="34" charset="0"/>
              </a:rPr>
              <a:t>, M. J. (2013). Canada's new copyright: The Supreme Court redefines fair use and technological neutrality. </a:t>
            </a:r>
            <a:r>
              <a:rPr lang="en-US" i="1" dirty="0">
                <a:latin typeface="Arial" panose="020B0604020202020204" pitchFamily="34" charset="0"/>
                <a:cs typeface="Arial" panose="020B0604020202020204" pitchFamily="34" charset="0"/>
              </a:rPr>
              <a:t>Landslide</a:t>
            </a:r>
            <a:r>
              <a:rPr lang="en-US" dirty="0">
                <a:latin typeface="Arial" panose="020B0604020202020204" pitchFamily="34" charset="0"/>
                <a:cs typeface="Arial" panose="020B0604020202020204" pitchFamily="34" charset="0"/>
              </a:rPr>
              <a:t> </a:t>
            </a:r>
            <a:r>
              <a:rPr lang="en-US" i="1" dirty="0">
                <a:latin typeface="Arial" panose="020B0604020202020204" pitchFamily="34" charset="0"/>
                <a:cs typeface="Arial" panose="020B0604020202020204" pitchFamily="34" charset="0"/>
              </a:rPr>
              <a:t>5</a:t>
            </a:r>
            <a:r>
              <a:rPr lang="en-US" dirty="0">
                <a:latin typeface="Arial" panose="020B0604020202020204" pitchFamily="34" charset="0"/>
                <a:cs typeface="Arial" panose="020B0604020202020204" pitchFamily="34" charset="0"/>
              </a:rPr>
              <a:t>(5), 43-49. </a:t>
            </a:r>
            <a:r>
              <a:rPr lang="en-US" u="sng" dirty="0" smtClean="0">
                <a:latin typeface="Arial" panose="020B0604020202020204" pitchFamily="34" charset="0"/>
                <a:cs typeface="Arial" panose="020B0604020202020204" pitchFamily="34" charset="0"/>
                <a:hlinkClick r:id="rId4"/>
              </a:rPr>
              <a:t>https</a:t>
            </a:r>
            <a:r>
              <a:rPr lang="en-US" u="sng" dirty="0">
                <a:latin typeface="Arial" panose="020B0604020202020204" pitchFamily="34" charset="0"/>
                <a:cs typeface="Arial" panose="020B0604020202020204" pitchFamily="34" charset="0"/>
                <a:hlinkClick r:id="rId4"/>
              </a:rPr>
              <a:t>://heinonline.org/HOL/P?h=hein.journals/lndslid5&amp;i=322</a:t>
            </a:r>
            <a:endParaRPr lang="en-US" dirty="0">
              <a:latin typeface="Arial" panose="020B0604020202020204" pitchFamily="34" charset="0"/>
              <a:cs typeface="Arial" panose="020B0604020202020204" pitchFamily="34" charset="0"/>
            </a:endParaRPr>
          </a:p>
          <a:p>
            <a:pPr marL="457200" indent="-457200">
              <a:lnSpc>
                <a:spcPct val="100000"/>
              </a:lnSpc>
              <a:spcBef>
                <a:spcPts val="0"/>
              </a:spcBef>
            </a:pPr>
            <a:endParaRPr lang="en-US" dirty="0">
              <a:latin typeface="Arial" panose="020B0604020202020204" pitchFamily="34" charset="0"/>
              <a:cs typeface="Arial" panose="020B0604020202020204" pitchFamily="34" charset="0"/>
            </a:endParaRPr>
          </a:p>
          <a:p>
            <a:pPr marL="457200" indent="-457200">
              <a:lnSpc>
                <a:spcPct val="100000"/>
              </a:lnSpc>
              <a:spcBef>
                <a:spcPts val="0"/>
              </a:spcBef>
            </a:pPr>
            <a:r>
              <a:rPr lang="en-US" dirty="0" err="1">
                <a:latin typeface="Arial" panose="020B0604020202020204" pitchFamily="34" charset="0"/>
                <a:cs typeface="Arial" panose="020B0604020202020204" pitchFamily="34" charset="0"/>
              </a:rPr>
              <a:t>Tawfik</a:t>
            </a:r>
            <a:r>
              <a:rPr lang="en-US" dirty="0">
                <a:latin typeface="Arial" panose="020B0604020202020204" pitchFamily="34" charset="0"/>
                <a:cs typeface="Arial" panose="020B0604020202020204" pitchFamily="34" charset="0"/>
              </a:rPr>
              <a:t>, M. J. </a:t>
            </a:r>
            <a:r>
              <a:rPr lang="en-US" dirty="0" smtClean="0">
                <a:latin typeface="Arial" panose="020B0604020202020204" pitchFamily="34" charset="0"/>
                <a:cs typeface="Arial" panose="020B0604020202020204" pitchFamily="34" charset="0"/>
              </a:rPr>
              <a:t>(2013). The </a:t>
            </a:r>
            <a:r>
              <a:rPr lang="en-US" dirty="0">
                <a:latin typeface="Arial" panose="020B0604020202020204" pitchFamily="34" charset="0"/>
                <a:cs typeface="Arial" panose="020B0604020202020204" pitchFamily="34" charset="0"/>
              </a:rPr>
              <a:t>Supreme Court of Canada and the “Fair Dealing Trilogy”: Elaborating a doctrine of user rights under Canadian copyright law. </a:t>
            </a:r>
            <a:r>
              <a:rPr lang="en-US" i="1" dirty="0">
                <a:latin typeface="Arial" panose="020B0604020202020204" pitchFamily="34" charset="0"/>
                <a:cs typeface="Arial" panose="020B0604020202020204" pitchFamily="34" charset="0"/>
              </a:rPr>
              <a:t>Alberta Law Review, 51</a:t>
            </a:r>
            <a:r>
              <a:rPr lang="en-US" dirty="0">
                <a:latin typeface="Arial" panose="020B0604020202020204" pitchFamily="34" charset="0"/>
                <a:cs typeface="Arial" panose="020B0604020202020204" pitchFamily="34" charset="0"/>
              </a:rPr>
              <a:t>(1), 191-200. </a:t>
            </a:r>
            <a:r>
              <a:rPr lang="en-US" u="sng" dirty="0" smtClean="0">
                <a:latin typeface="Arial" panose="020B0604020202020204" pitchFamily="34" charset="0"/>
                <a:cs typeface="Arial" panose="020B0604020202020204" pitchFamily="34" charset="0"/>
                <a:hlinkClick r:id="rId5"/>
              </a:rPr>
              <a:t>https</a:t>
            </a:r>
            <a:r>
              <a:rPr lang="en-US" u="sng" dirty="0">
                <a:latin typeface="Arial" panose="020B0604020202020204" pitchFamily="34" charset="0"/>
                <a:cs typeface="Arial" panose="020B0604020202020204" pitchFamily="34" charset="0"/>
                <a:hlinkClick r:id="rId5"/>
              </a:rPr>
              <a:t>://www.albertalawreview.com/index.php/ALR/article/view/64</a:t>
            </a:r>
            <a:r>
              <a:rPr lang="en-US"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0020972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2.bp.blogspot.com/-wuk-KXHu0ms/TyeujLaHIrI/AAAAAAAAD_g/Hnn848NEdwc/s400/SOCAN+logo.png">
            <a:extLst>
              <a:ext uri="{FF2B5EF4-FFF2-40B4-BE49-F238E27FC236}">
                <a16:creationId xmlns:a16="http://schemas.microsoft.com/office/drawing/2014/main" id="{8B9E4246-BBA5-4A4C-9FA0-E7E52E6DB1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303" y="2560534"/>
            <a:ext cx="4814525" cy="2010064"/>
          </a:xfrm>
          <a:prstGeom prst="rect">
            <a:avLst/>
          </a:prstGeom>
          <a:noFill/>
          <a:extLst>
            <a:ext uri="{909E8E84-426E-40DD-AFC4-6F175D3DCCD1}">
              <a14:hiddenFill xmlns:a14="http://schemas.microsoft.com/office/drawing/2010/main">
                <a:solidFill>
                  <a:srgbClr val="FFFFFF"/>
                </a:solidFill>
              </a14:hiddenFill>
            </a:ext>
          </a:extLst>
        </p:spPr>
      </p:pic>
      <p:pic>
        <p:nvPicPr>
          <p:cNvPr id="11" name="Content Placeholder 6">
            <a:extLst>
              <a:ext uri="{FF2B5EF4-FFF2-40B4-BE49-F238E27FC236}">
                <a16:creationId xmlns:a16="http://schemas.microsoft.com/office/drawing/2014/main" id="{6DF67771-CC8D-6447-9B29-578D1927D788}"/>
              </a:ext>
            </a:extLst>
          </p:cNvPr>
          <p:cNvPicPr>
            <a:picLocks noGrp="1" noChangeAspect="1"/>
          </p:cNvPicPr>
          <p:nvPr>
            <p:ph sz="half" idx="1"/>
          </p:nvPr>
        </p:nvPicPr>
        <p:blipFill>
          <a:blip r:embed="rId5"/>
          <a:stretch>
            <a:fillRect/>
          </a:stretch>
        </p:blipFill>
        <p:spPr>
          <a:xfrm>
            <a:off x="5749782" y="2656015"/>
            <a:ext cx="5720396" cy="909550"/>
          </a:xfrm>
        </p:spPr>
      </p:pic>
      <p:sp>
        <p:nvSpPr>
          <p:cNvPr id="2" name="Title 1">
            <a:extLst>
              <a:ext uri="{FF2B5EF4-FFF2-40B4-BE49-F238E27FC236}">
                <a16:creationId xmlns:a16="http://schemas.microsoft.com/office/drawing/2014/main" id="{9FC7F630-EBAB-466C-ADD8-8B4A4D39CC44}"/>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SOCAN SEEKS CLARITY</a:t>
            </a:r>
          </a:p>
        </p:txBody>
      </p:sp>
      <p:sp>
        <p:nvSpPr>
          <p:cNvPr id="6" name="TextBox 5">
            <a:extLst>
              <a:ext uri="{FF2B5EF4-FFF2-40B4-BE49-F238E27FC236}">
                <a16:creationId xmlns:a16="http://schemas.microsoft.com/office/drawing/2014/main" id="{5FC73342-FF75-4880-8AEA-F6C6E20BB708}"/>
              </a:ext>
            </a:extLst>
          </p:cNvPr>
          <p:cNvSpPr txBox="1"/>
          <p:nvPr/>
        </p:nvSpPr>
        <p:spPr>
          <a:xfrm>
            <a:off x="6003832" y="1583323"/>
            <a:ext cx="5387337" cy="1077218"/>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Arial" panose="020B0604020202020204" pitchFamily="34" charset="0"/>
                <a:cs typeface="Arial" panose="020B0604020202020204" pitchFamily="34" charset="0"/>
              </a:rPr>
              <a:t>1995: SOCAN asks Copyright Board for tariffs</a:t>
            </a:r>
            <a:endParaRPr lang="en-US" sz="3200" dirty="0" err="1">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127099EE-FA3C-214F-9E75-217C9CDC9460}"/>
              </a:ext>
            </a:extLst>
          </p:cNvPr>
          <p:cNvGrpSpPr/>
          <p:nvPr/>
        </p:nvGrpSpPr>
        <p:grpSpPr>
          <a:xfrm>
            <a:off x="1136760" y="2237187"/>
            <a:ext cx="3834996" cy="2656757"/>
            <a:chOff x="6938988" y="2382088"/>
            <a:chExt cx="3834996" cy="2656757"/>
          </a:xfrm>
        </p:grpSpPr>
        <p:pic>
          <p:nvPicPr>
            <p:cNvPr id="5" name="Picture 4">
              <a:extLst>
                <a:ext uri="{FF2B5EF4-FFF2-40B4-BE49-F238E27FC236}">
                  <a16:creationId xmlns:a16="http://schemas.microsoft.com/office/drawing/2014/main" id="{896EDB8D-93DF-6B4B-BC82-6A0C6C3C14B2}"/>
                </a:ext>
              </a:extLst>
            </p:cNvPr>
            <p:cNvPicPr>
              <a:picLocks noChangeAspect="1"/>
            </p:cNvPicPr>
            <p:nvPr/>
          </p:nvPicPr>
          <p:blipFill>
            <a:blip r:embed="rId6"/>
            <a:srcRect/>
            <a:stretch/>
          </p:blipFill>
          <p:spPr>
            <a:xfrm>
              <a:off x="7600636" y="2382088"/>
              <a:ext cx="3173348" cy="2656757"/>
            </a:xfrm>
            <a:prstGeom prst="rect">
              <a:avLst/>
            </a:prstGeom>
          </p:spPr>
        </p:pic>
        <p:pic>
          <p:nvPicPr>
            <p:cNvPr id="7" name="Picture 6">
              <a:extLst>
                <a:ext uri="{FF2B5EF4-FFF2-40B4-BE49-F238E27FC236}">
                  <a16:creationId xmlns:a16="http://schemas.microsoft.com/office/drawing/2014/main" id="{476D4282-A2F9-C748-9DA9-A73FD240D1D9}"/>
                </a:ext>
              </a:extLst>
            </p:cNvPr>
            <p:cNvPicPr>
              <a:picLocks noChangeAspect="1"/>
            </p:cNvPicPr>
            <p:nvPr/>
          </p:nvPicPr>
          <p:blipFill rotWithShape="1">
            <a:blip r:embed="rId7">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6938988" y="2672023"/>
              <a:ext cx="1193044" cy="2323114"/>
            </a:xfrm>
            <a:prstGeom prst="rect">
              <a:avLst/>
            </a:prstGeom>
          </p:spPr>
        </p:pic>
      </p:grpSp>
      <p:pic>
        <p:nvPicPr>
          <p:cNvPr id="8" name="Content Placeholder 15">
            <a:extLst>
              <a:ext uri="{FF2B5EF4-FFF2-40B4-BE49-F238E27FC236}">
                <a16:creationId xmlns:a16="http://schemas.microsoft.com/office/drawing/2014/main" id="{4C05036D-2E90-9641-9B64-3011A3446C69}"/>
              </a:ext>
            </a:extLst>
          </p:cNvPr>
          <p:cNvPicPr>
            <a:picLocks noChangeAspect="1"/>
          </p:cNvPicPr>
          <p:nvPr/>
        </p:nvPicPr>
        <p:blipFill>
          <a:blip r:embed="rId8"/>
          <a:stretch>
            <a:fillRect/>
          </a:stretch>
        </p:blipFill>
        <p:spPr>
          <a:xfrm>
            <a:off x="4618934" y="4197340"/>
            <a:ext cx="7100622" cy="3311165"/>
          </a:xfrm>
          <a:prstGeom prst="rect">
            <a:avLst/>
          </a:prstGeom>
        </p:spPr>
      </p:pic>
      <p:sp>
        <p:nvSpPr>
          <p:cNvPr id="9" name="Oval 8">
            <a:extLst>
              <a:ext uri="{FF2B5EF4-FFF2-40B4-BE49-F238E27FC236}">
                <a16:creationId xmlns:a16="http://schemas.microsoft.com/office/drawing/2014/main" id="{A3F3758E-226D-7544-9254-72B2B2799D51}"/>
              </a:ext>
            </a:extLst>
          </p:cNvPr>
          <p:cNvSpPr/>
          <p:nvPr/>
        </p:nvSpPr>
        <p:spPr>
          <a:xfrm>
            <a:off x="6003832" y="5144051"/>
            <a:ext cx="2122825" cy="1410547"/>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latin typeface="Arial" panose="020B0604020202020204" pitchFamily="34" charset="0"/>
              <a:cs typeface="Arial" panose="020B0604020202020204" pitchFamily="34" charset="0"/>
            </a:endParaRPr>
          </a:p>
        </p:txBody>
      </p:sp>
      <p:pic>
        <p:nvPicPr>
          <p:cNvPr id="10" name="Picture 9" descr="A close up of a logo&#10;&#10;Description automatically generated">
            <a:extLst>
              <a:ext uri="{FF2B5EF4-FFF2-40B4-BE49-F238E27FC236}">
                <a16:creationId xmlns:a16="http://schemas.microsoft.com/office/drawing/2014/main" id="{8FAB5DD3-5873-9D4D-9F29-29697BC5F975}"/>
              </a:ext>
            </a:extLst>
          </p:cNvPr>
          <p:cNvPicPr>
            <a:picLocks noChangeAspect="1"/>
          </p:cNvPicPr>
          <p:nvPr/>
        </p:nvPicPr>
        <p:blipFill rotWithShape="1">
          <a:blip r:embed="rId9"/>
          <a:srcRect b="14182"/>
          <a:stretch/>
        </p:blipFill>
        <p:spPr>
          <a:xfrm>
            <a:off x="7531600" y="3712811"/>
            <a:ext cx="2156759" cy="1850891"/>
          </a:xfrm>
          <a:prstGeom prst="rect">
            <a:avLst/>
          </a:prstGeom>
        </p:spPr>
      </p:pic>
    </p:spTree>
    <p:custDataLst>
      <p:tags r:id="rId1"/>
    </p:custDataLst>
    <p:extLst>
      <p:ext uri="{BB962C8B-B14F-4D97-AF65-F5344CB8AC3E}">
        <p14:creationId xmlns:p14="http://schemas.microsoft.com/office/powerpoint/2010/main" val="2947261851"/>
      </p:ext>
    </p:extLst>
  </p:cSld>
  <p:clrMapOvr>
    <a:masterClrMapping/>
  </p:clrMapOvr>
  <mc:AlternateContent xmlns:mc="http://schemas.openxmlformats.org/markup-compatibility/2006" xmlns:p14="http://schemas.microsoft.com/office/powerpoint/2010/main">
    <mc:Choice Requires="p14">
      <p:transition spd="slow" p14:dur="2000" advTm="25073"/>
    </mc:Choice>
    <mc:Fallback xmlns="">
      <p:transition spd="slow" advTm="2507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500" fill="hold"/>
                                        <p:tgtEl>
                                          <p:spTgt spid="3"/>
                                        </p:tgtEl>
                                        <p:attrNameLst>
                                          <p:attrName>ppt_w</p:attrName>
                                        </p:attrNameLst>
                                      </p:cBhvr>
                                      <p:tavLst>
                                        <p:tav tm="0">
                                          <p:val>
                                            <p:fltVal val="0"/>
                                          </p:val>
                                        </p:tav>
                                        <p:tav tm="100000">
                                          <p:val>
                                            <p:strVal val="#ppt_w"/>
                                          </p:val>
                                        </p:tav>
                                      </p:tavLst>
                                    </p:anim>
                                    <p:anim calcmode="lin" valueType="num">
                                      <p:cBhvr>
                                        <p:cTn id="13" dur="1500" fill="hold"/>
                                        <p:tgtEl>
                                          <p:spTgt spid="3"/>
                                        </p:tgtEl>
                                        <p:attrNameLst>
                                          <p:attrName>ppt_h</p:attrName>
                                        </p:attrNameLst>
                                      </p:cBhvr>
                                      <p:tavLst>
                                        <p:tav tm="0">
                                          <p:val>
                                            <p:fltVal val="0"/>
                                          </p:val>
                                        </p:tav>
                                        <p:tav tm="100000">
                                          <p:val>
                                            <p:strVal val="#ppt_h"/>
                                          </p:val>
                                        </p:tav>
                                      </p:tavLst>
                                    </p:anim>
                                    <p:animEffect transition="in" filter="fade">
                                      <p:cBhvr>
                                        <p:cTn id="14" dur="1500"/>
                                        <p:tgtEl>
                                          <p:spTgt spid="3"/>
                                        </p:tgtEl>
                                      </p:cBhvr>
                                    </p:animEffect>
                                  </p:childTnLst>
                                </p:cTn>
                              </p:par>
                              <p:par>
                                <p:cTn id="15" presetID="37" presetClass="path" presetSubtype="0" accel="50000" decel="50000" fill="hold" nodeType="withEffect">
                                  <p:stCondLst>
                                    <p:cond delay="0"/>
                                  </p:stCondLst>
                                  <p:childTnLst>
                                    <p:animMotion origin="layout" path="M -8.33333E-7 2.59259E-6 L 0.10169 0.01944 C 0.12292 0.02361 0.15482 0.02639 0.18815 0.02639 C 0.2263 0.02639 0.25677 0.02361 0.278 0.01944 L 0.37995 2.59259E-6 " pathEditMode="relative" rAng="0" ptsTypes="AAAAA">
                                      <p:cBhvr>
                                        <p:cTn id="16" dur="1500" fill="hold"/>
                                        <p:tgtEl>
                                          <p:spTgt spid="3"/>
                                        </p:tgtEl>
                                        <p:attrNameLst>
                                          <p:attrName>ppt_x</p:attrName>
                                          <p:attrName>ppt_y</p:attrName>
                                        </p:attrNameLst>
                                      </p:cBhvr>
                                      <p:rCtr x="18997" y="1319"/>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accel="50000" decel="50000" fill="hold" nodeType="clickEffect">
                                  <p:stCondLst>
                                    <p:cond delay="0"/>
                                  </p:stCondLst>
                                  <p:childTnLst>
                                    <p:animMotion origin="layout" path="M 0.38268 0.00347 L -0.13867 0.19213 " pathEditMode="relative" rAng="0" ptsTypes="AA">
                                      <p:cBhvr>
                                        <p:cTn id="20" dur="2000" fill="hold"/>
                                        <p:tgtEl>
                                          <p:spTgt spid="3"/>
                                        </p:tgtEl>
                                        <p:attrNameLst>
                                          <p:attrName>ppt_x</p:attrName>
                                          <p:attrName>ppt_y</p:attrName>
                                        </p:attrNameLst>
                                      </p:cBhvr>
                                      <p:rCtr x="-26068" y="9421"/>
                                    </p:animMotion>
                                  </p:childTnLst>
                                </p:cTn>
                              </p:par>
                              <p:par>
                                <p:cTn id="21" presetID="6" presetClass="emph" presetSubtype="0" fill="hold" nodeType="withEffect">
                                  <p:stCondLst>
                                    <p:cond delay="0"/>
                                  </p:stCondLst>
                                  <p:childTnLst>
                                    <p:animScale>
                                      <p:cBhvr>
                                        <p:cTn id="22" dur="2000" fill="hold"/>
                                        <p:tgtEl>
                                          <p:spTgt spid="3"/>
                                        </p:tgtEl>
                                      </p:cBhvr>
                                      <p:by x="50000" y="50000"/>
                                    </p:animScale>
                                  </p:childTnLst>
                                </p:cTn>
                              </p:par>
                              <p:par>
                                <p:cTn id="23" presetID="10"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childTnLst>
                                </p:cTn>
                              </p:par>
                              <p:par>
                                <p:cTn id="26" presetID="10" presetClass="entr" presetSubtype="0"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nodeType="with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1000" tmFilter="0, 0; .2, .5; .8, .5; 1, 0"/>
                                        <p:tgtEl>
                                          <p:spTgt spid="10"/>
                                        </p:tgtEl>
                                      </p:cBhvr>
                                    </p:animEffect>
                                    <p:animScale>
                                      <p:cBhvr>
                                        <p:cTn id="41" dur="500" autoRev="1" fill="hold"/>
                                        <p:tgtEl>
                                          <p:spTgt spid="10"/>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 calcmode="lin" valueType="num">
                                      <p:cBhvr>
                                        <p:cTn id="46" dur="1000" fill="hold"/>
                                        <p:tgtEl>
                                          <p:spTgt spid="9"/>
                                        </p:tgtEl>
                                        <p:attrNameLst>
                                          <p:attrName>ppt_w</p:attrName>
                                        </p:attrNameLst>
                                      </p:cBhvr>
                                      <p:tavLst>
                                        <p:tav tm="0">
                                          <p:val>
                                            <p:fltVal val="0"/>
                                          </p:val>
                                        </p:tav>
                                        <p:tav tm="100000">
                                          <p:val>
                                            <p:strVal val="#ppt_w"/>
                                          </p:val>
                                        </p:tav>
                                      </p:tavLst>
                                    </p:anim>
                                    <p:anim calcmode="lin" valueType="num">
                                      <p:cBhvr>
                                        <p:cTn id="47" dur="1000" fill="hold"/>
                                        <p:tgtEl>
                                          <p:spTgt spid="9"/>
                                        </p:tgtEl>
                                        <p:attrNameLst>
                                          <p:attrName>ppt_h</p:attrName>
                                        </p:attrNameLst>
                                      </p:cBhvr>
                                      <p:tavLst>
                                        <p:tav tm="0">
                                          <p:val>
                                            <p:fltVal val="0"/>
                                          </p:val>
                                        </p:tav>
                                        <p:tav tm="100000">
                                          <p:val>
                                            <p:strVal val="#ppt_h"/>
                                          </p:val>
                                        </p:tav>
                                      </p:tavLst>
                                    </p:anim>
                                    <p:anim calcmode="lin" valueType="num">
                                      <p:cBhvr>
                                        <p:cTn id="48" dur="1000" fill="hold"/>
                                        <p:tgtEl>
                                          <p:spTgt spid="9"/>
                                        </p:tgtEl>
                                        <p:attrNameLst>
                                          <p:attrName>style.rotation</p:attrName>
                                        </p:attrNameLst>
                                      </p:cBhvr>
                                      <p:tavLst>
                                        <p:tav tm="0">
                                          <p:val>
                                            <p:fltVal val="90"/>
                                          </p:val>
                                        </p:tav>
                                        <p:tav tm="100000">
                                          <p:val>
                                            <p:fltVal val="0"/>
                                          </p:val>
                                        </p:tav>
                                      </p:tavLst>
                                    </p:anim>
                                    <p:animEffect transition="in" filter="fade">
                                      <p:cBhvr>
                                        <p:cTn id="49" dur="1000"/>
                                        <p:tgtEl>
                                          <p:spTgt spid="9"/>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mph" presetSubtype="0" fill="hold" grpId="1" nodeType="clickEffect">
                                  <p:stCondLst>
                                    <p:cond delay="0"/>
                                  </p:stCondLst>
                                  <p:childTnLst>
                                    <p:animEffect transition="out" filter="fade">
                                      <p:cBhvr>
                                        <p:cTn id="53" dur="1000" tmFilter="0, 0; .2, .5; .8, .5; 1, 0"/>
                                        <p:tgtEl>
                                          <p:spTgt spid="9"/>
                                        </p:tgtEl>
                                      </p:cBhvr>
                                    </p:animEffect>
                                    <p:animScale>
                                      <p:cBhvr>
                                        <p:cTn id="54" dur="50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animBg="1"/>
      <p:bldP spid="9"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p:txBody>
          <a:bodyPr/>
          <a:lstStyle/>
          <a:p>
            <a:pPr marL="457200" indent="-457200"/>
            <a:r>
              <a:rPr lang="en-US" i="1" dirty="0"/>
              <a:t>Society of Composers, Authors and Music Publishers of Canada v. Bell </a:t>
            </a:r>
            <a:r>
              <a:rPr lang="en-US" i="1" dirty="0" smtClean="0"/>
              <a:t>Canada</a:t>
            </a:r>
            <a:r>
              <a:rPr lang="en-US" dirty="0" smtClean="0"/>
              <a:t>, </a:t>
            </a:r>
            <a:r>
              <a:rPr lang="en-US" dirty="0"/>
              <a:t>2012 SCC 36. [2012] 2 S.C.R</a:t>
            </a:r>
            <a:r>
              <a:rPr lang="en-US" dirty="0" smtClean="0"/>
              <a:t>. 326</a:t>
            </a:r>
            <a:r>
              <a:rPr lang="en-US" dirty="0"/>
              <a:t>. </a:t>
            </a:r>
            <a:r>
              <a:rPr lang="en-CA" dirty="0">
                <a:hlinkClick r:id="rId2"/>
              </a:rPr>
              <a:t>https://</a:t>
            </a:r>
            <a:r>
              <a:rPr lang="en-CA" dirty="0" smtClean="0">
                <a:hlinkClick r:id="rId2"/>
              </a:rPr>
              <a:t>decisions.scc-csc.ca/scc-csc/scc-csc/en/item/9996/index.do</a:t>
            </a:r>
            <a:endParaRPr lang="en-CA" dirty="0" smtClean="0"/>
          </a:p>
          <a:p>
            <a:pPr marL="457200" indent="-457200"/>
            <a:endParaRPr lang="en-CA" dirty="0"/>
          </a:p>
          <a:p>
            <a:pPr marL="457200" indent="-457200"/>
            <a:r>
              <a:rPr lang="en-US" i="1" dirty="0" smtClean="0"/>
              <a:t>CCH </a:t>
            </a:r>
            <a:r>
              <a:rPr lang="en-US" i="1" dirty="0"/>
              <a:t>Canadian </a:t>
            </a:r>
            <a:r>
              <a:rPr lang="en-US" i="1" dirty="0" smtClean="0"/>
              <a:t>Ltd. </a:t>
            </a:r>
            <a:r>
              <a:rPr lang="en-US" i="1" dirty="0"/>
              <a:t>v. Law Society of Upper </a:t>
            </a:r>
            <a:r>
              <a:rPr lang="en-US" i="1" dirty="0" smtClean="0"/>
              <a:t>Canada</a:t>
            </a:r>
            <a:r>
              <a:rPr lang="en-US" dirty="0" smtClean="0"/>
              <a:t>, </a:t>
            </a:r>
            <a:r>
              <a:rPr lang="en-US" dirty="0"/>
              <a:t>2004 SCC 13. [2004] 1 S.C.R</a:t>
            </a:r>
            <a:r>
              <a:rPr lang="en-US" dirty="0" smtClean="0"/>
              <a:t>. 339. </a:t>
            </a:r>
            <a:r>
              <a:rPr lang="en-US" dirty="0" smtClean="0">
                <a:hlinkClick r:id="rId3"/>
              </a:rPr>
              <a:t>https</a:t>
            </a:r>
            <a:r>
              <a:rPr lang="en-US" dirty="0">
                <a:hlinkClick r:id="rId3"/>
              </a:rPr>
              <a:t>://</a:t>
            </a:r>
            <a:r>
              <a:rPr lang="en-US" dirty="0" smtClean="0">
                <a:hlinkClick r:id="rId3"/>
              </a:rPr>
              <a:t>decisions.scc-csc.ca/scc-csc/scc-csc/en/item/2125/index.do</a:t>
            </a:r>
            <a:endParaRPr lang="en-US" dirty="0" smtClean="0"/>
          </a:p>
        </p:txBody>
      </p:sp>
    </p:spTree>
    <p:extLst>
      <p:ext uri="{BB962C8B-B14F-4D97-AF65-F5344CB8AC3E}">
        <p14:creationId xmlns:p14="http://schemas.microsoft.com/office/powerpoint/2010/main" val="40784678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851192" y="1731600"/>
            <a:ext cx="10502608" cy="4250430"/>
          </a:xfrm>
        </p:spPr>
        <p:txBody>
          <a:bodyPr/>
          <a:lstStyle/>
          <a:p>
            <a:pPr marL="457200" indent="-457200"/>
            <a:r>
              <a:rPr lang="en-CA" sz="1800" dirty="0" err="1"/>
              <a:t>padrinan</a:t>
            </a:r>
            <a:r>
              <a:rPr lang="en-CA" sz="1800" dirty="0"/>
              <a:t>. (2017). [Speaker]. </a:t>
            </a:r>
            <a:r>
              <a:rPr lang="en-CA" sz="1800" i="1" dirty="0" err="1"/>
              <a:t>Pixabay</a:t>
            </a:r>
            <a:r>
              <a:rPr lang="en-CA" sz="1800" dirty="0"/>
              <a:t>. </a:t>
            </a:r>
            <a:r>
              <a:rPr lang="en-CA" sz="1800" dirty="0" err="1"/>
              <a:t>Pixabay</a:t>
            </a:r>
            <a:r>
              <a:rPr lang="en-CA" sz="1800" dirty="0"/>
              <a:t> License. </a:t>
            </a:r>
            <a:r>
              <a:rPr lang="en-CA" sz="1800" dirty="0">
                <a:hlinkClick r:id="rId2"/>
              </a:rPr>
              <a:t>https://pixabay.com/videos/horn-sound-noise-vibration-music-9087</a:t>
            </a:r>
            <a:r>
              <a:rPr lang="en-CA" sz="1800" dirty="0" smtClean="0">
                <a:hlinkClick r:id="rId2"/>
              </a:rPr>
              <a:t>/</a:t>
            </a:r>
            <a:endParaRPr lang="en-CA" sz="1800" dirty="0" smtClean="0"/>
          </a:p>
          <a:p>
            <a:pPr marL="457200" indent="-457200"/>
            <a:r>
              <a:rPr lang="en-CA" sz="1800" dirty="0" smtClean="0"/>
              <a:t>GDJ</a:t>
            </a:r>
            <a:r>
              <a:rPr lang="en-CA" sz="1800" dirty="0"/>
              <a:t>. (2016). [Sound wave]. </a:t>
            </a:r>
            <a:r>
              <a:rPr lang="en-CA" sz="1800" i="1" dirty="0" err="1"/>
              <a:t>Pixabay</a:t>
            </a:r>
            <a:r>
              <a:rPr lang="en-CA" sz="1800" dirty="0"/>
              <a:t>. </a:t>
            </a:r>
            <a:r>
              <a:rPr lang="en-CA" sz="1800" dirty="0" err="1"/>
              <a:t>Pixabay</a:t>
            </a:r>
            <a:r>
              <a:rPr lang="en-CA" sz="1800" dirty="0"/>
              <a:t> License. </a:t>
            </a:r>
            <a:r>
              <a:rPr lang="en-CA" sz="1800" dirty="0">
                <a:hlinkClick r:id="rId3"/>
              </a:rPr>
              <a:t>https://pixabay.com/vectors/sound-wave-waveform-aural-audio-1781570</a:t>
            </a:r>
            <a:r>
              <a:rPr lang="en-CA" sz="1800" dirty="0" smtClean="0">
                <a:hlinkClick r:id="rId3"/>
              </a:rPr>
              <a:t>/</a:t>
            </a:r>
            <a:endParaRPr lang="en-CA" sz="1800" dirty="0" smtClean="0"/>
          </a:p>
          <a:p>
            <a:pPr marL="457200" indent="-457200"/>
            <a:r>
              <a:rPr lang="en-CA" sz="1800" dirty="0" smtClean="0"/>
              <a:t>Vectors </a:t>
            </a:r>
            <a:r>
              <a:rPr lang="en-CA" sz="1800" dirty="0"/>
              <a:t>Point. </a:t>
            </a:r>
            <a:r>
              <a:rPr lang="en-CA" sz="1800" dirty="0" smtClean="0"/>
              <a:t>(2019). Sound </a:t>
            </a:r>
            <a:r>
              <a:rPr lang="en-CA" sz="1800" dirty="0"/>
              <a:t>producer avatar. </a:t>
            </a:r>
            <a:r>
              <a:rPr lang="en-CA" sz="1800" i="1" dirty="0"/>
              <a:t>The Noun Project</a:t>
            </a:r>
            <a:r>
              <a:rPr lang="en-CA" sz="1800" dirty="0"/>
              <a:t>. CC BY. </a:t>
            </a:r>
            <a:r>
              <a:rPr lang="en-CA" sz="1800" dirty="0">
                <a:hlinkClick r:id="rId4"/>
              </a:rPr>
              <a:t>https://</a:t>
            </a:r>
            <a:r>
              <a:rPr lang="en-CA" sz="1800" dirty="0" smtClean="0">
                <a:hlinkClick r:id="rId4"/>
              </a:rPr>
              <a:t>thenounproject.com/icon/sound-producer-avatar-2699902/</a:t>
            </a:r>
            <a:endParaRPr lang="en-CA" sz="1800" dirty="0" smtClean="0"/>
          </a:p>
          <a:p>
            <a:pPr marL="457200" indent="-457200"/>
            <a:r>
              <a:rPr lang="en-CA" sz="1800" dirty="0" err="1" smtClean="0"/>
              <a:t>Gregor</a:t>
            </a:r>
            <a:r>
              <a:rPr lang="en-CA" sz="1800" dirty="0" smtClean="0"/>
              <a:t> </a:t>
            </a:r>
            <a:r>
              <a:rPr lang="en-CA" sz="1800" dirty="0" err="1" smtClean="0"/>
              <a:t>Cresnar</a:t>
            </a:r>
            <a:r>
              <a:rPr lang="en-CA" sz="1800" dirty="0" smtClean="0"/>
              <a:t>. (2015). </a:t>
            </a:r>
            <a:r>
              <a:rPr lang="en-CA" sz="1800" dirty="0"/>
              <a:t>Dollar sign. </a:t>
            </a:r>
            <a:r>
              <a:rPr lang="en-CA" sz="1800" i="1" dirty="0"/>
              <a:t>The Noun Project</a:t>
            </a:r>
            <a:r>
              <a:rPr lang="en-CA" sz="1800" dirty="0"/>
              <a:t>. CC BY. </a:t>
            </a:r>
            <a:r>
              <a:rPr lang="en-CA" sz="1800" dirty="0">
                <a:hlinkClick r:id="rId5"/>
              </a:rPr>
              <a:t>https://thenounproject.com/icon/dollar-sign-171145</a:t>
            </a:r>
            <a:r>
              <a:rPr lang="en-CA" sz="1800" dirty="0" smtClean="0">
                <a:hlinkClick r:id="rId5"/>
              </a:rPr>
              <a:t>/</a:t>
            </a:r>
            <a:endParaRPr lang="en-CA" sz="1800" dirty="0" smtClean="0"/>
          </a:p>
          <a:p>
            <a:pPr marL="457200" indent="-457200"/>
            <a:r>
              <a:rPr lang="en-CA" sz="1800" dirty="0" smtClean="0"/>
              <a:t>Nadir </a:t>
            </a:r>
            <a:r>
              <a:rPr lang="en-CA" sz="1800" dirty="0" err="1"/>
              <a:t>Balcikli</a:t>
            </a:r>
            <a:r>
              <a:rPr lang="en-CA" sz="1800" dirty="0"/>
              <a:t>. </a:t>
            </a:r>
            <a:r>
              <a:rPr lang="en-CA" sz="1800" dirty="0" smtClean="0"/>
              <a:t>(2016). </a:t>
            </a:r>
            <a:r>
              <a:rPr lang="en-CA" sz="1800" dirty="0"/>
              <a:t>Copyright. </a:t>
            </a:r>
            <a:r>
              <a:rPr lang="en-CA" sz="1800" i="1" dirty="0"/>
              <a:t>The Noun Project</a:t>
            </a:r>
            <a:r>
              <a:rPr lang="en-CA" sz="1800" dirty="0"/>
              <a:t>. CC BY. </a:t>
            </a:r>
            <a:r>
              <a:rPr lang="en-CA" sz="1800" dirty="0">
                <a:hlinkClick r:id="rId6"/>
              </a:rPr>
              <a:t>https://thenounproject.com/icon/copyright-453533</a:t>
            </a:r>
            <a:r>
              <a:rPr lang="en-CA" sz="1800" dirty="0" smtClean="0">
                <a:hlinkClick r:id="rId6"/>
              </a:rPr>
              <a:t>/</a:t>
            </a:r>
            <a:endParaRPr lang="en-CA" sz="1800" dirty="0" smtClean="0"/>
          </a:p>
          <a:p>
            <a:pPr marL="457200" indent="-457200"/>
            <a:r>
              <a:rPr lang="en-CA" sz="1800" dirty="0" err="1" smtClean="0"/>
              <a:t>Kimmi</a:t>
            </a:r>
            <a:r>
              <a:rPr lang="en-CA" sz="1800" dirty="0" smtClean="0"/>
              <a:t> </a:t>
            </a:r>
            <a:r>
              <a:rPr lang="en-CA" sz="1800" dirty="0"/>
              <a:t>Studio. </a:t>
            </a:r>
            <a:r>
              <a:rPr lang="en-CA" sz="1800" dirty="0" smtClean="0"/>
              <a:t>(2017). </a:t>
            </a:r>
            <a:r>
              <a:rPr lang="en-CA" sz="1800" dirty="0"/>
              <a:t>Shield. </a:t>
            </a:r>
            <a:r>
              <a:rPr lang="en-CA" sz="1800" i="1" dirty="0"/>
              <a:t>The Noun Project</a:t>
            </a:r>
            <a:r>
              <a:rPr lang="en-CA" sz="1800" dirty="0"/>
              <a:t>. CC BY. </a:t>
            </a:r>
            <a:r>
              <a:rPr lang="en-CA" sz="1800" dirty="0">
                <a:hlinkClick r:id="rId7"/>
              </a:rPr>
              <a:t>https://thenounproject.com/icon/shield-874630</a:t>
            </a:r>
            <a:r>
              <a:rPr lang="en-CA" sz="1800" dirty="0" smtClean="0">
                <a:hlinkClick r:id="rId7"/>
              </a:rPr>
              <a:t>/</a:t>
            </a:r>
            <a:endParaRPr lang="en-CA" sz="1800" dirty="0" smtClean="0"/>
          </a:p>
          <a:p>
            <a:pPr marL="457200" indent="-457200"/>
            <a:r>
              <a:rPr lang="en-US" sz="1800" dirty="0">
                <a:solidFill>
                  <a:schemeClr val="tx1"/>
                </a:solidFill>
                <a:cs typeface="Arial" panose="020B0604020202020204" pitchFamily="34" charset="0"/>
              </a:rPr>
              <a:t>SOCAN. (2012). [SOCAN Logo]. </a:t>
            </a:r>
            <a:r>
              <a:rPr lang="en-US" sz="1800" i="1" dirty="0">
                <a:solidFill>
                  <a:schemeClr val="tx1"/>
                </a:solidFill>
                <a:cs typeface="Arial" panose="020B0604020202020204" pitchFamily="34" charset="0"/>
              </a:rPr>
              <a:t>The Branding Source</a:t>
            </a:r>
            <a:r>
              <a:rPr lang="en-US" sz="1800" dirty="0">
                <a:solidFill>
                  <a:schemeClr val="tx1"/>
                </a:solidFill>
                <a:cs typeface="Arial" panose="020B0604020202020204" pitchFamily="34" charset="0"/>
              </a:rPr>
              <a:t>. </a:t>
            </a:r>
            <a:r>
              <a:rPr lang="en-US" sz="1800" dirty="0">
                <a:solidFill>
                  <a:schemeClr val="tx1"/>
                </a:solidFill>
                <a:cs typeface="Arial" panose="020B0604020202020204" pitchFamily="34" charset="0"/>
                <a:hlinkClick r:id="rId8"/>
              </a:rPr>
              <a:t>http://brandingsource.blogspot.com/2012/01/new-logo-socan.html</a:t>
            </a:r>
            <a:endParaRPr lang="en-US" sz="1800" dirty="0">
              <a:solidFill>
                <a:schemeClr val="tx1"/>
              </a:solidFill>
              <a:cs typeface="Arial" panose="020B0604020202020204" pitchFamily="34" charset="0"/>
            </a:endParaRPr>
          </a:p>
          <a:p>
            <a:pPr marL="457200" indent="-457200"/>
            <a:endParaRPr lang="en-CA" sz="1800" dirty="0"/>
          </a:p>
          <a:p>
            <a:pPr marL="457200" indent="-457200"/>
            <a:endParaRPr lang="en-CA" sz="1800" dirty="0"/>
          </a:p>
        </p:txBody>
      </p:sp>
    </p:spTree>
    <p:extLst>
      <p:ext uri="{BB962C8B-B14F-4D97-AF65-F5344CB8AC3E}">
        <p14:creationId xmlns:p14="http://schemas.microsoft.com/office/powerpoint/2010/main" val="15947137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851192" y="1731600"/>
            <a:ext cx="10502608" cy="4250430"/>
          </a:xfrm>
        </p:spPr>
        <p:txBody>
          <a:bodyPr/>
          <a:lstStyle/>
          <a:p>
            <a:pPr marL="457200" indent="-457200">
              <a:lnSpc>
                <a:spcPct val="100000"/>
              </a:lnSpc>
            </a:pPr>
            <a:r>
              <a:rPr lang="en-US" sz="1800" dirty="0" smtClean="0">
                <a:solidFill>
                  <a:schemeClr val="tx1"/>
                </a:solidFill>
                <a:cs typeface="Arial" panose="020B0604020202020204" pitchFamily="34" charset="0"/>
              </a:rPr>
              <a:t>Copyright </a:t>
            </a:r>
            <a:r>
              <a:rPr lang="en-US" sz="1800" dirty="0">
                <a:solidFill>
                  <a:schemeClr val="tx1"/>
                </a:solidFill>
                <a:cs typeface="Arial" panose="020B0604020202020204" pitchFamily="34" charset="0"/>
              </a:rPr>
              <a:t>Board of Canada. (</a:t>
            </a:r>
            <a:r>
              <a:rPr lang="en-US" sz="1800" dirty="0" err="1">
                <a:solidFill>
                  <a:schemeClr val="tx1"/>
                </a:solidFill>
                <a:cs typeface="Arial" panose="020B0604020202020204" pitchFamily="34" charset="0"/>
              </a:rPr>
              <a:t>n.d.</a:t>
            </a:r>
            <a:r>
              <a:rPr lang="en-US" sz="1800" dirty="0">
                <a:solidFill>
                  <a:schemeClr val="tx1"/>
                </a:solidFill>
                <a:cs typeface="Arial" panose="020B0604020202020204" pitchFamily="34" charset="0"/>
              </a:rPr>
              <a:t>). [Copyright Board Banner]. </a:t>
            </a:r>
            <a:r>
              <a:rPr lang="en-US" sz="1800" i="1" dirty="0">
                <a:solidFill>
                  <a:schemeClr val="tx1"/>
                </a:solidFill>
                <a:cs typeface="Arial" panose="020B0604020202020204" pitchFamily="34" charset="0"/>
              </a:rPr>
              <a:t>Copyright Board of Canada</a:t>
            </a:r>
            <a:r>
              <a:rPr lang="en-US" sz="1800" dirty="0">
                <a:solidFill>
                  <a:schemeClr val="tx1"/>
                </a:solidFill>
                <a:cs typeface="Arial" panose="020B0604020202020204" pitchFamily="34" charset="0"/>
              </a:rPr>
              <a:t>. </a:t>
            </a:r>
            <a:r>
              <a:rPr lang="en-US" sz="1800" dirty="0">
                <a:solidFill>
                  <a:schemeClr val="tx1"/>
                </a:solidFill>
                <a:cs typeface="Arial" panose="020B0604020202020204" pitchFamily="34" charset="0"/>
                <a:hlinkClick r:id="rId3"/>
              </a:rPr>
              <a:t>http://www.cb-cda.gc.ca/home-accueil-e.html</a:t>
            </a:r>
            <a:endParaRPr lang="en-US" sz="1800" dirty="0">
              <a:solidFill>
                <a:schemeClr val="tx1"/>
              </a:solidFill>
              <a:cs typeface="Arial" panose="020B0604020202020204" pitchFamily="34" charset="0"/>
            </a:endParaRPr>
          </a:p>
          <a:p>
            <a:pPr marL="457200" indent="-457200">
              <a:lnSpc>
                <a:spcPct val="100000"/>
              </a:lnSpc>
            </a:pPr>
            <a:r>
              <a:rPr lang="en-CA" sz="1800" dirty="0">
                <a:solidFill>
                  <a:schemeClr val="tx1"/>
                </a:solidFill>
                <a:cs typeface="Arial" panose="020B0604020202020204" pitchFamily="34" charset="0"/>
              </a:rPr>
              <a:t>BT Hai. (</a:t>
            </a:r>
            <a:r>
              <a:rPr lang="en-CA" sz="1800" dirty="0" err="1">
                <a:solidFill>
                  <a:schemeClr val="tx1"/>
                </a:solidFill>
                <a:cs typeface="Arial" panose="020B0604020202020204" pitchFamily="34" charset="0"/>
              </a:rPr>
              <a:t>n.d.</a:t>
            </a:r>
            <a:r>
              <a:rPr lang="en-CA" sz="1800" dirty="0">
                <a:solidFill>
                  <a:schemeClr val="tx1"/>
                </a:solidFill>
                <a:cs typeface="Arial" panose="020B0604020202020204" pitchFamily="34" charset="0"/>
              </a:rPr>
              <a:t>). </a:t>
            </a:r>
            <a:r>
              <a:rPr lang="en-CA" sz="1800" dirty="0" smtClean="0">
                <a:solidFill>
                  <a:schemeClr val="tx1"/>
                </a:solidFill>
                <a:cs typeface="Arial" panose="020B0604020202020204" pitchFamily="34" charset="0"/>
              </a:rPr>
              <a:t>Music </a:t>
            </a:r>
            <a:r>
              <a:rPr lang="en-CA" sz="1800" dirty="0">
                <a:solidFill>
                  <a:schemeClr val="tx1"/>
                </a:solidFill>
                <a:cs typeface="Arial" panose="020B0604020202020204" pitchFamily="34" charset="0"/>
              </a:rPr>
              <a:t>download. </a:t>
            </a:r>
            <a:r>
              <a:rPr lang="en-CA" sz="1800" i="1" dirty="0">
                <a:solidFill>
                  <a:schemeClr val="tx1"/>
                </a:solidFill>
                <a:cs typeface="Arial" panose="020B0604020202020204" pitchFamily="34" charset="0"/>
              </a:rPr>
              <a:t>The Noun Project</a:t>
            </a:r>
            <a:r>
              <a:rPr lang="en-CA" sz="1800" dirty="0">
                <a:solidFill>
                  <a:schemeClr val="tx1"/>
                </a:solidFill>
                <a:cs typeface="Arial" panose="020B0604020202020204" pitchFamily="34" charset="0"/>
              </a:rPr>
              <a:t>. CC BY. </a:t>
            </a:r>
            <a:r>
              <a:rPr lang="en-CA" sz="1800" dirty="0">
                <a:solidFill>
                  <a:schemeClr val="tx1"/>
                </a:solidFill>
                <a:cs typeface="Arial" panose="020B0604020202020204" pitchFamily="34" charset="0"/>
                <a:hlinkClick r:id="rId4"/>
              </a:rPr>
              <a:t>https://thenounproject.com/search/?q=download%20music&amp;i=2006504</a:t>
            </a:r>
            <a:endParaRPr lang="en-US" sz="1800" dirty="0">
              <a:solidFill>
                <a:schemeClr val="tx1"/>
              </a:solidFill>
              <a:cs typeface="Arial" panose="020B0604020202020204" pitchFamily="34" charset="0"/>
            </a:endParaRPr>
          </a:p>
          <a:p>
            <a:pPr marL="457200" indent="-457200">
              <a:lnSpc>
                <a:spcPct val="100000"/>
              </a:lnSpc>
            </a:pPr>
            <a:r>
              <a:rPr lang="en-US" sz="1800" dirty="0">
                <a:solidFill>
                  <a:schemeClr val="tx1"/>
                </a:solidFill>
                <a:cs typeface="Arial" panose="020B0604020202020204" pitchFamily="34" charset="0"/>
              </a:rPr>
              <a:t>Dig deeper. (2017). [Supreme Court of Canada]. </a:t>
            </a:r>
            <a:r>
              <a:rPr lang="en-US" sz="1800" i="1" dirty="0">
                <a:solidFill>
                  <a:schemeClr val="tx1"/>
                </a:solidFill>
                <a:cs typeface="Arial" panose="020B0604020202020204" pitchFamily="34" charset="0"/>
              </a:rPr>
              <a:t>Wikimedia Commons</a:t>
            </a:r>
            <a:r>
              <a:rPr lang="en-US" sz="1800" dirty="0">
                <a:solidFill>
                  <a:schemeClr val="tx1"/>
                </a:solidFill>
                <a:cs typeface="Arial" panose="020B0604020202020204" pitchFamily="34" charset="0"/>
              </a:rPr>
              <a:t>. CC BY 4.0. </a:t>
            </a:r>
            <a:r>
              <a:rPr lang="en-US" sz="1800" dirty="0">
                <a:solidFill>
                  <a:schemeClr val="tx1"/>
                </a:solidFill>
                <a:cs typeface="Arial" panose="020B0604020202020204" pitchFamily="34" charset="0"/>
                <a:hlinkClick r:id="rId5"/>
              </a:rPr>
              <a:t>https://</a:t>
            </a:r>
            <a:r>
              <a:rPr lang="en-US" sz="1800" dirty="0" smtClean="0">
                <a:solidFill>
                  <a:schemeClr val="tx1"/>
                </a:solidFill>
                <a:cs typeface="Arial" panose="020B0604020202020204" pitchFamily="34" charset="0"/>
                <a:hlinkClick r:id="rId5"/>
              </a:rPr>
              <a:t>commons.wikimedia.org/wiki/File:Supreme_court_of_Canada_in_summer.jpg</a:t>
            </a:r>
            <a:endParaRPr lang="en-US" sz="1800" dirty="0" smtClean="0">
              <a:solidFill>
                <a:schemeClr val="tx1"/>
              </a:solidFill>
              <a:cs typeface="Arial" panose="020B0604020202020204" pitchFamily="34" charset="0"/>
            </a:endParaRPr>
          </a:p>
          <a:p>
            <a:pPr marL="457200" indent="-457200">
              <a:lnSpc>
                <a:spcPct val="100000"/>
              </a:lnSpc>
            </a:pPr>
            <a:r>
              <a:rPr lang="en-US" sz="1800" dirty="0" smtClean="0">
                <a:solidFill>
                  <a:schemeClr val="tx1"/>
                </a:solidFill>
                <a:cs typeface="Arial" panose="020B0604020202020204" pitchFamily="34" charset="0"/>
              </a:rPr>
              <a:t>Federal </a:t>
            </a:r>
            <a:r>
              <a:rPr lang="en-US" sz="1800" dirty="0">
                <a:solidFill>
                  <a:schemeClr val="tx1"/>
                </a:solidFill>
                <a:cs typeface="Arial" panose="020B0604020202020204" pitchFamily="34" charset="0"/>
              </a:rPr>
              <a:t>Court of Appeal. (</a:t>
            </a:r>
            <a:r>
              <a:rPr lang="en-US" sz="1800" dirty="0" err="1">
                <a:solidFill>
                  <a:schemeClr val="tx1"/>
                </a:solidFill>
                <a:cs typeface="Arial" panose="020B0604020202020204" pitchFamily="34" charset="0"/>
              </a:rPr>
              <a:t>n.d.</a:t>
            </a:r>
            <a:r>
              <a:rPr lang="en-US" sz="1800" dirty="0">
                <a:solidFill>
                  <a:schemeClr val="tx1"/>
                </a:solidFill>
                <a:cs typeface="Arial" panose="020B0604020202020204" pitchFamily="34" charset="0"/>
              </a:rPr>
              <a:t>). [Federal Court of Appeal Banner]. </a:t>
            </a:r>
            <a:r>
              <a:rPr lang="en-US" sz="1800" i="1" dirty="0">
                <a:solidFill>
                  <a:schemeClr val="tx1"/>
                </a:solidFill>
                <a:cs typeface="Arial" panose="020B0604020202020204" pitchFamily="34" charset="0"/>
              </a:rPr>
              <a:t>Courts Administration Service</a:t>
            </a:r>
            <a:r>
              <a:rPr lang="en-US" sz="1800" dirty="0">
                <a:solidFill>
                  <a:schemeClr val="tx1"/>
                </a:solidFill>
                <a:cs typeface="Arial" panose="020B0604020202020204" pitchFamily="34" charset="0"/>
              </a:rPr>
              <a:t>. </a:t>
            </a:r>
            <a:r>
              <a:rPr lang="en-US" sz="1800" dirty="0">
                <a:solidFill>
                  <a:schemeClr val="tx1"/>
                </a:solidFill>
                <a:cs typeface="Arial" panose="020B0604020202020204" pitchFamily="34" charset="0"/>
                <a:hlinkClick r:id="rId6"/>
              </a:rPr>
              <a:t>https://web.archive.org/web/20191210023015/https://www.cas-satj.gc.ca/en/home.shtml</a:t>
            </a:r>
            <a:r>
              <a:rPr lang="en-US" sz="1800" dirty="0">
                <a:solidFill>
                  <a:schemeClr val="tx1"/>
                </a:solidFill>
                <a:cs typeface="Arial" panose="020B0604020202020204" pitchFamily="34" charset="0"/>
              </a:rPr>
              <a:t> (panel 3)</a:t>
            </a:r>
          </a:p>
          <a:p>
            <a:pPr marL="457200" indent="-457200">
              <a:lnSpc>
                <a:spcPct val="100000"/>
              </a:lnSpc>
            </a:pPr>
            <a:r>
              <a:rPr lang="en-US" sz="1800" dirty="0" err="1">
                <a:solidFill>
                  <a:schemeClr val="tx1"/>
                </a:solidFill>
                <a:cs typeface="Arial" panose="020B0604020202020204" pitchFamily="34" charset="0"/>
              </a:rPr>
              <a:t>Stickguy</a:t>
            </a:r>
            <a:r>
              <a:rPr lang="en-US" sz="1800" dirty="0">
                <a:solidFill>
                  <a:schemeClr val="tx1"/>
                </a:solidFill>
                <a:cs typeface="Arial" panose="020B0604020202020204" pitchFamily="34" charset="0"/>
              </a:rPr>
              <a:t>. (2008). [Bell Canada logo]. </a:t>
            </a:r>
            <a:r>
              <a:rPr lang="en-US" sz="1800" i="1" dirty="0">
                <a:solidFill>
                  <a:schemeClr val="tx1"/>
                </a:solidFill>
                <a:cs typeface="Arial" panose="020B0604020202020204" pitchFamily="34" charset="0"/>
              </a:rPr>
              <a:t>Wikimedia Commons</a:t>
            </a:r>
            <a:r>
              <a:rPr lang="en-US" sz="1800" dirty="0">
                <a:solidFill>
                  <a:schemeClr val="tx1"/>
                </a:solidFill>
                <a:cs typeface="Arial" panose="020B0604020202020204" pitchFamily="34" charset="0"/>
              </a:rPr>
              <a:t>. </a:t>
            </a:r>
            <a:r>
              <a:rPr lang="en-US" sz="1800" dirty="0">
                <a:solidFill>
                  <a:schemeClr val="tx1"/>
                </a:solidFill>
                <a:cs typeface="Arial" panose="020B0604020202020204" pitchFamily="34" charset="0"/>
                <a:hlinkClick r:id="rId7"/>
              </a:rPr>
              <a:t>https://commons.wikimedia.org/wiki/File:Bell_Canada_2008.png</a:t>
            </a:r>
            <a:endParaRPr lang="en-US" sz="1800" dirty="0">
              <a:solidFill>
                <a:schemeClr val="tx1"/>
              </a:solidFill>
              <a:cs typeface="Arial" panose="020B0604020202020204" pitchFamily="34" charset="0"/>
            </a:endParaRPr>
          </a:p>
          <a:p>
            <a:pPr marL="457200" indent="-457200">
              <a:lnSpc>
                <a:spcPct val="100000"/>
              </a:lnSpc>
            </a:pPr>
            <a:r>
              <a:rPr lang="en-US" sz="1800" dirty="0">
                <a:solidFill>
                  <a:schemeClr val="tx1"/>
                </a:solidFill>
                <a:cs typeface="Arial" panose="020B0604020202020204" pitchFamily="34" charset="0"/>
              </a:rPr>
              <a:t>Rogers Communications. (</a:t>
            </a:r>
            <a:r>
              <a:rPr lang="en-US" sz="1800" dirty="0" err="1">
                <a:solidFill>
                  <a:schemeClr val="tx1"/>
                </a:solidFill>
                <a:cs typeface="Arial" panose="020B0604020202020204" pitchFamily="34" charset="0"/>
              </a:rPr>
              <a:t>n.d.</a:t>
            </a:r>
            <a:r>
              <a:rPr lang="en-US" sz="1800" dirty="0">
                <a:solidFill>
                  <a:schemeClr val="tx1"/>
                </a:solidFill>
                <a:cs typeface="Arial" panose="020B0604020202020204" pitchFamily="34" charset="0"/>
              </a:rPr>
              <a:t>). [Rogers logo]. </a:t>
            </a:r>
            <a:r>
              <a:rPr lang="en-US" sz="1800" i="1" dirty="0">
                <a:solidFill>
                  <a:schemeClr val="tx1"/>
                </a:solidFill>
                <a:cs typeface="Arial" panose="020B0604020202020204" pitchFamily="34" charset="0"/>
              </a:rPr>
              <a:t>Wikimedia Commons</a:t>
            </a:r>
            <a:r>
              <a:rPr lang="en-US" sz="1800" dirty="0">
                <a:solidFill>
                  <a:schemeClr val="tx1"/>
                </a:solidFill>
                <a:cs typeface="Arial" panose="020B0604020202020204" pitchFamily="34" charset="0"/>
              </a:rPr>
              <a:t>. </a:t>
            </a:r>
            <a:r>
              <a:rPr lang="en-US" sz="1800" dirty="0">
                <a:solidFill>
                  <a:schemeClr val="tx1"/>
                </a:solidFill>
                <a:cs typeface="Arial" panose="020B0604020202020204" pitchFamily="34" charset="0"/>
                <a:hlinkClick r:id="rId8"/>
              </a:rPr>
              <a:t>https://commons.wikimedia.org/wiki/File:Rogers_logo.svg</a:t>
            </a:r>
            <a:endParaRPr lang="en-US" sz="1800" dirty="0">
              <a:solidFill>
                <a:schemeClr val="tx1"/>
              </a:solidFill>
              <a:cs typeface="Arial" panose="020B0604020202020204" pitchFamily="34" charset="0"/>
            </a:endParaRPr>
          </a:p>
          <a:p>
            <a:pPr marL="457200" indent="-457200"/>
            <a:endParaRPr lang="en-CA" sz="1800" dirty="0">
              <a:solidFill>
                <a:schemeClr val="tx1"/>
              </a:solidFill>
            </a:endParaRPr>
          </a:p>
          <a:p>
            <a:pPr marL="457200" indent="-457200"/>
            <a:endParaRPr lang="en-CA" sz="1800" dirty="0">
              <a:solidFill>
                <a:schemeClr val="tx1"/>
              </a:solidFill>
            </a:endParaRPr>
          </a:p>
        </p:txBody>
      </p:sp>
    </p:spTree>
    <p:extLst>
      <p:ext uri="{BB962C8B-B14F-4D97-AF65-F5344CB8AC3E}">
        <p14:creationId xmlns:p14="http://schemas.microsoft.com/office/powerpoint/2010/main" val="10758117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851192" y="1731600"/>
            <a:ext cx="10643156" cy="4250430"/>
          </a:xfrm>
        </p:spPr>
        <p:txBody>
          <a:bodyPr/>
          <a:lstStyle/>
          <a:p>
            <a:pPr marL="457200" indent="-457200">
              <a:lnSpc>
                <a:spcPct val="100000"/>
              </a:lnSpc>
            </a:pPr>
            <a:r>
              <a:rPr lang="en-US" sz="1800" dirty="0">
                <a:solidFill>
                  <a:schemeClr val="tx1"/>
                </a:solidFill>
                <a:latin typeface="Arial" panose="020B0604020202020204" pitchFamily="34" charset="0"/>
                <a:cs typeface="Arial" panose="020B0604020202020204" pitchFamily="34" charset="0"/>
              </a:rPr>
              <a:t>Canadian Broadcasting Corporation a.k.a. Radio-Canada. (</a:t>
            </a:r>
            <a:r>
              <a:rPr lang="en-US" sz="1800" dirty="0" err="1">
                <a:solidFill>
                  <a:schemeClr val="tx1"/>
                </a:solidFill>
                <a:latin typeface="Arial" panose="020B0604020202020204" pitchFamily="34" charset="0"/>
                <a:cs typeface="Arial" panose="020B0604020202020204" pitchFamily="34" charset="0"/>
              </a:rPr>
              <a:t>n.d.</a:t>
            </a:r>
            <a:r>
              <a:rPr lang="en-US" sz="1800" dirty="0">
                <a:solidFill>
                  <a:schemeClr val="tx1"/>
                </a:solidFill>
                <a:latin typeface="Arial" panose="020B0604020202020204" pitchFamily="34" charset="0"/>
                <a:cs typeface="Arial" panose="020B0604020202020204" pitchFamily="34" charset="0"/>
              </a:rPr>
              <a:t>). [CBC logo 1992-Present]. </a:t>
            </a:r>
            <a:r>
              <a:rPr lang="en-US" sz="1800" i="1" dirty="0">
                <a:solidFill>
                  <a:schemeClr val="tx1"/>
                </a:solidFill>
                <a:latin typeface="Arial" panose="020B0604020202020204" pitchFamily="34" charset="0"/>
                <a:cs typeface="Arial" panose="020B0604020202020204" pitchFamily="34" charset="0"/>
              </a:rPr>
              <a:t>Wikimedia Commons</a:t>
            </a:r>
            <a:r>
              <a:rPr lang="en-US" sz="1800" dirty="0">
                <a:solidFill>
                  <a:schemeClr val="tx1"/>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hlinkClick r:id="rId3"/>
              </a:rPr>
              <a:t>https://commons.wikimedia.org/wiki/File:CBC_Logo_1992-Present.svg</a:t>
            </a:r>
            <a:endParaRPr lang="en-US" sz="1800" dirty="0">
              <a:solidFill>
                <a:schemeClr val="tx1"/>
              </a:solidFill>
              <a:latin typeface="Arial" panose="020B0604020202020204" pitchFamily="34" charset="0"/>
              <a:cs typeface="Arial" panose="020B0604020202020204" pitchFamily="34" charset="0"/>
            </a:endParaRPr>
          </a:p>
          <a:p>
            <a:pPr marL="457200" indent="-457200">
              <a:lnSpc>
                <a:spcPct val="100000"/>
              </a:lnSpc>
            </a:pPr>
            <a:r>
              <a:rPr lang="en-US" sz="1800" dirty="0">
                <a:solidFill>
                  <a:schemeClr val="tx1"/>
                </a:solidFill>
                <a:latin typeface="Arial" panose="020B0604020202020204" pitchFamily="34" charset="0"/>
                <a:cs typeface="Arial" panose="020B0604020202020204" pitchFamily="34" charset="0"/>
              </a:rPr>
              <a:t>Rob </a:t>
            </a:r>
            <a:r>
              <a:rPr lang="en-US" sz="1800" dirty="0" err="1">
                <a:solidFill>
                  <a:schemeClr val="tx1"/>
                </a:solidFill>
                <a:latin typeface="Arial" panose="020B0604020202020204" pitchFamily="34" charset="0"/>
                <a:cs typeface="Arial" panose="020B0604020202020204" pitchFamily="34" charset="0"/>
              </a:rPr>
              <a:t>Janoff</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n.d.</a:t>
            </a:r>
            <a:r>
              <a:rPr lang="en-US" sz="1800" dirty="0">
                <a:solidFill>
                  <a:schemeClr val="tx1"/>
                </a:solidFill>
                <a:latin typeface="Arial" panose="020B0604020202020204" pitchFamily="34" charset="0"/>
                <a:cs typeface="Arial" panose="020B0604020202020204" pitchFamily="34" charset="0"/>
              </a:rPr>
              <a:t>). [Apple logo]. </a:t>
            </a:r>
            <a:r>
              <a:rPr lang="en-US" sz="1800" i="1" dirty="0">
                <a:solidFill>
                  <a:schemeClr val="tx1"/>
                </a:solidFill>
                <a:latin typeface="Arial" panose="020B0604020202020204" pitchFamily="34" charset="0"/>
                <a:cs typeface="Arial" panose="020B0604020202020204" pitchFamily="34" charset="0"/>
              </a:rPr>
              <a:t>Wikimedia Commons</a:t>
            </a:r>
            <a:r>
              <a:rPr lang="en-US" sz="1800" dirty="0">
                <a:solidFill>
                  <a:schemeClr val="tx1"/>
                </a:solidFill>
                <a:latin typeface="Arial" panose="020B0604020202020204" pitchFamily="34" charset="0"/>
                <a:cs typeface="Arial" panose="020B0604020202020204" pitchFamily="34" charset="0"/>
              </a:rPr>
              <a:t>. </a:t>
            </a:r>
            <a:r>
              <a:rPr lang="en-US" sz="1800" dirty="0">
                <a:solidFill>
                  <a:schemeClr val="tx1"/>
                </a:solidFill>
                <a:latin typeface="Arial" panose="020B0604020202020204" pitchFamily="34" charset="0"/>
                <a:cs typeface="Arial" panose="020B0604020202020204" pitchFamily="34" charset="0"/>
                <a:hlinkClick r:id="rId4"/>
              </a:rPr>
              <a:t>https://commons.wikimedia.org/wiki/File:Apple_logo_black.svg</a:t>
            </a:r>
            <a:endParaRPr lang="en-US" sz="1800" dirty="0">
              <a:solidFill>
                <a:schemeClr val="tx1"/>
              </a:solidFill>
              <a:latin typeface="Arial" panose="020B0604020202020204" pitchFamily="34" charset="0"/>
              <a:cs typeface="Arial" panose="020B0604020202020204" pitchFamily="34" charset="0"/>
            </a:endParaRPr>
          </a:p>
          <a:p>
            <a:pPr marL="457200" indent="-457200">
              <a:lnSpc>
                <a:spcPct val="100000"/>
              </a:lnSpc>
            </a:pPr>
            <a:r>
              <a:rPr lang="en-US" sz="1800" dirty="0">
                <a:solidFill>
                  <a:schemeClr val="tx1"/>
                </a:solidFill>
                <a:latin typeface="Arial" panose="020B0604020202020204" pitchFamily="34" charset="0"/>
                <a:cs typeface="Arial" panose="020B0604020202020204" pitchFamily="34" charset="0"/>
              </a:rPr>
              <a:t>Kick. </a:t>
            </a:r>
            <a:r>
              <a:rPr lang="en-US" sz="1800" dirty="0" smtClean="0">
                <a:solidFill>
                  <a:schemeClr val="tx1"/>
                </a:solidFill>
                <a:latin typeface="Arial" panose="020B0604020202020204" pitchFamily="34" charset="0"/>
                <a:cs typeface="Arial" panose="020B0604020202020204" pitchFamily="34" charset="0"/>
              </a:rPr>
              <a:t>(2017). </a:t>
            </a:r>
            <a:r>
              <a:rPr lang="en-US" sz="1800" dirty="0">
                <a:solidFill>
                  <a:schemeClr val="tx1"/>
                </a:solidFill>
                <a:latin typeface="Arial" panose="020B0604020202020204" pitchFamily="34" charset="0"/>
                <a:cs typeface="Arial" panose="020B0604020202020204" pitchFamily="34" charset="0"/>
              </a:rPr>
              <a:t>Scale. </a:t>
            </a:r>
            <a:r>
              <a:rPr lang="en-US" sz="1800" i="1" dirty="0">
                <a:solidFill>
                  <a:schemeClr val="tx1"/>
                </a:solidFill>
                <a:latin typeface="Arial" panose="020B0604020202020204" pitchFamily="34" charset="0"/>
                <a:cs typeface="Arial" panose="020B0604020202020204" pitchFamily="34" charset="0"/>
              </a:rPr>
              <a:t>The Noun Project</a:t>
            </a:r>
            <a:r>
              <a:rPr lang="en-US" sz="1800" dirty="0">
                <a:solidFill>
                  <a:schemeClr val="tx1"/>
                </a:solidFill>
                <a:latin typeface="Arial" panose="020B0604020202020204" pitchFamily="34" charset="0"/>
                <a:cs typeface="Arial" panose="020B0604020202020204" pitchFamily="34" charset="0"/>
              </a:rPr>
              <a:t>. CC BY. </a:t>
            </a:r>
            <a:r>
              <a:rPr lang="en-US" sz="1800" dirty="0">
                <a:solidFill>
                  <a:schemeClr val="tx1"/>
                </a:solidFill>
                <a:latin typeface="Arial" panose="020B0604020202020204" pitchFamily="34" charset="0"/>
                <a:cs typeface="Arial" panose="020B0604020202020204" pitchFamily="34" charset="0"/>
                <a:hlinkClick r:id="rId5"/>
              </a:rPr>
              <a:t>https://thenounproject.com/icon/scale-1320645</a:t>
            </a:r>
            <a:r>
              <a:rPr lang="en-US" sz="1800" dirty="0" smtClean="0">
                <a:solidFill>
                  <a:schemeClr val="tx1"/>
                </a:solidFill>
                <a:latin typeface="Arial" panose="020B0604020202020204" pitchFamily="34" charset="0"/>
                <a:cs typeface="Arial" panose="020B0604020202020204" pitchFamily="34" charset="0"/>
                <a:hlinkClick r:id="rId5"/>
              </a:rPr>
              <a:t>/</a:t>
            </a:r>
            <a:endParaRPr lang="en-US" sz="1800" dirty="0" smtClean="0">
              <a:solidFill>
                <a:schemeClr val="tx1"/>
              </a:solidFill>
              <a:latin typeface="Arial" panose="020B0604020202020204" pitchFamily="34" charset="0"/>
              <a:cs typeface="Arial" panose="020B0604020202020204" pitchFamily="34" charset="0"/>
            </a:endParaRPr>
          </a:p>
          <a:p>
            <a:pPr marL="457200" indent="-457200">
              <a:lnSpc>
                <a:spcPct val="100000"/>
              </a:lnSpc>
            </a:pPr>
            <a:r>
              <a:rPr lang="en-CA" sz="1800" dirty="0" smtClean="0">
                <a:solidFill>
                  <a:schemeClr val="tx1"/>
                </a:solidFill>
                <a:latin typeface="Arial" panose="020B0604020202020204" pitchFamily="34" charset="0"/>
                <a:cs typeface="Arial" panose="020B0604020202020204" pitchFamily="34" charset="0"/>
              </a:rPr>
              <a:t>Telus</a:t>
            </a:r>
            <a:r>
              <a:rPr lang="en-CA" sz="1800" dirty="0">
                <a:solidFill>
                  <a:schemeClr val="tx1"/>
                </a:solidFill>
                <a:latin typeface="Arial" panose="020B0604020202020204" pitchFamily="34" charset="0"/>
                <a:cs typeface="Arial" panose="020B0604020202020204" pitchFamily="34" charset="0"/>
              </a:rPr>
              <a:t>. (</a:t>
            </a:r>
            <a:r>
              <a:rPr lang="en-CA" sz="1800" dirty="0" err="1">
                <a:solidFill>
                  <a:schemeClr val="tx1"/>
                </a:solidFill>
                <a:latin typeface="Arial" panose="020B0604020202020204" pitchFamily="34" charset="0"/>
                <a:cs typeface="Arial" panose="020B0604020202020204" pitchFamily="34" charset="0"/>
              </a:rPr>
              <a:t>n.d.</a:t>
            </a:r>
            <a:r>
              <a:rPr lang="en-CA" sz="1800" dirty="0">
                <a:solidFill>
                  <a:schemeClr val="tx1"/>
                </a:solidFill>
                <a:latin typeface="Arial" panose="020B0604020202020204" pitchFamily="34" charset="0"/>
                <a:cs typeface="Arial" panose="020B0604020202020204" pitchFamily="34" charset="0"/>
              </a:rPr>
              <a:t>). [Telus logo]. </a:t>
            </a:r>
            <a:r>
              <a:rPr lang="en-CA" sz="1800" i="1" dirty="0">
                <a:solidFill>
                  <a:schemeClr val="tx1"/>
                </a:solidFill>
                <a:latin typeface="Arial" panose="020B0604020202020204" pitchFamily="34" charset="0"/>
                <a:cs typeface="Arial" panose="020B0604020202020204" pitchFamily="34" charset="0"/>
              </a:rPr>
              <a:t>Wikimedia Commons</a:t>
            </a:r>
            <a:r>
              <a:rPr lang="en-CA" sz="1800" dirty="0">
                <a:solidFill>
                  <a:schemeClr val="tx1"/>
                </a:solidFill>
                <a:latin typeface="Arial" panose="020B0604020202020204" pitchFamily="34" charset="0"/>
                <a:cs typeface="Arial" panose="020B0604020202020204" pitchFamily="34" charset="0"/>
              </a:rPr>
              <a:t>. </a:t>
            </a:r>
            <a:r>
              <a:rPr lang="en-CA" sz="1800" dirty="0">
                <a:solidFill>
                  <a:schemeClr val="tx1"/>
                </a:solidFill>
                <a:latin typeface="Arial" panose="020B0604020202020204" pitchFamily="34" charset="0"/>
                <a:cs typeface="Arial" panose="020B0604020202020204" pitchFamily="34" charset="0"/>
                <a:hlinkClick r:id="rId6"/>
              </a:rPr>
              <a:t>https://commons.wikimedia.org/wiki/File:Telus-Logo.svg</a:t>
            </a:r>
            <a:r>
              <a:rPr lang="en-CA" sz="1800" dirty="0">
                <a:solidFill>
                  <a:schemeClr val="tx1"/>
                </a:solidFill>
                <a:latin typeface="Arial" panose="020B0604020202020204" pitchFamily="34" charset="0"/>
                <a:cs typeface="Arial" panose="020B0604020202020204" pitchFamily="34" charset="0"/>
              </a:rPr>
              <a:t> </a:t>
            </a:r>
            <a:endParaRPr lang="en-US" sz="1800" dirty="0">
              <a:solidFill>
                <a:schemeClr val="tx1"/>
              </a:solidFill>
              <a:latin typeface="Arial" panose="020B0604020202020204" pitchFamily="34" charset="0"/>
              <a:cs typeface="Arial" panose="020B0604020202020204" pitchFamily="34" charset="0"/>
            </a:endParaRPr>
          </a:p>
          <a:p>
            <a:pPr marL="457200" indent="-457200">
              <a:lnSpc>
                <a:spcPct val="100000"/>
              </a:lnSpc>
            </a:pPr>
            <a:r>
              <a:rPr lang="en-US" sz="1800" dirty="0" err="1" smtClean="0">
                <a:solidFill>
                  <a:schemeClr val="tx1"/>
                </a:solidFill>
                <a:latin typeface="Arial" panose="020B0604020202020204" pitchFamily="34" charset="0"/>
                <a:cs typeface="Arial" panose="020B0604020202020204" pitchFamily="34" charset="0"/>
              </a:rPr>
              <a:t>Ruslan</a:t>
            </a:r>
            <a:r>
              <a:rPr lang="en-US" sz="1800" dirty="0" smtClean="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Dezign</a:t>
            </a:r>
            <a:r>
              <a:rPr lang="en-US" sz="1800" dirty="0" smtClean="0">
                <a:solidFill>
                  <a:schemeClr val="tx1"/>
                </a:solidFill>
                <a:latin typeface="Arial" panose="020B0604020202020204" pitchFamily="34" charset="0"/>
                <a:cs typeface="Arial" panose="020B0604020202020204" pitchFamily="34" charset="0"/>
              </a:rPr>
              <a:t>. (2017). </a:t>
            </a:r>
            <a:r>
              <a:rPr lang="en-US" sz="1800" dirty="0">
                <a:solidFill>
                  <a:schemeClr val="tx1"/>
                </a:solidFill>
                <a:latin typeface="Arial" panose="020B0604020202020204" pitchFamily="34" charset="0"/>
                <a:cs typeface="Arial" panose="020B0604020202020204" pitchFamily="34" charset="0"/>
              </a:rPr>
              <a:t>Target. </a:t>
            </a:r>
            <a:r>
              <a:rPr lang="en-US" sz="1800" i="1" dirty="0">
                <a:solidFill>
                  <a:schemeClr val="tx1"/>
                </a:solidFill>
                <a:latin typeface="Arial" panose="020B0604020202020204" pitchFamily="34" charset="0"/>
                <a:cs typeface="Arial" panose="020B0604020202020204" pitchFamily="34" charset="0"/>
              </a:rPr>
              <a:t>The Noun Project</a:t>
            </a:r>
            <a:r>
              <a:rPr lang="en-US" sz="1800" dirty="0">
                <a:solidFill>
                  <a:schemeClr val="tx1"/>
                </a:solidFill>
                <a:latin typeface="Arial" panose="020B0604020202020204" pitchFamily="34" charset="0"/>
                <a:cs typeface="Arial" panose="020B0604020202020204" pitchFamily="34" charset="0"/>
              </a:rPr>
              <a:t>. CC BY. </a:t>
            </a:r>
            <a:r>
              <a:rPr lang="en-US" sz="1800" dirty="0">
                <a:solidFill>
                  <a:schemeClr val="tx1"/>
                </a:solidFill>
                <a:latin typeface="Arial" panose="020B0604020202020204" pitchFamily="34" charset="0"/>
                <a:cs typeface="Arial" panose="020B0604020202020204" pitchFamily="34" charset="0"/>
                <a:hlinkClick r:id="rId7"/>
              </a:rPr>
              <a:t>https://thenounproject.com/icon/1005058/</a:t>
            </a:r>
            <a:endParaRPr lang="en-US" sz="1800" dirty="0">
              <a:solidFill>
                <a:schemeClr val="tx1"/>
              </a:solidFill>
              <a:latin typeface="Arial" panose="020B0604020202020204" pitchFamily="34" charset="0"/>
              <a:cs typeface="Arial" panose="020B0604020202020204" pitchFamily="34" charset="0"/>
            </a:endParaRPr>
          </a:p>
          <a:p>
            <a:pPr marL="457200" indent="-457200">
              <a:lnSpc>
                <a:spcPct val="100000"/>
              </a:lnSpc>
            </a:pPr>
            <a:r>
              <a:rPr lang="en-US" sz="1800" dirty="0" smtClean="0">
                <a:solidFill>
                  <a:schemeClr val="tx1"/>
                </a:solidFill>
                <a:latin typeface="Arial" panose="020B0604020202020204" pitchFamily="34" charset="0"/>
                <a:cs typeface="Arial" panose="020B0604020202020204" pitchFamily="34" charset="0"/>
              </a:rPr>
              <a:t>ATOM. (2017). </a:t>
            </a:r>
            <a:r>
              <a:rPr lang="en-US" sz="1800" dirty="0">
                <a:solidFill>
                  <a:schemeClr val="tx1"/>
                </a:solidFill>
                <a:latin typeface="Arial" panose="020B0604020202020204" pitchFamily="34" charset="0"/>
                <a:cs typeface="Arial" panose="020B0604020202020204" pitchFamily="34" charset="0"/>
              </a:rPr>
              <a:t>Copy. </a:t>
            </a:r>
            <a:r>
              <a:rPr lang="en-US" sz="1800" i="1" dirty="0">
                <a:solidFill>
                  <a:schemeClr val="tx1"/>
                </a:solidFill>
                <a:latin typeface="Arial" panose="020B0604020202020204" pitchFamily="34" charset="0"/>
                <a:cs typeface="Arial" panose="020B0604020202020204" pitchFamily="34" charset="0"/>
              </a:rPr>
              <a:t>The Noun Project</a:t>
            </a:r>
            <a:r>
              <a:rPr lang="en-US" sz="1800" dirty="0">
                <a:solidFill>
                  <a:schemeClr val="tx1"/>
                </a:solidFill>
                <a:latin typeface="Arial" panose="020B0604020202020204" pitchFamily="34" charset="0"/>
                <a:cs typeface="Arial" panose="020B0604020202020204" pitchFamily="34" charset="0"/>
              </a:rPr>
              <a:t>. CC BY. </a:t>
            </a:r>
            <a:r>
              <a:rPr lang="en-US" sz="1800" dirty="0">
                <a:solidFill>
                  <a:schemeClr val="tx1"/>
                </a:solidFill>
                <a:latin typeface="Arial" panose="020B0604020202020204" pitchFamily="34" charset="0"/>
                <a:cs typeface="Arial" panose="020B0604020202020204" pitchFamily="34" charset="0"/>
                <a:hlinkClick r:id="rId8"/>
              </a:rPr>
              <a:t>https://thenounproject.com/icon/copy-1474212</a:t>
            </a:r>
            <a:r>
              <a:rPr lang="en-US" sz="1800" dirty="0" smtClean="0">
                <a:solidFill>
                  <a:schemeClr val="tx1"/>
                </a:solidFill>
                <a:latin typeface="Arial" panose="020B0604020202020204" pitchFamily="34" charset="0"/>
                <a:cs typeface="Arial" panose="020B0604020202020204" pitchFamily="34" charset="0"/>
                <a:hlinkClick r:id="rId8"/>
              </a:rPr>
              <a:t>/</a:t>
            </a:r>
            <a:endParaRPr lang="en-US" sz="1800" dirty="0" smtClean="0">
              <a:solidFill>
                <a:schemeClr val="tx1"/>
              </a:solidFill>
              <a:latin typeface="Arial" panose="020B0604020202020204" pitchFamily="34" charset="0"/>
              <a:cs typeface="Arial" panose="020B0604020202020204" pitchFamily="34" charset="0"/>
            </a:endParaRPr>
          </a:p>
          <a:p>
            <a:pPr marL="457200" indent="-457200">
              <a:lnSpc>
                <a:spcPct val="100000"/>
              </a:lnSpc>
            </a:pPr>
            <a:r>
              <a:rPr lang="az-Cyrl-AZ" sz="1800" dirty="0" smtClean="0">
                <a:solidFill>
                  <a:schemeClr val="tx1"/>
                </a:solidFill>
                <a:latin typeface="Arial" panose="020B0604020202020204" pitchFamily="34" charset="0"/>
                <a:cs typeface="Arial" panose="020B0604020202020204" pitchFamily="34" charset="0"/>
              </a:rPr>
              <a:t>Тимур Минвалеев</a:t>
            </a:r>
            <a:r>
              <a:rPr lang="en-US" sz="1800" dirty="0" smtClean="0">
                <a:solidFill>
                  <a:schemeClr val="tx1"/>
                </a:solidFill>
                <a:latin typeface="Arial" panose="020B0604020202020204" pitchFamily="34" charset="0"/>
                <a:cs typeface="Arial" panose="020B0604020202020204" pitchFamily="34" charset="0"/>
              </a:rPr>
              <a:t>. (2016). </a:t>
            </a:r>
            <a:r>
              <a:rPr lang="en-US" sz="1800" dirty="0">
                <a:solidFill>
                  <a:schemeClr val="tx1"/>
                </a:solidFill>
                <a:latin typeface="Arial" panose="020B0604020202020204" pitchFamily="34" charset="0"/>
                <a:cs typeface="Arial" panose="020B0604020202020204" pitchFamily="34" charset="0"/>
              </a:rPr>
              <a:t>Percent. </a:t>
            </a:r>
            <a:r>
              <a:rPr lang="en-US" sz="1800" i="1" dirty="0">
                <a:solidFill>
                  <a:schemeClr val="tx1"/>
                </a:solidFill>
                <a:latin typeface="Arial" panose="020B0604020202020204" pitchFamily="34" charset="0"/>
                <a:cs typeface="Arial" panose="020B0604020202020204" pitchFamily="34" charset="0"/>
              </a:rPr>
              <a:t>The Noun Project</a:t>
            </a:r>
            <a:r>
              <a:rPr lang="en-US" sz="1800" dirty="0">
                <a:solidFill>
                  <a:schemeClr val="tx1"/>
                </a:solidFill>
                <a:latin typeface="Arial" panose="020B0604020202020204" pitchFamily="34" charset="0"/>
                <a:cs typeface="Arial" panose="020B0604020202020204" pitchFamily="34" charset="0"/>
              </a:rPr>
              <a:t>. CC BY. </a:t>
            </a:r>
            <a:r>
              <a:rPr lang="en-US" sz="1800" dirty="0">
                <a:solidFill>
                  <a:schemeClr val="tx1"/>
                </a:solidFill>
                <a:latin typeface="Arial" panose="020B0604020202020204" pitchFamily="34" charset="0"/>
                <a:cs typeface="Arial" panose="020B0604020202020204" pitchFamily="34" charset="0"/>
                <a:hlinkClick r:id="rId9"/>
              </a:rPr>
              <a:t>https://thenounproject.com/icon/percent-397874</a:t>
            </a:r>
            <a:r>
              <a:rPr lang="en-US" sz="1800" dirty="0" smtClean="0">
                <a:solidFill>
                  <a:schemeClr val="tx1"/>
                </a:solidFill>
                <a:latin typeface="Arial" panose="020B0604020202020204" pitchFamily="34" charset="0"/>
                <a:cs typeface="Arial" panose="020B0604020202020204" pitchFamily="34" charset="0"/>
                <a:hlinkClick r:id="rId9"/>
              </a:rPr>
              <a:t>/</a:t>
            </a:r>
            <a:endParaRPr lang="en-US" sz="1800" dirty="0" smtClean="0">
              <a:solidFill>
                <a:schemeClr val="tx1"/>
              </a:solidFill>
              <a:latin typeface="Arial" panose="020B0604020202020204" pitchFamily="34" charset="0"/>
              <a:cs typeface="Arial" panose="020B0604020202020204" pitchFamily="34" charset="0"/>
            </a:endParaRPr>
          </a:p>
          <a:p>
            <a:pPr marL="457200" indent="-457200">
              <a:lnSpc>
                <a:spcPct val="100000"/>
              </a:lnSpc>
            </a:pPr>
            <a:r>
              <a:rPr lang="en-US" sz="1800" dirty="0" smtClean="0">
                <a:solidFill>
                  <a:schemeClr val="tx1"/>
                </a:solidFill>
                <a:latin typeface="Arial" panose="020B0604020202020204" pitchFamily="34" charset="0"/>
                <a:cs typeface="Arial" panose="020B0604020202020204" pitchFamily="34" charset="0"/>
              </a:rPr>
              <a:t>b </a:t>
            </a:r>
            <a:r>
              <a:rPr lang="en-US" sz="1800" dirty="0" err="1" smtClean="0">
                <a:solidFill>
                  <a:schemeClr val="tx1"/>
                </a:solidFill>
                <a:latin typeface="Arial" panose="020B0604020202020204" pitchFamily="34" charset="0"/>
                <a:cs typeface="Arial" panose="020B0604020202020204" pitchFamily="34" charset="0"/>
              </a:rPr>
              <a:t>farias</a:t>
            </a:r>
            <a:r>
              <a:rPr lang="en-US" sz="1800" dirty="0" smtClean="0">
                <a:solidFill>
                  <a:schemeClr val="tx1"/>
                </a:solidFill>
                <a:latin typeface="Arial" panose="020B0604020202020204" pitchFamily="34" charset="0"/>
                <a:cs typeface="Arial" panose="020B0604020202020204" pitchFamily="34" charset="0"/>
              </a:rPr>
              <a:t>. (2017). </a:t>
            </a:r>
            <a:r>
              <a:rPr lang="en-US" sz="1800" dirty="0">
                <a:solidFill>
                  <a:schemeClr val="tx1"/>
                </a:solidFill>
                <a:latin typeface="Arial" panose="020B0604020202020204" pitchFamily="34" charset="0"/>
                <a:cs typeface="Arial" panose="020B0604020202020204" pitchFamily="34" charset="0"/>
              </a:rPr>
              <a:t>Decision. </a:t>
            </a:r>
            <a:r>
              <a:rPr lang="en-US" sz="1800" i="1" dirty="0">
                <a:solidFill>
                  <a:schemeClr val="tx1"/>
                </a:solidFill>
                <a:latin typeface="Arial" panose="020B0604020202020204" pitchFamily="34" charset="0"/>
                <a:cs typeface="Arial" panose="020B0604020202020204" pitchFamily="34" charset="0"/>
              </a:rPr>
              <a:t>The Noun Project</a:t>
            </a:r>
            <a:r>
              <a:rPr lang="en-US" sz="1800" dirty="0">
                <a:solidFill>
                  <a:schemeClr val="tx1"/>
                </a:solidFill>
                <a:latin typeface="Arial" panose="020B0604020202020204" pitchFamily="34" charset="0"/>
                <a:cs typeface="Arial" panose="020B0604020202020204" pitchFamily="34" charset="0"/>
              </a:rPr>
              <a:t>. CC BY. </a:t>
            </a:r>
            <a:r>
              <a:rPr lang="en-US" sz="1800" dirty="0">
                <a:solidFill>
                  <a:schemeClr val="tx1"/>
                </a:solidFill>
                <a:latin typeface="Arial" panose="020B0604020202020204" pitchFamily="34" charset="0"/>
                <a:cs typeface="Arial" panose="020B0604020202020204" pitchFamily="34" charset="0"/>
                <a:hlinkClick r:id="rId10"/>
              </a:rPr>
              <a:t>https://thenounproject.com/icon/decision-1074053</a:t>
            </a:r>
            <a:r>
              <a:rPr lang="en-US" sz="1800" dirty="0" smtClean="0">
                <a:solidFill>
                  <a:schemeClr val="tx1"/>
                </a:solidFill>
                <a:latin typeface="Arial" panose="020B0604020202020204" pitchFamily="34" charset="0"/>
                <a:cs typeface="Arial" panose="020B0604020202020204" pitchFamily="34" charset="0"/>
                <a:hlinkClick r:id="rId10"/>
              </a:rPr>
              <a:t>/</a:t>
            </a:r>
            <a:endParaRPr lang="en-US" sz="1800" dirty="0" smtClean="0">
              <a:solidFill>
                <a:schemeClr val="tx1"/>
              </a:solidFill>
              <a:latin typeface="Arial" panose="020B0604020202020204" pitchFamily="34" charset="0"/>
              <a:cs typeface="Arial" panose="020B0604020202020204" pitchFamily="34" charset="0"/>
            </a:endParaRPr>
          </a:p>
          <a:p>
            <a:pPr marL="457200" indent="-457200">
              <a:lnSpc>
                <a:spcPct val="100000"/>
              </a:lnSpc>
            </a:pPr>
            <a:endParaRPr lang="en-CA" sz="1800" dirty="0">
              <a:solidFill>
                <a:schemeClr val="tx1"/>
              </a:solidFill>
            </a:endParaRPr>
          </a:p>
        </p:txBody>
      </p:sp>
    </p:spTree>
    <p:extLst>
      <p:ext uri="{BB962C8B-B14F-4D97-AF65-F5344CB8AC3E}">
        <p14:creationId xmlns:p14="http://schemas.microsoft.com/office/powerpoint/2010/main" val="29081738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851192" y="1732909"/>
            <a:ext cx="10643156" cy="4250430"/>
          </a:xfrm>
        </p:spPr>
        <p:txBody>
          <a:bodyPr/>
          <a:lstStyle/>
          <a:p>
            <a:pPr marL="457200" indent="-457200">
              <a:lnSpc>
                <a:spcPct val="100000"/>
              </a:lnSpc>
            </a:pPr>
            <a:r>
              <a:rPr lang="en-US" sz="1800" dirty="0">
                <a:solidFill>
                  <a:schemeClr val="tx1"/>
                </a:solidFill>
                <a:latin typeface="Arial" panose="020B0604020202020204" pitchFamily="34" charset="0"/>
                <a:cs typeface="Arial" panose="020B0604020202020204" pitchFamily="34" charset="0"/>
              </a:rPr>
              <a:t>AFY </a:t>
            </a:r>
            <a:r>
              <a:rPr lang="en-US" sz="1800" dirty="0" smtClean="0">
                <a:solidFill>
                  <a:schemeClr val="tx1"/>
                </a:solidFill>
                <a:latin typeface="Arial" panose="020B0604020202020204" pitchFamily="34" charset="0"/>
                <a:cs typeface="Arial" panose="020B0604020202020204" pitchFamily="34" charset="0"/>
              </a:rPr>
              <a:t>Studio. (2018). </a:t>
            </a:r>
            <a:r>
              <a:rPr lang="en-US" sz="1800" dirty="0">
                <a:solidFill>
                  <a:schemeClr val="tx1"/>
                </a:solidFill>
                <a:latin typeface="Arial" panose="020B0604020202020204" pitchFamily="34" charset="0"/>
                <a:cs typeface="Arial" panose="020B0604020202020204" pitchFamily="34" charset="0"/>
              </a:rPr>
              <a:t>Leaf. </a:t>
            </a:r>
            <a:r>
              <a:rPr lang="en-US" sz="1800" i="1" dirty="0">
                <a:solidFill>
                  <a:schemeClr val="tx1"/>
                </a:solidFill>
                <a:latin typeface="Arial" panose="020B0604020202020204" pitchFamily="34" charset="0"/>
                <a:cs typeface="Arial" panose="020B0604020202020204" pitchFamily="34" charset="0"/>
              </a:rPr>
              <a:t>The Noun Project</a:t>
            </a:r>
            <a:r>
              <a:rPr lang="en-US" sz="1800" dirty="0">
                <a:solidFill>
                  <a:schemeClr val="tx1"/>
                </a:solidFill>
                <a:latin typeface="Arial" panose="020B0604020202020204" pitchFamily="34" charset="0"/>
                <a:cs typeface="Arial" panose="020B0604020202020204" pitchFamily="34" charset="0"/>
              </a:rPr>
              <a:t>. CC BY. </a:t>
            </a:r>
            <a:r>
              <a:rPr lang="en-US" sz="1800" dirty="0">
                <a:solidFill>
                  <a:schemeClr val="tx1"/>
                </a:solidFill>
                <a:latin typeface="Arial" panose="020B0604020202020204" pitchFamily="34" charset="0"/>
                <a:cs typeface="Arial" panose="020B0604020202020204" pitchFamily="34" charset="0"/>
                <a:hlinkClick r:id="rId3"/>
              </a:rPr>
              <a:t>https://thenounproject.com/icon/leaf-1737325</a:t>
            </a:r>
            <a:r>
              <a:rPr lang="en-US" sz="1800" dirty="0" smtClean="0">
                <a:solidFill>
                  <a:schemeClr val="tx1"/>
                </a:solidFill>
                <a:latin typeface="Arial" panose="020B0604020202020204" pitchFamily="34" charset="0"/>
                <a:cs typeface="Arial" panose="020B0604020202020204" pitchFamily="34" charset="0"/>
                <a:hlinkClick r:id="rId3"/>
              </a:rPr>
              <a:t>/</a:t>
            </a:r>
            <a:endParaRPr lang="en-US" sz="1800" dirty="0" smtClean="0">
              <a:solidFill>
                <a:schemeClr val="tx1"/>
              </a:solidFill>
              <a:latin typeface="Arial" panose="020B0604020202020204" pitchFamily="34" charset="0"/>
              <a:cs typeface="Arial" panose="020B0604020202020204" pitchFamily="34" charset="0"/>
            </a:endParaRPr>
          </a:p>
          <a:p>
            <a:pPr marL="457200" indent="-457200">
              <a:lnSpc>
                <a:spcPct val="100000"/>
              </a:lnSpc>
            </a:pPr>
            <a:r>
              <a:rPr lang="en-US" sz="1800" dirty="0" err="1" smtClean="0">
                <a:solidFill>
                  <a:schemeClr val="tx1"/>
                </a:solidFill>
                <a:latin typeface="Arial" panose="020B0604020202020204" pitchFamily="34" charset="0"/>
                <a:cs typeface="Arial" panose="020B0604020202020204" pitchFamily="34" charset="0"/>
              </a:rPr>
              <a:t>Gregor</a:t>
            </a:r>
            <a:r>
              <a:rPr lang="en-US" sz="1800" dirty="0" smtClean="0">
                <a:solidFill>
                  <a:schemeClr val="tx1"/>
                </a:solidFill>
                <a:latin typeface="Arial" panose="020B0604020202020204" pitchFamily="34" charset="0"/>
                <a:cs typeface="Arial" panose="020B0604020202020204" pitchFamily="34" charset="0"/>
              </a:rPr>
              <a:t> </a:t>
            </a:r>
            <a:r>
              <a:rPr lang="en-US" sz="1800" dirty="0" err="1" smtClean="0">
                <a:solidFill>
                  <a:schemeClr val="tx1"/>
                </a:solidFill>
                <a:latin typeface="Arial" panose="020B0604020202020204" pitchFamily="34" charset="0"/>
                <a:cs typeface="Arial" panose="020B0604020202020204" pitchFamily="34" charset="0"/>
              </a:rPr>
              <a:t>Cresnar</a:t>
            </a:r>
            <a:r>
              <a:rPr lang="en-US" sz="1800" dirty="0" smtClean="0">
                <a:solidFill>
                  <a:schemeClr val="tx1"/>
                </a:solidFill>
                <a:latin typeface="Arial" panose="020B0604020202020204" pitchFamily="34" charset="0"/>
                <a:cs typeface="Arial" panose="020B0604020202020204" pitchFamily="34" charset="0"/>
              </a:rPr>
              <a:t>. (2015). </a:t>
            </a:r>
            <a:r>
              <a:rPr lang="en-US" sz="1800" dirty="0">
                <a:solidFill>
                  <a:schemeClr val="tx1"/>
                </a:solidFill>
                <a:latin typeface="Arial" panose="020B0604020202020204" pitchFamily="34" charset="0"/>
                <a:cs typeface="Arial" panose="020B0604020202020204" pitchFamily="34" charset="0"/>
              </a:rPr>
              <a:t>Dollar sign. </a:t>
            </a:r>
            <a:r>
              <a:rPr lang="en-US" sz="1800" i="1" dirty="0">
                <a:solidFill>
                  <a:schemeClr val="tx1"/>
                </a:solidFill>
                <a:latin typeface="Arial" panose="020B0604020202020204" pitchFamily="34" charset="0"/>
                <a:cs typeface="Arial" panose="020B0604020202020204" pitchFamily="34" charset="0"/>
              </a:rPr>
              <a:t>The Noun Project</a:t>
            </a:r>
            <a:r>
              <a:rPr lang="en-US" sz="1800" dirty="0">
                <a:solidFill>
                  <a:schemeClr val="tx1"/>
                </a:solidFill>
                <a:latin typeface="Arial" panose="020B0604020202020204" pitchFamily="34" charset="0"/>
                <a:cs typeface="Arial" panose="020B0604020202020204" pitchFamily="34" charset="0"/>
              </a:rPr>
              <a:t>. CC BY. </a:t>
            </a:r>
            <a:r>
              <a:rPr lang="en-US" sz="1800" dirty="0">
                <a:solidFill>
                  <a:schemeClr val="tx1"/>
                </a:solidFill>
                <a:latin typeface="Arial" panose="020B0604020202020204" pitchFamily="34" charset="0"/>
                <a:cs typeface="Arial" panose="020B0604020202020204" pitchFamily="34" charset="0"/>
                <a:hlinkClick r:id="rId4"/>
              </a:rPr>
              <a:t>https://thenounproject.com/icon/dollar-sign-171145</a:t>
            </a:r>
            <a:r>
              <a:rPr lang="en-US" sz="1800" dirty="0" smtClean="0">
                <a:solidFill>
                  <a:schemeClr val="tx1"/>
                </a:solidFill>
                <a:latin typeface="Arial" panose="020B0604020202020204" pitchFamily="34" charset="0"/>
                <a:cs typeface="Arial" panose="020B0604020202020204" pitchFamily="34" charset="0"/>
                <a:hlinkClick r:id="rId4"/>
              </a:rPr>
              <a:t>/</a:t>
            </a:r>
            <a:endParaRPr lang="en-US" sz="1800" dirty="0" smtClean="0">
              <a:solidFill>
                <a:schemeClr val="tx1"/>
              </a:solidFill>
              <a:latin typeface="Arial" panose="020B0604020202020204" pitchFamily="34" charset="0"/>
              <a:cs typeface="Arial" panose="020B0604020202020204" pitchFamily="34" charset="0"/>
            </a:endParaRPr>
          </a:p>
          <a:p>
            <a:pPr marL="457200" indent="-457200">
              <a:lnSpc>
                <a:spcPct val="100000"/>
              </a:lnSpc>
            </a:pPr>
            <a:r>
              <a:rPr lang="en-US" sz="1800" dirty="0" err="1">
                <a:solidFill>
                  <a:schemeClr val="tx1"/>
                </a:solidFill>
                <a:latin typeface="Arial" panose="020B0604020202020204" pitchFamily="34" charset="0"/>
                <a:cs typeface="Arial" panose="020B0604020202020204" pitchFamily="34" charset="0"/>
              </a:rPr>
              <a:t>DinosoftLabs</a:t>
            </a:r>
            <a:r>
              <a:rPr lang="en-US" sz="1800" dirty="0">
                <a:solidFill>
                  <a:schemeClr val="tx1"/>
                </a:solidFill>
                <a:latin typeface="Arial" panose="020B0604020202020204" pitchFamily="34" charset="0"/>
                <a:cs typeface="Arial" panose="020B0604020202020204" pitchFamily="34" charset="0"/>
              </a:rPr>
              <a:t>. </a:t>
            </a:r>
            <a:r>
              <a:rPr lang="en-US" sz="1800" dirty="0" smtClean="0">
                <a:solidFill>
                  <a:schemeClr val="tx1"/>
                </a:solidFill>
                <a:latin typeface="Arial" panose="020B0604020202020204" pitchFamily="34" charset="0"/>
                <a:cs typeface="Arial" panose="020B0604020202020204" pitchFamily="34" charset="0"/>
              </a:rPr>
              <a:t>(2017). </a:t>
            </a:r>
            <a:r>
              <a:rPr lang="en-US" sz="1800" dirty="0">
                <a:solidFill>
                  <a:schemeClr val="tx1"/>
                </a:solidFill>
                <a:latin typeface="Arial" panose="020B0604020202020204" pitchFamily="34" charset="0"/>
                <a:cs typeface="Arial" panose="020B0604020202020204" pitchFamily="34" charset="0"/>
              </a:rPr>
              <a:t>Magnifying Glass. </a:t>
            </a:r>
            <a:r>
              <a:rPr lang="en-US" sz="1800" i="1" dirty="0">
                <a:solidFill>
                  <a:schemeClr val="tx1"/>
                </a:solidFill>
                <a:latin typeface="Arial" panose="020B0604020202020204" pitchFamily="34" charset="0"/>
                <a:cs typeface="Arial" panose="020B0604020202020204" pitchFamily="34" charset="0"/>
              </a:rPr>
              <a:t>The Noun Project</a:t>
            </a:r>
            <a:r>
              <a:rPr lang="en-US" sz="1800" dirty="0">
                <a:solidFill>
                  <a:schemeClr val="tx1"/>
                </a:solidFill>
                <a:latin typeface="Arial" panose="020B0604020202020204" pitchFamily="34" charset="0"/>
                <a:cs typeface="Arial" panose="020B0604020202020204" pitchFamily="34" charset="0"/>
              </a:rPr>
              <a:t>. CC BY. </a:t>
            </a:r>
            <a:r>
              <a:rPr lang="en-US" sz="1800" dirty="0">
                <a:solidFill>
                  <a:schemeClr val="tx1"/>
                </a:solidFill>
                <a:latin typeface="Arial" panose="020B0604020202020204" pitchFamily="34" charset="0"/>
                <a:cs typeface="Arial" panose="020B0604020202020204" pitchFamily="34" charset="0"/>
                <a:hlinkClick r:id="rId5"/>
              </a:rPr>
              <a:t>https://thenounproject.com/icon/magnifying-glass-802240</a:t>
            </a:r>
            <a:r>
              <a:rPr lang="en-US" sz="1800" dirty="0" smtClean="0">
                <a:solidFill>
                  <a:schemeClr val="tx1"/>
                </a:solidFill>
                <a:latin typeface="Arial" panose="020B0604020202020204" pitchFamily="34" charset="0"/>
                <a:cs typeface="Arial" panose="020B0604020202020204" pitchFamily="34" charset="0"/>
                <a:hlinkClick r:id="rId5"/>
              </a:rPr>
              <a:t>/</a:t>
            </a:r>
            <a:endParaRPr lang="en-US" sz="1800" dirty="0" smtClean="0">
              <a:solidFill>
                <a:schemeClr val="tx1"/>
              </a:solidFill>
              <a:latin typeface="Arial" panose="020B0604020202020204" pitchFamily="34" charset="0"/>
              <a:cs typeface="Arial" panose="020B0604020202020204" pitchFamily="34" charset="0"/>
            </a:endParaRPr>
          </a:p>
          <a:p>
            <a:pPr marL="457200" indent="-457200">
              <a:lnSpc>
                <a:spcPct val="100000"/>
              </a:lnSpc>
            </a:pPr>
            <a:r>
              <a:rPr lang="en-US" sz="1800" dirty="0" err="1" smtClean="0">
                <a:solidFill>
                  <a:schemeClr val="tx1"/>
                </a:solidFill>
                <a:latin typeface="Arial" panose="020B0604020202020204" pitchFamily="34" charset="0"/>
                <a:cs typeface="Arial" panose="020B0604020202020204" pitchFamily="34" charset="0"/>
              </a:rPr>
              <a:t>Zoubir</a:t>
            </a:r>
            <a:r>
              <a:rPr lang="en-US" sz="1800" dirty="0" smtClean="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Noureddine</a:t>
            </a:r>
            <a:r>
              <a:rPr lang="en-US" sz="1800" dirty="0">
                <a:solidFill>
                  <a:schemeClr val="tx1"/>
                </a:solidFill>
                <a:latin typeface="Arial" panose="020B0604020202020204" pitchFamily="34" charset="0"/>
                <a:cs typeface="Arial" panose="020B0604020202020204" pitchFamily="34" charset="0"/>
              </a:rPr>
              <a:t>. </a:t>
            </a:r>
            <a:r>
              <a:rPr lang="en-US" sz="1800" dirty="0" smtClean="0">
                <a:solidFill>
                  <a:schemeClr val="tx1"/>
                </a:solidFill>
                <a:latin typeface="Arial" panose="020B0604020202020204" pitchFamily="34" charset="0"/>
                <a:cs typeface="Arial" panose="020B0604020202020204" pitchFamily="34" charset="0"/>
              </a:rPr>
              <a:t>(2015). Checkmark</a:t>
            </a:r>
            <a:r>
              <a:rPr lang="en-US" sz="1800" dirty="0">
                <a:solidFill>
                  <a:schemeClr val="tx1"/>
                </a:solidFill>
                <a:latin typeface="Arial" panose="020B0604020202020204" pitchFamily="34" charset="0"/>
                <a:cs typeface="Arial" panose="020B0604020202020204" pitchFamily="34" charset="0"/>
              </a:rPr>
              <a:t>. </a:t>
            </a:r>
            <a:r>
              <a:rPr lang="en-US" sz="1800" i="1" dirty="0">
                <a:solidFill>
                  <a:schemeClr val="tx1"/>
                </a:solidFill>
                <a:latin typeface="Arial" panose="020B0604020202020204" pitchFamily="34" charset="0"/>
                <a:cs typeface="Arial" panose="020B0604020202020204" pitchFamily="34" charset="0"/>
              </a:rPr>
              <a:t>The Noun Project</a:t>
            </a:r>
            <a:r>
              <a:rPr lang="en-US" sz="1800" dirty="0">
                <a:solidFill>
                  <a:schemeClr val="tx1"/>
                </a:solidFill>
                <a:latin typeface="Arial" panose="020B0604020202020204" pitchFamily="34" charset="0"/>
                <a:cs typeface="Arial" panose="020B0604020202020204" pitchFamily="34" charset="0"/>
              </a:rPr>
              <a:t>. CC BY. </a:t>
            </a:r>
            <a:r>
              <a:rPr lang="en-US" sz="1800" dirty="0">
                <a:solidFill>
                  <a:schemeClr val="tx1"/>
                </a:solidFill>
                <a:latin typeface="Arial" panose="020B0604020202020204" pitchFamily="34" charset="0"/>
                <a:cs typeface="Arial" panose="020B0604020202020204" pitchFamily="34" charset="0"/>
                <a:hlinkClick r:id="rId6"/>
              </a:rPr>
              <a:t>https://thenounproject.com/icon/checkmark-154036</a:t>
            </a:r>
            <a:r>
              <a:rPr lang="en-US" sz="1800" dirty="0" smtClean="0">
                <a:solidFill>
                  <a:schemeClr val="tx1"/>
                </a:solidFill>
                <a:latin typeface="Arial" panose="020B0604020202020204" pitchFamily="34" charset="0"/>
                <a:cs typeface="Arial" panose="020B0604020202020204" pitchFamily="34" charset="0"/>
                <a:hlinkClick r:id="rId6"/>
              </a:rPr>
              <a:t>/</a:t>
            </a:r>
            <a:endParaRPr lang="en-US" sz="1800" dirty="0" smtClean="0">
              <a:solidFill>
                <a:schemeClr val="tx1"/>
              </a:solidFill>
              <a:latin typeface="Arial" panose="020B0604020202020204" pitchFamily="34" charset="0"/>
              <a:cs typeface="Arial" panose="020B0604020202020204" pitchFamily="34" charset="0"/>
            </a:endParaRPr>
          </a:p>
          <a:p>
            <a:pPr marL="457200" indent="-457200">
              <a:lnSpc>
                <a:spcPct val="100000"/>
              </a:lnSpc>
            </a:pPr>
            <a:r>
              <a:rPr lang="en-US" sz="1800" dirty="0" err="1" smtClean="0">
                <a:solidFill>
                  <a:schemeClr val="tx1"/>
                </a:solidFill>
                <a:latin typeface="Arial" panose="020B0604020202020204" pitchFamily="34" charset="0"/>
                <a:cs typeface="Arial" panose="020B0604020202020204" pitchFamily="34" charset="0"/>
              </a:rPr>
              <a:t>StockSnap</a:t>
            </a:r>
            <a:r>
              <a:rPr lang="en-US" sz="1800" dirty="0">
                <a:solidFill>
                  <a:schemeClr val="tx1"/>
                </a:solidFill>
                <a:latin typeface="Arial" panose="020B0604020202020204" pitchFamily="34" charset="0"/>
                <a:cs typeface="Arial" panose="020B0604020202020204" pitchFamily="34" charset="0"/>
              </a:rPr>
              <a:t>. </a:t>
            </a:r>
            <a:r>
              <a:rPr lang="en-US" sz="1800" dirty="0" smtClean="0">
                <a:solidFill>
                  <a:schemeClr val="tx1"/>
                </a:solidFill>
                <a:latin typeface="Arial" panose="020B0604020202020204" pitchFamily="34" charset="0"/>
                <a:cs typeface="Arial" panose="020B0604020202020204" pitchFamily="34" charset="0"/>
              </a:rPr>
              <a:t>(2017). </a:t>
            </a:r>
            <a:r>
              <a:rPr lang="en-US" sz="1800" dirty="0">
                <a:solidFill>
                  <a:schemeClr val="tx1"/>
                </a:solidFill>
                <a:latin typeface="Arial" panose="020B0604020202020204" pitchFamily="34" charset="0"/>
                <a:cs typeface="Arial" panose="020B0604020202020204" pitchFamily="34" charset="0"/>
              </a:rPr>
              <a:t>[Albums]. </a:t>
            </a:r>
            <a:r>
              <a:rPr lang="en-US" sz="1800" i="1" dirty="0" err="1">
                <a:solidFill>
                  <a:schemeClr val="tx1"/>
                </a:solidFill>
                <a:latin typeface="Arial" panose="020B0604020202020204" pitchFamily="34" charset="0"/>
                <a:cs typeface="Arial" panose="020B0604020202020204" pitchFamily="34" charset="0"/>
              </a:rPr>
              <a:t>Pixabay</a:t>
            </a:r>
            <a:r>
              <a:rPr lang="en-US" sz="1800" dirty="0">
                <a:solidFill>
                  <a:schemeClr val="tx1"/>
                </a:solidFill>
                <a:latin typeface="Arial" panose="020B0604020202020204" pitchFamily="34" charset="0"/>
                <a:cs typeface="Arial" panose="020B0604020202020204" pitchFamily="34" charset="0"/>
              </a:rPr>
              <a:t>. </a:t>
            </a:r>
            <a:r>
              <a:rPr lang="en-US" sz="1800" dirty="0" err="1">
                <a:solidFill>
                  <a:schemeClr val="tx1"/>
                </a:solidFill>
                <a:latin typeface="Arial" panose="020B0604020202020204" pitchFamily="34" charset="0"/>
                <a:cs typeface="Arial" panose="020B0604020202020204" pitchFamily="34" charset="0"/>
              </a:rPr>
              <a:t>Pixabay</a:t>
            </a:r>
            <a:r>
              <a:rPr lang="en-US" sz="1800" dirty="0">
                <a:solidFill>
                  <a:schemeClr val="tx1"/>
                </a:solidFill>
                <a:latin typeface="Arial" panose="020B0604020202020204" pitchFamily="34" charset="0"/>
                <a:cs typeface="Arial" panose="020B0604020202020204" pitchFamily="34" charset="0"/>
              </a:rPr>
              <a:t> License. </a:t>
            </a:r>
            <a:r>
              <a:rPr lang="en-US" sz="1800" dirty="0">
                <a:solidFill>
                  <a:schemeClr val="tx1"/>
                </a:solidFill>
                <a:latin typeface="Arial" panose="020B0604020202020204" pitchFamily="34" charset="0"/>
                <a:cs typeface="Arial" panose="020B0604020202020204" pitchFamily="34" charset="0"/>
                <a:hlinkClick r:id="rId7"/>
              </a:rPr>
              <a:t>https://pixabay.com/en/hand-art-design-album-cover-vinyl-2582803/</a:t>
            </a:r>
            <a:endParaRPr lang="en-US" sz="1800" dirty="0">
              <a:solidFill>
                <a:schemeClr val="tx1"/>
              </a:solidFill>
              <a:latin typeface="Arial" panose="020B0604020202020204" pitchFamily="34" charset="0"/>
              <a:cs typeface="Arial" panose="020B0604020202020204" pitchFamily="34" charset="0"/>
            </a:endParaRPr>
          </a:p>
          <a:p>
            <a:endParaRPr lang="en-US" sz="1800" dirty="0">
              <a:solidFill>
                <a:schemeClr val="tx1"/>
              </a:solidFill>
              <a:latin typeface="Arial" panose="020B0604020202020204" pitchFamily="34" charset="0"/>
              <a:cs typeface="Arial" panose="020B0604020202020204" pitchFamily="34" charset="0"/>
            </a:endParaRPr>
          </a:p>
          <a:p>
            <a:pPr>
              <a:spcBef>
                <a:spcPts val="0"/>
              </a:spcBef>
            </a:pPr>
            <a:r>
              <a:rPr lang="en-US" sz="1800" dirty="0">
                <a:solidFill>
                  <a:schemeClr val="tx1"/>
                </a:solidFill>
                <a:latin typeface="Arial" panose="020B0604020202020204" pitchFamily="34" charset="0"/>
                <a:cs typeface="Arial" panose="020B0604020202020204" pitchFamily="34" charset="0"/>
              </a:rPr>
              <a:t>Unattributed materials are contributions from the Opening Up Copyright Project Team and placed in the Public </a:t>
            </a:r>
            <a:r>
              <a:rPr lang="en-US" sz="1800" dirty="0" smtClean="0">
                <a:solidFill>
                  <a:schemeClr val="tx1"/>
                </a:solidFill>
                <a:latin typeface="Arial" panose="020B0604020202020204" pitchFamily="34" charset="0"/>
                <a:cs typeface="Arial" panose="020B0604020202020204" pitchFamily="34" charset="0"/>
              </a:rPr>
              <a:t>Domain.</a:t>
            </a:r>
            <a:endParaRPr lang="en-US" sz="1800" dirty="0">
              <a:solidFill>
                <a:schemeClr val="tx1"/>
              </a:solidFill>
              <a:latin typeface="Arial" panose="020B0604020202020204" pitchFamily="34" charset="0"/>
              <a:cs typeface="Arial" panose="020B0604020202020204" pitchFamily="34" charset="0"/>
            </a:endParaRPr>
          </a:p>
          <a:p>
            <a:pPr marL="457200" indent="-457200">
              <a:spcBef>
                <a:spcPts val="1400"/>
              </a:spcBef>
            </a:pPr>
            <a:r>
              <a:rPr lang="en-US" sz="1800" dirty="0">
                <a:solidFill>
                  <a:schemeClr val="tx1"/>
                </a:solidFill>
              </a:rPr>
              <a:t>Closing Slides Music: </a:t>
            </a:r>
            <a:r>
              <a:rPr lang="en-US" sz="1800" dirty="0" err="1">
                <a:solidFill>
                  <a:schemeClr val="tx1"/>
                </a:solidFill>
              </a:rPr>
              <a:t>Rybak</a:t>
            </a:r>
            <a:r>
              <a:rPr lang="en-US" sz="1800" dirty="0">
                <a:solidFill>
                  <a:schemeClr val="tx1"/>
                </a:solidFill>
              </a:rPr>
              <a:t>, </a:t>
            </a:r>
            <a:r>
              <a:rPr lang="en-US" sz="1800" dirty="0" err="1">
                <a:solidFill>
                  <a:schemeClr val="tx1"/>
                </a:solidFill>
              </a:rPr>
              <a:t>Nazar</a:t>
            </a:r>
            <a:r>
              <a:rPr lang="en-US" sz="1800" dirty="0">
                <a:solidFill>
                  <a:schemeClr val="tx1"/>
                </a:solidFill>
              </a:rPr>
              <a:t>. (</a:t>
            </a:r>
            <a:r>
              <a:rPr lang="en-US" sz="1800" dirty="0" err="1">
                <a:solidFill>
                  <a:schemeClr val="tx1"/>
                </a:solidFill>
              </a:rPr>
              <a:t>n.d.</a:t>
            </a:r>
            <a:r>
              <a:rPr lang="en-US" sz="1800" dirty="0">
                <a:solidFill>
                  <a:schemeClr val="tx1"/>
                </a:solidFill>
              </a:rPr>
              <a:t>). Corporate Inspired. </a:t>
            </a:r>
            <a:r>
              <a:rPr lang="en-US" sz="1800" i="1" dirty="0" err="1">
                <a:solidFill>
                  <a:schemeClr val="tx1"/>
                </a:solidFill>
              </a:rPr>
              <a:t>HookSounds</a:t>
            </a:r>
            <a:r>
              <a:rPr lang="en-US" sz="1800" dirty="0">
                <a:solidFill>
                  <a:schemeClr val="tx1"/>
                </a:solidFill>
              </a:rPr>
              <a:t>. CC BY. </a:t>
            </a:r>
            <a:r>
              <a:rPr lang="en-US" sz="1800" dirty="0">
                <a:hlinkClick r:id="rId8"/>
              </a:rPr>
              <a:t>http://www.hooksounds.com</a:t>
            </a:r>
            <a:r>
              <a:rPr lang="en-US" sz="1800" dirty="0" smtClean="0">
                <a:hlinkClick r:id="rId8"/>
              </a:rPr>
              <a:t>/</a:t>
            </a:r>
            <a:endParaRPr lang="en-US" sz="1800" dirty="0">
              <a:solidFill>
                <a:schemeClr val="tx1"/>
              </a:solidFill>
              <a:latin typeface="Arial" panose="020B0604020202020204" pitchFamily="34" charset="0"/>
              <a:cs typeface="Arial" panose="020B0604020202020204" pitchFamily="34" charset="0"/>
            </a:endParaRPr>
          </a:p>
          <a:p>
            <a:pPr marL="457200" indent="-457200">
              <a:lnSpc>
                <a:spcPct val="100000"/>
              </a:lnSpc>
            </a:pPr>
            <a:endParaRPr lang="en-CA" sz="1800" dirty="0">
              <a:solidFill>
                <a:schemeClr val="tx1"/>
              </a:solidFill>
            </a:endParaRPr>
          </a:p>
        </p:txBody>
      </p:sp>
    </p:spTree>
    <p:extLst>
      <p:ext uri="{BB962C8B-B14F-4D97-AF65-F5344CB8AC3E}">
        <p14:creationId xmlns:p14="http://schemas.microsoft.com/office/powerpoint/2010/main" val="111400301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University of Alberta. (2020). Society of Composers, Authors and Music Publishers of Canada v. Bell Canada</a:t>
            </a:r>
            <a:r>
              <a:rPr lang="en-US" dirty="0" smtClean="0"/>
              <a:t>. </a:t>
            </a:r>
            <a:r>
              <a:rPr lang="en-US" i="1" dirty="0"/>
              <a:t>Opening Up Copyright Instructional Module</a:t>
            </a:r>
            <a:r>
              <a:rPr lang="en-US" dirty="0"/>
              <a:t>. </a:t>
            </a:r>
            <a:r>
              <a:rPr lang="en-US" dirty="0">
                <a:hlinkClick r:id="rId3"/>
              </a:rPr>
              <a:t>https://sites.library.ualberta.ca/copyright</a:t>
            </a:r>
            <a:r>
              <a:rPr lang="en-US" dirty="0" smtClean="0">
                <a:hlinkClick r:id="rId3"/>
              </a:rPr>
              <a:t>/</a:t>
            </a:r>
            <a:endParaRPr lang="en-US" dirty="0"/>
          </a:p>
          <a:p>
            <a:endParaRPr lang="en-CA" dirty="0"/>
          </a:p>
        </p:txBody>
      </p:sp>
    </p:spTree>
    <p:extLst>
      <p:ext uri="{BB962C8B-B14F-4D97-AF65-F5344CB8AC3E}">
        <p14:creationId xmlns:p14="http://schemas.microsoft.com/office/powerpoint/2010/main" val="3109040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94807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220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7A989-B558-4E1C-9F4F-F027FFEC47C0}"/>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COPYRIGHT BOARD </a:t>
            </a:r>
          </a:p>
        </p:txBody>
      </p:sp>
      <p:pic>
        <p:nvPicPr>
          <p:cNvPr id="7" name="Content Placeholder 6">
            <a:extLst>
              <a:ext uri="{FF2B5EF4-FFF2-40B4-BE49-F238E27FC236}">
                <a16:creationId xmlns:a16="http://schemas.microsoft.com/office/drawing/2014/main" id="{B031759D-FAA8-419A-9301-11D71D54CCBE}"/>
              </a:ext>
            </a:extLst>
          </p:cNvPr>
          <p:cNvPicPr>
            <a:picLocks noGrp="1" noChangeAspect="1"/>
          </p:cNvPicPr>
          <p:nvPr>
            <p:ph sz="half" idx="1"/>
          </p:nvPr>
        </p:nvPicPr>
        <p:blipFill>
          <a:blip r:embed="rId4"/>
          <a:stretch>
            <a:fillRect/>
          </a:stretch>
        </p:blipFill>
        <p:spPr>
          <a:xfrm>
            <a:off x="1282315" y="1588830"/>
            <a:ext cx="10071485" cy="1601379"/>
          </a:xfrm>
        </p:spPr>
      </p:pic>
      <p:sp>
        <p:nvSpPr>
          <p:cNvPr id="3" name="TextBox 2">
            <a:extLst>
              <a:ext uri="{FF2B5EF4-FFF2-40B4-BE49-F238E27FC236}">
                <a16:creationId xmlns:a16="http://schemas.microsoft.com/office/drawing/2014/main" id="{3CAE9EB9-9BC6-4C80-BFF8-FD457EAF2526}"/>
              </a:ext>
            </a:extLst>
          </p:cNvPr>
          <p:cNvSpPr txBox="1"/>
          <p:nvPr/>
        </p:nvSpPr>
        <p:spPr>
          <a:xfrm>
            <a:off x="3771187" y="2389519"/>
            <a:ext cx="5093740" cy="584775"/>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latin typeface="Arial" panose="020B0604020202020204" pitchFamily="34" charset="0"/>
                <a:cs typeface="Arial" panose="020B0604020202020204" pitchFamily="34" charset="0"/>
              </a:rPr>
              <a:t>Previews are fair dealing </a:t>
            </a:r>
          </a:p>
        </p:txBody>
      </p:sp>
      <p:pic>
        <p:nvPicPr>
          <p:cNvPr id="5" name="Picture 4" descr="A close up of a logo&#10;&#10;Description automatically generated">
            <a:extLst>
              <a:ext uri="{FF2B5EF4-FFF2-40B4-BE49-F238E27FC236}">
                <a16:creationId xmlns:a16="http://schemas.microsoft.com/office/drawing/2014/main" id="{8909FED6-4C22-A244-A410-A3BEE7452053}"/>
              </a:ext>
            </a:extLst>
          </p:cNvPr>
          <p:cNvPicPr>
            <a:picLocks noChangeAspect="1"/>
          </p:cNvPicPr>
          <p:nvPr/>
        </p:nvPicPr>
        <p:blipFill rotWithShape="1">
          <a:blip r:embed="rId5"/>
          <a:srcRect b="14182"/>
          <a:stretch/>
        </p:blipFill>
        <p:spPr>
          <a:xfrm>
            <a:off x="2286463" y="3796329"/>
            <a:ext cx="2411898" cy="2069847"/>
          </a:xfrm>
          <a:prstGeom prst="rect">
            <a:avLst/>
          </a:prstGeom>
        </p:spPr>
      </p:pic>
      <p:pic>
        <p:nvPicPr>
          <p:cNvPr id="6" name="Picture 5">
            <a:extLst>
              <a:ext uri="{FF2B5EF4-FFF2-40B4-BE49-F238E27FC236}">
                <a16:creationId xmlns:a16="http://schemas.microsoft.com/office/drawing/2014/main" id="{2EBCD011-6D04-B249-8593-6A4E71CA3AC6}"/>
              </a:ext>
            </a:extLst>
          </p:cNvPr>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1597494" y="4030562"/>
            <a:ext cx="822394" cy="1601379"/>
          </a:xfrm>
          <a:prstGeom prst="rect">
            <a:avLst/>
          </a:prstGeom>
        </p:spPr>
      </p:pic>
      <p:pic>
        <p:nvPicPr>
          <p:cNvPr id="8" name="Picture 7">
            <a:extLst>
              <a:ext uri="{FF2B5EF4-FFF2-40B4-BE49-F238E27FC236}">
                <a16:creationId xmlns:a16="http://schemas.microsoft.com/office/drawing/2014/main" id="{E334B330-89D3-CB44-BB45-A478F81D7838}"/>
              </a:ext>
            </a:extLst>
          </p:cNvPr>
          <p:cNvPicPr>
            <a:picLocks noChangeAspect="1"/>
          </p:cNvPicPr>
          <p:nvPr/>
        </p:nvPicPr>
        <p:blipFill rotWithShape="1">
          <a:blip r:embed="rId6">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8087978" y="4497553"/>
            <a:ext cx="822394" cy="1601379"/>
          </a:xfrm>
          <a:prstGeom prst="rect">
            <a:avLst/>
          </a:prstGeom>
        </p:spPr>
      </p:pic>
      <p:sp>
        <p:nvSpPr>
          <p:cNvPr id="4" name="&quot;No&quot; Symbol 3">
            <a:extLst>
              <a:ext uri="{FF2B5EF4-FFF2-40B4-BE49-F238E27FC236}">
                <a16:creationId xmlns:a16="http://schemas.microsoft.com/office/drawing/2014/main" id="{7DD841A4-B743-9D44-831E-D2ED7FC53CFF}"/>
              </a:ext>
            </a:extLst>
          </p:cNvPr>
          <p:cNvSpPr/>
          <p:nvPr/>
        </p:nvSpPr>
        <p:spPr>
          <a:xfrm>
            <a:off x="7676215" y="4548026"/>
            <a:ext cx="1645200" cy="1500431"/>
          </a:xfrm>
          <a:prstGeom prst="noSmoking">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custDataLst>
      <p:tags r:id="rId1"/>
    </p:custDataLst>
    <p:extLst>
      <p:ext uri="{BB962C8B-B14F-4D97-AF65-F5344CB8AC3E}">
        <p14:creationId xmlns:p14="http://schemas.microsoft.com/office/powerpoint/2010/main" val="2523771562"/>
      </p:ext>
    </p:extLst>
  </p:cSld>
  <p:clrMapOvr>
    <a:masterClrMapping/>
  </p:clrMapOvr>
  <mc:AlternateContent xmlns:mc="http://schemas.openxmlformats.org/markup-compatibility/2006" xmlns:p14="http://schemas.microsoft.com/office/powerpoint/2010/main">
    <mc:Choice Requires="p14">
      <p:transition spd="slow" p14:dur="2000" advTm="14332"/>
    </mc:Choice>
    <mc:Fallback xmlns="">
      <p:transition spd="slow" advTm="14332"/>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mph" presetSubtype="0" fill="hold" nodeType="clickEffect">
                                  <p:stCondLst>
                                    <p:cond delay="0"/>
                                  </p:stCondLst>
                                  <p:childTnLst>
                                    <p:animEffect transition="out" filter="fade">
                                      <p:cBhvr>
                                        <p:cTn id="17" dur="500" tmFilter="0, 0; .2, .5; .8, .5; 1, 0"/>
                                        <p:tgtEl>
                                          <p:spTgt spid="5"/>
                                        </p:tgtEl>
                                      </p:cBhvr>
                                    </p:animEffect>
                                    <p:animScale>
                                      <p:cBhvr>
                                        <p:cTn id="18" dur="250" autoRev="1" fill="hold"/>
                                        <p:tgtEl>
                                          <p:spTgt spid="5"/>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1500" fill="hold"/>
                                        <p:tgtEl>
                                          <p:spTgt spid="3"/>
                                        </p:tgtEl>
                                        <p:attrNameLst>
                                          <p:attrName>ppt_w</p:attrName>
                                        </p:attrNameLst>
                                      </p:cBhvr>
                                      <p:tavLst>
                                        <p:tav tm="0">
                                          <p:val>
                                            <p:fltVal val="0"/>
                                          </p:val>
                                        </p:tav>
                                        <p:tav tm="100000">
                                          <p:val>
                                            <p:strVal val="#ppt_w"/>
                                          </p:val>
                                        </p:tav>
                                      </p:tavLst>
                                    </p:anim>
                                    <p:anim calcmode="lin" valueType="num">
                                      <p:cBhvr>
                                        <p:cTn id="24" dur="1500" fill="hold"/>
                                        <p:tgtEl>
                                          <p:spTgt spid="3"/>
                                        </p:tgtEl>
                                        <p:attrNameLst>
                                          <p:attrName>ppt_h</p:attrName>
                                        </p:attrNameLst>
                                      </p:cBhvr>
                                      <p:tavLst>
                                        <p:tav tm="0">
                                          <p:val>
                                            <p:fltVal val="0"/>
                                          </p:val>
                                        </p:tav>
                                        <p:tav tm="100000">
                                          <p:val>
                                            <p:strVal val="#ppt_h"/>
                                          </p:val>
                                        </p:tav>
                                      </p:tavLst>
                                    </p:anim>
                                    <p:animEffect transition="in" filter="fade">
                                      <p:cBhvr>
                                        <p:cTn id="25" dur="1500"/>
                                        <p:tgtEl>
                                          <p:spTgt spid="3"/>
                                        </p:tgtEl>
                                      </p:cBhvr>
                                    </p:animEffect>
                                  </p:childTnLst>
                                </p:cTn>
                              </p:par>
                              <p:par>
                                <p:cTn id="26" presetID="0" presetClass="path" presetSubtype="0" accel="50000" decel="50000" fill="hold" grpId="1" nodeType="withEffect">
                                  <p:stCondLst>
                                    <p:cond delay="0"/>
                                  </p:stCondLst>
                                  <p:childTnLst>
                                    <p:animMotion origin="layout" path="M -0.00039 -2.22222E-6 C -0.00391 0.0507 -0.00729 0.10139 0.02318 0.13334 C 0.05378 0.16528 0.1181 0.17847 0.18268 0.19167 " pathEditMode="relative" rAng="0" ptsTypes="AAA">
                                      <p:cBhvr>
                                        <p:cTn id="27" dur="1500" fill="hold"/>
                                        <p:tgtEl>
                                          <p:spTgt spid="3"/>
                                        </p:tgtEl>
                                        <p:attrNameLst>
                                          <p:attrName>ppt_x</p:attrName>
                                          <p:attrName>ppt_y</p:attrName>
                                        </p:attrNameLst>
                                      </p:cBhvr>
                                      <p:rCtr x="9036" y="9583"/>
                                    </p:animMotion>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strVal val="#ppt_w*0.70"/>
                                          </p:val>
                                        </p:tav>
                                        <p:tav tm="100000">
                                          <p:val>
                                            <p:strVal val="#ppt_w"/>
                                          </p:val>
                                        </p:tav>
                                      </p:tavLst>
                                    </p:anim>
                                    <p:anim calcmode="lin" valueType="num">
                                      <p:cBhvr>
                                        <p:cTn id="33" dur="1000" fill="hold"/>
                                        <p:tgtEl>
                                          <p:spTgt spid="8"/>
                                        </p:tgtEl>
                                        <p:attrNameLst>
                                          <p:attrName>ppt_h</p:attrName>
                                        </p:attrNameLst>
                                      </p:cBhvr>
                                      <p:tavLst>
                                        <p:tav tm="0">
                                          <p:val>
                                            <p:strVal val="#ppt_h"/>
                                          </p:val>
                                        </p:tav>
                                        <p:tav tm="100000">
                                          <p:val>
                                            <p:strVal val="#ppt_h"/>
                                          </p:val>
                                        </p:tav>
                                      </p:tavLst>
                                    </p:anim>
                                    <p:animEffect transition="in" filter="fade">
                                      <p:cBhvr>
                                        <p:cTn id="34" dur="1000"/>
                                        <p:tgtEl>
                                          <p:spTgt spid="8"/>
                                        </p:tgtEl>
                                      </p:cBhvr>
                                    </p:animEffect>
                                  </p:childTnLst>
                                </p:cTn>
                              </p:par>
                              <p:par>
                                <p:cTn id="35" presetID="55"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strVal val="#ppt_w*0.70"/>
                                          </p:val>
                                        </p:tav>
                                        <p:tav tm="100000">
                                          <p:val>
                                            <p:strVal val="#ppt_w"/>
                                          </p:val>
                                        </p:tav>
                                      </p:tavLst>
                                    </p:anim>
                                    <p:anim calcmode="lin" valueType="num">
                                      <p:cBhvr>
                                        <p:cTn id="38" dur="1000" fill="hold"/>
                                        <p:tgtEl>
                                          <p:spTgt spid="4"/>
                                        </p:tgtEl>
                                        <p:attrNameLst>
                                          <p:attrName>ppt_h</p:attrName>
                                        </p:attrNameLst>
                                      </p:cBhvr>
                                      <p:tavLst>
                                        <p:tav tm="0">
                                          <p:val>
                                            <p:strVal val="#ppt_h"/>
                                          </p:val>
                                        </p:tav>
                                        <p:tav tm="100000">
                                          <p:val>
                                            <p:strVal val="#ppt_h"/>
                                          </p:val>
                                        </p:tav>
                                      </p:tavLst>
                                    </p:anim>
                                    <p:animEffect transition="in" filter="fade">
                                      <p:cBhvr>
                                        <p:cTn id="3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F95A5-A4F7-4167-801E-C589A29DB1A5}"/>
              </a:ext>
            </a:extLst>
          </p:cNvPr>
          <p:cNvSpPr>
            <a:spLocks noGrp="1"/>
          </p:cNvSpPr>
          <p:nvPr>
            <p:ph type="title"/>
          </p:nvPr>
        </p:nvSpPr>
        <p:spPr/>
        <p:txBody>
          <a:bodyPr/>
          <a:lstStyle/>
          <a:p>
            <a:r>
              <a:rPr lang="en-CA" b="1">
                <a:latin typeface="Arial" panose="020B0604020202020204" pitchFamily="34" charset="0"/>
                <a:cs typeface="Arial" panose="020B0604020202020204" pitchFamily="34" charset="0"/>
              </a:rPr>
              <a:t>FEDERAL COURT OF APPEAL</a:t>
            </a:r>
            <a:endParaRPr lang="en-CA" b="1" dirty="0">
              <a:latin typeface="Arial" panose="020B0604020202020204" pitchFamily="34" charset="0"/>
              <a:cs typeface="Arial" panose="020B0604020202020204" pitchFamily="34" charset="0"/>
            </a:endParaRPr>
          </a:p>
        </p:txBody>
      </p:sp>
      <p:pic>
        <p:nvPicPr>
          <p:cNvPr id="7" name="Content Placeholder 6">
            <a:extLst>
              <a:ext uri="{FF2B5EF4-FFF2-40B4-BE49-F238E27FC236}">
                <a16:creationId xmlns:a16="http://schemas.microsoft.com/office/drawing/2014/main" id="{A09FA77C-9E6B-4AD6-9A8D-1A91EAE5C33D}"/>
              </a:ext>
            </a:extLst>
          </p:cNvPr>
          <p:cNvPicPr>
            <a:picLocks noGrp="1" noChangeAspect="1"/>
          </p:cNvPicPr>
          <p:nvPr>
            <p:ph sz="half" idx="1"/>
          </p:nvPr>
        </p:nvPicPr>
        <p:blipFill rotWithShape="1">
          <a:blip r:embed="rId4"/>
          <a:srcRect b="12760"/>
          <a:stretch/>
        </p:blipFill>
        <p:spPr>
          <a:xfrm>
            <a:off x="5845933" y="2518634"/>
            <a:ext cx="5637235" cy="1460688"/>
          </a:xfrm>
        </p:spPr>
      </p:pic>
      <p:sp>
        <p:nvSpPr>
          <p:cNvPr id="4" name="TextBox 3">
            <a:extLst>
              <a:ext uri="{FF2B5EF4-FFF2-40B4-BE49-F238E27FC236}">
                <a16:creationId xmlns:a16="http://schemas.microsoft.com/office/drawing/2014/main" id="{AC90F2EC-487F-4CC8-AE9E-87637BF01983}"/>
              </a:ext>
            </a:extLst>
          </p:cNvPr>
          <p:cNvSpPr txBox="1"/>
          <p:nvPr/>
        </p:nvSpPr>
        <p:spPr>
          <a:xfrm>
            <a:off x="6096000" y="4339366"/>
            <a:ext cx="5137105" cy="584775"/>
          </a:xfrm>
          <a:prstGeom prst="rect">
            <a:avLst/>
          </a:prstGeom>
          <a:noFill/>
        </p:spPr>
        <p:txBody>
          <a:bodyPr wrap="square" rtlCol="0">
            <a:spAutoFit/>
          </a:bodyPr>
          <a:lstStyle/>
          <a:p>
            <a:pPr algn="ctr"/>
            <a:r>
              <a:rPr lang="en-CA" sz="3200" dirty="0">
                <a:latin typeface="Arial" panose="020B0604020202020204" pitchFamily="34" charset="0"/>
                <a:cs typeface="Arial" panose="020B0604020202020204" pitchFamily="34" charset="0"/>
              </a:rPr>
              <a:t>No royalties for previews</a:t>
            </a:r>
          </a:p>
        </p:txBody>
      </p:sp>
      <p:pic>
        <p:nvPicPr>
          <p:cNvPr id="5" name="Picture 4" descr="A close up of a sign&#10;&#10;Description automatically generated">
            <a:extLst>
              <a:ext uri="{FF2B5EF4-FFF2-40B4-BE49-F238E27FC236}">
                <a16:creationId xmlns:a16="http://schemas.microsoft.com/office/drawing/2014/main" id="{E7108C0F-C979-104F-9851-F2B665BBC4DF}"/>
              </a:ext>
            </a:extLst>
          </p:cNvPr>
          <p:cNvPicPr>
            <a:picLocks noChangeAspect="1"/>
          </p:cNvPicPr>
          <p:nvPr/>
        </p:nvPicPr>
        <p:blipFill>
          <a:blip r:embed="rId5"/>
          <a:stretch>
            <a:fillRect/>
          </a:stretch>
        </p:blipFill>
        <p:spPr>
          <a:xfrm>
            <a:off x="929856" y="930106"/>
            <a:ext cx="4738116" cy="3362148"/>
          </a:xfrm>
          <a:prstGeom prst="rect">
            <a:avLst/>
          </a:prstGeom>
        </p:spPr>
      </p:pic>
      <p:pic>
        <p:nvPicPr>
          <p:cNvPr id="10" name="Graphic 9">
            <a:extLst>
              <a:ext uri="{FF2B5EF4-FFF2-40B4-BE49-F238E27FC236}">
                <a16:creationId xmlns:a16="http://schemas.microsoft.com/office/drawing/2014/main" id="{455E3274-7007-4B41-804F-B1FE411367CE}"/>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647186" y="4813877"/>
            <a:ext cx="1422709" cy="1422709"/>
          </a:xfrm>
          <a:prstGeom prst="rect">
            <a:avLst/>
          </a:prstGeom>
        </p:spPr>
      </p:pic>
      <p:pic>
        <p:nvPicPr>
          <p:cNvPr id="14" name="Graphic 13">
            <a:extLst>
              <a:ext uri="{FF2B5EF4-FFF2-40B4-BE49-F238E27FC236}">
                <a16:creationId xmlns:a16="http://schemas.microsoft.com/office/drawing/2014/main" id="{CFF6F5FF-B3E5-EA40-B39C-C4FC96ADAB7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1622909" y="3831537"/>
            <a:ext cx="3352010" cy="584774"/>
          </a:xfrm>
          <a:prstGeom prst="rect">
            <a:avLst/>
          </a:prstGeom>
        </p:spPr>
      </p:pic>
      <p:pic>
        <p:nvPicPr>
          <p:cNvPr id="18" name="Graphic 17">
            <a:extLst>
              <a:ext uri="{FF2B5EF4-FFF2-40B4-BE49-F238E27FC236}">
                <a16:creationId xmlns:a16="http://schemas.microsoft.com/office/drawing/2014/main" id="{DD8D7AAB-7ED3-9242-BC90-09555B34CF67}"/>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3552650" y="4649076"/>
            <a:ext cx="1304204" cy="1547655"/>
          </a:xfrm>
          <a:prstGeom prst="rect">
            <a:avLst/>
          </a:prstGeom>
        </p:spPr>
      </p:pic>
      <p:grpSp>
        <p:nvGrpSpPr>
          <p:cNvPr id="20" name="Group 19">
            <a:extLst>
              <a:ext uri="{FF2B5EF4-FFF2-40B4-BE49-F238E27FC236}">
                <a16:creationId xmlns:a16="http://schemas.microsoft.com/office/drawing/2014/main" id="{53748AB9-6D43-2C48-BDE6-11FD62FE34EC}"/>
              </a:ext>
            </a:extLst>
          </p:cNvPr>
          <p:cNvGrpSpPr/>
          <p:nvPr/>
        </p:nvGrpSpPr>
        <p:grpSpPr>
          <a:xfrm>
            <a:off x="8236644" y="5176625"/>
            <a:ext cx="855815" cy="847310"/>
            <a:chOff x="7676215" y="4497553"/>
            <a:chExt cx="1645200" cy="1601379"/>
          </a:xfrm>
        </p:grpSpPr>
        <p:pic>
          <p:nvPicPr>
            <p:cNvPr id="22" name="Picture 21">
              <a:extLst>
                <a:ext uri="{FF2B5EF4-FFF2-40B4-BE49-F238E27FC236}">
                  <a16:creationId xmlns:a16="http://schemas.microsoft.com/office/drawing/2014/main" id="{AB954226-E398-3948-B424-029674FE79FF}"/>
                </a:ext>
              </a:extLst>
            </p:cNvPr>
            <p:cNvPicPr>
              <a:picLocks noChangeAspect="1"/>
            </p:cNvPicPr>
            <p:nvPr/>
          </p:nvPicPr>
          <p:blipFill rotWithShape="1">
            <a:blip r:embed="rId12">
              <a:duotone>
                <a:schemeClr val="accent6">
                  <a:shade val="45000"/>
                  <a:satMod val="135000"/>
                </a:schemeClr>
                <a:prstClr val="white"/>
              </a:duotone>
              <a:extLst>
                <a:ext uri="{28A0092B-C50C-407E-A947-70E740481C1C}">
                  <a14:useLocalDpi xmlns:a14="http://schemas.microsoft.com/office/drawing/2010/main" val="0"/>
                </a:ext>
              </a:extLst>
            </a:blip>
            <a:srcRect l="33353" t="12652" r="32393" b="23441"/>
            <a:stretch/>
          </p:blipFill>
          <p:spPr>
            <a:xfrm>
              <a:off x="8087978" y="4497553"/>
              <a:ext cx="822394" cy="1601379"/>
            </a:xfrm>
            <a:prstGeom prst="rect">
              <a:avLst/>
            </a:prstGeom>
          </p:spPr>
        </p:pic>
        <p:sp>
          <p:nvSpPr>
            <p:cNvPr id="24" name="&quot;No&quot; Symbol 23">
              <a:extLst>
                <a:ext uri="{FF2B5EF4-FFF2-40B4-BE49-F238E27FC236}">
                  <a16:creationId xmlns:a16="http://schemas.microsoft.com/office/drawing/2014/main" id="{7D69366E-F11F-8642-9215-5490A4B157CD}"/>
                </a:ext>
              </a:extLst>
            </p:cNvPr>
            <p:cNvSpPr/>
            <p:nvPr/>
          </p:nvSpPr>
          <p:spPr>
            <a:xfrm>
              <a:off x="7676215" y="4548026"/>
              <a:ext cx="1645200" cy="1500431"/>
            </a:xfrm>
            <a:prstGeom prst="noSmoking">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custDataLst>
      <p:tags r:id="rId1"/>
    </p:custDataLst>
    <p:extLst>
      <p:ext uri="{BB962C8B-B14F-4D97-AF65-F5344CB8AC3E}">
        <p14:creationId xmlns:p14="http://schemas.microsoft.com/office/powerpoint/2010/main" val="2350098911"/>
      </p:ext>
    </p:extLst>
  </p:cSld>
  <p:clrMapOvr>
    <a:masterClrMapping/>
  </p:clrMapOvr>
  <mc:AlternateContent xmlns:mc="http://schemas.openxmlformats.org/markup-compatibility/2006" xmlns:p14="http://schemas.microsoft.com/office/powerpoint/2010/main">
    <mc:Choice Requires="p14">
      <p:transition spd="slow" p14:dur="2000" advTm="15113"/>
    </mc:Choice>
    <mc:Fallback xmlns="">
      <p:transition spd="slow" advTm="1511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childTnLst>
                                </p:cTn>
                              </p:par>
                              <p:par>
                                <p:cTn id="33" presetID="55" presetClass="entr" presetSubtype="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strVal val="#ppt_w*0.70"/>
                                          </p:val>
                                        </p:tav>
                                        <p:tav tm="100000">
                                          <p:val>
                                            <p:strVal val="#ppt_w"/>
                                          </p:val>
                                        </p:tav>
                                      </p:tavLst>
                                    </p:anim>
                                    <p:anim calcmode="lin" valueType="num">
                                      <p:cBhvr>
                                        <p:cTn id="36" dur="500" fill="hold"/>
                                        <p:tgtEl>
                                          <p:spTgt spid="20"/>
                                        </p:tgtEl>
                                        <p:attrNameLst>
                                          <p:attrName>ppt_h</p:attrName>
                                        </p:attrNameLst>
                                      </p:cBhvr>
                                      <p:tavLst>
                                        <p:tav tm="0">
                                          <p:val>
                                            <p:strVal val="#ppt_h"/>
                                          </p:val>
                                        </p:tav>
                                        <p:tav tm="100000">
                                          <p:val>
                                            <p:strVal val="#ppt_h"/>
                                          </p:val>
                                        </p:tav>
                                      </p:tavLst>
                                    </p:anim>
                                    <p:animEffect transition="in" filter="fade">
                                      <p:cBhvr>
                                        <p:cTn id="3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D4612-1F90-4FB7-8281-4BF62C2F1210}"/>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SUPREME COURT HEARS CASE</a:t>
            </a:r>
          </a:p>
        </p:txBody>
      </p:sp>
      <p:sp>
        <p:nvSpPr>
          <p:cNvPr id="3" name="Content Placeholder 2">
            <a:extLst>
              <a:ext uri="{FF2B5EF4-FFF2-40B4-BE49-F238E27FC236}">
                <a16:creationId xmlns:a16="http://schemas.microsoft.com/office/drawing/2014/main" id="{A6B63AF4-34D1-4AB0-A9F2-53573D95607C}"/>
              </a:ext>
            </a:extLst>
          </p:cNvPr>
          <p:cNvSpPr>
            <a:spLocks noGrp="1"/>
          </p:cNvSpPr>
          <p:nvPr>
            <p:ph sz="half" idx="1"/>
          </p:nvPr>
        </p:nvSpPr>
        <p:spPr>
          <a:xfrm>
            <a:off x="1110732" y="5483644"/>
            <a:ext cx="10515600" cy="649581"/>
          </a:xfrm>
        </p:spPr>
        <p:txBody>
          <a:bodyPr anchor="t"/>
          <a:lstStyle/>
          <a:p>
            <a:pPr marL="0" indent="0" algn="ctr">
              <a:buNone/>
            </a:pPr>
            <a:r>
              <a:rPr lang="en-CA" sz="3200" dirty="0">
                <a:solidFill>
                  <a:schemeClr val="tx1"/>
                </a:solidFill>
                <a:latin typeface="Arial" panose="020B0604020202020204" pitchFamily="34" charset="0"/>
                <a:cs typeface="Arial" panose="020B0604020202020204" pitchFamily="34" charset="0"/>
              </a:rPr>
              <a:t>Eight respondents are named, including Bell</a:t>
            </a:r>
          </a:p>
        </p:txBody>
      </p:sp>
      <p:pic>
        <p:nvPicPr>
          <p:cNvPr id="8" name="Content Placeholder 7">
            <a:extLst>
              <a:ext uri="{FF2B5EF4-FFF2-40B4-BE49-F238E27FC236}">
                <a16:creationId xmlns:a16="http://schemas.microsoft.com/office/drawing/2014/main" id="{192C90E4-1E5F-4718-8F44-440BD962C5CE}"/>
              </a:ext>
            </a:extLst>
          </p:cNvPr>
          <p:cNvPicPr>
            <a:picLocks noGrp="1" noChangeAspect="1"/>
          </p:cNvPicPr>
          <p:nvPr>
            <p:ph sz="quarter" idx="14"/>
          </p:nvPr>
        </p:nvPicPr>
        <p:blipFill>
          <a:blip r:embed="rId4"/>
          <a:stretch>
            <a:fillRect/>
          </a:stretch>
        </p:blipFill>
        <p:spPr>
          <a:xfrm>
            <a:off x="3769702" y="2218598"/>
            <a:ext cx="5197662" cy="3066626"/>
          </a:xfrm>
        </p:spPr>
      </p:pic>
      <p:pic>
        <p:nvPicPr>
          <p:cNvPr id="5" name="Picture 4" descr="A close up of a sign&#10;&#10;Description automatically generated">
            <a:extLst>
              <a:ext uri="{FF2B5EF4-FFF2-40B4-BE49-F238E27FC236}">
                <a16:creationId xmlns:a16="http://schemas.microsoft.com/office/drawing/2014/main" id="{CA3B777A-BFE4-E444-A58F-C80191CA0339}"/>
              </a:ext>
            </a:extLst>
          </p:cNvPr>
          <p:cNvPicPr>
            <a:picLocks noChangeAspect="1"/>
          </p:cNvPicPr>
          <p:nvPr/>
        </p:nvPicPr>
        <p:blipFill>
          <a:blip r:embed="rId5"/>
          <a:stretch>
            <a:fillRect/>
          </a:stretch>
        </p:blipFill>
        <p:spPr>
          <a:xfrm>
            <a:off x="8967364" y="2633030"/>
            <a:ext cx="2909316" cy="2064439"/>
          </a:xfrm>
          <a:prstGeom prst="rect">
            <a:avLst/>
          </a:prstGeom>
        </p:spPr>
      </p:pic>
      <p:pic>
        <p:nvPicPr>
          <p:cNvPr id="6" name="Picture 2" descr="http://2.bp.blogspot.com/-wuk-KXHu0ms/TyeujLaHIrI/AAAAAAAAD_g/Hnn848NEdwc/s400/SOCAN+logo.png">
            <a:extLst>
              <a:ext uri="{FF2B5EF4-FFF2-40B4-BE49-F238E27FC236}">
                <a16:creationId xmlns:a16="http://schemas.microsoft.com/office/drawing/2014/main" id="{0C3278EF-6C4C-6D4D-8889-21E26FA4A5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318" y="3128907"/>
            <a:ext cx="2984453" cy="1246009"/>
          </a:xfrm>
          <a:prstGeom prst="rect">
            <a:avLst/>
          </a:prstGeom>
          <a:noFill/>
          <a:extLst>
            <a:ext uri="{909E8E84-426E-40DD-AFC4-6F175D3DCCD1}">
              <a14:hiddenFill xmlns:a14="http://schemas.microsoft.com/office/drawing/2010/main">
                <a:solidFill>
                  <a:srgbClr val="FFFFFF"/>
                </a:solidFill>
              </a14:hiddenFill>
            </a:ext>
          </a:extLst>
        </p:spPr>
      </p:pic>
      <p:sp>
        <p:nvSpPr>
          <p:cNvPr id="7" name="Connector: Curved 12">
            <a:extLst>
              <a:ext uri="{FF2B5EF4-FFF2-40B4-BE49-F238E27FC236}">
                <a16:creationId xmlns:a16="http://schemas.microsoft.com/office/drawing/2014/main" id="{4120DBCE-F96E-A24A-89D1-DF8FE619D7C6}"/>
              </a:ext>
            </a:extLst>
          </p:cNvPr>
          <p:cNvSpPr/>
          <p:nvPr/>
        </p:nvSpPr>
        <p:spPr>
          <a:xfrm rot="16200000">
            <a:off x="6345673" y="-1193146"/>
            <a:ext cx="45719" cy="8343502"/>
          </a:xfrm>
          <a:prstGeom prst="curvedConnector3">
            <a:avLst>
              <a:gd name="adj1" fmla="val 2546278"/>
            </a:avLst>
          </a:prstGeom>
          <a:ln w="31750">
            <a:solidFill>
              <a:srgbClr val="D32D25"/>
            </a:solidFill>
          </a:ln>
        </p:spPr>
        <p:style>
          <a:lnRef idx="1">
            <a:schemeClr val="accent2"/>
          </a:lnRef>
          <a:fillRef idx="0">
            <a:schemeClr val="accent2"/>
          </a:fillRef>
          <a:effectRef idx="0">
            <a:schemeClr val="accent2"/>
          </a:effectRef>
          <a:fontRef idx="minor">
            <a:schemeClr val="tx1"/>
          </a:fontRef>
        </p:style>
        <p:txBody>
          <a:bodyPr wrap="none" rtlCol="0" anchor="ctr" anchorCtr="1"/>
          <a:lstStyle/>
          <a:p>
            <a:endParaRPr lang="en-US">
              <a:gradFill>
                <a:gsLst>
                  <a:gs pos="1000">
                    <a:srgbClr val="489CD1"/>
                  </a:gs>
                  <a:gs pos="25000">
                    <a:srgbClr val="A9D7B2"/>
                  </a:gs>
                  <a:gs pos="50000">
                    <a:srgbClr val="B92B65"/>
                  </a:gs>
                  <a:gs pos="76000">
                    <a:srgbClr val="9B2486"/>
                  </a:gs>
                  <a:gs pos="100000">
                    <a:srgbClr val="244F85"/>
                  </a:gs>
                </a:gsLst>
              </a:gradFill>
            </a:endParaRPr>
          </a:p>
        </p:txBody>
      </p:sp>
    </p:spTree>
    <p:custDataLst>
      <p:tags r:id="rId1"/>
    </p:custDataLst>
    <p:extLst>
      <p:ext uri="{BB962C8B-B14F-4D97-AF65-F5344CB8AC3E}">
        <p14:creationId xmlns:p14="http://schemas.microsoft.com/office/powerpoint/2010/main" val="3584931722"/>
      </p:ext>
    </p:extLst>
  </p:cSld>
  <p:clrMapOvr>
    <a:masterClrMapping/>
  </p:clrMapOvr>
  <mc:AlternateContent xmlns:mc="http://schemas.openxmlformats.org/markup-compatibility/2006" xmlns:p14="http://schemas.microsoft.com/office/powerpoint/2010/main">
    <mc:Choice Requires="p14">
      <p:transition spd="slow" p14:dur="2000" advTm="11825"/>
    </mc:Choice>
    <mc:Fallback xmlns="">
      <p:transition spd="slow" advTm="118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EC228-8499-4469-8ECD-E716BB8697E9}"/>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THREE ISSUES</a:t>
            </a:r>
          </a:p>
        </p:txBody>
      </p:sp>
      <p:sp>
        <p:nvSpPr>
          <p:cNvPr id="7" name="TextBox 6">
            <a:extLst>
              <a:ext uri="{FF2B5EF4-FFF2-40B4-BE49-F238E27FC236}">
                <a16:creationId xmlns:a16="http://schemas.microsoft.com/office/drawing/2014/main" id="{9242AB7C-1C25-4D2D-912B-60B09BBE0C6A}"/>
              </a:ext>
            </a:extLst>
          </p:cNvPr>
          <p:cNvSpPr txBox="1"/>
          <p:nvPr/>
        </p:nvSpPr>
        <p:spPr>
          <a:xfrm>
            <a:off x="1412198" y="2058561"/>
            <a:ext cx="2001078" cy="646331"/>
          </a:xfrm>
          <a:prstGeom prst="rect">
            <a:avLst/>
          </a:prstGeom>
          <a:noFill/>
        </p:spPr>
        <p:txBody>
          <a:bodyPr wrap="square" rtlCol="0">
            <a:spAutoFit/>
          </a:bodyPr>
          <a:lstStyle/>
          <a:p>
            <a:r>
              <a:rPr lang="en-CA" sz="3600" dirty="0">
                <a:solidFill>
                  <a:schemeClr val="accent6">
                    <a:lumMod val="75000"/>
                  </a:schemeClr>
                </a:solidFill>
                <a:latin typeface="Arial" panose="020B0604020202020204" pitchFamily="34" charset="0"/>
                <a:cs typeface="Arial" panose="020B0604020202020204" pitchFamily="34" charset="0"/>
              </a:rPr>
              <a:t>1</a:t>
            </a:r>
          </a:p>
        </p:txBody>
      </p:sp>
      <p:sp>
        <p:nvSpPr>
          <p:cNvPr id="8" name="TextBox 7">
            <a:extLst>
              <a:ext uri="{FF2B5EF4-FFF2-40B4-BE49-F238E27FC236}">
                <a16:creationId xmlns:a16="http://schemas.microsoft.com/office/drawing/2014/main" id="{8E08CDFA-65B2-4766-8919-349390ABBA1C}"/>
              </a:ext>
            </a:extLst>
          </p:cNvPr>
          <p:cNvSpPr txBox="1"/>
          <p:nvPr/>
        </p:nvSpPr>
        <p:spPr>
          <a:xfrm>
            <a:off x="1412198" y="3586427"/>
            <a:ext cx="2001078" cy="646331"/>
          </a:xfrm>
          <a:prstGeom prst="rect">
            <a:avLst/>
          </a:prstGeom>
          <a:noFill/>
        </p:spPr>
        <p:txBody>
          <a:bodyPr wrap="square" rtlCol="0">
            <a:spAutoFit/>
          </a:bodyPr>
          <a:lstStyle/>
          <a:p>
            <a:r>
              <a:rPr lang="en-CA" sz="3600" dirty="0">
                <a:solidFill>
                  <a:schemeClr val="accent4">
                    <a:lumMod val="75000"/>
                  </a:schemeClr>
                </a:solidFill>
                <a:latin typeface="Arial" panose="020B0604020202020204" pitchFamily="34" charset="0"/>
                <a:cs typeface="Arial" panose="020B0604020202020204" pitchFamily="34" charset="0"/>
              </a:rPr>
              <a:t>2</a:t>
            </a:r>
          </a:p>
        </p:txBody>
      </p:sp>
      <p:sp>
        <p:nvSpPr>
          <p:cNvPr id="9" name="TextBox 8">
            <a:extLst>
              <a:ext uri="{FF2B5EF4-FFF2-40B4-BE49-F238E27FC236}">
                <a16:creationId xmlns:a16="http://schemas.microsoft.com/office/drawing/2014/main" id="{F9ECBE0B-A811-47D2-B6D6-8B185813913A}"/>
              </a:ext>
            </a:extLst>
          </p:cNvPr>
          <p:cNvSpPr txBox="1"/>
          <p:nvPr/>
        </p:nvSpPr>
        <p:spPr>
          <a:xfrm>
            <a:off x="1412198" y="5245674"/>
            <a:ext cx="1828800" cy="646331"/>
          </a:xfrm>
          <a:prstGeom prst="rect">
            <a:avLst/>
          </a:prstGeom>
          <a:noFill/>
        </p:spPr>
        <p:txBody>
          <a:bodyPr wrap="square" rtlCol="0">
            <a:spAutoFit/>
          </a:bodyPr>
          <a:lstStyle/>
          <a:p>
            <a:r>
              <a:rPr lang="en-CA" sz="3600" dirty="0">
                <a:solidFill>
                  <a:schemeClr val="accent1">
                    <a:lumMod val="75000"/>
                  </a:schemeClr>
                </a:solidFill>
                <a:latin typeface="Arial" panose="020B0604020202020204" pitchFamily="34" charset="0"/>
                <a:cs typeface="Arial" panose="020B0604020202020204" pitchFamily="34" charset="0"/>
              </a:rPr>
              <a:t>3</a:t>
            </a:r>
          </a:p>
        </p:txBody>
      </p:sp>
      <p:sp>
        <p:nvSpPr>
          <p:cNvPr id="10" name="TextBox 9">
            <a:extLst>
              <a:ext uri="{FF2B5EF4-FFF2-40B4-BE49-F238E27FC236}">
                <a16:creationId xmlns:a16="http://schemas.microsoft.com/office/drawing/2014/main" id="{7A56EA20-3197-4D48-8F72-30051BCFB9AA}"/>
              </a:ext>
            </a:extLst>
          </p:cNvPr>
          <p:cNvSpPr txBox="1"/>
          <p:nvPr/>
        </p:nvSpPr>
        <p:spPr>
          <a:xfrm>
            <a:off x="3248192" y="1843118"/>
            <a:ext cx="6214881" cy="1077218"/>
          </a:xfrm>
          <a:prstGeom prst="rect">
            <a:avLst/>
          </a:prstGeom>
          <a:noFill/>
        </p:spPr>
        <p:txBody>
          <a:bodyPr wrap="square" rtlCol="0">
            <a:spAutoFit/>
          </a:bodyPr>
          <a:lstStyle/>
          <a:p>
            <a:r>
              <a:rPr lang="en-CA" sz="3200" dirty="0">
                <a:solidFill>
                  <a:schemeClr val="accent6">
                    <a:lumMod val="75000"/>
                  </a:schemeClr>
                </a:solidFill>
                <a:latin typeface="Arial" panose="020B0604020202020204" pitchFamily="34" charset="0"/>
                <a:cs typeface="Arial" panose="020B0604020202020204" pitchFamily="34" charset="0"/>
              </a:rPr>
              <a:t>Fair Dealing – </a:t>
            </a:r>
          </a:p>
          <a:p>
            <a:r>
              <a:rPr lang="en-CA" sz="3200" dirty="0">
                <a:solidFill>
                  <a:schemeClr val="accent6">
                    <a:lumMod val="75000"/>
                  </a:schemeClr>
                </a:solidFill>
                <a:latin typeface="Arial" panose="020B0604020202020204" pitchFamily="34" charset="0"/>
                <a:cs typeface="Arial" panose="020B0604020202020204" pitchFamily="34" charset="0"/>
              </a:rPr>
              <a:t>Are Previews Research?</a:t>
            </a:r>
          </a:p>
        </p:txBody>
      </p:sp>
      <p:sp>
        <p:nvSpPr>
          <p:cNvPr id="11" name="TextBox 10">
            <a:extLst>
              <a:ext uri="{FF2B5EF4-FFF2-40B4-BE49-F238E27FC236}">
                <a16:creationId xmlns:a16="http://schemas.microsoft.com/office/drawing/2014/main" id="{FD7EAA3C-66C8-49D4-BEA4-52F8FD5CBF61}"/>
              </a:ext>
            </a:extLst>
          </p:cNvPr>
          <p:cNvSpPr txBox="1"/>
          <p:nvPr/>
        </p:nvSpPr>
        <p:spPr>
          <a:xfrm>
            <a:off x="3248192" y="3376864"/>
            <a:ext cx="5602405" cy="1077218"/>
          </a:xfrm>
          <a:prstGeom prst="rect">
            <a:avLst/>
          </a:prstGeom>
          <a:noFill/>
        </p:spPr>
        <p:txBody>
          <a:bodyPr wrap="square" rtlCol="0">
            <a:spAutoFit/>
          </a:bodyPr>
          <a:lstStyle/>
          <a:p>
            <a:r>
              <a:rPr lang="en-CA" sz="3200" dirty="0">
                <a:solidFill>
                  <a:schemeClr val="accent4">
                    <a:lumMod val="75000"/>
                  </a:schemeClr>
                </a:solidFill>
                <a:latin typeface="Arial" panose="020B0604020202020204" pitchFamily="34" charset="0"/>
                <a:cs typeface="Arial" panose="020B0604020202020204" pitchFamily="34" charset="0"/>
              </a:rPr>
              <a:t>Whose Purpose – </a:t>
            </a:r>
          </a:p>
          <a:p>
            <a:r>
              <a:rPr lang="en-CA" sz="3200" dirty="0">
                <a:solidFill>
                  <a:schemeClr val="accent4">
                    <a:lumMod val="75000"/>
                  </a:schemeClr>
                </a:solidFill>
                <a:latin typeface="Arial" panose="020B0604020202020204" pitchFamily="34" charset="0"/>
                <a:cs typeface="Arial" panose="020B0604020202020204" pitchFamily="34" charset="0"/>
              </a:rPr>
              <a:t>ISP or Customer?</a:t>
            </a:r>
          </a:p>
        </p:txBody>
      </p:sp>
      <p:sp>
        <p:nvSpPr>
          <p:cNvPr id="12" name="TextBox 11">
            <a:extLst>
              <a:ext uri="{FF2B5EF4-FFF2-40B4-BE49-F238E27FC236}">
                <a16:creationId xmlns:a16="http://schemas.microsoft.com/office/drawing/2014/main" id="{F2D654D2-650E-4108-B98C-47D4D05F6F71}"/>
              </a:ext>
            </a:extLst>
          </p:cNvPr>
          <p:cNvSpPr txBox="1"/>
          <p:nvPr/>
        </p:nvSpPr>
        <p:spPr>
          <a:xfrm>
            <a:off x="3248192" y="5030231"/>
            <a:ext cx="4855645" cy="1077218"/>
          </a:xfrm>
          <a:prstGeom prst="rect">
            <a:avLst/>
          </a:prstGeom>
          <a:noFill/>
        </p:spPr>
        <p:txBody>
          <a:bodyPr wrap="square" rtlCol="0">
            <a:spAutoFit/>
          </a:bodyPr>
          <a:lstStyle/>
          <a:p>
            <a:r>
              <a:rPr lang="en-CA" sz="3200" i="1" dirty="0">
                <a:solidFill>
                  <a:schemeClr val="accent1">
                    <a:lumMod val="75000"/>
                  </a:schemeClr>
                </a:solidFill>
                <a:latin typeface="Arial" panose="020B0604020202020204" pitchFamily="34" charset="0"/>
                <a:cs typeface="Arial" panose="020B0604020202020204" pitchFamily="34" charset="0"/>
              </a:rPr>
              <a:t>CCH</a:t>
            </a:r>
            <a:r>
              <a:rPr lang="en-CA" sz="3200" dirty="0">
                <a:solidFill>
                  <a:schemeClr val="accent1">
                    <a:lumMod val="75000"/>
                  </a:schemeClr>
                </a:solidFill>
                <a:latin typeface="Arial" panose="020B0604020202020204" pitchFamily="34" charset="0"/>
                <a:cs typeface="Arial" panose="020B0604020202020204" pitchFamily="34" charset="0"/>
              </a:rPr>
              <a:t> six-factor test – </a:t>
            </a:r>
          </a:p>
          <a:p>
            <a:r>
              <a:rPr lang="en-CA" sz="3200" dirty="0">
                <a:solidFill>
                  <a:schemeClr val="accent1">
                    <a:lumMod val="75000"/>
                  </a:schemeClr>
                </a:solidFill>
                <a:latin typeface="Arial" panose="020B0604020202020204" pitchFamily="34" charset="0"/>
                <a:cs typeface="Arial" panose="020B0604020202020204" pitchFamily="34" charset="0"/>
              </a:rPr>
              <a:t>Does it pass?</a:t>
            </a:r>
          </a:p>
        </p:txBody>
      </p:sp>
      <p:pic>
        <p:nvPicPr>
          <p:cNvPr id="5" name="Picture 4" descr="A close up of a logo&#10;&#10;Description automatically generated">
            <a:extLst>
              <a:ext uri="{FF2B5EF4-FFF2-40B4-BE49-F238E27FC236}">
                <a16:creationId xmlns:a16="http://schemas.microsoft.com/office/drawing/2014/main" id="{7B370C03-2DF2-4048-A96C-F002F0BCED0D}"/>
              </a:ext>
            </a:extLst>
          </p:cNvPr>
          <p:cNvPicPr>
            <a:picLocks noChangeAspect="1"/>
          </p:cNvPicPr>
          <p:nvPr/>
        </p:nvPicPr>
        <p:blipFill>
          <a:blip r:embed="rId4">
            <a:duotone>
              <a:schemeClr val="accent1">
                <a:shade val="45000"/>
                <a:satMod val="135000"/>
              </a:schemeClr>
              <a:prstClr val="white"/>
            </a:duotone>
          </a:blip>
          <a:stretch>
            <a:fillRect/>
          </a:stretch>
        </p:blipFill>
        <p:spPr>
          <a:xfrm>
            <a:off x="7892674" y="4377551"/>
            <a:ext cx="2358050" cy="2115215"/>
          </a:xfrm>
          <a:prstGeom prst="rect">
            <a:avLst/>
          </a:prstGeom>
        </p:spPr>
      </p:pic>
      <p:grpSp>
        <p:nvGrpSpPr>
          <p:cNvPr id="3" name="Group 2">
            <a:extLst>
              <a:ext uri="{FF2B5EF4-FFF2-40B4-BE49-F238E27FC236}">
                <a16:creationId xmlns:a16="http://schemas.microsoft.com/office/drawing/2014/main" id="{60BE9FD4-4E0D-5D45-A558-D7B7F834EC5C}"/>
              </a:ext>
            </a:extLst>
          </p:cNvPr>
          <p:cNvGrpSpPr/>
          <p:nvPr/>
        </p:nvGrpSpPr>
        <p:grpSpPr>
          <a:xfrm>
            <a:off x="7726562" y="3107216"/>
            <a:ext cx="2960029" cy="1141971"/>
            <a:chOff x="7726562" y="3107216"/>
            <a:chExt cx="2960029" cy="1141971"/>
          </a:xfrm>
        </p:grpSpPr>
        <p:pic>
          <p:nvPicPr>
            <p:cNvPr id="49" name="Picture 48">
              <a:extLst>
                <a:ext uri="{FF2B5EF4-FFF2-40B4-BE49-F238E27FC236}">
                  <a16:creationId xmlns:a16="http://schemas.microsoft.com/office/drawing/2014/main" id="{6E8244FF-AAB6-024A-8375-800877528ADA}"/>
                </a:ext>
              </a:extLst>
            </p:cNvPr>
            <p:cNvPicPr>
              <a:picLocks noChangeAspect="1"/>
            </p:cNvPicPr>
            <p:nvPr/>
          </p:nvPicPr>
          <p:blipFill>
            <a:blip r:embed="rId5">
              <a:duotone>
                <a:schemeClr val="accent4">
                  <a:shade val="45000"/>
                  <a:satMod val="135000"/>
                </a:schemeClr>
                <a:prstClr val="white"/>
              </a:duotone>
            </a:blip>
            <a:srcRect/>
            <a:stretch/>
          </p:blipFill>
          <p:spPr>
            <a:xfrm>
              <a:off x="7726562" y="3171969"/>
              <a:ext cx="989024" cy="1077218"/>
            </a:xfrm>
            <a:prstGeom prst="rect">
              <a:avLst/>
            </a:prstGeom>
          </p:spPr>
        </p:pic>
        <p:pic>
          <p:nvPicPr>
            <p:cNvPr id="51" name="Picture 50">
              <a:extLst>
                <a:ext uri="{FF2B5EF4-FFF2-40B4-BE49-F238E27FC236}">
                  <a16:creationId xmlns:a16="http://schemas.microsoft.com/office/drawing/2014/main" id="{E14B0254-EC49-EF40-8461-14091A23314A}"/>
                </a:ext>
              </a:extLst>
            </p:cNvPr>
            <p:cNvPicPr>
              <a:picLocks noChangeAspect="1"/>
            </p:cNvPicPr>
            <p:nvPr/>
          </p:nvPicPr>
          <p:blipFill rotWithShape="1">
            <a:blip r:embed="rId6">
              <a:duotone>
                <a:schemeClr val="accent4">
                  <a:shade val="45000"/>
                  <a:satMod val="135000"/>
                </a:schemeClr>
                <a:prstClr val="white"/>
              </a:duotone>
            </a:blip>
            <a:srcRect b="16319"/>
            <a:stretch/>
          </p:blipFill>
          <p:spPr>
            <a:xfrm>
              <a:off x="9321917" y="3107216"/>
              <a:ext cx="1364674" cy="1141971"/>
            </a:xfrm>
            <a:prstGeom prst="rect">
              <a:avLst/>
            </a:prstGeom>
          </p:spPr>
        </p:pic>
        <p:sp>
          <p:nvSpPr>
            <p:cNvPr id="52" name="TextBox 51">
              <a:extLst>
                <a:ext uri="{FF2B5EF4-FFF2-40B4-BE49-F238E27FC236}">
                  <a16:creationId xmlns:a16="http://schemas.microsoft.com/office/drawing/2014/main" id="{BBADA583-815B-E846-9254-90C7F2A5DF92}"/>
                </a:ext>
              </a:extLst>
            </p:cNvPr>
            <p:cNvSpPr txBox="1"/>
            <p:nvPr/>
          </p:nvSpPr>
          <p:spPr>
            <a:xfrm>
              <a:off x="8780580" y="3510652"/>
              <a:ext cx="705291" cy="584775"/>
            </a:xfrm>
            <a:prstGeom prst="rect">
              <a:avLst/>
            </a:prstGeom>
            <a:noFill/>
          </p:spPr>
          <p:txBody>
            <a:bodyPr wrap="square" rtlCol="0">
              <a:spAutoFit/>
            </a:bodyPr>
            <a:lstStyle/>
            <a:p>
              <a:r>
                <a:rPr lang="en-US" sz="3200" u="sng" dirty="0">
                  <a:solidFill>
                    <a:schemeClr val="accent4">
                      <a:lumMod val="75000"/>
                    </a:schemeClr>
                  </a:solidFill>
                </a:rPr>
                <a:t>or</a:t>
              </a:r>
            </a:p>
          </p:txBody>
        </p:sp>
      </p:grpSp>
      <p:pic>
        <p:nvPicPr>
          <p:cNvPr id="54" name="Picture 53" descr="A close up of a logo&#10;&#10;Description automatically generated">
            <a:extLst>
              <a:ext uri="{FF2B5EF4-FFF2-40B4-BE49-F238E27FC236}">
                <a16:creationId xmlns:a16="http://schemas.microsoft.com/office/drawing/2014/main" id="{B69D48DC-B2DB-7E48-9636-C197F693382F}"/>
              </a:ext>
            </a:extLst>
          </p:cNvPr>
          <p:cNvPicPr>
            <a:picLocks noChangeAspect="1"/>
          </p:cNvPicPr>
          <p:nvPr/>
        </p:nvPicPr>
        <p:blipFill rotWithShape="1">
          <a:blip r:embed="rId7">
            <a:duotone>
              <a:schemeClr val="accent6">
                <a:shade val="45000"/>
                <a:satMod val="135000"/>
              </a:schemeClr>
              <a:prstClr val="white"/>
            </a:duotone>
          </a:blip>
          <a:srcRect b="14085"/>
          <a:stretch/>
        </p:blipFill>
        <p:spPr>
          <a:xfrm>
            <a:off x="8094181" y="1394987"/>
            <a:ext cx="1955036" cy="1679656"/>
          </a:xfrm>
          <a:prstGeom prst="rect">
            <a:avLst/>
          </a:prstGeom>
        </p:spPr>
      </p:pic>
    </p:spTree>
    <p:custDataLst>
      <p:tags r:id="rId1"/>
    </p:custDataLst>
    <p:extLst>
      <p:ext uri="{BB962C8B-B14F-4D97-AF65-F5344CB8AC3E}">
        <p14:creationId xmlns:p14="http://schemas.microsoft.com/office/powerpoint/2010/main" val="2666936481"/>
      </p:ext>
    </p:extLst>
  </p:cSld>
  <p:clrMapOvr>
    <a:masterClrMapping/>
  </p:clrMapOvr>
  <mc:AlternateContent xmlns:mc="http://schemas.openxmlformats.org/markup-compatibility/2006" xmlns:p14="http://schemas.microsoft.com/office/powerpoint/2010/main">
    <mc:Choice Requires="p14">
      <p:transition spd="slow" p14:dur="2000" advTm="24925"/>
    </mc:Choice>
    <mc:Fallback xmlns="">
      <p:transition spd="slow" advTm="24925"/>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par>
                                <p:cTn id="22" presetID="10" presetClass="entr" presetSubtype="0"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par>
                                <p:cTn id="33" presetID="10"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EC5D9-F2AA-480B-BD4F-7C367490D991}"/>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FAIR DEALING – ARE PREVIEWS RESEARCH?</a:t>
            </a:r>
          </a:p>
        </p:txBody>
      </p:sp>
      <p:pic>
        <p:nvPicPr>
          <p:cNvPr id="2050" name="Picture 2">
            <a:extLst>
              <a:ext uri="{FF2B5EF4-FFF2-40B4-BE49-F238E27FC236}">
                <a16:creationId xmlns:a16="http://schemas.microsoft.com/office/drawing/2014/main" id="{C95EDF76-9BC4-4FA3-8B41-619086446385}"/>
              </a:ext>
            </a:extLst>
          </p:cNvPr>
          <p:cNvPicPr>
            <a:picLocks noGrp="1" noChangeAspect="1" noChangeArrowheads="1"/>
          </p:cNvPicPr>
          <p:nvPr>
            <p:ph sz="half" idx="1"/>
          </p:nvPr>
        </p:nvPicPr>
        <p:blipFill>
          <a:blip r:embed="rId4"/>
          <a:srcRect/>
          <a:stretch/>
        </p:blipFill>
        <p:spPr bwMode="auto">
          <a:xfrm>
            <a:off x="4455624" y="2593569"/>
            <a:ext cx="3414645" cy="2954640"/>
          </a:xfrm>
          <a:prstGeom prst="rect">
            <a:avLst/>
          </a:prstGeom>
          <a:noFill/>
          <a:extLst>
            <a:ext uri="{909E8E84-426E-40DD-AFC4-6F175D3DCCD1}">
              <a14:hiddenFill xmlns:a14="http://schemas.microsoft.com/office/drawing/2010/main">
                <a:solidFill>
                  <a:srgbClr val="FFFFFF"/>
                </a:solidFill>
              </a14:hiddenFill>
            </a:ext>
          </a:extLst>
        </p:spPr>
      </p:pic>
      <p:pic>
        <p:nvPicPr>
          <p:cNvPr id="6" name="Shape 154">
            <a:extLst>
              <a:ext uri="{FF2B5EF4-FFF2-40B4-BE49-F238E27FC236}">
                <a16:creationId xmlns:a16="http://schemas.microsoft.com/office/drawing/2014/main" id="{6C2478BA-1638-47F8-9F59-5B53AC6E92CF}"/>
              </a:ext>
            </a:extLst>
          </p:cNvPr>
          <p:cNvPicPr preferRelativeResize="0"/>
          <p:nvPr/>
        </p:nvPicPr>
        <p:blipFill rotWithShape="1">
          <a:blip r:embed="rId5">
            <a:alphaModFix/>
          </a:blip>
          <a:srcRect/>
          <a:stretch/>
        </p:blipFill>
        <p:spPr>
          <a:xfrm>
            <a:off x="1460394" y="2116420"/>
            <a:ext cx="2421775" cy="3852115"/>
          </a:xfrm>
          <a:prstGeom prst="rect">
            <a:avLst/>
          </a:prstGeom>
          <a:noFill/>
          <a:ln>
            <a:noFill/>
          </a:ln>
        </p:spPr>
      </p:pic>
      <p:pic>
        <p:nvPicPr>
          <p:cNvPr id="5" name="Shape 154">
            <a:extLst>
              <a:ext uri="{FF2B5EF4-FFF2-40B4-BE49-F238E27FC236}">
                <a16:creationId xmlns:a16="http://schemas.microsoft.com/office/drawing/2014/main" id="{77C696A6-4700-DB49-8207-1D7182B70356}"/>
              </a:ext>
            </a:extLst>
          </p:cNvPr>
          <p:cNvPicPr preferRelativeResize="0"/>
          <p:nvPr/>
        </p:nvPicPr>
        <p:blipFill rotWithShape="1">
          <a:blip r:embed="rId5">
            <a:alphaModFix/>
          </a:blip>
          <a:srcRect t="12279" b="77450"/>
          <a:stretch/>
        </p:blipFill>
        <p:spPr>
          <a:xfrm>
            <a:off x="1460393" y="2593569"/>
            <a:ext cx="2421775" cy="395642"/>
          </a:xfrm>
          <a:prstGeom prst="rect">
            <a:avLst/>
          </a:prstGeom>
          <a:noFill/>
          <a:ln>
            <a:noFill/>
          </a:ln>
        </p:spPr>
      </p:pic>
      <p:pic>
        <p:nvPicPr>
          <p:cNvPr id="4" name="Picture 3" descr="A close up of a logo&#10;&#10;Description automatically generated">
            <a:extLst>
              <a:ext uri="{FF2B5EF4-FFF2-40B4-BE49-F238E27FC236}">
                <a16:creationId xmlns:a16="http://schemas.microsoft.com/office/drawing/2014/main" id="{07DC9B00-F100-D848-BFC7-0CD5F0C3073A}"/>
              </a:ext>
            </a:extLst>
          </p:cNvPr>
          <p:cNvPicPr>
            <a:picLocks noChangeAspect="1"/>
          </p:cNvPicPr>
          <p:nvPr/>
        </p:nvPicPr>
        <p:blipFill rotWithShape="1">
          <a:blip r:embed="rId6">
            <a:duotone>
              <a:schemeClr val="accent6">
                <a:shade val="45000"/>
                <a:satMod val="135000"/>
              </a:schemeClr>
              <a:prstClr val="white"/>
            </a:duotone>
          </a:blip>
          <a:srcRect b="16121"/>
          <a:stretch/>
        </p:blipFill>
        <p:spPr>
          <a:xfrm>
            <a:off x="7736377" y="2369632"/>
            <a:ext cx="3988724" cy="3345693"/>
          </a:xfrm>
          <a:prstGeom prst="rect">
            <a:avLst/>
          </a:prstGeom>
        </p:spPr>
      </p:pic>
    </p:spTree>
    <p:custDataLst>
      <p:tags r:id="rId1"/>
    </p:custDataLst>
    <p:extLst>
      <p:ext uri="{BB962C8B-B14F-4D97-AF65-F5344CB8AC3E}">
        <p14:creationId xmlns:p14="http://schemas.microsoft.com/office/powerpoint/2010/main" val="412876147"/>
      </p:ext>
    </p:extLst>
  </p:cSld>
  <p:clrMapOvr>
    <a:masterClrMapping/>
  </p:clrMapOvr>
  <mc:AlternateContent xmlns:mc="http://schemas.openxmlformats.org/markup-compatibility/2006" xmlns:p14="http://schemas.microsoft.com/office/powerpoint/2010/main">
    <mc:Choice Requires="p14">
      <p:transition spd="slow" p14:dur="2000" advTm="19283"/>
    </mc:Choice>
    <mc:Fallback xmlns="">
      <p:transition spd="slow" advTm="1928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6"/>
                                        </p:tgtEl>
                                        <p:attrNameLst>
                                          <p:attrName>r</p:attrName>
                                        </p:attrNameLst>
                                      </p:cBhvr>
                                    </p:animRot>
                                    <p:animRot by="-240000">
                                      <p:cBhvr>
                                        <p:cTn id="15" dur="200" fill="hold">
                                          <p:stCondLst>
                                            <p:cond delay="200"/>
                                          </p:stCondLst>
                                        </p:cTn>
                                        <p:tgtEl>
                                          <p:spTgt spid="6"/>
                                        </p:tgtEl>
                                        <p:attrNameLst>
                                          <p:attrName>r</p:attrName>
                                        </p:attrNameLst>
                                      </p:cBhvr>
                                    </p:animRot>
                                    <p:animRot by="240000">
                                      <p:cBhvr>
                                        <p:cTn id="16" dur="200" fill="hold">
                                          <p:stCondLst>
                                            <p:cond delay="400"/>
                                          </p:stCondLst>
                                        </p:cTn>
                                        <p:tgtEl>
                                          <p:spTgt spid="6"/>
                                        </p:tgtEl>
                                        <p:attrNameLst>
                                          <p:attrName>r</p:attrName>
                                        </p:attrNameLst>
                                      </p:cBhvr>
                                    </p:animRot>
                                    <p:animRot by="-240000">
                                      <p:cBhvr>
                                        <p:cTn id="17" dur="200" fill="hold">
                                          <p:stCondLst>
                                            <p:cond delay="600"/>
                                          </p:stCondLst>
                                        </p:cTn>
                                        <p:tgtEl>
                                          <p:spTgt spid="6"/>
                                        </p:tgtEl>
                                        <p:attrNameLst>
                                          <p:attrName>r</p:attrName>
                                        </p:attrNameLst>
                                      </p:cBhvr>
                                    </p:animRot>
                                    <p:animRot by="120000">
                                      <p:cBhvr>
                                        <p:cTn id="18" dur="200" fill="hold">
                                          <p:stCondLst>
                                            <p:cond delay="800"/>
                                          </p:stCondLst>
                                        </p:cTn>
                                        <p:tgtEl>
                                          <p:spTgt spid="6"/>
                                        </p:tgtEl>
                                        <p:attrNameLst>
                                          <p:attrName>r</p:attrName>
                                        </p:attrNameLst>
                                      </p:cBhvr>
                                    </p:animRot>
                                  </p:childTnLst>
                                </p:cTn>
                              </p:par>
                              <p:par>
                                <p:cTn id="19" presetID="32" presetClass="emph" presetSubtype="0" fill="hold" nodeType="withEffect">
                                  <p:stCondLst>
                                    <p:cond delay="0"/>
                                  </p:stCondLst>
                                  <p:childTnLst>
                                    <p:animRot by="120000">
                                      <p:cBhvr>
                                        <p:cTn id="20" dur="100" fill="hold">
                                          <p:stCondLst>
                                            <p:cond delay="0"/>
                                          </p:stCondLst>
                                        </p:cTn>
                                        <p:tgtEl>
                                          <p:spTgt spid="5"/>
                                        </p:tgtEl>
                                        <p:attrNameLst>
                                          <p:attrName>r</p:attrName>
                                        </p:attrNameLst>
                                      </p:cBhvr>
                                    </p:animRot>
                                    <p:animRot by="-240000">
                                      <p:cBhvr>
                                        <p:cTn id="21" dur="200" fill="hold">
                                          <p:stCondLst>
                                            <p:cond delay="200"/>
                                          </p:stCondLst>
                                        </p:cTn>
                                        <p:tgtEl>
                                          <p:spTgt spid="5"/>
                                        </p:tgtEl>
                                        <p:attrNameLst>
                                          <p:attrName>r</p:attrName>
                                        </p:attrNameLst>
                                      </p:cBhvr>
                                    </p:animRot>
                                    <p:animRot by="240000">
                                      <p:cBhvr>
                                        <p:cTn id="22" dur="200" fill="hold">
                                          <p:stCondLst>
                                            <p:cond delay="400"/>
                                          </p:stCondLst>
                                        </p:cTn>
                                        <p:tgtEl>
                                          <p:spTgt spid="5"/>
                                        </p:tgtEl>
                                        <p:attrNameLst>
                                          <p:attrName>r</p:attrName>
                                        </p:attrNameLst>
                                      </p:cBhvr>
                                    </p:animRot>
                                    <p:animRot by="-240000">
                                      <p:cBhvr>
                                        <p:cTn id="23" dur="200" fill="hold">
                                          <p:stCondLst>
                                            <p:cond delay="600"/>
                                          </p:stCondLst>
                                        </p:cTn>
                                        <p:tgtEl>
                                          <p:spTgt spid="5"/>
                                        </p:tgtEl>
                                        <p:attrNameLst>
                                          <p:attrName>r</p:attrName>
                                        </p:attrNameLst>
                                      </p:cBhvr>
                                    </p:animRot>
                                    <p:animRot by="120000">
                                      <p:cBhvr>
                                        <p:cTn id="24" dur="200" fill="hold">
                                          <p:stCondLst>
                                            <p:cond delay="80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6" presetClass="emph" presetSubtype="0" fill="hold" nodeType="clickEffect">
                                  <p:stCondLst>
                                    <p:cond delay="0"/>
                                  </p:stCondLst>
                                  <p:childTnLst>
                                    <p:animEffect transition="out" filter="fade">
                                      <p:cBhvr>
                                        <p:cTn id="28" dur="1000" tmFilter="0, 0; .2, .5; .8, .5; 1, 0"/>
                                        <p:tgtEl>
                                          <p:spTgt spid="5"/>
                                        </p:tgtEl>
                                      </p:cBhvr>
                                    </p:animEffect>
                                    <p:animScale>
                                      <p:cBhvr>
                                        <p:cTn id="29" dur="500" autoRev="1" fill="hold"/>
                                        <p:tgtEl>
                                          <p:spTgt spid="5"/>
                                        </p:tgtEl>
                                      </p:cBhvr>
                                      <p:by x="105000" y="105000"/>
                                    </p:animScale>
                                  </p:childTnLst>
                                </p:cTn>
                              </p:par>
                              <p:par>
                                <p:cTn id="30" presetID="10" presetClass="entr" presetSubtype="0" fill="hold" nodeType="with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2000"/>
                                        <p:tgtEl>
                                          <p:spTgt spid="2050"/>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1000" fill="hold"/>
                                        <p:tgtEl>
                                          <p:spTgt spid="4"/>
                                        </p:tgtEl>
                                        <p:attrNameLst>
                                          <p:attrName>ppt_w</p:attrName>
                                        </p:attrNameLst>
                                      </p:cBhvr>
                                      <p:tavLst>
                                        <p:tav tm="0">
                                          <p:val>
                                            <p:fltVal val="0"/>
                                          </p:val>
                                        </p:tav>
                                        <p:tav tm="100000">
                                          <p:val>
                                            <p:strVal val="#ppt_w"/>
                                          </p:val>
                                        </p:tav>
                                      </p:tavLst>
                                    </p:anim>
                                    <p:anim calcmode="lin" valueType="num">
                                      <p:cBhvr>
                                        <p:cTn id="38" dur="1000" fill="hold"/>
                                        <p:tgtEl>
                                          <p:spTgt spid="4"/>
                                        </p:tgtEl>
                                        <p:attrNameLst>
                                          <p:attrName>ppt_h</p:attrName>
                                        </p:attrNameLst>
                                      </p:cBhvr>
                                      <p:tavLst>
                                        <p:tav tm="0">
                                          <p:val>
                                            <p:fltVal val="0"/>
                                          </p:val>
                                        </p:tav>
                                        <p:tav tm="100000">
                                          <p:val>
                                            <p:strVal val="#ppt_h"/>
                                          </p:val>
                                        </p:tav>
                                      </p:tavLst>
                                    </p:anim>
                                    <p:anim calcmode="lin" valueType="num">
                                      <p:cBhvr>
                                        <p:cTn id="39" dur="1000" fill="hold"/>
                                        <p:tgtEl>
                                          <p:spTgt spid="4"/>
                                        </p:tgtEl>
                                        <p:attrNameLst>
                                          <p:attrName>style.rotation</p:attrName>
                                        </p:attrNameLst>
                                      </p:cBhvr>
                                      <p:tavLst>
                                        <p:tav tm="0">
                                          <p:val>
                                            <p:fltVal val="90"/>
                                          </p:val>
                                        </p:tav>
                                        <p:tav tm="100000">
                                          <p:val>
                                            <p:fltVal val="0"/>
                                          </p:val>
                                        </p:tav>
                                      </p:tavLst>
                                    </p:anim>
                                    <p:animEffect transition="in" filter="fade">
                                      <p:cBhvr>
                                        <p:cTn id="4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863C70E9-7B41-49F4-BF4C-D99A12D343F7}"/>
              </a:ext>
            </a:extLst>
          </p:cNvPr>
          <p:cNvPicPr>
            <a:picLocks noGrp="1" noChangeAspect="1"/>
          </p:cNvPicPr>
          <p:nvPr>
            <p:ph sz="quarter" idx="14"/>
          </p:nvPr>
        </p:nvPicPr>
        <p:blipFill rotWithShape="1">
          <a:blip r:embed="rId4"/>
          <a:srcRect b="17711"/>
          <a:stretch/>
        </p:blipFill>
        <p:spPr>
          <a:xfrm>
            <a:off x="9277931" y="4460053"/>
            <a:ext cx="2914069" cy="2397947"/>
          </a:xfrm>
          <a:solidFill>
            <a:schemeClr val="accent1">
              <a:alpha val="0"/>
            </a:schemeClr>
          </a:solidFill>
        </p:spPr>
      </p:pic>
      <p:sp>
        <p:nvSpPr>
          <p:cNvPr id="2" name="Title 1">
            <a:extLst>
              <a:ext uri="{FF2B5EF4-FFF2-40B4-BE49-F238E27FC236}">
                <a16:creationId xmlns:a16="http://schemas.microsoft.com/office/drawing/2014/main" id="{78412A4E-99C8-4E8E-ACB4-52B7A3D94751}"/>
              </a:ext>
            </a:extLst>
          </p:cNvPr>
          <p:cNvSpPr>
            <a:spLocks noGrp="1"/>
          </p:cNvSpPr>
          <p:nvPr>
            <p:ph type="title"/>
          </p:nvPr>
        </p:nvSpPr>
        <p:spPr/>
        <p:txBody>
          <a:bodyPr/>
          <a:lstStyle/>
          <a:p>
            <a:r>
              <a:rPr lang="en-CA" b="1" dirty="0">
                <a:latin typeface="Arial" panose="020B0604020202020204" pitchFamily="34" charset="0"/>
                <a:cs typeface="Arial" panose="020B0604020202020204" pitchFamily="34" charset="0"/>
              </a:rPr>
              <a:t>RESEARCH BROADLY DEFINED</a:t>
            </a:r>
          </a:p>
        </p:txBody>
      </p:sp>
      <p:pic>
        <p:nvPicPr>
          <p:cNvPr id="9" name="Picture 2" descr="http://2.bp.blogspot.com/-wuk-KXHu0ms/TyeujLaHIrI/AAAAAAAAD_g/Hnn848NEdwc/s400/SOCAN+logo.png">
            <a:extLst>
              <a:ext uri="{FF2B5EF4-FFF2-40B4-BE49-F238E27FC236}">
                <a16:creationId xmlns:a16="http://schemas.microsoft.com/office/drawing/2014/main" id="{07E21FCD-8774-CF46-8F41-BE3BD52D5B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7035"/>
          <a:stretch/>
        </p:blipFill>
        <p:spPr bwMode="auto">
          <a:xfrm>
            <a:off x="1712601" y="1961739"/>
            <a:ext cx="1601941" cy="2028880"/>
          </a:xfrm>
          <a:prstGeom prst="rect">
            <a:avLst/>
          </a:prstGeom>
          <a:noFill/>
          <a:extLst>
            <a:ext uri="{909E8E84-426E-40DD-AFC4-6F175D3DCCD1}">
              <a14:hiddenFill xmlns:a14="http://schemas.microsoft.com/office/drawing/2010/main">
                <a:solidFill>
                  <a:srgbClr val="FFFFFF"/>
                </a:solidFill>
              </a14:hiddenFill>
            </a:ext>
          </a:extLst>
        </p:spPr>
      </p:pic>
      <p:pic>
        <p:nvPicPr>
          <p:cNvPr id="10" name="Content Placeholder 7">
            <a:extLst>
              <a:ext uri="{FF2B5EF4-FFF2-40B4-BE49-F238E27FC236}">
                <a16:creationId xmlns:a16="http://schemas.microsoft.com/office/drawing/2014/main" id="{0D78D44F-225F-754E-90BC-A3642E5C43E8}"/>
              </a:ext>
            </a:extLst>
          </p:cNvPr>
          <p:cNvPicPr>
            <a:picLocks noChangeAspect="1"/>
          </p:cNvPicPr>
          <p:nvPr/>
        </p:nvPicPr>
        <p:blipFill>
          <a:blip r:embed="rId6"/>
          <a:stretch>
            <a:fillRect/>
          </a:stretch>
        </p:blipFill>
        <p:spPr>
          <a:xfrm>
            <a:off x="483981" y="3803247"/>
            <a:ext cx="3109852" cy="1834816"/>
          </a:xfrm>
          <a:prstGeom prst="rect">
            <a:avLst/>
          </a:prstGeom>
        </p:spPr>
      </p:pic>
      <p:sp>
        <p:nvSpPr>
          <p:cNvPr id="15" name="Content Placeholder 2">
            <a:extLst>
              <a:ext uri="{FF2B5EF4-FFF2-40B4-BE49-F238E27FC236}">
                <a16:creationId xmlns:a16="http://schemas.microsoft.com/office/drawing/2014/main" id="{8679A676-BDBD-8842-8ADF-3D513BD24E9A}"/>
              </a:ext>
            </a:extLst>
          </p:cNvPr>
          <p:cNvSpPr>
            <a:spLocks noGrp="1"/>
          </p:cNvSpPr>
          <p:nvPr>
            <p:ph sz="half" idx="1"/>
          </p:nvPr>
        </p:nvSpPr>
        <p:spPr>
          <a:xfrm>
            <a:off x="3857103" y="1961739"/>
            <a:ext cx="7096334" cy="1834816"/>
          </a:xfrm>
        </p:spPr>
        <p:txBody>
          <a:bodyPr anchor="t"/>
          <a:lstStyle/>
          <a:p>
            <a:pPr marL="0" indent="0">
              <a:buNone/>
            </a:pPr>
            <a:r>
              <a:rPr lang="en-CA" dirty="0">
                <a:solidFill>
                  <a:schemeClr val="tx1"/>
                </a:solidFill>
                <a:latin typeface="Arial" panose="020B0604020202020204" pitchFamily="34" charset="0"/>
                <a:cs typeface="Arial" panose="020B0604020202020204" pitchFamily="34" charset="0"/>
              </a:rPr>
              <a:t>“…the systematic investigation into and study of material in order to establish facts and new conclusions…” (para. 20).</a:t>
            </a:r>
          </a:p>
        </p:txBody>
      </p:sp>
      <p:sp>
        <p:nvSpPr>
          <p:cNvPr id="16" name="Content Placeholder 2">
            <a:extLst>
              <a:ext uri="{FF2B5EF4-FFF2-40B4-BE49-F238E27FC236}">
                <a16:creationId xmlns:a16="http://schemas.microsoft.com/office/drawing/2014/main" id="{220D58D8-5709-ED4A-9F1F-ACB78295429C}"/>
              </a:ext>
            </a:extLst>
          </p:cNvPr>
          <p:cNvSpPr txBox="1">
            <a:spLocks/>
          </p:cNvSpPr>
          <p:nvPr/>
        </p:nvSpPr>
        <p:spPr>
          <a:xfrm>
            <a:off x="3857103" y="3824210"/>
            <a:ext cx="6317675" cy="1834816"/>
          </a:xfrm>
          <a:prstGeom prst="rect">
            <a:avLst/>
          </a:prstGeom>
        </p:spPr>
        <p:txBody>
          <a:bodyPr anchor="t"/>
          <a:lstStyle>
            <a:lvl1pPr marL="228600" indent="-228600" algn="l" defTabSz="914400" rtl="0" eaLnBrk="1" latinLnBrk="0" hangingPunct="1">
              <a:lnSpc>
                <a:spcPct val="90000"/>
              </a:lnSpc>
              <a:spcBef>
                <a:spcPts val="1000"/>
              </a:spcBef>
              <a:buFont typeface="Arial"/>
              <a:buChar char="•"/>
              <a:defRPr sz="2800" kern="1200" baseline="0">
                <a:solidFill>
                  <a:schemeClr val="bg2">
                    <a:lumMod val="50000"/>
                  </a:schemeClr>
                </a:solidFill>
                <a:latin typeface="DINPro" charset="0"/>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bg2">
                    <a:lumMod val="50000"/>
                  </a:schemeClr>
                </a:solidFill>
                <a:latin typeface="DINPro" charset="0"/>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bg2">
                    <a:lumMod val="50000"/>
                  </a:schemeClr>
                </a:solidFill>
                <a:latin typeface="DINPro" charset="0"/>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bg2">
                    <a:lumMod val="50000"/>
                  </a:schemeClr>
                </a:solidFill>
                <a:latin typeface="DINPro" charset="0"/>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CA" dirty="0">
                <a:solidFill>
                  <a:schemeClr val="tx1"/>
                </a:solidFill>
                <a:latin typeface="Arial" panose="020B0604020202020204" pitchFamily="34" charset="0"/>
                <a:cs typeface="Arial" panose="020B0604020202020204" pitchFamily="34" charset="0"/>
              </a:rPr>
              <a:t>“...can be piecemeal, informal, exploratory, or confirmatory. It can in fact be undertaken for no purpose except personal interest” (para. 22).</a:t>
            </a:r>
          </a:p>
        </p:txBody>
      </p:sp>
    </p:spTree>
    <p:custDataLst>
      <p:tags r:id="rId1"/>
    </p:custDataLst>
    <p:extLst>
      <p:ext uri="{BB962C8B-B14F-4D97-AF65-F5344CB8AC3E}">
        <p14:creationId xmlns:p14="http://schemas.microsoft.com/office/powerpoint/2010/main" val="2377279172"/>
      </p:ext>
    </p:extLst>
  </p:cSld>
  <p:clrMapOvr>
    <a:masterClrMapping/>
  </p:clrMapOvr>
  <mc:AlternateContent xmlns:mc="http://schemas.openxmlformats.org/markup-compatibility/2006" xmlns:p14="http://schemas.microsoft.com/office/powerpoint/2010/main">
    <mc:Choice Requires="p14">
      <p:transition spd="slow" p14:dur="2000" advTm="24043"/>
    </mc:Choice>
    <mc:Fallback xmlns="">
      <p:transition spd="slow" advTm="24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iterate type="lt">
                                    <p:tmAbs val="50"/>
                                  </p:iterate>
                                  <p:childTnLst>
                                    <p:set>
                                      <p:cBhvr>
                                        <p:cTn id="11"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iterate type="lt">
                                    <p:tmAbs val="50"/>
                                  </p:iterate>
                                  <p:childTnLst>
                                    <p:set>
                                      <p:cBhvr>
                                        <p:cTn id="20" dur="1" fill="hold">
                                          <p:stCondLst>
                                            <p:cond delay="0"/>
                                          </p:stCondLst>
                                        </p:cTn>
                                        <p:tgtEl>
                                          <p:spTgt spid="16">
                                            <p:txEl>
                                              <p:pRg st="0" end="0"/>
                                            </p:txEl>
                                          </p:spTgt>
                                        </p:tgtEl>
                                        <p:attrNameLst>
                                          <p:attrName>style.visibility</p:attrName>
                                        </p:attrNameLst>
                                      </p:cBhvr>
                                      <p:to>
                                        <p:strVal val="visible"/>
                                      </p:to>
                                    </p:set>
                                  </p:childTnLst>
                                </p:cTn>
                              </p:par>
                              <p:par>
                                <p:cTn id="21" presetID="2" presetClass="entr" presetSubtype="2" fill="hold" nodeType="withEffect">
                                  <p:stCondLst>
                                    <p:cond delay="40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1+#ppt_w/2"/>
                                          </p:val>
                                        </p:tav>
                                        <p:tav tm="100000">
                                          <p:val>
                                            <p:strVal val="#ppt_x"/>
                                          </p:val>
                                        </p:tav>
                                      </p:tavLst>
                                    </p:anim>
                                    <p:anim calcmode="lin" valueType="num">
                                      <p:cBhvr additive="base">
                                        <p:cTn id="24"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2"/>
</p:tagLst>
</file>

<file path=ppt/tags/tag10.xml><?xml version="1.0" encoding="utf-8"?>
<p:tagLst xmlns:a="http://schemas.openxmlformats.org/drawingml/2006/main" xmlns:r="http://schemas.openxmlformats.org/officeDocument/2006/relationships" xmlns:p="http://schemas.openxmlformats.org/presentationml/2006/main">
  <p:tag name="TIMING" val="|3.9|2|1.4"/>
</p:tagLst>
</file>

<file path=ppt/tags/tag11.xml><?xml version="1.0" encoding="utf-8"?>
<p:tagLst xmlns:a="http://schemas.openxmlformats.org/drawingml/2006/main" xmlns:r="http://schemas.openxmlformats.org/officeDocument/2006/relationships" xmlns:p="http://schemas.openxmlformats.org/presentationml/2006/main">
  <p:tag name="TIMING" val="|11.4|4.8|9.3"/>
</p:tagLst>
</file>

<file path=ppt/tags/tag12.xml><?xml version="1.0" encoding="utf-8"?>
<p:tagLst xmlns:a="http://schemas.openxmlformats.org/drawingml/2006/main" xmlns:r="http://schemas.openxmlformats.org/officeDocument/2006/relationships" xmlns:p="http://schemas.openxmlformats.org/presentationml/2006/main">
  <p:tag name="TIMING" val="|2|6.3|8.9"/>
</p:tagLst>
</file>

<file path=ppt/tags/tag13.xml><?xml version="1.0" encoding="utf-8"?>
<p:tagLst xmlns:a="http://schemas.openxmlformats.org/drawingml/2006/main" xmlns:r="http://schemas.openxmlformats.org/officeDocument/2006/relationships" xmlns:p="http://schemas.openxmlformats.org/presentationml/2006/main">
  <p:tag name="TIMING" val="|5.7|2.6"/>
</p:tagLst>
</file>

<file path=ppt/tags/tag14.xml><?xml version="1.0" encoding="utf-8"?>
<p:tagLst xmlns:a="http://schemas.openxmlformats.org/drawingml/2006/main" xmlns:r="http://schemas.openxmlformats.org/officeDocument/2006/relationships" xmlns:p="http://schemas.openxmlformats.org/presentationml/2006/main">
  <p:tag name="TIMING" val="|1"/>
</p:tagLst>
</file>

<file path=ppt/tags/tag15.xml><?xml version="1.0" encoding="utf-8"?>
<p:tagLst xmlns:a="http://schemas.openxmlformats.org/drawingml/2006/main" xmlns:r="http://schemas.openxmlformats.org/officeDocument/2006/relationships" xmlns:p="http://schemas.openxmlformats.org/presentationml/2006/main">
  <p:tag name="TIMING" val="|5.5|2.3|3.5"/>
</p:tagLst>
</file>

<file path=ppt/tags/tag16.xml><?xml version="1.0" encoding="utf-8"?>
<p:tagLst xmlns:a="http://schemas.openxmlformats.org/drawingml/2006/main" xmlns:r="http://schemas.openxmlformats.org/officeDocument/2006/relationships" xmlns:p="http://schemas.openxmlformats.org/presentationml/2006/main">
  <p:tag name="TIMING" val="|2.5|5.2|2.8|4.1|4.5"/>
</p:tagLst>
</file>

<file path=ppt/tags/tag17.xml><?xml version="1.0" encoding="utf-8"?>
<p:tagLst xmlns:a="http://schemas.openxmlformats.org/drawingml/2006/main" xmlns:r="http://schemas.openxmlformats.org/officeDocument/2006/relationships" xmlns:p="http://schemas.openxmlformats.org/presentationml/2006/main">
  <p:tag name="TIMING" val="|6.7|1.3|5.2"/>
</p:tagLst>
</file>

<file path=ppt/tags/tag18.xml><?xml version="1.0" encoding="utf-8"?>
<p:tagLst xmlns:a="http://schemas.openxmlformats.org/drawingml/2006/main" xmlns:r="http://schemas.openxmlformats.org/officeDocument/2006/relationships" xmlns:p="http://schemas.openxmlformats.org/presentationml/2006/main">
  <p:tag name="TIMING" val="|5.1|14.2"/>
</p:tagLst>
</file>

<file path=ppt/tags/tag19.xml><?xml version="1.0" encoding="utf-8"?>
<p:tagLst xmlns:a="http://schemas.openxmlformats.org/drawingml/2006/main" xmlns:r="http://schemas.openxmlformats.org/officeDocument/2006/relationships" xmlns:p="http://schemas.openxmlformats.org/presentationml/2006/main">
  <p:tag name="TIMING" val="|5.1"/>
</p:tagLst>
</file>

<file path=ppt/tags/tag2.xml><?xml version="1.0" encoding="utf-8"?>
<p:tagLst xmlns:a="http://schemas.openxmlformats.org/drawingml/2006/main" xmlns:r="http://schemas.openxmlformats.org/officeDocument/2006/relationships" xmlns:p="http://schemas.openxmlformats.org/presentationml/2006/main">
  <p:tag name="TIMING" val="|0.8|10.2"/>
</p:tagLst>
</file>

<file path=ppt/tags/tag20.xml><?xml version="1.0" encoding="utf-8"?>
<p:tagLst xmlns:a="http://schemas.openxmlformats.org/drawingml/2006/main" xmlns:r="http://schemas.openxmlformats.org/officeDocument/2006/relationships" xmlns:p="http://schemas.openxmlformats.org/presentationml/2006/main">
  <p:tag name="TIMING" val="|6.1|2.3|2.5"/>
</p:tagLst>
</file>

<file path=ppt/tags/tag21.xml><?xml version="1.0" encoding="utf-8"?>
<p:tagLst xmlns:a="http://schemas.openxmlformats.org/drawingml/2006/main" xmlns:r="http://schemas.openxmlformats.org/officeDocument/2006/relationships" xmlns:p="http://schemas.openxmlformats.org/presentationml/2006/main">
  <p:tag name="TIMING" val="|3.3|6.9"/>
</p:tagLst>
</file>

<file path=ppt/tags/tag22.xml><?xml version="1.0" encoding="utf-8"?>
<p:tagLst xmlns:a="http://schemas.openxmlformats.org/drawingml/2006/main" xmlns:r="http://schemas.openxmlformats.org/officeDocument/2006/relationships" xmlns:p="http://schemas.openxmlformats.org/presentationml/2006/main">
  <p:tag name="TIMING" val="|2.6|4|3.8"/>
</p:tagLst>
</file>

<file path=ppt/tags/tag3.xml><?xml version="1.0" encoding="utf-8"?>
<p:tagLst xmlns:a="http://schemas.openxmlformats.org/drawingml/2006/main" xmlns:r="http://schemas.openxmlformats.org/officeDocument/2006/relationships" xmlns:p="http://schemas.openxmlformats.org/presentationml/2006/main">
  <p:tag name="TIMING" val="|0.7|4.6"/>
</p:tagLst>
</file>

<file path=ppt/tags/tag4.xml><?xml version="1.0" encoding="utf-8"?>
<p:tagLst xmlns:a="http://schemas.openxmlformats.org/drawingml/2006/main" xmlns:r="http://schemas.openxmlformats.org/officeDocument/2006/relationships" xmlns:p="http://schemas.openxmlformats.org/presentationml/2006/main">
  <p:tag name="TIMING" val="|1.7|9.7"/>
</p:tagLst>
</file>

<file path=ppt/tags/tag5.xml><?xml version="1.0" encoding="utf-8"?>
<p:tagLst xmlns:a="http://schemas.openxmlformats.org/drawingml/2006/main" xmlns:r="http://schemas.openxmlformats.org/officeDocument/2006/relationships" xmlns:p="http://schemas.openxmlformats.org/presentationml/2006/main">
  <p:tag name="TIMING" val="|3.1|3.6"/>
</p:tagLst>
</file>

<file path=ppt/tags/tag6.xml><?xml version="1.0" encoding="utf-8"?>
<p:tagLst xmlns:a="http://schemas.openxmlformats.org/drawingml/2006/main" xmlns:r="http://schemas.openxmlformats.org/officeDocument/2006/relationships" xmlns:p="http://schemas.openxmlformats.org/presentationml/2006/main">
  <p:tag name="TIMING" val="|4.2|4.5|5"/>
</p:tagLst>
</file>

<file path=ppt/tags/tag7.xml><?xml version="1.0" encoding="utf-8"?>
<p:tagLst xmlns:a="http://schemas.openxmlformats.org/drawingml/2006/main" xmlns:r="http://schemas.openxmlformats.org/officeDocument/2006/relationships" xmlns:p="http://schemas.openxmlformats.org/presentationml/2006/main">
  <p:tag name="TIMING" val="|5.6|5.4"/>
</p:tagLst>
</file>

<file path=ppt/tags/tag8.xml><?xml version="1.0" encoding="utf-8"?>
<p:tagLst xmlns:a="http://schemas.openxmlformats.org/drawingml/2006/main" xmlns:r="http://schemas.openxmlformats.org/officeDocument/2006/relationships" xmlns:p="http://schemas.openxmlformats.org/presentationml/2006/main">
  <p:tag name="TIMING" val="|3.7|11.5"/>
</p:tagLst>
</file>

<file path=ppt/tags/tag9.xml><?xml version="1.0" encoding="utf-8"?>
<p:tagLst xmlns:a="http://schemas.openxmlformats.org/drawingml/2006/main" xmlns:r="http://schemas.openxmlformats.org/officeDocument/2006/relationships" xmlns:p="http://schemas.openxmlformats.org/presentationml/2006/main">
  <p:tag name="TIMING" val="|5.1|4.5"/>
</p:tagLst>
</file>

<file path=ppt/theme/theme1.xml><?xml version="1.0" encoding="utf-8"?>
<a:theme xmlns:a="http://schemas.openxmlformats.org/drawingml/2006/main" name="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evel 1">
  <a:themeElements>
    <a:clrScheme name="Custom 1">
      <a:dk1>
        <a:srgbClr val="75707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4C67CBCE-DFDA-6745-9959-BC713BE9E948}"/>
    </a:ext>
  </a:extLst>
</a:theme>
</file>

<file path=ppt/theme/theme3.xml><?xml version="1.0" encoding="utf-8"?>
<a:theme xmlns:a="http://schemas.openxmlformats.org/drawingml/2006/main" name="Level 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B9FDB8F-EBBA-1E4D-9B03-02A803C87649}"/>
    </a:ext>
  </a:extLst>
</a:theme>
</file>

<file path=ppt/theme/theme4.xml><?xml version="1.0" encoding="utf-8"?>
<a:theme xmlns:a="http://schemas.openxmlformats.org/drawingml/2006/main" name="Level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16964AC1-EF38-134A-A4A4-FB428F678D40}"/>
    </a:ext>
  </a:extLst>
</a:theme>
</file>

<file path=ppt/theme/theme5.xml><?xml version="1.0" encoding="utf-8"?>
<a:theme xmlns:a="http://schemas.openxmlformats.org/drawingml/2006/main" name="Level 4">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8282F2B2-FEA9-564A-B27D-208CC4779EB1}"/>
    </a:ext>
  </a:extLst>
</a:theme>
</file>

<file path=ppt/theme/theme6.xml><?xml version="1.0" encoding="utf-8"?>
<a:theme xmlns:a="http://schemas.openxmlformats.org/drawingml/2006/main" name="1_Level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ER_CopyrightProject_Version11_2019-01-28" id="{D64D2BF0-90A8-DF40-B829-9C96E4770349}" vid="{DE6CFC58-F008-0C44-9AE6-C329ED73EC6D}"/>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7708</TotalTime>
  <Words>3059</Words>
  <Application>Microsoft Office PowerPoint</Application>
  <PresentationFormat>Widescreen</PresentationFormat>
  <Paragraphs>257</Paragraphs>
  <Slides>37</Slides>
  <Notes>31</Notes>
  <HiddenSlides>0</HiddenSlides>
  <MMClips>1</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37</vt:i4>
      </vt:variant>
    </vt:vector>
  </HeadingPairs>
  <TitlesOfParts>
    <vt:vector size="48" baseType="lpstr">
      <vt:lpstr>Arial</vt:lpstr>
      <vt:lpstr>Book Antiqua</vt:lpstr>
      <vt:lpstr>Calibri</vt:lpstr>
      <vt:lpstr>DINPro</vt:lpstr>
      <vt:lpstr>DINPro-CondBold</vt:lpstr>
      <vt:lpstr>LEvel 5</vt:lpstr>
      <vt:lpstr>Level 1</vt:lpstr>
      <vt:lpstr>Level 2</vt:lpstr>
      <vt:lpstr>Level 3</vt:lpstr>
      <vt:lpstr>Level 4</vt:lpstr>
      <vt:lpstr>1_Level 5</vt:lpstr>
      <vt:lpstr>Society of Composers, Authors and Music Publishers of Canada v. Bell Canada</vt:lpstr>
      <vt:lpstr>PREVIEWING SONGS</vt:lpstr>
      <vt:lpstr>SOCAN SEEKS CLARITY</vt:lpstr>
      <vt:lpstr>COPYRIGHT BOARD </vt:lpstr>
      <vt:lpstr>FEDERAL COURT OF APPEAL</vt:lpstr>
      <vt:lpstr>SUPREME COURT HEARS CASE</vt:lpstr>
      <vt:lpstr>THREE ISSUES</vt:lpstr>
      <vt:lpstr>FAIR DEALING – ARE PREVIEWS RESEARCH?</vt:lpstr>
      <vt:lpstr>RESEARCH BROADLY DEFINED</vt:lpstr>
      <vt:lpstr>PREVIEWS ARE RESEARCH</vt:lpstr>
      <vt:lpstr>PREVIEWS ARE RESEARCH</vt:lpstr>
      <vt:lpstr>WHOSE PURPOSE: ISP OR CUSTOMER?</vt:lpstr>
      <vt:lpstr>SOCAN v. Bell, 2012 SCC 36</vt:lpstr>
      <vt:lpstr>APPLYING THE SIX FACTORS</vt:lpstr>
      <vt:lpstr>FACTOR 1 – PURPOSE OF THE DEALING</vt:lpstr>
      <vt:lpstr>FACTOR 2 – THE CHARACTER OF THE DEALING</vt:lpstr>
      <vt:lpstr>FACTOR 3 – THE AMOUNT OF THE DEALING</vt:lpstr>
      <vt:lpstr>FACTOR 4 – ALTERNATIVES TO THE DEALING</vt:lpstr>
      <vt:lpstr>FACTOR 5 – THE NATURE OF THE WORK</vt:lpstr>
      <vt:lpstr>FACTOR 6 – THE EFFECT OF THE DEALING ON THE WORK</vt:lpstr>
      <vt:lpstr>SUPREME COURT DECISION</vt:lpstr>
      <vt:lpstr>SUMMARY</vt:lpstr>
      <vt:lpstr>COPYRIGHT PENTALOGY</vt:lpstr>
      <vt:lpstr>LEARNING 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Sou</dc:creator>
  <cp:lastModifiedBy>Smith, Mireille</cp:lastModifiedBy>
  <cp:revision>377</cp:revision>
  <dcterms:created xsi:type="dcterms:W3CDTF">2018-01-12T19:27:15Z</dcterms:created>
  <dcterms:modified xsi:type="dcterms:W3CDTF">2024-09-12T21:39:42Z</dcterms:modified>
</cp:coreProperties>
</file>