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43"/>
  </p:notesMasterIdLst>
  <p:sldIdLst>
    <p:sldId id="352" r:id="rId6"/>
    <p:sldId id="265" r:id="rId7"/>
    <p:sldId id="266" r:id="rId8"/>
    <p:sldId id="267" r:id="rId9"/>
    <p:sldId id="268" r:id="rId10"/>
    <p:sldId id="269" r:id="rId11"/>
    <p:sldId id="270" r:id="rId12"/>
    <p:sldId id="271" r:id="rId13"/>
    <p:sldId id="272" r:id="rId14"/>
    <p:sldId id="319" r:id="rId15"/>
    <p:sldId id="306" r:id="rId16"/>
    <p:sldId id="275" r:id="rId17"/>
    <p:sldId id="307" r:id="rId18"/>
    <p:sldId id="278" r:id="rId19"/>
    <p:sldId id="279" r:id="rId20"/>
    <p:sldId id="280" r:id="rId21"/>
    <p:sldId id="281" r:id="rId22"/>
    <p:sldId id="282" r:id="rId23"/>
    <p:sldId id="283" r:id="rId24"/>
    <p:sldId id="284" r:id="rId25"/>
    <p:sldId id="310" r:id="rId26"/>
    <p:sldId id="286" r:id="rId27"/>
    <p:sldId id="308" r:id="rId28"/>
    <p:sldId id="292" r:id="rId29"/>
    <p:sldId id="311" r:id="rId30"/>
    <p:sldId id="295" r:id="rId31"/>
    <p:sldId id="313" r:id="rId32"/>
    <p:sldId id="357" r:id="rId33"/>
    <p:sldId id="358" r:id="rId34"/>
    <p:sldId id="359" r:id="rId35"/>
    <p:sldId id="360" r:id="rId36"/>
    <p:sldId id="297" r:id="rId37"/>
    <p:sldId id="298" r:id="rId38"/>
    <p:sldId id="299" r:id="rId39"/>
    <p:sldId id="315" r:id="rId40"/>
    <p:sldId id="316" r:id="rId41"/>
    <p:sldId id="31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A008A3-9B59-4483-8F11-E5D23668667B}">
          <p14:sldIdLst>
            <p14:sldId id="352"/>
            <p14:sldId id="265"/>
            <p14:sldId id="266"/>
            <p14:sldId id="267"/>
            <p14:sldId id="268"/>
            <p14:sldId id="269"/>
            <p14:sldId id="270"/>
            <p14:sldId id="271"/>
            <p14:sldId id="272"/>
            <p14:sldId id="319"/>
            <p14:sldId id="306"/>
            <p14:sldId id="275"/>
            <p14:sldId id="307"/>
            <p14:sldId id="278"/>
            <p14:sldId id="279"/>
            <p14:sldId id="280"/>
            <p14:sldId id="281"/>
            <p14:sldId id="282"/>
            <p14:sldId id="283"/>
            <p14:sldId id="284"/>
            <p14:sldId id="310"/>
            <p14:sldId id="286"/>
            <p14:sldId id="308"/>
            <p14:sldId id="292"/>
            <p14:sldId id="311"/>
            <p14:sldId id="295"/>
            <p14:sldId id="313"/>
            <p14:sldId id="357"/>
            <p14:sldId id="358"/>
            <p14:sldId id="359"/>
            <p14:sldId id="360"/>
            <p14:sldId id="297"/>
            <p14:sldId id="298"/>
            <p14:sldId id="299"/>
            <p14:sldId id="315"/>
            <p14:sldId id="316"/>
            <p14:sldId id="31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263F"/>
    <a:srgbClr val="004950"/>
    <a:srgbClr val="879F3D"/>
    <a:srgbClr val="F7CA00"/>
    <a:srgbClr val="CB5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63" autoAdjust="0"/>
    <p:restoredTop sz="72188" autoAdjust="0"/>
  </p:normalViewPr>
  <p:slideViewPr>
    <p:cSldViewPr snapToGrid="0" snapToObjects="1">
      <p:cViewPr varScale="1">
        <p:scale>
          <a:sx n="77" d="100"/>
          <a:sy n="77" d="100"/>
        </p:scale>
        <p:origin x="1448"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Hello and welcome to the University of Alberta’s Opening Up Copyright Instructional Module on </a:t>
            </a:r>
            <a:r>
              <a:rPr lang="en-US" sz="1200" b="0" i="1" u="none" strike="noStrike" kern="1200" dirty="0">
                <a:solidFill>
                  <a:schemeClr val="tx1"/>
                </a:solidFill>
                <a:effectLst/>
                <a:latin typeface="+mn-lt"/>
                <a:ea typeface="+mn-ea"/>
                <a:cs typeface="+mn-cs"/>
              </a:rPr>
              <a:t>SOCAN v. Bell</a:t>
            </a:r>
            <a:r>
              <a:rPr lang="en-US" sz="1200" b="0" i="0" u="none" strike="noStrike" kern="1200" dirty="0">
                <a:solidFill>
                  <a:schemeClr val="tx1"/>
                </a:solidFill>
                <a:effectLst/>
                <a:latin typeface="+mn-lt"/>
                <a:ea typeface="+mn-ea"/>
                <a:cs typeface="+mn-cs"/>
              </a:rPr>
              <a:t>. </a:t>
            </a:r>
            <a:endParaRPr lang="en-CA"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162894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Court suggested that research </a:t>
            </a:r>
            <a:r>
              <a:rPr lang="en-CA" sz="1200" b="0" i="0" u="none" kern="1200" dirty="0">
                <a:solidFill>
                  <a:schemeClr val="tx1"/>
                </a:solidFill>
                <a:effectLst/>
                <a:latin typeface="+mn-lt"/>
                <a:ea typeface="+mn-ea"/>
                <a:cs typeface="+mn-cs"/>
              </a:rPr>
              <a:t>should</a:t>
            </a:r>
            <a:r>
              <a:rPr lang="en-CA" sz="1200" b="0" i="0" u="none" strike="noStrike" kern="1200" dirty="0">
                <a:solidFill>
                  <a:schemeClr val="tx1"/>
                </a:solidFill>
                <a:effectLst/>
                <a:latin typeface="+mn-lt"/>
                <a:ea typeface="+mn-ea"/>
                <a:cs typeface="+mn-cs"/>
              </a:rPr>
              <a:t> be broadly defined in the first step.  The “analytical heavy hitting is done in determining whether the dealing was fair”  which takes place in the second step of the process. </a:t>
            </a:r>
          </a:p>
        </p:txBody>
      </p:sp>
      <p:sp>
        <p:nvSpPr>
          <p:cNvPr id="4" name="Slide Number Placeholder 3"/>
          <p:cNvSpPr>
            <a:spLocks noGrp="1"/>
          </p:cNvSpPr>
          <p:nvPr>
            <p:ph type="sldNum" sz="quarter" idx="10"/>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40707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Therefore, in line with the two earlier decisions of the </a:t>
            </a:r>
            <a:r>
              <a:rPr lang="en-US"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Copyright Board and the </a:t>
            </a:r>
            <a:r>
              <a:rPr lang="en-US"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Federal Court of Appeal, the </a:t>
            </a:r>
            <a:r>
              <a:rPr lang="en-US"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Supreme Court held that the previews did constitute research.</a:t>
            </a:r>
            <a:r>
              <a:rPr lang="en-US" sz="1200" b="1" i="0" u="none" strike="noStrike"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715372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Having decided that the previews constitute research, the Court turned to the second major issue - whose perspective to use for considering the purpose of the use of a work. Whose purpose should be considered?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party responsible for playing the music is the Internet Service Provider (or ISP), such as Bell, Rogers or TELUS.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party listening to the music is the customer.  If research is to be the purpose of streaming the previews under fair dealing, then who must be doing the research? The ISP, who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is initiating the stream, or the customer, who is receiving the stream? </a:t>
            </a: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95415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While SOCAN argued that the  ISP’s perspective should be used as the viewpoint from which to consider whether the dealing was fair, the Supreme Court again  decided that the Copyright Board and the Federal Court of Appeal had been correct in focusing on the end user’s purpose, not the service provider’s.</a:t>
            </a:r>
            <a:endParaRPr lang="en-CA" dirty="0"/>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Supreme Court clearly stated that  “the predominant perspective in this case is that of the ultimate users of the previews, and </a:t>
            </a:r>
            <a:r>
              <a:rPr lang="en-CA" sz="1200" b="0" i="1" u="none" strike="noStrike" kern="1200" dirty="0">
                <a:solidFill>
                  <a:schemeClr val="tx1"/>
                </a:solidFill>
                <a:effectLst/>
                <a:latin typeface="+mn-lt"/>
                <a:ea typeface="+mn-ea"/>
                <a:cs typeface="+mn-cs"/>
              </a:rPr>
              <a:t>their</a:t>
            </a:r>
            <a:r>
              <a:rPr lang="en-CA" sz="1200" b="0" i="0" u="none" strike="noStrike" kern="1200" dirty="0">
                <a:solidFill>
                  <a:schemeClr val="tx1"/>
                </a:solidFill>
                <a:effectLst/>
                <a:latin typeface="+mn-lt"/>
                <a:ea typeface="+mn-ea"/>
                <a:cs typeface="+mn-cs"/>
              </a:rPr>
              <a:t> purpose in using previews was to help them research and identify musical works for online purchase” (para. 34).</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1189111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third issue was, if listening to the previews is considered as research for the purposes of fair dealing, then does playing the previews pass the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CCH six-factor test?</a:t>
            </a:r>
          </a:p>
          <a:p>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This issue relates to the second step of the fair dealing assessment. The Court applied, and thus reaffirmed, both the procedure and the six factors used in CCH.</a:t>
            </a:r>
            <a:r>
              <a:rPr lang="en-CA" sz="1200" b="1" i="0" u="none" strike="noStrike" kern="1200" dirty="0">
                <a:solidFill>
                  <a:schemeClr val="tx1"/>
                </a:solidFill>
                <a:effectLst/>
                <a:latin typeface="+mn-lt"/>
                <a:ea typeface="+mn-ea"/>
                <a:cs typeface="+mn-cs"/>
              </a:rPr>
              <a:t>  </a:t>
            </a:r>
            <a:endParaRPr lang="en-CA" b="0" dirty="0">
              <a:effectLst/>
            </a:endParaRPr>
          </a:p>
          <a:p>
            <a:br>
              <a:rPr lang="en-CA" b="0" dirty="0">
                <a:effectLst/>
              </a:rPr>
            </a:br>
            <a:r>
              <a:rPr lang="en-CA" sz="1200" b="0" i="0" u="none" strike="noStrike"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2142042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It was determined that the user was listening to previews for consumer or other research purposes. The Court felt that the presence of safeguards helped ensure that use was limited to this purpose. </a:t>
            </a:r>
          </a:p>
          <a:p>
            <a:endParaRPr lang="en-CA" sz="1200" b="0" i="0" u="none" strike="noStrike" kern="1200" dirty="0">
              <a:solidFill>
                <a:schemeClr val="tx1"/>
              </a:solidFill>
              <a:effectLst/>
              <a:latin typeface="+mn-lt"/>
              <a:ea typeface="+mn-ea"/>
              <a:cs typeface="+mn-cs"/>
            </a:endParaRPr>
          </a:p>
          <a:p>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245292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Safeguards were also noted when the Court considered the character of the dealing. These included the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inability to download the previews, the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short length and relatively low quality of the files, and the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fact that they were deleted after playing. </a:t>
            </a:r>
            <a:endParaRPr lang="en-CA" sz="1200" b="1"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1178427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In assessing the amount of the dealing,</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SOCAN had argued that the aggregate number of previews should be considered. This diverged from the  Copyright Board’s decision to assess the amount of the dealing as the  proportion of the work copied, not the aggregate number of copies made.  </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Supreme Court again sided with the original arguments of the Copyright Board and stated  “The ‘amount of the dealing’ factor should therefore be assessed by looking at how each dealing occurs on an individual level, not on the aggregate use” (para. 41). Furthermore, the Court clarified that the aggregate copying should be considered in the “character of the dealing factor” and not the amount of the dealing factor.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535434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SOCAN claimed that users could rely on a wide number of alternatives to preview when choosing what music to buy.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Album artwork,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textual descriptions, and user-generated album reviews were offered as alternatives. However,  the Supreme Court noted that these options were not true alternatives to previewing the music, as only previews can demonstrate to a consumer what the music actually sounds like.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2601554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fifth factor examines whether the work is one which should be widely disseminated.  SOCAN agreed that the works should be widely disseminated, but argued that since the works are already easily purchased and disseminated without previews, previews provide no additional benefit to dissemination.  The Court disagreed, pointing out that  “[u]</a:t>
            </a:r>
            <a:r>
              <a:rPr lang="en-CA" sz="1200" b="0" i="0" u="none" strike="noStrike" kern="1200" dirty="0" err="1">
                <a:solidFill>
                  <a:schemeClr val="tx1"/>
                </a:solidFill>
                <a:effectLst/>
                <a:latin typeface="+mn-lt"/>
                <a:ea typeface="+mn-ea"/>
                <a:cs typeface="+mn-cs"/>
              </a:rPr>
              <a:t>nless</a:t>
            </a:r>
            <a:r>
              <a:rPr lang="en-CA" sz="1200" b="0" i="0" u="none" strike="noStrike" kern="1200" dirty="0">
                <a:solidFill>
                  <a:schemeClr val="tx1"/>
                </a:solidFill>
                <a:effectLst/>
                <a:latin typeface="+mn-lt"/>
                <a:ea typeface="+mn-ea"/>
                <a:cs typeface="+mn-cs"/>
              </a:rPr>
              <a:t> a potential consumer can locate and identify a work he or she wants to buy, the work will not be disseminated” (para. 47).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19</a:t>
            </a:fld>
            <a:endParaRPr lang="en-US"/>
          </a:p>
        </p:txBody>
      </p:sp>
    </p:spTree>
    <p:extLst>
      <p:ext uri="{BB962C8B-B14F-4D97-AF65-F5344CB8AC3E}">
        <p14:creationId xmlns:p14="http://schemas.microsoft.com/office/powerpoint/2010/main" val="1835858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When buying music online, we usually have an opportunity to preview a song before we buy it. The song is protected by copyright and a  45-second preview of a 3-minute song is a substantial amount. Should the rights-holders in that song be compensated for the playing of that online excerpt, or should those previews be covered under fair dealing?</a:t>
            </a: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4117439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Finally, the Supreme Court considered the effect of the dealing on the work.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Court found that since the purpose of the previews was to increase the sale of the originals, the previews could not be said to have a negative impact on the original, nor were they in competition with the original works.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2309458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effectLst/>
              </a:rPr>
              <a:t>Based on the Supreme Court’s </a:t>
            </a:r>
            <a:r>
              <a:rPr lang="en-CA" b="1" dirty="0">
                <a:effectLst/>
              </a:rPr>
              <a:t> </a:t>
            </a:r>
            <a:r>
              <a:rPr lang="en-CA" b="0" dirty="0">
                <a:effectLst/>
              </a:rPr>
              <a:t>six-factor fair dealing analysis, the dealing was found to be fair. </a:t>
            </a:r>
            <a:br>
              <a:rPr lang="en-CA" b="0" dirty="0">
                <a:effectLst/>
              </a:rPr>
            </a:br>
            <a:r>
              <a:rPr lang="en-CA" sz="1200" b="0" i="0" u="none" strike="noStrike"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2142042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To summarize, in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the Supreme Court found that the previews of songs streamed on the internet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were for a research purpose, that the research was conducted  by the customer, and that this use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satisfied the six-factor test and thus counted as fair dealing. Therefore, SOCAN’s appeal was dismissed.</a:t>
            </a: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22</a:t>
            </a:fld>
            <a:endParaRPr lang="en-US"/>
          </a:p>
        </p:txBody>
      </p:sp>
    </p:spTree>
    <p:extLst>
      <p:ext uri="{BB962C8B-B14F-4D97-AF65-F5344CB8AC3E}">
        <p14:creationId xmlns:p14="http://schemas.microsoft.com/office/powerpoint/2010/main" val="2939529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Court provided its decision in July of 2012,  along with the four other copyright cases, which are collectively referred to as the “copyright pentalogy.” This case, along with the closely aligned decision in Alberta (Education) v. Access Copyright, another of the pentalogy, is an important piece of Supreme Court jurisprudence as it reaffirms and further clarifies the application of CCH’s six-factor test.</a:t>
            </a:r>
            <a:r>
              <a:rPr lang="en-CA" sz="1200" b="1" i="0" u="none" strike="noStrike"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4017783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b="0" dirty="0">
              <a:effectLst/>
            </a:endParaRPr>
          </a:p>
          <a:p>
            <a:pPr marL="171450" indent="-171450" rtl="0" fontAlgn="base">
              <a:buFont typeface="Arial" panose="020B0604020202020204" pitchFamily="34" charset="0"/>
              <a:buChar char="•"/>
            </a:pP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Recount the circumstances and outcome of the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case</a:t>
            </a:r>
          </a:p>
          <a:p>
            <a:pPr marL="171450" indent="-171450" rtl="0" fontAlgn="base">
              <a:buFont typeface="Arial" panose="020B0604020202020204" pitchFamily="34" charset="0"/>
              <a:buChar char="•"/>
            </a:pP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Describe the role of fair dealing in the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case</a:t>
            </a:r>
          </a:p>
          <a:p>
            <a:pPr marL="171450" indent="-171450" rtl="0" fontAlgn="base">
              <a:buFont typeface="Arial" panose="020B0604020202020204" pitchFamily="34" charset="0"/>
              <a:buChar char="•"/>
            </a:pP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Explain the use and interpretation of the CCH six-factor test in the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case</a:t>
            </a:r>
          </a:p>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1744521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This has been the University of Alberta’s Opening Up Copyright Module on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Thank you for your attention. </a:t>
            </a:r>
            <a:endParaRPr lang="en-CA" dirty="0"/>
          </a:p>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25</a:t>
            </a:fld>
            <a:endParaRPr lang="en-US"/>
          </a:p>
        </p:txBody>
      </p:sp>
    </p:spTree>
    <p:extLst>
      <p:ext uri="{BB962C8B-B14F-4D97-AF65-F5344CB8AC3E}">
        <p14:creationId xmlns:p14="http://schemas.microsoft.com/office/powerpoint/2010/main" val="2321039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26</a:t>
            </a:fld>
            <a:endParaRPr lang="en-US"/>
          </a:p>
        </p:txBody>
      </p:sp>
    </p:spTree>
    <p:extLst>
      <p:ext uri="{BB962C8B-B14F-4D97-AF65-F5344CB8AC3E}">
        <p14:creationId xmlns:p14="http://schemas.microsoft.com/office/powerpoint/2010/main" val="2426629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31</a:t>
            </a:fld>
            <a:endParaRPr lang="en-US"/>
          </a:p>
        </p:txBody>
      </p:sp>
    </p:spTree>
    <p:extLst>
      <p:ext uri="{BB962C8B-B14F-4D97-AF65-F5344CB8AC3E}">
        <p14:creationId xmlns:p14="http://schemas.microsoft.com/office/powerpoint/2010/main" val="3714084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32</a:t>
            </a:fld>
            <a:endParaRPr lang="en-US"/>
          </a:p>
        </p:txBody>
      </p:sp>
    </p:spTree>
    <p:extLst>
      <p:ext uri="{BB962C8B-B14F-4D97-AF65-F5344CB8AC3E}">
        <p14:creationId xmlns:p14="http://schemas.microsoft.com/office/powerpoint/2010/main" val="2483299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34</a:t>
            </a:fld>
            <a:endParaRPr lang="en-US"/>
          </a:p>
        </p:txBody>
      </p:sp>
    </p:spTree>
    <p:extLst>
      <p:ext uri="{BB962C8B-B14F-4D97-AF65-F5344CB8AC3E}">
        <p14:creationId xmlns:p14="http://schemas.microsoft.com/office/powerpoint/2010/main" val="19462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200" b="0" i="0" u="none" strike="noStrike" kern="1200" dirty="0">
                <a:solidFill>
                  <a:schemeClr val="tx1"/>
                </a:solidFill>
                <a:effectLst/>
                <a:latin typeface="+mn-lt"/>
                <a:ea typeface="+mn-ea"/>
                <a:cs typeface="+mn-cs"/>
              </a:rPr>
              <a:t>SOCAN is a copyright collective representing the rights of songwriters, and SOCAN held the view that rights-holders should be compensated when their songs are previewed online. So, </a:t>
            </a:r>
            <a:r>
              <a:rPr lang="en-US"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 1995, SOCAN asked the Copyright Board to provide a tariff or royalty rate for reproducing music over the Internet, covering not only the downloading of songs, but also the streaming of previews.</a:t>
            </a:r>
            <a:r>
              <a:rPr lang="en-US" sz="1200" b="1" i="0" u="none" strike="noStrike"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1350354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35</a:t>
            </a:fld>
            <a:endParaRPr lang="en-US"/>
          </a:p>
        </p:txBody>
      </p:sp>
    </p:spTree>
    <p:extLst>
      <p:ext uri="{BB962C8B-B14F-4D97-AF65-F5344CB8AC3E}">
        <p14:creationId xmlns:p14="http://schemas.microsoft.com/office/powerpoint/2010/main" val="3549570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36</a:t>
            </a:fld>
            <a:endParaRPr lang="en-US"/>
          </a:p>
        </p:txBody>
      </p:sp>
    </p:spTree>
    <p:extLst>
      <p:ext uri="{BB962C8B-B14F-4D97-AF65-F5344CB8AC3E}">
        <p14:creationId xmlns:p14="http://schemas.microsoft.com/office/powerpoint/2010/main" val="2977247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37</a:t>
            </a:fld>
            <a:endParaRPr lang="en-US"/>
          </a:p>
        </p:txBody>
      </p:sp>
    </p:spTree>
    <p:extLst>
      <p:ext uri="{BB962C8B-B14F-4D97-AF65-F5344CB8AC3E}">
        <p14:creationId xmlns:p14="http://schemas.microsoft.com/office/powerpoint/2010/main" val="397300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Copyright Board determined royalty rates for the downloads, but decided that </a:t>
            </a:r>
            <a:r>
              <a:rPr lang="en-US"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previews were covered by fair dealing since their purpose was for research, and, as such, no royalties should have to be paid.</a:t>
            </a:r>
            <a:r>
              <a:rPr lang="en-US" sz="1200" b="1" i="0" u="none" strike="noStrike"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388667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SOCAN then took the case to the </a:t>
            </a:r>
            <a:r>
              <a:rPr lang="en-US"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Federal Court of Appeal, as a lawsuit against a group of fourteen companies and agencies.  The Federal Court of Appeal agreed</a:t>
            </a:r>
            <a:r>
              <a:rPr lang="en-CA" sz="1200" b="0" i="0" u="none" strike="noStrike" kern="1200" baseline="300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with the Copyright Board that royalties did not need to be paid for previews. </a:t>
            </a:r>
          </a:p>
          <a:p>
            <a:endParaRPr lang="en-CA" sz="1200" b="0" i="0" u="none" strike="noStrike"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2682897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SOCAN again appealed the decision, this time to the Supreme Court of Canada, naming Bell and seven other companies and associations as respondents. </a:t>
            </a:r>
          </a:p>
        </p:txBody>
      </p:sp>
      <p:sp>
        <p:nvSpPr>
          <p:cNvPr id="4" name="Slide Number Placeholder 3"/>
          <p:cNvSpPr>
            <a:spLocks noGrp="1"/>
          </p:cNvSpPr>
          <p:nvPr>
            <p:ph type="sldNum" sz="quarter" idx="10"/>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99805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case centred on three issues. The first issue concerns whether fair dealing can apply to the playing of the previews. The second issue centers around the appropriate viewpoint for purposes under fair dealing. And, the third issue is, if listening to the previews is considered research for the purposes of fair dealing, whether playing the previews passes the CCH six-factor test.  </a:t>
            </a:r>
          </a:p>
        </p:txBody>
      </p:sp>
      <p:sp>
        <p:nvSpPr>
          <p:cNvPr id="4" name="Slide Number Placeholder 3"/>
          <p:cNvSpPr>
            <a:spLocks noGrp="1"/>
          </p:cNvSpPr>
          <p:nvPr>
            <p:ph type="sldNum" sz="quarter" idx="10"/>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2097097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For fair dealing to apply, the playing of the previews would have to serve one of the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specific purposes under fair dealing. In this case, the issue is whether the streaming of previews  constitutes “research.” If it does, this would be said to “pass” the first step of the 2-step fair dealing assessment. </a:t>
            </a:r>
          </a:p>
        </p:txBody>
      </p:sp>
      <p:sp>
        <p:nvSpPr>
          <p:cNvPr id="4" name="Slide Number Placeholder 3"/>
          <p:cNvSpPr>
            <a:spLocks noGrp="1"/>
          </p:cNvSpPr>
          <p:nvPr>
            <p:ph type="sldNum" sz="quarter" idx="10"/>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777999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While SOCAN argued that “research” should be defined as  “the systematic investigation into and study of material in order to establish facts and new conclusions” (para. 20) the Supreme Court took a much broader view. The Supreme Court held that research  “... can be piecemeal, informal, exploratory, or confirmatory.  It can in fact be undertaken for no purpose except personal interest” (para. 22).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318352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DINPro-CondBold"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3</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004950"/>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extLst>
      <p:ext uri="{BB962C8B-B14F-4D97-AF65-F5344CB8AC3E}">
        <p14:creationId xmlns:p14="http://schemas.microsoft.com/office/powerpoint/2010/main" val="2339268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95263F"/>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DINPro-CondBold"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2</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CB534C"/>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DINPro-CondBold"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3</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F7CA00"/>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DINPro-CondBold"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4</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879F3D"/>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DINPro-CondBold"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48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0.xml"/><Relationship Id="rId7" Type="http://schemas.openxmlformats.org/officeDocument/2006/relationships/image" Target="../media/image38.png"/><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5.png"/><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29.jp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1.xml"/><Relationship Id="rId6" Type="http://schemas.openxmlformats.org/officeDocument/2006/relationships/image" Target="../media/image29.jpg"/><Relationship Id="rId5" Type="http://schemas.openxmlformats.org/officeDocument/2006/relationships/image" Target="../media/image15.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4.xml"/><Relationship Id="rId7" Type="http://schemas.openxmlformats.org/officeDocument/2006/relationships/image" Target="../media/image16.png"/><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14.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5.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7.xml"/><Relationship Id="rId7" Type="http://schemas.openxmlformats.org/officeDocument/2006/relationships/image" Target="../media/image44.png"/><Relationship Id="rId2" Type="http://schemas.openxmlformats.org/officeDocument/2006/relationships/slideLayout" Target="../slideLayouts/slideLayout10.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8.xml"/><Relationship Id="rId7" Type="http://schemas.openxmlformats.org/officeDocument/2006/relationships/image" Target="../media/image18.png"/><Relationship Id="rId2" Type="http://schemas.openxmlformats.org/officeDocument/2006/relationships/slideLayout" Target="../slideLayouts/slideLayout10.xml"/><Relationship Id="rId1" Type="http://schemas.openxmlformats.org/officeDocument/2006/relationships/tags" Target="../tags/tag1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9.jpg"/><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1.mp4"/><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2.xml"/><Relationship Id="rId10" Type="http://schemas.openxmlformats.org/officeDocument/2006/relationships/image" Target="../media/image17.png"/><Relationship Id="rId4" Type="http://schemas.openxmlformats.org/officeDocument/2006/relationships/slideLayout" Target="../slideLayouts/slideLayout10.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6.pn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20.png"/><Relationship Id="rId5" Type="http://schemas.openxmlformats.org/officeDocument/2006/relationships/image" Target="../media/image29.jp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21.xml"/><Relationship Id="rId5" Type="http://schemas.openxmlformats.org/officeDocument/2006/relationships/image" Target="../media/image5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press.uottawa.ca/the-copyright-pentalogy.html"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hyperlink" Target="https://www.albertalawreview.com/index.php/ALR/article/view/64" TargetMode="External"/><Relationship Id="rId4" Type="http://schemas.openxmlformats.org/officeDocument/2006/relationships/hyperlink" Target="https://heinonline.org/HOL/P?h=hein.journals/lndslid5&amp;i=322"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cc-csc.lexum.com/scc-csc/scc-csc/en/item/2125/index.do" TargetMode="External"/><Relationship Id="rId2" Type="http://schemas.openxmlformats.org/officeDocument/2006/relationships/hyperlink" Target="https://scc-csc.lexum.com/scc-csc/scc-csc/en/item/9996/index.do"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vectors/sound-wave-waveform-aural-audio-1781570/" TargetMode="External"/><Relationship Id="rId7" Type="http://schemas.openxmlformats.org/officeDocument/2006/relationships/hyperlink" Target="https://thenounproject.com/search/?q=shield&amp;i=874630" TargetMode="External"/><Relationship Id="rId2" Type="http://schemas.openxmlformats.org/officeDocument/2006/relationships/hyperlink" Target="https://pixabay.com/videos/horn-sound-noise-vibration-music-9087/" TargetMode="External"/><Relationship Id="rId1" Type="http://schemas.openxmlformats.org/officeDocument/2006/relationships/slideLayout" Target="../slideLayouts/slideLayout10.xml"/><Relationship Id="rId6" Type="http://schemas.openxmlformats.org/officeDocument/2006/relationships/hyperlink" Target="https://thenounproject.com/search/?q=copyright&amp;i=453533" TargetMode="External"/><Relationship Id="rId5" Type="http://schemas.openxmlformats.org/officeDocument/2006/relationships/hyperlink" Target="https://thenounproject.com/search/?q=dollar%20sign&amp;i=171145" TargetMode="External"/><Relationship Id="rId4" Type="http://schemas.openxmlformats.org/officeDocument/2006/relationships/hyperlink" Target="https://thenounproject.com/search/?q=listener&amp;i=2699902"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ommons.wikimedia.org/wiki/File:Rogers_logo.svg" TargetMode="External"/><Relationship Id="rId3" Type="http://schemas.openxmlformats.org/officeDocument/2006/relationships/hyperlink" Target="http://www.cb-cda.gc.ca/home-accueil-e.html" TargetMode="External"/><Relationship Id="rId7" Type="http://schemas.openxmlformats.org/officeDocument/2006/relationships/hyperlink" Target="https://commons.wikimedia.org/wiki/File:Bell_Canada_2008.png" TargetMode="External"/><Relationship Id="rId2" Type="http://schemas.openxmlformats.org/officeDocument/2006/relationships/hyperlink" Target="http://brandingsource.blogspot.com/2012/01/new-logo-socan.html" TargetMode="External"/><Relationship Id="rId1" Type="http://schemas.openxmlformats.org/officeDocument/2006/relationships/slideLayout" Target="../slideLayouts/slideLayout10.xml"/><Relationship Id="rId6" Type="http://schemas.openxmlformats.org/officeDocument/2006/relationships/hyperlink" Target="https://web.archive.org/web/20191210023015/https:/www.cas-satj.gc.ca/en/home.shtml" TargetMode="External"/><Relationship Id="rId5" Type="http://schemas.openxmlformats.org/officeDocument/2006/relationships/hyperlink" Target="https://commons.wikimedia.org/wiki/File:Supreme_court_of_Canada_in_summer.jpg" TargetMode="External"/><Relationship Id="rId4" Type="http://schemas.openxmlformats.org/officeDocument/2006/relationships/hyperlink" Target="https://thenounproject.com/search/?q=download%20music&amp;i=200650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hyperlink" Target="https://thenounproject.com/search/?q=percent&amp;i=397874" TargetMode="External"/><Relationship Id="rId3" Type="http://schemas.openxmlformats.org/officeDocument/2006/relationships/hyperlink" Target="https://commons.wikimedia.org/wiki/File:Apple_logo_black.svg" TargetMode="External"/><Relationship Id="rId7" Type="http://schemas.openxmlformats.org/officeDocument/2006/relationships/hyperlink" Target="https://thenounproject.com/search/?q=copy&amp;i=1474212" TargetMode="External"/><Relationship Id="rId2" Type="http://schemas.openxmlformats.org/officeDocument/2006/relationships/hyperlink" Target="https://commons.wikimedia.org/wiki/File:CBC_Logo_1992-Present.svg" TargetMode="External"/><Relationship Id="rId1" Type="http://schemas.openxmlformats.org/officeDocument/2006/relationships/slideLayout" Target="../slideLayouts/slideLayout10.xml"/><Relationship Id="rId6" Type="http://schemas.openxmlformats.org/officeDocument/2006/relationships/hyperlink" Target="https://thenounproject.com/icon/1005058/" TargetMode="External"/><Relationship Id="rId5" Type="http://schemas.openxmlformats.org/officeDocument/2006/relationships/hyperlink" Target="https://commons.wikimedia.org/wiki/File:Telus-Logo.svg" TargetMode="External"/><Relationship Id="rId4" Type="http://schemas.openxmlformats.org/officeDocument/2006/relationships/hyperlink" Target="https://thenounproject.com/search/?q=scale&amp;i=1320645" TargetMode="External"/><Relationship Id="rId9" Type="http://schemas.openxmlformats.org/officeDocument/2006/relationships/hyperlink" Target="https://thenounproject.com/search/?q=alternatives&amp;i=1074053"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hooksounds.com/" TargetMode="External"/><Relationship Id="rId3" Type="http://schemas.openxmlformats.org/officeDocument/2006/relationships/hyperlink" Target="https://thenounproject.com/AFYstudio/uploads/?i=1737325" TargetMode="External"/><Relationship Id="rId7" Type="http://schemas.openxmlformats.org/officeDocument/2006/relationships/hyperlink" Target="https://pixabay.com/en/hand-art-design-album-cover-vinyl-2582803/"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hyperlink" Target="https://thenounproject.com/search/?q=checkmark&amp;i=154036" TargetMode="External"/><Relationship Id="rId5" Type="http://schemas.openxmlformats.org/officeDocument/2006/relationships/hyperlink" Target="https://thenounproject.com/search/?q=magnifying%20glass&amp;i=802240" TargetMode="External"/><Relationship Id="rId4" Type="http://schemas.openxmlformats.org/officeDocument/2006/relationships/hyperlink" Target="https://thenounproject.com/search/?q=dollar%20sign&amp;i=171145"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hyperlink" Target="https://creativecommons.org/licenses/by/4.0/" TargetMode="External"/><Relationship Id="rId5" Type="http://schemas.openxmlformats.org/officeDocument/2006/relationships/hyperlink" Target="mailto:copyright@ualberta.ca" TargetMode="External"/><Relationship Id="rId4" Type="http://schemas.openxmlformats.org/officeDocument/2006/relationships/hyperlink" Target="https://commons.wikimedia.org/wiki/Commons:Free_media_resources/Photography"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24.svg"/><Relationship Id="rId12" Type="http://schemas.openxmlformats.org/officeDocument/2006/relationships/image" Target="../media/image16.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10.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29.jpg"/><Relationship Id="rId5" Type="http://schemas.openxmlformats.org/officeDocument/2006/relationships/image" Target="../media/image1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AF1F-FFAB-6D42-A56F-103A555CDB33}"/>
              </a:ext>
            </a:extLst>
          </p:cNvPr>
          <p:cNvSpPr>
            <a:spLocks noGrp="1"/>
          </p:cNvSpPr>
          <p:nvPr>
            <p:ph type="ctrTitle"/>
          </p:nvPr>
        </p:nvSpPr>
        <p:spPr/>
        <p:txBody>
          <a:bodyPr/>
          <a:lstStyle/>
          <a:p>
            <a:r>
              <a:rPr lang="en-US" i="1" dirty="0">
                <a:cs typeface="Arial" panose="020B0604020202020204" pitchFamily="34" charset="0"/>
              </a:rPr>
              <a:t>SOCAN v. Bell</a:t>
            </a:r>
            <a:endParaRPr lang="en-US" dirty="0"/>
          </a:p>
        </p:txBody>
      </p:sp>
      <p:sp>
        <p:nvSpPr>
          <p:cNvPr id="4" name="Text Placeholder 3">
            <a:extLst>
              <a:ext uri="{FF2B5EF4-FFF2-40B4-BE49-F238E27FC236}">
                <a16:creationId xmlns:a16="http://schemas.microsoft.com/office/drawing/2014/main" id="{50A41E65-7D69-3B43-ADBA-92B216639DD5}"/>
              </a:ext>
            </a:extLst>
          </p:cNvPr>
          <p:cNvSpPr>
            <a:spLocks noGrp="1"/>
          </p:cNvSpPr>
          <p:nvPr>
            <p:ph type="body" sz="quarter" idx="10"/>
          </p:nvPr>
        </p:nvSpPr>
        <p:spPr/>
        <p:txBody>
          <a:bodyPr/>
          <a:lstStyle/>
          <a:p>
            <a:r>
              <a:rPr lang="en-US" dirty="0"/>
              <a:t>January 2020</a:t>
            </a:r>
          </a:p>
        </p:txBody>
      </p:sp>
    </p:spTree>
    <p:extLst>
      <p:ext uri="{BB962C8B-B14F-4D97-AF65-F5344CB8AC3E}">
        <p14:creationId xmlns:p14="http://schemas.microsoft.com/office/powerpoint/2010/main" val="579046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78A0-60B2-4745-A9D3-8A0734F81A15}"/>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PREVIEWS ARE RESEARCH</a:t>
            </a:r>
          </a:p>
        </p:txBody>
      </p:sp>
      <p:sp>
        <p:nvSpPr>
          <p:cNvPr id="6" name="TextBox 5">
            <a:extLst>
              <a:ext uri="{FF2B5EF4-FFF2-40B4-BE49-F238E27FC236}">
                <a16:creationId xmlns:a16="http://schemas.microsoft.com/office/drawing/2014/main" id="{8B0F0DCC-F61A-494E-8CC6-885C97B8B15F}"/>
              </a:ext>
            </a:extLst>
          </p:cNvPr>
          <p:cNvSpPr txBox="1"/>
          <p:nvPr/>
        </p:nvSpPr>
        <p:spPr>
          <a:xfrm>
            <a:off x="2626436" y="1666762"/>
            <a:ext cx="1620981" cy="523220"/>
          </a:xfrm>
          <a:prstGeom prst="rect">
            <a:avLst/>
          </a:prstGeom>
          <a:noFill/>
        </p:spPr>
        <p:txBody>
          <a:bodyPr wrap="square" rtlCol="0">
            <a:spAutoFit/>
          </a:bodyPr>
          <a:lstStyle/>
          <a:p>
            <a:r>
              <a:rPr lang="en-CA" sz="2800" u="sng" dirty="0">
                <a:solidFill>
                  <a:srgbClr val="95263F"/>
                </a:solidFill>
                <a:latin typeface="Arial" panose="020B0604020202020204" pitchFamily="34" charset="0"/>
                <a:cs typeface="Arial" panose="020B0604020202020204" pitchFamily="34" charset="0"/>
              </a:rPr>
              <a:t>1</a:t>
            </a:r>
            <a:r>
              <a:rPr lang="en-CA" sz="2800" u="sng" baseline="30000" dirty="0">
                <a:solidFill>
                  <a:srgbClr val="95263F"/>
                </a:solidFill>
                <a:latin typeface="Arial" panose="020B0604020202020204" pitchFamily="34" charset="0"/>
                <a:cs typeface="Arial" panose="020B0604020202020204" pitchFamily="34" charset="0"/>
              </a:rPr>
              <a:t>st</a:t>
            </a:r>
            <a:r>
              <a:rPr lang="en-CA" sz="2800" u="sng" dirty="0">
                <a:solidFill>
                  <a:srgbClr val="95263F"/>
                </a:solidFill>
                <a:latin typeface="Arial" panose="020B0604020202020204" pitchFamily="34" charset="0"/>
                <a:cs typeface="Arial" panose="020B0604020202020204" pitchFamily="34" charset="0"/>
              </a:rPr>
              <a:t> Step</a:t>
            </a:r>
          </a:p>
        </p:txBody>
      </p:sp>
      <p:pic>
        <p:nvPicPr>
          <p:cNvPr id="8" name="Picture 7">
            <a:extLst>
              <a:ext uri="{FF2B5EF4-FFF2-40B4-BE49-F238E27FC236}">
                <a16:creationId xmlns:a16="http://schemas.microsoft.com/office/drawing/2014/main" id="{9B855713-5579-46E1-919B-69BFC0781B42}"/>
              </a:ext>
            </a:extLst>
          </p:cNvPr>
          <p:cNvPicPr>
            <a:picLocks noChangeAspect="1"/>
          </p:cNvPicPr>
          <p:nvPr/>
        </p:nvPicPr>
        <p:blipFill>
          <a:blip r:embed="rId4"/>
          <a:stretch>
            <a:fillRect/>
          </a:stretch>
        </p:blipFill>
        <p:spPr>
          <a:xfrm>
            <a:off x="2238876" y="2324820"/>
            <a:ext cx="2390540" cy="3984233"/>
          </a:xfrm>
          <a:prstGeom prst="rect">
            <a:avLst/>
          </a:prstGeom>
        </p:spPr>
      </p:pic>
      <p:sp>
        <p:nvSpPr>
          <p:cNvPr id="15" name="TextBox 14">
            <a:extLst>
              <a:ext uri="{FF2B5EF4-FFF2-40B4-BE49-F238E27FC236}">
                <a16:creationId xmlns:a16="http://schemas.microsoft.com/office/drawing/2014/main" id="{9B931E8F-1E87-45F5-BB54-ADAF34001E89}"/>
              </a:ext>
            </a:extLst>
          </p:cNvPr>
          <p:cNvSpPr txBox="1"/>
          <p:nvPr/>
        </p:nvSpPr>
        <p:spPr>
          <a:xfrm>
            <a:off x="7271279" y="1666762"/>
            <a:ext cx="1572527" cy="523220"/>
          </a:xfrm>
          <a:prstGeom prst="rect">
            <a:avLst/>
          </a:prstGeom>
          <a:noFill/>
        </p:spPr>
        <p:txBody>
          <a:bodyPr wrap="square" rtlCol="0">
            <a:spAutoFit/>
          </a:bodyPr>
          <a:lstStyle/>
          <a:p>
            <a:r>
              <a:rPr lang="en-CA" sz="2800" u="sng" dirty="0">
                <a:solidFill>
                  <a:srgbClr val="95263F"/>
                </a:solidFill>
                <a:latin typeface="Arial" panose="020B0604020202020204" pitchFamily="34" charset="0"/>
                <a:cs typeface="Arial" panose="020B0604020202020204" pitchFamily="34" charset="0"/>
              </a:rPr>
              <a:t>2</a:t>
            </a:r>
            <a:r>
              <a:rPr lang="en-CA" sz="2800" u="sng" baseline="30000" dirty="0">
                <a:solidFill>
                  <a:srgbClr val="95263F"/>
                </a:solidFill>
                <a:latin typeface="Arial" panose="020B0604020202020204" pitchFamily="34" charset="0"/>
                <a:cs typeface="Arial" panose="020B0604020202020204" pitchFamily="34" charset="0"/>
              </a:rPr>
              <a:t>nd</a:t>
            </a:r>
            <a:r>
              <a:rPr lang="en-CA" sz="2800" u="sng" dirty="0">
                <a:solidFill>
                  <a:srgbClr val="95263F"/>
                </a:solidFill>
                <a:latin typeface="Arial" panose="020B0604020202020204" pitchFamily="34" charset="0"/>
                <a:cs typeface="Arial" panose="020B0604020202020204" pitchFamily="34" charset="0"/>
              </a:rPr>
              <a:t> Step</a:t>
            </a:r>
          </a:p>
        </p:txBody>
      </p:sp>
      <p:grpSp>
        <p:nvGrpSpPr>
          <p:cNvPr id="19" name="Group 18">
            <a:extLst>
              <a:ext uri="{FF2B5EF4-FFF2-40B4-BE49-F238E27FC236}">
                <a16:creationId xmlns:a16="http://schemas.microsoft.com/office/drawing/2014/main" id="{8072949C-C6E4-442B-B11D-BEF1C6173C4B}"/>
              </a:ext>
            </a:extLst>
          </p:cNvPr>
          <p:cNvGrpSpPr/>
          <p:nvPr/>
        </p:nvGrpSpPr>
        <p:grpSpPr>
          <a:xfrm>
            <a:off x="8671150" y="4455397"/>
            <a:ext cx="1788828" cy="1586121"/>
            <a:chOff x="7983419" y="554407"/>
            <a:chExt cx="1785121" cy="1516570"/>
          </a:xfrm>
        </p:grpSpPr>
        <p:sp>
          <p:nvSpPr>
            <p:cNvPr id="20" name="TextBox 19">
              <a:extLst>
                <a:ext uri="{FF2B5EF4-FFF2-40B4-BE49-F238E27FC236}">
                  <a16:creationId xmlns:a16="http://schemas.microsoft.com/office/drawing/2014/main" id="{CBB0D7BA-720E-4278-B26C-DB59C0BD6421}"/>
                </a:ext>
              </a:extLst>
            </p:cNvPr>
            <p:cNvSpPr txBox="1"/>
            <p:nvPr/>
          </p:nvSpPr>
          <p:spPr>
            <a:xfrm>
              <a:off x="7983419" y="554407"/>
              <a:ext cx="1785121"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Alternatives</a:t>
              </a:r>
            </a:p>
          </p:txBody>
        </p:sp>
        <p:pic>
          <p:nvPicPr>
            <p:cNvPr id="21" name="Picture 20">
              <a:extLst>
                <a:ext uri="{FF2B5EF4-FFF2-40B4-BE49-F238E27FC236}">
                  <a16:creationId xmlns:a16="http://schemas.microsoft.com/office/drawing/2014/main" id="{CAF312D2-8E8E-4A2B-8D3A-2772E8BBD4E4}"/>
                </a:ext>
              </a:extLst>
            </p:cNvPr>
            <p:cNvPicPr>
              <a:picLocks noChangeAspect="1"/>
            </p:cNvPicPr>
            <p:nvPr/>
          </p:nvPicPr>
          <p:blipFill rotWithShape="1">
            <a:blip r:embed="rId5">
              <a:extLst>
                <a:ext uri="{28A0092B-C50C-407E-A947-70E740481C1C}">
                  <a14:useLocalDpi xmlns:a14="http://schemas.microsoft.com/office/drawing/2010/main" val="0"/>
                </a:ext>
              </a:extLst>
            </a:blip>
            <a:srcRect b="14675"/>
            <a:stretch/>
          </p:blipFill>
          <p:spPr>
            <a:xfrm>
              <a:off x="8306689" y="1095722"/>
              <a:ext cx="1142981" cy="975255"/>
            </a:xfrm>
            <a:prstGeom prst="rect">
              <a:avLst/>
            </a:prstGeom>
          </p:spPr>
        </p:pic>
      </p:grpSp>
      <p:grpSp>
        <p:nvGrpSpPr>
          <p:cNvPr id="22" name="Group 21">
            <a:extLst>
              <a:ext uri="{FF2B5EF4-FFF2-40B4-BE49-F238E27FC236}">
                <a16:creationId xmlns:a16="http://schemas.microsoft.com/office/drawing/2014/main" id="{BC7A620E-0E84-46B0-A72C-3AB704BABD0F}"/>
              </a:ext>
            </a:extLst>
          </p:cNvPr>
          <p:cNvGrpSpPr/>
          <p:nvPr/>
        </p:nvGrpSpPr>
        <p:grpSpPr>
          <a:xfrm>
            <a:off x="5911243" y="2695924"/>
            <a:ext cx="1380218" cy="1657987"/>
            <a:chOff x="721906" y="554409"/>
            <a:chExt cx="1377358" cy="1585285"/>
          </a:xfrm>
        </p:grpSpPr>
        <p:sp>
          <p:nvSpPr>
            <p:cNvPr id="23" name="TextBox 22">
              <a:extLst>
                <a:ext uri="{FF2B5EF4-FFF2-40B4-BE49-F238E27FC236}">
                  <a16:creationId xmlns:a16="http://schemas.microsoft.com/office/drawing/2014/main" id="{2C244535-C9D1-4964-94BA-F0DAA2B1DF8D}"/>
                </a:ext>
              </a:extLst>
            </p:cNvPr>
            <p:cNvSpPr txBox="1"/>
            <p:nvPr/>
          </p:nvSpPr>
          <p:spPr>
            <a:xfrm>
              <a:off x="744721" y="554409"/>
              <a:ext cx="1331729"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Purpose</a:t>
              </a:r>
            </a:p>
          </p:txBody>
        </p:sp>
        <p:pic>
          <p:nvPicPr>
            <p:cNvPr id="24" name="Picture 23">
              <a:extLst>
                <a:ext uri="{FF2B5EF4-FFF2-40B4-BE49-F238E27FC236}">
                  <a16:creationId xmlns:a16="http://schemas.microsoft.com/office/drawing/2014/main" id="{CE40A8F6-70EC-4F26-BFF5-DA96AD556C61}"/>
                </a:ext>
              </a:extLst>
            </p:cNvPr>
            <p:cNvPicPr>
              <a:picLocks noChangeAspect="1"/>
            </p:cNvPicPr>
            <p:nvPr/>
          </p:nvPicPr>
          <p:blipFill rotWithShape="1">
            <a:blip r:embed="rId6">
              <a:extLst>
                <a:ext uri="{28A0092B-C50C-407E-A947-70E740481C1C}">
                  <a14:useLocalDpi xmlns:a14="http://schemas.microsoft.com/office/drawing/2010/main" val="0"/>
                </a:ext>
              </a:extLst>
            </a:blip>
            <a:srcRect l="6129" t="8094" r="8943" b="27534"/>
            <a:stretch/>
          </p:blipFill>
          <p:spPr>
            <a:xfrm>
              <a:off x="721906" y="1095722"/>
              <a:ext cx="1377358" cy="1043972"/>
            </a:xfrm>
            <a:prstGeom prst="rect">
              <a:avLst/>
            </a:prstGeom>
          </p:spPr>
        </p:pic>
      </p:grpSp>
      <p:grpSp>
        <p:nvGrpSpPr>
          <p:cNvPr id="25" name="Group 24">
            <a:extLst>
              <a:ext uri="{FF2B5EF4-FFF2-40B4-BE49-F238E27FC236}">
                <a16:creationId xmlns:a16="http://schemas.microsoft.com/office/drawing/2014/main" id="{2B446BC2-309E-4AB5-A56A-CF991265A401}"/>
              </a:ext>
            </a:extLst>
          </p:cNvPr>
          <p:cNvGrpSpPr/>
          <p:nvPr/>
        </p:nvGrpSpPr>
        <p:grpSpPr>
          <a:xfrm>
            <a:off x="8967673" y="2693814"/>
            <a:ext cx="1245513" cy="1657988"/>
            <a:chOff x="4513386" y="554408"/>
            <a:chExt cx="1242932" cy="1585286"/>
          </a:xfrm>
        </p:grpSpPr>
        <p:sp>
          <p:nvSpPr>
            <p:cNvPr id="26" name="TextBox 25">
              <a:extLst>
                <a:ext uri="{FF2B5EF4-FFF2-40B4-BE49-F238E27FC236}">
                  <a16:creationId xmlns:a16="http://schemas.microsoft.com/office/drawing/2014/main" id="{415133CD-7D78-4DE2-B0E3-404BCACB6639}"/>
                </a:ext>
              </a:extLst>
            </p:cNvPr>
            <p:cNvSpPr txBox="1"/>
            <p:nvPr/>
          </p:nvSpPr>
          <p:spPr>
            <a:xfrm>
              <a:off x="4513386" y="554408"/>
              <a:ext cx="1242932"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Amount</a:t>
              </a:r>
            </a:p>
          </p:txBody>
        </p:sp>
        <p:pic>
          <p:nvPicPr>
            <p:cNvPr id="27" name="Picture 26">
              <a:extLst>
                <a:ext uri="{FF2B5EF4-FFF2-40B4-BE49-F238E27FC236}">
                  <a16:creationId xmlns:a16="http://schemas.microsoft.com/office/drawing/2014/main" id="{58C22A58-76E8-47BF-8E65-7DFC8C0898DA}"/>
                </a:ext>
              </a:extLst>
            </p:cNvPr>
            <p:cNvPicPr>
              <a:picLocks noChangeAspect="1"/>
            </p:cNvPicPr>
            <p:nvPr/>
          </p:nvPicPr>
          <p:blipFill rotWithShape="1">
            <a:blip r:embed="rId7">
              <a:extLst>
                <a:ext uri="{28A0092B-C50C-407E-A947-70E740481C1C}">
                  <a14:useLocalDpi xmlns:a14="http://schemas.microsoft.com/office/drawing/2010/main" val="0"/>
                </a:ext>
              </a:extLst>
            </a:blip>
            <a:srcRect l="24753" t="17139" r="22974" b="29979"/>
            <a:stretch/>
          </p:blipFill>
          <p:spPr>
            <a:xfrm>
              <a:off x="4644390" y="1147338"/>
              <a:ext cx="980917" cy="992356"/>
            </a:xfrm>
            <a:prstGeom prst="rect">
              <a:avLst/>
            </a:prstGeom>
          </p:spPr>
        </p:pic>
      </p:grpSp>
      <p:grpSp>
        <p:nvGrpSpPr>
          <p:cNvPr id="28" name="Group 27">
            <a:extLst>
              <a:ext uri="{FF2B5EF4-FFF2-40B4-BE49-F238E27FC236}">
                <a16:creationId xmlns:a16="http://schemas.microsoft.com/office/drawing/2014/main" id="{0B620A3D-AE7C-4629-9AEB-7260E77B8404}"/>
              </a:ext>
            </a:extLst>
          </p:cNvPr>
          <p:cNvGrpSpPr/>
          <p:nvPr/>
        </p:nvGrpSpPr>
        <p:grpSpPr>
          <a:xfrm>
            <a:off x="6049225" y="4455397"/>
            <a:ext cx="1104253" cy="1801653"/>
            <a:chOff x="10345314" y="554407"/>
            <a:chExt cx="1101965" cy="1722651"/>
          </a:xfrm>
        </p:grpSpPr>
        <p:sp>
          <p:nvSpPr>
            <p:cNvPr id="29" name="TextBox 28">
              <a:extLst>
                <a:ext uri="{FF2B5EF4-FFF2-40B4-BE49-F238E27FC236}">
                  <a16:creationId xmlns:a16="http://schemas.microsoft.com/office/drawing/2014/main" id="{45BC16EB-6561-4017-BC7D-AF8B09BBDACE}"/>
                </a:ext>
              </a:extLst>
            </p:cNvPr>
            <p:cNvSpPr txBox="1"/>
            <p:nvPr/>
          </p:nvSpPr>
          <p:spPr>
            <a:xfrm>
              <a:off x="10345314" y="554407"/>
              <a:ext cx="1101965"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Effect</a:t>
              </a:r>
            </a:p>
          </p:txBody>
        </p:sp>
        <p:pic>
          <p:nvPicPr>
            <p:cNvPr id="30" name="Picture 29">
              <a:extLst>
                <a:ext uri="{FF2B5EF4-FFF2-40B4-BE49-F238E27FC236}">
                  <a16:creationId xmlns:a16="http://schemas.microsoft.com/office/drawing/2014/main" id="{489FB3F0-2EBA-490A-ADBA-1E515CF8526C}"/>
                </a:ext>
              </a:extLst>
            </p:cNvPr>
            <p:cNvPicPr>
              <a:picLocks noChangeAspect="1"/>
            </p:cNvPicPr>
            <p:nvPr/>
          </p:nvPicPr>
          <p:blipFill rotWithShape="1">
            <a:blip r:embed="rId8">
              <a:extLst>
                <a:ext uri="{28A0092B-C50C-407E-A947-70E740481C1C}">
                  <a14:useLocalDpi xmlns:a14="http://schemas.microsoft.com/office/drawing/2010/main" val="0"/>
                </a:ext>
              </a:extLst>
            </a:blip>
            <a:srcRect l="33353" t="12652" r="32393" b="23441"/>
            <a:stretch/>
          </p:blipFill>
          <p:spPr>
            <a:xfrm>
              <a:off x="10550856" y="1053864"/>
              <a:ext cx="655624" cy="1223194"/>
            </a:xfrm>
            <a:prstGeom prst="rect">
              <a:avLst/>
            </a:prstGeom>
          </p:spPr>
        </p:pic>
      </p:grpSp>
      <p:grpSp>
        <p:nvGrpSpPr>
          <p:cNvPr id="31" name="Group 30">
            <a:extLst>
              <a:ext uri="{FF2B5EF4-FFF2-40B4-BE49-F238E27FC236}">
                <a16:creationId xmlns:a16="http://schemas.microsoft.com/office/drawing/2014/main" id="{DEF53F4A-373F-417F-99D0-B1EA9F38CEBA}"/>
              </a:ext>
            </a:extLst>
          </p:cNvPr>
          <p:cNvGrpSpPr/>
          <p:nvPr/>
        </p:nvGrpSpPr>
        <p:grpSpPr>
          <a:xfrm>
            <a:off x="7291461" y="2189982"/>
            <a:ext cx="1647571" cy="1657987"/>
            <a:chOff x="2423460" y="554409"/>
            <a:chExt cx="1644157" cy="1585285"/>
          </a:xfrm>
        </p:grpSpPr>
        <p:sp>
          <p:nvSpPr>
            <p:cNvPr id="32" name="TextBox 31">
              <a:extLst>
                <a:ext uri="{FF2B5EF4-FFF2-40B4-BE49-F238E27FC236}">
                  <a16:creationId xmlns:a16="http://schemas.microsoft.com/office/drawing/2014/main" id="{9EC65CB2-09A4-4E28-A81F-7E3FA4D8D7D7}"/>
                </a:ext>
              </a:extLst>
            </p:cNvPr>
            <p:cNvSpPr txBox="1"/>
            <p:nvPr/>
          </p:nvSpPr>
          <p:spPr>
            <a:xfrm>
              <a:off x="2423460" y="554409"/>
              <a:ext cx="1644157"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Character</a:t>
              </a:r>
            </a:p>
          </p:txBody>
        </p:sp>
        <p:pic>
          <p:nvPicPr>
            <p:cNvPr id="33" name="Picture 32">
              <a:extLst>
                <a:ext uri="{FF2B5EF4-FFF2-40B4-BE49-F238E27FC236}">
                  <a16:creationId xmlns:a16="http://schemas.microsoft.com/office/drawing/2014/main" id="{29BA3EC9-B1D1-4CE2-86D5-660E143FDCA4}"/>
                </a:ext>
              </a:extLst>
            </p:cNvPr>
            <p:cNvPicPr>
              <a:picLocks noChangeAspect="1"/>
            </p:cNvPicPr>
            <p:nvPr/>
          </p:nvPicPr>
          <p:blipFill rotWithShape="1">
            <a:blip r:embed="rId9">
              <a:extLst>
                <a:ext uri="{28A0092B-C50C-407E-A947-70E740481C1C}">
                  <a14:useLocalDpi xmlns:a14="http://schemas.microsoft.com/office/drawing/2010/main" val="0"/>
                </a:ext>
              </a:extLst>
            </a:blip>
            <a:srcRect l="12746" r="11640" b="14933"/>
            <a:stretch/>
          </p:blipFill>
          <p:spPr>
            <a:xfrm>
              <a:off x="2757963" y="1036148"/>
              <a:ext cx="980917" cy="1103546"/>
            </a:xfrm>
            <a:prstGeom prst="rect">
              <a:avLst/>
            </a:prstGeom>
          </p:spPr>
        </p:pic>
      </p:grpSp>
      <p:grpSp>
        <p:nvGrpSpPr>
          <p:cNvPr id="34" name="Group 33">
            <a:extLst>
              <a:ext uri="{FF2B5EF4-FFF2-40B4-BE49-F238E27FC236}">
                <a16:creationId xmlns:a16="http://schemas.microsoft.com/office/drawing/2014/main" id="{66A60169-98C1-4C56-B2CD-A7C931A6AE60}"/>
              </a:ext>
            </a:extLst>
          </p:cNvPr>
          <p:cNvGrpSpPr/>
          <p:nvPr/>
        </p:nvGrpSpPr>
        <p:grpSpPr>
          <a:xfrm>
            <a:off x="7626659" y="4771239"/>
            <a:ext cx="1135406" cy="1595308"/>
            <a:chOff x="6404597" y="554408"/>
            <a:chExt cx="1133053" cy="1525354"/>
          </a:xfrm>
        </p:grpSpPr>
        <p:sp>
          <p:nvSpPr>
            <p:cNvPr id="35" name="TextBox 34">
              <a:extLst>
                <a:ext uri="{FF2B5EF4-FFF2-40B4-BE49-F238E27FC236}">
                  <a16:creationId xmlns:a16="http://schemas.microsoft.com/office/drawing/2014/main" id="{9845E9B2-FF75-48DC-B13E-C8ED13A3D483}"/>
                </a:ext>
              </a:extLst>
            </p:cNvPr>
            <p:cNvSpPr txBox="1"/>
            <p:nvPr/>
          </p:nvSpPr>
          <p:spPr>
            <a:xfrm>
              <a:off x="6435684" y="554408"/>
              <a:ext cx="1101966"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Nature</a:t>
              </a:r>
            </a:p>
          </p:txBody>
        </p:sp>
        <p:pic>
          <p:nvPicPr>
            <p:cNvPr id="36" name="Picture 35">
              <a:extLst>
                <a:ext uri="{FF2B5EF4-FFF2-40B4-BE49-F238E27FC236}">
                  <a16:creationId xmlns:a16="http://schemas.microsoft.com/office/drawing/2014/main" id="{F2938FD4-4AAC-48FA-A2C8-EB73F4CA4340}"/>
                </a:ext>
              </a:extLst>
            </p:cNvPr>
            <p:cNvPicPr>
              <a:picLocks noChangeAspect="1"/>
            </p:cNvPicPr>
            <p:nvPr/>
          </p:nvPicPr>
          <p:blipFill rotWithShape="1">
            <a:blip r:embed="rId10">
              <a:extLst>
                <a:ext uri="{28A0092B-C50C-407E-A947-70E740481C1C}">
                  <a14:useLocalDpi xmlns:a14="http://schemas.microsoft.com/office/drawing/2010/main" val="0"/>
                </a:ext>
              </a:extLst>
            </a:blip>
            <a:srcRect l="9060" r="9855" b="19179"/>
            <a:stretch/>
          </p:blipFill>
          <p:spPr>
            <a:xfrm>
              <a:off x="6404597" y="1013802"/>
              <a:ext cx="1069459" cy="1065960"/>
            </a:xfrm>
            <a:prstGeom prst="rect">
              <a:avLst/>
            </a:prstGeom>
          </p:spPr>
        </p:pic>
      </p:grpSp>
    </p:spTree>
    <p:custDataLst>
      <p:tags r:id="rId1"/>
    </p:custDataLst>
    <p:extLst>
      <p:ext uri="{BB962C8B-B14F-4D97-AF65-F5344CB8AC3E}">
        <p14:creationId xmlns:p14="http://schemas.microsoft.com/office/powerpoint/2010/main" val="1978114095"/>
      </p:ext>
    </p:extLst>
  </p:cSld>
  <p:clrMapOvr>
    <a:masterClrMapping/>
  </p:clrMapOvr>
  <mc:AlternateContent xmlns:mc="http://schemas.openxmlformats.org/markup-compatibility/2006" xmlns:p14="http://schemas.microsoft.com/office/powerpoint/2010/main">
    <mc:Choice Requires="p14">
      <p:transition spd="slow" p14:dur="2000" advTm="15192"/>
    </mc:Choice>
    <mc:Fallback xmlns="">
      <p:transition spd="slow" advTm="15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78A0-60B2-4745-A9D3-8A0734F81A15}"/>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PREVIEWS ARE RESEARCH</a:t>
            </a:r>
          </a:p>
        </p:txBody>
      </p:sp>
      <p:pic>
        <p:nvPicPr>
          <p:cNvPr id="7" name="Content Placeholder 6">
            <a:extLst>
              <a:ext uri="{FF2B5EF4-FFF2-40B4-BE49-F238E27FC236}">
                <a16:creationId xmlns:a16="http://schemas.microsoft.com/office/drawing/2014/main" id="{41056412-95A9-4F2F-8DE9-20C40AA8ACD8}"/>
              </a:ext>
            </a:extLst>
          </p:cNvPr>
          <p:cNvPicPr>
            <a:picLocks noGrp="1" noChangeAspect="1"/>
          </p:cNvPicPr>
          <p:nvPr>
            <p:ph sz="half" idx="1"/>
          </p:nvPr>
        </p:nvPicPr>
        <p:blipFill>
          <a:blip r:embed="rId4"/>
          <a:srcRect/>
          <a:stretch/>
        </p:blipFill>
        <p:spPr>
          <a:xfrm>
            <a:off x="764688" y="3985099"/>
            <a:ext cx="5525516" cy="1421916"/>
          </a:xfrm>
        </p:spPr>
      </p:pic>
      <p:pic>
        <p:nvPicPr>
          <p:cNvPr id="8" name="Content Placeholder 7">
            <a:extLst>
              <a:ext uri="{FF2B5EF4-FFF2-40B4-BE49-F238E27FC236}">
                <a16:creationId xmlns:a16="http://schemas.microsoft.com/office/drawing/2014/main" id="{AB805B84-99C2-4F73-9FEF-B46A17C17D7E}"/>
              </a:ext>
            </a:extLst>
          </p:cNvPr>
          <p:cNvPicPr>
            <a:picLocks noChangeAspect="1"/>
          </p:cNvPicPr>
          <p:nvPr/>
        </p:nvPicPr>
        <p:blipFill>
          <a:blip r:embed="rId5"/>
          <a:stretch>
            <a:fillRect/>
          </a:stretch>
        </p:blipFill>
        <p:spPr>
          <a:xfrm>
            <a:off x="7012541" y="3382831"/>
            <a:ext cx="4065923" cy="2398899"/>
          </a:xfrm>
          <a:prstGeom prst="rect">
            <a:avLst/>
          </a:prstGeom>
        </p:spPr>
      </p:pic>
      <p:pic>
        <p:nvPicPr>
          <p:cNvPr id="10" name="Content Placeholder 6">
            <a:extLst>
              <a:ext uri="{FF2B5EF4-FFF2-40B4-BE49-F238E27FC236}">
                <a16:creationId xmlns:a16="http://schemas.microsoft.com/office/drawing/2014/main" id="{A1CAF7BE-FFD6-4708-AEEC-8BBA237094C1}"/>
              </a:ext>
            </a:extLst>
          </p:cNvPr>
          <p:cNvPicPr>
            <a:picLocks noChangeAspect="1"/>
          </p:cNvPicPr>
          <p:nvPr/>
        </p:nvPicPr>
        <p:blipFill>
          <a:blip r:embed="rId6"/>
          <a:stretch>
            <a:fillRect/>
          </a:stretch>
        </p:blipFill>
        <p:spPr>
          <a:xfrm>
            <a:off x="1060257" y="1394951"/>
            <a:ext cx="10071485" cy="1601379"/>
          </a:xfrm>
          <a:prstGeom prst="rect">
            <a:avLst/>
          </a:prstGeom>
        </p:spPr>
      </p:pic>
      <p:pic>
        <p:nvPicPr>
          <p:cNvPr id="6" name="Picture 5" descr="A close up of a logo&#10;&#10;Description automatically generated">
            <a:extLst>
              <a:ext uri="{FF2B5EF4-FFF2-40B4-BE49-F238E27FC236}">
                <a16:creationId xmlns:a16="http://schemas.microsoft.com/office/drawing/2014/main" id="{8BC67849-E923-4F44-BA0D-445A9E12D7A1}"/>
              </a:ext>
            </a:extLst>
          </p:cNvPr>
          <p:cNvPicPr>
            <a:picLocks noChangeAspect="1"/>
          </p:cNvPicPr>
          <p:nvPr/>
        </p:nvPicPr>
        <p:blipFill rotWithShape="1">
          <a:blip r:embed="rId7">
            <a:duotone>
              <a:schemeClr val="accent6">
                <a:shade val="45000"/>
                <a:satMod val="135000"/>
              </a:schemeClr>
              <a:prstClr val="white"/>
            </a:duotone>
          </a:blip>
          <a:srcRect b="16121"/>
          <a:stretch/>
        </p:blipFill>
        <p:spPr>
          <a:xfrm>
            <a:off x="-225812" y="1271522"/>
            <a:ext cx="2572138" cy="2157478"/>
          </a:xfrm>
          <a:prstGeom prst="rect">
            <a:avLst/>
          </a:prstGeom>
        </p:spPr>
      </p:pic>
      <p:pic>
        <p:nvPicPr>
          <p:cNvPr id="11" name="Picture 10" descr="A close up of a logo&#10;&#10;Description automatically generated">
            <a:extLst>
              <a:ext uri="{FF2B5EF4-FFF2-40B4-BE49-F238E27FC236}">
                <a16:creationId xmlns:a16="http://schemas.microsoft.com/office/drawing/2014/main" id="{491AB0C6-B33B-964C-B00D-A8BDBD11CBED}"/>
              </a:ext>
            </a:extLst>
          </p:cNvPr>
          <p:cNvPicPr>
            <a:picLocks noChangeAspect="1"/>
          </p:cNvPicPr>
          <p:nvPr/>
        </p:nvPicPr>
        <p:blipFill rotWithShape="1">
          <a:blip r:embed="rId7">
            <a:duotone>
              <a:schemeClr val="accent6">
                <a:shade val="45000"/>
                <a:satMod val="135000"/>
              </a:schemeClr>
              <a:prstClr val="white"/>
            </a:duotone>
          </a:blip>
          <a:srcRect b="16121"/>
          <a:stretch/>
        </p:blipFill>
        <p:spPr>
          <a:xfrm>
            <a:off x="1339817" y="2875364"/>
            <a:ext cx="2572138" cy="2157478"/>
          </a:xfrm>
          <a:prstGeom prst="rect">
            <a:avLst/>
          </a:prstGeom>
        </p:spPr>
      </p:pic>
      <p:pic>
        <p:nvPicPr>
          <p:cNvPr id="12" name="Picture 11" descr="A close up of a logo&#10;&#10;Description automatically generated">
            <a:extLst>
              <a:ext uri="{FF2B5EF4-FFF2-40B4-BE49-F238E27FC236}">
                <a16:creationId xmlns:a16="http://schemas.microsoft.com/office/drawing/2014/main" id="{210C5AC9-B04C-B840-9980-43921C7C6E47}"/>
              </a:ext>
            </a:extLst>
          </p:cNvPr>
          <p:cNvPicPr>
            <a:picLocks noChangeAspect="1"/>
          </p:cNvPicPr>
          <p:nvPr/>
        </p:nvPicPr>
        <p:blipFill rotWithShape="1">
          <a:blip r:embed="rId7">
            <a:duotone>
              <a:schemeClr val="accent6">
                <a:shade val="45000"/>
                <a:satMod val="135000"/>
              </a:schemeClr>
              <a:prstClr val="white"/>
            </a:duotone>
          </a:blip>
          <a:srcRect b="16121"/>
          <a:stretch/>
        </p:blipFill>
        <p:spPr>
          <a:xfrm>
            <a:off x="5726472" y="2857473"/>
            <a:ext cx="2572138" cy="2157478"/>
          </a:xfrm>
          <a:prstGeom prst="rect">
            <a:avLst/>
          </a:prstGeom>
        </p:spPr>
      </p:pic>
      <p:sp>
        <p:nvSpPr>
          <p:cNvPr id="13" name="TextBox 12">
            <a:extLst>
              <a:ext uri="{FF2B5EF4-FFF2-40B4-BE49-F238E27FC236}">
                <a16:creationId xmlns:a16="http://schemas.microsoft.com/office/drawing/2014/main" id="{9FA3F091-A14E-274D-95B1-2DE03A820E5C}"/>
              </a:ext>
            </a:extLst>
          </p:cNvPr>
          <p:cNvSpPr txBox="1"/>
          <p:nvPr/>
        </p:nvSpPr>
        <p:spPr>
          <a:xfrm>
            <a:off x="3527446" y="6056121"/>
            <a:ext cx="5137105" cy="584775"/>
          </a:xfrm>
          <a:prstGeom prst="rect">
            <a:avLst/>
          </a:prstGeom>
          <a:noFill/>
        </p:spPr>
        <p:txBody>
          <a:bodyPr wrap="square" rtlCol="0">
            <a:spAutoFit/>
          </a:bodyPr>
          <a:lstStyle/>
          <a:p>
            <a:pPr algn="ctr"/>
            <a:r>
              <a:rPr lang="en-CA" sz="3200" dirty="0">
                <a:latin typeface="Arial" panose="020B0604020202020204" pitchFamily="34" charset="0"/>
                <a:cs typeface="Arial" panose="020B0604020202020204" pitchFamily="34" charset="0"/>
              </a:rPr>
              <a:t>Previews = Research</a:t>
            </a:r>
          </a:p>
        </p:txBody>
      </p:sp>
    </p:spTree>
    <p:custDataLst>
      <p:tags r:id="rId1"/>
    </p:custDataLst>
    <p:extLst>
      <p:ext uri="{BB962C8B-B14F-4D97-AF65-F5344CB8AC3E}">
        <p14:creationId xmlns:p14="http://schemas.microsoft.com/office/powerpoint/2010/main" val="57316497"/>
      </p:ext>
    </p:extLst>
  </p:cSld>
  <p:clrMapOvr>
    <a:masterClrMapping/>
  </p:clrMapOvr>
  <mc:AlternateContent xmlns:mc="http://schemas.openxmlformats.org/markup-compatibility/2006" xmlns:p14="http://schemas.microsoft.com/office/powerpoint/2010/main">
    <mc:Choice Requires="p14">
      <p:transition spd="slow" p14:dur="2000" advTm="11122"/>
    </mc:Choice>
    <mc:Fallback xmlns="">
      <p:transition spd="slow" advTm="111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22959-F147-4F85-AEC1-9D6FDC22F187}"/>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WHOSE PURPOSE: ISP OR CUSTOMER?</a:t>
            </a:r>
          </a:p>
        </p:txBody>
      </p:sp>
      <p:pic>
        <p:nvPicPr>
          <p:cNvPr id="8" name="Picture 8">
            <a:extLst>
              <a:ext uri="{FF2B5EF4-FFF2-40B4-BE49-F238E27FC236}">
                <a16:creationId xmlns:a16="http://schemas.microsoft.com/office/drawing/2014/main" id="{A70561A1-28D4-405F-8ABB-EA8FD606FE84}"/>
              </a:ext>
            </a:extLst>
          </p:cNvPr>
          <p:cNvPicPr>
            <a:picLocks noGrp="1" noChangeAspect="1"/>
          </p:cNvPicPr>
          <p:nvPr>
            <p:ph sz="quarter" idx="14"/>
          </p:nvPr>
        </p:nvPicPr>
        <p:blipFill>
          <a:blip r:embed="rId4"/>
          <a:srcRect/>
          <a:stretch/>
        </p:blipFill>
        <p:spPr>
          <a:xfrm>
            <a:off x="1136860" y="1582535"/>
            <a:ext cx="3982239" cy="4337344"/>
          </a:xfrm>
          <a:prstGeom prst="rect">
            <a:avLst/>
          </a:prstGeom>
        </p:spPr>
      </p:pic>
      <p:pic>
        <p:nvPicPr>
          <p:cNvPr id="7" name="Content Placeholder 5">
            <a:extLst>
              <a:ext uri="{FF2B5EF4-FFF2-40B4-BE49-F238E27FC236}">
                <a16:creationId xmlns:a16="http://schemas.microsoft.com/office/drawing/2014/main" id="{F15CE690-6BB7-4627-8310-C65A3A6050EC}"/>
              </a:ext>
            </a:extLst>
          </p:cNvPr>
          <p:cNvPicPr>
            <a:picLocks noChangeAspect="1"/>
          </p:cNvPicPr>
          <p:nvPr/>
        </p:nvPicPr>
        <p:blipFill rotWithShape="1">
          <a:blip r:embed="rId5"/>
          <a:srcRect b="17663"/>
          <a:stretch/>
        </p:blipFill>
        <p:spPr>
          <a:xfrm>
            <a:off x="7784285" y="2142749"/>
            <a:ext cx="4131925" cy="3402078"/>
          </a:xfrm>
          <a:prstGeom prst="rect">
            <a:avLst/>
          </a:prstGeom>
        </p:spPr>
      </p:pic>
      <p:sp>
        <p:nvSpPr>
          <p:cNvPr id="5" name="TextBox 4">
            <a:extLst>
              <a:ext uri="{FF2B5EF4-FFF2-40B4-BE49-F238E27FC236}">
                <a16:creationId xmlns:a16="http://schemas.microsoft.com/office/drawing/2014/main" id="{BB03BCDE-8791-42D3-84AC-391E8A727E39}"/>
              </a:ext>
            </a:extLst>
          </p:cNvPr>
          <p:cNvSpPr txBox="1"/>
          <p:nvPr/>
        </p:nvSpPr>
        <p:spPr>
          <a:xfrm>
            <a:off x="4840430" y="2383971"/>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0F81DF97-EBB5-4798-BDAC-CEE1FC90741B}"/>
              </a:ext>
            </a:extLst>
          </p:cNvPr>
          <p:cNvSpPr txBox="1"/>
          <p:nvPr/>
        </p:nvSpPr>
        <p:spPr>
          <a:xfrm>
            <a:off x="5614981" y="2539037"/>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9" name="TextBox 8">
            <a:extLst>
              <a:ext uri="{FF2B5EF4-FFF2-40B4-BE49-F238E27FC236}">
                <a16:creationId xmlns:a16="http://schemas.microsoft.com/office/drawing/2014/main" id="{9F3A860E-DA1E-47CA-AC3E-DC0548DBC771}"/>
              </a:ext>
            </a:extLst>
          </p:cNvPr>
          <p:cNvSpPr txBox="1"/>
          <p:nvPr/>
        </p:nvSpPr>
        <p:spPr>
          <a:xfrm>
            <a:off x="6165337" y="2273773"/>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55C0DCD3-CD90-4233-868C-9FFF76857100}"/>
              </a:ext>
            </a:extLst>
          </p:cNvPr>
          <p:cNvSpPr txBox="1"/>
          <p:nvPr/>
        </p:nvSpPr>
        <p:spPr>
          <a:xfrm>
            <a:off x="7479547" y="3989532"/>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11" name="TextBox 10">
            <a:extLst>
              <a:ext uri="{FF2B5EF4-FFF2-40B4-BE49-F238E27FC236}">
                <a16:creationId xmlns:a16="http://schemas.microsoft.com/office/drawing/2014/main" id="{0F244D92-8293-4AC0-A8E8-C2862B6A98B2}"/>
              </a:ext>
            </a:extLst>
          </p:cNvPr>
          <p:cNvSpPr txBox="1"/>
          <p:nvPr/>
        </p:nvSpPr>
        <p:spPr>
          <a:xfrm>
            <a:off x="7215044" y="2518412"/>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193EC0CC-B1F7-4755-942E-9C4C90676305}"/>
              </a:ext>
            </a:extLst>
          </p:cNvPr>
          <p:cNvSpPr txBox="1"/>
          <p:nvPr/>
        </p:nvSpPr>
        <p:spPr>
          <a:xfrm>
            <a:off x="5740795" y="4463826"/>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A43B494D-52A6-4DA3-ACE1-F9DA3486D998}"/>
              </a:ext>
            </a:extLst>
          </p:cNvPr>
          <p:cNvSpPr txBox="1"/>
          <p:nvPr/>
        </p:nvSpPr>
        <p:spPr>
          <a:xfrm>
            <a:off x="6132682" y="3927929"/>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994DCD61-7431-4EF1-883B-2C6BD340C828}"/>
              </a:ext>
            </a:extLst>
          </p:cNvPr>
          <p:cNvSpPr txBox="1"/>
          <p:nvPr/>
        </p:nvSpPr>
        <p:spPr>
          <a:xfrm>
            <a:off x="4838572" y="4025901"/>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9AF78329-2347-453C-8F52-74EE906E1A0C}"/>
              </a:ext>
            </a:extLst>
          </p:cNvPr>
          <p:cNvSpPr txBox="1"/>
          <p:nvPr/>
        </p:nvSpPr>
        <p:spPr>
          <a:xfrm>
            <a:off x="6016087" y="2965535"/>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16" name="TextBox 15">
            <a:extLst>
              <a:ext uri="{FF2B5EF4-FFF2-40B4-BE49-F238E27FC236}">
                <a16:creationId xmlns:a16="http://schemas.microsoft.com/office/drawing/2014/main" id="{58890F46-9B73-49D3-9A41-0688D525863B}"/>
              </a:ext>
            </a:extLst>
          </p:cNvPr>
          <p:cNvSpPr txBox="1"/>
          <p:nvPr/>
        </p:nvSpPr>
        <p:spPr>
          <a:xfrm>
            <a:off x="5181912" y="2881260"/>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17" name="TextBox 16">
            <a:extLst>
              <a:ext uri="{FF2B5EF4-FFF2-40B4-BE49-F238E27FC236}">
                <a16:creationId xmlns:a16="http://schemas.microsoft.com/office/drawing/2014/main" id="{F998729C-E7F7-45A9-99FA-9FECE5D46DF0}"/>
              </a:ext>
            </a:extLst>
          </p:cNvPr>
          <p:cNvSpPr txBox="1"/>
          <p:nvPr/>
        </p:nvSpPr>
        <p:spPr>
          <a:xfrm>
            <a:off x="5251363" y="4018843"/>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18" name="TextBox 17">
            <a:extLst>
              <a:ext uri="{FF2B5EF4-FFF2-40B4-BE49-F238E27FC236}">
                <a16:creationId xmlns:a16="http://schemas.microsoft.com/office/drawing/2014/main" id="{F3529074-11B4-4F10-BF05-A623A8B0C584}"/>
              </a:ext>
            </a:extLst>
          </p:cNvPr>
          <p:cNvSpPr txBox="1"/>
          <p:nvPr/>
        </p:nvSpPr>
        <p:spPr>
          <a:xfrm>
            <a:off x="7793109" y="3256460"/>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19" name="TextBox 18">
            <a:extLst>
              <a:ext uri="{FF2B5EF4-FFF2-40B4-BE49-F238E27FC236}">
                <a16:creationId xmlns:a16="http://schemas.microsoft.com/office/drawing/2014/main" id="{A6C057BC-6978-423A-B6B5-A8A1B7C8E591}"/>
              </a:ext>
            </a:extLst>
          </p:cNvPr>
          <p:cNvSpPr txBox="1"/>
          <p:nvPr/>
        </p:nvSpPr>
        <p:spPr>
          <a:xfrm>
            <a:off x="6745289" y="4142432"/>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20" name="TextBox 19">
            <a:extLst>
              <a:ext uri="{FF2B5EF4-FFF2-40B4-BE49-F238E27FC236}">
                <a16:creationId xmlns:a16="http://schemas.microsoft.com/office/drawing/2014/main" id="{F478BB2D-75A9-4C7A-8B9A-AFC0853453C0}"/>
              </a:ext>
            </a:extLst>
          </p:cNvPr>
          <p:cNvSpPr txBox="1"/>
          <p:nvPr/>
        </p:nvSpPr>
        <p:spPr>
          <a:xfrm>
            <a:off x="6753417" y="2287085"/>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21" name="TextBox 20">
            <a:extLst>
              <a:ext uri="{FF2B5EF4-FFF2-40B4-BE49-F238E27FC236}">
                <a16:creationId xmlns:a16="http://schemas.microsoft.com/office/drawing/2014/main" id="{F610182C-5E1B-4669-9AF7-AD0C38DF7E38}"/>
              </a:ext>
            </a:extLst>
          </p:cNvPr>
          <p:cNvSpPr txBox="1"/>
          <p:nvPr/>
        </p:nvSpPr>
        <p:spPr>
          <a:xfrm>
            <a:off x="8035110" y="4312720"/>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22" name="TextBox 21">
            <a:extLst>
              <a:ext uri="{FF2B5EF4-FFF2-40B4-BE49-F238E27FC236}">
                <a16:creationId xmlns:a16="http://schemas.microsoft.com/office/drawing/2014/main" id="{D2808E81-1C8A-4652-9D5C-01E84B5920B5}"/>
              </a:ext>
            </a:extLst>
          </p:cNvPr>
          <p:cNvSpPr txBox="1"/>
          <p:nvPr/>
        </p:nvSpPr>
        <p:spPr>
          <a:xfrm>
            <a:off x="8220898" y="2483747"/>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pic>
        <p:nvPicPr>
          <p:cNvPr id="23" name="Content Placeholder 7">
            <a:extLst>
              <a:ext uri="{FF2B5EF4-FFF2-40B4-BE49-F238E27FC236}">
                <a16:creationId xmlns:a16="http://schemas.microsoft.com/office/drawing/2014/main" id="{A9EB1A39-6ABB-FC42-B749-7CE779045FA4}"/>
              </a:ext>
            </a:extLst>
          </p:cNvPr>
          <p:cNvPicPr>
            <a:picLocks noChangeAspect="1"/>
          </p:cNvPicPr>
          <p:nvPr/>
        </p:nvPicPr>
        <p:blipFill>
          <a:blip r:embed="rId6"/>
          <a:stretch>
            <a:fillRect/>
          </a:stretch>
        </p:blipFill>
        <p:spPr>
          <a:xfrm>
            <a:off x="840820" y="2115786"/>
            <a:ext cx="6142845" cy="3624285"/>
          </a:xfrm>
          <a:prstGeom prst="rect">
            <a:avLst/>
          </a:prstGeom>
        </p:spPr>
      </p:pic>
      <p:grpSp>
        <p:nvGrpSpPr>
          <p:cNvPr id="26" name="Group 25">
            <a:extLst>
              <a:ext uri="{FF2B5EF4-FFF2-40B4-BE49-F238E27FC236}">
                <a16:creationId xmlns:a16="http://schemas.microsoft.com/office/drawing/2014/main" id="{0B4D29D5-C710-7643-9EF3-682FF23FBB42}"/>
              </a:ext>
            </a:extLst>
          </p:cNvPr>
          <p:cNvGrpSpPr/>
          <p:nvPr/>
        </p:nvGrpSpPr>
        <p:grpSpPr>
          <a:xfrm>
            <a:off x="7701888" y="3253187"/>
            <a:ext cx="4138287" cy="1658686"/>
            <a:chOff x="7719217" y="3115215"/>
            <a:chExt cx="2986294" cy="1179433"/>
          </a:xfrm>
        </p:grpSpPr>
        <p:pic>
          <p:nvPicPr>
            <p:cNvPr id="27" name="Picture 26">
              <a:extLst>
                <a:ext uri="{FF2B5EF4-FFF2-40B4-BE49-F238E27FC236}">
                  <a16:creationId xmlns:a16="http://schemas.microsoft.com/office/drawing/2014/main" id="{2D57E4FE-848D-1C49-8FD1-8A7E6D8D45ED}"/>
                </a:ext>
              </a:extLst>
            </p:cNvPr>
            <p:cNvPicPr>
              <a:picLocks noChangeAspect="1"/>
            </p:cNvPicPr>
            <p:nvPr/>
          </p:nvPicPr>
          <p:blipFill>
            <a:blip r:embed="rId4"/>
            <a:srcRect/>
            <a:stretch/>
          </p:blipFill>
          <p:spPr>
            <a:xfrm>
              <a:off x="7719217" y="3171969"/>
              <a:ext cx="1003714" cy="1077218"/>
            </a:xfrm>
            <a:prstGeom prst="rect">
              <a:avLst/>
            </a:prstGeom>
          </p:spPr>
        </p:pic>
        <p:pic>
          <p:nvPicPr>
            <p:cNvPr id="28" name="Picture 27">
              <a:extLst>
                <a:ext uri="{FF2B5EF4-FFF2-40B4-BE49-F238E27FC236}">
                  <a16:creationId xmlns:a16="http://schemas.microsoft.com/office/drawing/2014/main" id="{B40C3205-FEB8-F44F-BC5A-98DBFE9AC649}"/>
                </a:ext>
              </a:extLst>
            </p:cNvPr>
            <p:cNvPicPr>
              <a:picLocks noChangeAspect="1"/>
            </p:cNvPicPr>
            <p:nvPr/>
          </p:nvPicPr>
          <p:blipFill rotWithShape="1">
            <a:blip r:embed="rId5">
              <a:duotone>
                <a:schemeClr val="accent4">
                  <a:shade val="45000"/>
                  <a:satMod val="135000"/>
                </a:schemeClr>
                <a:prstClr val="white"/>
              </a:duotone>
            </a:blip>
            <a:srcRect b="14365"/>
            <a:stretch/>
          </p:blipFill>
          <p:spPr>
            <a:xfrm>
              <a:off x="9307775" y="3115215"/>
              <a:ext cx="1397736" cy="1179433"/>
            </a:xfrm>
            <a:prstGeom prst="rect">
              <a:avLst/>
            </a:prstGeom>
          </p:spPr>
        </p:pic>
        <p:sp>
          <p:nvSpPr>
            <p:cNvPr id="29" name="TextBox 28">
              <a:extLst>
                <a:ext uri="{FF2B5EF4-FFF2-40B4-BE49-F238E27FC236}">
                  <a16:creationId xmlns:a16="http://schemas.microsoft.com/office/drawing/2014/main" id="{9CE834B9-D3CA-E54C-A462-B9A115E04751}"/>
                </a:ext>
              </a:extLst>
            </p:cNvPr>
            <p:cNvSpPr txBox="1"/>
            <p:nvPr/>
          </p:nvSpPr>
          <p:spPr>
            <a:xfrm>
              <a:off x="8780580" y="3510652"/>
              <a:ext cx="705291" cy="503353"/>
            </a:xfrm>
            <a:prstGeom prst="rect">
              <a:avLst/>
            </a:prstGeom>
            <a:noFill/>
          </p:spPr>
          <p:txBody>
            <a:bodyPr wrap="square" rtlCol="0">
              <a:spAutoFit/>
            </a:bodyPr>
            <a:lstStyle/>
            <a:p>
              <a:pPr algn="ctr"/>
              <a:r>
                <a:rPr lang="en-US" sz="4000" u="sng" dirty="0">
                  <a:solidFill>
                    <a:schemeClr val="accent4">
                      <a:lumMod val="75000"/>
                    </a:schemeClr>
                  </a:solidFill>
                </a:rPr>
                <a:t>or</a:t>
              </a:r>
            </a:p>
          </p:txBody>
        </p:sp>
      </p:grpSp>
      <p:sp>
        <p:nvSpPr>
          <p:cNvPr id="24" name="TextBox 23">
            <a:extLst>
              <a:ext uri="{FF2B5EF4-FFF2-40B4-BE49-F238E27FC236}">
                <a16:creationId xmlns:a16="http://schemas.microsoft.com/office/drawing/2014/main" id="{6392BD61-6A31-D14A-B0D4-D5BFA5E8898F}"/>
              </a:ext>
            </a:extLst>
          </p:cNvPr>
          <p:cNvSpPr txBox="1"/>
          <p:nvPr/>
        </p:nvSpPr>
        <p:spPr>
          <a:xfrm>
            <a:off x="5337044" y="1958158"/>
            <a:ext cx="2783747" cy="3939540"/>
          </a:xfrm>
          <a:prstGeom prst="rect">
            <a:avLst/>
          </a:prstGeom>
          <a:noFill/>
        </p:spPr>
        <p:txBody>
          <a:bodyPr wrap="square" rtlCol="0">
            <a:spAutoFit/>
          </a:bodyPr>
          <a:lstStyle/>
          <a:p>
            <a:pPr algn="ctr"/>
            <a:r>
              <a:rPr lang="en-US" sz="25000" b="1"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032493957"/>
      </p:ext>
    </p:extLst>
  </p:cSld>
  <p:clrMapOvr>
    <a:masterClrMapping/>
  </p:clrMapOvr>
  <mc:AlternateContent xmlns:mc="http://schemas.openxmlformats.org/markup-compatibility/2006" xmlns:p14="http://schemas.microsoft.com/office/powerpoint/2010/main">
    <mc:Choice Requires="p14">
      <p:transition spd="slow" p14:dur="2000" advTm="34121"/>
    </mc:Choice>
    <mc:Fallback xmlns="">
      <p:transition spd="slow" advTm="34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fade">
                                      <p:cBhvr>
                                        <p:cTn id="35" dur="500"/>
                                        <p:tgtEl>
                                          <p:spTgt spid="2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4">
                                            <p:txEl>
                                              <p:pRg st="0" end="0"/>
                                            </p:txEl>
                                          </p:spTgt>
                                        </p:tgtEl>
                                      </p:cBhvr>
                                    </p:animEffect>
                                    <p:set>
                                      <p:cBhvr>
                                        <p:cTn id="40" dur="1" fill="hold">
                                          <p:stCondLst>
                                            <p:cond delay="499"/>
                                          </p:stCondLst>
                                        </p:cTn>
                                        <p:tgtEl>
                                          <p:spTgt spid="24">
                                            <p:txEl>
                                              <p:pRg st="0" end="0"/>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3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300"/>
                                        <p:tgtEl>
                                          <p:spTgt spid="14"/>
                                        </p:tgtEl>
                                      </p:cBhvr>
                                    </p:animEffect>
                                  </p:childTnLst>
                                </p:cTn>
                              </p:par>
                            </p:childTnLst>
                          </p:cTn>
                        </p:par>
                        <p:par>
                          <p:cTn id="49" fill="hold">
                            <p:stCondLst>
                              <p:cond delay="3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3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300"/>
                                        <p:tgtEl>
                                          <p:spTgt spid="17"/>
                                        </p:tgtEl>
                                      </p:cBhvr>
                                    </p:animEffect>
                                  </p:childTnLst>
                                </p:cTn>
                              </p:par>
                            </p:childTnLst>
                          </p:cTn>
                        </p:par>
                        <p:par>
                          <p:cTn id="56" fill="hold">
                            <p:stCondLst>
                              <p:cond delay="600"/>
                            </p:stCondLst>
                            <p:childTnLst>
                              <p:par>
                                <p:cTn id="57" presetID="10" presetClass="entr" presetSubtype="0"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300"/>
                                        <p:tgtEl>
                                          <p:spTgt spid="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300"/>
                                        <p:tgtEl>
                                          <p:spTgt spid="12"/>
                                        </p:tgtEl>
                                      </p:cBhvr>
                                    </p:animEffect>
                                  </p:childTnLst>
                                </p:cTn>
                              </p:par>
                            </p:childTnLst>
                          </p:cTn>
                        </p:par>
                        <p:par>
                          <p:cTn id="63" fill="hold">
                            <p:stCondLst>
                              <p:cond delay="900"/>
                            </p:stCondLst>
                            <p:childTnLst>
                              <p:par>
                                <p:cTn id="64" presetID="10"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3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300"/>
                                        <p:tgtEl>
                                          <p:spTgt spid="13"/>
                                        </p:tgtEl>
                                      </p:cBhvr>
                                    </p:animEffect>
                                  </p:childTnLst>
                                </p:cTn>
                              </p:par>
                            </p:childTnLst>
                          </p:cTn>
                        </p:par>
                        <p:par>
                          <p:cTn id="70" fill="hold">
                            <p:stCondLst>
                              <p:cond delay="1200"/>
                            </p:stCondLst>
                            <p:childTnLst>
                              <p:par>
                                <p:cTn id="71" presetID="10"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3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300"/>
                                        <p:tgtEl>
                                          <p:spTgt spid="19"/>
                                        </p:tgtEl>
                                      </p:cBhvr>
                                    </p:animEffect>
                                  </p:childTnLst>
                                </p:cTn>
                              </p:par>
                            </p:childTnLst>
                          </p:cTn>
                        </p:par>
                        <p:par>
                          <p:cTn id="77" fill="hold">
                            <p:stCondLst>
                              <p:cond delay="1500"/>
                            </p:stCondLst>
                            <p:childTnLst>
                              <p:par>
                                <p:cTn id="78" presetID="10" presetClass="entr" presetSubtype="0"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300"/>
                                        <p:tgtEl>
                                          <p:spTgt spid="2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300"/>
                                        <p:tgtEl>
                                          <p:spTgt spid="10"/>
                                        </p:tgtEl>
                                      </p:cBhvr>
                                    </p:animEffect>
                                  </p:childTnLst>
                                </p:cTn>
                              </p:par>
                            </p:childTnLst>
                          </p:cTn>
                        </p:par>
                        <p:par>
                          <p:cTn id="84" fill="hold">
                            <p:stCondLst>
                              <p:cond delay="1800"/>
                            </p:stCondLst>
                            <p:childTnLst>
                              <p:par>
                                <p:cTn id="85" presetID="10" presetClass="entr" presetSubtype="0" fill="hold" grpId="0"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300"/>
                                        <p:tgtEl>
                                          <p:spTgt spid="11"/>
                                        </p:tgtEl>
                                      </p:cBhvr>
                                    </p:animEffect>
                                  </p:childTnLst>
                                </p:cTn>
                              </p:par>
                            </p:childTnLst>
                          </p:cTn>
                        </p:par>
                        <p:par>
                          <p:cTn id="88" fill="hold">
                            <p:stCondLst>
                              <p:cond delay="2100"/>
                            </p:stCondLst>
                            <p:childTnLst>
                              <p:par>
                                <p:cTn id="89" presetID="10" presetClass="entr" presetSubtype="0"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300"/>
                                        <p:tgtEl>
                                          <p:spTgt spid="18"/>
                                        </p:tgtEl>
                                      </p:cBhvr>
                                    </p:animEffect>
                                  </p:childTnLst>
                                </p:cTn>
                              </p:par>
                            </p:childTnLst>
                          </p:cTn>
                        </p:par>
                        <p:par>
                          <p:cTn id="92" fill="hold">
                            <p:stCondLst>
                              <p:cond delay="2400"/>
                            </p:stCondLst>
                            <p:childTnLst>
                              <p:par>
                                <p:cTn id="93" presetID="10" presetClass="entr" presetSubtype="0" fill="hold" grpId="0"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300"/>
                                        <p:tgtEl>
                                          <p:spTgt spid="2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EE408CD8-723C-43FC-81C5-CD2AC50FE731}"/>
              </a:ext>
            </a:extLst>
          </p:cNvPr>
          <p:cNvPicPr>
            <a:picLocks noChangeAspect="1"/>
          </p:cNvPicPr>
          <p:nvPr/>
        </p:nvPicPr>
        <p:blipFill>
          <a:blip r:embed="rId4"/>
          <a:srcRect/>
          <a:stretch/>
        </p:blipFill>
        <p:spPr>
          <a:xfrm>
            <a:off x="6939138" y="2294948"/>
            <a:ext cx="3167870" cy="3450356"/>
          </a:xfrm>
          <a:prstGeom prst="rect">
            <a:avLst/>
          </a:prstGeom>
        </p:spPr>
      </p:pic>
      <p:sp>
        <p:nvSpPr>
          <p:cNvPr id="2" name="Title 1">
            <a:extLst>
              <a:ext uri="{FF2B5EF4-FFF2-40B4-BE49-F238E27FC236}">
                <a16:creationId xmlns:a16="http://schemas.microsoft.com/office/drawing/2014/main" id="{3C2F0DB1-94C1-4312-A124-7F2D58640D0E}"/>
              </a:ext>
            </a:extLst>
          </p:cNvPr>
          <p:cNvSpPr>
            <a:spLocks noGrp="1"/>
          </p:cNvSpPr>
          <p:nvPr>
            <p:ph type="title"/>
          </p:nvPr>
        </p:nvSpPr>
        <p:spPr/>
        <p:txBody>
          <a:bodyPr/>
          <a:lstStyle/>
          <a:p>
            <a:r>
              <a:rPr lang="en-CA" b="1" i="1" dirty="0">
                <a:latin typeface="Arial" panose="020B0604020202020204" pitchFamily="34" charset="0"/>
                <a:cs typeface="Arial" panose="020B0604020202020204" pitchFamily="34" charset="0"/>
              </a:rPr>
              <a:t>SOCAN v. Bell</a:t>
            </a:r>
            <a:r>
              <a:rPr lang="en-CA" b="1" dirty="0">
                <a:latin typeface="Arial" panose="020B0604020202020204" pitchFamily="34" charset="0"/>
                <a:cs typeface="Arial" panose="020B0604020202020204" pitchFamily="34" charset="0"/>
              </a:rPr>
              <a:t>, 2012 SCC 36</a:t>
            </a:r>
          </a:p>
        </p:txBody>
      </p:sp>
      <p:pic>
        <p:nvPicPr>
          <p:cNvPr id="12" name="Content Placeholder 5">
            <a:extLst>
              <a:ext uri="{FF2B5EF4-FFF2-40B4-BE49-F238E27FC236}">
                <a16:creationId xmlns:a16="http://schemas.microsoft.com/office/drawing/2014/main" id="{AF33E4CF-29EE-4642-82AF-4818C90B3254}"/>
              </a:ext>
            </a:extLst>
          </p:cNvPr>
          <p:cNvPicPr>
            <a:picLocks noChangeAspect="1"/>
          </p:cNvPicPr>
          <p:nvPr/>
        </p:nvPicPr>
        <p:blipFill rotWithShape="1">
          <a:blip r:embed="rId5"/>
          <a:srcRect b="13184"/>
          <a:stretch/>
        </p:blipFill>
        <p:spPr>
          <a:xfrm>
            <a:off x="4043218" y="2237982"/>
            <a:ext cx="4105564" cy="3564286"/>
          </a:xfrm>
          <a:prstGeom prst="rect">
            <a:avLst/>
          </a:prstGeom>
        </p:spPr>
      </p:pic>
      <p:pic>
        <p:nvPicPr>
          <p:cNvPr id="13" name="Picture 2" descr="http://2.bp.blogspot.com/-wuk-KXHu0ms/TyeujLaHIrI/AAAAAAAAD_g/Hnn848NEdwc/s400/SOCAN+logo.png">
            <a:extLst>
              <a:ext uri="{FF2B5EF4-FFF2-40B4-BE49-F238E27FC236}">
                <a16:creationId xmlns:a16="http://schemas.microsoft.com/office/drawing/2014/main" id="{BAB0E757-5820-4E6C-B578-991A8907A1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9816" y="3224788"/>
            <a:ext cx="3810000" cy="159067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EBFBB810-E1AB-4A4C-9ED1-989F9D53B8D8}"/>
              </a:ext>
            </a:extLst>
          </p:cNvPr>
          <p:cNvSpPr>
            <a:spLocks noGrp="1"/>
          </p:cNvSpPr>
          <p:nvPr>
            <p:ph sz="half" idx="1"/>
          </p:nvPr>
        </p:nvSpPr>
        <p:spPr>
          <a:xfrm>
            <a:off x="5578965" y="2482238"/>
            <a:ext cx="4857437" cy="3075774"/>
          </a:xfrm>
        </p:spPr>
        <p:txBody>
          <a:bodyPr anchor="t"/>
          <a:lstStyle/>
          <a:p>
            <a:pPr marL="0" indent="0">
              <a:buNone/>
            </a:pPr>
            <a:r>
              <a:rPr lang="en-CA" dirty="0">
                <a:solidFill>
                  <a:schemeClr val="tx1"/>
                </a:solidFill>
                <a:latin typeface="Arial" panose="020B0604020202020204" pitchFamily="34" charset="0"/>
                <a:cs typeface="Arial" panose="020B0604020202020204" pitchFamily="34" charset="0"/>
              </a:rPr>
              <a:t>“…the predominant perspective in this case is that of the ultimate users of the previews, and </a:t>
            </a:r>
            <a:r>
              <a:rPr lang="en-CA" i="1" dirty="0">
                <a:solidFill>
                  <a:schemeClr val="tx1"/>
                </a:solidFill>
                <a:latin typeface="Arial" panose="020B0604020202020204" pitchFamily="34" charset="0"/>
                <a:cs typeface="Arial" panose="020B0604020202020204" pitchFamily="34" charset="0"/>
              </a:rPr>
              <a:t>their</a:t>
            </a:r>
            <a:r>
              <a:rPr lang="en-CA" dirty="0">
                <a:solidFill>
                  <a:schemeClr val="tx1"/>
                </a:solidFill>
                <a:latin typeface="Arial" panose="020B0604020202020204" pitchFamily="34" charset="0"/>
                <a:cs typeface="Arial" panose="020B0604020202020204" pitchFamily="34" charset="0"/>
              </a:rPr>
              <a:t> purpose in using previews was to help them research and identify musical works for online purchase” (para. 34).</a:t>
            </a:r>
          </a:p>
        </p:txBody>
      </p:sp>
    </p:spTree>
    <p:custDataLst>
      <p:tags r:id="rId1"/>
    </p:custDataLst>
    <p:extLst>
      <p:ext uri="{BB962C8B-B14F-4D97-AF65-F5344CB8AC3E}">
        <p14:creationId xmlns:p14="http://schemas.microsoft.com/office/powerpoint/2010/main" val="2786461643"/>
      </p:ext>
    </p:extLst>
  </p:cSld>
  <p:clrMapOvr>
    <a:masterClrMapping/>
  </p:clrMapOvr>
  <mc:AlternateContent xmlns:mc="http://schemas.openxmlformats.org/markup-compatibility/2006" xmlns:p14="http://schemas.microsoft.com/office/powerpoint/2010/main">
    <mc:Choice Requires="p14">
      <p:transition spd="slow" p14:dur="2000" advTm="31138"/>
    </mc:Choice>
    <mc:Fallback xmlns="">
      <p:transition spd="slow" advTm="311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nodeType="clickEffect">
                                  <p:stCondLst>
                                    <p:cond delay="0"/>
                                  </p:stCondLst>
                                  <p:childTnLst>
                                    <p:animMotion origin="layout" path="M 0 -1.11111E-6 L -0.1987 0.00579 " pathEditMode="relative" rAng="0" ptsTypes="AA">
                                      <p:cBhvr>
                                        <p:cTn id="38" dur="1000" fill="hold"/>
                                        <p:tgtEl>
                                          <p:spTgt spid="12"/>
                                        </p:tgtEl>
                                        <p:attrNameLst>
                                          <p:attrName>ppt_x</p:attrName>
                                          <p:attrName>ppt_y</p:attrName>
                                        </p:attrNameLst>
                                      </p:cBhvr>
                                      <p:rCtr x="-9935" y="278"/>
                                    </p:animMotion>
                                  </p:childTnLst>
                                </p:cTn>
                              </p:par>
                              <p:par>
                                <p:cTn id="39" presetID="1" presetClass="entr" presetSubtype="0" fill="hold" nodeType="withEffect">
                                  <p:stCondLst>
                                    <p:cond delay="0"/>
                                  </p:stCondLst>
                                  <p:iterate type="lt">
                                    <p:tmAbs val="50"/>
                                  </p:iterate>
                                  <p:childTnLst>
                                    <p:set>
                                      <p:cBhvr>
                                        <p:cTn id="4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9222-27E7-4F10-BFF2-E36E0244277A}"/>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APPLYING THE SIX FACTORS</a:t>
            </a:r>
          </a:p>
        </p:txBody>
      </p:sp>
      <p:sp>
        <p:nvSpPr>
          <p:cNvPr id="3" name="Content Placeholder 2">
            <a:extLst>
              <a:ext uri="{FF2B5EF4-FFF2-40B4-BE49-F238E27FC236}">
                <a16:creationId xmlns:a16="http://schemas.microsoft.com/office/drawing/2014/main" id="{F99CACD2-5726-405C-8BBA-8920EDB02649}"/>
              </a:ext>
            </a:extLst>
          </p:cNvPr>
          <p:cNvSpPr>
            <a:spLocks noGrp="1"/>
          </p:cNvSpPr>
          <p:nvPr>
            <p:ph sz="half" idx="1"/>
          </p:nvPr>
        </p:nvSpPr>
        <p:spPr>
          <a:xfrm>
            <a:off x="838200" y="1726091"/>
            <a:ext cx="10515600" cy="4506057"/>
          </a:xfrm>
        </p:spPr>
        <p:txBody>
          <a:bodyPr/>
          <a:lstStyle/>
          <a:p>
            <a:pPr marL="0" indent="0" algn="ctr">
              <a:buNone/>
            </a:pPr>
            <a:r>
              <a:rPr lang="en-CA" dirty="0">
                <a:solidFill>
                  <a:srgbClr val="95263F"/>
                </a:solidFill>
                <a:latin typeface="Arial" panose="020B0604020202020204" pitchFamily="34" charset="0"/>
                <a:cs typeface="Arial" panose="020B0604020202020204" pitchFamily="34" charset="0"/>
              </a:rPr>
              <a:t>Does playing the preview pass the CCH six-factor test?</a:t>
            </a:r>
          </a:p>
        </p:txBody>
      </p:sp>
      <p:grpSp>
        <p:nvGrpSpPr>
          <p:cNvPr id="13" name="Group 12">
            <a:extLst>
              <a:ext uri="{FF2B5EF4-FFF2-40B4-BE49-F238E27FC236}">
                <a16:creationId xmlns:a16="http://schemas.microsoft.com/office/drawing/2014/main" id="{4A6F6024-CB12-41A3-B548-2B6D761227B7}"/>
              </a:ext>
            </a:extLst>
          </p:cNvPr>
          <p:cNvGrpSpPr/>
          <p:nvPr/>
        </p:nvGrpSpPr>
        <p:grpSpPr>
          <a:xfrm>
            <a:off x="6833928" y="4679060"/>
            <a:ext cx="1788828" cy="1586121"/>
            <a:chOff x="7983419" y="554407"/>
            <a:chExt cx="1785121" cy="1516570"/>
          </a:xfrm>
        </p:grpSpPr>
        <p:sp>
          <p:nvSpPr>
            <p:cNvPr id="18" name="TextBox 17">
              <a:extLst>
                <a:ext uri="{FF2B5EF4-FFF2-40B4-BE49-F238E27FC236}">
                  <a16:creationId xmlns:a16="http://schemas.microsoft.com/office/drawing/2014/main" id="{D2DC3186-5CE2-47D2-87BB-A3BA5C4593D4}"/>
                </a:ext>
              </a:extLst>
            </p:cNvPr>
            <p:cNvSpPr txBox="1"/>
            <p:nvPr/>
          </p:nvSpPr>
          <p:spPr>
            <a:xfrm>
              <a:off x="7983419" y="554407"/>
              <a:ext cx="1785121"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Alternatives</a:t>
              </a:r>
            </a:p>
          </p:txBody>
        </p:sp>
        <p:pic>
          <p:nvPicPr>
            <p:cNvPr id="19" name="Picture 18">
              <a:extLst>
                <a:ext uri="{FF2B5EF4-FFF2-40B4-BE49-F238E27FC236}">
                  <a16:creationId xmlns:a16="http://schemas.microsoft.com/office/drawing/2014/main" id="{5F766602-62F2-4FCD-91E2-A2429F745871}"/>
                </a:ext>
              </a:extLst>
            </p:cNvPr>
            <p:cNvPicPr>
              <a:picLocks noChangeAspect="1"/>
            </p:cNvPicPr>
            <p:nvPr/>
          </p:nvPicPr>
          <p:blipFill rotWithShape="1">
            <a:blip r:embed="rId4">
              <a:extLst>
                <a:ext uri="{28A0092B-C50C-407E-A947-70E740481C1C}">
                  <a14:useLocalDpi xmlns:a14="http://schemas.microsoft.com/office/drawing/2010/main" val="0"/>
                </a:ext>
              </a:extLst>
            </a:blip>
            <a:srcRect b="14675"/>
            <a:stretch/>
          </p:blipFill>
          <p:spPr>
            <a:xfrm>
              <a:off x="8306689" y="1095722"/>
              <a:ext cx="1142981" cy="975255"/>
            </a:xfrm>
            <a:prstGeom prst="rect">
              <a:avLst/>
            </a:prstGeom>
          </p:spPr>
        </p:pic>
      </p:grpSp>
      <p:grpSp>
        <p:nvGrpSpPr>
          <p:cNvPr id="20" name="Group 19">
            <a:extLst>
              <a:ext uri="{FF2B5EF4-FFF2-40B4-BE49-F238E27FC236}">
                <a16:creationId xmlns:a16="http://schemas.microsoft.com/office/drawing/2014/main" id="{BB1BC710-CF58-4D97-806A-6232709907C3}"/>
              </a:ext>
            </a:extLst>
          </p:cNvPr>
          <p:cNvGrpSpPr/>
          <p:nvPr/>
        </p:nvGrpSpPr>
        <p:grpSpPr>
          <a:xfrm>
            <a:off x="4074021" y="2919587"/>
            <a:ext cx="1380218" cy="1657987"/>
            <a:chOff x="721906" y="554409"/>
            <a:chExt cx="1377358" cy="1585285"/>
          </a:xfrm>
        </p:grpSpPr>
        <p:sp>
          <p:nvSpPr>
            <p:cNvPr id="21" name="TextBox 20">
              <a:extLst>
                <a:ext uri="{FF2B5EF4-FFF2-40B4-BE49-F238E27FC236}">
                  <a16:creationId xmlns:a16="http://schemas.microsoft.com/office/drawing/2014/main" id="{A04723A2-C8DE-4283-A2A8-69EDC463FE9B}"/>
                </a:ext>
              </a:extLst>
            </p:cNvPr>
            <p:cNvSpPr txBox="1"/>
            <p:nvPr/>
          </p:nvSpPr>
          <p:spPr>
            <a:xfrm>
              <a:off x="744721" y="554409"/>
              <a:ext cx="1331729"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Purpose</a:t>
              </a:r>
            </a:p>
          </p:txBody>
        </p:sp>
        <p:pic>
          <p:nvPicPr>
            <p:cNvPr id="22" name="Picture 21">
              <a:extLst>
                <a:ext uri="{FF2B5EF4-FFF2-40B4-BE49-F238E27FC236}">
                  <a16:creationId xmlns:a16="http://schemas.microsoft.com/office/drawing/2014/main" id="{5B51E86E-B37B-4FA4-81F9-82F13EA69DAA}"/>
                </a:ext>
              </a:extLst>
            </p:cNvPr>
            <p:cNvPicPr>
              <a:picLocks noChangeAspect="1"/>
            </p:cNvPicPr>
            <p:nvPr/>
          </p:nvPicPr>
          <p:blipFill rotWithShape="1">
            <a:blip r:embed="rId5">
              <a:extLst>
                <a:ext uri="{28A0092B-C50C-407E-A947-70E740481C1C}">
                  <a14:useLocalDpi xmlns:a14="http://schemas.microsoft.com/office/drawing/2010/main" val="0"/>
                </a:ext>
              </a:extLst>
            </a:blip>
            <a:srcRect l="6129" t="8094" r="8943" b="27534"/>
            <a:stretch/>
          </p:blipFill>
          <p:spPr>
            <a:xfrm>
              <a:off x="721906" y="1095722"/>
              <a:ext cx="1377358" cy="1043972"/>
            </a:xfrm>
            <a:prstGeom prst="rect">
              <a:avLst/>
            </a:prstGeom>
          </p:spPr>
        </p:pic>
      </p:grpSp>
      <p:grpSp>
        <p:nvGrpSpPr>
          <p:cNvPr id="23" name="Group 22">
            <a:extLst>
              <a:ext uri="{FF2B5EF4-FFF2-40B4-BE49-F238E27FC236}">
                <a16:creationId xmlns:a16="http://schemas.microsoft.com/office/drawing/2014/main" id="{3173E40B-2E5B-4EE2-BD5E-5CFFD720BA0B}"/>
              </a:ext>
            </a:extLst>
          </p:cNvPr>
          <p:cNvGrpSpPr/>
          <p:nvPr/>
        </p:nvGrpSpPr>
        <p:grpSpPr>
          <a:xfrm>
            <a:off x="7130451" y="2917477"/>
            <a:ext cx="1245513" cy="1657988"/>
            <a:chOff x="4513386" y="554408"/>
            <a:chExt cx="1242932" cy="1585286"/>
          </a:xfrm>
        </p:grpSpPr>
        <p:sp>
          <p:nvSpPr>
            <p:cNvPr id="24" name="TextBox 23">
              <a:extLst>
                <a:ext uri="{FF2B5EF4-FFF2-40B4-BE49-F238E27FC236}">
                  <a16:creationId xmlns:a16="http://schemas.microsoft.com/office/drawing/2014/main" id="{0D20D15B-02F2-429B-BB7D-78FD7557C68D}"/>
                </a:ext>
              </a:extLst>
            </p:cNvPr>
            <p:cNvSpPr txBox="1"/>
            <p:nvPr/>
          </p:nvSpPr>
          <p:spPr>
            <a:xfrm>
              <a:off x="4513386" y="554408"/>
              <a:ext cx="1242932"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Amount</a:t>
              </a:r>
            </a:p>
          </p:txBody>
        </p:sp>
        <p:pic>
          <p:nvPicPr>
            <p:cNvPr id="25" name="Picture 24">
              <a:extLst>
                <a:ext uri="{FF2B5EF4-FFF2-40B4-BE49-F238E27FC236}">
                  <a16:creationId xmlns:a16="http://schemas.microsoft.com/office/drawing/2014/main" id="{0D7510F0-1570-4B7D-996A-A7C64619E650}"/>
                </a:ext>
              </a:extLst>
            </p:cNvPr>
            <p:cNvPicPr>
              <a:picLocks noChangeAspect="1"/>
            </p:cNvPicPr>
            <p:nvPr/>
          </p:nvPicPr>
          <p:blipFill rotWithShape="1">
            <a:blip r:embed="rId6">
              <a:extLst>
                <a:ext uri="{28A0092B-C50C-407E-A947-70E740481C1C}">
                  <a14:useLocalDpi xmlns:a14="http://schemas.microsoft.com/office/drawing/2010/main" val="0"/>
                </a:ext>
              </a:extLst>
            </a:blip>
            <a:srcRect l="24753" t="17139" r="22974" b="29979"/>
            <a:stretch/>
          </p:blipFill>
          <p:spPr>
            <a:xfrm>
              <a:off x="4644390" y="1147338"/>
              <a:ext cx="980917" cy="992356"/>
            </a:xfrm>
            <a:prstGeom prst="rect">
              <a:avLst/>
            </a:prstGeom>
          </p:spPr>
        </p:pic>
      </p:grpSp>
      <p:grpSp>
        <p:nvGrpSpPr>
          <p:cNvPr id="26" name="Group 25">
            <a:extLst>
              <a:ext uri="{FF2B5EF4-FFF2-40B4-BE49-F238E27FC236}">
                <a16:creationId xmlns:a16="http://schemas.microsoft.com/office/drawing/2014/main" id="{D77DB376-02A4-4C38-8F38-596FFBA2A611}"/>
              </a:ext>
            </a:extLst>
          </p:cNvPr>
          <p:cNvGrpSpPr/>
          <p:nvPr/>
        </p:nvGrpSpPr>
        <p:grpSpPr>
          <a:xfrm>
            <a:off x="4212003" y="4679060"/>
            <a:ext cx="1104253" cy="1801653"/>
            <a:chOff x="10345314" y="554407"/>
            <a:chExt cx="1101965" cy="1722651"/>
          </a:xfrm>
        </p:grpSpPr>
        <p:sp>
          <p:nvSpPr>
            <p:cNvPr id="27" name="TextBox 26">
              <a:extLst>
                <a:ext uri="{FF2B5EF4-FFF2-40B4-BE49-F238E27FC236}">
                  <a16:creationId xmlns:a16="http://schemas.microsoft.com/office/drawing/2014/main" id="{0C47A02E-C4C8-4B2D-B70F-EDE241E200A1}"/>
                </a:ext>
              </a:extLst>
            </p:cNvPr>
            <p:cNvSpPr txBox="1"/>
            <p:nvPr/>
          </p:nvSpPr>
          <p:spPr>
            <a:xfrm>
              <a:off x="10345314" y="554407"/>
              <a:ext cx="1101965"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Effect</a:t>
              </a:r>
            </a:p>
          </p:txBody>
        </p:sp>
        <p:pic>
          <p:nvPicPr>
            <p:cNvPr id="28" name="Picture 27">
              <a:extLst>
                <a:ext uri="{FF2B5EF4-FFF2-40B4-BE49-F238E27FC236}">
                  <a16:creationId xmlns:a16="http://schemas.microsoft.com/office/drawing/2014/main" id="{D7EA94AC-62D5-4740-B4C0-9A40E3DC8531}"/>
                </a:ext>
              </a:extLst>
            </p:cNvPr>
            <p:cNvPicPr>
              <a:picLocks noChangeAspect="1"/>
            </p:cNvPicPr>
            <p:nvPr/>
          </p:nvPicPr>
          <p:blipFill rotWithShape="1">
            <a:blip r:embed="rId7">
              <a:extLst>
                <a:ext uri="{28A0092B-C50C-407E-A947-70E740481C1C}">
                  <a14:useLocalDpi xmlns:a14="http://schemas.microsoft.com/office/drawing/2010/main" val="0"/>
                </a:ext>
              </a:extLst>
            </a:blip>
            <a:srcRect l="33353" t="12652" r="32393" b="23441"/>
            <a:stretch/>
          </p:blipFill>
          <p:spPr>
            <a:xfrm>
              <a:off x="10550856" y="1053864"/>
              <a:ext cx="655624" cy="1223194"/>
            </a:xfrm>
            <a:prstGeom prst="rect">
              <a:avLst/>
            </a:prstGeom>
          </p:spPr>
        </p:pic>
      </p:grpSp>
      <p:grpSp>
        <p:nvGrpSpPr>
          <p:cNvPr id="29" name="Group 28">
            <a:extLst>
              <a:ext uri="{FF2B5EF4-FFF2-40B4-BE49-F238E27FC236}">
                <a16:creationId xmlns:a16="http://schemas.microsoft.com/office/drawing/2014/main" id="{1DEECE00-9A14-4417-A4B0-411AF5978F37}"/>
              </a:ext>
            </a:extLst>
          </p:cNvPr>
          <p:cNvGrpSpPr/>
          <p:nvPr/>
        </p:nvGrpSpPr>
        <p:grpSpPr>
          <a:xfrm>
            <a:off x="5454239" y="2413645"/>
            <a:ext cx="1647571" cy="1657987"/>
            <a:chOff x="2423460" y="554409"/>
            <a:chExt cx="1644157" cy="1585285"/>
          </a:xfrm>
        </p:grpSpPr>
        <p:sp>
          <p:nvSpPr>
            <p:cNvPr id="30" name="TextBox 29">
              <a:extLst>
                <a:ext uri="{FF2B5EF4-FFF2-40B4-BE49-F238E27FC236}">
                  <a16:creationId xmlns:a16="http://schemas.microsoft.com/office/drawing/2014/main" id="{441CF283-D880-4A9C-8324-4EA209C62FD7}"/>
                </a:ext>
              </a:extLst>
            </p:cNvPr>
            <p:cNvSpPr txBox="1"/>
            <p:nvPr/>
          </p:nvSpPr>
          <p:spPr>
            <a:xfrm>
              <a:off x="2423460" y="554409"/>
              <a:ext cx="1644157"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Character</a:t>
              </a:r>
            </a:p>
          </p:txBody>
        </p:sp>
        <p:pic>
          <p:nvPicPr>
            <p:cNvPr id="31" name="Picture 30">
              <a:extLst>
                <a:ext uri="{FF2B5EF4-FFF2-40B4-BE49-F238E27FC236}">
                  <a16:creationId xmlns:a16="http://schemas.microsoft.com/office/drawing/2014/main" id="{8186B51B-E9BD-4BA6-8CDD-50D5625E5C7A}"/>
                </a:ext>
              </a:extLst>
            </p:cNvPr>
            <p:cNvPicPr>
              <a:picLocks noChangeAspect="1"/>
            </p:cNvPicPr>
            <p:nvPr/>
          </p:nvPicPr>
          <p:blipFill rotWithShape="1">
            <a:blip r:embed="rId8">
              <a:extLst>
                <a:ext uri="{28A0092B-C50C-407E-A947-70E740481C1C}">
                  <a14:useLocalDpi xmlns:a14="http://schemas.microsoft.com/office/drawing/2010/main" val="0"/>
                </a:ext>
              </a:extLst>
            </a:blip>
            <a:srcRect l="12746" r="11640" b="14933"/>
            <a:stretch/>
          </p:blipFill>
          <p:spPr>
            <a:xfrm>
              <a:off x="2757963" y="1036148"/>
              <a:ext cx="980917" cy="1103546"/>
            </a:xfrm>
            <a:prstGeom prst="rect">
              <a:avLst/>
            </a:prstGeom>
          </p:spPr>
        </p:pic>
      </p:grpSp>
      <p:grpSp>
        <p:nvGrpSpPr>
          <p:cNvPr id="32" name="Group 31">
            <a:extLst>
              <a:ext uri="{FF2B5EF4-FFF2-40B4-BE49-F238E27FC236}">
                <a16:creationId xmlns:a16="http://schemas.microsoft.com/office/drawing/2014/main" id="{DB573E5F-1948-47FD-8C93-79B43DECC6FB}"/>
              </a:ext>
            </a:extLst>
          </p:cNvPr>
          <p:cNvGrpSpPr/>
          <p:nvPr/>
        </p:nvGrpSpPr>
        <p:grpSpPr>
          <a:xfrm>
            <a:off x="5789437" y="4994902"/>
            <a:ext cx="1135406" cy="1595308"/>
            <a:chOff x="6404597" y="554408"/>
            <a:chExt cx="1133053" cy="1525354"/>
          </a:xfrm>
        </p:grpSpPr>
        <p:sp>
          <p:nvSpPr>
            <p:cNvPr id="33" name="TextBox 32">
              <a:extLst>
                <a:ext uri="{FF2B5EF4-FFF2-40B4-BE49-F238E27FC236}">
                  <a16:creationId xmlns:a16="http://schemas.microsoft.com/office/drawing/2014/main" id="{AB136AF3-53B4-4EAB-9FA1-C72AD018A88E}"/>
                </a:ext>
              </a:extLst>
            </p:cNvPr>
            <p:cNvSpPr txBox="1"/>
            <p:nvPr/>
          </p:nvSpPr>
          <p:spPr>
            <a:xfrm>
              <a:off x="6435684" y="554408"/>
              <a:ext cx="1101966"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Nature</a:t>
              </a:r>
            </a:p>
          </p:txBody>
        </p:sp>
        <p:pic>
          <p:nvPicPr>
            <p:cNvPr id="34" name="Picture 33">
              <a:extLst>
                <a:ext uri="{FF2B5EF4-FFF2-40B4-BE49-F238E27FC236}">
                  <a16:creationId xmlns:a16="http://schemas.microsoft.com/office/drawing/2014/main" id="{5BB3D908-9A89-4E3A-9EE2-F2019DC601B8}"/>
                </a:ext>
              </a:extLst>
            </p:cNvPr>
            <p:cNvPicPr>
              <a:picLocks noChangeAspect="1"/>
            </p:cNvPicPr>
            <p:nvPr/>
          </p:nvPicPr>
          <p:blipFill rotWithShape="1">
            <a:blip r:embed="rId9">
              <a:extLst>
                <a:ext uri="{28A0092B-C50C-407E-A947-70E740481C1C}">
                  <a14:useLocalDpi xmlns:a14="http://schemas.microsoft.com/office/drawing/2010/main" val="0"/>
                </a:ext>
              </a:extLst>
            </a:blip>
            <a:srcRect l="9060" r="9855" b="19179"/>
            <a:stretch/>
          </p:blipFill>
          <p:spPr>
            <a:xfrm>
              <a:off x="6404597" y="1013802"/>
              <a:ext cx="1069459" cy="1065960"/>
            </a:xfrm>
            <a:prstGeom prst="rect">
              <a:avLst/>
            </a:prstGeom>
          </p:spPr>
        </p:pic>
      </p:grpSp>
      <p:sp>
        <p:nvSpPr>
          <p:cNvPr id="4" name="TextBox 3">
            <a:extLst>
              <a:ext uri="{FF2B5EF4-FFF2-40B4-BE49-F238E27FC236}">
                <a16:creationId xmlns:a16="http://schemas.microsoft.com/office/drawing/2014/main" id="{065F7044-408F-3A43-87CC-B1A76E48BFC4}"/>
              </a:ext>
            </a:extLst>
          </p:cNvPr>
          <p:cNvSpPr txBox="1"/>
          <p:nvPr/>
        </p:nvSpPr>
        <p:spPr>
          <a:xfrm>
            <a:off x="7157869" y="3720149"/>
            <a:ext cx="3178727" cy="1200329"/>
          </a:xfrm>
          <a:prstGeom prst="rect">
            <a:avLst/>
          </a:prstGeom>
          <a:noFill/>
        </p:spPr>
        <p:txBody>
          <a:bodyPr wrap="square" rtlCol="0">
            <a:spAutoFit/>
          </a:bodyPr>
          <a:lstStyle/>
          <a:p>
            <a:pPr algn="ctr"/>
            <a:r>
              <a:rPr lang="en-US" sz="2400" dirty="0">
                <a:solidFill>
                  <a:srgbClr val="95263F"/>
                </a:solidFill>
                <a:latin typeface="Arial" panose="020B0604020202020204" pitchFamily="34" charset="0"/>
                <a:cs typeface="Arial" panose="020B0604020202020204" pitchFamily="34" charset="0"/>
              </a:rPr>
              <a:t>= </a:t>
            </a:r>
            <a:r>
              <a:rPr lang="en-US" sz="2400" b="1" dirty="0">
                <a:solidFill>
                  <a:srgbClr val="95263F"/>
                </a:solidFill>
                <a:latin typeface="Arial" panose="020B0604020202020204" pitchFamily="34" charset="0"/>
                <a:cs typeface="Arial" panose="020B0604020202020204" pitchFamily="34" charset="0"/>
              </a:rPr>
              <a:t>2</a:t>
            </a:r>
            <a:r>
              <a:rPr lang="en-US" sz="2400" b="1" baseline="30000" dirty="0">
                <a:solidFill>
                  <a:srgbClr val="95263F"/>
                </a:solidFill>
                <a:latin typeface="Arial" panose="020B0604020202020204" pitchFamily="34" charset="0"/>
                <a:cs typeface="Arial" panose="020B0604020202020204" pitchFamily="34" charset="0"/>
              </a:rPr>
              <a:t>nd</a:t>
            </a:r>
            <a:r>
              <a:rPr lang="en-US" sz="2400" b="1" dirty="0">
                <a:solidFill>
                  <a:srgbClr val="95263F"/>
                </a:solidFill>
                <a:latin typeface="Arial" panose="020B0604020202020204" pitchFamily="34" charset="0"/>
                <a:cs typeface="Arial" panose="020B0604020202020204" pitchFamily="34" charset="0"/>
              </a:rPr>
              <a:t> step </a:t>
            </a:r>
          </a:p>
          <a:p>
            <a:pPr algn="ctr"/>
            <a:r>
              <a:rPr lang="en-US" sz="2400" dirty="0">
                <a:solidFill>
                  <a:srgbClr val="95263F"/>
                </a:solidFill>
                <a:latin typeface="Arial" panose="020B0604020202020204" pitchFamily="34" charset="0"/>
                <a:cs typeface="Arial" panose="020B0604020202020204" pitchFamily="34" charset="0"/>
              </a:rPr>
              <a:t>of fair dealing assessment</a:t>
            </a:r>
          </a:p>
        </p:txBody>
      </p:sp>
    </p:spTree>
    <p:custDataLst>
      <p:tags r:id="rId1"/>
    </p:custDataLst>
    <p:extLst>
      <p:ext uri="{BB962C8B-B14F-4D97-AF65-F5344CB8AC3E}">
        <p14:creationId xmlns:p14="http://schemas.microsoft.com/office/powerpoint/2010/main" val="2587650557"/>
      </p:ext>
    </p:extLst>
  </p:cSld>
  <p:clrMapOvr>
    <a:masterClrMapping/>
  </p:clrMapOvr>
  <mc:AlternateContent xmlns:mc="http://schemas.openxmlformats.org/markup-compatibility/2006" xmlns:p14="http://schemas.microsoft.com/office/powerpoint/2010/main">
    <mc:Choice Requires="p14">
      <p:transition spd="slow" p14:dur="2000" advTm="21131"/>
    </mc:Choice>
    <mc:Fallback xmlns="">
      <p:transition spd="slow" advTm="211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 0 L -0.14323 0 " pathEditMode="relative" ptsTypes="AA">
                                      <p:cBhvr>
                                        <p:cTn id="36" dur="1250" fill="hold"/>
                                        <p:tgtEl>
                                          <p:spTgt spid="13"/>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14323 0 " pathEditMode="relative" ptsTypes="AA">
                                      <p:cBhvr>
                                        <p:cTn id="38" dur="1250" fill="hold"/>
                                        <p:tgtEl>
                                          <p:spTgt spid="20"/>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14323 0 " pathEditMode="relative" ptsTypes="AA">
                                      <p:cBhvr>
                                        <p:cTn id="40" dur="1250" fill="hold"/>
                                        <p:tgtEl>
                                          <p:spTgt spid="23"/>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14323 0 " pathEditMode="relative" ptsTypes="AA">
                                      <p:cBhvr>
                                        <p:cTn id="42" dur="1250" fill="hold"/>
                                        <p:tgtEl>
                                          <p:spTgt spid="26"/>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 0 L -0.14323 0 " pathEditMode="relative" ptsTypes="AA">
                                      <p:cBhvr>
                                        <p:cTn id="44" dur="1250" fill="hold"/>
                                        <p:tgtEl>
                                          <p:spTgt spid="29"/>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14323 0 " pathEditMode="relative" ptsTypes="AA">
                                      <p:cBhvr>
                                        <p:cTn id="46" dur="1250" fill="hold"/>
                                        <p:tgtEl>
                                          <p:spTgt spid="32"/>
                                        </p:tgtEl>
                                        <p:attrNameLst>
                                          <p:attrName>ppt_x</p:attrName>
                                          <p:attrName>ppt_y</p:attrName>
                                        </p:attrNameLst>
                                      </p:cBhvr>
                                    </p:animMotion>
                                  </p:childTnLst>
                                </p:cTn>
                              </p:par>
                              <p:par>
                                <p:cTn id="47" presetID="2" presetClass="entr" presetSubtype="2"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1250" fill="hold"/>
                                        <p:tgtEl>
                                          <p:spTgt spid="4"/>
                                        </p:tgtEl>
                                        <p:attrNameLst>
                                          <p:attrName>ppt_x</p:attrName>
                                        </p:attrNameLst>
                                      </p:cBhvr>
                                      <p:tavLst>
                                        <p:tav tm="0">
                                          <p:val>
                                            <p:strVal val="1+#ppt_w/2"/>
                                          </p:val>
                                        </p:tav>
                                        <p:tav tm="100000">
                                          <p:val>
                                            <p:strVal val="#ppt_x"/>
                                          </p:val>
                                        </p:tav>
                                      </p:tavLst>
                                    </p:anim>
                                    <p:anim calcmode="lin" valueType="num">
                                      <p:cBhvr additive="base">
                                        <p:cTn id="50"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BE02-7CE5-451C-9E08-9FB6531563AF}"/>
              </a:ext>
            </a:extLst>
          </p:cNvPr>
          <p:cNvSpPr>
            <a:spLocks noGrp="1"/>
          </p:cNvSpPr>
          <p:nvPr>
            <p:ph type="title"/>
          </p:nvPr>
        </p:nvSpPr>
        <p:spPr>
          <a:xfrm>
            <a:off x="2208363" y="526318"/>
            <a:ext cx="9145438" cy="868633"/>
          </a:xfrm>
        </p:spPr>
        <p:txBody>
          <a:bodyPr/>
          <a:lstStyle/>
          <a:p>
            <a:r>
              <a:rPr lang="en-CA" b="1" dirty="0">
                <a:latin typeface="Arial" panose="020B0604020202020204" pitchFamily="34" charset="0"/>
                <a:cs typeface="Arial" panose="020B0604020202020204" pitchFamily="34" charset="0"/>
              </a:rPr>
              <a:t>FACTOR 1 – PURPOSE OF THE DEALING</a:t>
            </a:r>
          </a:p>
        </p:txBody>
      </p:sp>
      <p:sp>
        <p:nvSpPr>
          <p:cNvPr id="9" name="TextBox 8">
            <a:extLst>
              <a:ext uri="{FF2B5EF4-FFF2-40B4-BE49-F238E27FC236}">
                <a16:creationId xmlns:a16="http://schemas.microsoft.com/office/drawing/2014/main" id="{0412E016-9DFF-4D31-B3B3-B5522F0F3B70}"/>
              </a:ext>
            </a:extLst>
          </p:cNvPr>
          <p:cNvSpPr txBox="1"/>
          <p:nvPr/>
        </p:nvSpPr>
        <p:spPr>
          <a:xfrm>
            <a:off x="5850298" y="2351782"/>
            <a:ext cx="5794306" cy="1077218"/>
          </a:xfrm>
          <a:prstGeom prst="rect">
            <a:avLst/>
          </a:prstGeom>
          <a:noFill/>
        </p:spPr>
        <p:txBody>
          <a:bodyPr wrap="square" rtlCol="0">
            <a:spAutoFit/>
          </a:bodyPr>
          <a:lstStyle/>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Consumer or other research purposes</a:t>
            </a:r>
          </a:p>
        </p:txBody>
      </p:sp>
      <p:sp>
        <p:nvSpPr>
          <p:cNvPr id="10" name="TextBox 9">
            <a:extLst>
              <a:ext uri="{FF2B5EF4-FFF2-40B4-BE49-F238E27FC236}">
                <a16:creationId xmlns:a16="http://schemas.microsoft.com/office/drawing/2014/main" id="{F1F8F6D1-4459-436A-9A1D-0196AB1E086D}"/>
              </a:ext>
            </a:extLst>
          </p:cNvPr>
          <p:cNvSpPr txBox="1"/>
          <p:nvPr/>
        </p:nvSpPr>
        <p:spPr>
          <a:xfrm>
            <a:off x="5850298" y="4051626"/>
            <a:ext cx="5934269" cy="1077218"/>
          </a:xfrm>
          <a:prstGeom prst="rect">
            <a:avLst/>
          </a:prstGeom>
          <a:noFill/>
        </p:spPr>
        <p:txBody>
          <a:bodyPr wrap="square" rtlCol="0">
            <a:spAutoFit/>
          </a:bodyPr>
          <a:lstStyle/>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Safeguards ensure use was limited to this purpose</a:t>
            </a:r>
          </a:p>
        </p:txBody>
      </p:sp>
      <p:pic>
        <p:nvPicPr>
          <p:cNvPr id="17" name="Picture 16">
            <a:extLst>
              <a:ext uri="{FF2B5EF4-FFF2-40B4-BE49-F238E27FC236}">
                <a16:creationId xmlns:a16="http://schemas.microsoft.com/office/drawing/2014/main" id="{D1798F2B-30DF-48B4-B4A9-A1E92B503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257" y="2401092"/>
            <a:ext cx="2663947" cy="2868040"/>
          </a:xfrm>
          <a:prstGeom prst="rect">
            <a:avLst/>
          </a:prstGeom>
        </p:spPr>
      </p:pic>
    </p:spTree>
    <p:custDataLst>
      <p:tags r:id="rId1"/>
    </p:custDataLst>
    <p:extLst>
      <p:ext uri="{BB962C8B-B14F-4D97-AF65-F5344CB8AC3E}">
        <p14:creationId xmlns:p14="http://schemas.microsoft.com/office/powerpoint/2010/main" val="3621892124"/>
      </p:ext>
    </p:extLst>
  </p:cSld>
  <p:clrMapOvr>
    <a:masterClrMapping/>
  </p:clrMapOvr>
  <mc:AlternateContent xmlns:mc="http://schemas.openxmlformats.org/markup-compatibility/2006" xmlns:p14="http://schemas.microsoft.com/office/powerpoint/2010/main">
    <mc:Choice Requires="p14">
      <p:transition spd="slow" p14:dur="2000" advTm="12426"/>
    </mc:Choice>
    <mc:Fallback xmlns="">
      <p:transition spd="slow" advTm="12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C92F-C1F8-4705-88ED-2867E50B2F25}"/>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FACTOR 2 – THE CHARACTER OF THE DEALING</a:t>
            </a:r>
          </a:p>
        </p:txBody>
      </p:sp>
      <p:sp>
        <p:nvSpPr>
          <p:cNvPr id="4" name="TextBox 3">
            <a:extLst>
              <a:ext uri="{FF2B5EF4-FFF2-40B4-BE49-F238E27FC236}">
                <a16:creationId xmlns:a16="http://schemas.microsoft.com/office/drawing/2014/main" id="{C4D9C34D-746A-4DDB-90BF-E4E2F34465B1}"/>
              </a:ext>
            </a:extLst>
          </p:cNvPr>
          <p:cNvSpPr txBox="1"/>
          <p:nvPr/>
        </p:nvSpPr>
        <p:spPr>
          <a:xfrm>
            <a:off x="2671282" y="4374292"/>
            <a:ext cx="3680091" cy="369332"/>
          </a:xfrm>
          <a:prstGeom prst="rect">
            <a:avLst/>
          </a:prstGeom>
          <a:noFill/>
        </p:spPr>
        <p:txBody>
          <a:bodyPr wrap="square" rtlCol="0">
            <a:spAutoFit/>
          </a:bodyPr>
          <a:lstStyle/>
          <a:p>
            <a:endParaRPr lang="en-CA"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DF5DF7-9C17-4FA3-AC60-8F02279645AD}"/>
              </a:ext>
            </a:extLst>
          </p:cNvPr>
          <p:cNvSpPr txBox="1"/>
          <p:nvPr/>
        </p:nvSpPr>
        <p:spPr>
          <a:xfrm>
            <a:off x="1540033" y="1792770"/>
            <a:ext cx="5942587" cy="3586238"/>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CA" sz="3200" dirty="0">
                <a:latin typeface="Arial" panose="020B0604020202020204" pitchFamily="34" charset="0"/>
                <a:cs typeface="Arial" panose="020B0604020202020204" pitchFamily="34" charset="0"/>
              </a:rPr>
              <a:t>Inability to download</a:t>
            </a:r>
          </a:p>
          <a:p>
            <a:pPr marL="285750" indent="-285750">
              <a:lnSpc>
                <a:spcPct val="250000"/>
              </a:lnSpc>
              <a:buFont typeface="Arial" panose="020B0604020202020204" pitchFamily="34" charset="0"/>
              <a:buChar char="•"/>
            </a:pPr>
            <a:r>
              <a:rPr lang="en-CA" sz="3200" dirty="0">
                <a:latin typeface="Arial" panose="020B0604020202020204" pitchFamily="34" charset="0"/>
                <a:cs typeface="Arial" panose="020B0604020202020204" pitchFamily="34" charset="0"/>
              </a:rPr>
              <a:t>Short length and low quality</a:t>
            </a:r>
          </a:p>
          <a:p>
            <a:pPr marL="285750" indent="-285750">
              <a:lnSpc>
                <a:spcPct val="250000"/>
              </a:lnSpc>
              <a:buFont typeface="Arial" panose="020B0604020202020204" pitchFamily="34" charset="0"/>
              <a:buChar char="•"/>
            </a:pPr>
            <a:r>
              <a:rPr lang="en-CA" sz="3200" dirty="0">
                <a:latin typeface="Arial" panose="020B0604020202020204" pitchFamily="34" charset="0"/>
                <a:cs typeface="Arial" panose="020B0604020202020204" pitchFamily="34" charset="0"/>
              </a:rPr>
              <a:t>Deleted after playing</a:t>
            </a:r>
          </a:p>
        </p:txBody>
      </p:sp>
      <p:pic>
        <p:nvPicPr>
          <p:cNvPr id="8" name="Picture 7">
            <a:extLst>
              <a:ext uri="{FF2B5EF4-FFF2-40B4-BE49-F238E27FC236}">
                <a16:creationId xmlns:a16="http://schemas.microsoft.com/office/drawing/2014/main" id="{3F6D226F-E821-4033-8185-4350D5A27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105" y="2062552"/>
            <a:ext cx="3540038" cy="3316456"/>
          </a:xfrm>
          <a:prstGeom prst="rect">
            <a:avLst/>
          </a:prstGeom>
        </p:spPr>
      </p:pic>
    </p:spTree>
    <p:custDataLst>
      <p:tags r:id="rId1"/>
    </p:custDataLst>
    <p:extLst>
      <p:ext uri="{BB962C8B-B14F-4D97-AF65-F5344CB8AC3E}">
        <p14:creationId xmlns:p14="http://schemas.microsoft.com/office/powerpoint/2010/main" val="2542457983"/>
      </p:ext>
    </p:extLst>
  </p:cSld>
  <p:clrMapOvr>
    <a:masterClrMapping/>
  </p:clrMapOvr>
  <mc:AlternateContent xmlns:mc="http://schemas.openxmlformats.org/markup-compatibility/2006" xmlns:p14="http://schemas.microsoft.com/office/powerpoint/2010/main">
    <mc:Choice Requires="p14">
      <p:transition spd="slow" p14:dur="2000" advTm="16368"/>
    </mc:Choice>
    <mc:Fallback xmlns="">
      <p:transition spd="slow" advTm="163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1500" tmFilter="0, 0; .2, .5; .8, .5; 1, 0"/>
                                        <p:tgtEl>
                                          <p:spTgt spid="7">
                                            <p:txEl>
                                              <p:pRg st="0" end="0"/>
                                            </p:txEl>
                                          </p:spTgt>
                                        </p:tgtEl>
                                      </p:cBhvr>
                                    </p:animEffect>
                                    <p:animScale>
                                      <p:cBhvr>
                                        <p:cTn id="21" dur="750" autoRev="1" fill="hold"/>
                                        <p:tgtEl>
                                          <p:spTgt spid="7">
                                            <p:txEl>
                                              <p:pRg st="0" end="0"/>
                                            </p:txEl>
                                          </p:spTgt>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1500" tmFilter="0, 0; .2, .5; .8, .5; 1, 0"/>
                                        <p:tgtEl>
                                          <p:spTgt spid="7">
                                            <p:txEl>
                                              <p:pRg st="1" end="1"/>
                                            </p:txEl>
                                          </p:spTgt>
                                        </p:tgtEl>
                                      </p:cBhvr>
                                    </p:animEffect>
                                    <p:animScale>
                                      <p:cBhvr>
                                        <p:cTn id="26" dur="750" autoRev="1" fill="hold"/>
                                        <p:tgtEl>
                                          <p:spTgt spid="7">
                                            <p:txEl>
                                              <p:pRg st="1" end="1"/>
                                            </p:txEl>
                                          </p:spTgt>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1500" tmFilter="0, 0; .2, .5; .8, .5; 1, 0"/>
                                        <p:tgtEl>
                                          <p:spTgt spid="7">
                                            <p:txEl>
                                              <p:pRg st="2" end="2"/>
                                            </p:txEl>
                                          </p:spTgt>
                                        </p:tgtEl>
                                      </p:cBhvr>
                                    </p:animEffect>
                                    <p:animScale>
                                      <p:cBhvr>
                                        <p:cTn id="31" dur="750" autoRev="1" fill="hold"/>
                                        <p:tgtEl>
                                          <p:spTgt spid="7">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421E8-027C-404D-BDC3-DC9A19DAAC50}"/>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FACTOR 3 – THE AMOUNT OF THE DEALING</a:t>
            </a:r>
          </a:p>
        </p:txBody>
      </p:sp>
      <p:pic>
        <p:nvPicPr>
          <p:cNvPr id="8" name="Content Placeholder 15">
            <a:extLst>
              <a:ext uri="{FF2B5EF4-FFF2-40B4-BE49-F238E27FC236}">
                <a16:creationId xmlns:a16="http://schemas.microsoft.com/office/drawing/2014/main" id="{EC952935-BCF4-40FA-AEF8-34F670C4FA07}"/>
              </a:ext>
            </a:extLst>
          </p:cNvPr>
          <p:cNvPicPr>
            <a:picLocks noChangeAspect="1"/>
          </p:cNvPicPr>
          <p:nvPr/>
        </p:nvPicPr>
        <p:blipFill>
          <a:blip r:embed="rId4"/>
          <a:stretch>
            <a:fillRect/>
          </a:stretch>
        </p:blipFill>
        <p:spPr>
          <a:xfrm>
            <a:off x="4651387" y="4785146"/>
            <a:ext cx="5781151" cy="2695869"/>
          </a:xfrm>
          <a:prstGeom prst="rect">
            <a:avLst/>
          </a:prstGeom>
        </p:spPr>
      </p:pic>
      <p:sp>
        <p:nvSpPr>
          <p:cNvPr id="9" name="Oval 8">
            <a:extLst>
              <a:ext uri="{FF2B5EF4-FFF2-40B4-BE49-F238E27FC236}">
                <a16:creationId xmlns:a16="http://schemas.microsoft.com/office/drawing/2014/main" id="{B38A5A46-4FDC-43F4-8323-B6C62AE3EE9A}"/>
              </a:ext>
            </a:extLst>
          </p:cNvPr>
          <p:cNvSpPr/>
          <p:nvPr/>
        </p:nvSpPr>
        <p:spPr>
          <a:xfrm>
            <a:off x="5899305" y="5797200"/>
            <a:ext cx="1642657" cy="8070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0" name="Picture 2" descr="http://2.bp.blogspot.com/-wuk-KXHu0ms/TyeujLaHIrI/AAAAAAAAD_g/Hnn848NEdwc/s400/SOCAN+logo.png">
            <a:extLst>
              <a:ext uri="{FF2B5EF4-FFF2-40B4-BE49-F238E27FC236}">
                <a16:creationId xmlns:a16="http://schemas.microsoft.com/office/drawing/2014/main" id="{F7865E7A-4962-4F3F-A601-D28AC57100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5287" y="2242368"/>
            <a:ext cx="3688012" cy="153974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5">
            <a:extLst>
              <a:ext uri="{FF2B5EF4-FFF2-40B4-BE49-F238E27FC236}">
                <a16:creationId xmlns:a16="http://schemas.microsoft.com/office/drawing/2014/main" id="{9A08F670-4A4C-4DBD-8511-78EB20230FB3}"/>
              </a:ext>
            </a:extLst>
          </p:cNvPr>
          <p:cNvPicPr>
            <a:picLocks noChangeAspect="1"/>
          </p:cNvPicPr>
          <p:nvPr/>
        </p:nvPicPr>
        <p:blipFill>
          <a:blip r:embed="rId4"/>
          <a:stretch>
            <a:fillRect/>
          </a:stretch>
        </p:blipFill>
        <p:spPr>
          <a:xfrm>
            <a:off x="8061865" y="2978480"/>
            <a:ext cx="1730771" cy="807094"/>
          </a:xfrm>
          <a:prstGeom prst="rect">
            <a:avLst/>
          </a:prstGeom>
        </p:spPr>
      </p:pic>
      <p:sp>
        <p:nvSpPr>
          <p:cNvPr id="12" name="Oval 11">
            <a:extLst>
              <a:ext uri="{FF2B5EF4-FFF2-40B4-BE49-F238E27FC236}">
                <a16:creationId xmlns:a16="http://schemas.microsoft.com/office/drawing/2014/main" id="{CF3FCFB2-FE81-49D0-A7D5-AEF74F30DE6C}"/>
              </a:ext>
            </a:extLst>
          </p:cNvPr>
          <p:cNvSpPr/>
          <p:nvPr/>
        </p:nvSpPr>
        <p:spPr>
          <a:xfrm>
            <a:off x="8105923" y="2955329"/>
            <a:ext cx="1642657" cy="8070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3" name="Content Placeholder 15">
            <a:extLst>
              <a:ext uri="{FF2B5EF4-FFF2-40B4-BE49-F238E27FC236}">
                <a16:creationId xmlns:a16="http://schemas.microsoft.com/office/drawing/2014/main" id="{33CA7480-3421-4AF4-AFC1-B765AD329D44}"/>
              </a:ext>
            </a:extLst>
          </p:cNvPr>
          <p:cNvPicPr>
            <a:picLocks noChangeAspect="1"/>
          </p:cNvPicPr>
          <p:nvPr/>
        </p:nvPicPr>
        <p:blipFill>
          <a:blip r:embed="rId4"/>
          <a:stretch>
            <a:fillRect/>
          </a:stretch>
        </p:blipFill>
        <p:spPr>
          <a:xfrm>
            <a:off x="9166660" y="1964842"/>
            <a:ext cx="1730771" cy="807094"/>
          </a:xfrm>
          <a:prstGeom prst="rect">
            <a:avLst/>
          </a:prstGeom>
        </p:spPr>
      </p:pic>
      <p:sp>
        <p:nvSpPr>
          <p:cNvPr id="14" name="Oval 13">
            <a:extLst>
              <a:ext uri="{FF2B5EF4-FFF2-40B4-BE49-F238E27FC236}">
                <a16:creationId xmlns:a16="http://schemas.microsoft.com/office/drawing/2014/main" id="{2CF6BEB3-C3F7-4EC3-81B5-F71F88CE65D0}"/>
              </a:ext>
            </a:extLst>
          </p:cNvPr>
          <p:cNvSpPr/>
          <p:nvPr/>
        </p:nvSpPr>
        <p:spPr>
          <a:xfrm>
            <a:off x="9210718" y="1941691"/>
            <a:ext cx="1642657" cy="8070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5" name="Content Placeholder 15">
            <a:extLst>
              <a:ext uri="{FF2B5EF4-FFF2-40B4-BE49-F238E27FC236}">
                <a16:creationId xmlns:a16="http://schemas.microsoft.com/office/drawing/2014/main" id="{9514CA1F-0501-4597-A54B-6C06FC791448}"/>
              </a:ext>
            </a:extLst>
          </p:cNvPr>
          <p:cNvPicPr>
            <a:picLocks noChangeAspect="1"/>
          </p:cNvPicPr>
          <p:nvPr/>
        </p:nvPicPr>
        <p:blipFill>
          <a:blip r:embed="rId4"/>
          <a:stretch>
            <a:fillRect/>
          </a:stretch>
        </p:blipFill>
        <p:spPr>
          <a:xfrm>
            <a:off x="6848124" y="2003405"/>
            <a:ext cx="1730771" cy="807094"/>
          </a:xfrm>
          <a:prstGeom prst="rect">
            <a:avLst/>
          </a:prstGeom>
        </p:spPr>
      </p:pic>
      <p:sp>
        <p:nvSpPr>
          <p:cNvPr id="16" name="Oval 15">
            <a:extLst>
              <a:ext uri="{FF2B5EF4-FFF2-40B4-BE49-F238E27FC236}">
                <a16:creationId xmlns:a16="http://schemas.microsoft.com/office/drawing/2014/main" id="{F8103979-A6B8-4F10-B4C8-44F1615580A7}"/>
              </a:ext>
            </a:extLst>
          </p:cNvPr>
          <p:cNvSpPr/>
          <p:nvPr/>
        </p:nvSpPr>
        <p:spPr>
          <a:xfrm>
            <a:off x="6892182" y="2003405"/>
            <a:ext cx="1642657" cy="8070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FD7065-3FEA-439C-93BF-91431B436880}"/>
              </a:ext>
            </a:extLst>
          </p:cNvPr>
          <p:cNvSpPr txBox="1"/>
          <p:nvPr/>
        </p:nvSpPr>
        <p:spPr>
          <a:xfrm>
            <a:off x="10757145" y="1017358"/>
            <a:ext cx="1311442" cy="3170099"/>
          </a:xfrm>
          <a:prstGeom prst="rect">
            <a:avLst/>
          </a:prstGeom>
          <a:noFill/>
        </p:spPr>
        <p:txBody>
          <a:bodyPr wrap="square" rtlCol="0">
            <a:spAutoFit/>
          </a:bodyPr>
          <a:lstStyle/>
          <a:p>
            <a:r>
              <a:rPr lang="en-CA" sz="20000" dirty="0">
                <a:latin typeface="Arial" panose="020B0604020202020204" pitchFamily="34" charset="0"/>
                <a:cs typeface="Arial" panose="020B0604020202020204" pitchFamily="34" charset="0"/>
              </a:rPr>
              <a:t>}</a:t>
            </a:r>
          </a:p>
        </p:txBody>
      </p:sp>
      <p:cxnSp>
        <p:nvCxnSpPr>
          <p:cNvPr id="18" name="Straight Arrow Connector 17">
            <a:extLst>
              <a:ext uri="{FF2B5EF4-FFF2-40B4-BE49-F238E27FC236}">
                <a16:creationId xmlns:a16="http://schemas.microsoft.com/office/drawing/2014/main" id="{8C7F6BB4-F6A9-457A-B6EB-BA1746CD0F56}"/>
              </a:ext>
            </a:extLst>
          </p:cNvPr>
          <p:cNvCxnSpPr>
            <a:cxnSpLocks/>
          </p:cNvCxnSpPr>
          <p:nvPr/>
        </p:nvCxnSpPr>
        <p:spPr>
          <a:xfrm flipH="1">
            <a:off x="6720633" y="4971011"/>
            <a:ext cx="594567" cy="68838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0" name="Content Placeholder 6">
            <a:extLst>
              <a:ext uri="{FF2B5EF4-FFF2-40B4-BE49-F238E27FC236}">
                <a16:creationId xmlns:a16="http://schemas.microsoft.com/office/drawing/2014/main" id="{11597F6A-671F-4363-9571-C65807F7745C}"/>
              </a:ext>
            </a:extLst>
          </p:cNvPr>
          <p:cNvPicPr>
            <a:picLocks noChangeAspect="1"/>
          </p:cNvPicPr>
          <p:nvPr/>
        </p:nvPicPr>
        <p:blipFill>
          <a:blip r:embed="rId6"/>
          <a:stretch>
            <a:fillRect/>
          </a:stretch>
        </p:blipFill>
        <p:spPr>
          <a:xfrm>
            <a:off x="4509628" y="3881741"/>
            <a:ext cx="5572452" cy="886027"/>
          </a:xfrm>
          <a:prstGeom prst="rect">
            <a:avLst/>
          </a:prstGeom>
        </p:spPr>
      </p:pic>
      <p:pic>
        <p:nvPicPr>
          <p:cNvPr id="19" name="Picture 18">
            <a:extLst>
              <a:ext uri="{FF2B5EF4-FFF2-40B4-BE49-F238E27FC236}">
                <a16:creationId xmlns:a16="http://schemas.microsoft.com/office/drawing/2014/main" id="{9D0D32D3-3CAA-49BB-B41D-71F11CA8EC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711" y="1757838"/>
            <a:ext cx="2596805" cy="2937210"/>
          </a:xfrm>
          <a:prstGeom prst="rect">
            <a:avLst/>
          </a:prstGeom>
        </p:spPr>
      </p:pic>
      <p:pic>
        <p:nvPicPr>
          <p:cNvPr id="17" name="Picture 16">
            <a:extLst>
              <a:ext uri="{FF2B5EF4-FFF2-40B4-BE49-F238E27FC236}">
                <a16:creationId xmlns:a16="http://schemas.microsoft.com/office/drawing/2014/main" id="{DE737954-584C-3948-8038-29C34EE5B9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8290" y="4025311"/>
            <a:ext cx="2322095" cy="2175436"/>
          </a:xfrm>
          <a:prstGeom prst="rect">
            <a:avLst/>
          </a:prstGeom>
        </p:spPr>
      </p:pic>
      <p:sp>
        <p:nvSpPr>
          <p:cNvPr id="24" name="&quot;No&quot; Symbol 23">
            <a:extLst>
              <a:ext uri="{FF2B5EF4-FFF2-40B4-BE49-F238E27FC236}">
                <a16:creationId xmlns:a16="http://schemas.microsoft.com/office/drawing/2014/main" id="{E0318FB5-6838-6343-8C83-E124FFDBE8CD}"/>
              </a:ext>
            </a:extLst>
          </p:cNvPr>
          <p:cNvSpPr/>
          <p:nvPr/>
        </p:nvSpPr>
        <p:spPr>
          <a:xfrm>
            <a:off x="875188" y="2799592"/>
            <a:ext cx="1976253" cy="1985554"/>
          </a:xfrm>
          <a:prstGeom prst="noSmoking">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ontent Placeholder 2">
            <a:extLst>
              <a:ext uri="{FF2B5EF4-FFF2-40B4-BE49-F238E27FC236}">
                <a16:creationId xmlns:a16="http://schemas.microsoft.com/office/drawing/2014/main" id="{5D44945D-70C3-F64F-8277-1F85C4C7A802}"/>
              </a:ext>
            </a:extLst>
          </p:cNvPr>
          <p:cNvSpPr txBox="1">
            <a:spLocks/>
          </p:cNvSpPr>
          <p:nvPr/>
        </p:nvSpPr>
        <p:spPr>
          <a:xfrm>
            <a:off x="3550624" y="2127932"/>
            <a:ext cx="6928744" cy="1834816"/>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baseline="0">
                <a:solidFill>
                  <a:schemeClr val="bg2">
                    <a:lumMod val="50000"/>
                  </a:schemeClr>
                </a:solidFill>
                <a:latin typeface="DIN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2">
                    <a:lumMod val="50000"/>
                  </a:schemeClr>
                </a:solidFill>
                <a:latin typeface="DIN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2">
                    <a:lumMod val="50000"/>
                  </a:schemeClr>
                </a:solidFill>
                <a:latin typeface="DIN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tx1"/>
                </a:solidFill>
                <a:latin typeface="Arial" panose="020B0604020202020204" pitchFamily="34" charset="0"/>
                <a:cs typeface="Arial" panose="020B0604020202020204" pitchFamily="34" charset="0"/>
              </a:rPr>
              <a:t>“The ‘amount of the dealing’ factor should therefore be assessed by looking at how each dealing occurs on an individual level, not on the aggregate use" (para. 41).</a:t>
            </a:r>
          </a:p>
        </p:txBody>
      </p:sp>
    </p:spTree>
    <p:custDataLst>
      <p:tags r:id="rId1"/>
    </p:custDataLst>
    <p:extLst>
      <p:ext uri="{BB962C8B-B14F-4D97-AF65-F5344CB8AC3E}">
        <p14:creationId xmlns:p14="http://schemas.microsoft.com/office/powerpoint/2010/main" val="3362287789"/>
      </p:ext>
    </p:extLst>
  </p:cSld>
  <p:clrMapOvr>
    <a:masterClrMapping/>
  </p:clrMapOvr>
  <mc:AlternateContent xmlns:mc="http://schemas.openxmlformats.org/markup-compatibility/2006" xmlns:p14="http://schemas.microsoft.com/office/powerpoint/2010/main">
    <mc:Choice Requires="p14">
      <p:transition spd="slow" p14:dur="2000" advTm="38802"/>
    </mc:Choice>
    <mc:Fallback xmlns="">
      <p:transition spd="slow" advTm="388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nodeType="withEffect">
                                  <p:stCondLst>
                                    <p:cond delay="10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500"/>
                                        <p:tgtEl>
                                          <p:spTgt spid="9"/>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10"/>
                                        </p:tgtEl>
                                      </p:cBhvr>
                                    </p:animEffect>
                                    <p:set>
                                      <p:cBhvr>
                                        <p:cTn id="54" dur="1" fill="hold">
                                          <p:stCondLst>
                                            <p:cond delay="9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4"/>
                                        </p:tgtEl>
                                      </p:cBhvr>
                                    </p:animEffect>
                                    <p:set>
                                      <p:cBhvr>
                                        <p:cTn id="57" dur="1" fill="hold">
                                          <p:stCondLst>
                                            <p:cond delay="999"/>
                                          </p:stCondLst>
                                        </p:cTn>
                                        <p:tgtEl>
                                          <p:spTgt spid="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5"/>
                                        </p:tgtEl>
                                      </p:cBhvr>
                                    </p:animEffect>
                                    <p:set>
                                      <p:cBhvr>
                                        <p:cTn id="60" dur="1" fill="hold">
                                          <p:stCondLst>
                                            <p:cond delay="999"/>
                                          </p:stCondLst>
                                        </p:cTn>
                                        <p:tgtEl>
                                          <p:spTgt spid="1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6"/>
                                        </p:tgtEl>
                                      </p:cBhvr>
                                    </p:animEffect>
                                    <p:set>
                                      <p:cBhvr>
                                        <p:cTn id="63" dur="1" fill="hold">
                                          <p:stCondLst>
                                            <p:cond delay="999"/>
                                          </p:stCondLst>
                                        </p:cTn>
                                        <p:tgtEl>
                                          <p:spTgt spid="1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11"/>
                                        </p:tgtEl>
                                      </p:cBhvr>
                                    </p:animEffect>
                                    <p:set>
                                      <p:cBhvr>
                                        <p:cTn id="69" dur="1" fill="hold">
                                          <p:stCondLst>
                                            <p:cond delay="99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4"/>
                                        </p:tgtEl>
                                      </p:cBhvr>
                                    </p:animEffect>
                                    <p:set>
                                      <p:cBhvr>
                                        <p:cTn id="72" dur="1" fill="hold">
                                          <p:stCondLst>
                                            <p:cond delay="999"/>
                                          </p:stCondLst>
                                        </p:cTn>
                                        <p:tgtEl>
                                          <p:spTgt spid="1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13"/>
                                        </p:tgtEl>
                                      </p:cBhvr>
                                    </p:animEffect>
                                    <p:set>
                                      <p:cBhvr>
                                        <p:cTn id="75" dur="1" fill="hold">
                                          <p:stCondLst>
                                            <p:cond delay="999"/>
                                          </p:stCondLst>
                                        </p:cTn>
                                        <p:tgtEl>
                                          <p:spTgt spid="13"/>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18"/>
                                        </p:tgtEl>
                                      </p:cBhvr>
                                    </p:animEffect>
                                    <p:set>
                                      <p:cBhvr>
                                        <p:cTn id="81" dur="1" fill="hold">
                                          <p:stCondLst>
                                            <p:cond delay="999"/>
                                          </p:stCondLst>
                                        </p:cTn>
                                        <p:tgtEl>
                                          <p:spTgt spid="18"/>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9"/>
                                        </p:tgtEl>
                                      </p:cBhvr>
                                    </p:animEffect>
                                    <p:set>
                                      <p:cBhvr>
                                        <p:cTn id="84" dur="1" fill="hold">
                                          <p:stCondLst>
                                            <p:cond delay="999"/>
                                          </p:stCondLst>
                                        </p:cTn>
                                        <p:tgtEl>
                                          <p:spTgt spid="9"/>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8"/>
                                        </p:tgtEl>
                                      </p:cBhvr>
                                    </p:animEffect>
                                    <p:set>
                                      <p:cBhvr>
                                        <p:cTn id="87" dur="1" fill="hold">
                                          <p:stCondLst>
                                            <p:cond delay="999"/>
                                          </p:stCondLst>
                                        </p:cTn>
                                        <p:tgtEl>
                                          <p:spTgt spid="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iterate type="lt">
                                    <p:tmAbs val="50"/>
                                  </p:iterate>
                                  <p:childTnLst>
                                    <p:set>
                                      <p:cBhvr>
                                        <p:cTn id="91"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26" presetClass="emph" presetSubtype="0" fill="hold" grpId="1" nodeType="clickEffect">
                                  <p:stCondLst>
                                    <p:cond delay="0"/>
                                  </p:stCondLst>
                                  <p:childTnLst>
                                    <p:animEffect transition="out" filter="fade">
                                      <p:cBhvr>
                                        <p:cTn id="103" dur="1000" tmFilter="0, 0; .2, .5; .8, .5; 1, 0"/>
                                        <p:tgtEl>
                                          <p:spTgt spid="24"/>
                                        </p:tgtEl>
                                      </p:cBhvr>
                                    </p:animEffect>
                                    <p:animScale>
                                      <p:cBhvr>
                                        <p:cTn id="104" dur="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animBg="1"/>
      <p:bldP spid="12" grpId="1" animBg="1"/>
      <p:bldP spid="14" grpId="0" animBg="1"/>
      <p:bldP spid="14" grpId="1" animBg="1"/>
      <p:bldP spid="16" grpId="0" animBg="1"/>
      <p:bldP spid="16" grpId="1" animBg="1"/>
      <p:bldP spid="4" grpId="0"/>
      <p:bldP spid="4" grpId="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E51A0-4DB3-42AF-9ED4-06FED4B4D74D}"/>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FACTOR 4 – ALTERNATIVES TO THE DEALING</a:t>
            </a:r>
          </a:p>
        </p:txBody>
      </p:sp>
      <p:pic>
        <p:nvPicPr>
          <p:cNvPr id="9" name="Content Placeholder 8">
            <a:extLst>
              <a:ext uri="{FF2B5EF4-FFF2-40B4-BE49-F238E27FC236}">
                <a16:creationId xmlns:a16="http://schemas.microsoft.com/office/drawing/2014/main" id="{85C8413C-A8CB-4DA9-B19B-F8A06BD22963}"/>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615132" y="4740749"/>
            <a:ext cx="2315191" cy="1633371"/>
          </a:xfrm>
        </p:spPr>
      </p:pic>
      <p:pic>
        <p:nvPicPr>
          <p:cNvPr id="1026" name="Picture 2" descr="Hand, Art, Design, Album, Cover, Vinyl, Songs, Music">
            <a:extLst>
              <a:ext uri="{FF2B5EF4-FFF2-40B4-BE49-F238E27FC236}">
                <a16:creationId xmlns:a16="http://schemas.microsoft.com/office/drawing/2014/main" id="{D9507198-F6E7-4187-BF92-E1021D918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34" y="1874031"/>
            <a:ext cx="4838933" cy="27168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952292-6540-4B69-9B60-E89958BC7FE3}"/>
              </a:ext>
            </a:extLst>
          </p:cNvPr>
          <p:cNvSpPr txBox="1"/>
          <p:nvPr/>
        </p:nvSpPr>
        <p:spPr>
          <a:xfrm>
            <a:off x="649434" y="4921373"/>
            <a:ext cx="4617720" cy="1200329"/>
          </a:xfrm>
          <a:prstGeom prst="rect">
            <a:avLst/>
          </a:prstGeom>
          <a:noFill/>
        </p:spPr>
        <p:txBody>
          <a:bodyPr wrap="square" rtlCol="0">
            <a:spAutoFit/>
          </a:bodyPr>
          <a:lstStyle/>
          <a:p>
            <a:r>
              <a:rPr lang="en-CA" dirty="0">
                <a:latin typeface="Book Antiqua" panose="02040602050305030304" pitchFamily="18" charset="0"/>
              </a:rPr>
              <a:t>“The album sounded whimsical and flighty, while still showing a fresh and funky undertone that the band is best known for…”</a:t>
            </a:r>
          </a:p>
        </p:txBody>
      </p:sp>
      <p:pic>
        <p:nvPicPr>
          <p:cNvPr id="8" name="Picture 7">
            <a:extLst>
              <a:ext uri="{FF2B5EF4-FFF2-40B4-BE49-F238E27FC236}">
                <a16:creationId xmlns:a16="http://schemas.microsoft.com/office/drawing/2014/main" id="{894E9FE0-34AB-414C-9666-45206B17D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9928" y="2173715"/>
            <a:ext cx="4005960" cy="3165203"/>
          </a:xfrm>
          <a:prstGeom prst="rect">
            <a:avLst/>
          </a:prstGeom>
        </p:spPr>
      </p:pic>
      <p:pic>
        <p:nvPicPr>
          <p:cNvPr id="10" name="Picture 2" descr="http://2.bp.blogspot.com/-wuk-KXHu0ms/TyeujLaHIrI/AAAAAAAAD_g/Hnn848NEdwc/s400/SOCAN+logo.png">
            <a:extLst>
              <a:ext uri="{FF2B5EF4-FFF2-40B4-BE49-F238E27FC236}">
                <a16:creationId xmlns:a16="http://schemas.microsoft.com/office/drawing/2014/main" id="{5ED6F050-1B74-D44E-A0A1-37DF891D4F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7035"/>
          <a:stretch/>
        </p:blipFill>
        <p:spPr bwMode="auto">
          <a:xfrm>
            <a:off x="5874868" y="2302313"/>
            <a:ext cx="1925060" cy="243811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5">
            <a:extLst>
              <a:ext uri="{FF2B5EF4-FFF2-40B4-BE49-F238E27FC236}">
                <a16:creationId xmlns:a16="http://schemas.microsoft.com/office/drawing/2014/main" id="{AAE1A0E4-FDF1-9647-BBFB-0EBE9F7328A6}"/>
              </a:ext>
            </a:extLst>
          </p:cNvPr>
          <p:cNvPicPr>
            <a:picLocks noChangeAspect="1"/>
          </p:cNvPicPr>
          <p:nvPr/>
        </p:nvPicPr>
        <p:blipFill>
          <a:blip r:embed="rId8"/>
          <a:stretch>
            <a:fillRect/>
          </a:stretch>
        </p:blipFill>
        <p:spPr>
          <a:xfrm>
            <a:off x="1228070" y="3756317"/>
            <a:ext cx="5781151" cy="2695869"/>
          </a:xfrm>
          <a:prstGeom prst="rect">
            <a:avLst/>
          </a:prstGeom>
        </p:spPr>
      </p:pic>
      <p:sp>
        <p:nvSpPr>
          <p:cNvPr id="12" name="Oval 11">
            <a:extLst>
              <a:ext uri="{FF2B5EF4-FFF2-40B4-BE49-F238E27FC236}">
                <a16:creationId xmlns:a16="http://schemas.microsoft.com/office/drawing/2014/main" id="{9D52E584-FC60-414A-A3F3-B01E102CEA3D}"/>
              </a:ext>
            </a:extLst>
          </p:cNvPr>
          <p:cNvSpPr/>
          <p:nvPr/>
        </p:nvSpPr>
        <p:spPr>
          <a:xfrm>
            <a:off x="2475988" y="4768371"/>
            <a:ext cx="1642657" cy="8070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D27E1C39-080D-AF44-85F6-62100746C3E5}"/>
              </a:ext>
            </a:extLst>
          </p:cNvPr>
          <p:cNvSpPr txBox="1">
            <a:spLocks/>
          </p:cNvSpPr>
          <p:nvPr/>
        </p:nvSpPr>
        <p:spPr>
          <a:xfrm>
            <a:off x="1044554" y="1969846"/>
            <a:ext cx="4990909" cy="2227044"/>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baseline="0">
                <a:solidFill>
                  <a:schemeClr val="bg2">
                    <a:lumMod val="50000"/>
                  </a:schemeClr>
                </a:solidFill>
                <a:latin typeface="DIN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2">
                    <a:lumMod val="50000"/>
                  </a:schemeClr>
                </a:solidFill>
                <a:latin typeface="DIN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2">
                    <a:lumMod val="50000"/>
                  </a:schemeClr>
                </a:solidFill>
                <a:latin typeface="DIN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tx1"/>
                </a:solidFill>
                <a:latin typeface="DINPro"/>
              </a:rPr>
              <a:t>"...none of the other suggested alternatives can demonstrate to a consumer what previews can, namely, what a musical work sounds like" (para. 46).</a:t>
            </a:r>
          </a:p>
        </p:txBody>
      </p:sp>
    </p:spTree>
    <p:custDataLst>
      <p:tags r:id="rId1"/>
    </p:custDataLst>
    <p:extLst>
      <p:ext uri="{BB962C8B-B14F-4D97-AF65-F5344CB8AC3E}">
        <p14:creationId xmlns:p14="http://schemas.microsoft.com/office/powerpoint/2010/main" val="2747987827"/>
      </p:ext>
    </p:extLst>
  </p:cSld>
  <p:clrMapOvr>
    <a:masterClrMapping/>
  </p:clrMapOvr>
  <mc:AlternateContent xmlns:mc="http://schemas.openxmlformats.org/markup-compatibility/2006" xmlns:p14="http://schemas.microsoft.com/office/powerpoint/2010/main">
    <mc:Choice Requires="p14">
      <p:transition spd="slow" p14:dur="2000" advTm="24094"/>
    </mc:Choice>
    <mc:Fallback xmlns="">
      <p:transition spd="slow" advTm="240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026"/>
                                        </p:tgtEl>
                                      </p:cBhvr>
                                    </p:animEffect>
                                    <p:set>
                                      <p:cBhvr>
                                        <p:cTn id="36" dur="1" fill="hold">
                                          <p:stCondLst>
                                            <p:cond delay="499"/>
                                          </p:stCondLst>
                                        </p:cTn>
                                        <p:tgtEl>
                                          <p:spTgt spid="102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500"/>
                                        <p:tgtEl>
                                          <p:spTgt spid="13">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2.bp.blogspot.com/-wuk-KXHu0ms/TyeujLaHIrI/AAAAAAAAD_g/Hnn848NEdwc/s400/SOCAN+logo.png">
            <a:extLst>
              <a:ext uri="{FF2B5EF4-FFF2-40B4-BE49-F238E27FC236}">
                <a16:creationId xmlns:a16="http://schemas.microsoft.com/office/drawing/2014/main" id="{EE2EB2A6-432F-144E-A0E6-12BDF16F0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429" y="3623851"/>
            <a:ext cx="4733225" cy="1976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FD8C47-F98E-4C0C-9E69-17B883F4D9C9}"/>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FACTOR 5 – THE NATURE OF THE WORK</a:t>
            </a:r>
          </a:p>
        </p:txBody>
      </p:sp>
      <p:pic>
        <p:nvPicPr>
          <p:cNvPr id="18" name="Picture 17">
            <a:extLst>
              <a:ext uri="{FF2B5EF4-FFF2-40B4-BE49-F238E27FC236}">
                <a16:creationId xmlns:a16="http://schemas.microsoft.com/office/drawing/2014/main" id="{69AA19D0-0F69-4A49-9404-C338272DA201}"/>
              </a:ext>
            </a:extLst>
          </p:cNvPr>
          <p:cNvPicPr>
            <a:picLocks noChangeAspect="1"/>
          </p:cNvPicPr>
          <p:nvPr/>
        </p:nvPicPr>
        <p:blipFill>
          <a:blip r:embed="rId5"/>
          <a:stretch>
            <a:fillRect/>
          </a:stretch>
        </p:blipFill>
        <p:spPr>
          <a:xfrm>
            <a:off x="4384452" y="2021760"/>
            <a:ext cx="3423095" cy="4149695"/>
          </a:xfrm>
          <a:prstGeom prst="rect">
            <a:avLst/>
          </a:prstGeom>
        </p:spPr>
      </p:pic>
      <p:pic>
        <p:nvPicPr>
          <p:cNvPr id="19" name="Shape 267">
            <a:extLst>
              <a:ext uri="{FF2B5EF4-FFF2-40B4-BE49-F238E27FC236}">
                <a16:creationId xmlns:a16="http://schemas.microsoft.com/office/drawing/2014/main" id="{0DB1D208-0970-477B-9DEA-CE3F1234CF36}"/>
              </a:ext>
            </a:extLst>
          </p:cNvPr>
          <p:cNvPicPr preferRelativeResize="0"/>
          <p:nvPr/>
        </p:nvPicPr>
        <p:blipFill>
          <a:blip r:embed="rId6"/>
          <a:stretch>
            <a:fillRect/>
          </a:stretch>
        </p:blipFill>
        <p:spPr>
          <a:xfrm rot="19201599" flipV="1">
            <a:off x="6230134" y="4135691"/>
            <a:ext cx="1154974" cy="1050569"/>
          </a:xfrm>
          <a:prstGeom prst="rect">
            <a:avLst/>
          </a:prstGeom>
          <a:noFill/>
          <a:ln>
            <a:noFill/>
          </a:ln>
        </p:spPr>
      </p:pic>
      <p:pic>
        <p:nvPicPr>
          <p:cNvPr id="20" name="Shape 267">
            <a:extLst>
              <a:ext uri="{FF2B5EF4-FFF2-40B4-BE49-F238E27FC236}">
                <a16:creationId xmlns:a16="http://schemas.microsoft.com/office/drawing/2014/main" id="{519EF61A-DAD7-48AC-B89F-02419BAA71E8}"/>
              </a:ext>
            </a:extLst>
          </p:cNvPr>
          <p:cNvPicPr preferRelativeResize="0"/>
          <p:nvPr/>
        </p:nvPicPr>
        <p:blipFill>
          <a:blip r:embed="rId6"/>
          <a:stretch>
            <a:fillRect/>
          </a:stretch>
        </p:blipFill>
        <p:spPr>
          <a:xfrm rot="18673656" flipV="1">
            <a:off x="8459862" y="3829012"/>
            <a:ext cx="1154974" cy="1050569"/>
          </a:xfrm>
          <a:prstGeom prst="rect">
            <a:avLst/>
          </a:prstGeom>
          <a:noFill/>
          <a:ln>
            <a:noFill/>
          </a:ln>
        </p:spPr>
      </p:pic>
      <p:pic>
        <p:nvPicPr>
          <p:cNvPr id="21" name="Shape 267">
            <a:extLst>
              <a:ext uri="{FF2B5EF4-FFF2-40B4-BE49-F238E27FC236}">
                <a16:creationId xmlns:a16="http://schemas.microsoft.com/office/drawing/2014/main" id="{4BC5B886-22D1-4084-9B7E-D1AAED437363}"/>
              </a:ext>
            </a:extLst>
          </p:cNvPr>
          <p:cNvPicPr preferRelativeResize="0"/>
          <p:nvPr/>
        </p:nvPicPr>
        <p:blipFill>
          <a:blip r:embed="rId6"/>
          <a:stretch>
            <a:fillRect/>
          </a:stretch>
        </p:blipFill>
        <p:spPr>
          <a:xfrm rot="19363420">
            <a:off x="6084589" y="3092665"/>
            <a:ext cx="1154974" cy="1050569"/>
          </a:xfrm>
          <a:prstGeom prst="rect">
            <a:avLst/>
          </a:prstGeom>
          <a:noFill/>
          <a:ln>
            <a:noFill/>
          </a:ln>
        </p:spPr>
      </p:pic>
      <p:pic>
        <p:nvPicPr>
          <p:cNvPr id="22" name="Shape 267">
            <a:extLst>
              <a:ext uri="{FF2B5EF4-FFF2-40B4-BE49-F238E27FC236}">
                <a16:creationId xmlns:a16="http://schemas.microsoft.com/office/drawing/2014/main" id="{E14B841B-DDCA-4481-9D3F-721D7AEA236F}"/>
              </a:ext>
            </a:extLst>
          </p:cNvPr>
          <p:cNvPicPr preferRelativeResize="0"/>
          <p:nvPr/>
        </p:nvPicPr>
        <p:blipFill>
          <a:blip r:embed="rId6"/>
          <a:stretch>
            <a:fillRect/>
          </a:stretch>
        </p:blipFill>
        <p:spPr>
          <a:xfrm rot="1689103">
            <a:off x="5115056" y="4023116"/>
            <a:ext cx="1154974" cy="1050569"/>
          </a:xfrm>
          <a:prstGeom prst="rect">
            <a:avLst/>
          </a:prstGeom>
          <a:noFill/>
          <a:ln>
            <a:noFill/>
          </a:ln>
        </p:spPr>
      </p:pic>
      <p:pic>
        <p:nvPicPr>
          <p:cNvPr id="23" name="Shape 267">
            <a:extLst>
              <a:ext uri="{FF2B5EF4-FFF2-40B4-BE49-F238E27FC236}">
                <a16:creationId xmlns:a16="http://schemas.microsoft.com/office/drawing/2014/main" id="{EF11E840-5152-4881-8CEF-236DEE8D0B22}"/>
              </a:ext>
            </a:extLst>
          </p:cNvPr>
          <p:cNvPicPr preferRelativeResize="0"/>
          <p:nvPr/>
        </p:nvPicPr>
        <p:blipFill>
          <a:blip r:embed="rId6"/>
          <a:stretch>
            <a:fillRect/>
          </a:stretch>
        </p:blipFill>
        <p:spPr>
          <a:xfrm rot="1630733">
            <a:off x="7514547" y="3673782"/>
            <a:ext cx="1154974" cy="1050569"/>
          </a:xfrm>
          <a:prstGeom prst="rect">
            <a:avLst/>
          </a:prstGeom>
          <a:noFill/>
          <a:ln>
            <a:noFill/>
          </a:ln>
        </p:spPr>
      </p:pic>
      <p:pic>
        <p:nvPicPr>
          <p:cNvPr id="24" name="Shape 267">
            <a:extLst>
              <a:ext uri="{FF2B5EF4-FFF2-40B4-BE49-F238E27FC236}">
                <a16:creationId xmlns:a16="http://schemas.microsoft.com/office/drawing/2014/main" id="{863F8E55-0696-49A8-AFFE-4A671500C042}"/>
              </a:ext>
            </a:extLst>
          </p:cNvPr>
          <p:cNvPicPr preferRelativeResize="0"/>
          <p:nvPr/>
        </p:nvPicPr>
        <p:blipFill>
          <a:blip r:embed="rId6"/>
          <a:stretch>
            <a:fillRect/>
          </a:stretch>
        </p:blipFill>
        <p:spPr>
          <a:xfrm rot="20199305" flipV="1">
            <a:off x="3390819" y="3799497"/>
            <a:ext cx="1154974" cy="1050569"/>
          </a:xfrm>
          <a:prstGeom prst="rect">
            <a:avLst/>
          </a:prstGeom>
          <a:noFill/>
          <a:ln>
            <a:noFill/>
          </a:ln>
        </p:spPr>
      </p:pic>
      <p:pic>
        <p:nvPicPr>
          <p:cNvPr id="25" name="Shape 267">
            <a:extLst>
              <a:ext uri="{FF2B5EF4-FFF2-40B4-BE49-F238E27FC236}">
                <a16:creationId xmlns:a16="http://schemas.microsoft.com/office/drawing/2014/main" id="{2633B9D5-02D3-4249-AEFB-C07890DCB19E}"/>
              </a:ext>
            </a:extLst>
          </p:cNvPr>
          <p:cNvPicPr preferRelativeResize="0"/>
          <p:nvPr/>
        </p:nvPicPr>
        <p:blipFill>
          <a:blip r:embed="rId6"/>
          <a:stretch>
            <a:fillRect/>
          </a:stretch>
        </p:blipFill>
        <p:spPr>
          <a:xfrm rot="957270" flipV="1">
            <a:off x="4377652" y="4734751"/>
            <a:ext cx="1154974" cy="1050569"/>
          </a:xfrm>
          <a:prstGeom prst="rect">
            <a:avLst/>
          </a:prstGeom>
          <a:noFill/>
          <a:ln>
            <a:noFill/>
          </a:ln>
        </p:spPr>
      </p:pic>
      <p:pic>
        <p:nvPicPr>
          <p:cNvPr id="26" name="Shape 267">
            <a:extLst>
              <a:ext uri="{FF2B5EF4-FFF2-40B4-BE49-F238E27FC236}">
                <a16:creationId xmlns:a16="http://schemas.microsoft.com/office/drawing/2014/main" id="{43136D81-98E2-4E69-A383-30AFCA3EDCCB}"/>
              </a:ext>
            </a:extLst>
          </p:cNvPr>
          <p:cNvPicPr preferRelativeResize="0"/>
          <p:nvPr/>
        </p:nvPicPr>
        <p:blipFill>
          <a:blip r:embed="rId6"/>
          <a:stretch>
            <a:fillRect/>
          </a:stretch>
        </p:blipFill>
        <p:spPr>
          <a:xfrm rot="1029073" flipV="1">
            <a:off x="7375906" y="4689697"/>
            <a:ext cx="1154974" cy="1050569"/>
          </a:xfrm>
          <a:prstGeom prst="rect">
            <a:avLst/>
          </a:prstGeom>
          <a:noFill/>
          <a:ln>
            <a:noFill/>
          </a:ln>
        </p:spPr>
      </p:pic>
      <p:pic>
        <p:nvPicPr>
          <p:cNvPr id="27" name="Shape 267">
            <a:extLst>
              <a:ext uri="{FF2B5EF4-FFF2-40B4-BE49-F238E27FC236}">
                <a16:creationId xmlns:a16="http://schemas.microsoft.com/office/drawing/2014/main" id="{69F32017-CA64-44D2-B67D-0342B5B02CF7}"/>
              </a:ext>
            </a:extLst>
          </p:cNvPr>
          <p:cNvPicPr preferRelativeResize="0"/>
          <p:nvPr/>
        </p:nvPicPr>
        <p:blipFill>
          <a:blip r:embed="rId6"/>
          <a:stretch>
            <a:fillRect/>
          </a:stretch>
        </p:blipFill>
        <p:spPr>
          <a:xfrm rot="15744716" flipV="1">
            <a:off x="9480081" y="3031987"/>
            <a:ext cx="1154974" cy="1050569"/>
          </a:xfrm>
          <a:prstGeom prst="rect">
            <a:avLst/>
          </a:prstGeom>
          <a:noFill/>
          <a:ln>
            <a:noFill/>
          </a:ln>
        </p:spPr>
      </p:pic>
      <p:pic>
        <p:nvPicPr>
          <p:cNvPr id="28" name="Shape 267">
            <a:extLst>
              <a:ext uri="{FF2B5EF4-FFF2-40B4-BE49-F238E27FC236}">
                <a16:creationId xmlns:a16="http://schemas.microsoft.com/office/drawing/2014/main" id="{DF6A2C1D-360B-426C-819C-34A1D69A1391}"/>
              </a:ext>
            </a:extLst>
          </p:cNvPr>
          <p:cNvPicPr preferRelativeResize="0"/>
          <p:nvPr/>
        </p:nvPicPr>
        <p:blipFill>
          <a:blip r:embed="rId6"/>
          <a:stretch>
            <a:fillRect/>
          </a:stretch>
        </p:blipFill>
        <p:spPr>
          <a:xfrm rot="908300" flipV="1">
            <a:off x="9675993" y="4529508"/>
            <a:ext cx="1154974" cy="1050569"/>
          </a:xfrm>
          <a:prstGeom prst="rect">
            <a:avLst/>
          </a:prstGeom>
          <a:noFill/>
          <a:ln>
            <a:noFill/>
          </a:ln>
        </p:spPr>
      </p:pic>
      <p:pic>
        <p:nvPicPr>
          <p:cNvPr id="16" name="Content Placeholder 7">
            <a:extLst>
              <a:ext uri="{FF2B5EF4-FFF2-40B4-BE49-F238E27FC236}">
                <a16:creationId xmlns:a16="http://schemas.microsoft.com/office/drawing/2014/main" id="{F47C8796-6460-D14B-9610-A3382790AF0A}"/>
              </a:ext>
            </a:extLst>
          </p:cNvPr>
          <p:cNvPicPr>
            <a:picLocks noChangeAspect="1"/>
          </p:cNvPicPr>
          <p:nvPr/>
        </p:nvPicPr>
        <p:blipFill>
          <a:blip r:embed="rId7"/>
          <a:stretch>
            <a:fillRect/>
          </a:stretch>
        </p:blipFill>
        <p:spPr>
          <a:xfrm>
            <a:off x="582579" y="1825625"/>
            <a:ext cx="2022979" cy="1193560"/>
          </a:xfrm>
          <a:prstGeom prst="rect">
            <a:avLst/>
          </a:prstGeom>
        </p:spPr>
      </p:pic>
      <p:sp>
        <p:nvSpPr>
          <p:cNvPr id="29" name="Content Placeholder 2">
            <a:extLst>
              <a:ext uri="{FF2B5EF4-FFF2-40B4-BE49-F238E27FC236}">
                <a16:creationId xmlns:a16="http://schemas.microsoft.com/office/drawing/2014/main" id="{87E45CB4-45E6-7E40-8D29-47E5BAFDF36F}"/>
              </a:ext>
            </a:extLst>
          </p:cNvPr>
          <p:cNvSpPr txBox="1">
            <a:spLocks/>
          </p:cNvSpPr>
          <p:nvPr/>
        </p:nvSpPr>
        <p:spPr>
          <a:xfrm>
            <a:off x="2926080" y="1808332"/>
            <a:ext cx="8427720" cy="1834816"/>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baseline="0">
                <a:solidFill>
                  <a:schemeClr val="bg2">
                    <a:lumMod val="50000"/>
                  </a:schemeClr>
                </a:solidFill>
                <a:latin typeface="DIN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2">
                    <a:lumMod val="50000"/>
                  </a:schemeClr>
                </a:solidFill>
                <a:latin typeface="DIN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2">
                    <a:lumMod val="50000"/>
                  </a:schemeClr>
                </a:solidFill>
                <a:latin typeface="DIN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solidFill>
                  <a:schemeClr val="tx1"/>
                </a:solidFill>
                <a:latin typeface="Arial" panose="020B0604020202020204" pitchFamily="34" charset="0"/>
                <a:cs typeface="Arial" panose="020B0604020202020204" pitchFamily="34" charset="0"/>
              </a:rPr>
              <a:t>“Unless a potential consumer can locate and identify a work he or she wants to buy, the work will not be disseminated” (para. 47).</a:t>
            </a:r>
          </a:p>
        </p:txBody>
      </p:sp>
    </p:spTree>
    <p:custDataLst>
      <p:tags r:id="rId1"/>
    </p:custDataLst>
    <p:extLst>
      <p:ext uri="{BB962C8B-B14F-4D97-AF65-F5344CB8AC3E}">
        <p14:creationId xmlns:p14="http://schemas.microsoft.com/office/powerpoint/2010/main" val="1105550602"/>
      </p:ext>
    </p:extLst>
  </p:cSld>
  <p:clrMapOvr>
    <a:masterClrMapping/>
  </p:clrMapOvr>
  <mc:AlternateContent xmlns:mc="http://schemas.openxmlformats.org/markup-compatibility/2006" xmlns:p14="http://schemas.microsoft.com/office/powerpoint/2010/main">
    <mc:Choice Requires="p14">
      <p:transition spd="slow" p14:dur="2000" advTm="27182"/>
    </mc:Choice>
    <mc:Fallback xmlns="">
      <p:transition spd="slow" advTm="271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8"/>
                                        </p:tgtEl>
                                      </p:cBhvr>
                                      <p:by x="50000" y="50000"/>
                                    </p:animScale>
                                  </p:childTnLst>
                                </p:cTn>
                              </p:par>
                              <p:par>
                                <p:cTn id="12" presetID="35" presetClass="path" presetSubtype="0" accel="50000" decel="50000" fill="hold" nodeType="withEffect">
                                  <p:stCondLst>
                                    <p:cond delay="0"/>
                                  </p:stCondLst>
                                  <p:childTnLst>
                                    <p:animMotion origin="layout" path="M 0 -3.7037E-6 L -0.30482 0.03658 " pathEditMode="relative" rAng="0" ptsTypes="AA">
                                      <p:cBhvr>
                                        <p:cTn id="13" dur="2000" fill="hold"/>
                                        <p:tgtEl>
                                          <p:spTgt spid="18"/>
                                        </p:tgtEl>
                                        <p:attrNameLst>
                                          <p:attrName>ppt_x</p:attrName>
                                          <p:attrName>ppt_y</p:attrName>
                                        </p:attrNameLst>
                                      </p:cBhvr>
                                      <p:rCtr x="-15247" y="1829"/>
                                    </p:animMotion>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300"/>
                                        <p:tgtEl>
                                          <p:spTgt spid="24"/>
                                        </p:tgtEl>
                                      </p:cBhvr>
                                    </p:animEffect>
                                  </p:childTnLst>
                                </p:cTn>
                              </p:par>
                            </p:childTnLst>
                          </p:cTn>
                        </p:par>
                        <p:par>
                          <p:cTn id="27" fill="hold">
                            <p:stCondLst>
                              <p:cond delay="300"/>
                            </p:stCondLst>
                            <p:childTnLst>
                              <p:par>
                                <p:cTn id="28" presetID="10"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300"/>
                                        <p:tgtEl>
                                          <p:spTgt spid="25"/>
                                        </p:tgtEl>
                                      </p:cBhvr>
                                    </p:animEffect>
                                  </p:childTnLst>
                                </p:cTn>
                              </p:par>
                            </p:childTnLst>
                          </p:cTn>
                        </p:par>
                        <p:par>
                          <p:cTn id="31" fill="hold">
                            <p:stCondLst>
                              <p:cond delay="6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300"/>
                                        <p:tgtEl>
                                          <p:spTgt spid="22"/>
                                        </p:tgtEl>
                                      </p:cBhvr>
                                    </p:animEffect>
                                  </p:childTnLst>
                                </p:cTn>
                              </p:par>
                            </p:childTnLst>
                          </p:cTn>
                        </p:par>
                        <p:par>
                          <p:cTn id="35" fill="hold">
                            <p:stCondLst>
                              <p:cond delay="900"/>
                            </p:stCondLst>
                            <p:childTnLst>
                              <p:par>
                                <p:cTn id="36" presetID="10"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300"/>
                                        <p:tgtEl>
                                          <p:spTgt spid="21"/>
                                        </p:tgtEl>
                                      </p:cBhvr>
                                    </p:animEffect>
                                  </p:childTnLst>
                                </p:cTn>
                              </p:par>
                            </p:childTnLst>
                          </p:cTn>
                        </p:par>
                        <p:par>
                          <p:cTn id="39" fill="hold">
                            <p:stCondLst>
                              <p:cond delay="1200"/>
                            </p:stCondLst>
                            <p:childTnLst>
                              <p:par>
                                <p:cTn id="40" presetID="10" presetClass="entr" presetSubtype="0"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300"/>
                                        <p:tgtEl>
                                          <p:spTgt spid="19"/>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300"/>
                                        <p:tgtEl>
                                          <p:spTgt spid="26"/>
                                        </p:tgtEl>
                                      </p:cBhvr>
                                    </p:animEffect>
                                  </p:childTnLst>
                                </p:cTn>
                              </p:par>
                            </p:childTnLst>
                          </p:cTn>
                        </p:par>
                        <p:par>
                          <p:cTn id="47" fill="hold">
                            <p:stCondLst>
                              <p:cond delay="18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300"/>
                                        <p:tgtEl>
                                          <p:spTgt spid="23"/>
                                        </p:tgtEl>
                                      </p:cBhvr>
                                    </p:animEffect>
                                  </p:childTnLst>
                                </p:cTn>
                              </p:par>
                            </p:childTnLst>
                          </p:cTn>
                        </p:par>
                        <p:par>
                          <p:cTn id="51" fill="hold">
                            <p:stCondLst>
                              <p:cond delay="210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300"/>
                                        <p:tgtEl>
                                          <p:spTgt spid="27"/>
                                        </p:tgtEl>
                                      </p:cBhvr>
                                    </p:animEffect>
                                  </p:childTnLst>
                                </p:cTn>
                              </p:par>
                            </p:childTnLst>
                          </p:cTn>
                        </p:par>
                        <p:par>
                          <p:cTn id="55" fill="hold">
                            <p:stCondLst>
                              <p:cond delay="2400"/>
                            </p:stCondLst>
                            <p:childTnLst>
                              <p:par>
                                <p:cTn id="56" presetID="10"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300"/>
                                        <p:tgtEl>
                                          <p:spTgt spid="20"/>
                                        </p:tgtEl>
                                      </p:cBhvr>
                                    </p:animEffect>
                                  </p:childTnLst>
                                </p:cTn>
                              </p:par>
                            </p:childTnLst>
                          </p:cTn>
                        </p:par>
                        <p:par>
                          <p:cTn id="59" fill="hold">
                            <p:stCondLst>
                              <p:cond delay="2700"/>
                            </p:stCondLst>
                            <p:childTnLst>
                              <p:par>
                                <p:cTn id="60" presetID="10" presetClass="entr" presetSubtype="0"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300"/>
                                        <p:tgtEl>
                                          <p:spTgt spid="28"/>
                                        </p:tgtEl>
                                      </p:cBhvr>
                                    </p:animEffect>
                                  </p:childTnLst>
                                </p:cTn>
                              </p:par>
                              <p:par>
                                <p:cTn id="63" presetID="10"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iterate type="lt">
                                    <p:tmAbs val="50"/>
                                  </p:iterate>
                                  <p:childTnLst>
                                    <p:set>
                                      <p:cBhvr>
                                        <p:cTn id="69"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speaker">
            <a:hlinkClick r:id="" action="ppaction://media"/>
            <a:extLst>
              <a:ext uri="{FF2B5EF4-FFF2-40B4-BE49-F238E27FC236}">
                <a16:creationId xmlns:a16="http://schemas.microsoft.com/office/drawing/2014/main" id="{43EC25E3-CBC0-2846-92F5-7B85DA6C44AD}"/>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lum bright="20000" contrast="-20000"/>
          </a:blip>
          <a:srcRect/>
          <a:stretch/>
        </p:blipFill>
        <p:spPr>
          <a:xfrm>
            <a:off x="-1835" y="1617779"/>
            <a:ext cx="12192001" cy="6858000"/>
          </a:xfrm>
          <a:prstGeom prst="rect">
            <a:avLst/>
          </a:prstGeom>
          <a:ln>
            <a:noFill/>
          </a:ln>
          <a:effectLst>
            <a:outerShdw blurRad="50800" dist="50800" dir="5400000" algn="ctr" rotWithShape="0">
              <a:srgbClr val="000000"/>
            </a:outerShdw>
          </a:effectLst>
        </p:spPr>
      </p:pic>
      <p:sp>
        <p:nvSpPr>
          <p:cNvPr id="2" name="Title 1"/>
          <p:cNvSpPr>
            <a:spLocks noGrp="1"/>
          </p:cNvSpPr>
          <p:nvPr>
            <p:ph type="title"/>
          </p:nvPr>
        </p:nvSpPr>
        <p:spPr>
          <a:xfrm>
            <a:off x="2125785" y="526318"/>
            <a:ext cx="9941169" cy="868633"/>
          </a:xfrm>
        </p:spPr>
        <p:txBody>
          <a:bodyPr/>
          <a:lstStyle/>
          <a:p>
            <a:r>
              <a:rPr lang="en-US" b="1" dirty="0">
                <a:latin typeface="Arial" panose="020B0604020202020204" pitchFamily="34" charset="0"/>
                <a:cs typeface="Arial" panose="020B0604020202020204" pitchFamily="34" charset="0"/>
              </a:rPr>
              <a:t>PREVIEWING SONGS</a:t>
            </a:r>
          </a:p>
        </p:txBody>
      </p:sp>
      <p:pic>
        <p:nvPicPr>
          <p:cNvPr id="8" name="Content Placeholder 15">
            <a:extLst>
              <a:ext uri="{FF2B5EF4-FFF2-40B4-BE49-F238E27FC236}">
                <a16:creationId xmlns:a16="http://schemas.microsoft.com/office/drawing/2014/main" id="{365B5881-18A4-45BC-838B-B94EA1EF7D43}"/>
              </a:ext>
            </a:extLst>
          </p:cNvPr>
          <p:cNvPicPr>
            <a:picLocks noChangeAspect="1"/>
          </p:cNvPicPr>
          <p:nvPr/>
        </p:nvPicPr>
        <p:blipFill>
          <a:blip r:embed="rId7"/>
          <a:stretch>
            <a:fillRect/>
          </a:stretch>
        </p:blipFill>
        <p:spPr>
          <a:xfrm>
            <a:off x="727933" y="1896230"/>
            <a:ext cx="10739720" cy="5008151"/>
          </a:xfrm>
          <a:prstGeom prst="rect">
            <a:avLst/>
          </a:prstGeom>
        </p:spPr>
      </p:pic>
      <p:cxnSp>
        <p:nvCxnSpPr>
          <p:cNvPr id="9" name="Straight Connector 8">
            <a:extLst>
              <a:ext uri="{FF2B5EF4-FFF2-40B4-BE49-F238E27FC236}">
                <a16:creationId xmlns:a16="http://schemas.microsoft.com/office/drawing/2014/main" id="{E50F4BB7-7DB9-45AF-A274-28613EAC53A0}"/>
              </a:ext>
            </a:extLst>
          </p:cNvPr>
          <p:cNvCxnSpPr>
            <a:cxnSpLocks/>
          </p:cNvCxnSpPr>
          <p:nvPr/>
        </p:nvCxnSpPr>
        <p:spPr>
          <a:xfrm>
            <a:off x="655320" y="5534892"/>
            <a:ext cx="1080516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EC9688C-CCBC-48A8-9FCB-1505F63AFFA3}"/>
              </a:ext>
            </a:extLst>
          </p:cNvPr>
          <p:cNvCxnSpPr/>
          <p:nvPr/>
        </p:nvCxnSpPr>
        <p:spPr>
          <a:xfrm flipV="1">
            <a:off x="655320" y="4789028"/>
            <a:ext cx="0" cy="853440"/>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1244C27-C010-47B7-8994-2A5EE8208DF9}"/>
              </a:ext>
            </a:extLst>
          </p:cNvPr>
          <p:cNvCxnSpPr>
            <a:cxnSpLocks/>
          </p:cNvCxnSpPr>
          <p:nvPr/>
        </p:nvCxnSpPr>
        <p:spPr>
          <a:xfrm flipV="1">
            <a:off x="6110792" y="5215748"/>
            <a:ext cx="0" cy="4267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D4C04E-3A20-4337-B1E4-BB5349B2C138}"/>
              </a:ext>
            </a:extLst>
          </p:cNvPr>
          <p:cNvCxnSpPr/>
          <p:nvPr/>
        </p:nvCxnSpPr>
        <p:spPr>
          <a:xfrm flipV="1">
            <a:off x="11464066" y="4789028"/>
            <a:ext cx="0" cy="85344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3D2E73D-6906-4EFA-88BA-1C9EB8A304C5}"/>
              </a:ext>
            </a:extLst>
          </p:cNvPr>
          <p:cNvCxnSpPr>
            <a:cxnSpLocks/>
          </p:cNvCxnSpPr>
          <p:nvPr/>
        </p:nvCxnSpPr>
        <p:spPr>
          <a:xfrm flipV="1">
            <a:off x="3062792" y="5386975"/>
            <a:ext cx="0" cy="2528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47BBBA-F3B5-44B0-B94F-A5644AB68298}"/>
              </a:ext>
            </a:extLst>
          </p:cNvPr>
          <p:cNvCxnSpPr>
            <a:cxnSpLocks/>
          </p:cNvCxnSpPr>
          <p:nvPr/>
        </p:nvCxnSpPr>
        <p:spPr>
          <a:xfrm flipV="1">
            <a:off x="9051215" y="5386975"/>
            <a:ext cx="0" cy="2528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27CABB8-CDE1-4C10-9F90-DBA8891EB0DD}"/>
              </a:ext>
            </a:extLst>
          </p:cNvPr>
          <p:cNvSpPr txBox="1"/>
          <p:nvPr/>
        </p:nvSpPr>
        <p:spPr>
          <a:xfrm>
            <a:off x="2740068" y="5591392"/>
            <a:ext cx="645448" cy="369332"/>
          </a:xfrm>
          <a:prstGeom prst="rect">
            <a:avLst/>
          </a:prstGeom>
          <a:noFill/>
          <a:ln>
            <a:noFill/>
          </a:ln>
        </p:spPr>
        <p:txBody>
          <a:bodyPr wrap="square" rtlCol="0">
            <a:spAutoFit/>
          </a:bodyPr>
          <a:lstStyle/>
          <a:p>
            <a:r>
              <a:rPr lang="en-CA" dirty="0">
                <a:latin typeface="Arial" panose="020B0604020202020204" pitchFamily="34" charset="0"/>
                <a:cs typeface="Arial" panose="020B0604020202020204" pitchFamily="34" charset="0"/>
              </a:rPr>
              <a:t>0:45</a:t>
            </a:r>
          </a:p>
        </p:txBody>
      </p:sp>
      <p:sp>
        <p:nvSpPr>
          <p:cNvPr id="16" name="TextBox 15">
            <a:extLst>
              <a:ext uri="{FF2B5EF4-FFF2-40B4-BE49-F238E27FC236}">
                <a16:creationId xmlns:a16="http://schemas.microsoft.com/office/drawing/2014/main" id="{0B244503-5463-47BA-8FA2-38C16EAE7AFF}"/>
              </a:ext>
            </a:extLst>
          </p:cNvPr>
          <p:cNvSpPr txBox="1"/>
          <p:nvPr/>
        </p:nvSpPr>
        <p:spPr>
          <a:xfrm>
            <a:off x="5773276" y="5604545"/>
            <a:ext cx="645448" cy="369332"/>
          </a:xfrm>
          <a:prstGeom prst="rect">
            <a:avLst/>
          </a:prstGeom>
          <a:noFill/>
          <a:ln>
            <a:noFill/>
          </a:ln>
        </p:spPr>
        <p:txBody>
          <a:bodyPr wrap="square" rtlCol="0">
            <a:spAutoFit/>
          </a:bodyPr>
          <a:lstStyle/>
          <a:p>
            <a:r>
              <a:rPr lang="en-CA" dirty="0">
                <a:latin typeface="Arial" panose="020B0604020202020204" pitchFamily="34" charset="0"/>
                <a:cs typeface="Arial" panose="020B0604020202020204" pitchFamily="34" charset="0"/>
              </a:rPr>
              <a:t>1:30</a:t>
            </a:r>
          </a:p>
        </p:txBody>
      </p:sp>
      <p:sp>
        <p:nvSpPr>
          <p:cNvPr id="17" name="TextBox 16">
            <a:extLst>
              <a:ext uri="{FF2B5EF4-FFF2-40B4-BE49-F238E27FC236}">
                <a16:creationId xmlns:a16="http://schemas.microsoft.com/office/drawing/2014/main" id="{39E9F78A-031E-4B38-93EA-CF95890A435D}"/>
              </a:ext>
            </a:extLst>
          </p:cNvPr>
          <p:cNvSpPr txBox="1"/>
          <p:nvPr/>
        </p:nvSpPr>
        <p:spPr>
          <a:xfrm>
            <a:off x="8717503" y="5591392"/>
            <a:ext cx="645448" cy="369332"/>
          </a:xfrm>
          <a:prstGeom prst="rect">
            <a:avLst/>
          </a:prstGeom>
          <a:noFill/>
          <a:ln>
            <a:noFill/>
          </a:ln>
        </p:spPr>
        <p:txBody>
          <a:bodyPr wrap="square" rtlCol="0">
            <a:spAutoFit/>
          </a:bodyPr>
          <a:lstStyle/>
          <a:p>
            <a:r>
              <a:rPr lang="en-CA" dirty="0">
                <a:latin typeface="Arial" panose="020B0604020202020204" pitchFamily="34" charset="0"/>
                <a:cs typeface="Arial" panose="020B0604020202020204" pitchFamily="34" charset="0"/>
              </a:rPr>
              <a:t>2:15</a:t>
            </a:r>
          </a:p>
        </p:txBody>
      </p:sp>
      <p:sp>
        <p:nvSpPr>
          <p:cNvPr id="18" name="TextBox 17">
            <a:extLst>
              <a:ext uri="{FF2B5EF4-FFF2-40B4-BE49-F238E27FC236}">
                <a16:creationId xmlns:a16="http://schemas.microsoft.com/office/drawing/2014/main" id="{A9E560CA-0EBF-4E08-BC1D-1653C23679DF}"/>
              </a:ext>
            </a:extLst>
          </p:cNvPr>
          <p:cNvSpPr txBox="1"/>
          <p:nvPr/>
        </p:nvSpPr>
        <p:spPr>
          <a:xfrm>
            <a:off x="11085307" y="5591392"/>
            <a:ext cx="645448" cy="369332"/>
          </a:xfrm>
          <a:prstGeom prst="rect">
            <a:avLst/>
          </a:prstGeom>
          <a:noFill/>
          <a:ln>
            <a:noFill/>
          </a:ln>
        </p:spPr>
        <p:txBody>
          <a:bodyPr wrap="square" rtlCol="0">
            <a:spAutoFit/>
          </a:bodyPr>
          <a:lstStyle/>
          <a:p>
            <a:r>
              <a:rPr lang="en-CA" dirty="0">
                <a:latin typeface="Arial" panose="020B0604020202020204" pitchFamily="34" charset="0"/>
                <a:cs typeface="Arial" panose="020B0604020202020204" pitchFamily="34" charset="0"/>
              </a:rPr>
              <a:t>3:00</a:t>
            </a:r>
          </a:p>
        </p:txBody>
      </p:sp>
      <p:sp>
        <p:nvSpPr>
          <p:cNvPr id="3" name="Oval 2">
            <a:extLst>
              <a:ext uri="{FF2B5EF4-FFF2-40B4-BE49-F238E27FC236}">
                <a16:creationId xmlns:a16="http://schemas.microsoft.com/office/drawing/2014/main" id="{DF6AC176-C1B5-4419-878B-31AF6FC0A525}"/>
              </a:ext>
            </a:extLst>
          </p:cNvPr>
          <p:cNvSpPr/>
          <p:nvPr/>
        </p:nvSpPr>
        <p:spPr>
          <a:xfrm>
            <a:off x="3059206" y="3386052"/>
            <a:ext cx="3051586" cy="22053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7348DA3-6C41-40E6-9186-26616D3CB74C}"/>
              </a:ext>
            </a:extLst>
          </p:cNvPr>
          <p:cNvSpPr txBox="1"/>
          <p:nvPr/>
        </p:nvSpPr>
        <p:spPr>
          <a:xfrm>
            <a:off x="7269480" y="6272213"/>
            <a:ext cx="4084320" cy="369332"/>
          </a:xfrm>
          <a:prstGeom prst="rect">
            <a:avLst/>
          </a:prstGeom>
          <a:noFill/>
        </p:spPr>
        <p:txBody>
          <a:bodyPr wrap="square" rtlCol="0">
            <a:spAutoFit/>
          </a:bodyPr>
          <a:lstStyle/>
          <a:p>
            <a:endParaRPr lang="en-CA" b="1" dirty="0">
              <a:solidFill>
                <a:srgbClr val="FF0000"/>
              </a:solidFill>
            </a:endParaRPr>
          </a:p>
        </p:txBody>
      </p:sp>
      <p:pic>
        <p:nvPicPr>
          <p:cNvPr id="20" name="Picture 19">
            <a:extLst>
              <a:ext uri="{FF2B5EF4-FFF2-40B4-BE49-F238E27FC236}">
                <a16:creationId xmlns:a16="http://schemas.microsoft.com/office/drawing/2014/main" id="{998863F4-228B-7E43-80E7-D3CE44D45E7B}"/>
              </a:ext>
            </a:extLst>
          </p:cNvPr>
          <p:cNvPicPr>
            <a:picLocks noChangeAspect="1"/>
          </p:cNvPicPr>
          <p:nvPr/>
        </p:nvPicPr>
        <p:blipFill rotWithShape="1">
          <a:blip r:embed="rId8"/>
          <a:srcRect b="16255"/>
          <a:stretch/>
        </p:blipFill>
        <p:spPr>
          <a:xfrm>
            <a:off x="4153059" y="1756703"/>
            <a:ext cx="1654426" cy="1385508"/>
          </a:xfrm>
          <a:prstGeom prst="rect">
            <a:avLst/>
          </a:prstGeom>
        </p:spPr>
      </p:pic>
      <p:pic>
        <p:nvPicPr>
          <p:cNvPr id="23" name="Picture 22">
            <a:extLst>
              <a:ext uri="{FF2B5EF4-FFF2-40B4-BE49-F238E27FC236}">
                <a16:creationId xmlns:a16="http://schemas.microsoft.com/office/drawing/2014/main" id="{13F169E9-7E7E-CE42-B377-A45D1500DD4E}"/>
              </a:ext>
            </a:extLst>
          </p:cNvPr>
          <p:cNvPicPr>
            <a:picLocks noChangeAspect="1"/>
          </p:cNvPicPr>
          <p:nvPr/>
        </p:nvPicPr>
        <p:blipFill rotWithShape="1">
          <a:blip r:embed="rId9">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3533357" y="1749648"/>
            <a:ext cx="777982" cy="1514899"/>
          </a:xfrm>
          <a:prstGeom prst="rect">
            <a:avLst/>
          </a:prstGeom>
        </p:spPr>
      </p:pic>
      <p:pic>
        <p:nvPicPr>
          <p:cNvPr id="25" name="Picture 24">
            <a:extLst>
              <a:ext uri="{FF2B5EF4-FFF2-40B4-BE49-F238E27FC236}">
                <a16:creationId xmlns:a16="http://schemas.microsoft.com/office/drawing/2014/main" id="{109F0918-554C-4447-88D5-9B38A08640B9}"/>
              </a:ext>
            </a:extLst>
          </p:cNvPr>
          <p:cNvPicPr>
            <a:picLocks noChangeAspect="1"/>
          </p:cNvPicPr>
          <p:nvPr/>
        </p:nvPicPr>
        <p:blipFill>
          <a:blip r:embed="rId10"/>
          <a:srcRect/>
          <a:stretch/>
        </p:blipFill>
        <p:spPr>
          <a:xfrm>
            <a:off x="7750543" y="1690462"/>
            <a:ext cx="2010184" cy="1682945"/>
          </a:xfrm>
          <a:prstGeom prst="rect">
            <a:avLst/>
          </a:prstGeom>
        </p:spPr>
      </p:pic>
      <p:sp>
        <p:nvSpPr>
          <p:cNvPr id="26" name="TextBox 25">
            <a:extLst>
              <a:ext uri="{FF2B5EF4-FFF2-40B4-BE49-F238E27FC236}">
                <a16:creationId xmlns:a16="http://schemas.microsoft.com/office/drawing/2014/main" id="{85A094B9-FE1E-4A41-9CF7-4EDF0970617E}"/>
              </a:ext>
            </a:extLst>
          </p:cNvPr>
          <p:cNvSpPr txBox="1"/>
          <p:nvPr/>
        </p:nvSpPr>
        <p:spPr>
          <a:xfrm>
            <a:off x="5929972" y="2274862"/>
            <a:ext cx="1875015"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Fair Dealing</a:t>
            </a:r>
          </a:p>
        </p:txBody>
      </p:sp>
    </p:spTree>
    <p:custDataLst>
      <p:tags r:id="rId1"/>
    </p:custDataLst>
    <p:extLst>
      <p:ext uri="{BB962C8B-B14F-4D97-AF65-F5344CB8AC3E}">
        <p14:creationId xmlns:p14="http://schemas.microsoft.com/office/powerpoint/2010/main" val="1857498747"/>
      </p:ext>
    </p:extLst>
  </p:cSld>
  <p:clrMapOvr>
    <a:masterClrMapping/>
  </p:clrMapOvr>
  <mc:AlternateContent xmlns:mc="http://schemas.openxmlformats.org/markup-compatibility/2006" xmlns:p14="http://schemas.microsoft.com/office/powerpoint/2010/main">
    <mc:Choice Requires="p14">
      <p:transition spd="slow" p14:dur="2000" advTm="25107"/>
    </mc:Choice>
    <mc:Fallback xmlns="">
      <p:transition spd="slow" advTm="251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7001" fill="hold"/>
                                        <p:tgtEl>
                                          <p:spTgt spid="7"/>
                                        </p:tgtEl>
                                      </p:cBhvr>
                                    </p:cmd>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md type="call" cmd="stop">
                                      <p:cBhvr>
                                        <p:cTn id="48" dur="1">
                                          <p:stCondLst>
                                            <p:cond delay="499"/>
                                          </p:stCondLst>
                                        </p:cTn>
                                        <p:tgtEl>
                                          <p:spTgt spid="7"/>
                                        </p:tgtEl>
                                      </p:cBhvr>
                                    </p:cmd>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fltVal val="0"/>
                                          </p:val>
                                        </p:tav>
                                        <p:tav tm="100000">
                                          <p:val>
                                            <p:strVal val="#ppt_w"/>
                                          </p:val>
                                        </p:tav>
                                      </p:tavLst>
                                    </p:anim>
                                    <p:anim calcmode="lin" valueType="num">
                                      <p:cBhvr>
                                        <p:cTn id="54" dur="1000" fill="hold"/>
                                        <p:tgtEl>
                                          <p:spTgt spid="20"/>
                                        </p:tgtEl>
                                        <p:attrNameLst>
                                          <p:attrName>ppt_h</p:attrName>
                                        </p:attrNameLst>
                                      </p:cBhvr>
                                      <p:tavLst>
                                        <p:tav tm="0">
                                          <p:val>
                                            <p:fltVal val="0"/>
                                          </p:val>
                                        </p:tav>
                                        <p:tav tm="100000">
                                          <p:val>
                                            <p:strVal val="#ppt_h"/>
                                          </p:val>
                                        </p:tav>
                                      </p:tavLst>
                                    </p:anim>
                                    <p:anim calcmode="lin" valueType="num">
                                      <p:cBhvr>
                                        <p:cTn id="55" dur="1000" fill="hold"/>
                                        <p:tgtEl>
                                          <p:spTgt spid="20"/>
                                        </p:tgtEl>
                                        <p:attrNameLst>
                                          <p:attrName>style.rotation</p:attrName>
                                        </p:attrNameLst>
                                      </p:cBhvr>
                                      <p:tavLst>
                                        <p:tav tm="0">
                                          <p:val>
                                            <p:fltVal val="90"/>
                                          </p:val>
                                        </p:tav>
                                        <p:tav tm="100000">
                                          <p:val>
                                            <p:fltVal val="0"/>
                                          </p:val>
                                        </p:tav>
                                      </p:tavLst>
                                    </p:anim>
                                    <p:animEffect transition="in" filter="fade">
                                      <p:cBhvr>
                                        <p:cTn id="56" dur="1000"/>
                                        <p:tgtEl>
                                          <p:spTgt spid="20"/>
                                        </p:tgtEl>
                                      </p:cBhvr>
                                    </p:animEffect>
                                  </p:childTnLst>
                                </p:cTn>
                              </p:par>
                              <p:par>
                                <p:cTn id="57" presetID="3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ppt_w</p:attrName>
                                        </p:attrNameLst>
                                      </p:cBhvr>
                                      <p:tavLst>
                                        <p:tav tm="0">
                                          <p:val>
                                            <p:fltVal val="0"/>
                                          </p:val>
                                        </p:tav>
                                        <p:tav tm="100000">
                                          <p:val>
                                            <p:strVal val="#ppt_w"/>
                                          </p:val>
                                        </p:tav>
                                      </p:tavLst>
                                    </p:anim>
                                    <p:anim calcmode="lin" valueType="num">
                                      <p:cBhvr>
                                        <p:cTn id="60" dur="1000" fill="hold"/>
                                        <p:tgtEl>
                                          <p:spTgt spid="23"/>
                                        </p:tgtEl>
                                        <p:attrNameLst>
                                          <p:attrName>ppt_h</p:attrName>
                                        </p:attrNameLst>
                                      </p:cBhvr>
                                      <p:tavLst>
                                        <p:tav tm="0">
                                          <p:val>
                                            <p:fltVal val="0"/>
                                          </p:val>
                                        </p:tav>
                                        <p:tav tm="100000">
                                          <p:val>
                                            <p:strVal val="#ppt_h"/>
                                          </p:val>
                                        </p:tav>
                                      </p:tavLst>
                                    </p:anim>
                                    <p:anim calcmode="lin" valueType="num">
                                      <p:cBhvr>
                                        <p:cTn id="61" dur="1000" fill="hold"/>
                                        <p:tgtEl>
                                          <p:spTgt spid="23"/>
                                        </p:tgtEl>
                                        <p:attrNameLst>
                                          <p:attrName>style.rotation</p:attrName>
                                        </p:attrNameLst>
                                      </p:cBhvr>
                                      <p:tavLst>
                                        <p:tav tm="0">
                                          <p:val>
                                            <p:fltVal val="90"/>
                                          </p:val>
                                        </p:tav>
                                        <p:tav tm="100000">
                                          <p:val>
                                            <p:fltVal val="0"/>
                                          </p:val>
                                        </p:tav>
                                      </p:tavLst>
                                    </p:anim>
                                    <p:animEffect transition="in" filter="fade">
                                      <p:cBhvr>
                                        <p:cTn id="62" dur="1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1000" fill="hold"/>
                                        <p:tgtEl>
                                          <p:spTgt spid="3"/>
                                        </p:tgtEl>
                                        <p:attrNameLst>
                                          <p:attrName>ppt_w</p:attrName>
                                        </p:attrNameLst>
                                      </p:cBhvr>
                                      <p:tavLst>
                                        <p:tav tm="0">
                                          <p:val>
                                            <p:fltVal val="0"/>
                                          </p:val>
                                        </p:tav>
                                        <p:tav tm="100000">
                                          <p:val>
                                            <p:strVal val="#ppt_w"/>
                                          </p:val>
                                        </p:tav>
                                      </p:tavLst>
                                    </p:anim>
                                    <p:anim calcmode="lin" valueType="num">
                                      <p:cBhvr>
                                        <p:cTn id="68" dur="1000" fill="hold"/>
                                        <p:tgtEl>
                                          <p:spTgt spid="3"/>
                                        </p:tgtEl>
                                        <p:attrNameLst>
                                          <p:attrName>ppt_h</p:attrName>
                                        </p:attrNameLst>
                                      </p:cBhvr>
                                      <p:tavLst>
                                        <p:tav tm="0">
                                          <p:val>
                                            <p:fltVal val="0"/>
                                          </p:val>
                                        </p:tav>
                                        <p:tav tm="100000">
                                          <p:val>
                                            <p:strVal val="#ppt_h"/>
                                          </p:val>
                                        </p:tav>
                                      </p:tavLst>
                                    </p:anim>
                                    <p:anim calcmode="lin" valueType="num">
                                      <p:cBhvr>
                                        <p:cTn id="69" dur="1000" fill="hold"/>
                                        <p:tgtEl>
                                          <p:spTgt spid="3"/>
                                        </p:tgtEl>
                                        <p:attrNameLst>
                                          <p:attrName>style.rotation</p:attrName>
                                        </p:attrNameLst>
                                      </p:cBhvr>
                                      <p:tavLst>
                                        <p:tav tm="0">
                                          <p:val>
                                            <p:fltVal val="90"/>
                                          </p:val>
                                        </p:tav>
                                        <p:tav tm="100000">
                                          <p:val>
                                            <p:fltVal val="0"/>
                                          </p:val>
                                        </p:tav>
                                      </p:tavLst>
                                    </p:anim>
                                    <p:animEffect transition="in" filter="fade">
                                      <p:cBhvr>
                                        <p:cTn id="70" dur="10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00144 -0.00926 C 0.07045 -0.07037 0.13959 -0.13171 0.19089 -0.12801 C 0.24232 -0.12431 0.29167 -0.01644 0.30964 0.01273 " pathEditMode="relative" ptsTypes="AAA">
                                      <p:cBhvr>
                                        <p:cTn id="79" dur="2000" fill="hold"/>
                                        <p:tgtEl>
                                          <p:spTgt spid="23"/>
                                        </p:tgtEl>
                                        <p:attrNameLst>
                                          <p:attrName>ppt_x</p:attrName>
                                          <p:attrName>ppt_y</p:attrName>
                                        </p:attrNameLst>
                                      </p:cBhvr>
                                    </p:animMotion>
                                  </p:childTnLst>
                                </p:cTn>
                              </p:par>
                            </p:childTnLst>
                          </p:cTn>
                        </p:par>
                      </p:childTnLst>
                    </p:cTn>
                  </p:par>
                  <p:par>
                    <p:cTn id="80" fill="hold">
                      <p:stCondLst>
                        <p:cond delay="indefinite"/>
                      </p:stCondLst>
                      <p:childTnLst>
                        <p:par>
                          <p:cTn id="81" fill="hold">
                            <p:stCondLst>
                              <p:cond delay="0"/>
                            </p:stCondLst>
                            <p:childTnLst>
                              <p:par>
                                <p:cTn id="82" presetID="0" presetClass="path" presetSubtype="0" accel="50000" decel="50000" fill="hold" nodeType="clickEffect">
                                  <p:stCondLst>
                                    <p:cond delay="0"/>
                                  </p:stCondLst>
                                  <p:childTnLst>
                                    <p:animMotion origin="layout" path="M 0.30964 0.01273 C 0.26133 -0.0544 0.21303 -0.1213 0.16094 -0.12315 C 0.10886 -0.12523 -0.00286 0.0037 -0.0026 0.00046 " pathEditMode="relative" ptsTypes="AAA">
                                      <p:cBhvr>
                                        <p:cTn id="83" dur="2000" fill="hold"/>
                                        <p:tgtEl>
                                          <p:spTgt spid="23"/>
                                        </p:tgtEl>
                                        <p:attrNameLst>
                                          <p:attrName>ppt_x</p:attrName>
                                          <p:attrName>ppt_y</p:attrName>
                                        </p:attrNameLst>
                                      </p:cBhvr>
                                    </p:animMotion>
                                  </p:childTnLst>
                                </p:cTn>
                              </p:par>
                              <p:par>
                                <p:cTn id="84" presetID="2" presetClass="entr" presetSubtype="2"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1750" fill="hold"/>
                                        <p:tgtEl>
                                          <p:spTgt spid="26"/>
                                        </p:tgtEl>
                                        <p:attrNameLst>
                                          <p:attrName>ppt_x</p:attrName>
                                        </p:attrNameLst>
                                      </p:cBhvr>
                                      <p:tavLst>
                                        <p:tav tm="0">
                                          <p:val>
                                            <p:strVal val="1+#ppt_w/2"/>
                                          </p:val>
                                        </p:tav>
                                        <p:tav tm="100000">
                                          <p:val>
                                            <p:strVal val="#ppt_x"/>
                                          </p:val>
                                        </p:tav>
                                      </p:tavLst>
                                    </p:anim>
                                    <p:anim calcmode="lin" valueType="num">
                                      <p:cBhvr additive="base">
                                        <p:cTn id="87" dur="17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88" fill="hold" display="0">
                  <p:stCondLst>
                    <p:cond delay="indefinite"/>
                  </p:stCondLst>
                </p:cTn>
                <p:tgtEl>
                  <p:spTgt spid="7"/>
                </p:tgtEl>
              </p:cMediaNode>
            </p:video>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2" presetClass="mediacall" presetSubtype="0" fill="hold" nodeType="clickEffect">
                                  <p:stCondLst>
                                    <p:cond delay="0"/>
                                  </p:stCondLst>
                                  <p:childTnLst>
                                    <p:cmd type="call" cmd="togglePause">
                                      <p:cBhvr>
                                        <p:cTn id="93" dur="1" fill="hold"/>
                                        <p:tgtEl>
                                          <p:spTgt spid="7"/>
                                        </p:tgtEl>
                                      </p:cBhvr>
                                    </p:cmd>
                                  </p:childTnLst>
                                </p:cTn>
                              </p:par>
                            </p:childTnLst>
                          </p:cTn>
                        </p:par>
                      </p:childTnLst>
                    </p:cTn>
                  </p:par>
                </p:childTnLst>
              </p:cTn>
              <p:nextCondLst>
                <p:cond evt="onClick" delay="0">
                  <p:tgtEl>
                    <p:spTgt spid="7"/>
                  </p:tgtEl>
                </p:cond>
              </p:nextCondLst>
            </p:seq>
          </p:childTnLst>
        </p:cTn>
      </p:par>
    </p:tnLst>
    <p:bldLst>
      <p:bldP spid="15" grpId="0"/>
      <p:bldP spid="16" grpId="0"/>
      <p:bldP spid="17" grpId="0"/>
      <p:bldP spid="18" grpId="0"/>
      <p:bldP spid="3" grpId="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C68B-3158-4652-8A25-65356B684EF7}"/>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FACTOR 6 – THE EFFECT OF THE DEALING ON THE WORK</a:t>
            </a:r>
          </a:p>
        </p:txBody>
      </p:sp>
      <p:pic>
        <p:nvPicPr>
          <p:cNvPr id="7" name="Picture 6">
            <a:extLst>
              <a:ext uri="{FF2B5EF4-FFF2-40B4-BE49-F238E27FC236}">
                <a16:creationId xmlns:a16="http://schemas.microsoft.com/office/drawing/2014/main" id="{A84FDA68-82B4-4A22-A303-6C3B82CF2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86" y="2161426"/>
            <a:ext cx="2278207" cy="3370815"/>
          </a:xfrm>
          <a:prstGeom prst="rect">
            <a:avLst/>
          </a:prstGeom>
        </p:spPr>
      </p:pic>
      <p:pic>
        <p:nvPicPr>
          <p:cNvPr id="5" name="Content Placeholder 7">
            <a:extLst>
              <a:ext uri="{FF2B5EF4-FFF2-40B4-BE49-F238E27FC236}">
                <a16:creationId xmlns:a16="http://schemas.microsoft.com/office/drawing/2014/main" id="{497E8570-9311-FF4A-82FF-2C95CD482EFF}"/>
              </a:ext>
            </a:extLst>
          </p:cNvPr>
          <p:cNvPicPr>
            <a:picLocks noChangeAspect="1"/>
          </p:cNvPicPr>
          <p:nvPr/>
        </p:nvPicPr>
        <p:blipFill>
          <a:blip r:embed="rId5"/>
          <a:stretch>
            <a:fillRect/>
          </a:stretch>
        </p:blipFill>
        <p:spPr>
          <a:xfrm>
            <a:off x="3433877" y="2018256"/>
            <a:ext cx="4203757" cy="2480222"/>
          </a:xfrm>
          <a:prstGeom prst="rect">
            <a:avLst/>
          </a:prstGeom>
        </p:spPr>
      </p:pic>
      <p:pic>
        <p:nvPicPr>
          <p:cNvPr id="6" name="Picture 5" descr="A close up of a logo&#10;&#10;Description automatically generated">
            <a:extLst>
              <a:ext uri="{FF2B5EF4-FFF2-40B4-BE49-F238E27FC236}">
                <a16:creationId xmlns:a16="http://schemas.microsoft.com/office/drawing/2014/main" id="{D9A377C6-CA8C-AF48-A998-EFAF49BD8D5C}"/>
              </a:ext>
            </a:extLst>
          </p:cNvPr>
          <p:cNvPicPr>
            <a:picLocks noChangeAspect="1"/>
          </p:cNvPicPr>
          <p:nvPr/>
        </p:nvPicPr>
        <p:blipFill rotWithShape="1">
          <a:blip r:embed="rId6"/>
          <a:srcRect b="14182"/>
          <a:stretch/>
        </p:blipFill>
        <p:spPr>
          <a:xfrm>
            <a:off x="9078570" y="2018256"/>
            <a:ext cx="2829974" cy="2428632"/>
          </a:xfrm>
          <a:prstGeom prst="rect">
            <a:avLst/>
          </a:prstGeom>
        </p:spPr>
      </p:pic>
      <p:pic>
        <p:nvPicPr>
          <p:cNvPr id="8" name="Picture 7">
            <a:extLst>
              <a:ext uri="{FF2B5EF4-FFF2-40B4-BE49-F238E27FC236}">
                <a16:creationId xmlns:a16="http://schemas.microsoft.com/office/drawing/2014/main" id="{0F66C739-98A6-EA49-94DE-3845169943D2}"/>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8239971" y="2229444"/>
            <a:ext cx="1086908" cy="2116445"/>
          </a:xfrm>
          <a:prstGeom prst="rect">
            <a:avLst/>
          </a:prstGeom>
        </p:spPr>
      </p:pic>
      <p:sp>
        <p:nvSpPr>
          <p:cNvPr id="9" name="Content Placeholder 2">
            <a:extLst>
              <a:ext uri="{FF2B5EF4-FFF2-40B4-BE49-F238E27FC236}">
                <a16:creationId xmlns:a16="http://schemas.microsoft.com/office/drawing/2014/main" id="{3A5A56E0-BB22-4447-A01F-CE9054F55301}"/>
              </a:ext>
            </a:extLst>
          </p:cNvPr>
          <p:cNvSpPr txBox="1">
            <a:spLocks/>
          </p:cNvSpPr>
          <p:nvPr/>
        </p:nvSpPr>
        <p:spPr>
          <a:xfrm>
            <a:off x="2904038" y="5023184"/>
            <a:ext cx="8682518" cy="1834816"/>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baseline="0">
                <a:solidFill>
                  <a:schemeClr val="bg2">
                    <a:lumMod val="50000"/>
                  </a:schemeClr>
                </a:solidFill>
                <a:latin typeface="DIN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2">
                    <a:lumMod val="50000"/>
                  </a:schemeClr>
                </a:solidFill>
                <a:latin typeface="DIN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2">
                    <a:lumMod val="50000"/>
                  </a:schemeClr>
                </a:solidFill>
                <a:latin typeface="DIN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tx1"/>
                </a:solidFill>
                <a:latin typeface="Arial" panose="020B0604020202020204" pitchFamily="34" charset="0"/>
                <a:cs typeface="Arial" panose="020B0604020202020204" pitchFamily="34" charset="0"/>
              </a:rPr>
              <a:t>"Because of their short duration and degraded quality, it can hardly be said that previews are in competition with downloads of the work itself" (para. 48).</a:t>
            </a:r>
          </a:p>
        </p:txBody>
      </p:sp>
    </p:spTree>
    <p:custDataLst>
      <p:tags r:id="rId1"/>
    </p:custDataLst>
    <p:extLst>
      <p:ext uri="{BB962C8B-B14F-4D97-AF65-F5344CB8AC3E}">
        <p14:creationId xmlns:p14="http://schemas.microsoft.com/office/powerpoint/2010/main" val="64140762"/>
      </p:ext>
    </p:extLst>
  </p:cSld>
  <p:clrMapOvr>
    <a:masterClrMapping/>
  </p:clrMapOvr>
  <mc:AlternateContent xmlns:mc="http://schemas.openxmlformats.org/markup-compatibility/2006" xmlns:p14="http://schemas.microsoft.com/office/powerpoint/2010/main">
    <mc:Choice Requires="p14">
      <p:transition spd="slow" p14:dur="2000" advTm="17210"/>
    </mc:Choice>
    <mc:Fallback xmlns="">
      <p:transition spd="slow" advTm="17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1000"/>
                                        <p:tgtEl>
                                          <p:spTgt spid="9">
                                            <p:txEl>
                                              <p:pRg st="0" end="0"/>
                                            </p:txEl>
                                          </p:spTgt>
                                        </p:tgtEl>
                                      </p:cBhvr>
                                    </p:animEffect>
                                    <p:anim calcmode="lin" valueType="num">
                                      <p:cBhvr>
                                        <p:cTn id="2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9222-27E7-4F10-BFF2-E36E0244277A}"/>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SUPREME COURT DECISION</a:t>
            </a:r>
          </a:p>
        </p:txBody>
      </p:sp>
      <p:sp>
        <p:nvSpPr>
          <p:cNvPr id="3" name="Content Placeholder 2">
            <a:extLst>
              <a:ext uri="{FF2B5EF4-FFF2-40B4-BE49-F238E27FC236}">
                <a16:creationId xmlns:a16="http://schemas.microsoft.com/office/drawing/2014/main" id="{F99CACD2-5726-405C-8BBA-8920EDB02649}"/>
              </a:ext>
            </a:extLst>
          </p:cNvPr>
          <p:cNvSpPr>
            <a:spLocks noGrp="1"/>
          </p:cNvSpPr>
          <p:nvPr>
            <p:ph sz="half" idx="1"/>
          </p:nvPr>
        </p:nvSpPr>
        <p:spPr>
          <a:xfrm>
            <a:off x="838200" y="1638789"/>
            <a:ext cx="10515600" cy="4351338"/>
          </a:xfrm>
        </p:spPr>
        <p:txBody>
          <a:bodyPr/>
          <a:lstStyle/>
          <a:p>
            <a:pPr marL="0" indent="0" algn="ctr">
              <a:buNone/>
            </a:pPr>
            <a:r>
              <a:rPr lang="en-CA" b="1" dirty="0">
                <a:solidFill>
                  <a:srgbClr val="95263F"/>
                </a:solidFill>
                <a:latin typeface="Arial" panose="020B0604020202020204" pitchFamily="34" charset="0"/>
                <a:cs typeface="Arial" panose="020B0604020202020204" pitchFamily="34" charset="0"/>
              </a:rPr>
              <a:t>Dealing = Fair</a:t>
            </a:r>
          </a:p>
        </p:txBody>
      </p:sp>
      <p:grpSp>
        <p:nvGrpSpPr>
          <p:cNvPr id="33" name="Group 32">
            <a:extLst>
              <a:ext uri="{FF2B5EF4-FFF2-40B4-BE49-F238E27FC236}">
                <a16:creationId xmlns:a16="http://schemas.microsoft.com/office/drawing/2014/main" id="{A9CE8854-589B-4176-9172-3280987657D4}"/>
              </a:ext>
            </a:extLst>
          </p:cNvPr>
          <p:cNvGrpSpPr/>
          <p:nvPr/>
        </p:nvGrpSpPr>
        <p:grpSpPr>
          <a:xfrm>
            <a:off x="6765261" y="4420532"/>
            <a:ext cx="1788828" cy="1586121"/>
            <a:chOff x="7983419" y="554407"/>
            <a:chExt cx="1785121" cy="1516570"/>
          </a:xfrm>
        </p:grpSpPr>
        <p:sp>
          <p:nvSpPr>
            <p:cNvPr id="34" name="TextBox 33">
              <a:extLst>
                <a:ext uri="{FF2B5EF4-FFF2-40B4-BE49-F238E27FC236}">
                  <a16:creationId xmlns:a16="http://schemas.microsoft.com/office/drawing/2014/main" id="{915D34ED-8945-4403-869D-0A8B69CCAD41}"/>
                </a:ext>
              </a:extLst>
            </p:cNvPr>
            <p:cNvSpPr txBox="1"/>
            <p:nvPr/>
          </p:nvSpPr>
          <p:spPr>
            <a:xfrm>
              <a:off x="7983419" y="554407"/>
              <a:ext cx="1785121"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Alternatives</a:t>
              </a:r>
            </a:p>
          </p:txBody>
        </p:sp>
        <p:pic>
          <p:nvPicPr>
            <p:cNvPr id="35" name="Picture 34">
              <a:extLst>
                <a:ext uri="{FF2B5EF4-FFF2-40B4-BE49-F238E27FC236}">
                  <a16:creationId xmlns:a16="http://schemas.microsoft.com/office/drawing/2014/main" id="{35E863D0-1928-4CC6-90B2-FB8C7AB33A60}"/>
                </a:ext>
              </a:extLst>
            </p:cNvPr>
            <p:cNvPicPr>
              <a:picLocks noChangeAspect="1"/>
            </p:cNvPicPr>
            <p:nvPr/>
          </p:nvPicPr>
          <p:blipFill rotWithShape="1">
            <a:blip r:embed="rId3">
              <a:extLst>
                <a:ext uri="{28A0092B-C50C-407E-A947-70E740481C1C}">
                  <a14:useLocalDpi xmlns:a14="http://schemas.microsoft.com/office/drawing/2010/main" val="0"/>
                </a:ext>
              </a:extLst>
            </a:blip>
            <a:srcRect b="14675"/>
            <a:stretch/>
          </p:blipFill>
          <p:spPr>
            <a:xfrm>
              <a:off x="8306689" y="1095722"/>
              <a:ext cx="1142981" cy="975255"/>
            </a:xfrm>
            <a:prstGeom prst="rect">
              <a:avLst/>
            </a:prstGeom>
          </p:spPr>
        </p:pic>
      </p:grpSp>
      <p:grpSp>
        <p:nvGrpSpPr>
          <p:cNvPr id="36" name="Group 35">
            <a:extLst>
              <a:ext uri="{FF2B5EF4-FFF2-40B4-BE49-F238E27FC236}">
                <a16:creationId xmlns:a16="http://schemas.microsoft.com/office/drawing/2014/main" id="{7BD030D1-3093-45FD-93B7-07387A3DAED1}"/>
              </a:ext>
            </a:extLst>
          </p:cNvPr>
          <p:cNvGrpSpPr/>
          <p:nvPr/>
        </p:nvGrpSpPr>
        <p:grpSpPr>
          <a:xfrm>
            <a:off x="4005354" y="2661059"/>
            <a:ext cx="1380218" cy="1657987"/>
            <a:chOff x="721906" y="554409"/>
            <a:chExt cx="1377358" cy="1585285"/>
          </a:xfrm>
        </p:grpSpPr>
        <p:sp>
          <p:nvSpPr>
            <p:cNvPr id="37" name="TextBox 36">
              <a:extLst>
                <a:ext uri="{FF2B5EF4-FFF2-40B4-BE49-F238E27FC236}">
                  <a16:creationId xmlns:a16="http://schemas.microsoft.com/office/drawing/2014/main" id="{AC1C69DE-0672-4F4A-876E-21B091196868}"/>
                </a:ext>
              </a:extLst>
            </p:cNvPr>
            <p:cNvSpPr txBox="1"/>
            <p:nvPr/>
          </p:nvSpPr>
          <p:spPr>
            <a:xfrm>
              <a:off x="744721" y="554409"/>
              <a:ext cx="1331729"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Purpose</a:t>
              </a:r>
            </a:p>
          </p:txBody>
        </p:sp>
        <p:pic>
          <p:nvPicPr>
            <p:cNvPr id="38" name="Picture 37">
              <a:extLst>
                <a:ext uri="{FF2B5EF4-FFF2-40B4-BE49-F238E27FC236}">
                  <a16:creationId xmlns:a16="http://schemas.microsoft.com/office/drawing/2014/main" id="{167A5561-8F8F-4ABA-8D4D-6A47117F1C45}"/>
                </a:ext>
              </a:extLst>
            </p:cNvPr>
            <p:cNvPicPr>
              <a:picLocks noChangeAspect="1"/>
            </p:cNvPicPr>
            <p:nvPr/>
          </p:nvPicPr>
          <p:blipFill rotWithShape="1">
            <a:blip r:embed="rId4">
              <a:extLst>
                <a:ext uri="{28A0092B-C50C-407E-A947-70E740481C1C}">
                  <a14:useLocalDpi xmlns:a14="http://schemas.microsoft.com/office/drawing/2010/main" val="0"/>
                </a:ext>
              </a:extLst>
            </a:blip>
            <a:srcRect l="6129" t="8094" r="8943" b="27534"/>
            <a:stretch/>
          </p:blipFill>
          <p:spPr>
            <a:xfrm>
              <a:off x="721906" y="1095722"/>
              <a:ext cx="1377358" cy="1043972"/>
            </a:xfrm>
            <a:prstGeom prst="rect">
              <a:avLst/>
            </a:prstGeom>
          </p:spPr>
        </p:pic>
      </p:grpSp>
      <p:grpSp>
        <p:nvGrpSpPr>
          <p:cNvPr id="39" name="Group 38">
            <a:extLst>
              <a:ext uri="{FF2B5EF4-FFF2-40B4-BE49-F238E27FC236}">
                <a16:creationId xmlns:a16="http://schemas.microsoft.com/office/drawing/2014/main" id="{EB509A37-1FDB-4519-B376-C579D65B1B66}"/>
              </a:ext>
            </a:extLst>
          </p:cNvPr>
          <p:cNvGrpSpPr/>
          <p:nvPr/>
        </p:nvGrpSpPr>
        <p:grpSpPr>
          <a:xfrm>
            <a:off x="6984384" y="2679241"/>
            <a:ext cx="1245513" cy="1657988"/>
            <a:chOff x="4513386" y="554408"/>
            <a:chExt cx="1242932" cy="1585286"/>
          </a:xfrm>
        </p:grpSpPr>
        <p:sp>
          <p:nvSpPr>
            <p:cNvPr id="40" name="TextBox 39">
              <a:extLst>
                <a:ext uri="{FF2B5EF4-FFF2-40B4-BE49-F238E27FC236}">
                  <a16:creationId xmlns:a16="http://schemas.microsoft.com/office/drawing/2014/main" id="{35160EDA-CD26-44D4-A9C6-61C1FCD3F0F4}"/>
                </a:ext>
              </a:extLst>
            </p:cNvPr>
            <p:cNvSpPr txBox="1"/>
            <p:nvPr/>
          </p:nvSpPr>
          <p:spPr>
            <a:xfrm>
              <a:off x="4513386" y="554408"/>
              <a:ext cx="1242932"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Amount</a:t>
              </a:r>
            </a:p>
          </p:txBody>
        </p:sp>
        <p:pic>
          <p:nvPicPr>
            <p:cNvPr id="41" name="Picture 40">
              <a:extLst>
                <a:ext uri="{FF2B5EF4-FFF2-40B4-BE49-F238E27FC236}">
                  <a16:creationId xmlns:a16="http://schemas.microsoft.com/office/drawing/2014/main" id="{66124B0B-BBCF-42E2-A8B9-4F4F7FA614C4}"/>
                </a:ext>
              </a:extLst>
            </p:cNvPr>
            <p:cNvPicPr>
              <a:picLocks noChangeAspect="1"/>
            </p:cNvPicPr>
            <p:nvPr/>
          </p:nvPicPr>
          <p:blipFill rotWithShape="1">
            <a:blip r:embed="rId5">
              <a:extLst>
                <a:ext uri="{28A0092B-C50C-407E-A947-70E740481C1C}">
                  <a14:useLocalDpi xmlns:a14="http://schemas.microsoft.com/office/drawing/2010/main" val="0"/>
                </a:ext>
              </a:extLst>
            </a:blip>
            <a:srcRect l="24753" t="17139" r="22974" b="29979"/>
            <a:stretch/>
          </p:blipFill>
          <p:spPr>
            <a:xfrm>
              <a:off x="4644390" y="1147338"/>
              <a:ext cx="980917" cy="992356"/>
            </a:xfrm>
            <a:prstGeom prst="rect">
              <a:avLst/>
            </a:prstGeom>
          </p:spPr>
        </p:pic>
      </p:grpSp>
      <p:grpSp>
        <p:nvGrpSpPr>
          <p:cNvPr id="42" name="Group 41">
            <a:extLst>
              <a:ext uri="{FF2B5EF4-FFF2-40B4-BE49-F238E27FC236}">
                <a16:creationId xmlns:a16="http://schemas.microsoft.com/office/drawing/2014/main" id="{C2BCF314-6FE3-45F5-B3E5-75E9769BC613}"/>
              </a:ext>
            </a:extLst>
          </p:cNvPr>
          <p:cNvGrpSpPr/>
          <p:nvPr/>
        </p:nvGrpSpPr>
        <p:grpSpPr>
          <a:xfrm>
            <a:off x="4143336" y="4420532"/>
            <a:ext cx="1104253" cy="1801653"/>
            <a:chOff x="10345314" y="554407"/>
            <a:chExt cx="1101965" cy="1722651"/>
          </a:xfrm>
        </p:grpSpPr>
        <p:sp>
          <p:nvSpPr>
            <p:cNvPr id="43" name="TextBox 42">
              <a:extLst>
                <a:ext uri="{FF2B5EF4-FFF2-40B4-BE49-F238E27FC236}">
                  <a16:creationId xmlns:a16="http://schemas.microsoft.com/office/drawing/2014/main" id="{FBF9F3A0-6490-474A-8816-1307353C7C19}"/>
                </a:ext>
              </a:extLst>
            </p:cNvPr>
            <p:cNvSpPr txBox="1"/>
            <p:nvPr/>
          </p:nvSpPr>
          <p:spPr>
            <a:xfrm>
              <a:off x="10345314" y="554407"/>
              <a:ext cx="1101965"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Effect</a:t>
              </a:r>
            </a:p>
          </p:txBody>
        </p:sp>
        <p:pic>
          <p:nvPicPr>
            <p:cNvPr id="44" name="Picture 43">
              <a:extLst>
                <a:ext uri="{FF2B5EF4-FFF2-40B4-BE49-F238E27FC236}">
                  <a16:creationId xmlns:a16="http://schemas.microsoft.com/office/drawing/2014/main" id="{4132D3C2-E0F9-4F78-B3AC-8B42CCCF1871}"/>
                </a:ext>
              </a:extLst>
            </p:cNvPr>
            <p:cNvPicPr>
              <a:picLocks noChangeAspect="1"/>
            </p:cNvPicPr>
            <p:nvPr/>
          </p:nvPicPr>
          <p:blipFill rotWithShape="1">
            <a:blip r:embed="rId6">
              <a:extLst>
                <a:ext uri="{28A0092B-C50C-407E-A947-70E740481C1C}">
                  <a14:useLocalDpi xmlns:a14="http://schemas.microsoft.com/office/drawing/2010/main" val="0"/>
                </a:ext>
              </a:extLst>
            </a:blip>
            <a:srcRect l="33353" t="12652" r="32393" b="23441"/>
            <a:stretch/>
          </p:blipFill>
          <p:spPr>
            <a:xfrm>
              <a:off x="10550856" y="1053864"/>
              <a:ext cx="655624" cy="1223194"/>
            </a:xfrm>
            <a:prstGeom prst="rect">
              <a:avLst/>
            </a:prstGeom>
          </p:spPr>
        </p:pic>
      </p:grpSp>
      <p:grpSp>
        <p:nvGrpSpPr>
          <p:cNvPr id="45" name="Group 44">
            <a:extLst>
              <a:ext uri="{FF2B5EF4-FFF2-40B4-BE49-F238E27FC236}">
                <a16:creationId xmlns:a16="http://schemas.microsoft.com/office/drawing/2014/main" id="{4FF1F932-3191-4568-8D5A-980BEB09AF31}"/>
              </a:ext>
            </a:extLst>
          </p:cNvPr>
          <p:cNvGrpSpPr/>
          <p:nvPr/>
        </p:nvGrpSpPr>
        <p:grpSpPr>
          <a:xfrm>
            <a:off x="5272214" y="2181228"/>
            <a:ext cx="1647571" cy="1657987"/>
            <a:chOff x="2423460" y="554409"/>
            <a:chExt cx="1644157" cy="1585285"/>
          </a:xfrm>
        </p:grpSpPr>
        <p:sp>
          <p:nvSpPr>
            <p:cNvPr id="46" name="TextBox 45">
              <a:extLst>
                <a:ext uri="{FF2B5EF4-FFF2-40B4-BE49-F238E27FC236}">
                  <a16:creationId xmlns:a16="http://schemas.microsoft.com/office/drawing/2014/main" id="{6228AD5A-2B61-4716-9F7C-E5ECA0106A91}"/>
                </a:ext>
              </a:extLst>
            </p:cNvPr>
            <p:cNvSpPr txBox="1"/>
            <p:nvPr/>
          </p:nvSpPr>
          <p:spPr>
            <a:xfrm>
              <a:off x="2423460" y="554409"/>
              <a:ext cx="1644157"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Character</a:t>
              </a:r>
            </a:p>
          </p:txBody>
        </p:sp>
        <p:pic>
          <p:nvPicPr>
            <p:cNvPr id="47" name="Picture 46">
              <a:extLst>
                <a:ext uri="{FF2B5EF4-FFF2-40B4-BE49-F238E27FC236}">
                  <a16:creationId xmlns:a16="http://schemas.microsoft.com/office/drawing/2014/main" id="{219E1304-DAE5-4752-B34B-076535944486}"/>
                </a:ext>
              </a:extLst>
            </p:cNvPr>
            <p:cNvPicPr>
              <a:picLocks noChangeAspect="1"/>
            </p:cNvPicPr>
            <p:nvPr/>
          </p:nvPicPr>
          <p:blipFill rotWithShape="1">
            <a:blip r:embed="rId7">
              <a:extLst>
                <a:ext uri="{28A0092B-C50C-407E-A947-70E740481C1C}">
                  <a14:useLocalDpi xmlns:a14="http://schemas.microsoft.com/office/drawing/2010/main" val="0"/>
                </a:ext>
              </a:extLst>
            </a:blip>
            <a:srcRect l="12746" r="11640" b="14933"/>
            <a:stretch/>
          </p:blipFill>
          <p:spPr>
            <a:xfrm>
              <a:off x="2757963" y="1036148"/>
              <a:ext cx="980917" cy="1103546"/>
            </a:xfrm>
            <a:prstGeom prst="rect">
              <a:avLst/>
            </a:prstGeom>
          </p:spPr>
        </p:pic>
      </p:grpSp>
      <p:grpSp>
        <p:nvGrpSpPr>
          <p:cNvPr id="48" name="Group 47">
            <a:extLst>
              <a:ext uri="{FF2B5EF4-FFF2-40B4-BE49-F238E27FC236}">
                <a16:creationId xmlns:a16="http://schemas.microsoft.com/office/drawing/2014/main" id="{E815BDE0-BDC2-4E4E-8642-F7C2C4A5E8C5}"/>
              </a:ext>
            </a:extLst>
          </p:cNvPr>
          <p:cNvGrpSpPr/>
          <p:nvPr/>
        </p:nvGrpSpPr>
        <p:grpSpPr>
          <a:xfrm>
            <a:off x="5720770" y="4736374"/>
            <a:ext cx="1135406" cy="1595308"/>
            <a:chOff x="6404597" y="554408"/>
            <a:chExt cx="1133053" cy="1525354"/>
          </a:xfrm>
        </p:grpSpPr>
        <p:sp>
          <p:nvSpPr>
            <p:cNvPr id="49" name="TextBox 48">
              <a:extLst>
                <a:ext uri="{FF2B5EF4-FFF2-40B4-BE49-F238E27FC236}">
                  <a16:creationId xmlns:a16="http://schemas.microsoft.com/office/drawing/2014/main" id="{3348E83E-9BA2-4089-BE6C-B5698D4E9EDC}"/>
                </a:ext>
              </a:extLst>
            </p:cNvPr>
            <p:cNvSpPr txBox="1"/>
            <p:nvPr/>
          </p:nvSpPr>
          <p:spPr>
            <a:xfrm>
              <a:off x="6435684" y="554408"/>
              <a:ext cx="1101966"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Nature</a:t>
              </a:r>
            </a:p>
          </p:txBody>
        </p:sp>
        <p:pic>
          <p:nvPicPr>
            <p:cNvPr id="50" name="Picture 49">
              <a:extLst>
                <a:ext uri="{FF2B5EF4-FFF2-40B4-BE49-F238E27FC236}">
                  <a16:creationId xmlns:a16="http://schemas.microsoft.com/office/drawing/2014/main" id="{3AE46249-7652-4174-AF61-7F2FEF44771F}"/>
                </a:ext>
              </a:extLst>
            </p:cNvPr>
            <p:cNvPicPr>
              <a:picLocks noChangeAspect="1"/>
            </p:cNvPicPr>
            <p:nvPr/>
          </p:nvPicPr>
          <p:blipFill rotWithShape="1">
            <a:blip r:embed="rId8">
              <a:extLst>
                <a:ext uri="{28A0092B-C50C-407E-A947-70E740481C1C}">
                  <a14:useLocalDpi xmlns:a14="http://schemas.microsoft.com/office/drawing/2010/main" val="0"/>
                </a:ext>
              </a:extLst>
            </a:blip>
            <a:srcRect l="9060" r="9855" b="19179"/>
            <a:stretch/>
          </p:blipFill>
          <p:spPr>
            <a:xfrm>
              <a:off x="6404597" y="1013802"/>
              <a:ext cx="1069459" cy="1065960"/>
            </a:xfrm>
            <a:prstGeom prst="rect">
              <a:avLst/>
            </a:prstGeom>
          </p:spPr>
        </p:pic>
      </p:grpSp>
      <p:pic>
        <p:nvPicPr>
          <p:cNvPr id="22" name="Picture 21" descr="A close up of a logo&#10;&#10;Description automatically generated">
            <a:extLst>
              <a:ext uri="{FF2B5EF4-FFF2-40B4-BE49-F238E27FC236}">
                <a16:creationId xmlns:a16="http://schemas.microsoft.com/office/drawing/2014/main" id="{1C2D27CA-9AC9-2D47-81A8-927E4187B356}"/>
              </a:ext>
            </a:extLst>
          </p:cNvPr>
          <p:cNvPicPr>
            <a:picLocks noChangeAspect="1"/>
          </p:cNvPicPr>
          <p:nvPr/>
        </p:nvPicPr>
        <p:blipFill rotWithShape="1">
          <a:blip r:embed="rId9">
            <a:duotone>
              <a:schemeClr val="accent6">
                <a:shade val="45000"/>
                <a:satMod val="135000"/>
              </a:schemeClr>
              <a:prstClr val="white"/>
            </a:duotone>
          </a:blip>
          <a:srcRect b="16121"/>
          <a:stretch/>
        </p:blipFill>
        <p:spPr>
          <a:xfrm>
            <a:off x="6984384" y="1406731"/>
            <a:ext cx="1367456" cy="1147005"/>
          </a:xfrm>
          <a:prstGeom prst="rect">
            <a:avLst/>
          </a:prstGeom>
        </p:spPr>
      </p:pic>
    </p:spTree>
    <p:extLst>
      <p:ext uri="{BB962C8B-B14F-4D97-AF65-F5344CB8AC3E}">
        <p14:creationId xmlns:p14="http://schemas.microsoft.com/office/powerpoint/2010/main" val="1440072725"/>
      </p:ext>
    </p:extLst>
  </p:cSld>
  <p:clrMapOvr>
    <a:masterClrMapping/>
  </p:clrMapOvr>
  <mc:AlternateContent xmlns:mc="http://schemas.openxmlformats.org/markup-compatibility/2006" xmlns:p14="http://schemas.microsoft.com/office/powerpoint/2010/main">
    <mc:Choice Requires="p14">
      <p:transition spd="slow" p14:dur="2000" advTm="8461"/>
    </mc:Choice>
    <mc:Fallback xmlns="">
      <p:transition spd="slow" advTm="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A989-59EB-44D9-BA64-0644A8E96778}"/>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SUMMARY</a:t>
            </a:r>
          </a:p>
        </p:txBody>
      </p:sp>
      <p:sp>
        <p:nvSpPr>
          <p:cNvPr id="7" name="TextBox 6">
            <a:extLst>
              <a:ext uri="{FF2B5EF4-FFF2-40B4-BE49-F238E27FC236}">
                <a16:creationId xmlns:a16="http://schemas.microsoft.com/office/drawing/2014/main" id="{208946A9-859F-4FC0-AFCB-EE2D99B3F022}"/>
              </a:ext>
            </a:extLst>
          </p:cNvPr>
          <p:cNvSpPr txBox="1"/>
          <p:nvPr/>
        </p:nvSpPr>
        <p:spPr>
          <a:xfrm>
            <a:off x="1368098" y="2150943"/>
            <a:ext cx="5097118"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Are previews research?</a:t>
            </a:r>
          </a:p>
        </p:txBody>
      </p:sp>
      <p:sp>
        <p:nvSpPr>
          <p:cNvPr id="8" name="TextBox 7">
            <a:extLst>
              <a:ext uri="{FF2B5EF4-FFF2-40B4-BE49-F238E27FC236}">
                <a16:creationId xmlns:a16="http://schemas.microsoft.com/office/drawing/2014/main" id="{7D6D063C-0E34-45A4-8972-A2D5DDEEB2B0}"/>
              </a:ext>
            </a:extLst>
          </p:cNvPr>
          <p:cNvSpPr txBox="1"/>
          <p:nvPr/>
        </p:nvSpPr>
        <p:spPr>
          <a:xfrm>
            <a:off x="1368099" y="3275585"/>
            <a:ext cx="3697356"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Whose purpose?</a:t>
            </a:r>
          </a:p>
        </p:txBody>
      </p:sp>
      <p:sp>
        <p:nvSpPr>
          <p:cNvPr id="9" name="TextBox 8">
            <a:extLst>
              <a:ext uri="{FF2B5EF4-FFF2-40B4-BE49-F238E27FC236}">
                <a16:creationId xmlns:a16="http://schemas.microsoft.com/office/drawing/2014/main" id="{A4F79699-E480-4D7A-BF89-5CAB7F59C2CA}"/>
              </a:ext>
            </a:extLst>
          </p:cNvPr>
          <p:cNvSpPr txBox="1"/>
          <p:nvPr/>
        </p:nvSpPr>
        <p:spPr>
          <a:xfrm>
            <a:off x="1368098" y="4400227"/>
            <a:ext cx="4598354" cy="1077218"/>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Was the CCH six-factor test passed?</a:t>
            </a:r>
          </a:p>
        </p:txBody>
      </p:sp>
      <p:sp>
        <p:nvSpPr>
          <p:cNvPr id="12" name="TextBox 11">
            <a:extLst>
              <a:ext uri="{FF2B5EF4-FFF2-40B4-BE49-F238E27FC236}">
                <a16:creationId xmlns:a16="http://schemas.microsoft.com/office/drawing/2014/main" id="{8FE562F7-997E-42D1-A812-EE89CFFC9E80}"/>
              </a:ext>
            </a:extLst>
          </p:cNvPr>
          <p:cNvSpPr txBox="1"/>
          <p:nvPr/>
        </p:nvSpPr>
        <p:spPr>
          <a:xfrm>
            <a:off x="6985825" y="2150943"/>
            <a:ext cx="3180521"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Yes</a:t>
            </a:r>
          </a:p>
        </p:txBody>
      </p:sp>
      <p:sp>
        <p:nvSpPr>
          <p:cNvPr id="13" name="TextBox 12">
            <a:extLst>
              <a:ext uri="{FF2B5EF4-FFF2-40B4-BE49-F238E27FC236}">
                <a16:creationId xmlns:a16="http://schemas.microsoft.com/office/drawing/2014/main" id="{9BDD2AE1-62A9-4A89-8581-CC77656FF317}"/>
              </a:ext>
            </a:extLst>
          </p:cNvPr>
          <p:cNvSpPr txBox="1"/>
          <p:nvPr/>
        </p:nvSpPr>
        <p:spPr>
          <a:xfrm>
            <a:off x="6985825" y="3275585"/>
            <a:ext cx="2292626"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Customer</a:t>
            </a:r>
          </a:p>
        </p:txBody>
      </p:sp>
      <p:sp>
        <p:nvSpPr>
          <p:cNvPr id="14" name="TextBox 13">
            <a:extLst>
              <a:ext uri="{FF2B5EF4-FFF2-40B4-BE49-F238E27FC236}">
                <a16:creationId xmlns:a16="http://schemas.microsoft.com/office/drawing/2014/main" id="{B4949A05-881B-42B3-90AD-15A48C6F8B50}"/>
              </a:ext>
            </a:extLst>
          </p:cNvPr>
          <p:cNvSpPr txBox="1"/>
          <p:nvPr/>
        </p:nvSpPr>
        <p:spPr>
          <a:xfrm>
            <a:off x="6985825" y="4564456"/>
            <a:ext cx="2994991"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Yes</a:t>
            </a:r>
          </a:p>
        </p:txBody>
      </p:sp>
      <p:pic>
        <p:nvPicPr>
          <p:cNvPr id="10" name="Picture 9" descr="A close up of a logo&#10;&#10;Description automatically generated">
            <a:extLst>
              <a:ext uri="{FF2B5EF4-FFF2-40B4-BE49-F238E27FC236}">
                <a16:creationId xmlns:a16="http://schemas.microsoft.com/office/drawing/2014/main" id="{687CBDF9-2094-C842-9E61-9CF97816C130}"/>
              </a:ext>
            </a:extLst>
          </p:cNvPr>
          <p:cNvPicPr>
            <a:picLocks noChangeAspect="1"/>
          </p:cNvPicPr>
          <p:nvPr/>
        </p:nvPicPr>
        <p:blipFill rotWithShape="1">
          <a:blip r:embed="rId4">
            <a:duotone>
              <a:schemeClr val="accent6">
                <a:shade val="45000"/>
                <a:satMod val="135000"/>
              </a:schemeClr>
              <a:prstClr val="white"/>
            </a:duotone>
          </a:blip>
          <a:srcRect b="16121"/>
          <a:stretch/>
        </p:blipFill>
        <p:spPr>
          <a:xfrm>
            <a:off x="9177141" y="4264422"/>
            <a:ext cx="1947829" cy="1633815"/>
          </a:xfrm>
          <a:prstGeom prst="rect">
            <a:avLst/>
          </a:prstGeom>
        </p:spPr>
      </p:pic>
      <p:pic>
        <p:nvPicPr>
          <p:cNvPr id="15" name="Content Placeholder 15">
            <a:extLst>
              <a:ext uri="{FF2B5EF4-FFF2-40B4-BE49-F238E27FC236}">
                <a16:creationId xmlns:a16="http://schemas.microsoft.com/office/drawing/2014/main" id="{0C1A160E-25AD-3947-A5F2-93BFCDCCBD23}"/>
              </a:ext>
            </a:extLst>
          </p:cNvPr>
          <p:cNvPicPr>
            <a:picLocks noChangeAspect="1"/>
          </p:cNvPicPr>
          <p:nvPr/>
        </p:nvPicPr>
        <p:blipFill>
          <a:blip r:embed="rId5"/>
          <a:stretch>
            <a:fillRect/>
          </a:stretch>
        </p:blipFill>
        <p:spPr>
          <a:xfrm>
            <a:off x="9145710" y="1965623"/>
            <a:ext cx="2010692" cy="937627"/>
          </a:xfrm>
          <a:prstGeom prst="rect">
            <a:avLst/>
          </a:prstGeom>
        </p:spPr>
      </p:pic>
      <p:sp>
        <p:nvSpPr>
          <p:cNvPr id="16" name="Oval 15">
            <a:extLst>
              <a:ext uri="{FF2B5EF4-FFF2-40B4-BE49-F238E27FC236}">
                <a16:creationId xmlns:a16="http://schemas.microsoft.com/office/drawing/2014/main" id="{F183C74D-82DB-0642-9F5F-5E6F0CC26325}"/>
              </a:ext>
            </a:extLst>
          </p:cNvPr>
          <p:cNvSpPr/>
          <p:nvPr/>
        </p:nvSpPr>
        <p:spPr>
          <a:xfrm>
            <a:off x="9164518" y="1931829"/>
            <a:ext cx="1947828" cy="97142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8783D834-3928-1A4C-8259-3B60393FD510}"/>
              </a:ext>
            </a:extLst>
          </p:cNvPr>
          <p:cNvPicPr>
            <a:picLocks noChangeAspect="1"/>
          </p:cNvPicPr>
          <p:nvPr/>
        </p:nvPicPr>
        <p:blipFill rotWithShape="1">
          <a:blip r:embed="rId6"/>
          <a:srcRect b="13570"/>
          <a:stretch/>
        </p:blipFill>
        <p:spPr>
          <a:xfrm>
            <a:off x="9395388" y="3067548"/>
            <a:ext cx="1541915" cy="1332679"/>
          </a:xfrm>
          <a:prstGeom prst="rect">
            <a:avLst/>
          </a:prstGeom>
        </p:spPr>
      </p:pic>
    </p:spTree>
    <p:custDataLst>
      <p:tags r:id="rId1"/>
    </p:custDataLst>
    <p:extLst>
      <p:ext uri="{BB962C8B-B14F-4D97-AF65-F5344CB8AC3E}">
        <p14:creationId xmlns:p14="http://schemas.microsoft.com/office/powerpoint/2010/main" val="1933903553"/>
      </p:ext>
    </p:extLst>
  </p:cSld>
  <p:clrMapOvr>
    <a:masterClrMapping/>
  </p:clrMapOvr>
  <mc:AlternateContent xmlns:mc="http://schemas.openxmlformats.org/markup-compatibility/2006" xmlns:p14="http://schemas.microsoft.com/office/powerpoint/2010/main">
    <mc:Choice Requires="p14">
      <p:transition spd="slow" p14:dur="2000" advTm="19548"/>
    </mc:Choice>
    <mc:Fallback xmlns="">
      <p:transition spd="slow" advTm="195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A989-59EB-44D9-BA64-0644A8E96778}"/>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COPYRIGHT PENTALOGY</a:t>
            </a:r>
          </a:p>
        </p:txBody>
      </p:sp>
      <p:pic>
        <p:nvPicPr>
          <p:cNvPr id="2050" name="Picture 2">
            <a:extLst>
              <a:ext uri="{FF2B5EF4-FFF2-40B4-BE49-F238E27FC236}">
                <a16:creationId xmlns:a16="http://schemas.microsoft.com/office/drawing/2014/main" id="{F5B5B1DB-6E86-4A61-A5A9-C34E2D39ED5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77498" y="2695690"/>
            <a:ext cx="2846272" cy="2787384"/>
          </a:xfrm>
          <a:prstGeom prst="rect">
            <a:avLst/>
          </a:prstGeom>
          <a:noFill/>
          <a:extLst>
            <a:ext uri="{909E8E84-426E-40DD-AFC4-6F175D3DCCD1}">
              <a14:hiddenFill xmlns:a14="http://schemas.microsoft.com/office/drawing/2010/main">
                <a:solidFill>
                  <a:srgbClr val="FFFFFF"/>
                </a:solidFill>
              </a14:hiddenFill>
            </a:ext>
          </a:extLst>
        </p:spPr>
      </p:pic>
      <p:sp>
        <p:nvSpPr>
          <p:cNvPr id="2048" name="TextBox 2047">
            <a:extLst>
              <a:ext uri="{FF2B5EF4-FFF2-40B4-BE49-F238E27FC236}">
                <a16:creationId xmlns:a16="http://schemas.microsoft.com/office/drawing/2014/main" id="{ECE6BC3E-AAF2-44F8-8BC1-18456AC9735F}"/>
              </a:ext>
            </a:extLst>
          </p:cNvPr>
          <p:cNvSpPr txBox="1"/>
          <p:nvPr/>
        </p:nvSpPr>
        <p:spPr>
          <a:xfrm>
            <a:off x="5133660" y="5508311"/>
            <a:ext cx="1924680" cy="369332"/>
          </a:xfrm>
          <a:prstGeom prst="rect">
            <a:avLst/>
          </a:prstGeom>
          <a:noFill/>
        </p:spPr>
        <p:txBody>
          <a:bodyPr wrap="square" rtlCol="0">
            <a:spAutoFit/>
          </a:bodyPr>
          <a:lstStyle/>
          <a:p>
            <a:r>
              <a:rPr lang="en-CA" i="1" dirty="0">
                <a:latin typeface="Arial" panose="020B0604020202020204" pitchFamily="34" charset="0"/>
                <a:cs typeface="Arial" panose="020B0604020202020204" pitchFamily="34" charset="0"/>
              </a:rPr>
              <a:t>ESAC v. SOCAN</a:t>
            </a:r>
          </a:p>
        </p:txBody>
      </p:sp>
      <p:sp>
        <p:nvSpPr>
          <p:cNvPr id="66" name="TextBox 65">
            <a:extLst>
              <a:ext uri="{FF2B5EF4-FFF2-40B4-BE49-F238E27FC236}">
                <a16:creationId xmlns:a16="http://schemas.microsoft.com/office/drawing/2014/main" id="{3F12D430-1947-4F7B-AAEE-0A266DCF9476}"/>
              </a:ext>
            </a:extLst>
          </p:cNvPr>
          <p:cNvSpPr txBox="1"/>
          <p:nvPr/>
        </p:nvSpPr>
        <p:spPr>
          <a:xfrm>
            <a:off x="6824043" y="2410214"/>
            <a:ext cx="4272326" cy="369332"/>
          </a:xfrm>
          <a:prstGeom prst="rect">
            <a:avLst/>
          </a:prstGeom>
          <a:noFill/>
        </p:spPr>
        <p:txBody>
          <a:bodyPr wrap="square" rtlCol="0">
            <a:spAutoFit/>
          </a:bodyPr>
          <a:lstStyle/>
          <a:p>
            <a:r>
              <a:rPr lang="en-CA" i="1" dirty="0">
                <a:latin typeface="Arial" panose="020B0604020202020204" pitchFamily="34" charset="0"/>
                <a:cs typeface="Arial" panose="020B0604020202020204" pitchFamily="34" charset="0"/>
              </a:rPr>
              <a:t>Alberta (Education) v. Access Copyright</a:t>
            </a:r>
          </a:p>
        </p:txBody>
      </p:sp>
      <p:sp>
        <p:nvSpPr>
          <p:cNvPr id="67" name="TextBox 66">
            <a:extLst>
              <a:ext uri="{FF2B5EF4-FFF2-40B4-BE49-F238E27FC236}">
                <a16:creationId xmlns:a16="http://schemas.microsoft.com/office/drawing/2014/main" id="{4B4BBF75-60D8-46AC-9E64-DBC35884ABA8}"/>
              </a:ext>
            </a:extLst>
          </p:cNvPr>
          <p:cNvSpPr txBox="1"/>
          <p:nvPr/>
        </p:nvSpPr>
        <p:spPr>
          <a:xfrm>
            <a:off x="3562661" y="2388381"/>
            <a:ext cx="1805298" cy="369332"/>
          </a:xfrm>
          <a:prstGeom prst="rect">
            <a:avLst/>
          </a:prstGeom>
          <a:noFill/>
        </p:spPr>
        <p:txBody>
          <a:bodyPr wrap="square" rtlCol="0">
            <a:spAutoFit/>
          </a:bodyPr>
          <a:lstStyle/>
          <a:p>
            <a:r>
              <a:rPr lang="en-CA" i="1" dirty="0">
                <a:latin typeface="Arial" panose="020B0604020202020204" pitchFamily="34" charset="0"/>
                <a:cs typeface="Arial" panose="020B0604020202020204" pitchFamily="34" charset="0"/>
              </a:rPr>
              <a:t>SOCAN v. Bell</a:t>
            </a:r>
          </a:p>
        </p:txBody>
      </p:sp>
      <p:sp>
        <p:nvSpPr>
          <p:cNvPr id="68" name="TextBox 67">
            <a:extLst>
              <a:ext uri="{FF2B5EF4-FFF2-40B4-BE49-F238E27FC236}">
                <a16:creationId xmlns:a16="http://schemas.microsoft.com/office/drawing/2014/main" id="{8F00F326-DB70-4B3A-B16F-30B7D65273CB}"/>
              </a:ext>
            </a:extLst>
          </p:cNvPr>
          <p:cNvSpPr txBox="1"/>
          <p:nvPr/>
        </p:nvSpPr>
        <p:spPr>
          <a:xfrm>
            <a:off x="2671282" y="4401619"/>
            <a:ext cx="2080137" cy="369332"/>
          </a:xfrm>
          <a:prstGeom prst="rect">
            <a:avLst/>
          </a:prstGeom>
          <a:noFill/>
        </p:spPr>
        <p:txBody>
          <a:bodyPr wrap="square" rtlCol="0">
            <a:spAutoFit/>
          </a:bodyPr>
          <a:lstStyle/>
          <a:p>
            <a:r>
              <a:rPr lang="en-CA" i="1" dirty="0">
                <a:latin typeface="Arial" panose="020B0604020202020204" pitchFamily="34" charset="0"/>
                <a:cs typeface="Arial" panose="020B0604020202020204" pitchFamily="34" charset="0"/>
              </a:rPr>
              <a:t>Rogers v. SOCAN</a:t>
            </a:r>
          </a:p>
        </p:txBody>
      </p:sp>
      <p:sp>
        <p:nvSpPr>
          <p:cNvPr id="69" name="TextBox 68">
            <a:extLst>
              <a:ext uri="{FF2B5EF4-FFF2-40B4-BE49-F238E27FC236}">
                <a16:creationId xmlns:a16="http://schemas.microsoft.com/office/drawing/2014/main" id="{2557FB03-86C3-4F8D-8D69-02258E10DF18}"/>
              </a:ext>
            </a:extLst>
          </p:cNvPr>
          <p:cNvSpPr txBox="1"/>
          <p:nvPr/>
        </p:nvSpPr>
        <p:spPr>
          <a:xfrm>
            <a:off x="7440583" y="4401619"/>
            <a:ext cx="2537277" cy="369332"/>
          </a:xfrm>
          <a:prstGeom prst="rect">
            <a:avLst/>
          </a:prstGeom>
          <a:noFill/>
        </p:spPr>
        <p:txBody>
          <a:bodyPr wrap="square" rtlCol="0">
            <a:spAutoFit/>
          </a:bodyPr>
          <a:lstStyle/>
          <a:p>
            <a:r>
              <a:rPr lang="en-CA" i="1" dirty="0" err="1">
                <a:latin typeface="Arial" panose="020B0604020202020204" pitchFamily="34" charset="0"/>
                <a:cs typeface="Arial" panose="020B0604020202020204" pitchFamily="34" charset="0"/>
              </a:rPr>
              <a:t>Re:Sound</a:t>
            </a:r>
            <a:r>
              <a:rPr lang="en-CA" i="1" dirty="0">
                <a:latin typeface="Arial" panose="020B0604020202020204" pitchFamily="34" charset="0"/>
                <a:cs typeface="Arial" panose="020B0604020202020204" pitchFamily="34" charset="0"/>
              </a:rPr>
              <a:t> v. MPTAC</a:t>
            </a:r>
          </a:p>
        </p:txBody>
      </p:sp>
    </p:spTree>
    <p:custDataLst>
      <p:tags r:id="rId1"/>
    </p:custDataLst>
    <p:extLst>
      <p:ext uri="{BB962C8B-B14F-4D97-AF65-F5344CB8AC3E}">
        <p14:creationId xmlns:p14="http://schemas.microsoft.com/office/powerpoint/2010/main" val="2148659828"/>
      </p:ext>
    </p:extLst>
  </p:cSld>
  <p:clrMapOvr>
    <a:masterClrMapping/>
  </p:clrMapOvr>
  <mc:AlternateContent xmlns:mc="http://schemas.openxmlformats.org/markup-compatibility/2006" xmlns:p14="http://schemas.microsoft.com/office/powerpoint/2010/main">
    <mc:Choice Requires="p14">
      <p:transition spd="slow" p14:dur="2000" advTm="30568"/>
    </mc:Choice>
    <mc:Fallback xmlns="">
      <p:transition spd="slow" advTm="305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048"/>
                                        </p:tgtEl>
                                        <p:attrNameLst>
                                          <p:attrName>style.visibility</p:attrName>
                                        </p:attrNameLst>
                                      </p:cBhvr>
                                      <p:to>
                                        <p:strVal val="visible"/>
                                      </p:to>
                                    </p:set>
                                    <p:animEffect transition="in" filter="fade">
                                      <p:cBhvr>
                                        <p:cTn id="22" dur="500"/>
                                        <p:tgtEl>
                                          <p:spTgt spid="2048"/>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1" nodeType="clickEffect">
                                  <p:stCondLst>
                                    <p:cond delay="0"/>
                                  </p:stCondLst>
                                  <p:childTnLst>
                                    <p:animScale>
                                      <p:cBhvr>
                                        <p:cTn id="30" dur="2000" fill="hold"/>
                                        <p:tgtEl>
                                          <p:spTgt spid="67"/>
                                        </p:tgtEl>
                                      </p:cBhvr>
                                      <p:by x="150000" y="150000"/>
                                    </p:animScale>
                                  </p:childTnLst>
                                </p:cTn>
                              </p:par>
                              <p:par>
                                <p:cTn id="31" presetID="6" presetClass="emph" presetSubtype="0" fill="hold" grpId="1" nodeType="withEffect">
                                  <p:stCondLst>
                                    <p:cond delay="1000"/>
                                  </p:stCondLst>
                                  <p:childTnLst>
                                    <p:animScale>
                                      <p:cBhvr>
                                        <p:cTn id="32" dur="2000" fill="hold"/>
                                        <p:tgtEl>
                                          <p:spTgt spid="6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 grpId="0"/>
      <p:bldP spid="66" grpId="0"/>
      <p:bldP spid="66" grpId="1"/>
      <p:bldP spid="67" grpId="0"/>
      <p:bldP spid="67" grpId="1"/>
      <p:bldP spid="68" grpId="0"/>
      <p:bldP spid="6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LEARNING OBJECTIVES</a:t>
            </a:r>
          </a:p>
        </p:txBody>
      </p:sp>
      <p:sp>
        <p:nvSpPr>
          <p:cNvPr id="6" name="Content Placeholder 2">
            <a:extLst>
              <a:ext uri="{FF2B5EF4-FFF2-40B4-BE49-F238E27FC236}">
                <a16:creationId xmlns:a16="http://schemas.microsoft.com/office/drawing/2014/main" id="{F2B51AEC-9DA5-4F1A-BC6D-B75C37DE49A5}"/>
              </a:ext>
            </a:extLst>
          </p:cNvPr>
          <p:cNvSpPr>
            <a:spLocks noGrp="1"/>
          </p:cNvSpPr>
          <p:nvPr>
            <p:ph sz="half" idx="1"/>
          </p:nvPr>
        </p:nvSpPr>
        <p:spPr>
          <a:xfrm>
            <a:off x="1407002" y="1701254"/>
            <a:ext cx="9377995" cy="4367033"/>
          </a:xfrm>
        </p:spPr>
        <p:txBody>
          <a:bodyPr>
            <a:normAutofit lnSpcReduction="10000"/>
          </a:bodyPr>
          <a:lstStyle/>
          <a:p>
            <a:pPr marL="0" indent="0">
              <a:buNone/>
            </a:pPr>
            <a:r>
              <a:rPr lang="en-US" dirty="0">
                <a:solidFill>
                  <a:schemeClr val="tx1"/>
                </a:solidFill>
                <a:latin typeface="Arial" panose="020B0604020202020204" pitchFamily="34" charset="0"/>
                <a:cs typeface="Arial" panose="020B0604020202020204" pitchFamily="34" charset="0"/>
              </a:rPr>
              <a:t>You should now be able to:</a:t>
            </a:r>
          </a:p>
          <a:p>
            <a:pPr marL="0" indent="0">
              <a:buNone/>
            </a:pPr>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Recount the circumstances and outcome of the </a:t>
            </a:r>
            <a:r>
              <a:rPr lang="en-US" i="1" dirty="0">
                <a:solidFill>
                  <a:schemeClr val="tx1"/>
                </a:solidFill>
                <a:latin typeface="Arial" panose="020B0604020202020204" pitchFamily="34" charset="0"/>
                <a:cs typeface="Arial" panose="020B0604020202020204" pitchFamily="34" charset="0"/>
              </a:rPr>
              <a:t>SOCAN v. Bell </a:t>
            </a:r>
            <a:r>
              <a:rPr lang="en-US" dirty="0">
                <a:solidFill>
                  <a:schemeClr val="tx1"/>
                </a:solidFill>
                <a:latin typeface="Arial" panose="020B0604020202020204" pitchFamily="34" charset="0"/>
                <a:cs typeface="Arial" panose="020B0604020202020204" pitchFamily="34" charset="0"/>
              </a:rPr>
              <a:t>case</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Describe the role of fair dealing in the </a:t>
            </a:r>
            <a:r>
              <a:rPr lang="en-US" i="1" dirty="0">
                <a:solidFill>
                  <a:schemeClr val="tx1"/>
                </a:solidFill>
                <a:latin typeface="Arial" panose="020B0604020202020204" pitchFamily="34" charset="0"/>
                <a:cs typeface="Arial" panose="020B0604020202020204" pitchFamily="34" charset="0"/>
              </a:rPr>
              <a:t>SOCAN v. Bell</a:t>
            </a:r>
            <a:r>
              <a:rPr lang="en-US" dirty="0">
                <a:solidFill>
                  <a:schemeClr val="tx1"/>
                </a:solidFill>
                <a:latin typeface="Arial" panose="020B0604020202020204" pitchFamily="34" charset="0"/>
                <a:cs typeface="Arial" panose="020B0604020202020204" pitchFamily="34" charset="0"/>
              </a:rPr>
              <a:t> case</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Explain the use and interpretation of the CCH six-factor test in the </a:t>
            </a:r>
            <a:r>
              <a:rPr lang="en-US" i="1" dirty="0">
                <a:solidFill>
                  <a:schemeClr val="tx1"/>
                </a:solidFill>
                <a:latin typeface="Arial" panose="020B0604020202020204" pitchFamily="34" charset="0"/>
                <a:cs typeface="Arial" panose="020B0604020202020204" pitchFamily="34" charset="0"/>
              </a:rPr>
              <a:t>SOCAN v. Bell </a:t>
            </a:r>
            <a:r>
              <a:rPr lang="en-US" dirty="0">
                <a:solidFill>
                  <a:schemeClr val="tx1"/>
                </a:solidFill>
                <a:latin typeface="Arial" panose="020B0604020202020204" pitchFamily="34" charset="0"/>
                <a:cs typeface="Arial" panose="020B0604020202020204" pitchFamily="34" charset="0"/>
              </a:rPr>
              <a:t>case</a:t>
            </a:r>
          </a:p>
          <a:p>
            <a:pPr lvl="1"/>
            <a:endParaRPr lang="en-US" sz="2800"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38525556"/>
      </p:ext>
    </p:extLst>
  </p:cSld>
  <p:clrMapOvr>
    <a:masterClrMapping/>
  </p:clrMapOvr>
  <mc:AlternateContent xmlns:mc="http://schemas.openxmlformats.org/markup-compatibility/2006" xmlns:p14="http://schemas.microsoft.com/office/powerpoint/2010/main">
    <mc:Choice Requires="p14">
      <p:transition spd="slow" p14:dur="2000" advTm="17394"/>
    </mc:Choice>
    <mc:Fallback xmlns="">
      <p:transition spd="slow" advTm="173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C3F7-E200-4B96-80F1-FBAB420E8B65}"/>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THANK YOU FOR YOUR ATTENTION</a:t>
            </a:r>
          </a:p>
        </p:txBody>
      </p:sp>
      <p:pic>
        <p:nvPicPr>
          <p:cNvPr id="4" name="Content Placeholder 3"/>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18732" y="1981075"/>
            <a:ext cx="11554536" cy="2895850"/>
          </a:xfrm>
        </p:spPr>
      </p:pic>
    </p:spTree>
    <p:extLst>
      <p:ext uri="{BB962C8B-B14F-4D97-AF65-F5344CB8AC3E}">
        <p14:creationId xmlns:p14="http://schemas.microsoft.com/office/powerpoint/2010/main" val="2239774489"/>
      </p:ext>
    </p:extLst>
  </p:cSld>
  <p:clrMapOvr>
    <a:masterClrMapping/>
  </p:clrMapOvr>
  <mc:AlternateContent xmlns:mc="http://schemas.openxmlformats.org/markup-compatibility/2006" xmlns:p14="http://schemas.microsoft.com/office/powerpoint/2010/main">
    <mc:Choice Requires="p14">
      <p:transition spd="slow" p14:dur="2000" advTm="7273"/>
    </mc:Choice>
    <mc:Fallback xmlns="">
      <p:transition spd="slow" advTm="727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8E48-C74E-421A-84A3-6121580D56B6}"/>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REFERENCES AND RESOURCES</a:t>
            </a:r>
          </a:p>
        </p:txBody>
      </p:sp>
      <p:sp>
        <p:nvSpPr>
          <p:cNvPr id="6" name="Content Placeholder 2">
            <a:extLst>
              <a:ext uri="{FF2B5EF4-FFF2-40B4-BE49-F238E27FC236}">
                <a16:creationId xmlns:a16="http://schemas.microsoft.com/office/drawing/2014/main" id="{E5592CEB-8F56-493A-B8BB-DF320A07107C}"/>
              </a:ext>
            </a:extLst>
          </p:cNvPr>
          <p:cNvSpPr>
            <a:spLocks noGrp="1"/>
          </p:cNvSpPr>
          <p:nvPr>
            <p:ph sz="half" idx="1"/>
          </p:nvPr>
        </p:nvSpPr>
        <p:spPr>
          <a:xfrm>
            <a:off x="1192923" y="1728673"/>
            <a:ext cx="9806153" cy="4737045"/>
          </a:xfrm>
        </p:spPr>
        <p:txBody>
          <a:bodyPr>
            <a:normAutofit/>
          </a:bodyPr>
          <a:lstStyle/>
          <a:p>
            <a:pPr marL="457200" indent="-457200">
              <a:lnSpc>
                <a:spcPct val="100000"/>
              </a:lnSpc>
              <a:spcBef>
                <a:spcPts val="0"/>
              </a:spcBef>
              <a:buNone/>
            </a:pPr>
            <a:r>
              <a:rPr lang="en-US" sz="2000" dirty="0">
                <a:latin typeface="Arial" panose="020B0604020202020204" pitchFamily="34" charset="0"/>
                <a:cs typeface="Arial" panose="020B0604020202020204" pitchFamily="34" charset="0"/>
              </a:rPr>
              <a:t>Geist, M. (Ed.). (2013). </a:t>
            </a:r>
            <a:r>
              <a:rPr lang="en-US" sz="2000" i="1" dirty="0">
                <a:latin typeface="Arial" panose="020B0604020202020204" pitchFamily="34" charset="0"/>
                <a:cs typeface="Arial" panose="020B0604020202020204" pitchFamily="34" charset="0"/>
              </a:rPr>
              <a:t>The Copyright Pentalogy: How the Supreme Court of Canada Shook the Foundations of Canadian Copyright Law</a:t>
            </a:r>
            <a:r>
              <a:rPr lang="en-US" sz="2000" dirty="0">
                <a:latin typeface="Arial" panose="020B0604020202020204" pitchFamily="34" charset="0"/>
                <a:cs typeface="Arial" panose="020B0604020202020204" pitchFamily="34" charset="0"/>
              </a:rPr>
              <a:t>. Ottawa, ON: University of Ottawa Press.  Retrieved from </a:t>
            </a:r>
            <a:r>
              <a:rPr lang="en-US" sz="2000" u="sng" dirty="0">
                <a:latin typeface="Arial" panose="020B0604020202020204" pitchFamily="34" charset="0"/>
                <a:cs typeface="Arial" panose="020B0604020202020204" pitchFamily="34" charset="0"/>
                <a:hlinkClick r:id="rId3"/>
              </a:rPr>
              <a:t>https://press.uottawa.ca/the-copyright-pentalogy.html</a:t>
            </a:r>
            <a:endParaRPr lang="en-US" sz="2000" u="sng" dirty="0">
              <a:latin typeface="Arial" panose="020B0604020202020204" pitchFamily="34" charset="0"/>
              <a:cs typeface="Arial" panose="020B0604020202020204" pitchFamily="34" charset="0"/>
            </a:endParaRPr>
          </a:p>
          <a:p>
            <a:pPr marL="457200" indent="-457200">
              <a:lnSpc>
                <a:spcPct val="100000"/>
              </a:lnSpc>
              <a:spcBef>
                <a:spcPts val="0"/>
              </a:spcBef>
              <a:buNone/>
            </a:pPr>
            <a:endParaRPr lang="en-US" sz="2000" dirty="0">
              <a:latin typeface="Arial" panose="020B0604020202020204" pitchFamily="34" charset="0"/>
              <a:cs typeface="Arial" panose="020B0604020202020204" pitchFamily="34" charset="0"/>
            </a:endParaRPr>
          </a:p>
          <a:p>
            <a:pPr marL="457200" indent="-457200">
              <a:lnSpc>
                <a:spcPct val="100000"/>
              </a:lnSpc>
              <a:spcBef>
                <a:spcPts val="0"/>
              </a:spcBef>
              <a:buNone/>
            </a:pPr>
            <a:r>
              <a:rPr lang="en-US" sz="2000" dirty="0" err="1">
                <a:latin typeface="Arial" panose="020B0604020202020204" pitchFamily="34" charset="0"/>
                <a:cs typeface="Arial" panose="020B0604020202020204" pitchFamily="34" charset="0"/>
              </a:rPr>
              <a:t>Nitoslawski</a:t>
            </a:r>
            <a:r>
              <a:rPr lang="en-US" sz="2000" dirty="0">
                <a:latin typeface="Arial" panose="020B0604020202020204" pitchFamily="34" charset="0"/>
                <a:cs typeface="Arial" panose="020B0604020202020204" pitchFamily="34" charset="0"/>
              </a:rPr>
              <a:t>, M. &amp; </a:t>
            </a:r>
            <a:r>
              <a:rPr lang="en-US" sz="2000" dirty="0" err="1">
                <a:latin typeface="Arial" panose="020B0604020202020204" pitchFamily="34" charset="0"/>
                <a:cs typeface="Arial" panose="020B0604020202020204" pitchFamily="34" charset="0"/>
              </a:rPr>
              <a:t>Shortt</a:t>
            </a:r>
            <a:r>
              <a:rPr lang="en-US" sz="2000" dirty="0">
                <a:latin typeface="Arial" panose="020B0604020202020204" pitchFamily="34" charset="0"/>
                <a:cs typeface="Arial" panose="020B0604020202020204" pitchFamily="34" charset="0"/>
              </a:rPr>
              <a:t>, M. J. (2013). Canada's new copyright: The Supreme Court redefines fair use and technological neutrality. </a:t>
            </a:r>
            <a:r>
              <a:rPr lang="en-US" sz="2000" i="1" dirty="0">
                <a:latin typeface="Arial" panose="020B0604020202020204" pitchFamily="34" charset="0"/>
                <a:cs typeface="Arial" panose="020B0604020202020204" pitchFamily="34" charset="0"/>
              </a:rPr>
              <a:t>Landslide</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5</a:t>
            </a:r>
            <a:r>
              <a:rPr lang="en-US" sz="2000" dirty="0">
                <a:latin typeface="Arial" panose="020B0604020202020204" pitchFamily="34" charset="0"/>
                <a:cs typeface="Arial" panose="020B0604020202020204" pitchFamily="34" charset="0"/>
              </a:rPr>
              <a:t>(5), 43-49. Retrieved from </a:t>
            </a:r>
            <a:r>
              <a:rPr lang="en-US" sz="2000" u="sng" dirty="0">
                <a:latin typeface="Arial" panose="020B0604020202020204" pitchFamily="34" charset="0"/>
                <a:cs typeface="Arial" panose="020B0604020202020204" pitchFamily="34" charset="0"/>
                <a:hlinkClick r:id="rId4"/>
              </a:rPr>
              <a:t>https://heinonline.org/HOL/P?h=hein.journals/lndslid5&amp;i=322</a:t>
            </a:r>
            <a:endParaRPr lang="en-US" sz="2000" dirty="0">
              <a:latin typeface="Arial" panose="020B0604020202020204" pitchFamily="34" charset="0"/>
              <a:cs typeface="Arial" panose="020B0604020202020204" pitchFamily="34" charset="0"/>
            </a:endParaRPr>
          </a:p>
          <a:p>
            <a:pPr marL="457200" indent="-457200">
              <a:lnSpc>
                <a:spcPct val="100000"/>
              </a:lnSpc>
              <a:spcBef>
                <a:spcPts val="0"/>
              </a:spcBef>
              <a:buNone/>
            </a:pPr>
            <a:endParaRPr lang="en-US" sz="2000" dirty="0">
              <a:latin typeface="Arial" panose="020B0604020202020204" pitchFamily="34" charset="0"/>
              <a:cs typeface="Arial" panose="020B0604020202020204" pitchFamily="34" charset="0"/>
            </a:endParaRPr>
          </a:p>
          <a:p>
            <a:pPr marL="457200" indent="-457200">
              <a:lnSpc>
                <a:spcPct val="100000"/>
              </a:lnSpc>
              <a:spcBef>
                <a:spcPts val="0"/>
              </a:spcBef>
              <a:buNone/>
            </a:pPr>
            <a:r>
              <a:rPr lang="en-US" sz="2000" dirty="0">
                <a:latin typeface="Arial" panose="020B0604020202020204" pitchFamily="34" charset="0"/>
                <a:cs typeface="Arial" panose="020B0604020202020204" pitchFamily="34" charset="0"/>
              </a:rPr>
              <a:t>Tawfik, M. J. The Supreme Court of Canada and the “Fair Dealing Trilogy”: Elaborating a doctrine of user rights under Canadian copyright law. </a:t>
            </a:r>
            <a:r>
              <a:rPr lang="en-US" sz="2000" i="1" dirty="0">
                <a:latin typeface="Arial" panose="020B0604020202020204" pitchFamily="34" charset="0"/>
                <a:cs typeface="Arial" panose="020B0604020202020204" pitchFamily="34" charset="0"/>
              </a:rPr>
              <a:t>Alberta Law Review, 51</a:t>
            </a:r>
            <a:r>
              <a:rPr lang="en-US" sz="2000" dirty="0">
                <a:latin typeface="Arial" panose="020B0604020202020204" pitchFamily="34" charset="0"/>
                <a:cs typeface="Arial" panose="020B0604020202020204" pitchFamily="34" charset="0"/>
              </a:rPr>
              <a:t>(1), 191-200. </a:t>
            </a:r>
            <a:r>
              <a:rPr lang="en-US" sz="2000" u="sng" dirty="0">
                <a:latin typeface="Arial" panose="020B0604020202020204" pitchFamily="34" charset="0"/>
                <a:cs typeface="Arial" panose="020B0604020202020204" pitchFamily="34" charset="0"/>
                <a:hlinkClick r:id="rId5"/>
              </a:rPr>
              <a:t>https://www.albertalawreview.com/index.php/ALR/article/view/64</a:t>
            </a:r>
            <a:r>
              <a:rPr 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396077"/>
      </p:ext>
    </p:extLst>
  </p:cSld>
  <p:clrMapOvr>
    <a:masterClrMapping/>
  </p:clrMapOvr>
  <mc:AlternateContent xmlns:mc="http://schemas.openxmlformats.org/markup-compatibility/2006" xmlns:p14="http://schemas.microsoft.com/office/powerpoint/2010/main">
    <mc:Choice Requires="p14">
      <p:transition spd="slow" p14:dur="2000" advTm="2432"/>
    </mc:Choice>
    <mc:Fallback xmlns="">
      <p:transition spd="slow" advTm="243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0509-AA0C-48F9-8AED-27B9CD8F036D}"/>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CASES AND LEGISLATION</a:t>
            </a:r>
          </a:p>
        </p:txBody>
      </p:sp>
      <p:sp>
        <p:nvSpPr>
          <p:cNvPr id="6" name="TextBox 5">
            <a:extLst>
              <a:ext uri="{FF2B5EF4-FFF2-40B4-BE49-F238E27FC236}">
                <a16:creationId xmlns:a16="http://schemas.microsoft.com/office/drawing/2014/main" id="{B41A9298-5482-484F-A1BF-6539E9208EAB}"/>
              </a:ext>
            </a:extLst>
          </p:cNvPr>
          <p:cNvSpPr txBox="1"/>
          <p:nvPr/>
        </p:nvSpPr>
        <p:spPr>
          <a:xfrm>
            <a:off x="832757" y="1969233"/>
            <a:ext cx="10678886" cy="1877437"/>
          </a:xfrm>
          <a:prstGeom prst="rect">
            <a:avLst/>
          </a:prstGeom>
          <a:noFill/>
        </p:spPr>
        <p:txBody>
          <a:bodyPr wrap="square" rtlCol="0">
            <a:spAutoFit/>
          </a:bodyPr>
          <a:lstStyle/>
          <a:p>
            <a:r>
              <a:rPr lang="en-US" sz="2000" i="1" dirty="0">
                <a:solidFill>
                  <a:schemeClr val="bg2">
                    <a:lumMod val="50000"/>
                  </a:schemeClr>
                </a:solidFill>
                <a:latin typeface="Arial" panose="020B0604020202020204" pitchFamily="34" charset="0"/>
                <a:cs typeface="Arial" panose="020B0604020202020204" pitchFamily="34" charset="0"/>
              </a:rPr>
              <a:t>Society of Composers, Authors and Music Publishers of Canada v. Bell Canada, </a:t>
            </a:r>
            <a:r>
              <a:rPr lang="en-US" sz="2000" dirty="0">
                <a:solidFill>
                  <a:schemeClr val="bg2">
                    <a:lumMod val="50000"/>
                  </a:schemeClr>
                </a:solidFill>
                <a:latin typeface="Arial" panose="020B0604020202020204" pitchFamily="34" charset="0"/>
                <a:cs typeface="Arial" panose="020B0604020202020204" pitchFamily="34" charset="0"/>
              </a:rPr>
              <a:t>2012 SCC 36. [2012] 2 S.C.R.326.</a:t>
            </a:r>
            <a:r>
              <a:rPr lang="en-US" sz="2000" dirty="0">
                <a:solidFill>
                  <a:schemeClr val="bg2">
                    <a:lumMod val="50000"/>
                  </a:schemeClr>
                </a:solidFill>
                <a:latin typeface="Arial" panose="020B0604020202020204" pitchFamily="34" charset="0"/>
                <a:cs typeface="Arial" panose="020B0604020202020204" pitchFamily="34" charset="0"/>
                <a:hlinkClick r:id="rId2"/>
              </a:rPr>
              <a:t> </a:t>
            </a:r>
            <a:r>
              <a:rPr lang="en-US" sz="2000" u="sng" dirty="0">
                <a:solidFill>
                  <a:schemeClr val="bg2">
                    <a:lumMod val="50000"/>
                  </a:schemeClr>
                </a:solidFill>
                <a:latin typeface="Arial" panose="020B0604020202020204" pitchFamily="34" charset="0"/>
                <a:cs typeface="Arial" panose="020B0604020202020204" pitchFamily="34" charset="0"/>
                <a:hlinkClick r:id="rId2"/>
              </a:rPr>
              <a:t>https://scc-csc.lexum.com/scc-csc/scc-csc/en/item/9996/index.do</a:t>
            </a:r>
            <a:endParaRPr lang="en-US" sz="2000" u="sng" dirty="0">
              <a:solidFill>
                <a:schemeClr val="bg2">
                  <a:lumMod val="50000"/>
                </a:schemeClr>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sz="2000" i="1" dirty="0">
                <a:solidFill>
                  <a:schemeClr val="bg2">
                    <a:lumMod val="50000"/>
                  </a:schemeClr>
                </a:solidFill>
                <a:latin typeface="Arial" panose="020B0604020202020204" pitchFamily="34" charset="0"/>
                <a:cs typeface="Arial" panose="020B0604020202020204" pitchFamily="34" charset="0"/>
              </a:rPr>
              <a:t>CCH Canadian Ltd v. Law Society of Upper Canada</a:t>
            </a:r>
            <a:r>
              <a:rPr lang="en-CA" sz="2000" dirty="0">
                <a:solidFill>
                  <a:schemeClr val="bg2">
                    <a:lumMod val="50000"/>
                  </a:schemeClr>
                </a:solidFill>
                <a:latin typeface="Arial" panose="020B0604020202020204" pitchFamily="34" charset="0"/>
                <a:cs typeface="Arial" panose="020B0604020202020204" pitchFamily="34" charset="0"/>
              </a:rPr>
              <a:t>. 2004 SCC 13. [2004] 1 S.C.R.339.</a:t>
            </a:r>
          </a:p>
          <a:p>
            <a:r>
              <a:rPr lang="en-CA" sz="2000" dirty="0">
                <a:solidFill>
                  <a:schemeClr val="bg2">
                    <a:lumMod val="50000"/>
                  </a:schemeClr>
                </a:solidFill>
                <a:latin typeface="Arial" panose="020B0604020202020204" pitchFamily="34" charset="0"/>
                <a:cs typeface="Arial" panose="020B0604020202020204" pitchFamily="34" charset="0"/>
                <a:hlinkClick r:id="rId3"/>
              </a:rPr>
              <a:t>https://scc-csc.lexum.com/scc-csc/scc-csc/en/item/2125/index.do</a:t>
            </a:r>
            <a:endParaRPr lang="en-CA" sz="20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199487"/>
      </p:ext>
    </p:extLst>
  </p:cSld>
  <p:clrMapOvr>
    <a:masterClrMapping/>
  </p:clrMapOvr>
  <mc:AlternateContent xmlns:mc="http://schemas.openxmlformats.org/markup-compatibility/2006" xmlns:p14="http://schemas.microsoft.com/office/powerpoint/2010/main">
    <mc:Choice Requires="p14">
      <p:transition spd="slow" p14:dur="2000" advTm="2240"/>
    </mc:Choice>
    <mc:Fallback xmlns="">
      <p:transition spd="slow" advTm="224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ED79-6EE3-E744-B03D-CEF642506E4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IMAGE AND SOUND REFERENCES</a:t>
            </a:r>
          </a:p>
        </p:txBody>
      </p:sp>
      <p:sp>
        <p:nvSpPr>
          <p:cNvPr id="5" name="Content Placeholder 4">
            <a:extLst>
              <a:ext uri="{FF2B5EF4-FFF2-40B4-BE49-F238E27FC236}">
                <a16:creationId xmlns:a16="http://schemas.microsoft.com/office/drawing/2014/main" id="{F13DE6C3-1281-3D4D-9CB5-70327DB24E27}"/>
              </a:ext>
            </a:extLst>
          </p:cNvPr>
          <p:cNvSpPr>
            <a:spLocks noGrp="1"/>
          </p:cNvSpPr>
          <p:nvPr>
            <p:ph sz="quarter" idx="14"/>
          </p:nvPr>
        </p:nvSpPr>
        <p:spPr/>
        <p:txBody>
          <a:bodyPr/>
          <a:lstStyle/>
          <a:p>
            <a:endParaRPr lang="en-US"/>
          </a:p>
        </p:txBody>
      </p:sp>
      <p:sp>
        <p:nvSpPr>
          <p:cNvPr id="8" name="TextBox 7">
            <a:extLst>
              <a:ext uri="{FF2B5EF4-FFF2-40B4-BE49-F238E27FC236}">
                <a16:creationId xmlns:a16="http://schemas.microsoft.com/office/drawing/2014/main" id="{00CC2000-0734-4348-8165-426FE3E45CC9}"/>
              </a:ext>
            </a:extLst>
          </p:cNvPr>
          <p:cNvSpPr txBox="1"/>
          <p:nvPr/>
        </p:nvSpPr>
        <p:spPr>
          <a:xfrm>
            <a:off x="538842" y="1720840"/>
            <a:ext cx="10814958" cy="3801041"/>
          </a:xfrm>
          <a:prstGeom prst="rect">
            <a:avLst/>
          </a:prstGeom>
          <a:noFill/>
        </p:spPr>
        <p:txBody>
          <a:bodyPr wrap="square" rtlCol="0">
            <a:spAutoFit/>
          </a:bodyPr>
          <a:lstStyle/>
          <a:p>
            <a:pPr marL="457200" indent="-457200">
              <a:spcBef>
                <a:spcPts val="600"/>
              </a:spcBef>
            </a:pPr>
            <a:r>
              <a:rPr lang="en-US" dirty="0" err="1">
                <a:solidFill>
                  <a:schemeClr val="bg2">
                    <a:lumMod val="50000"/>
                  </a:schemeClr>
                </a:solidFill>
                <a:latin typeface="Arial" panose="020B0604020202020204" pitchFamily="34" charset="0"/>
                <a:cs typeface="Arial" panose="020B0604020202020204" pitchFamily="34" charset="0"/>
              </a:rPr>
              <a:t>padrinan</a:t>
            </a:r>
            <a:r>
              <a:rPr lang="en-US" dirty="0">
                <a:solidFill>
                  <a:schemeClr val="bg2">
                    <a:lumMod val="50000"/>
                  </a:schemeClr>
                </a:solidFill>
                <a:latin typeface="Arial" panose="020B0604020202020204" pitchFamily="34" charset="0"/>
                <a:cs typeface="Arial" panose="020B0604020202020204" pitchFamily="34" charset="0"/>
              </a:rPr>
              <a:t>. (2017). [Speaker]. </a:t>
            </a:r>
            <a:r>
              <a:rPr lang="en-US" i="1" dirty="0" err="1">
                <a:solidFill>
                  <a:schemeClr val="bg2">
                    <a:lumMod val="50000"/>
                  </a:schemeClr>
                </a:solidFill>
                <a:latin typeface="Arial" panose="020B0604020202020204" pitchFamily="34" charset="0"/>
                <a:cs typeface="Arial" panose="020B0604020202020204" pitchFamily="34" charset="0"/>
              </a:rPr>
              <a:t>Pixabay</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Pixabay</a:t>
            </a:r>
            <a:r>
              <a:rPr lang="en-US" dirty="0">
                <a:solidFill>
                  <a:schemeClr val="bg2">
                    <a:lumMod val="50000"/>
                  </a:schemeClr>
                </a:solidFill>
                <a:latin typeface="Arial" panose="020B0604020202020204" pitchFamily="34" charset="0"/>
                <a:cs typeface="Arial" panose="020B0604020202020204" pitchFamily="34" charset="0"/>
              </a:rPr>
              <a:t> License</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2"/>
              </a:rPr>
              <a:t>https://pixabay.com/videos/horn-sound-noise-vibration-music-9087/</a:t>
            </a:r>
            <a:endParaRPr lang="en-US" dirty="0">
              <a:latin typeface="Arial" panose="020B0604020202020204" pitchFamily="34" charset="0"/>
              <a:cs typeface="Arial" panose="020B0604020202020204" pitchFamily="34" charset="0"/>
            </a:endParaRPr>
          </a:p>
          <a:p>
            <a:pPr marL="457200" indent="-457200">
              <a:spcBef>
                <a:spcPts val="600"/>
              </a:spcBef>
            </a:pPr>
            <a:r>
              <a:rPr lang="en-US" dirty="0">
                <a:solidFill>
                  <a:schemeClr val="bg2">
                    <a:lumMod val="50000"/>
                  </a:schemeClr>
                </a:solidFill>
                <a:latin typeface="Arial" panose="020B0604020202020204" pitchFamily="34" charset="0"/>
                <a:cs typeface="Arial" panose="020B0604020202020204" pitchFamily="34" charset="0"/>
              </a:rPr>
              <a:t>GDJ. (2016). [Sound wave]. </a:t>
            </a:r>
            <a:r>
              <a:rPr lang="en-US" i="1" dirty="0" err="1">
                <a:solidFill>
                  <a:schemeClr val="bg2">
                    <a:lumMod val="50000"/>
                  </a:schemeClr>
                </a:solidFill>
                <a:latin typeface="Arial" panose="020B0604020202020204" pitchFamily="34" charset="0"/>
                <a:cs typeface="Arial" panose="020B0604020202020204" pitchFamily="34" charset="0"/>
              </a:rPr>
              <a:t>Pixabay</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Pixabay</a:t>
            </a:r>
            <a:r>
              <a:rPr lang="en-US" dirty="0">
                <a:solidFill>
                  <a:schemeClr val="bg2">
                    <a:lumMod val="50000"/>
                  </a:schemeClr>
                </a:solidFill>
                <a:latin typeface="Arial" panose="020B0604020202020204" pitchFamily="34" charset="0"/>
                <a:cs typeface="Arial" panose="020B0604020202020204" pitchFamily="34" charset="0"/>
              </a:rPr>
              <a:t> License. </a:t>
            </a:r>
            <a:r>
              <a:rPr lang="en-US" dirty="0">
                <a:latin typeface="Arial" panose="020B0604020202020204" pitchFamily="34" charset="0"/>
                <a:cs typeface="Arial" panose="020B0604020202020204" pitchFamily="34" charset="0"/>
                <a:hlinkClick r:id="rId3"/>
              </a:rPr>
              <a:t>https://pixabay.com/vectors/sound-wave-waveform-aural-audio-1781570/</a:t>
            </a:r>
            <a:endParaRPr lang="en-US" dirty="0">
              <a:latin typeface="Arial" panose="020B0604020202020204" pitchFamily="34" charset="0"/>
              <a:cs typeface="Arial" panose="020B0604020202020204" pitchFamily="34" charset="0"/>
            </a:endParaRPr>
          </a:p>
          <a:p>
            <a:pPr marL="457200" indent="-457200">
              <a:spcBef>
                <a:spcPts val="600"/>
              </a:spcBef>
            </a:pPr>
            <a:r>
              <a:rPr lang="en-US" dirty="0">
                <a:solidFill>
                  <a:schemeClr val="bg2">
                    <a:lumMod val="50000"/>
                  </a:schemeClr>
                </a:solidFill>
                <a:latin typeface="Arial" panose="020B0604020202020204" pitchFamily="34" charset="0"/>
                <a:cs typeface="Arial" panose="020B0604020202020204" pitchFamily="34" charset="0"/>
              </a:rPr>
              <a:t>Vectors Point. (n.d.). sound producer avatar. </a:t>
            </a:r>
            <a:r>
              <a:rPr lang="en-US" i="1" dirty="0">
                <a:solidFill>
                  <a:schemeClr val="bg2">
                    <a:lumMod val="50000"/>
                  </a:schemeClr>
                </a:solidFill>
                <a:latin typeface="Arial" panose="020B0604020202020204" pitchFamily="34" charset="0"/>
                <a:cs typeface="Arial" panose="020B0604020202020204" pitchFamily="34" charset="0"/>
              </a:rPr>
              <a:t>The Noun Project</a:t>
            </a:r>
            <a:r>
              <a:rPr lang="en-US" dirty="0">
                <a:solidFill>
                  <a:schemeClr val="bg2">
                    <a:lumMod val="50000"/>
                  </a:schemeClr>
                </a:solidFill>
                <a:latin typeface="Arial" panose="020B0604020202020204" pitchFamily="34" charset="0"/>
                <a:cs typeface="Arial" panose="020B0604020202020204" pitchFamily="34" charset="0"/>
              </a:rPr>
              <a:t>. CC BY. </a:t>
            </a:r>
            <a:r>
              <a:rPr lang="en-US" dirty="0">
                <a:latin typeface="Arial" panose="020B0604020202020204" pitchFamily="34" charset="0"/>
                <a:cs typeface="Arial" panose="020B0604020202020204" pitchFamily="34" charset="0"/>
                <a:hlinkClick r:id="rId4"/>
              </a:rPr>
              <a:t>https://thenounproject.com/search/?q=listener&amp;i=2699902</a:t>
            </a:r>
            <a:endParaRPr lang="en-US" dirty="0">
              <a:latin typeface="Arial" panose="020B0604020202020204" pitchFamily="34" charset="0"/>
              <a:cs typeface="Arial" panose="020B0604020202020204" pitchFamily="34" charset="0"/>
            </a:endParaRPr>
          </a:p>
          <a:p>
            <a:pPr marL="457200" indent="-457200">
              <a:spcBef>
                <a:spcPts val="600"/>
              </a:spcBef>
            </a:pPr>
            <a:r>
              <a:rPr lang="en-US" dirty="0" err="1">
                <a:solidFill>
                  <a:schemeClr val="bg2">
                    <a:lumMod val="50000"/>
                  </a:schemeClr>
                </a:solidFill>
                <a:latin typeface="Arial" panose="020B0604020202020204" pitchFamily="34" charset="0"/>
                <a:cs typeface="Arial" panose="020B0604020202020204" pitchFamily="34" charset="0"/>
              </a:rPr>
              <a:t>Cresnar</a:t>
            </a:r>
            <a:r>
              <a:rPr lang="en-US" dirty="0">
                <a:solidFill>
                  <a:schemeClr val="bg2">
                    <a:lumMod val="50000"/>
                  </a:schemeClr>
                </a:solidFill>
                <a:latin typeface="Arial" panose="020B0604020202020204" pitchFamily="34" charset="0"/>
                <a:cs typeface="Arial" panose="020B0604020202020204" pitchFamily="34" charset="0"/>
              </a:rPr>
              <a:t>, Gregor. (n.d.). Dollar sign. </a:t>
            </a:r>
            <a:r>
              <a:rPr lang="en-US" i="1" dirty="0">
                <a:solidFill>
                  <a:schemeClr val="bg2">
                    <a:lumMod val="50000"/>
                  </a:schemeClr>
                </a:solidFill>
                <a:latin typeface="Arial" panose="020B0604020202020204" pitchFamily="34" charset="0"/>
                <a:cs typeface="Arial" panose="020B0604020202020204" pitchFamily="34" charset="0"/>
              </a:rPr>
              <a:t>The Noun Project</a:t>
            </a:r>
            <a:r>
              <a:rPr lang="en-US" dirty="0">
                <a:solidFill>
                  <a:schemeClr val="bg2">
                    <a:lumMod val="50000"/>
                  </a:schemeClr>
                </a:solidFill>
                <a:latin typeface="Arial" panose="020B0604020202020204" pitchFamily="34" charset="0"/>
                <a:cs typeface="Arial" panose="020B0604020202020204" pitchFamily="34" charset="0"/>
              </a:rPr>
              <a:t>. CC BY. </a:t>
            </a:r>
            <a:r>
              <a:rPr lang="en-US" dirty="0">
                <a:latin typeface="Arial" panose="020B0604020202020204" pitchFamily="34" charset="0"/>
                <a:cs typeface="Arial" panose="020B0604020202020204" pitchFamily="34" charset="0"/>
                <a:hlinkClick r:id="rId5"/>
              </a:rPr>
              <a:t>https://thenounproject.com/search/?q=dollar%20sign&amp;i=171145</a:t>
            </a:r>
            <a:endParaRPr lang="en-US" dirty="0">
              <a:latin typeface="Arial" panose="020B0604020202020204" pitchFamily="34" charset="0"/>
              <a:cs typeface="Arial" panose="020B0604020202020204" pitchFamily="34" charset="0"/>
            </a:endParaRPr>
          </a:p>
          <a:p>
            <a:pPr marL="457200" indent="-457200">
              <a:spcBef>
                <a:spcPts val="600"/>
              </a:spcBef>
            </a:pPr>
            <a:r>
              <a:rPr lang="en-US" dirty="0">
                <a:solidFill>
                  <a:schemeClr val="bg2">
                    <a:lumMod val="50000"/>
                  </a:schemeClr>
                </a:solidFill>
                <a:latin typeface="Arial" panose="020B0604020202020204" pitchFamily="34" charset="0"/>
                <a:cs typeface="Arial" panose="020B0604020202020204" pitchFamily="34" charset="0"/>
              </a:rPr>
              <a:t>Nadir </a:t>
            </a:r>
            <a:r>
              <a:rPr lang="en-US" dirty="0" err="1">
                <a:solidFill>
                  <a:schemeClr val="bg2">
                    <a:lumMod val="50000"/>
                  </a:schemeClr>
                </a:solidFill>
                <a:latin typeface="Arial" panose="020B0604020202020204" pitchFamily="34" charset="0"/>
                <a:cs typeface="Arial" panose="020B0604020202020204" pitchFamily="34" charset="0"/>
              </a:rPr>
              <a:t>Balcikli</a:t>
            </a:r>
            <a:r>
              <a:rPr lang="en-US" dirty="0">
                <a:solidFill>
                  <a:schemeClr val="bg2">
                    <a:lumMod val="50000"/>
                  </a:schemeClr>
                </a:solidFill>
                <a:latin typeface="Arial" panose="020B0604020202020204" pitchFamily="34" charset="0"/>
                <a:cs typeface="Arial" panose="020B0604020202020204" pitchFamily="34" charset="0"/>
              </a:rPr>
              <a:t>. (n.d.). Copyright. </a:t>
            </a:r>
            <a:r>
              <a:rPr lang="en-US" i="1" dirty="0">
                <a:solidFill>
                  <a:schemeClr val="bg2">
                    <a:lumMod val="50000"/>
                  </a:schemeClr>
                </a:solidFill>
                <a:latin typeface="Arial" panose="020B0604020202020204" pitchFamily="34" charset="0"/>
                <a:cs typeface="Arial" panose="020B0604020202020204" pitchFamily="34" charset="0"/>
              </a:rPr>
              <a:t>The Noun Project</a:t>
            </a:r>
            <a:r>
              <a:rPr lang="en-US" dirty="0">
                <a:solidFill>
                  <a:schemeClr val="bg2">
                    <a:lumMod val="50000"/>
                  </a:schemeClr>
                </a:solidFill>
                <a:latin typeface="Arial" panose="020B0604020202020204" pitchFamily="34" charset="0"/>
                <a:cs typeface="Arial" panose="020B0604020202020204" pitchFamily="34" charset="0"/>
              </a:rPr>
              <a:t>. CC BY. </a:t>
            </a:r>
            <a:r>
              <a:rPr lang="en-US" dirty="0">
                <a:latin typeface="Arial" panose="020B0604020202020204" pitchFamily="34" charset="0"/>
                <a:cs typeface="Arial" panose="020B0604020202020204" pitchFamily="34" charset="0"/>
                <a:hlinkClick r:id="rId6"/>
              </a:rPr>
              <a:t>https://thenounproject.com/search/?q=copyright&amp;i=453533</a:t>
            </a:r>
            <a:endParaRPr lang="en-US" dirty="0">
              <a:latin typeface="Arial" panose="020B0604020202020204" pitchFamily="34" charset="0"/>
              <a:cs typeface="Arial" panose="020B0604020202020204" pitchFamily="34" charset="0"/>
            </a:endParaRPr>
          </a:p>
          <a:p>
            <a:pPr marL="457200" indent="-457200">
              <a:spcBef>
                <a:spcPts val="600"/>
              </a:spcBef>
            </a:pPr>
            <a:r>
              <a:rPr lang="en-US" dirty="0" err="1">
                <a:solidFill>
                  <a:schemeClr val="bg2">
                    <a:lumMod val="50000"/>
                  </a:schemeClr>
                </a:solidFill>
                <a:latin typeface="Arial" panose="020B0604020202020204" pitchFamily="34" charset="0"/>
                <a:cs typeface="Arial" panose="020B0604020202020204" pitchFamily="34" charset="0"/>
              </a:rPr>
              <a:t>Kimmi</a:t>
            </a:r>
            <a:r>
              <a:rPr lang="en-US" dirty="0">
                <a:solidFill>
                  <a:schemeClr val="bg2">
                    <a:lumMod val="50000"/>
                  </a:schemeClr>
                </a:solidFill>
                <a:latin typeface="Arial" panose="020B0604020202020204" pitchFamily="34" charset="0"/>
                <a:cs typeface="Arial" panose="020B0604020202020204" pitchFamily="34" charset="0"/>
              </a:rPr>
              <a:t> Studio. (n.d.). Shield. </a:t>
            </a:r>
            <a:r>
              <a:rPr lang="en-US" i="1" dirty="0">
                <a:solidFill>
                  <a:schemeClr val="bg2">
                    <a:lumMod val="50000"/>
                  </a:schemeClr>
                </a:solidFill>
                <a:latin typeface="Arial" panose="020B0604020202020204" pitchFamily="34" charset="0"/>
                <a:cs typeface="Arial" panose="020B0604020202020204" pitchFamily="34" charset="0"/>
              </a:rPr>
              <a:t>The Noun Project</a:t>
            </a:r>
            <a:r>
              <a:rPr lang="en-US" dirty="0">
                <a:solidFill>
                  <a:schemeClr val="bg2">
                    <a:lumMod val="50000"/>
                  </a:schemeClr>
                </a:solidFill>
                <a:latin typeface="Arial" panose="020B0604020202020204" pitchFamily="34" charset="0"/>
                <a:cs typeface="Arial" panose="020B0604020202020204" pitchFamily="34" charset="0"/>
              </a:rPr>
              <a:t>. CC BY. </a:t>
            </a:r>
            <a:r>
              <a:rPr lang="en-US" dirty="0">
                <a:latin typeface="Arial" panose="020B0604020202020204" pitchFamily="34" charset="0"/>
                <a:cs typeface="Arial" panose="020B0604020202020204" pitchFamily="34" charset="0"/>
                <a:hlinkClick r:id="rId7"/>
              </a:rPr>
              <a:t>https://thenounproject.com/search/?q=shield&amp;i=874630</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046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ED79-6EE3-E744-B03D-CEF642506E4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IMAGE AND SOUND REFERENCES</a:t>
            </a:r>
          </a:p>
        </p:txBody>
      </p:sp>
      <p:sp>
        <p:nvSpPr>
          <p:cNvPr id="5" name="Content Placeholder 4">
            <a:extLst>
              <a:ext uri="{FF2B5EF4-FFF2-40B4-BE49-F238E27FC236}">
                <a16:creationId xmlns:a16="http://schemas.microsoft.com/office/drawing/2014/main" id="{F13DE6C3-1281-3D4D-9CB5-70327DB24E27}"/>
              </a:ext>
            </a:extLst>
          </p:cNvPr>
          <p:cNvSpPr>
            <a:spLocks noGrp="1"/>
          </p:cNvSpPr>
          <p:nvPr>
            <p:ph sz="quarter" idx="14"/>
          </p:nvPr>
        </p:nvSpPr>
        <p:spPr/>
        <p:txBody>
          <a:bodyPr/>
          <a:lstStyle/>
          <a:p>
            <a:endParaRPr lang="en-US"/>
          </a:p>
        </p:txBody>
      </p:sp>
      <p:sp>
        <p:nvSpPr>
          <p:cNvPr id="4" name="Text Placeholder 1">
            <a:extLst>
              <a:ext uri="{FF2B5EF4-FFF2-40B4-BE49-F238E27FC236}">
                <a16:creationId xmlns:a16="http://schemas.microsoft.com/office/drawing/2014/main" id="{C1D23A7C-6D47-5447-8558-6AAF7D30252B}"/>
              </a:ext>
            </a:extLst>
          </p:cNvPr>
          <p:cNvSpPr txBox="1">
            <a:spLocks/>
          </p:cNvSpPr>
          <p:nvPr/>
        </p:nvSpPr>
        <p:spPr>
          <a:xfrm>
            <a:off x="604157" y="1596348"/>
            <a:ext cx="10743147" cy="526165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buNone/>
            </a:pPr>
            <a:r>
              <a:rPr lang="en-US" sz="1800" dirty="0">
                <a:solidFill>
                  <a:schemeClr val="bg2">
                    <a:lumMod val="50000"/>
                  </a:schemeClr>
                </a:solidFill>
                <a:latin typeface="Arial" panose="020B0604020202020204" pitchFamily="34" charset="0"/>
                <a:cs typeface="Arial" panose="020B0604020202020204" pitchFamily="34" charset="0"/>
              </a:rPr>
              <a:t>SOCAN. (2012). [SOCAN Logo]. </a:t>
            </a:r>
            <a:r>
              <a:rPr lang="en-US" sz="1800" i="1" dirty="0">
                <a:solidFill>
                  <a:schemeClr val="bg2">
                    <a:lumMod val="50000"/>
                  </a:schemeClr>
                </a:solidFill>
                <a:latin typeface="Arial" panose="020B0604020202020204" pitchFamily="34" charset="0"/>
                <a:cs typeface="Arial" panose="020B0604020202020204" pitchFamily="34" charset="0"/>
              </a:rPr>
              <a:t>The Branding Source</a:t>
            </a:r>
            <a:r>
              <a:rPr lang="en-US" sz="1800" dirty="0">
                <a:solidFill>
                  <a:schemeClr val="bg2">
                    <a:lumMod val="50000"/>
                  </a:schemeClr>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2"/>
              </a:rPr>
              <a:t>http://brandingsource.blogspot.com/2012/01/new-logo-socan.html</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a:solidFill>
                  <a:schemeClr val="bg2">
                    <a:lumMod val="50000"/>
                  </a:schemeClr>
                </a:solidFill>
                <a:latin typeface="Arial" panose="020B0604020202020204" pitchFamily="34" charset="0"/>
                <a:cs typeface="Arial" panose="020B0604020202020204" pitchFamily="34" charset="0"/>
              </a:rPr>
              <a:t>Copyright Board of Canada. (n.d.). [Copyright Board Banner]. </a:t>
            </a:r>
            <a:r>
              <a:rPr lang="en-US" sz="1800" i="1" dirty="0">
                <a:solidFill>
                  <a:schemeClr val="bg2">
                    <a:lumMod val="50000"/>
                  </a:schemeClr>
                </a:solidFill>
                <a:latin typeface="Arial" panose="020B0604020202020204" pitchFamily="34" charset="0"/>
                <a:cs typeface="Arial" panose="020B0604020202020204" pitchFamily="34" charset="0"/>
              </a:rPr>
              <a:t>Copyright Board of Canada</a:t>
            </a:r>
            <a:r>
              <a:rPr lang="en-US" sz="1800" dirty="0">
                <a:solidFill>
                  <a:schemeClr val="bg2">
                    <a:lumMod val="50000"/>
                  </a:schemeClr>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3"/>
              </a:rPr>
              <a:t>http://www.cb-cda.gc.ca/home-accueil-e.html</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CA" sz="1800" dirty="0">
                <a:solidFill>
                  <a:schemeClr val="bg2">
                    <a:lumMod val="50000"/>
                  </a:schemeClr>
                </a:solidFill>
                <a:latin typeface="Arial" panose="020B0604020202020204" pitchFamily="34" charset="0"/>
                <a:cs typeface="Arial" panose="020B0604020202020204" pitchFamily="34" charset="0"/>
              </a:rPr>
              <a:t>BT Hai. (n.d.). music download. </a:t>
            </a:r>
            <a:r>
              <a:rPr lang="en-CA" sz="1800" i="1" dirty="0">
                <a:solidFill>
                  <a:schemeClr val="bg2">
                    <a:lumMod val="50000"/>
                  </a:schemeClr>
                </a:solidFill>
                <a:latin typeface="Arial" panose="020B0604020202020204" pitchFamily="34" charset="0"/>
                <a:cs typeface="Arial" panose="020B0604020202020204" pitchFamily="34" charset="0"/>
              </a:rPr>
              <a:t>The Noun Project</a:t>
            </a:r>
            <a:r>
              <a:rPr lang="en-CA" sz="1800" dirty="0">
                <a:solidFill>
                  <a:schemeClr val="bg2">
                    <a:lumMod val="50000"/>
                  </a:schemeClr>
                </a:solidFill>
                <a:latin typeface="Arial" panose="020B0604020202020204" pitchFamily="34" charset="0"/>
                <a:cs typeface="Arial" panose="020B0604020202020204" pitchFamily="34" charset="0"/>
              </a:rPr>
              <a:t>. CC BY.</a:t>
            </a:r>
            <a:r>
              <a:rPr lang="en-CA" sz="1800" dirty="0">
                <a:latin typeface="Arial" panose="020B0604020202020204" pitchFamily="34" charset="0"/>
                <a:cs typeface="Arial" panose="020B0604020202020204" pitchFamily="34" charset="0"/>
              </a:rPr>
              <a:t> </a:t>
            </a:r>
            <a:r>
              <a:rPr lang="en-CA" sz="1800" dirty="0">
                <a:latin typeface="Arial" panose="020B0604020202020204" pitchFamily="34" charset="0"/>
                <a:cs typeface="Arial" panose="020B0604020202020204" pitchFamily="34" charset="0"/>
                <a:hlinkClick r:id="rId4"/>
              </a:rPr>
              <a:t>https://thenounproject.com/search/?q=download%20music&amp;i=2006504</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a:solidFill>
                  <a:schemeClr val="bg2">
                    <a:lumMod val="50000"/>
                  </a:schemeClr>
                </a:solidFill>
                <a:latin typeface="Arial" panose="020B0604020202020204" pitchFamily="34" charset="0"/>
                <a:cs typeface="Arial" panose="020B0604020202020204" pitchFamily="34" charset="0"/>
              </a:rPr>
              <a:t>Dig deeper. (2017). [Supreme Court of Canada]. </a:t>
            </a:r>
            <a:r>
              <a:rPr lang="en-US" sz="1800" i="1" dirty="0">
                <a:solidFill>
                  <a:schemeClr val="bg2">
                    <a:lumMod val="50000"/>
                  </a:schemeClr>
                </a:solidFill>
                <a:latin typeface="Arial" panose="020B0604020202020204" pitchFamily="34" charset="0"/>
                <a:cs typeface="Arial" panose="020B0604020202020204" pitchFamily="34" charset="0"/>
              </a:rPr>
              <a:t>Wikimedia Commons</a:t>
            </a:r>
            <a:r>
              <a:rPr lang="en-US" sz="1800" dirty="0">
                <a:solidFill>
                  <a:schemeClr val="bg2">
                    <a:lumMod val="50000"/>
                  </a:schemeClr>
                </a:solidFill>
                <a:latin typeface="Arial" panose="020B0604020202020204" pitchFamily="34" charset="0"/>
                <a:cs typeface="Arial" panose="020B0604020202020204" pitchFamily="34" charset="0"/>
              </a:rPr>
              <a:t>. CC BY 4.0.</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5"/>
              </a:rPr>
              <a:t>https://commons.wikimedia.org/wiki/File:Supreme_court_of_Canada_in_summer.jpg</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a:solidFill>
                  <a:schemeClr val="bg2">
                    <a:lumMod val="50000"/>
                  </a:schemeClr>
                </a:solidFill>
                <a:latin typeface="Arial" panose="020B0604020202020204" pitchFamily="34" charset="0"/>
                <a:cs typeface="Arial" panose="020B0604020202020204" pitchFamily="34" charset="0"/>
              </a:rPr>
              <a:t>Federal Court of Appeal. (n.d.). [Federal Court of Appeal Banner]. </a:t>
            </a:r>
            <a:r>
              <a:rPr lang="en-US" sz="1800" i="1" dirty="0">
                <a:solidFill>
                  <a:schemeClr val="bg2">
                    <a:lumMod val="50000"/>
                  </a:schemeClr>
                </a:solidFill>
                <a:latin typeface="Arial" panose="020B0604020202020204" pitchFamily="34" charset="0"/>
                <a:cs typeface="Arial" panose="020B0604020202020204" pitchFamily="34" charset="0"/>
              </a:rPr>
              <a:t>Courts Administration Service</a:t>
            </a:r>
            <a:r>
              <a:rPr lang="en-US" sz="1800" dirty="0">
                <a:solidFill>
                  <a:schemeClr val="bg2">
                    <a:lumMod val="50000"/>
                  </a:schemeClr>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6"/>
              </a:rPr>
              <a:t>https://web.archive.org/web/20191210023015/https://www.cas-satj.gc.ca/en/home.shtml</a:t>
            </a:r>
            <a:r>
              <a:rPr lang="en-US" sz="1800" dirty="0">
                <a:latin typeface="Arial" panose="020B0604020202020204" pitchFamily="34" charset="0"/>
                <a:cs typeface="Arial" panose="020B0604020202020204" pitchFamily="34" charset="0"/>
              </a:rPr>
              <a:t> </a:t>
            </a:r>
            <a:r>
              <a:rPr lang="en-US" sz="1800" dirty="0">
                <a:solidFill>
                  <a:schemeClr val="bg2">
                    <a:lumMod val="50000"/>
                  </a:schemeClr>
                </a:solidFill>
                <a:latin typeface="Arial" panose="020B0604020202020204" pitchFamily="34" charset="0"/>
                <a:cs typeface="Arial" panose="020B0604020202020204" pitchFamily="34" charset="0"/>
              </a:rPr>
              <a:t>(panel 3)</a:t>
            </a:r>
          </a:p>
          <a:p>
            <a:pPr marL="457200" indent="-457200">
              <a:lnSpc>
                <a:spcPct val="100000"/>
              </a:lnSpc>
              <a:buNone/>
            </a:pPr>
            <a:r>
              <a:rPr lang="en-US" sz="1800" dirty="0" err="1">
                <a:solidFill>
                  <a:schemeClr val="bg2">
                    <a:lumMod val="50000"/>
                  </a:schemeClr>
                </a:solidFill>
                <a:latin typeface="Arial" panose="020B0604020202020204" pitchFamily="34" charset="0"/>
                <a:cs typeface="Arial" panose="020B0604020202020204" pitchFamily="34" charset="0"/>
              </a:rPr>
              <a:t>Stickguy</a:t>
            </a:r>
            <a:r>
              <a:rPr lang="en-US" sz="1800" dirty="0">
                <a:solidFill>
                  <a:schemeClr val="bg2">
                    <a:lumMod val="50000"/>
                  </a:schemeClr>
                </a:solidFill>
                <a:latin typeface="Arial" panose="020B0604020202020204" pitchFamily="34" charset="0"/>
                <a:cs typeface="Arial" panose="020B0604020202020204" pitchFamily="34" charset="0"/>
              </a:rPr>
              <a:t>. (2008). [Bell Canada logo]. </a:t>
            </a:r>
            <a:r>
              <a:rPr lang="en-US" sz="1800" i="1" dirty="0">
                <a:solidFill>
                  <a:schemeClr val="bg2">
                    <a:lumMod val="50000"/>
                  </a:schemeClr>
                </a:solidFill>
                <a:latin typeface="Arial" panose="020B0604020202020204" pitchFamily="34" charset="0"/>
                <a:cs typeface="Arial" panose="020B0604020202020204" pitchFamily="34" charset="0"/>
              </a:rPr>
              <a:t>Wikimedia Commons</a:t>
            </a:r>
            <a:r>
              <a:rPr lang="en-US" sz="1800" dirty="0">
                <a:solidFill>
                  <a:schemeClr val="bg2">
                    <a:lumMod val="50000"/>
                  </a:schemeClr>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7"/>
              </a:rPr>
              <a:t>https://commons.wikimedia.org/wiki/File:Bell_Canada_2008.png</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a:solidFill>
                  <a:schemeClr val="bg2">
                    <a:lumMod val="50000"/>
                  </a:schemeClr>
                </a:solidFill>
                <a:latin typeface="Arial" panose="020B0604020202020204" pitchFamily="34" charset="0"/>
                <a:cs typeface="Arial" panose="020B0604020202020204" pitchFamily="34" charset="0"/>
              </a:rPr>
              <a:t>Rogers Communications. (n.d.). [Rogers logo]. </a:t>
            </a:r>
            <a:r>
              <a:rPr lang="en-US" sz="1800" i="1" dirty="0">
                <a:solidFill>
                  <a:schemeClr val="bg2">
                    <a:lumMod val="50000"/>
                  </a:schemeClr>
                </a:solidFill>
                <a:latin typeface="Arial" panose="020B0604020202020204" pitchFamily="34" charset="0"/>
                <a:cs typeface="Arial" panose="020B0604020202020204" pitchFamily="34" charset="0"/>
              </a:rPr>
              <a:t>Wikimedia Commons</a:t>
            </a:r>
            <a:r>
              <a:rPr lang="en-US" sz="1800" dirty="0">
                <a:solidFill>
                  <a:schemeClr val="bg2">
                    <a:lumMod val="50000"/>
                  </a:schemeClr>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8"/>
              </a:rPr>
              <a:t>https://commons.wikimedia.org/wiki/File:Rogers_logo.svg</a:t>
            </a:r>
            <a:endParaRPr lang="en-US" sz="1800" dirty="0">
              <a:latin typeface="Arial" panose="020B0604020202020204" pitchFamily="34" charset="0"/>
              <a:cs typeface="Arial" panose="020B0604020202020204" pitchFamily="34" charset="0"/>
            </a:endParaRPr>
          </a:p>
          <a:p>
            <a:pPr marL="457200" indent="-457200">
              <a:lnSpc>
                <a:spcPct val="100000"/>
              </a:lnSpc>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60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wuk-KXHu0ms/TyeujLaHIrI/AAAAAAAAD_g/Hnn848NEdwc/s400/SOCAN+logo.png">
            <a:extLst>
              <a:ext uri="{FF2B5EF4-FFF2-40B4-BE49-F238E27FC236}">
                <a16:creationId xmlns:a16="http://schemas.microsoft.com/office/drawing/2014/main" id="{8B9E4246-BBA5-4A4C-9FA0-E7E52E6DB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03" y="2560534"/>
            <a:ext cx="4814525" cy="201006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6">
            <a:extLst>
              <a:ext uri="{FF2B5EF4-FFF2-40B4-BE49-F238E27FC236}">
                <a16:creationId xmlns:a16="http://schemas.microsoft.com/office/drawing/2014/main" id="{6DF67771-CC8D-6447-9B29-578D1927D788}"/>
              </a:ext>
            </a:extLst>
          </p:cNvPr>
          <p:cNvPicPr>
            <a:picLocks noGrp="1" noChangeAspect="1"/>
          </p:cNvPicPr>
          <p:nvPr>
            <p:ph sz="half" idx="1"/>
          </p:nvPr>
        </p:nvPicPr>
        <p:blipFill>
          <a:blip r:embed="rId5"/>
          <a:stretch>
            <a:fillRect/>
          </a:stretch>
        </p:blipFill>
        <p:spPr>
          <a:xfrm>
            <a:off x="5749782" y="2656015"/>
            <a:ext cx="5720396" cy="909550"/>
          </a:xfrm>
        </p:spPr>
      </p:pic>
      <p:sp>
        <p:nvSpPr>
          <p:cNvPr id="2" name="Title 1">
            <a:extLst>
              <a:ext uri="{FF2B5EF4-FFF2-40B4-BE49-F238E27FC236}">
                <a16:creationId xmlns:a16="http://schemas.microsoft.com/office/drawing/2014/main" id="{9FC7F630-EBAB-466C-ADD8-8B4A4D39CC44}"/>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SOCAN SEEKS CLARITY</a:t>
            </a:r>
          </a:p>
        </p:txBody>
      </p:sp>
      <p:sp>
        <p:nvSpPr>
          <p:cNvPr id="6" name="TextBox 5">
            <a:extLst>
              <a:ext uri="{FF2B5EF4-FFF2-40B4-BE49-F238E27FC236}">
                <a16:creationId xmlns:a16="http://schemas.microsoft.com/office/drawing/2014/main" id="{5FC73342-FF75-4880-8AEA-F6C6E20BB708}"/>
              </a:ext>
            </a:extLst>
          </p:cNvPr>
          <p:cNvSpPr txBox="1"/>
          <p:nvPr/>
        </p:nvSpPr>
        <p:spPr>
          <a:xfrm>
            <a:off x="6003832" y="1583323"/>
            <a:ext cx="5387337"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Arial" panose="020B0604020202020204" pitchFamily="34" charset="0"/>
                <a:cs typeface="Arial" panose="020B0604020202020204" pitchFamily="34" charset="0"/>
              </a:rPr>
              <a:t>1995: SOCAN asks Copyright Board for tariffs</a:t>
            </a:r>
            <a:endParaRPr lang="en-US" sz="3200" dirty="0" err="1">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27099EE-FA3C-214F-9E75-217C9CDC9460}"/>
              </a:ext>
            </a:extLst>
          </p:cNvPr>
          <p:cNvGrpSpPr/>
          <p:nvPr/>
        </p:nvGrpSpPr>
        <p:grpSpPr>
          <a:xfrm>
            <a:off x="1136760" y="2237187"/>
            <a:ext cx="3834996" cy="2656757"/>
            <a:chOff x="6938988" y="2382088"/>
            <a:chExt cx="3834996" cy="2656757"/>
          </a:xfrm>
        </p:grpSpPr>
        <p:pic>
          <p:nvPicPr>
            <p:cNvPr id="5" name="Picture 4">
              <a:extLst>
                <a:ext uri="{FF2B5EF4-FFF2-40B4-BE49-F238E27FC236}">
                  <a16:creationId xmlns:a16="http://schemas.microsoft.com/office/drawing/2014/main" id="{896EDB8D-93DF-6B4B-BC82-6A0C6C3C14B2}"/>
                </a:ext>
              </a:extLst>
            </p:cNvPr>
            <p:cNvPicPr>
              <a:picLocks noChangeAspect="1"/>
            </p:cNvPicPr>
            <p:nvPr/>
          </p:nvPicPr>
          <p:blipFill>
            <a:blip r:embed="rId6"/>
            <a:srcRect/>
            <a:stretch/>
          </p:blipFill>
          <p:spPr>
            <a:xfrm>
              <a:off x="7600636" y="2382088"/>
              <a:ext cx="3173348" cy="2656757"/>
            </a:xfrm>
            <a:prstGeom prst="rect">
              <a:avLst/>
            </a:prstGeom>
          </p:spPr>
        </p:pic>
        <p:pic>
          <p:nvPicPr>
            <p:cNvPr id="7" name="Picture 6">
              <a:extLst>
                <a:ext uri="{FF2B5EF4-FFF2-40B4-BE49-F238E27FC236}">
                  <a16:creationId xmlns:a16="http://schemas.microsoft.com/office/drawing/2014/main" id="{476D4282-A2F9-C748-9DA9-A73FD240D1D9}"/>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6938988" y="2672023"/>
              <a:ext cx="1193044" cy="2323114"/>
            </a:xfrm>
            <a:prstGeom prst="rect">
              <a:avLst/>
            </a:prstGeom>
          </p:spPr>
        </p:pic>
      </p:grpSp>
      <p:pic>
        <p:nvPicPr>
          <p:cNvPr id="8" name="Content Placeholder 15">
            <a:extLst>
              <a:ext uri="{FF2B5EF4-FFF2-40B4-BE49-F238E27FC236}">
                <a16:creationId xmlns:a16="http://schemas.microsoft.com/office/drawing/2014/main" id="{4C05036D-2E90-9641-9B64-3011A3446C69}"/>
              </a:ext>
            </a:extLst>
          </p:cNvPr>
          <p:cNvPicPr>
            <a:picLocks noChangeAspect="1"/>
          </p:cNvPicPr>
          <p:nvPr/>
        </p:nvPicPr>
        <p:blipFill>
          <a:blip r:embed="rId8"/>
          <a:stretch>
            <a:fillRect/>
          </a:stretch>
        </p:blipFill>
        <p:spPr>
          <a:xfrm>
            <a:off x="4618934" y="4197340"/>
            <a:ext cx="7100622" cy="3311165"/>
          </a:xfrm>
          <a:prstGeom prst="rect">
            <a:avLst/>
          </a:prstGeom>
        </p:spPr>
      </p:pic>
      <p:sp>
        <p:nvSpPr>
          <p:cNvPr id="9" name="Oval 8">
            <a:extLst>
              <a:ext uri="{FF2B5EF4-FFF2-40B4-BE49-F238E27FC236}">
                <a16:creationId xmlns:a16="http://schemas.microsoft.com/office/drawing/2014/main" id="{A3F3758E-226D-7544-9254-72B2B2799D51}"/>
              </a:ext>
            </a:extLst>
          </p:cNvPr>
          <p:cNvSpPr/>
          <p:nvPr/>
        </p:nvSpPr>
        <p:spPr>
          <a:xfrm>
            <a:off x="6003832" y="5144051"/>
            <a:ext cx="2122825" cy="14105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id="{8FAB5DD3-5873-9D4D-9F29-29697BC5F975}"/>
              </a:ext>
            </a:extLst>
          </p:cNvPr>
          <p:cNvPicPr>
            <a:picLocks noChangeAspect="1"/>
          </p:cNvPicPr>
          <p:nvPr/>
        </p:nvPicPr>
        <p:blipFill rotWithShape="1">
          <a:blip r:embed="rId9"/>
          <a:srcRect b="14182"/>
          <a:stretch/>
        </p:blipFill>
        <p:spPr>
          <a:xfrm>
            <a:off x="7531600" y="3712811"/>
            <a:ext cx="2156759" cy="1850891"/>
          </a:xfrm>
          <a:prstGeom prst="rect">
            <a:avLst/>
          </a:prstGeom>
        </p:spPr>
      </p:pic>
    </p:spTree>
    <p:custDataLst>
      <p:tags r:id="rId1"/>
    </p:custDataLst>
    <p:extLst>
      <p:ext uri="{BB962C8B-B14F-4D97-AF65-F5344CB8AC3E}">
        <p14:creationId xmlns:p14="http://schemas.microsoft.com/office/powerpoint/2010/main" val="2947261851"/>
      </p:ext>
    </p:extLst>
  </p:cSld>
  <p:clrMapOvr>
    <a:masterClrMapping/>
  </p:clrMapOvr>
  <mc:AlternateContent xmlns:mc="http://schemas.openxmlformats.org/markup-compatibility/2006" xmlns:p14="http://schemas.microsoft.com/office/powerpoint/2010/main">
    <mc:Choice Requires="p14">
      <p:transition spd="slow" p14:dur="2000" advTm="25073"/>
    </mc:Choice>
    <mc:Fallback xmlns="">
      <p:transition spd="slow" advTm="250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par>
                                <p:cTn id="15" presetID="37" presetClass="path" presetSubtype="0" accel="50000" decel="50000" fill="hold" nodeType="withEffect">
                                  <p:stCondLst>
                                    <p:cond delay="0"/>
                                  </p:stCondLst>
                                  <p:childTnLst>
                                    <p:animMotion origin="layout" path="M -8.33333E-7 2.59259E-6 L 0.10169 0.01944 C 0.12292 0.02361 0.15482 0.02639 0.18815 0.02639 C 0.2263 0.02639 0.25677 0.02361 0.278 0.01944 L 0.37995 2.59259E-6 " pathEditMode="relative" rAng="0" ptsTypes="AAAAA">
                                      <p:cBhvr>
                                        <p:cTn id="16" dur="1500" fill="hold"/>
                                        <p:tgtEl>
                                          <p:spTgt spid="3"/>
                                        </p:tgtEl>
                                        <p:attrNameLst>
                                          <p:attrName>ppt_x</p:attrName>
                                          <p:attrName>ppt_y</p:attrName>
                                        </p:attrNameLst>
                                      </p:cBhvr>
                                      <p:rCtr x="18997" y="1319"/>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38268 0.00347 L -0.13867 0.19213 " pathEditMode="relative" rAng="0" ptsTypes="AA">
                                      <p:cBhvr>
                                        <p:cTn id="20" dur="2000" fill="hold"/>
                                        <p:tgtEl>
                                          <p:spTgt spid="3"/>
                                        </p:tgtEl>
                                        <p:attrNameLst>
                                          <p:attrName>ppt_x</p:attrName>
                                          <p:attrName>ppt_y</p:attrName>
                                        </p:attrNameLst>
                                      </p:cBhvr>
                                      <p:rCtr x="-26068" y="9421"/>
                                    </p:animMotion>
                                  </p:childTnLst>
                                </p:cTn>
                              </p:par>
                              <p:par>
                                <p:cTn id="21" presetID="6" presetClass="emph" presetSubtype="0" fill="hold" nodeType="withEffect">
                                  <p:stCondLst>
                                    <p:cond delay="0"/>
                                  </p:stCondLst>
                                  <p:childTnLst>
                                    <p:animScale>
                                      <p:cBhvr>
                                        <p:cTn id="22" dur="2000" fill="hold"/>
                                        <p:tgtEl>
                                          <p:spTgt spid="3"/>
                                        </p:tgtEl>
                                      </p:cBhvr>
                                      <p:by x="50000" y="50000"/>
                                    </p:animScale>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1000" tmFilter="0, 0; .2, .5; .8, .5; 1, 0"/>
                                        <p:tgtEl>
                                          <p:spTgt spid="10"/>
                                        </p:tgtEl>
                                      </p:cBhvr>
                                    </p:animEffect>
                                    <p:animScale>
                                      <p:cBhvr>
                                        <p:cTn id="41" dur="50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fltVal val="0"/>
                                          </p:val>
                                        </p:tav>
                                        <p:tav tm="100000">
                                          <p:val>
                                            <p:strVal val="#ppt_w"/>
                                          </p:val>
                                        </p:tav>
                                      </p:tavLst>
                                    </p:anim>
                                    <p:anim calcmode="lin" valueType="num">
                                      <p:cBhvr>
                                        <p:cTn id="47" dur="1000" fill="hold"/>
                                        <p:tgtEl>
                                          <p:spTgt spid="9"/>
                                        </p:tgtEl>
                                        <p:attrNameLst>
                                          <p:attrName>ppt_h</p:attrName>
                                        </p:attrNameLst>
                                      </p:cBhvr>
                                      <p:tavLst>
                                        <p:tav tm="0">
                                          <p:val>
                                            <p:fltVal val="0"/>
                                          </p:val>
                                        </p:tav>
                                        <p:tav tm="100000">
                                          <p:val>
                                            <p:strVal val="#ppt_h"/>
                                          </p:val>
                                        </p:tav>
                                      </p:tavLst>
                                    </p:anim>
                                    <p:anim calcmode="lin" valueType="num">
                                      <p:cBhvr>
                                        <p:cTn id="48" dur="1000" fill="hold"/>
                                        <p:tgtEl>
                                          <p:spTgt spid="9"/>
                                        </p:tgtEl>
                                        <p:attrNameLst>
                                          <p:attrName>style.rotation</p:attrName>
                                        </p:attrNameLst>
                                      </p:cBhvr>
                                      <p:tavLst>
                                        <p:tav tm="0">
                                          <p:val>
                                            <p:fltVal val="90"/>
                                          </p:val>
                                        </p:tav>
                                        <p:tav tm="100000">
                                          <p:val>
                                            <p:fltVal val="0"/>
                                          </p:val>
                                        </p:tav>
                                      </p:tavLst>
                                    </p:anim>
                                    <p:animEffect transition="in" filter="fade">
                                      <p:cBhvr>
                                        <p:cTn id="49" dur="1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grpId="1" nodeType="clickEffect">
                                  <p:stCondLst>
                                    <p:cond delay="0"/>
                                  </p:stCondLst>
                                  <p:childTnLst>
                                    <p:animEffect transition="out" filter="fade">
                                      <p:cBhvr>
                                        <p:cTn id="53" dur="1000" tmFilter="0, 0; .2, .5; .8, .5; 1, 0"/>
                                        <p:tgtEl>
                                          <p:spTgt spid="9"/>
                                        </p:tgtEl>
                                      </p:cBhvr>
                                    </p:animEffect>
                                    <p:animScale>
                                      <p:cBhvr>
                                        <p:cTn id="54"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ED79-6EE3-E744-B03D-CEF642506E4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IMAGE AND SOUND REFERENCES</a:t>
            </a:r>
          </a:p>
        </p:txBody>
      </p:sp>
      <p:sp>
        <p:nvSpPr>
          <p:cNvPr id="5" name="Content Placeholder 4">
            <a:extLst>
              <a:ext uri="{FF2B5EF4-FFF2-40B4-BE49-F238E27FC236}">
                <a16:creationId xmlns:a16="http://schemas.microsoft.com/office/drawing/2014/main" id="{F13DE6C3-1281-3D4D-9CB5-70327DB24E27}"/>
              </a:ext>
            </a:extLst>
          </p:cNvPr>
          <p:cNvSpPr>
            <a:spLocks noGrp="1"/>
          </p:cNvSpPr>
          <p:nvPr>
            <p:ph sz="quarter" idx="14"/>
          </p:nvPr>
        </p:nvSpPr>
        <p:spPr/>
        <p:txBody>
          <a:bodyPr/>
          <a:lstStyle/>
          <a:p>
            <a:endParaRPr lang="en-US"/>
          </a:p>
        </p:txBody>
      </p:sp>
      <p:sp>
        <p:nvSpPr>
          <p:cNvPr id="4" name="Text Placeholder 1">
            <a:extLst>
              <a:ext uri="{FF2B5EF4-FFF2-40B4-BE49-F238E27FC236}">
                <a16:creationId xmlns:a16="http://schemas.microsoft.com/office/drawing/2014/main" id="{5B0D6077-C214-8D47-B3DE-6E186E152102}"/>
              </a:ext>
            </a:extLst>
          </p:cNvPr>
          <p:cNvSpPr txBox="1">
            <a:spLocks/>
          </p:cNvSpPr>
          <p:nvPr/>
        </p:nvSpPr>
        <p:spPr>
          <a:xfrm>
            <a:off x="610126" y="1578775"/>
            <a:ext cx="10971747" cy="475290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buNone/>
            </a:pPr>
            <a:r>
              <a:rPr lang="en-US" sz="1800" dirty="0">
                <a:solidFill>
                  <a:schemeClr val="bg2">
                    <a:lumMod val="50000"/>
                  </a:schemeClr>
                </a:solidFill>
                <a:latin typeface="Arial" panose="020B0604020202020204" pitchFamily="34" charset="0"/>
                <a:cs typeface="Arial" panose="020B0604020202020204" pitchFamily="34" charset="0"/>
              </a:rPr>
              <a:t>Canadian Broadcasting Corporation a.k.a. Radio-Canada. (n.d.). [CBC logo 1992-Present]. </a:t>
            </a:r>
            <a:r>
              <a:rPr lang="en-US" sz="1800" i="1" dirty="0">
                <a:solidFill>
                  <a:schemeClr val="bg2">
                    <a:lumMod val="50000"/>
                  </a:schemeClr>
                </a:solidFill>
                <a:latin typeface="Arial" panose="020B0604020202020204" pitchFamily="34" charset="0"/>
                <a:cs typeface="Arial" panose="020B0604020202020204" pitchFamily="34" charset="0"/>
              </a:rPr>
              <a:t>Wikimedia Commons</a:t>
            </a:r>
            <a:r>
              <a:rPr lang="en-US" sz="1800" dirty="0">
                <a:solidFill>
                  <a:schemeClr val="bg2">
                    <a:lumMod val="50000"/>
                  </a:schemeClr>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2"/>
              </a:rPr>
              <a:t>https://commons.wikimedia.org/wiki/File:CBC_Logo_1992-Present.svg</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a:solidFill>
                  <a:schemeClr val="bg2">
                    <a:lumMod val="50000"/>
                  </a:schemeClr>
                </a:solidFill>
                <a:latin typeface="Arial" panose="020B0604020202020204" pitchFamily="34" charset="0"/>
                <a:cs typeface="Arial" panose="020B0604020202020204" pitchFamily="34" charset="0"/>
              </a:rPr>
              <a:t>Rob </a:t>
            </a:r>
            <a:r>
              <a:rPr lang="en-US" sz="1800" dirty="0" err="1">
                <a:solidFill>
                  <a:schemeClr val="bg2">
                    <a:lumMod val="50000"/>
                  </a:schemeClr>
                </a:solidFill>
                <a:latin typeface="Arial" panose="020B0604020202020204" pitchFamily="34" charset="0"/>
                <a:cs typeface="Arial" panose="020B0604020202020204" pitchFamily="34" charset="0"/>
              </a:rPr>
              <a:t>Janoff</a:t>
            </a:r>
            <a:r>
              <a:rPr lang="en-US" sz="1800" dirty="0">
                <a:solidFill>
                  <a:schemeClr val="bg2">
                    <a:lumMod val="50000"/>
                  </a:schemeClr>
                </a:solidFill>
                <a:latin typeface="Arial" panose="020B0604020202020204" pitchFamily="34" charset="0"/>
                <a:cs typeface="Arial" panose="020B0604020202020204" pitchFamily="34" charset="0"/>
              </a:rPr>
              <a:t>. (n.d.). [Apple logo]. </a:t>
            </a:r>
            <a:r>
              <a:rPr lang="en-US" sz="1800" i="1" dirty="0">
                <a:solidFill>
                  <a:schemeClr val="bg2">
                    <a:lumMod val="50000"/>
                  </a:schemeClr>
                </a:solidFill>
                <a:latin typeface="Arial" panose="020B0604020202020204" pitchFamily="34" charset="0"/>
                <a:cs typeface="Arial" panose="020B0604020202020204" pitchFamily="34" charset="0"/>
              </a:rPr>
              <a:t>Wikimedia Commons</a:t>
            </a:r>
            <a:r>
              <a:rPr lang="en-US" sz="1800" dirty="0">
                <a:solidFill>
                  <a:schemeClr val="bg2">
                    <a:lumMod val="50000"/>
                  </a:schemeClr>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3"/>
              </a:rPr>
              <a:t>https://commons.wikimedia.org/wiki/File:Apple_logo_black.svg</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a:solidFill>
                  <a:schemeClr val="bg2">
                    <a:lumMod val="50000"/>
                  </a:schemeClr>
                </a:solidFill>
                <a:latin typeface="Arial" panose="020B0604020202020204" pitchFamily="34" charset="0"/>
                <a:cs typeface="Arial" panose="020B0604020202020204" pitchFamily="34" charset="0"/>
              </a:rPr>
              <a:t>Kick. (n.d.). Scale. </a:t>
            </a:r>
            <a:r>
              <a:rPr lang="en-US" sz="1800" i="1" dirty="0">
                <a:solidFill>
                  <a:schemeClr val="bg2">
                    <a:lumMod val="50000"/>
                  </a:schemeClr>
                </a:solidFill>
                <a:latin typeface="Arial" panose="020B0604020202020204" pitchFamily="34" charset="0"/>
                <a:cs typeface="Arial" panose="020B0604020202020204" pitchFamily="34" charset="0"/>
              </a:rPr>
              <a:t>The Noun Project</a:t>
            </a:r>
            <a:r>
              <a:rPr lang="en-US" sz="1800" dirty="0">
                <a:solidFill>
                  <a:schemeClr val="bg2">
                    <a:lumMod val="50000"/>
                  </a:schemeClr>
                </a:solidFill>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4"/>
              </a:rPr>
              <a:t>https://thenounproject.com/search/?q=scale&amp;i=1320645</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CA" sz="1800" dirty="0">
                <a:solidFill>
                  <a:schemeClr val="bg2">
                    <a:lumMod val="50000"/>
                  </a:schemeClr>
                </a:solidFill>
                <a:latin typeface="Arial" panose="020B0604020202020204" pitchFamily="34" charset="0"/>
                <a:cs typeface="Arial" panose="020B0604020202020204" pitchFamily="34" charset="0"/>
              </a:rPr>
              <a:t>Telus. (n.d.). [Telus logo]. </a:t>
            </a:r>
            <a:r>
              <a:rPr lang="en-CA" sz="1800" i="1" dirty="0">
                <a:solidFill>
                  <a:schemeClr val="bg2">
                    <a:lumMod val="50000"/>
                  </a:schemeClr>
                </a:solidFill>
                <a:latin typeface="Arial" panose="020B0604020202020204" pitchFamily="34" charset="0"/>
                <a:cs typeface="Arial" panose="020B0604020202020204" pitchFamily="34" charset="0"/>
              </a:rPr>
              <a:t>Wikimedia Commons</a:t>
            </a:r>
            <a:r>
              <a:rPr lang="en-CA" sz="1800" dirty="0">
                <a:solidFill>
                  <a:schemeClr val="bg2">
                    <a:lumMod val="50000"/>
                  </a:schemeClr>
                </a:solidFill>
                <a:latin typeface="Arial" panose="020B0604020202020204" pitchFamily="34" charset="0"/>
                <a:cs typeface="Arial" panose="020B0604020202020204" pitchFamily="34" charset="0"/>
              </a:rPr>
              <a:t>.</a:t>
            </a:r>
            <a:r>
              <a:rPr lang="en-CA" sz="1800" dirty="0">
                <a:latin typeface="Arial" panose="020B0604020202020204" pitchFamily="34" charset="0"/>
                <a:cs typeface="Arial" panose="020B0604020202020204" pitchFamily="34" charset="0"/>
              </a:rPr>
              <a:t> </a:t>
            </a:r>
            <a:r>
              <a:rPr lang="en-CA" sz="1800" dirty="0">
                <a:latin typeface="Arial" panose="020B0604020202020204" pitchFamily="34" charset="0"/>
                <a:cs typeface="Arial" panose="020B0604020202020204" pitchFamily="34" charset="0"/>
                <a:hlinkClick r:id="rId5"/>
              </a:rPr>
              <a:t>https://commons.wikimedia.org/wiki/File:Telus-Logo.svg</a:t>
            </a:r>
            <a:r>
              <a:rPr lang="en-CA"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err="1">
                <a:solidFill>
                  <a:schemeClr val="bg2">
                    <a:lumMod val="50000"/>
                  </a:schemeClr>
                </a:solidFill>
                <a:latin typeface="Arial" panose="020B0604020202020204" pitchFamily="34" charset="0"/>
                <a:cs typeface="Arial" panose="020B0604020202020204" pitchFamily="34" charset="0"/>
              </a:rPr>
              <a:t>Dezign</a:t>
            </a:r>
            <a:r>
              <a:rPr lang="en-US" sz="1800" dirty="0">
                <a:solidFill>
                  <a:schemeClr val="bg2">
                    <a:lumMod val="50000"/>
                  </a:schemeClr>
                </a:solidFill>
                <a:latin typeface="Arial" panose="020B0604020202020204" pitchFamily="34" charset="0"/>
                <a:cs typeface="Arial" panose="020B0604020202020204" pitchFamily="34" charset="0"/>
              </a:rPr>
              <a:t>, Ruslan. (n.d.). Target. </a:t>
            </a:r>
            <a:r>
              <a:rPr lang="en-US" sz="1800" i="1" dirty="0">
                <a:solidFill>
                  <a:schemeClr val="bg2">
                    <a:lumMod val="50000"/>
                  </a:schemeClr>
                </a:solidFill>
                <a:latin typeface="Arial" panose="020B0604020202020204" pitchFamily="34" charset="0"/>
                <a:cs typeface="Arial" panose="020B0604020202020204" pitchFamily="34" charset="0"/>
              </a:rPr>
              <a:t>The Noun Project</a:t>
            </a:r>
            <a:r>
              <a:rPr lang="en-US" sz="1800" dirty="0">
                <a:solidFill>
                  <a:schemeClr val="bg2">
                    <a:lumMod val="50000"/>
                  </a:schemeClr>
                </a:solidFill>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6"/>
              </a:rPr>
              <a:t>https://thenounproject.com/icon/1005058/</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a:solidFill>
                  <a:schemeClr val="bg2">
                    <a:lumMod val="50000"/>
                  </a:schemeClr>
                </a:solidFill>
                <a:latin typeface="Arial" panose="020B0604020202020204" pitchFamily="34" charset="0"/>
                <a:cs typeface="Arial" panose="020B0604020202020204" pitchFamily="34" charset="0"/>
              </a:rPr>
              <a:t>ATOM, TH. (n.d.). Copy. </a:t>
            </a:r>
            <a:r>
              <a:rPr lang="en-US" sz="1800" i="1" dirty="0">
                <a:solidFill>
                  <a:schemeClr val="bg2">
                    <a:lumMod val="50000"/>
                  </a:schemeClr>
                </a:solidFill>
                <a:latin typeface="Arial" panose="020B0604020202020204" pitchFamily="34" charset="0"/>
                <a:cs typeface="Arial" panose="020B0604020202020204" pitchFamily="34" charset="0"/>
              </a:rPr>
              <a:t>The Noun Project</a:t>
            </a:r>
            <a:r>
              <a:rPr lang="en-US" sz="1800" dirty="0">
                <a:solidFill>
                  <a:schemeClr val="bg2">
                    <a:lumMod val="50000"/>
                  </a:schemeClr>
                </a:solidFill>
                <a:latin typeface="Arial" panose="020B0604020202020204" pitchFamily="34" charset="0"/>
                <a:cs typeface="Arial" panose="020B0604020202020204" pitchFamily="34" charset="0"/>
              </a:rPr>
              <a:t>. CC BY.</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7"/>
              </a:rPr>
              <a:t>https://thenounproject.com/search/?q=copy&amp;i=1474212</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az-Cyrl-AZ" sz="1800" dirty="0">
                <a:solidFill>
                  <a:schemeClr val="bg2">
                    <a:lumMod val="50000"/>
                  </a:schemeClr>
                </a:solidFill>
                <a:latin typeface="Arial" panose="020B0604020202020204" pitchFamily="34" charset="0"/>
                <a:cs typeface="Arial" panose="020B0604020202020204" pitchFamily="34" charset="0"/>
              </a:rPr>
              <a:t>Тимур Минвалеев, </a:t>
            </a:r>
            <a:r>
              <a:rPr lang="en-US" sz="1800" dirty="0">
                <a:solidFill>
                  <a:schemeClr val="bg2">
                    <a:lumMod val="50000"/>
                  </a:schemeClr>
                </a:solidFill>
                <a:latin typeface="Arial" panose="020B0604020202020204" pitchFamily="34" charset="0"/>
                <a:cs typeface="Arial" panose="020B0604020202020204" pitchFamily="34" charset="0"/>
              </a:rPr>
              <a:t>RU. (n.d.). Percent. </a:t>
            </a:r>
            <a:r>
              <a:rPr lang="en-US" sz="1800" i="1" dirty="0">
                <a:solidFill>
                  <a:schemeClr val="bg2">
                    <a:lumMod val="50000"/>
                  </a:schemeClr>
                </a:solidFill>
                <a:latin typeface="Arial" panose="020B0604020202020204" pitchFamily="34" charset="0"/>
                <a:cs typeface="Arial" panose="020B0604020202020204" pitchFamily="34" charset="0"/>
              </a:rPr>
              <a:t>The Noun Project</a:t>
            </a:r>
            <a:r>
              <a:rPr lang="en-US" sz="1800" dirty="0">
                <a:solidFill>
                  <a:schemeClr val="bg2">
                    <a:lumMod val="50000"/>
                  </a:schemeClr>
                </a:solidFill>
                <a:latin typeface="Arial" panose="020B0604020202020204" pitchFamily="34" charset="0"/>
                <a:cs typeface="Arial" panose="020B0604020202020204" pitchFamily="34" charset="0"/>
              </a:rPr>
              <a:t>. CC BY.</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8"/>
              </a:rPr>
              <a:t>https://thenounproject.com/search/?q=percent&amp;i=397874</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err="1">
                <a:solidFill>
                  <a:schemeClr val="bg2">
                    <a:lumMod val="50000"/>
                  </a:schemeClr>
                </a:solidFill>
                <a:latin typeface="Arial" panose="020B0604020202020204" pitchFamily="34" charset="0"/>
                <a:cs typeface="Arial" panose="020B0604020202020204" pitchFamily="34" charset="0"/>
              </a:rPr>
              <a:t>Farais</a:t>
            </a:r>
            <a:r>
              <a:rPr lang="en-US" sz="1800" dirty="0">
                <a:solidFill>
                  <a:schemeClr val="bg2">
                    <a:lumMod val="50000"/>
                  </a:schemeClr>
                </a:solidFill>
                <a:latin typeface="Arial" panose="020B0604020202020204" pitchFamily="34" charset="0"/>
                <a:cs typeface="Arial" panose="020B0604020202020204" pitchFamily="34" charset="0"/>
              </a:rPr>
              <a:t>, B, CL. (n.d.). Decision. </a:t>
            </a:r>
            <a:r>
              <a:rPr lang="en-US" sz="1800" i="1" dirty="0">
                <a:solidFill>
                  <a:schemeClr val="bg2">
                    <a:lumMod val="50000"/>
                  </a:schemeClr>
                </a:solidFill>
                <a:latin typeface="Arial" panose="020B0604020202020204" pitchFamily="34" charset="0"/>
                <a:cs typeface="Arial" panose="020B0604020202020204" pitchFamily="34" charset="0"/>
              </a:rPr>
              <a:t>The Noun Project</a:t>
            </a:r>
            <a:r>
              <a:rPr lang="en-US" sz="1800" dirty="0">
                <a:solidFill>
                  <a:schemeClr val="bg2">
                    <a:lumMod val="50000"/>
                  </a:schemeClr>
                </a:solidFill>
                <a:latin typeface="Arial" panose="020B0604020202020204" pitchFamily="34" charset="0"/>
                <a:cs typeface="Arial" panose="020B0604020202020204" pitchFamily="34" charset="0"/>
              </a:rPr>
              <a:t>. CC BY.</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9"/>
              </a:rPr>
              <a:t>https://thenounproject.com/search/?q=alternatives&amp;i=1074053</a:t>
            </a:r>
            <a:endParaRPr lang="en-US" sz="1800" dirty="0">
              <a:latin typeface="Arial" panose="020B0604020202020204" pitchFamily="34" charset="0"/>
              <a:cs typeface="Arial" panose="020B0604020202020204" pitchFamily="34" charset="0"/>
            </a:endParaRPr>
          </a:p>
          <a:p>
            <a:pPr marL="457200" indent="-457200">
              <a:lnSpc>
                <a:spcPct val="100000"/>
              </a:lnSpc>
              <a:buNone/>
            </a:pPr>
            <a:endParaRPr lang="en-US" sz="1800" dirty="0">
              <a:latin typeface="Arial" panose="020B0604020202020204" pitchFamily="34" charset="0"/>
              <a:cs typeface="Arial" panose="020B0604020202020204" pitchFamily="34" charset="0"/>
            </a:endParaRPr>
          </a:p>
          <a:p>
            <a:pPr marL="457200" indent="-457200">
              <a:lnSpc>
                <a:spcPct val="100000"/>
              </a:lnSpc>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156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ED79-6EE3-E744-B03D-CEF642506E4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IMAGE AND SOUND REFERENCES</a:t>
            </a:r>
          </a:p>
        </p:txBody>
      </p:sp>
      <p:sp>
        <p:nvSpPr>
          <p:cNvPr id="4" name="Text Placeholder 1">
            <a:extLst>
              <a:ext uri="{FF2B5EF4-FFF2-40B4-BE49-F238E27FC236}">
                <a16:creationId xmlns:a16="http://schemas.microsoft.com/office/drawing/2014/main" id="{5E16ED24-E453-314B-9831-2FE5B34496B8}"/>
              </a:ext>
            </a:extLst>
          </p:cNvPr>
          <p:cNvSpPr txBox="1">
            <a:spLocks/>
          </p:cNvSpPr>
          <p:nvPr/>
        </p:nvSpPr>
        <p:spPr>
          <a:xfrm>
            <a:off x="555171" y="1563690"/>
            <a:ext cx="11021786" cy="518001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buNone/>
            </a:pPr>
            <a:r>
              <a:rPr lang="en-US" sz="1800" dirty="0">
                <a:solidFill>
                  <a:schemeClr val="bg2">
                    <a:lumMod val="50000"/>
                  </a:schemeClr>
                </a:solidFill>
                <a:latin typeface="Arial" panose="020B0604020202020204" pitchFamily="34" charset="0"/>
                <a:cs typeface="Arial" panose="020B0604020202020204" pitchFamily="34" charset="0"/>
              </a:rPr>
              <a:t>AFY Studio, ID. (n.d.). Leaf. </a:t>
            </a:r>
            <a:r>
              <a:rPr lang="en-US" sz="1800" i="1" dirty="0">
                <a:solidFill>
                  <a:schemeClr val="bg2">
                    <a:lumMod val="50000"/>
                  </a:schemeClr>
                </a:solidFill>
                <a:latin typeface="Arial" panose="020B0604020202020204" pitchFamily="34" charset="0"/>
                <a:cs typeface="Arial" panose="020B0604020202020204" pitchFamily="34" charset="0"/>
              </a:rPr>
              <a:t>The Noun Project</a:t>
            </a:r>
            <a:r>
              <a:rPr lang="en-US" sz="1800" dirty="0">
                <a:solidFill>
                  <a:schemeClr val="bg2">
                    <a:lumMod val="50000"/>
                  </a:schemeClr>
                </a:solidFill>
                <a:latin typeface="Arial" panose="020B0604020202020204" pitchFamily="34" charset="0"/>
                <a:cs typeface="Arial" panose="020B0604020202020204" pitchFamily="34" charset="0"/>
              </a:rPr>
              <a:t>. CC BY.</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3"/>
              </a:rPr>
              <a:t>https://thenounproject.com/AFYstudio/uploads/?i=1737325</a:t>
            </a:r>
            <a:endParaRPr lang="en-US" sz="1800" dirty="0">
              <a:latin typeface="Arial" panose="020B0604020202020204" pitchFamily="34" charset="0"/>
              <a:cs typeface="Arial" panose="020B0604020202020204" pitchFamily="34" charset="0"/>
            </a:endParaRPr>
          </a:p>
          <a:p>
            <a:pPr marL="457200" indent="-457200">
              <a:lnSpc>
                <a:spcPct val="100000"/>
              </a:lnSpc>
              <a:buNone/>
            </a:pPr>
            <a:r>
              <a:rPr lang="en-US" sz="1800" dirty="0" err="1">
                <a:solidFill>
                  <a:schemeClr val="bg2">
                    <a:lumMod val="50000"/>
                  </a:schemeClr>
                </a:solidFill>
                <a:latin typeface="Arial" panose="020B0604020202020204" pitchFamily="34" charset="0"/>
                <a:cs typeface="Arial" panose="020B0604020202020204" pitchFamily="34" charset="0"/>
              </a:rPr>
              <a:t>Cresnar</a:t>
            </a:r>
            <a:r>
              <a:rPr lang="en-US" sz="1800" dirty="0">
                <a:solidFill>
                  <a:schemeClr val="bg2">
                    <a:lumMod val="50000"/>
                  </a:schemeClr>
                </a:solidFill>
                <a:latin typeface="Arial" panose="020B0604020202020204" pitchFamily="34" charset="0"/>
                <a:cs typeface="Arial" panose="020B0604020202020204" pitchFamily="34" charset="0"/>
              </a:rPr>
              <a:t>, Gregor. (n.d.). Dollar sign. </a:t>
            </a:r>
            <a:r>
              <a:rPr lang="en-US" sz="1800" i="1" dirty="0">
                <a:solidFill>
                  <a:schemeClr val="bg2">
                    <a:lumMod val="50000"/>
                  </a:schemeClr>
                </a:solidFill>
                <a:latin typeface="Arial" panose="020B0604020202020204" pitchFamily="34" charset="0"/>
                <a:cs typeface="Arial" panose="020B0604020202020204" pitchFamily="34" charset="0"/>
              </a:rPr>
              <a:t>The Noun Project</a:t>
            </a:r>
            <a:r>
              <a:rPr lang="en-US" sz="1800" dirty="0">
                <a:solidFill>
                  <a:schemeClr val="bg2">
                    <a:lumMod val="50000"/>
                  </a:schemeClr>
                </a:solidFill>
                <a:latin typeface="Arial" panose="020B0604020202020204" pitchFamily="34" charset="0"/>
                <a:cs typeface="Arial" panose="020B0604020202020204" pitchFamily="34" charset="0"/>
              </a:rPr>
              <a:t>. CC BY.</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4"/>
              </a:rPr>
              <a:t>https://thenounproject.com/search/?q=dollar%20sign&amp;i=171145</a:t>
            </a:r>
            <a:endParaRPr lang="en-US" sz="1800" dirty="0">
              <a:latin typeface="Arial" panose="020B0604020202020204" pitchFamily="34" charset="0"/>
              <a:cs typeface="Arial" panose="020B0604020202020204" pitchFamily="34" charset="0"/>
            </a:endParaRPr>
          </a:p>
          <a:p>
            <a:pPr marL="457200" indent="-457200">
              <a:buNone/>
            </a:pPr>
            <a:r>
              <a:rPr lang="en-US" sz="1800" dirty="0">
                <a:solidFill>
                  <a:schemeClr val="bg2">
                    <a:lumMod val="50000"/>
                  </a:schemeClr>
                </a:solidFill>
                <a:latin typeface="Arial" panose="020B0604020202020204" pitchFamily="34" charset="0"/>
                <a:cs typeface="Arial" panose="020B0604020202020204" pitchFamily="34" charset="0"/>
              </a:rPr>
              <a:t>Graphic Tigers. (n.d.). Magnifying Glass. </a:t>
            </a:r>
            <a:r>
              <a:rPr lang="en-US" sz="1800" i="1" dirty="0">
                <a:solidFill>
                  <a:schemeClr val="bg2">
                    <a:lumMod val="50000"/>
                  </a:schemeClr>
                </a:solidFill>
                <a:latin typeface="Arial" panose="020B0604020202020204" pitchFamily="34" charset="0"/>
                <a:cs typeface="Arial" panose="020B0604020202020204" pitchFamily="34" charset="0"/>
              </a:rPr>
              <a:t>The Noun Project</a:t>
            </a:r>
            <a:r>
              <a:rPr lang="en-US" sz="1800" dirty="0">
                <a:solidFill>
                  <a:schemeClr val="bg2">
                    <a:lumMod val="50000"/>
                  </a:schemeClr>
                </a:solidFill>
                <a:latin typeface="Arial" panose="020B0604020202020204" pitchFamily="34" charset="0"/>
                <a:cs typeface="Arial" panose="020B0604020202020204" pitchFamily="34" charset="0"/>
              </a:rPr>
              <a:t>. CC BY.</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5"/>
              </a:rPr>
              <a:t>https://thenounproject.com/search/?q=magnifying%20glass&amp;i=802240</a:t>
            </a:r>
            <a:endParaRPr lang="en-US" sz="1800" dirty="0">
              <a:latin typeface="Arial" panose="020B0604020202020204" pitchFamily="34" charset="0"/>
              <a:cs typeface="Arial" panose="020B0604020202020204" pitchFamily="34" charset="0"/>
            </a:endParaRPr>
          </a:p>
          <a:p>
            <a:pPr marL="457200" indent="-457200">
              <a:buNone/>
            </a:pPr>
            <a:r>
              <a:rPr lang="en-US" sz="1800" dirty="0" err="1">
                <a:solidFill>
                  <a:schemeClr val="bg2">
                    <a:lumMod val="50000"/>
                  </a:schemeClr>
                </a:solidFill>
                <a:latin typeface="Arial" panose="020B0604020202020204" pitchFamily="34" charset="0"/>
                <a:cs typeface="Arial" panose="020B0604020202020204" pitchFamily="34" charset="0"/>
              </a:rPr>
              <a:t>Zoubir</a:t>
            </a:r>
            <a:r>
              <a:rPr lang="en-US" sz="1800" dirty="0">
                <a:solidFill>
                  <a:schemeClr val="bg2">
                    <a:lumMod val="50000"/>
                  </a:schemeClr>
                </a:solidFill>
                <a:latin typeface="Arial" panose="020B0604020202020204" pitchFamily="34" charset="0"/>
                <a:cs typeface="Arial" panose="020B0604020202020204" pitchFamily="34" charset="0"/>
              </a:rPr>
              <a:t> Noureddine. (n.d.). checkmark. </a:t>
            </a:r>
            <a:r>
              <a:rPr lang="en-US" sz="1800" i="1" dirty="0">
                <a:solidFill>
                  <a:schemeClr val="bg2">
                    <a:lumMod val="50000"/>
                  </a:schemeClr>
                </a:solidFill>
                <a:latin typeface="Arial" panose="020B0604020202020204" pitchFamily="34" charset="0"/>
                <a:cs typeface="Arial" panose="020B0604020202020204" pitchFamily="34" charset="0"/>
              </a:rPr>
              <a:t>The Noun Project</a:t>
            </a:r>
            <a:r>
              <a:rPr lang="en-US" sz="1800" dirty="0">
                <a:solidFill>
                  <a:schemeClr val="bg2">
                    <a:lumMod val="50000"/>
                  </a:schemeClr>
                </a:solidFill>
                <a:latin typeface="Arial" panose="020B0604020202020204" pitchFamily="34" charset="0"/>
                <a:cs typeface="Arial" panose="020B0604020202020204" pitchFamily="34" charset="0"/>
              </a:rPr>
              <a:t>. CC BY.</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6"/>
              </a:rPr>
              <a:t>https://thenounproject.com/search/?q=checkmark&amp;i=154036</a:t>
            </a:r>
            <a:endParaRPr lang="en-US" sz="1800" dirty="0">
              <a:latin typeface="Arial" panose="020B0604020202020204" pitchFamily="34" charset="0"/>
              <a:cs typeface="Arial" panose="020B0604020202020204" pitchFamily="34" charset="0"/>
            </a:endParaRPr>
          </a:p>
          <a:p>
            <a:pPr marL="457200" indent="-457200">
              <a:buNone/>
            </a:pPr>
            <a:r>
              <a:rPr lang="en-US" sz="1800" dirty="0" err="1">
                <a:solidFill>
                  <a:schemeClr val="bg2">
                    <a:lumMod val="50000"/>
                  </a:schemeClr>
                </a:solidFill>
                <a:latin typeface="Arial" panose="020B0604020202020204" pitchFamily="34" charset="0"/>
                <a:cs typeface="Arial" panose="020B0604020202020204" pitchFamily="34" charset="0"/>
              </a:rPr>
              <a:t>StockSnap</a:t>
            </a:r>
            <a:r>
              <a:rPr lang="en-US" sz="1800" dirty="0">
                <a:solidFill>
                  <a:schemeClr val="bg2">
                    <a:lumMod val="50000"/>
                  </a:schemeClr>
                </a:solidFill>
                <a:latin typeface="Arial" panose="020B0604020202020204" pitchFamily="34" charset="0"/>
                <a:cs typeface="Arial" panose="020B0604020202020204" pitchFamily="34" charset="0"/>
              </a:rPr>
              <a:t>. (n.d.). [Albums]. </a:t>
            </a:r>
            <a:r>
              <a:rPr lang="en-US" sz="1800" i="1" dirty="0" err="1">
                <a:solidFill>
                  <a:schemeClr val="bg2">
                    <a:lumMod val="50000"/>
                  </a:schemeClr>
                </a:solidFill>
                <a:latin typeface="Arial" panose="020B0604020202020204" pitchFamily="34" charset="0"/>
                <a:cs typeface="Arial" panose="020B0604020202020204" pitchFamily="34" charset="0"/>
              </a:rPr>
              <a:t>Pixabay</a:t>
            </a:r>
            <a:r>
              <a:rPr lang="en-US" sz="1800" dirty="0">
                <a:solidFill>
                  <a:schemeClr val="bg2">
                    <a:lumMod val="50000"/>
                  </a:schemeClr>
                </a:solidFill>
                <a:latin typeface="Arial" panose="020B0604020202020204" pitchFamily="34" charset="0"/>
                <a:cs typeface="Arial" panose="020B0604020202020204" pitchFamily="34" charset="0"/>
              </a:rPr>
              <a:t>. </a:t>
            </a:r>
            <a:r>
              <a:rPr lang="en-US" sz="1800" dirty="0" err="1">
                <a:solidFill>
                  <a:schemeClr val="bg2">
                    <a:lumMod val="50000"/>
                  </a:schemeClr>
                </a:solidFill>
                <a:latin typeface="Arial" panose="020B0604020202020204" pitchFamily="34" charset="0"/>
                <a:cs typeface="Arial" panose="020B0604020202020204" pitchFamily="34" charset="0"/>
              </a:rPr>
              <a:t>Pixabay</a:t>
            </a:r>
            <a:r>
              <a:rPr lang="en-US" sz="1800" dirty="0">
                <a:solidFill>
                  <a:schemeClr val="bg2">
                    <a:lumMod val="50000"/>
                  </a:schemeClr>
                </a:solidFill>
                <a:latin typeface="Arial" panose="020B0604020202020204" pitchFamily="34" charset="0"/>
                <a:cs typeface="Arial" panose="020B0604020202020204" pitchFamily="34" charset="0"/>
              </a:rPr>
              <a:t> License.</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7"/>
              </a:rPr>
              <a:t>https://pixabay.com/en/hand-art-design-album-cover-vinyl-2582803/</a:t>
            </a: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spcBef>
                <a:spcPts val="0"/>
              </a:spcBef>
              <a:buNone/>
            </a:pPr>
            <a:r>
              <a:rPr lang="en-US" sz="1800" dirty="0">
                <a:solidFill>
                  <a:schemeClr val="bg2">
                    <a:lumMod val="50000"/>
                  </a:schemeClr>
                </a:solidFill>
                <a:latin typeface="Arial" panose="020B0604020202020204" pitchFamily="34" charset="0"/>
                <a:cs typeface="Arial" panose="020B0604020202020204" pitchFamily="34" charset="0"/>
              </a:rPr>
              <a:t>Unattributed materials are contributions from the Opening Up Copyright Project Team and placed in the Public Domain</a:t>
            </a:r>
          </a:p>
          <a:p>
            <a:pPr marL="0" indent="0">
              <a:buNone/>
            </a:pPr>
            <a:r>
              <a:rPr lang="en-US" sz="1800" dirty="0">
                <a:solidFill>
                  <a:schemeClr val="bg2">
                    <a:lumMod val="50000"/>
                  </a:schemeClr>
                </a:solidFill>
                <a:latin typeface="Arial" panose="020B0604020202020204" pitchFamily="34" charset="0"/>
                <a:cs typeface="Arial" panose="020B0604020202020204" pitchFamily="34" charset="0"/>
              </a:rPr>
              <a:t>Closing Slides Music: Rybak, </a:t>
            </a:r>
            <a:r>
              <a:rPr lang="en-US" sz="1800" dirty="0" err="1">
                <a:solidFill>
                  <a:schemeClr val="bg2">
                    <a:lumMod val="50000"/>
                  </a:schemeClr>
                </a:solidFill>
                <a:latin typeface="Arial" panose="020B0604020202020204" pitchFamily="34" charset="0"/>
                <a:cs typeface="Arial" panose="020B0604020202020204" pitchFamily="34" charset="0"/>
              </a:rPr>
              <a:t>Nazar</a:t>
            </a:r>
            <a:r>
              <a:rPr lang="en-US" sz="1800" dirty="0">
                <a:solidFill>
                  <a:schemeClr val="bg2">
                    <a:lumMod val="50000"/>
                  </a:schemeClr>
                </a:solidFill>
                <a:latin typeface="Arial" panose="020B0604020202020204" pitchFamily="34" charset="0"/>
                <a:cs typeface="Arial" panose="020B0604020202020204" pitchFamily="34" charset="0"/>
              </a:rPr>
              <a:t>. “Corporate Inspired.” </a:t>
            </a:r>
            <a:r>
              <a:rPr lang="en-US" sz="1800" dirty="0" err="1">
                <a:solidFill>
                  <a:schemeClr val="bg2">
                    <a:lumMod val="50000"/>
                  </a:schemeClr>
                </a:solidFill>
                <a:latin typeface="Arial" panose="020B0604020202020204" pitchFamily="34" charset="0"/>
                <a:cs typeface="Arial" panose="020B0604020202020204" pitchFamily="34" charset="0"/>
              </a:rPr>
              <a:t>HookSounds</a:t>
            </a:r>
            <a:r>
              <a:rPr lang="en-US" sz="1800" dirty="0">
                <a:solidFill>
                  <a:schemeClr val="bg2">
                    <a:lumMod val="50000"/>
                  </a:schemeClr>
                </a:solidFill>
                <a:latin typeface="Arial" panose="020B0604020202020204" pitchFamily="34" charset="0"/>
                <a:cs typeface="Arial" panose="020B0604020202020204" pitchFamily="34" charset="0"/>
              </a:rPr>
              <a:t>. N.d.</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8"/>
              </a:rPr>
              <a:t>http://www.hooksounds.com</a:t>
            </a:r>
            <a:r>
              <a:rPr lang="en-US" sz="1800" dirty="0">
                <a:latin typeface="Arial" panose="020B0604020202020204" pitchFamily="34" charset="0"/>
                <a:cs typeface="Arial" panose="020B0604020202020204" pitchFamily="34" charset="0"/>
              </a:rPr>
              <a:t> </a:t>
            </a:r>
            <a:r>
              <a:rPr lang="en-US" sz="1800" dirty="0">
                <a:solidFill>
                  <a:schemeClr val="bg2">
                    <a:lumMod val="50000"/>
                  </a:schemeClr>
                </a:solidFill>
                <a:latin typeface="Arial" panose="020B0604020202020204" pitchFamily="34" charset="0"/>
                <a:cs typeface="Arial" panose="020B0604020202020204" pitchFamily="34" charset="0"/>
              </a:rPr>
              <a:t>(used under a CC-BY 4.0 </a:t>
            </a:r>
            <a:r>
              <a:rPr lang="en-US" sz="1800" dirty="0" err="1">
                <a:solidFill>
                  <a:schemeClr val="bg2">
                    <a:lumMod val="50000"/>
                  </a:schemeClr>
                </a:solidFill>
                <a:latin typeface="Arial" panose="020B0604020202020204" pitchFamily="34" charset="0"/>
                <a:cs typeface="Arial" panose="020B0604020202020204" pitchFamily="34" charset="0"/>
              </a:rPr>
              <a:t>Licence</a:t>
            </a:r>
            <a:r>
              <a:rPr lang="en-US" sz="1800" dirty="0">
                <a:solidFill>
                  <a:schemeClr val="bg2">
                    <a:lumMod val="50000"/>
                  </a:schemeClr>
                </a:solidFill>
                <a:latin typeface="Arial" panose="020B0604020202020204" pitchFamily="34" charset="0"/>
                <a:cs typeface="Arial" panose="020B0604020202020204" pitchFamily="34" charset="0"/>
              </a:rPr>
              <a:t>)</a:t>
            </a:r>
          </a:p>
          <a:p>
            <a:pPr marL="0"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2458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6989-38BF-4145-9001-0D2E3159D4C8}"/>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LICENSING AND ATTRIBUTION</a:t>
            </a:r>
          </a:p>
        </p:txBody>
      </p:sp>
      <p:sp>
        <p:nvSpPr>
          <p:cNvPr id="6" name="Content Placeholder 2">
            <a:extLst>
              <a:ext uri="{FF2B5EF4-FFF2-40B4-BE49-F238E27FC236}">
                <a16:creationId xmlns:a16="http://schemas.microsoft.com/office/drawing/2014/main" id="{1CCB0CBD-E1AD-49EF-AC57-01CAA04DB281}"/>
              </a:ext>
            </a:extLst>
          </p:cNvPr>
          <p:cNvSpPr>
            <a:spLocks noGrp="1"/>
          </p:cNvSpPr>
          <p:nvPr>
            <p:ph sz="half" idx="1"/>
          </p:nvPr>
        </p:nvSpPr>
        <p:spPr>
          <a:xfrm>
            <a:off x="1192923" y="1855894"/>
            <a:ext cx="9806153" cy="4737045"/>
          </a:xfrm>
        </p:spPr>
        <p:txBody>
          <a:bodyPr>
            <a:normAutofit/>
          </a:bodyPr>
          <a:lstStyle/>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University of Alberta. (2020). SOCAN v. Bell. </a:t>
            </a:r>
            <a:r>
              <a:rPr lang="en" sz="2000" i="1" dirty="0">
                <a:latin typeface="Arial" panose="020B0604020202020204" pitchFamily="34" charset="0"/>
                <a:cs typeface="Arial" panose="020B0604020202020204" pitchFamily="34" charset="0"/>
                <a:sym typeface="Calibri"/>
              </a:rPr>
              <a:t>Opening Up Copyright Instructional Module</a:t>
            </a:r>
            <a:r>
              <a:rPr lang="en" sz="2000" dirty="0">
                <a:latin typeface="Arial" panose="020B0604020202020204" pitchFamily="34" charset="0"/>
                <a:cs typeface="Arial" panose="020B0604020202020204" pitchFamily="34" charset="0"/>
                <a:sym typeface="Calibri"/>
              </a:rPr>
              <a:t>. </a:t>
            </a:r>
            <a:r>
              <a:rPr lang="en-US" sz="2000" dirty="0">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dirty="0">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hlinkClick r:id="rId4"/>
            </a:endParaRPr>
          </a:p>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dirty="0">
                <a:latin typeface="Arial" panose="020B0604020202020204" pitchFamily="34" charset="0"/>
                <a:cs typeface="Arial" panose="020B0604020202020204" pitchFamily="34" charset="0"/>
                <a:sym typeface="Calibri"/>
                <a:hlinkClick r:id="rId3"/>
              </a:rPr>
              <a:t>https://www.ualberta.ca/copyright/resources/opening-up-copyright-instructional-modules</a:t>
            </a:r>
            <a:r>
              <a:rPr lang="en" sz="2000" dirty="0">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dirty="0">
                <a:latin typeface="Arial" panose="020B0604020202020204" pitchFamily="34" charset="0"/>
                <a:cs typeface="Arial" panose="020B0604020202020204" pitchFamily="34" charset="0"/>
                <a:hlinkClick r:id="rId5"/>
              </a:rPr>
              <a:t>copyright@ualberta.ca</a:t>
            </a:r>
            <a:r>
              <a:rPr lang="en-US" sz="2000" dirty="0">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dirty="0">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dirty="0">
                <a:latin typeface="Arial" panose="020B0604020202020204" pitchFamily="34" charset="0"/>
                <a:cs typeface="Arial" panose="020B0604020202020204" pitchFamily="34" charset="0"/>
                <a:sym typeface="Calibri"/>
              </a:rPr>
              <a:t>This module is made available and licensed under a </a:t>
            </a:r>
            <a:r>
              <a:rPr lang="en-US" sz="2000" dirty="0">
                <a:latin typeface="Arial" panose="020B0604020202020204" pitchFamily="34" charset="0"/>
                <a:cs typeface="Arial" panose="020B0604020202020204" pitchFamily="34" charset="0"/>
                <a:sym typeface="Calibri"/>
                <a:hlinkClick r:id="rId6"/>
              </a:rPr>
              <a:t>Creative Commons Attribution 4.0 International </a:t>
            </a:r>
            <a:r>
              <a:rPr lang="en-US" sz="2000" dirty="0" err="1">
                <a:latin typeface="Arial" panose="020B0604020202020204" pitchFamily="34" charset="0"/>
                <a:cs typeface="Arial" panose="020B0604020202020204" pitchFamily="34" charset="0"/>
                <a:sym typeface="Calibri"/>
                <a:hlinkClick r:id="rId6"/>
              </a:rPr>
              <a:t>Licence</a:t>
            </a:r>
            <a:endParaRPr lang="en" sz="2000" dirty="0">
              <a:latin typeface="Arial" panose="020B0604020202020204" pitchFamily="34" charset="0"/>
              <a:cs typeface="Arial" panose="020B0604020202020204" pitchFamily="34" charset="0"/>
              <a:sym typeface="Calibri"/>
              <a:hlinkClick r:id="rId4"/>
            </a:endParaRPr>
          </a:p>
        </p:txBody>
      </p:sp>
    </p:spTree>
    <p:extLst>
      <p:ext uri="{BB962C8B-B14F-4D97-AF65-F5344CB8AC3E}">
        <p14:creationId xmlns:p14="http://schemas.microsoft.com/office/powerpoint/2010/main" val="2541863209"/>
      </p:ext>
    </p:extLst>
  </p:cSld>
  <p:clrMapOvr>
    <a:masterClrMapping/>
  </p:clrMapOvr>
  <mc:AlternateContent xmlns:mc="http://schemas.openxmlformats.org/markup-compatibility/2006" xmlns:p14="http://schemas.microsoft.com/office/powerpoint/2010/main">
    <mc:Choice Requires="p14">
      <p:transition spd="slow" p14:dur="2000" advTm="1800"/>
    </mc:Choice>
    <mc:Fallback xmlns="">
      <p:transition spd="slow" advTm="18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latin typeface="Arial" panose="020B0604020202020204" pitchFamily="34" charset="0"/>
                <a:cs typeface="Arial" panose="020B0604020202020204" pitchFamily="34" charset="0"/>
              </a:rPr>
              <a:t>CONTRIBUTORS</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7" name="Rectangle 6"/>
          <p:cNvSpPr/>
          <p:nvPr/>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8" name="Rectangle 7"/>
          <p:cNvSpPr/>
          <p:nvPr/>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9" name="Rectangle 8"/>
          <p:cNvSpPr/>
          <p:nvPr/>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p:cNvSpPr/>
          <p:nvPr/>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p:cNvSpPr txBox="1"/>
          <p:nvPr/>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p:cNvSpPr txBox="1"/>
          <p:nvPr/>
        </p:nvSpPr>
        <p:spPr>
          <a:xfrm>
            <a:off x="8944970" y="2585367"/>
            <a:ext cx="2074460" cy="108029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Matt Cheung</a:t>
            </a:r>
          </a:p>
        </p:txBody>
      </p:sp>
      <p:sp>
        <p:nvSpPr>
          <p:cNvPr id="13" name="TextBox 12"/>
          <p:cNvSpPr txBox="1"/>
          <p:nvPr/>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p:cNvSpPr txBox="1"/>
          <p:nvPr/>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p:cNvSpPr txBox="1"/>
          <p:nvPr/>
        </p:nvSpPr>
        <p:spPr>
          <a:xfrm>
            <a:off x="7033365" y="4870679"/>
            <a:ext cx="2215138" cy="1723742"/>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Jesse Carson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Tree>
    <p:extLst>
      <p:ext uri="{BB962C8B-B14F-4D97-AF65-F5344CB8AC3E}">
        <p14:creationId xmlns:p14="http://schemas.microsoft.com/office/powerpoint/2010/main" val="410763408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ACKNOWLEDGEMENT</a:t>
            </a:r>
            <a:endParaRPr lang="en-CA"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F2B51AEC-9DA5-4F1A-BC6D-B75C37DE49A5}"/>
              </a:ext>
            </a:extLst>
          </p:cNvPr>
          <p:cNvSpPr>
            <a:spLocks noGrp="1"/>
          </p:cNvSpPr>
          <p:nvPr>
            <p:ph sz="half" idx="1"/>
          </p:nvPr>
        </p:nvSpPr>
        <p:spPr>
          <a:xfrm>
            <a:off x="1595717" y="2097171"/>
            <a:ext cx="8964707" cy="4399409"/>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pPr lvl="1"/>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FDEC056F-47E2-4E92-8392-F4E7E166BEDD}"/>
              </a:ext>
            </a:extLst>
          </p:cNvPr>
          <p:cNvSpPr>
            <a:spLocks noGrp="1"/>
          </p:cNvSpPr>
          <p:nvPr>
            <p:ph sz="quarter" idx="14"/>
          </p:nvPr>
        </p:nvSpPr>
        <p:spPr/>
        <p:txBody>
          <a:bodyPr/>
          <a:lstStyle/>
          <a:p>
            <a:endParaRPr lang="en-CA">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FC09C3E-5CA8-4627-95F5-ED7613D66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Tree>
    <p:extLst>
      <p:ext uri="{BB962C8B-B14F-4D97-AF65-F5344CB8AC3E}">
        <p14:creationId xmlns:p14="http://schemas.microsoft.com/office/powerpoint/2010/main" val="3202445802"/>
      </p:ext>
    </p:extLst>
  </p:cSld>
  <p:clrMapOvr>
    <a:masterClrMapping/>
  </p:clrMapOvr>
  <mc:AlternateContent xmlns:mc="http://schemas.openxmlformats.org/markup-compatibility/2006" xmlns:p14="http://schemas.microsoft.com/office/powerpoint/2010/main">
    <mc:Choice Requires="p14">
      <p:transition spd="slow" p14:dur="2000" advTm="2337"/>
    </mc:Choice>
    <mc:Fallback xmlns="">
      <p:transition spd="slow" advTm="233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QUESTIONS</a:t>
            </a:r>
            <a:endParaRPr lang="en-CA"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92699D4-7860-443F-96B9-AFA061D8D130}"/>
              </a:ext>
            </a:extLst>
          </p:cNvPr>
          <p:cNvSpPr txBox="1"/>
          <p:nvPr/>
        </p:nvSpPr>
        <p:spPr>
          <a:xfrm>
            <a:off x="425605" y="1675931"/>
            <a:ext cx="10928195"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Recount the circumstances and outcome of the </a:t>
            </a:r>
            <a:r>
              <a:rPr lang="en-CA" sz="2800" i="1" dirty="0">
                <a:solidFill>
                  <a:schemeClr val="bg2">
                    <a:lumMod val="50000"/>
                  </a:schemeClr>
                </a:solidFill>
                <a:latin typeface="Arial" panose="020B0604020202020204" pitchFamily="34" charset="0"/>
                <a:cs typeface="Arial" panose="020B0604020202020204" pitchFamily="34" charset="0"/>
              </a:rPr>
              <a:t>SOCAN v. Bell </a:t>
            </a:r>
            <a:r>
              <a:rPr lang="en-CA" sz="2800" dirty="0">
                <a:solidFill>
                  <a:schemeClr val="bg2">
                    <a:lumMod val="50000"/>
                  </a:schemeClr>
                </a:solidFill>
                <a:latin typeface="Arial" panose="020B0604020202020204" pitchFamily="34" charset="0"/>
                <a:cs typeface="Arial" panose="020B0604020202020204" pitchFamily="34" charset="0"/>
              </a:rPr>
              <a:t>case</a:t>
            </a:r>
          </a:p>
        </p:txBody>
      </p:sp>
      <p:sp>
        <p:nvSpPr>
          <p:cNvPr id="10" name="Rectangle 9">
            <a:extLst>
              <a:ext uri="{FF2B5EF4-FFF2-40B4-BE49-F238E27FC236}">
                <a16:creationId xmlns:a16="http://schemas.microsoft.com/office/drawing/2014/main" id="{8C0F86F5-0814-4CFC-A844-BB5097BFDEA1}"/>
              </a:ext>
            </a:extLst>
          </p:cNvPr>
          <p:cNvSpPr/>
          <p:nvPr/>
        </p:nvSpPr>
        <p:spPr>
          <a:xfrm>
            <a:off x="224884" y="2480131"/>
            <a:ext cx="6510454" cy="3170099"/>
          </a:xfrm>
          <a:prstGeom prst="rect">
            <a:avLst/>
          </a:prstGeom>
        </p:spPr>
        <p:txBody>
          <a:bodyPr wrap="square">
            <a:spAutoFit/>
          </a:bodyPr>
          <a:lstStyle/>
          <a:p>
            <a:pPr lvl="1"/>
            <a:r>
              <a:rPr lang="en-US" sz="2000" dirty="0">
                <a:solidFill>
                  <a:schemeClr val="bg2">
                    <a:lumMod val="50000"/>
                  </a:schemeClr>
                </a:solidFill>
                <a:latin typeface="Arial" panose="020B0604020202020204" pitchFamily="34" charset="0"/>
                <a:cs typeface="Arial" panose="020B0604020202020204" pitchFamily="34" charset="0"/>
              </a:rPr>
              <a:t>What was not a central issue in the </a:t>
            </a:r>
            <a:r>
              <a:rPr lang="en-US" sz="2000" i="1" dirty="0">
                <a:solidFill>
                  <a:schemeClr val="bg2">
                    <a:lumMod val="50000"/>
                  </a:schemeClr>
                </a:solidFill>
                <a:latin typeface="Arial" panose="020B0604020202020204" pitchFamily="34" charset="0"/>
                <a:cs typeface="Arial" panose="020B0604020202020204" pitchFamily="34" charset="0"/>
              </a:rPr>
              <a:t>SOCAN v. Bell </a:t>
            </a:r>
            <a:r>
              <a:rPr lang="en-US" sz="2000" dirty="0">
                <a:solidFill>
                  <a:schemeClr val="bg2">
                    <a:lumMod val="50000"/>
                  </a:schemeClr>
                </a:solidFill>
                <a:latin typeface="Arial" panose="020B0604020202020204" pitchFamily="34" charset="0"/>
                <a:cs typeface="Arial" panose="020B0604020202020204" pitchFamily="34" charset="0"/>
              </a:rPr>
              <a:t>case?</a:t>
            </a:r>
          </a:p>
          <a:p>
            <a:pPr marL="971550" lvl="1" indent="-514350">
              <a:buAutoNum type="alphaLcParenR"/>
            </a:pPr>
            <a:r>
              <a:rPr lang="en-US" sz="2000" dirty="0">
                <a:solidFill>
                  <a:schemeClr val="accent6">
                    <a:lumMod val="75000"/>
                  </a:schemeClr>
                </a:solidFill>
                <a:latin typeface="Arial" panose="020B0604020202020204" pitchFamily="34" charset="0"/>
                <a:cs typeface="Arial" panose="020B0604020202020204" pitchFamily="34" charset="0"/>
              </a:rPr>
              <a:t>Whether a 45-second preview is a substantial amount</a:t>
            </a:r>
          </a:p>
          <a:p>
            <a:pPr marL="971550" lvl="1" indent="-514350">
              <a:buAutoNum type="alphaLcParenR"/>
            </a:pPr>
            <a:r>
              <a:rPr lang="en-US" sz="2000" dirty="0">
                <a:solidFill>
                  <a:schemeClr val="bg2">
                    <a:lumMod val="50000"/>
                  </a:schemeClr>
                </a:solidFill>
                <a:latin typeface="Arial" panose="020B0604020202020204" pitchFamily="34" charset="0"/>
                <a:cs typeface="Arial" panose="020B0604020202020204" pitchFamily="34" charset="0"/>
              </a:rPr>
              <a:t>Whether fair dealing can apply to the playing of previews</a:t>
            </a:r>
          </a:p>
          <a:p>
            <a:pPr marL="971550" lvl="1" indent="-514350">
              <a:buAutoNum type="alphaLcParenR"/>
            </a:pPr>
            <a:r>
              <a:rPr lang="en-US" sz="2000" dirty="0">
                <a:solidFill>
                  <a:schemeClr val="bg2">
                    <a:lumMod val="50000"/>
                  </a:schemeClr>
                </a:solidFill>
                <a:latin typeface="Arial" panose="020B0604020202020204" pitchFamily="34" charset="0"/>
                <a:cs typeface="Arial" panose="020B0604020202020204" pitchFamily="34" charset="0"/>
              </a:rPr>
              <a:t>Whose perspective to use for considering the purpose of the use of the work </a:t>
            </a:r>
          </a:p>
          <a:p>
            <a:pPr marL="971550" lvl="1" indent="-514350">
              <a:buAutoNum type="alphaLcParenR"/>
            </a:pPr>
            <a:r>
              <a:rPr lang="en-CA" sz="2000" dirty="0">
                <a:solidFill>
                  <a:schemeClr val="bg2">
                    <a:lumMod val="50000"/>
                  </a:schemeClr>
                </a:solidFill>
                <a:latin typeface="Arial" panose="020B0604020202020204" pitchFamily="34" charset="0"/>
                <a:cs typeface="Arial" panose="020B0604020202020204" pitchFamily="34" charset="0"/>
              </a:rPr>
              <a:t>Whether playing previews passes the CCH six-factor test</a:t>
            </a:r>
          </a:p>
        </p:txBody>
      </p:sp>
      <p:sp>
        <p:nvSpPr>
          <p:cNvPr id="11" name="Rectangle 10">
            <a:extLst>
              <a:ext uri="{FF2B5EF4-FFF2-40B4-BE49-F238E27FC236}">
                <a16:creationId xmlns:a16="http://schemas.microsoft.com/office/drawing/2014/main" id="{94F8BEA9-09E3-47F3-B22A-5C5B1A89A8B1}"/>
              </a:ext>
            </a:extLst>
          </p:cNvPr>
          <p:cNvSpPr/>
          <p:nvPr/>
        </p:nvSpPr>
        <p:spPr>
          <a:xfrm>
            <a:off x="6437347" y="2440086"/>
            <a:ext cx="5754653" cy="1631216"/>
          </a:xfrm>
          <a:prstGeom prst="rect">
            <a:avLst/>
          </a:prstGeom>
        </p:spPr>
        <p:txBody>
          <a:bodyPr wrap="square">
            <a:spAutoFit/>
          </a:bodyPr>
          <a:lstStyle/>
          <a:p>
            <a:pPr lvl="1"/>
            <a:r>
              <a:rPr lang="en-CA" sz="2000" dirty="0">
                <a:solidFill>
                  <a:schemeClr val="bg2">
                    <a:lumMod val="50000"/>
                  </a:schemeClr>
                </a:solidFill>
                <a:latin typeface="Arial" panose="020B0604020202020204" pitchFamily="34" charset="0"/>
                <a:cs typeface="Arial" panose="020B0604020202020204" pitchFamily="34" charset="0"/>
              </a:rPr>
              <a:t>The Supreme Court ruled in favour of SOCAN, deciding that previews did not constitute fair dealing:</a:t>
            </a:r>
          </a:p>
          <a:p>
            <a:pPr marL="971550" lvl="1" indent="-514350">
              <a:buAutoNum type="alphaLcParenR"/>
            </a:pPr>
            <a:r>
              <a:rPr lang="en-CA" sz="2000" dirty="0">
                <a:solidFill>
                  <a:schemeClr val="bg2">
                    <a:lumMod val="50000"/>
                  </a:schemeClr>
                </a:solidFill>
                <a:latin typeface="Arial" panose="020B0604020202020204" pitchFamily="34" charset="0"/>
                <a:cs typeface="Arial" panose="020B0604020202020204" pitchFamily="34" charset="0"/>
              </a:rPr>
              <a:t>True</a:t>
            </a:r>
          </a:p>
          <a:p>
            <a:pPr marL="971550" lvl="1" indent="-514350">
              <a:buAutoNum type="alphaLcParenR"/>
            </a:pPr>
            <a:r>
              <a:rPr lang="en-CA" sz="2000" dirty="0">
                <a:solidFill>
                  <a:schemeClr val="accent6">
                    <a:lumMod val="75000"/>
                  </a:schemeClr>
                </a:solidFill>
                <a:latin typeface="Arial" panose="020B0604020202020204" pitchFamily="34" charset="0"/>
                <a:cs typeface="Arial" panose="020B0604020202020204" pitchFamily="34" charset="0"/>
              </a:rPr>
              <a:t>False</a:t>
            </a:r>
            <a:endParaRPr lang="en-US" sz="200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461855"/>
      </p:ext>
    </p:extLst>
  </p:cSld>
  <p:clrMapOvr>
    <a:masterClrMapping/>
  </p:clrMapOvr>
  <mc:AlternateContent xmlns:mc="http://schemas.openxmlformats.org/markup-compatibility/2006" xmlns:p14="http://schemas.microsoft.com/office/powerpoint/2010/main">
    <mc:Choice Requires="p14">
      <p:transition spd="slow" p14:dur="2000" advTm="1152"/>
    </mc:Choice>
    <mc:Fallback xmlns="">
      <p:transition spd="slow" advTm="115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QUESTIONS</a:t>
            </a:r>
            <a:endParaRPr lang="en-CA"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641010E-9172-4700-B683-2BA66C61BCDD}"/>
              </a:ext>
            </a:extLst>
          </p:cNvPr>
          <p:cNvSpPr/>
          <p:nvPr/>
        </p:nvSpPr>
        <p:spPr>
          <a:xfrm>
            <a:off x="341347" y="2602956"/>
            <a:ext cx="6438594" cy="2246769"/>
          </a:xfrm>
          <a:prstGeom prst="rect">
            <a:avLst/>
          </a:prstGeom>
        </p:spPr>
        <p:txBody>
          <a:bodyPr wrap="square">
            <a:spAutoFit/>
          </a:bodyPr>
          <a:lstStyle/>
          <a:p>
            <a:pPr lvl="1"/>
            <a:r>
              <a:rPr lang="en-US" sz="2000" dirty="0">
                <a:solidFill>
                  <a:schemeClr val="bg2">
                    <a:lumMod val="50000"/>
                  </a:schemeClr>
                </a:solidFill>
                <a:latin typeface="Arial" panose="020B0604020202020204" pitchFamily="34" charset="0"/>
                <a:cs typeface="Arial" panose="020B0604020202020204" pitchFamily="34" charset="0"/>
              </a:rPr>
              <a:t>It was decided that previews are covered by fair dealing because:</a:t>
            </a:r>
          </a:p>
          <a:p>
            <a:pPr marL="971550" lvl="1" indent="-514350">
              <a:buAutoNum type="alphaLcParenR"/>
            </a:pPr>
            <a:r>
              <a:rPr lang="en-US" sz="2000" dirty="0">
                <a:solidFill>
                  <a:schemeClr val="accent6">
                    <a:lumMod val="75000"/>
                  </a:schemeClr>
                </a:solidFill>
                <a:latin typeface="Arial" panose="020B0604020202020204" pitchFamily="34" charset="0"/>
                <a:cs typeface="Arial" panose="020B0604020202020204" pitchFamily="34" charset="0"/>
              </a:rPr>
              <a:t>Their purpose is research</a:t>
            </a:r>
          </a:p>
          <a:p>
            <a:pPr marL="971550" lvl="1" indent="-514350">
              <a:buAutoNum type="alphaLcParenR"/>
            </a:pPr>
            <a:r>
              <a:rPr lang="en-US" sz="2000" dirty="0">
                <a:solidFill>
                  <a:schemeClr val="bg2">
                    <a:lumMod val="50000"/>
                  </a:schemeClr>
                </a:solidFill>
                <a:latin typeface="Arial" panose="020B0604020202020204" pitchFamily="34" charset="0"/>
                <a:cs typeface="Arial" panose="020B0604020202020204" pitchFamily="34" charset="0"/>
              </a:rPr>
              <a:t>A 45-second preview is an insubstantial amount</a:t>
            </a:r>
          </a:p>
          <a:p>
            <a:pPr marL="971550" lvl="1" indent="-514350">
              <a:buAutoNum type="alphaLcParenR"/>
            </a:pPr>
            <a:r>
              <a:rPr lang="en-US" sz="2000" dirty="0">
                <a:solidFill>
                  <a:schemeClr val="bg2">
                    <a:lumMod val="50000"/>
                  </a:schemeClr>
                </a:solidFill>
                <a:latin typeface="Arial" panose="020B0604020202020204" pitchFamily="34" charset="0"/>
                <a:cs typeface="Arial" panose="020B0604020202020204" pitchFamily="34" charset="0"/>
              </a:rPr>
              <a:t>The quality of previews is low</a:t>
            </a:r>
          </a:p>
          <a:p>
            <a:pPr marL="971550" lvl="1" indent="-514350">
              <a:buAutoNum type="alphaLcParenR"/>
            </a:pPr>
            <a:r>
              <a:rPr lang="en-US" sz="2000" dirty="0" err="1">
                <a:solidFill>
                  <a:schemeClr val="bg2">
                    <a:lumMod val="50000"/>
                  </a:schemeClr>
                </a:solidFill>
                <a:latin typeface="Arial" panose="020B0604020202020204" pitchFamily="34" charset="0"/>
                <a:cs typeface="Arial" panose="020B0604020202020204" pitchFamily="34" charset="0"/>
              </a:rPr>
              <a:t>Y’all</a:t>
            </a:r>
            <a:r>
              <a:rPr lang="en-US" sz="2000" dirty="0">
                <a:solidFill>
                  <a:schemeClr val="bg2">
                    <a:lumMod val="50000"/>
                  </a:schemeClr>
                </a:solidFill>
                <a:latin typeface="Arial" panose="020B0604020202020204" pitchFamily="34" charset="0"/>
                <a:cs typeface="Arial" panose="020B0604020202020204" pitchFamily="34" charset="0"/>
              </a:rPr>
              <a:t> can’t copyright no beat</a:t>
            </a:r>
          </a:p>
        </p:txBody>
      </p:sp>
      <p:sp>
        <p:nvSpPr>
          <p:cNvPr id="9" name="TextBox 8">
            <a:extLst>
              <a:ext uri="{FF2B5EF4-FFF2-40B4-BE49-F238E27FC236}">
                <a16:creationId xmlns:a16="http://schemas.microsoft.com/office/drawing/2014/main" id="{292699D4-7860-443F-96B9-AFA061D8D130}"/>
              </a:ext>
            </a:extLst>
          </p:cNvPr>
          <p:cNvSpPr txBox="1"/>
          <p:nvPr/>
        </p:nvSpPr>
        <p:spPr>
          <a:xfrm>
            <a:off x="825190" y="1739590"/>
            <a:ext cx="10928195"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Describe the role of fair dealing in the </a:t>
            </a:r>
            <a:r>
              <a:rPr lang="en-CA" sz="2800" i="1" dirty="0">
                <a:solidFill>
                  <a:schemeClr val="bg2">
                    <a:lumMod val="50000"/>
                  </a:schemeClr>
                </a:solidFill>
                <a:latin typeface="Arial" panose="020B0604020202020204" pitchFamily="34" charset="0"/>
                <a:cs typeface="Arial" panose="020B0604020202020204" pitchFamily="34" charset="0"/>
              </a:rPr>
              <a:t>SOCAN v. Bell </a:t>
            </a:r>
            <a:r>
              <a:rPr lang="en-CA" sz="2800" dirty="0">
                <a:solidFill>
                  <a:schemeClr val="bg2">
                    <a:lumMod val="50000"/>
                  </a:schemeClr>
                </a:solidFill>
                <a:latin typeface="Arial" panose="020B0604020202020204" pitchFamily="34" charset="0"/>
                <a:cs typeface="Arial" panose="020B0604020202020204" pitchFamily="34" charset="0"/>
              </a:rPr>
              <a:t>case</a:t>
            </a:r>
          </a:p>
        </p:txBody>
      </p:sp>
      <p:sp>
        <p:nvSpPr>
          <p:cNvPr id="4" name="TextBox 3">
            <a:extLst>
              <a:ext uri="{FF2B5EF4-FFF2-40B4-BE49-F238E27FC236}">
                <a16:creationId xmlns:a16="http://schemas.microsoft.com/office/drawing/2014/main" id="{DA1D3A4A-4843-44B4-947E-A3CB9C658C42}"/>
              </a:ext>
            </a:extLst>
          </p:cNvPr>
          <p:cNvSpPr txBox="1"/>
          <p:nvPr/>
        </p:nvSpPr>
        <p:spPr>
          <a:xfrm>
            <a:off x="6461760" y="2602956"/>
            <a:ext cx="4998720" cy="3170099"/>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If previews are covered under fair dealing:</a:t>
            </a:r>
          </a:p>
          <a:p>
            <a:pPr marL="457200" indent="-457200">
              <a:buAutoNum type="alphaLcParenR"/>
            </a:pPr>
            <a:r>
              <a:rPr lang="en-CA" sz="2000" dirty="0">
                <a:solidFill>
                  <a:schemeClr val="accent6">
                    <a:lumMod val="75000"/>
                  </a:schemeClr>
                </a:solidFill>
                <a:latin typeface="Arial" panose="020B0604020202020204" pitchFamily="34" charset="0"/>
                <a:cs typeface="Arial" panose="020B0604020202020204" pitchFamily="34" charset="0"/>
              </a:rPr>
              <a:t>Customers may listen to them without paying</a:t>
            </a:r>
          </a:p>
          <a:p>
            <a:pPr marL="457200" indent="-457200">
              <a:buAutoNum type="alphaLcParenR"/>
            </a:pPr>
            <a:r>
              <a:rPr lang="en-CA" sz="2000" dirty="0">
                <a:solidFill>
                  <a:schemeClr val="bg2">
                    <a:lumMod val="50000"/>
                  </a:schemeClr>
                </a:solidFill>
                <a:latin typeface="Arial" panose="020B0604020202020204" pitchFamily="34" charset="0"/>
                <a:cs typeface="Arial" panose="020B0604020202020204" pitchFamily="34" charset="0"/>
              </a:rPr>
              <a:t>Rights-holders must be compensated if they are played</a:t>
            </a:r>
          </a:p>
          <a:p>
            <a:pPr marL="457200" indent="-457200">
              <a:buAutoNum type="alphaLcParenR"/>
            </a:pPr>
            <a:r>
              <a:rPr lang="en-CA" sz="2000" dirty="0">
                <a:solidFill>
                  <a:schemeClr val="bg2">
                    <a:lumMod val="50000"/>
                  </a:schemeClr>
                </a:solidFill>
                <a:latin typeface="Arial" panose="020B0604020202020204" pitchFamily="34" charset="0"/>
                <a:cs typeface="Arial" panose="020B0604020202020204" pitchFamily="34" charset="0"/>
              </a:rPr>
              <a:t>The Government of Canada must be compensated if they are played</a:t>
            </a:r>
          </a:p>
          <a:p>
            <a:pPr marL="457200" indent="-457200">
              <a:buAutoNum type="alphaLcParenR"/>
            </a:pPr>
            <a:r>
              <a:rPr lang="en-CA" sz="2000" dirty="0">
                <a:solidFill>
                  <a:schemeClr val="bg2">
                    <a:lumMod val="50000"/>
                  </a:schemeClr>
                </a:solidFill>
                <a:latin typeface="Arial" panose="020B0604020202020204" pitchFamily="34" charset="0"/>
                <a:cs typeface="Arial" panose="020B0604020202020204" pitchFamily="34" charset="0"/>
              </a:rPr>
              <a:t>The previews are placed in the public domain</a:t>
            </a:r>
          </a:p>
          <a:p>
            <a:pPr marL="457200" indent="-457200">
              <a:buAutoNum type="alphaLcParenR"/>
            </a:pPr>
            <a:endParaRPr lang="en-CA" sz="20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220748"/>
      </p:ext>
    </p:extLst>
  </p:cSld>
  <p:clrMapOvr>
    <a:masterClrMapping/>
  </p:clrMapOvr>
  <mc:AlternateContent xmlns:mc="http://schemas.openxmlformats.org/markup-compatibility/2006" xmlns:p14="http://schemas.microsoft.com/office/powerpoint/2010/main">
    <mc:Choice Requires="p14">
      <p:transition spd="slow" p14:dur="2000" advTm="352"/>
    </mc:Choice>
    <mc:Fallback xmlns="">
      <p:transition spd="slow" advTm="35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QUESTIONS</a:t>
            </a:r>
            <a:endParaRPr lang="en-CA"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641010E-9172-4700-B683-2BA66C61BCDD}"/>
              </a:ext>
            </a:extLst>
          </p:cNvPr>
          <p:cNvSpPr/>
          <p:nvPr/>
        </p:nvSpPr>
        <p:spPr>
          <a:xfrm>
            <a:off x="341347" y="3007274"/>
            <a:ext cx="6026796" cy="1938992"/>
          </a:xfrm>
          <a:prstGeom prst="rect">
            <a:avLst/>
          </a:prstGeom>
        </p:spPr>
        <p:txBody>
          <a:bodyPr wrap="square">
            <a:spAutoFit/>
          </a:bodyPr>
          <a:lstStyle/>
          <a:p>
            <a:pPr lvl="1"/>
            <a:r>
              <a:rPr lang="en-US" sz="2000" dirty="0">
                <a:solidFill>
                  <a:schemeClr val="bg2">
                    <a:lumMod val="50000"/>
                  </a:schemeClr>
                </a:solidFill>
                <a:latin typeface="Arial" panose="020B0604020202020204" pitchFamily="34" charset="0"/>
                <a:cs typeface="Arial" panose="020B0604020202020204" pitchFamily="34" charset="0"/>
              </a:rPr>
              <a:t>What is </a:t>
            </a:r>
            <a:r>
              <a:rPr lang="en-US" sz="2000" b="1" dirty="0">
                <a:solidFill>
                  <a:schemeClr val="bg2">
                    <a:lumMod val="50000"/>
                  </a:schemeClr>
                </a:solidFill>
                <a:latin typeface="Arial" panose="020B0604020202020204" pitchFamily="34" charset="0"/>
                <a:cs typeface="Arial" panose="020B0604020202020204" pitchFamily="34" charset="0"/>
              </a:rPr>
              <a:t>not</a:t>
            </a:r>
            <a:r>
              <a:rPr lang="en-US" sz="2000" dirty="0">
                <a:solidFill>
                  <a:schemeClr val="bg2">
                    <a:lumMod val="50000"/>
                  </a:schemeClr>
                </a:solidFill>
                <a:latin typeface="Arial" panose="020B0604020202020204" pitchFamily="34" charset="0"/>
                <a:cs typeface="Arial" panose="020B0604020202020204" pitchFamily="34" charset="0"/>
              </a:rPr>
              <a:t> one of the factors in the CCH six-factor test?</a:t>
            </a:r>
          </a:p>
          <a:p>
            <a:pPr marL="971550" lvl="1" indent="-514350">
              <a:buAutoNum type="alphaLcParenR"/>
            </a:pPr>
            <a:r>
              <a:rPr lang="en-US" sz="2000" dirty="0">
                <a:solidFill>
                  <a:schemeClr val="accent6">
                    <a:lumMod val="75000"/>
                  </a:schemeClr>
                </a:solidFill>
                <a:latin typeface="Arial" panose="020B0604020202020204" pitchFamily="34" charset="0"/>
                <a:cs typeface="Arial" panose="020B0604020202020204" pitchFamily="34" charset="0"/>
              </a:rPr>
              <a:t>Transformative use</a:t>
            </a:r>
          </a:p>
          <a:p>
            <a:pPr marL="971550" lvl="1" indent="-514350">
              <a:buAutoNum type="alphaLcParenR"/>
            </a:pPr>
            <a:r>
              <a:rPr lang="en-US" sz="2000" dirty="0">
                <a:solidFill>
                  <a:schemeClr val="bg2">
                    <a:lumMod val="50000"/>
                  </a:schemeClr>
                </a:solidFill>
                <a:latin typeface="Arial" panose="020B0604020202020204" pitchFamily="34" charset="0"/>
                <a:cs typeface="Arial" panose="020B0604020202020204" pitchFamily="34" charset="0"/>
              </a:rPr>
              <a:t>The nature of the work</a:t>
            </a:r>
          </a:p>
          <a:p>
            <a:pPr marL="971550" lvl="1" indent="-514350">
              <a:buAutoNum type="alphaLcParenR"/>
            </a:pPr>
            <a:r>
              <a:rPr lang="en-US" sz="2000" dirty="0">
                <a:solidFill>
                  <a:schemeClr val="bg2">
                    <a:lumMod val="50000"/>
                  </a:schemeClr>
                </a:solidFill>
                <a:latin typeface="Arial" panose="020B0604020202020204" pitchFamily="34" charset="0"/>
                <a:cs typeface="Arial" panose="020B0604020202020204" pitchFamily="34" charset="0"/>
              </a:rPr>
              <a:t>Purpose of the dealing</a:t>
            </a:r>
          </a:p>
          <a:p>
            <a:pPr marL="971550" lvl="1" indent="-514350">
              <a:buAutoNum type="alphaLcParenR"/>
            </a:pPr>
            <a:r>
              <a:rPr lang="en-US" sz="2000" dirty="0">
                <a:solidFill>
                  <a:schemeClr val="bg2">
                    <a:lumMod val="50000"/>
                  </a:schemeClr>
                </a:solidFill>
                <a:latin typeface="Arial" panose="020B0604020202020204" pitchFamily="34" charset="0"/>
                <a:cs typeface="Arial" panose="020B0604020202020204" pitchFamily="34" charset="0"/>
              </a:rPr>
              <a:t>Alternatives to the dealing</a:t>
            </a:r>
          </a:p>
        </p:txBody>
      </p:sp>
      <p:sp>
        <p:nvSpPr>
          <p:cNvPr id="9" name="TextBox 8">
            <a:extLst>
              <a:ext uri="{FF2B5EF4-FFF2-40B4-BE49-F238E27FC236}">
                <a16:creationId xmlns:a16="http://schemas.microsoft.com/office/drawing/2014/main" id="{292699D4-7860-443F-96B9-AFA061D8D130}"/>
              </a:ext>
            </a:extLst>
          </p:cNvPr>
          <p:cNvSpPr txBox="1"/>
          <p:nvPr/>
        </p:nvSpPr>
        <p:spPr>
          <a:xfrm>
            <a:off x="825190" y="1739590"/>
            <a:ext cx="10928195" cy="954107"/>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Explain the use and interpretation of the CCH six-factor test in the </a:t>
            </a:r>
            <a:r>
              <a:rPr lang="en-CA" sz="2800" i="1" dirty="0">
                <a:solidFill>
                  <a:schemeClr val="bg2">
                    <a:lumMod val="50000"/>
                  </a:schemeClr>
                </a:solidFill>
                <a:latin typeface="Arial" panose="020B0604020202020204" pitchFamily="34" charset="0"/>
                <a:cs typeface="Arial" panose="020B0604020202020204" pitchFamily="34" charset="0"/>
              </a:rPr>
              <a:t>SOCAN v. Bell </a:t>
            </a:r>
            <a:r>
              <a:rPr lang="en-CA" sz="2800" dirty="0">
                <a:solidFill>
                  <a:schemeClr val="bg2">
                    <a:lumMod val="50000"/>
                  </a:schemeClr>
                </a:solidFill>
                <a:latin typeface="Arial" panose="020B0604020202020204" pitchFamily="34" charset="0"/>
                <a:cs typeface="Arial" panose="020B0604020202020204" pitchFamily="34" charset="0"/>
              </a:rPr>
              <a:t>case</a:t>
            </a:r>
          </a:p>
        </p:txBody>
      </p:sp>
      <p:sp>
        <p:nvSpPr>
          <p:cNvPr id="4" name="Rectangle 3">
            <a:extLst>
              <a:ext uri="{FF2B5EF4-FFF2-40B4-BE49-F238E27FC236}">
                <a16:creationId xmlns:a16="http://schemas.microsoft.com/office/drawing/2014/main" id="{0478842C-0BF8-4F12-8E9B-A48E36888E29}"/>
              </a:ext>
            </a:extLst>
          </p:cNvPr>
          <p:cNvSpPr/>
          <p:nvPr/>
        </p:nvSpPr>
        <p:spPr>
          <a:xfrm>
            <a:off x="6437347" y="2546030"/>
            <a:ext cx="4916453" cy="3785652"/>
          </a:xfrm>
          <a:prstGeom prst="rect">
            <a:avLst/>
          </a:prstGeom>
        </p:spPr>
        <p:txBody>
          <a:bodyPr wrap="square">
            <a:spAutoFit/>
          </a:bodyPr>
          <a:lstStyle/>
          <a:p>
            <a:pPr lvl="1"/>
            <a:r>
              <a:rPr lang="en-CA" sz="2000" dirty="0">
                <a:solidFill>
                  <a:schemeClr val="bg2">
                    <a:lumMod val="50000"/>
                  </a:schemeClr>
                </a:solidFill>
                <a:latin typeface="Arial" panose="020B0604020202020204" pitchFamily="34" charset="0"/>
                <a:cs typeface="Arial" panose="020B0604020202020204" pitchFamily="34" charset="0"/>
              </a:rPr>
              <a:t>Drag the correct factors of the six-factor test into boxes:</a:t>
            </a:r>
          </a:p>
          <a:p>
            <a:pPr marL="914400" lvl="1" indent="-457200">
              <a:buAutoNum type="alphaLcParenR"/>
            </a:pPr>
            <a:r>
              <a:rPr lang="en-CA" sz="2000" dirty="0">
                <a:solidFill>
                  <a:schemeClr val="accent6"/>
                </a:solidFill>
                <a:latin typeface="Arial" panose="020B0604020202020204" pitchFamily="34" charset="0"/>
                <a:cs typeface="Arial" panose="020B0604020202020204" pitchFamily="34" charset="0"/>
              </a:rPr>
              <a:t>Nature</a:t>
            </a:r>
          </a:p>
          <a:p>
            <a:pPr marL="914400" lvl="1" indent="-457200">
              <a:buAutoNum type="alphaLcParenR"/>
            </a:pPr>
            <a:r>
              <a:rPr lang="en-CA" sz="2000" dirty="0">
                <a:solidFill>
                  <a:schemeClr val="bg2">
                    <a:lumMod val="50000"/>
                  </a:schemeClr>
                </a:solidFill>
                <a:latin typeface="Arial" panose="020B0604020202020204" pitchFamily="34" charset="0"/>
                <a:cs typeface="Arial" panose="020B0604020202020204" pitchFamily="34" charset="0"/>
              </a:rPr>
              <a:t>Novelty</a:t>
            </a:r>
          </a:p>
          <a:p>
            <a:pPr marL="914400" lvl="1" indent="-457200">
              <a:buAutoNum type="alphaLcParenR"/>
            </a:pPr>
            <a:r>
              <a:rPr lang="en-CA" sz="2000" dirty="0">
                <a:solidFill>
                  <a:schemeClr val="accent6"/>
                </a:solidFill>
                <a:latin typeface="Arial" panose="020B0604020202020204" pitchFamily="34" charset="0"/>
                <a:cs typeface="Arial" panose="020B0604020202020204" pitchFamily="34" charset="0"/>
              </a:rPr>
              <a:t>Amount</a:t>
            </a:r>
          </a:p>
          <a:p>
            <a:pPr marL="914400" lvl="1" indent="-457200">
              <a:buAutoNum type="alphaLcParenR"/>
            </a:pPr>
            <a:r>
              <a:rPr lang="en-CA" sz="2000" dirty="0">
                <a:solidFill>
                  <a:schemeClr val="bg2">
                    <a:lumMod val="50000"/>
                  </a:schemeClr>
                </a:solidFill>
                <a:latin typeface="Arial" panose="020B0604020202020204" pitchFamily="34" charset="0"/>
                <a:cs typeface="Arial" panose="020B0604020202020204" pitchFamily="34" charset="0"/>
              </a:rPr>
              <a:t>Cost</a:t>
            </a:r>
          </a:p>
          <a:p>
            <a:pPr marL="914400" lvl="1" indent="-457200">
              <a:buAutoNum type="alphaLcParenR"/>
            </a:pPr>
            <a:r>
              <a:rPr lang="en-CA" sz="2000" dirty="0">
                <a:solidFill>
                  <a:schemeClr val="accent6"/>
                </a:solidFill>
                <a:latin typeface="Arial" panose="020B0604020202020204" pitchFamily="34" charset="0"/>
                <a:cs typeface="Arial" panose="020B0604020202020204" pitchFamily="34" charset="0"/>
              </a:rPr>
              <a:t>Effect</a:t>
            </a:r>
          </a:p>
          <a:p>
            <a:pPr marL="914400" lvl="1" indent="-457200">
              <a:buAutoNum type="alphaLcParenR"/>
            </a:pPr>
            <a:r>
              <a:rPr lang="en-CA" sz="2000" dirty="0">
                <a:solidFill>
                  <a:schemeClr val="accent6"/>
                </a:solidFill>
                <a:latin typeface="Arial" panose="020B0604020202020204" pitchFamily="34" charset="0"/>
                <a:cs typeface="Arial" panose="020B0604020202020204" pitchFamily="34" charset="0"/>
              </a:rPr>
              <a:t>Character</a:t>
            </a:r>
          </a:p>
          <a:p>
            <a:pPr marL="914400" lvl="1" indent="-457200">
              <a:buAutoNum type="alphaLcParenR"/>
            </a:pPr>
            <a:r>
              <a:rPr lang="en-CA" sz="2000" dirty="0">
                <a:solidFill>
                  <a:schemeClr val="accent6"/>
                </a:solidFill>
                <a:latin typeface="Arial" panose="020B0604020202020204" pitchFamily="34" charset="0"/>
                <a:cs typeface="Arial" panose="020B0604020202020204" pitchFamily="34" charset="0"/>
              </a:rPr>
              <a:t>Purpose</a:t>
            </a:r>
          </a:p>
          <a:p>
            <a:pPr marL="914400" lvl="1" indent="-457200">
              <a:buAutoNum type="alphaLcParenR"/>
            </a:pPr>
            <a:r>
              <a:rPr lang="en-CA" sz="2000" dirty="0">
                <a:solidFill>
                  <a:schemeClr val="bg2">
                    <a:lumMod val="50000"/>
                  </a:schemeClr>
                </a:solidFill>
                <a:latin typeface="Arial" panose="020B0604020202020204" pitchFamily="34" charset="0"/>
                <a:cs typeface="Arial" panose="020B0604020202020204" pitchFamily="34" charset="0"/>
              </a:rPr>
              <a:t>Coolness</a:t>
            </a:r>
          </a:p>
          <a:p>
            <a:pPr marL="914400" lvl="1" indent="-457200">
              <a:buAutoNum type="alphaLcParenR"/>
            </a:pPr>
            <a:r>
              <a:rPr lang="en-CA" sz="2000" dirty="0">
                <a:solidFill>
                  <a:schemeClr val="bg2">
                    <a:lumMod val="50000"/>
                  </a:schemeClr>
                </a:solidFill>
                <a:latin typeface="Arial" panose="020B0604020202020204" pitchFamily="34" charset="0"/>
                <a:cs typeface="Arial" panose="020B0604020202020204" pitchFamily="34" charset="0"/>
              </a:rPr>
              <a:t>Popularity</a:t>
            </a:r>
          </a:p>
          <a:p>
            <a:pPr marL="914400" lvl="1" indent="-457200">
              <a:buAutoNum type="alphaLcParenR"/>
            </a:pPr>
            <a:r>
              <a:rPr lang="en-CA" sz="2000" dirty="0">
                <a:solidFill>
                  <a:schemeClr val="accent6"/>
                </a:solidFill>
                <a:latin typeface="Arial" panose="020B0604020202020204" pitchFamily="34" charset="0"/>
                <a:cs typeface="Arial" panose="020B0604020202020204" pitchFamily="34" charset="0"/>
              </a:rPr>
              <a:t>Alternatives</a:t>
            </a:r>
            <a:endParaRPr lang="en-US"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4032922"/>
      </p:ext>
    </p:extLst>
  </p:cSld>
  <p:clrMapOvr>
    <a:masterClrMapping/>
  </p:clrMapOvr>
  <mc:AlternateContent xmlns:mc="http://schemas.openxmlformats.org/markup-compatibility/2006" xmlns:p14="http://schemas.microsoft.com/office/powerpoint/2010/main">
    <mc:Choice Requires="p14">
      <p:transition spd="slow" p14:dur="2000" advTm="240"/>
    </mc:Choice>
    <mc:Fallback xmlns="">
      <p:transition spd="slow" advTm="24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7A989-B558-4E1C-9F4F-F027FFEC47C0}"/>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COPYRIGHT BOARD </a:t>
            </a:r>
          </a:p>
        </p:txBody>
      </p:sp>
      <p:pic>
        <p:nvPicPr>
          <p:cNvPr id="7" name="Content Placeholder 6">
            <a:extLst>
              <a:ext uri="{FF2B5EF4-FFF2-40B4-BE49-F238E27FC236}">
                <a16:creationId xmlns:a16="http://schemas.microsoft.com/office/drawing/2014/main" id="{B031759D-FAA8-419A-9301-11D71D54CCBE}"/>
              </a:ext>
            </a:extLst>
          </p:cNvPr>
          <p:cNvPicPr>
            <a:picLocks noGrp="1" noChangeAspect="1"/>
          </p:cNvPicPr>
          <p:nvPr>
            <p:ph sz="half" idx="1"/>
          </p:nvPr>
        </p:nvPicPr>
        <p:blipFill>
          <a:blip r:embed="rId4"/>
          <a:stretch>
            <a:fillRect/>
          </a:stretch>
        </p:blipFill>
        <p:spPr>
          <a:xfrm>
            <a:off x="1282315" y="1588830"/>
            <a:ext cx="10071485" cy="1601379"/>
          </a:xfrm>
        </p:spPr>
      </p:pic>
      <p:sp>
        <p:nvSpPr>
          <p:cNvPr id="3" name="TextBox 2">
            <a:extLst>
              <a:ext uri="{FF2B5EF4-FFF2-40B4-BE49-F238E27FC236}">
                <a16:creationId xmlns:a16="http://schemas.microsoft.com/office/drawing/2014/main" id="{3CAE9EB9-9BC6-4C80-BFF8-FD457EAF2526}"/>
              </a:ext>
            </a:extLst>
          </p:cNvPr>
          <p:cNvSpPr txBox="1"/>
          <p:nvPr/>
        </p:nvSpPr>
        <p:spPr>
          <a:xfrm>
            <a:off x="3771187" y="2389519"/>
            <a:ext cx="509374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Previews are fair dealing </a:t>
            </a:r>
          </a:p>
        </p:txBody>
      </p:sp>
      <p:pic>
        <p:nvPicPr>
          <p:cNvPr id="5" name="Picture 4" descr="A close up of a logo&#10;&#10;Description automatically generated">
            <a:extLst>
              <a:ext uri="{FF2B5EF4-FFF2-40B4-BE49-F238E27FC236}">
                <a16:creationId xmlns:a16="http://schemas.microsoft.com/office/drawing/2014/main" id="{8909FED6-4C22-A244-A410-A3BEE7452053}"/>
              </a:ext>
            </a:extLst>
          </p:cNvPr>
          <p:cNvPicPr>
            <a:picLocks noChangeAspect="1"/>
          </p:cNvPicPr>
          <p:nvPr/>
        </p:nvPicPr>
        <p:blipFill rotWithShape="1">
          <a:blip r:embed="rId5"/>
          <a:srcRect b="14182"/>
          <a:stretch/>
        </p:blipFill>
        <p:spPr>
          <a:xfrm>
            <a:off x="2286463" y="3796329"/>
            <a:ext cx="2411898" cy="2069847"/>
          </a:xfrm>
          <a:prstGeom prst="rect">
            <a:avLst/>
          </a:prstGeom>
        </p:spPr>
      </p:pic>
      <p:pic>
        <p:nvPicPr>
          <p:cNvPr id="6" name="Picture 5">
            <a:extLst>
              <a:ext uri="{FF2B5EF4-FFF2-40B4-BE49-F238E27FC236}">
                <a16:creationId xmlns:a16="http://schemas.microsoft.com/office/drawing/2014/main" id="{2EBCD011-6D04-B249-8593-6A4E71CA3AC6}"/>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1597494" y="4030562"/>
            <a:ext cx="822394" cy="1601379"/>
          </a:xfrm>
          <a:prstGeom prst="rect">
            <a:avLst/>
          </a:prstGeom>
        </p:spPr>
      </p:pic>
      <p:pic>
        <p:nvPicPr>
          <p:cNvPr id="8" name="Picture 7">
            <a:extLst>
              <a:ext uri="{FF2B5EF4-FFF2-40B4-BE49-F238E27FC236}">
                <a16:creationId xmlns:a16="http://schemas.microsoft.com/office/drawing/2014/main" id="{E334B330-89D3-CB44-BB45-A478F81D7838}"/>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8087978" y="4497553"/>
            <a:ext cx="822394" cy="1601379"/>
          </a:xfrm>
          <a:prstGeom prst="rect">
            <a:avLst/>
          </a:prstGeom>
        </p:spPr>
      </p:pic>
      <p:sp>
        <p:nvSpPr>
          <p:cNvPr id="4" name="&quot;No&quot; Symbol 3">
            <a:extLst>
              <a:ext uri="{FF2B5EF4-FFF2-40B4-BE49-F238E27FC236}">
                <a16:creationId xmlns:a16="http://schemas.microsoft.com/office/drawing/2014/main" id="{7DD841A4-B743-9D44-831E-D2ED7FC53CFF}"/>
              </a:ext>
            </a:extLst>
          </p:cNvPr>
          <p:cNvSpPr/>
          <p:nvPr/>
        </p:nvSpPr>
        <p:spPr>
          <a:xfrm>
            <a:off x="7676215" y="4548026"/>
            <a:ext cx="1645200" cy="1500431"/>
          </a:xfrm>
          <a:prstGeom prst="noSmoking">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523771562"/>
      </p:ext>
    </p:extLst>
  </p:cSld>
  <p:clrMapOvr>
    <a:masterClrMapping/>
  </p:clrMapOvr>
  <mc:AlternateContent xmlns:mc="http://schemas.openxmlformats.org/markup-compatibility/2006" xmlns:p14="http://schemas.microsoft.com/office/powerpoint/2010/main">
    <mc:Choice Requires="p14">
      <p:transition spd="slow" p14:dur="2000" advTm="14332"/>
    </mc:Choice>
    <mc:Fallback xmlns="">
      <p:transition spd="slow" advTm="143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500" fill="hold"/>
                                        <p:tgtEl>
                                          <p:spTgt spid="3"/>
                                        </p:tgtEl>
                                        <p:attrNameLst>
                                          <p:attrName>ppt_w</p:attrName>
                                        </p:attrNameLst>
                                      </p:cBhvr>
                                      <p:tavLst>
                                        <p:tav tm="0">
                                          <p:val>
                                            <p:fltVal val="0"/>
                                          </p:val>
                                        </p:tav>
                                        <p:tav tm="100000">
                                          <p:val>
                                            <p:strVal val="#ppt_w"/>
                                          </p:val>
                                        </p:tav>
                                      </p:tavLst>
                                    </p:anim>
                                    <p:anim calcmode="lin" valueType="num">
                                      <p:cBhvr>
                                        <p:cTn id="24" dur="1500" fill="hold"/>
                                        <p:tgtEl>
                                          <p:spTgt spid="3"/>
                                        </p:tgtEl>
                                        <p:attrNameLst>
                                          <p:attrName>ppt_h</p:attrName>
                                        </p:attrNameLst>
                                      </p:cBhvr>
                                      <p:tavLst>
                                        <p:tav tm="0">
                                          <p:val>
                                            <p:fltVal val="0"/>
                                          </p:val>
                                        </p:tav>
                                        <p:tav tm="100000">
                                          <p:val>
                                            <p:strVal val="#ppt_h"/>
                                          </p:val>
                                        </p:tav>
                                      </p:tavLst>
                                    </p:anim>
                                    <p:animEffect transition="in" filter="fade">
                                      <p:cBhvr>
                                        <p:cTn id="25" dur="1500"/>
                                        <p:tgtEl>
                                          <p:spTgt spid="3"/>
                                        </p:tgtEl>
                                      </p:cBhvr>
                                    </p:animEffect>
                                  </p:childTnLst>
                                </p:cTn>
                              </p:par>
                              <p:par>
                                <p:cTn id="26" presetID="0" presetClass="path" presetSubtype="0" accel="50000" decel="50000" fill="hold" grpId="1" nodeType="withEffect">
                                  <p:stCondLst>
                                    <p:cond delay="0"/>
                                  </p:stCondLst>
                                  <p:childTnLst>
                                    <p:animMotion origin="layout" path="M -0.00039 -2.22222E-6 C -0.00391 0.0507 -0.00729 0.10139 0.02318 0.13334 C 0.05378 0.16528 0.1181 0.17847 0.18268 0.19167 " pathEditMode="relative" rAng="0" ptsTypes="AAA">
                                      <p:cBhvr>
                                        <p:cTn id="27" dur="1500" fill="hold"/>
                                        <p:tgtEl>
                                          <p:spTgt spid="3"/>
                                        </p:tgtEl>
                                        <p:attrNameLst>
                                          <p:attrName>ppt_x</p:attrName>
                                          <p:attrName>ppt_y</p:attrName>
                                        </p:attrNameLst>
                                      </p:cBhvr>
                                      <p:rCtr x="9036" y="9583"/>
                                    </p:animMotion>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strVal val="#ppt_w*0.70"/>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Effect transition="in" filter="fade">
                                      <p:cBhvr>
                                        <p:cTn id="34" dur="1000"/>
                                        <p:tgtEl>
                                          <p:spTgt spid="8"/>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0.70"/>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95A5-A4F7-4167-801E-C589A29DB1A5}"/>
              </a:ext>
            </a:extLst>
          </p:cNvPr>
          <p:cNvSpPr>
            <a:spLocks noGrp="1"/>
          </p:cNvSpPr>
          <p:nvPr>
            <p:ph type="title"/>
          </p:nvPr>
        </p:nvSpPr>
        <p:spPr/>
        <p:txBody>
          <a:bodyPr/>
          <a:lstStyle/>
          <a:p>
            <a:r>
              <a:rPr lang="en-CA" b="1">
                <a:latin typeface="Arial" panose="020B0604020202020204" pitchFamily="34" charset="0"/>
                <a:cs typeface="Arial" panose="020B0604020202020204" pitchFamily="34" charset="0"/>
              </a:rPr>
              <a:t>FEDERAL COURT OF APPEAL</a:t>
            </a:r>
            <a:endParaRPr lang="en-CA" b="1" dirty="0">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A09FA77C-9E6B-4AD6-9A8D-1A91EAE5C33D}"/>
              </a:ext>
            </a:extLst>
          </p:cNvPr>
          <p:cNvPicPr>
            <a:picLocks noGrp="1" noChangeAspect="1"/>
          </p:cNvPicPr>
          <p:nvPr>
            <p:ph sz="half" idx="1"/>
          </p:nvPr>
        </p:nvPicPr>
        <p:blipFill rotWithShape="1">
          <a:blip r:embed="rId4"/>
          <a:srcRect b="12760"/>
          <a:stretch/>
        </p:blipFill>
        <p:spPr>
          <a:xfrm>
            <a:off x="5845933" y="2518634"/>
            <a:ext cx="5637235" cy="1460688"/>
          </a:xfrm>
        </p:spPr>
      </p:pic>
      <p:sp>
        <p:nvSpPr>
          <p:cNvPr id="4" name="TextBox 3">
            <a:extLst>
              <a:ext uri="{FF2B5EF4-FFF2-40B4-BE49-F238E27FC236}">
                <a16:creationId xmlns:a16="http://schemas.microsoft.com/office/drawing/2014/main" id="{AC90F2EC-487F-4CC8-AE9E-87637BF01983}"/>
              </a:ext>
            </a:extLst>
          </p:cNvPr>
          <p:cNvSpPr txBox="1"/>
          <p:nvPr/>
        </p:nvSpPr>
        <p:spPr>
          <a:xfrm>
            <a:off x="6096000" y="4339366"/>
            <a:ext cx="5137105" cy="584775"/>
          </a:xfrm>
          <a:prstGeom prst="rect">
            <a:avLst/>
          </a:prstGeom>
          <a:noFill/>
        </p:spPr>
        <p:txBody>
          <a:bodyPr wrap="square" rtlCol="0">
            <a:spAutoFit/>
          </a:bodyPr>
          <a:lstStyle/>
          <a:p>
            <a:pPr algn="ctr"/>
            <a:r>
              <a:rPr lang="en-CA" sz="3200" dirty="0">
                <a:latin typeface="Arial" panose="020B0604020202020204" pitchFamily="34" charset="0"/>
                <a:cs typeface="Arial" panose="020B0604020202020204" pitchFamily="34" charset="0"/>
              </a:rPr>
              <a:t>No royalties for previews</a:t>
            </a:r>
          </a:p>
        </p:txBody>
      </p:sp>
      <p:pic>
        <p:nvPicPr>
          <p:cNvPr id="5" name="Picture 4" descr="A close up of a sign&#10;&#10;Description automatically generated">
            <a:extLst>
              <a:ext uri="{FF2B5EF4-FFF2-40B4-BE49-F238E27FC236}">
                <a16:creationId xmlns:a16="http://schemas.microsoft.com/office/drawing/2014/main" id="{E7108C0F-C979-104F-9851-F2B665BBC4DF}"/>
              </a:ext>
            </a:extLst>
          </p:cNvPr>
          <p:cNvPicPr>
            <a:picLocks noChangeAspect="1"/>
          </p:cNvPicPr>
          <p:nvPr/>
        </p:nvPicPr>
        <p:blipFill>
          <a:blip r:embed="rId5"/>
          <a:stretch>
            <a:fillRect/>
          </a:stretch>
        </p:blipFill>
        <p:spPr>
          <a:xfrm>
            <a:off x="929856" y="930106"/>
            <a:ext cx="4738116" cy="3362148"/>
          </a:xfrm>
          <a:prstGeom prst="rect">
            <a:avLst/>
          </a:prstGeom>
        </p:spPr>
      </p:pic>
      <p:pic>
        <p:nvPicPr>
          <p:cNvPr id="10" name="Graphic 9">
            <a:extLst>
              <a:ext uri="{FF2B5EF4-FFF2-40B4-BE49-F238E27FC236}">
                <a16:creationId xmlns:a16="http://schemas.microsoft.com/office/drawing/2014/main" id="{455E3274-7007-4B41-804F-B1FE411367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7186" y="4813877"/>
            <a:ext cx="1422709" cy="1422709"/>
          </a:xfrm>
          <a:prstGeom prst="rect">
            <a:avLst/>
          </a:prstGeom>
        </p:spPr>
      </p:pic>
      <p:pic>
        <p:nvPicPr>
          <p:cNvPr id="14" name="Graphic 13">
            <a:extLst>
              <a:ext uri="{FF2B5EF4-FFF2-40B4-BE49-F238E27FC236}">
                <a16:creationId xmlns:a16="http://schemas.microsoft.com/office/drawing/2014/main" id="{CFF6F5FF-B3E5-EA40-B39C-C4FC96ADAB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2909" y="3831537"/>
            <a:ext cx="3352010" cy="584774"/>
          </a:xfrm>
          <a:prstGeom prst="rect">
            <a:avLst/>
          </a:prstGeom>
        </p:spPr>
      </p:pic>
      <p:pic>
        <p:nvPicPr>
          <p:cNvPr id="18" name="Graphic 17">
            <a:extLst>
              <a:ext uri="{FF2B5EF4-FFF2-40B4-BE49-F238E27FC236}">
                <a16:creationId xmlns:a16="http://schemas.microsoft.com/office/drawing/2014/main" id="{DD8D7AAB-7ED3-9242-BC90-09555B34CF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52650" y="4649076"/>
            <a:ext cx="1304204" cy="1547655"/>
          </a:xfrm>
          <a:prstGeom prst="rect">
            <a:avLst/>
          </a:prstGeom>
        </p:spPr>
      </p:pic>
      <p:grpSp>
        <p:nvGrpSpPr>
          <p:cNvPr id="20" name="Group 19">
            <a:extLst>
              <a:ext uri="{FF2B5EF4-FFF2-40B4-BE49-F238E27FC236}">
                <a16:creationId xmlns:a16="http://schemas.microsoft.com/office/drawing/2014/main" id="{53748AB9-6D43-2C48-BDE6-11FD62FE34EC}"/>
              </a:ext>
            </a:extLst>
          </p:cNvPr>
          <p:cNvGrpSpPr/>
          <p:nvPr/>
        </p:nvGrpSpPr>
        <p:grpSpPr>
          <a:xfrm>
            <a:off x="8236644" y="5176625"/>
            <a:ext cx="855815" cy="847310"/>
            <a:chOff x="7676215" y="4497553"/>
            <a:chExt cx="1645200" cy="1601379"/>
          </a:xfrm>
        </p:grpSpPr>
        <p:pic>
          <p:nvPicPr>
            <p:cNvPr id="22" name="Picture 21">
              <a:extLst>
                <a:ext uri="{FF2B5EF4-FFF2-40B4-BE49-F238E27FC236}">
                  <a16:creationId xmlns:a16="http://schemas.microsoft.com/office/drawing/2014/main" id="{AB954226-E398-3948-B424-029674FE79FF}"/>
                </a:ext>
              </a:extLst>
            </p:cNvPr>
            <p:cNvPicPr>
              <a:picLocks noChangeAspect="1"/>
            </p:cNvPicPr>
            <p:nvPr/>
          </p:nvPicPr>
          <p:blipFill rotWithShape="1">
            <a:blip r:embed="rId12">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8087978" y="4497553"/>
              <a:ext cx="822394" cy="1601379"/>
            </a:xfrm>
            <a:prstGeom prst="rect">
              <a:avLst/>
            </a:prstGeom>
          </p:spPr>
        </p:pic>
        <p:sp>
          <p:nvSpPr>
            <p:cNvPr id="24" name="&quot;No&quot; Symbol 23">
              <a:extLst>
                <a:ext uri="{FF2B5EF4-FFF2-40B4-BE49-F238E27FC236}">
                  <a16:creationId xmlns:a16="http://schemas.microsoft.com/office/drawing/2014/main" id="{7D69366E-F11F-8642-9215-5490A4B157CD}"/>
                </a:ext>
              </a:extLst>
            </p:cNvPr>
            <p:cNvSpPr/>
            <p:nvPr/>
          </p:nvSpPr>
          <p:spPr>
            <a:xfrm>
              <a:off x="7676215" y="4548026"/>
              <a:ext cx="1645200" cy="1500431"/>
            </a:xfrm>
            <a:prstGeom prst="noSmoking">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ustDataLst>
      <p:tags r:id="rId1"/>
    </p:custDataLst>
    <p:extLst>
      <p:ext uri="{BB962C8B-B14F-4D97-AF65-F5344CB8AC3E}">
        <p14:creationId xmlns:p14="http://schemas.microsoft.com/office/powerpoint/2010/main" val="2350098911"/>
      </p:ext>
    </p:extLst>
  </p:cSld>
  <p:clrMapOvr>
    <a:masterClrMapping/>
  </p:clrMapOvr>
  <mc:AlternateContent xmlns:mc="http://schemas.openxmlformats.org/markup-compatibility/2006" xmlns:p14="http://schemas.microsoft.com/office/powerpoint/2010/main">
    <mc:Choice Requires="p14">
      <p:transition spd="slow" p14:dur="2000" advTm="15113"/>
    </mc:Choice>
    <mc:Fallback xmlns="">
      <p:transition spd="slow" advTm="151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childTnLst>
                                </p:cTn>
                              </p:par>
                              <p:par>
                                <p:cTn id="33" presetID="55"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strVal val="#ppt_w*0.70"/>
                                          </p:val>
                                        </p:tav>
                                        <p:tav tm="100000">
                                          <p:val>
                                            <p:strVal val="#ppt_w"/>
                                          </p:val>
                                        </p:tav>
                                      </p:tavLst>
                                    </p:anim>
                                    <p:anim calcmode="lin" valueType="num">
                                      <p:cBhvr>
                                        <p:cTn id="36" dur="500" fill="hold"/>
                                        <p:tgtEl>
                                          <p:spTgt spid="20"/>
                                        </p:tgtEl>
                                        <p:attrNameLst>
                                          <p:attrName>ppt_h</p:attrName>
                                        </p:attrNameLst>
                                      </p:cBhvr>
                                      <p:tavLst>
                                        <p:tav tm="0">
                                          <p:val>
                                            <p:strVal val="#ppt_h"/>
                                          </p:val>
                                        </p:tav>
                                        <p:tav tm="100000">
                                          <p:val>
                                            <p:strVal val="#ppt_h"/>
                                          </p:val>
                                        </p:tav>
                                      </p:tavLst>
                                    </p:anim>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4612-1F90-4FB7-8281-4BF62C2F1210}"/>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SUPREME COURT HEARS CASE</a:t>
            </a:r>
          </a:p>
        </p:txBody>
      </p:sp>
      <p:sp>
        <p:nvSpPr>
          <p:cNvPr id="3" name="Content Placeholder 2">
            <a:extLst>
              <a:ext uri="{FF2B5EF4-FFF2-40B4-BE49-F238E27FC236}">
                <a16:creationId xmlns:a16="http://schemas.microsoft.com/office/drawing/2014/main" id="{A6B63AF4-34D1-4AB0-A9F2-53573D95607C}"/>
              </a:ext>
            </a:extLst>
          </p:cNvPr>
          <p:cNvSpPr>
            <a:spLocks noGrp="1"/>
          </p:cNvSpPr>
          <p:nvPr>
            <p:ph sz="half" idx="1"/>
          </p:nvPr>
        </p:nvSpPr>
        <p:spPr>
          <a:xfrm>
            <a:off x="1110732" y="5483644"/>
            <a:ext cx="10515600" cy="649581"/>
          </a:xfrm>
        </p:spPr>
        <p:txBody>
          <a:bodyPr anchor="t"/>
          <a:lstStyle/>
          <a:p>
            <a:pPr marL="0" indent="0" algn="ctr">
              <a:buNone/>
            </a:pPr>
            <a:r>
              <a:rPr lang="en-CA" sz="3200" dirty="0">
                <a:solidFill>
                  <a:schemeClr val="tx1"/>
                </a:solidFill>
                <a:latin typeface="Arial" panose="020B0604020202020204" pitchFamily="34" charset="0"/>
                <a:cs typeface="Arial" panose="020B0604020202020204" pitchFamily="34" charset="0"/>
              </a:rPr>
              <a:t>Eight respondents are named, including Bell</a:t>
            </a:r>
          </a:p>
        </p:txBody>
      </p:sp>
      <p:pic>
        <p:nvPicPr>
          <p:cNvPr id="8" name="Content Placeholder 7">
            <a:extLst>
              <a:ext uri="{FF2B5EF4-FFF2-40B4-BE49-F238E27FC236}">
                <a16:creationId xmlns:a16="http://schemas.microsoft.com/office/drawing/2014/main" id="{192C90E4-1E5F-4718-8F44-440BD962C5CE}"/>
              </a:ext>
            </a:extLst>
          </p:cNvPr>
          <p:cNvPicPr>
            <a:picLocks noGrp="1" noChangeAspect="1"/>
          </p:cNvPicPr>
          <p:nvPr>
            <p:ph sz="quarter" idx="14"/>
          </p:nvPr>
        </p:nvPicPr>
        <p:blipFill>
          <a:blip r:embed="rId4"/>
          <a:stretch>
            <a:fillRect/>
          </a:stretch>
        </p:blipFill>
        <p:spPr>
          <a:xfrm>
            <a:off x="3769702" y="2218598"/>
            <a:ext cx="5197662" cy="3066626"/>
          </a:xfrm>
        </p:spPr>
      </p:pic>
      <p:pic>
        <p:nvPicPr>
          <p:cNvPr id="5" name="Picture 4" descr="A close up of a sign&#10;&#10;Description automatically generated">
            <a:extLst>
              <a:ext uri="{FF2B5EF4-FFF2-40B4-BE49-F238E27FC236}">
                <a16:creationId xmlns:a16="http://schemas.microsoft.com/office/drawing/2014/main" id="{CA3B777A-BFE4-E444-A58F-C80191CA0339}"/>
              </a:ext>
            </a:extLst>
          </p:cNvPr>
          <p:cNvPicPr>
            <a:picLocks noChangeAspect="1"/>
          </p:cNvPicPr>
          <p:nvPr/>
        </p:nvPicPr>
        <p:blipFill>
          <a:blip r:embed="rId5"/>
          <a:stretch>
            <a:fillRect/>
          </a:stretch>
        </p:blipFill>
        <p:spPr>
          <a:xfrm>
            <a:off x="8967364" y="2633030"/>
            <a:ext cx="2909316" cy="2064439"/>
          </a:xfrm>
          <a:prstGeom prst="rect">
            <a:avLst/>
          </a:prstGeom>
        </p:spPr>
      </p:pic>
      <p:pic>
        <p:nvPicPr>
          <p:cNvPr id="6" name="Picture 2" descr="http://2.bp.blogspot.com/-wuk-KXHu0ms/TyeujLaHIrI/AAAAAAAAD_g/Hnn848NEdwc/s400/SOCAN+logo.png">
            <a:extLst>
              <a:ext uri="{FF2B5EF4-FFF2-40B4-BE49-F238E27FC236}">
                <a16:creationId xmlns:a16="http://schemas.microsoft.com/office/drawing/2014/main" id="{0C3278EF-6C4C-6D4D-8889-21E26FA4A5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318" y="3128907"/>
            <a:ext cx="2984453" cy="1246009"/>
          </a:xfrm>
          <a:prstGeom prst="rect">
            <a:avLst/>
          </a:prstGeom>
          <a:noFill/>
          <a:extLst>
            <a:ext uri="{909E8E84-426E-40DD-AFC4-6F175D3DCCD1}">
              <a14:hiddenFill xmlns:a14="http://schemas.microsoft.com/office/drawing/2010/main">
                <a:solidFill>
                  <a:srgbClr val="FFFFFF"/>
                </a:solidFill>
              </a14:hiddenFill>
            </a:ext>
          </a:extLst>
        </p:spPr>
      </p:pic>
      <p:sp>
        <p:nvSpPr>
          <p:cNvPr id="7" name="Connector: Curved 12">
            <a:extLst>
              <a:ext uri="{FF2B5EF4-FFF2-40B4-BE49-F238E27FC236}">
                <a16:creationId xmlns:a16="http://schemas.microsoft.com/office/drawing/2014/main" id="{4120DBCE-F96E-A24A-89D1-DF8FE619D7C6}"/>
              </a:ext>
            </a:extLst>
          </p:cNvPr>
          <p:cNvSpPr/>
          <p:nvPr/>
        </p:nvSpPr>
        <p:spPr>
          <a:xfrm rot="16200000">
            <a:off x="6345673" y="-1193146"/>
            <a:ext cx="45719" cy="8343502"/>
          </a:xfrm>
          <a:prstGeom prst="curvedConnector3">
            <a:avLst>
              <a:gd name="adj1" fmla="val 2546278"/>
            </a:avLst>
          </a:prstGeom>
          <a:ln w="31750">
            <a:solidFill>
              <a:srgbClr val="D32D25"/>
            </a:solidFill>
          </a:ln>
        </p:spPr>
        <p:style>
          <a:lnRef idx="1">
            <a:schemeClr val="accent2"/>
          </a:lnRef>
          <a:fillRef idx="0">
            <a:schemeClr val="accent2"/>
          </a:fillRef>
          <a:effectRef idx="0">
            <a:schemeClr val="accent2"/>
          </a:effectRef>
          <a:fontRef idx="minor">
            <a:schemeClr val="tx1"/>
          </a:fontRef>
        </p:style>
        <p:txBody>
          <a:bodyPr wrap="none" rtlCol="0" anchor="ctr" anchorCtr="1"/>
          <a:lstStyle/>
          <a:p>
            <a:endParaRPr lang="en-US">
              <a:gradFill>
                <a:gsLst>
                  <a:gs pos="1000">
                    <a:srgbClr val="489CD1"/>
                  </a:gs>
                  <a:gs pos="25000">
                    <a:srgbClr val="A9D7B2"/>
                  </a:gs>
                  <a:gs pos="50000">
                    <a:srgbClr val="B92B65"/>
                  </a:gs>
                  <a:gs pos="76000">
                    <a:srgbClr val="9B2486"/>
                  </a:gs>
                  <a:gs pos="100000">
                    <a:srgbClr val="244F85"/>
                  </a:gs>
                </a:gsLst>
              </a:gradFill>
            </a:endParaRPr>
          </a:p>
        </p:txBody>
      </p:sp>
    </p:spTree>
    <p:custDataLst>
      <p:tags r:id="rId1"/>
    </p:custDataLst>
    <p:extLst>
      <p:ext uri="{BB962C8B-B14F-4D97-AF65-F5344CB8AC3E}">
        <p14:creationId xmlns:p14="http://schemas.microsoft.com/office/powerpoint/2010/main" val="3584931722"/>
      </p:ext>
    </p:extLst>
  </p:cSld>
  <p:clrMapOvr>
    <a:masterClrMapping/>
  </p:clrMapOvr>
  <mc:AlternateContent xmlns:mc="http://schemas.openxmlformats.org/markup-compatibility/2006" xmlns:p14="http://schemas.microsoft.com/office/powerpoint/2010/main">
    <mc:Choice Requires="p14">
      <p:transition spd="slow" p14:dur="2000" advTm="11825"/>
    </mc:Choice>
    <mc:Fallback xmlns="">
      <p:transition spd="slow" advTm="11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C228-8499-4469-8ECD-E716BB8697E9}"/>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THREE ISSUES</a:t>
            </a:r>
          </a:p>
        </p:txBody>
      </p:sp>
      <p:sp>
        <p:nvSpPr>
          <p:cNvPr id="7" name="TextBox 6">
            <a:extLst>
              <a:ext uri="{FF2B5EF4-FFF2-40B4-BE49-F238E27FC236}">
                <a16:creationId xmlns:a16="http://schemas.microsoft.com/office/drawing/2014/main" id="{9242AB7C-1C25-4D2D-912B-60B09BBE0C6A}"/>
              </a:ext>
            </a:extLst>
          </p:cNvPr>
          <p:cNvSpPr txBox="1"/>
          <p:nvPr/>
        </p:nvSpPr>
        <p:spPr>
          <a:xfrm>
            <a:off x="1412198" y="2058561"/>
            <a:ext cx="2001078" cy="646331"/>
          </a:xfrm>
          <a:prstGeom prst="rect">
            <a:avLst/>
          </a:prstGeom>
          <a:noFill/>
        </p:spPr>
        <p:txBody>
          <a:bodyPr wrap="square" rtlCol="0">
            <a:spAutoFit/>
          </a:bodyPr>
          <a:lstStyle/>
          <a:p>
            <a:r>
              <a:rPr lang="en-CA" sz="3600" dirty="0">
                <a:solidFill>
                  <a:schemeClr val="accent6">
                    <a:lumMod val="75000"/>
                  </a:schemeClr>
                </a:solidFill>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8E08CDFA-65B2-4766-8919-349390ABBA1C}"/>
              </a:ext>
            </a:extLst>
          </p:cNvPr>
          <p:cNvSpPr txBox="1"/>
          <p:nvPr/>
        </p:nvSpPr>
        <p:spPr>
          <a:xfrm>
            <a:off x="1412198" y="3586427"/>
            <a:ext cx="2001078" cy="646331"/>
          </a:xfrm>
          <a:prstGeom prst="rect">
            <a:avLst/>
          </a:prstGeom>
          <a:noFill/>
        </p:spPr>
        <p:txBody>
          <a:bodyPr wrap="square" rtlCol="0">
            <a:spAutoFit/>
          </a:bodyPr>
          <a:lstStyle/>
          <a:p>
            <a:r>
              <a:rPr lang="en-CA" sz="3600" dirty="0">
                <a:solidFill>
                  <a:schemeClr val="accent4">
                    <a:lumMod val="75000"/>
                  </a:schemeClr>
                </a:solidFill>
                <a:latin typeface="Arial" panose="020B0604020202020204" pitchFamily="34" charset="0"/>
                <a:cs typeface="Arial" panose="020B0604020202020204" pitchFamily="34" charset="0"/>
              </a:rPr>
              <a:t>2</a:t>
            </a:r>
          </a:p>
        </p:txBody>
      </p:sp>
      <p:sp>
        <p:nvSpPr>
          <p:cNvPr id="9" name="TextBox 8">
            <a:extLst>
              <a:ext uri="{FF2B5EF4-FFF2-40B4-BE49-F238E27FC236}">
                <a16:creationId xmlns:a16="http://schemas.microsoft.com/office/drawing/2014/main" id="{F9ECBE0B-A811-47D2-B6D6-8B185813913A}"/>
              </a:ext>
            </a:extLst>
          </p:cNvPr>
          <p:cNvSpPr txBox="1"/>
          <p:nvPr/>
        </p:nvSpPr>
        <p:spPr>
          <a:xfrm>
            <a:off x="1412198" y="5245674"/>
            <a:ext cx="1828800" cy="646331"/>
          </a:xfrm>
          <a:prstGeom prst="rect">
            <a:avLst/>
          </a:prstGeom>
          <a:noFill/>
        </p:spPr>
        <p:txBody>
          <a:bodyPr wrap="square" rtlCol="0">
            <a:spAutoFit/>
          </a:bodyPr>
          <a:lstStyle/>
          <a:p>
            <a:r>
              <a:rPr lang="en-CA" sz="3600" dirty="0">
                <a:solidFill>
                  <a:schemeClr val="accent1">
                    <a:lumMod val="75000"/>
                  </a:schemeClr>
                </a:solidFill>
                <a:latin typeface="Arial" panose="020B0604020202020204" pitchFamily="34" charset="0"/>
                <a:cs typeface="Arial" panose="020B0604020202020204" pitchFamily="34" charset="0"/>
              </a:rPr>
              <a:t>3</a:t>
            </a:r>
          </a:p>
        </p:txBody>
      </p:sp>
      <p:sp>
        <p:nvSpPr>
          <p:cNvPr id="10" name="TextBox 9">
            <a:extLst>
              <a:ext uri="{FF2B5EF4-FFF2-40B4-BE49-F238E27FC236}">
                <a16:creationId xmlns:a16="http://schemas.microsoft.com/office/drawing/2014/main" id="{7A56EA20-3197-4D48-8F72-30051BCFB9AA}"/>
              </a:ext>
            </a:extLst>
          </p:cNvPr>
          <p:cNvSpPr txBox="1"/>
          <p:nvPr/>
        </p:nvSpPr>
        <p:spPr>
          <a:xfrm>
            <a:off x="3248192" y="1843118"/>
            <a:ext cx="6214881" cy="1077218"/>
          </a:xfrm>
          <a:prstGeom prst="rect">
            <a:avLst/>
          </a:prstGeom>
          <a:noFill/>
        </p:spPr>
        <p:txBody>
          <a:bodyPr wrap="square" rtlCol="0">
            <a:spAutoFit/>
          </a:bodyPr>
          <a:lstStyle/>
          <a:p>
            <a:r>
              <a:rPr lang="en-CA" sz="3200" dirty="0">
                <a:solidFill>
                  <a:schemeClr val="accent6">
                    <a:lumMod val="75000"/>
                  </a:schemeClr>
                </a:solidFill>
                <a:latin typeface="Arial" panose="020B0604020202020204" pitchFamily="34" charset="0"/>
                <a:cs typeface="Arial" panose="020B0604020202020204" pitchFamily="34" charset="0"/>
              </a:rPr>
              <a:t>Fair Dealing – </a:t>
            </a:r>
          </a:p>
          <a:p>
            <a:r>
              <a:rPr lang="en-CA" sz="3200" dirty="0">
                <a:solidFill>
                  <a:schemeClr val="accent6">
                    <a:lumMod val="75000"/>
                  </a:schemeClr>
                </a:solidFill>
                <a:latin typeface="Arial" panose="020B0604020202020204" pitchFamily="34" charset="0"/>
                <a:cs typeface="Arial" panose="020B0604020202020204" pitchFamily="34" charset="0"/>
              </a:rPr>
              <a:t>Are Previews Research?</a:t>
            </a:r>
          </a:p>
        </p:txBody>
      </p:sp>
      <p:sp>
        <p:nvSpPr>
          <p:cNvPr id="11" name="TextBox 10">
            <a:extLst>
              <a:ext uri="{FF2B5EF4-FFF2-40B4-BE49-F238E27FC236}">
                <a16:creationId xmlns:a16="http://schemas.microsoft.com/office/drawing/2014/main" id="{FD7EAA3C-66C8-49D4-BEA4-52F8FD5CBF61}"/>
              </a:ext>
            </a:extLst>
          </p:cNvPr>
          <p:cNvSpPr txBox="1"/>
          <p:nvPr/>
        </p:nvSpPr>
        <p:spPr>
          <a:xfrm>
            <a:off x="3248192" y="3376864"/>
            <a:ext cx="5602405" cy="1077218"/>
          </a:xfrm>
          <a:prstGeom prst="rect">
            <a:avLst/>
          </a:prstGeom>
          <a:noFill/>
        </p:spPr>
        <p:txBody>
          <a:bodyPr wrap="square" rtlCol="0">
            <a:spAutoFit/>
          </a:bodyPr>
          <a:lstStyle/>
          <a:p>
            <a:r>
              <a:rPr lang="en-CA" sz="3200" dirty="0">
                <a:solidFill>
                  <a:schemeClr val="accent4">
                    <a:lumMod val="75000"/>
                  </a:schemeClr>
                </a:solidFill>
                <a:latin typeface="Arial" panose="020B0604020202020204" pitchFamily="34" charset="0"/>
                <a:cs typeface="Arial" panose="020B0604020202020204" pitchFamily="34" charset="0"/>
              </a:rPr>
              <a:t>Whose Purpose – </a:t>
            </a:r>
          </a:p>
          <a:p>
            <a:r>
              <a:rPr lang="en-CA" sz="3200" dirty="0">
                <a:solidFill>
                  <a:schemeClr val="accent4">
                    <a:lumMod val="75000"/>
                  </a:schemeClr>
                </a:solidFill>
                <a:latin typeface="Arial" panose="020B0604020202020204" pitchFamily="34" charset="0"/>
                <a:cs typeface="Arial" panose="020B0604020202020204" pitchFamily="34" charset="0"/>
              </a:rPr>
              <a:t>ISP or Customer?</a:t>
            </a:r>
          </a:p>
        </p:txBody>
      </p:sp>
      <p:sp>
        <p:nvSpPr>
          <p:cNvPr id="12" name="TextBox 11">
            <a:extLst>
              <a:ext uri="{FF2B5EF4-FFF2-40B4-BE49-F238E27FC236}">
                <a16:creationId xmlns:a16="http://schemas.microsoft.com/office/drawing/2014/main" id="{F2D654D2-650E-4108-B98C-47D4D05F6F71}"/>
              </a:ext>
            </a:extLst>
          </p:cNvPr>
          <p:cNvSpPr txBox="1"/>
          <p:nvPr/>
        </p:nvSpPr>
        <p:spPr>
          <a:xfrm>
            <a:off x="3248192" y="5030231"/>
            <a:ext cx="4855645" cy="1077218"/>
          </a:xfrm>
          <a:prstGeom prst="rect">
            <a:avLst/>
          </a:prstGeom>
          <a:noFill/>
        </p:spPr>
        <p:txBody>
          <a:bodyPr wrap="square" rtlCol="0">
            <a:spAutoFit/>
          </a:bodyPr>
          <a:lstStyle/>
          <a:p>
            <a:r>
              <a:rPr lang="en-CA" sz="3200" dirty="0">
                <a:solidFill>
                  <a:schemeClr val="accent1">
                    <a:lumMod val="75000"/>
                  </a:schemeClr>
                </a:solidFill>
                <a:latin typeface="Arial" panose="020B0604020202020204" pitchFamily="34" charset="0"/>
                <a:cs typeface="Arial" panose="020B0604020202020204" pitchFamily="34" charset="0"/>
              </a:rPr>
              <a:t>CCH six-factor test – </a:t>
            </a:r>
          </a:p>
          <a:p>
            <a:r>
              <a:rPr lang="en-CA" sz="3200" dirty="0">
                <a:solidFill>
                  <a:schemeClr val="accent1">
                    <a:lumMod val="75000"/>
                  </a:schemeClr>
                </a:solidFill>
                <a:latin typeface="Arial" panose="020B0604020202020204" pitchFamily="34" charset="0"/>
                <a:cs typeface="Arial" panose="020B0604020202020204" pitchFamily="34" charset="0"/>
              </a:rPr>
              <a:t>Does it pass?</a:t>
            </a:r>
          </a:p>
        </p:txBody>
      </p:sp>
      <p:pic>
        <p:nvPicPr>
          <p:cNvPr id="5" name="Picture 4" descr="A close up of a logo&#10;&#10;Description automatically generated">
            <a:extLst>
              <a:ext uri="{FF2B5EF4-FFF2-40B4-BE49-F238E27FC236}">
                <a16:creationId xmlns:a16="http://schemas.microsoft.com/office/drawing/2014/main" id="{7B370C03-2DF2-4048-A96C-F002F0BCED0D}"/>
              </a:ext>
            </a:extLst>
          </p:cNvPr>
          <p:cNvPicPr>
            <a:picLocks noChangeAspect="1"/>
          </p:cNvPicPr>
          <p:nvPr/>
        </p:nvPicPr>
        <p:blipFill>
          <a:blip r:embed="rId4">
            <a:duotone>
              <a:schemeClr val="accent1">
                <a:shade val="45000"/>
                <a:satMod val="135000"/>
              </a:schemeClr>
              <a:prstClr val="white"/>
            </a:duotone>
          </a:blip>
          <a:stretch>
            <a:fillRect/>
          </a:stretch>
        </p:blipFill>
        <p:spPr>
          <a:xfrm>
            <a:off x="7892674" y="4377551"/>
            <a:ext cx="2358050" cy="2115215"/>
          </a:xfrm>
          <a:prstGeom prst="rect">
            <a:avLst/>
          </a:prstGeom>
        </p:spPr>
      </p:pic>
      <p:grpSp>
        <p:nvGrpSpPr>
          <p:cNvPr id="3" name="Group 2">
            <a:extLst>
              <a:ext uri="{FF2B5EF4-FFF2-40B4-BE49-F238E27FC236}">
                <a16:creationId xmlns:a16="http://schemas.microsoft.com/office/drawing/2014/main" id="{60BE9FD4-4E0D-5D45-A558-D7B7F834EC5C}"/>
              </a:ext>
            </a:extLst>
          </p:cNvPr>
          <p:cNvGrpSpPr/>
          <p:nvPr/>
        </p:nvGrpSpPr>
        <p:grpSpPr>
          <a:xfrm>
            <a:off x="7726562" y="3107216"/>
            <a:ext cx="2960029" cy="1141971"/>
            <a:chOff x="7726562" y="3107216"/>
            <a:chExt cx="2960029" cy="1141971"/>
          </a:xfrm>
        </p:grpSpPr>
        <p:pic>
          <p:nvPicPr>
            <p:cNvPr id="49" name="Picture 48">
              <a:extLst>
                <a:ext uri="{FF2B5EF4-FFF2-40B4-BE49-F238E27FC236}">
                  <a16:creationId xmlns:a16="http://schemas.microsoft.com/office/drawing/2014/main" id="{6E8244FF-AAB6-024A-8375-800877528ADA}"/>
                </a:ext>
              </a:extLst>
            </p:cNvPr>
            <p:cNvPicPr>
              <a:picLocks noChangeAspect="1"/>
            </p:cNvPicPr>
            <p:nvPr/>
          </p:nvPicPr>
          <p:blipFill>
            <a:blip r:embed="rId5">
              <a:duotone>
                <a:schemeClr val="accent4">
                  <a:shade val="45000"/>
                  <a:satMod val="135000"/>
                </a:schemeClr>
                <a:prstClr val="white"/>
              </a:duotone>
            </a:blip>
            <a:srcRect/>
            <a:stretch/>
          </p:blipFill>
          <p:spPr>
            <a:xfrm>
              <a:off x="7726562" y="3171969"/>
              <a:ext cx="989024" cy="1077218"/>
            </a:xfrm>
            <a:prstGeom prst="rect">
              <a:avLst/>
            </a:prstGeom>
          </p:spPr>
        </p:pic>
        <p:pic>
          <p:nvPicPr>
            <p:cNvPr id="51" name="Picture 50">
              <a:extLst>
                <a:ext uri="{FF2B5EF4-FFF2-40B4-BE49-F238E27FC236}">
                  <a16:creationId xmlns:a16="http://schemas.microsoft.com/office/drawing/2014/main" id="{E14B0254-EC49-EF40-8461-14091A23314A}"/>
                </a:ext>
              </a:extLst>
            </p:cNvPr>
            <p:cNvPicPr>
              <a:picLocks noChangeAspect="1"/>
            </p:cNvPicPr>
            <p:nvPr/>
          </p:nvPicPr>
          <p:blipFill rotWithShape="1">
            <a:blip r:embed="rId6">
              <a:duotone>
                <a:schemeClr val="accent4">
                  <a:shade val="45000"/>
                  <a:satMod val="135000"/>
                </a:schemeClr>
                <a:prstClr val="white"/>
              </a:duotone>
            </a:blip>
            <a:srcRect b="16319"/>
            <a:stretch/>
          </p:blipFill>
          <p:spPr>
            <a:xfrm>
              <a:off x="9321917" y="3107216"/>
              <a:ext cx="1364674" cy="1141971"/>
            </a:xfrm>
            <a:prstGeom prst="rect">
              <a:avLst/>
            </a:prstGeom>
          </p:spPr>
        </p:pic>
        <p:sp>
          <p:nvSpPr>
            <p:cNvPr id="52" name="TextBox 51">
              <a:extLst>
                <a:ext uri="{FF2B5EF4-FFF2-40B4-BE49-F238E27FC236}">
                  <a16:creationId xmlns:a16="http://schemas.microsoft.com/office/drawing/2014/main" id="{BBADA583-815B-E846-9254-90C7F2A5DF92}"/>
                </a:ext>
              </a:extLst>
            </p:cNvPr>
            <p:cNvSpPr txBox="1"/>
            <p:nvPr/>
          </p:nvSpPr>
          <p:spPr>
            <a:xfrm>
              <a:off x="8780580" y="3510652"/>
              <a:ext cx="705291" cy="584775"/>
            </a:xfrm>
            <a:prstGeom prst="rect">
              <a:avLst/>
            </a:prstGeom>
            <a:noFill/>
          </p:spPr>
          <p:txBody>
            <a:bodyPr wrap="square" rtlCol="0">
              <a:spAutoFit/>
            </a:bodyPr>
            <a:lstStyle/>
            <a:p>
              <a:r>
                <a:rPr lang="en-US" sz="3200" u="sng" dirty="0">
                  <a:solidFill>
                    <a:schemeClr val="accent4">
                      <a:lumMod val="75000"/>
                    </a:schemeClr>
                  </a:solidFill>
                </a:rPr>
                <a:t>or</a:t>
              </a:r>
            </a:p>
          </p:txBody>
        </p:sp>
      </p:grpSp>
      <p:pic>
        <p:nvPicPr>
          <p:cNvPr id="54" name="Picture 53" descr="A close up of a logo&#10;&#10;Description automatically generated">
            <a:extLst>
              <a:ext uri="{FF2B5EF4-FFF2-40B4-BE49-F238E27FC236}">
                <a16:creationId xmlns:a16="http://schemas.microsoft.com/office/drawing/2014/main" id="{B69D48DC-B2DB-7E48-9636-C197F693382F}"/>
              </a:ext>
            </a:extLst>
          </p:cNvPr>
          <p:cNvPicPr>
            <a:picLocks noChangeAspect="1"/>
          </p:cNvPicPr>
          <p:nvPr/>
        </p:nvPicPr>
        <p:blipFill rotWithShape="1">
          <a:blip r:embed="rId7">
            <a:duotone>
              <a:schemeClr val="accent6">
                <a:shade val="45000"/>
                <a:satMod val="135000"/>
              </a:schemeClr>
              <a:prstClr val="white"/>
            </a:duotone>
          </a:blip>
          <a:srcRect b="14085"/>
          <a:stretch/>
        </p:blipFill>
        <p:spPr>
          <a:xfrm>
            <a:off x="8094181" y="1394987"/>
            <a:ext cx="1955036" cy="1679656"/>
          </a:xfrm>
          <a:prstGeom prst="rect">
            <a:avLst/>
          </a:prstGeom>
        </p:spPr>
      </p:pic>
    </p:spTree>
    <p:custDataLst>
      <p:tags r:id="rId1"/>
    </p:custDataLst>
    <p:extLst>
      <p:ext uri="{BB962C8B-B14F-4D97-AF65-F5344CB8AC3E}">
        <p14:creationId xmlns:p14="http://schemas.microsoft.com/office/powerpoint/2010/main" val="2666936481"/>
      </p:ext>
    </p:extLst>
  </p:cSld>
  <p:clrMapOvr>
    <a:masterClrMapping/>
  </p:clrMapOvr>
  <mc:AlternateContent xmlns:mc="http://schemas.openxmlformats.org/markup-compatibility/2006" xmlns:p14="http://schemas.microsoft.com/office/powerpoint/2010/main">
    <mc:Choice Requires="p14">
      <p:transition spd="slow" p14:dur="2000" advTm="24925"/>
    </mc:Choice>
    <mc:Fallback xmlns="">
      <p:transition spd="slow" advTm="24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C5D9-F2AA-480B-BD4F-7C367490D991}"/>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FAIR DEALING – ARE PREVIEWS RESEARCH?</a:t>
            </a:r>
          </a:p>
        </p:txBody>
      </p:sp>
      <p:pic>
        <p:nvPicPr>
          <p:cNvPr id="2050" name="Picture 2">
            <a:extLst>
              <a:ext uri="{FF2B5EF4-FFF2-40B4-BE49-F238E27FC236}">
                <a16:creationId xmlns:a16="http://schemas.microsoft.com/office/drawing/2014/main" id="{C95EDF76-9BC4-4FA3-8B41-619086446385}"/>
              </a:ext>
            </a:extLst>
          </p:cNvPr>
          <p:cNvPicPr>
            <a:picLocks noGrp="1" noChangeAspect="1" noChangeArrowheads="1"/>
          </p:cNvPicPr>
          <p:nvPr>
            <p:ph sz="half" idx="1"/>
          </p:nvPr>
        </p:nvPicPr>
        <p:blipFill>
          <a:blip r:embed="rId4"/>
          <a:srcRect/>
          <a:stretch/>
        </p:blipFill>
        <p:spPr bwMode="auto">
          <a:xfrm>
            <a:off x="4455624" y="2593569"/>
            <a:ext cx="3414645" cy="2954640"/>
          </a:xfrm>
          <a:prstGeom prst="rect">
            <a:avLst/>
          </a:prstGeom>
          <a:noFill/>
          <a:extLst>
            <a:ext uri="{909E8E84-426E-40DD-AFC4-6F175D3DCCD1}">
              <a14:hiddenFill xmlns:a14="http://schemas.microsoft.com/office/drawing/2010/main">
                <a:solidFill>
                  <a:srgbClr val="FFFFFF"/>
                </a:solidFill>
              </a14:hiddenFill>
            </a:ext>
          </a:extLst>
        </p:spPr>
      </p:pic>
      <p:pic>
        <p:nvPicPr>
          <p:cNvPr id="6" name="Shape 154">
            <a:extLst>
              <a:ext uri="{FF2B5EF4-FFF2-40B4-BE49-F238E27FC236}">
                <a16:creationId xmlns:a16="http://schemas.microsoft.com/office/drawing/2014/main" id="{6C2478BA-1638-47F8-9F59-5B53AC6E92CF}"/>
              </a:ext>
            </a:extLst>
          </p:cNvPr>
          <p:cNvPicPr preferRelativeResize="0"/>
          <p:nvPr/>
        </p:nvPicPr>
        <p:blipFill rotWithShape="1">
          <a:blip r:embed="rId5">
            <a:alphaModFix/>
          </a:blip>
          <a:srcRect/>
          <a:stretch/>
        </p:blipFill>
        <p:spPr>
          <a:xfrm>
            <a:off x="1460394" y="2116420"/>
            <a:ext cx="2421775" cy="3852115"/>
          </a:xfrm>
          <a:prstGeom prst="rect">
            <a:avLst/>
          </a:prstGeom>
          <a:noFill/>
          <a:ln>
            <a:noFill/>
          </a:ln>
        </p:spPr>
      </p:pic>
      <p:pic>
        <p:nvPicPr>
          <p:cNvPr id="5" name="Shape 154">
            <a:extLst>
              <a:ext uri="{FF2B5EF4-FFF2-40B4-BE49-F238E27FC236}">
                <a16:creationId xmlns:a16="http://schemas.microsoft.com/office/drawing/2014/main" id="{77C696A6-4700-DB49-8207-1D7182B70356}"/>
              </a:ext>
            </a:extLst>
          </p:cNvPr>
          <p:cNvPicPr preferRelativeResize="0"/>
          <p:nvPr/>
        </p:nvPicPr>
        <p:blipFill rotWithShape="1">
          <a:blip r:embed="rId5">
            <a:alphaModFix/>
          </a:blip>
          <a:srcRect t="12279" b="77450"/>
          <a:stretch/>
        </p:blipFill>
        <p:spPr>
          <a:xfrm>
            <a:off x="1460393" y="2593569"/>
            <a:ext cx="2421775" cy="395642"/>
          </a:xfrm>
          <a:prstGeom prst="rect">
            <a:avLst/>
          </a:prstGeom>
          <a:noFill/>
          <a:ln>
            <a:noFill/>
          </a:ln>
        </p:spPr>
      </p:pic>
      <p:pic>
        <p:nvPicPr>
          <p:cNvPr id="4" name="Picture 3" descr="A close up of a logo&#10;&#10;Description automatically generated">
            <a:extLst>
              <a:ext uri="{FF2B5EF4-FFF2-40B4-BE49-F238E27FC236}">
                <a16:creationId xmlns:a16="http://schemas.microsoft.com/office/drawing/2014/main" id="{07DC9B00-F100-D848-BFC7-0CD5F0C3073A}"/>
              </a:ext>
            </a:extLst>
          </p:cNvPr>
          <p:cNvPicPr>
            <a:picLocks noChangeAspect="1"/>
          </p:cNvPicPr>
          <p:nvPr/>
        </p:nvPicPr>
        <p:blipFill rotWithShape="1">
          <a:blip r:embed="rId6">
            <a:duotone>
              <a:schemeClr val="accent6">
                <a:shade val="45000"/>
                <a:satMod val="135000"/>
              </a:schemeClr>
              <a:prstClr val="white"/>
            </a:duotone>
          </a:blip>
          <a:srcRect b="16121"/>
          <a:stretch/>
        </p:blipFill>
        <p:spPr>
          <a:xfrm>
            <a:off x="7736377" y="2369632"/>
            <a:ext cx="3988724" cy="3345693"/>
          </a:xfrm>
          <a:prstGeom prst="rect">
            <a:avLst/>
          </a:prstGeom>
        </p:spPr>
      </p:pic>
    </p:spTree>
    <p:custDataLst>
      <p:tags r:id="rId1"/>
    </p:custDataLst>
    <p:extLst>
      <p:ext uri="{BB962C8B-B14F-4D97-AF65-F5344CB8AC3E}">
        <p14:creationId xmlns:p14="http://schemas.microsoft.com/office/powerpoint/2010/main" val="412876147"/>
      </p:ext>
    </p:extLst>
  </p:cSld>
  <p:clrMapOvr>
    <a:masterClrMapping/>
  </p:clrMapOvr>
  <mc:AlternateContent xmlns:mc="http://schemas.openxmlformats.org/markup-compatibility/2006" xmlns:p14="http://schemas.microsoft.com/office/powerpoint/2010/main">
    <mc:Choice Requires="p14">
      <p:transition spd="slow" p14:dur="2000" advTm="19283"/>
    </mc:Choice>
    <mc:Fallback xmlns="">
      <p:transition spd="slow" advTm="192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1000" tmFilter="0, 0; .2, .5; .8, .5; 1, 0"/>
                                        <p:tgtEl>
                                          <p:spTgt spid="5"/>
                                        </p:tgtEl>
                                      </p:cBhvr>
                                    </p:animEffect>
                                    <p:animScale>
                                      <p:cBhvr>
                                        <p:cTn id="29" dur="500" autoRev="1" fill="hold"/>
                                        <p:tgtEl>
                                          <p:spTgt spid="5"/>
                                        </p:tgtEl>
                                      </p:cBhvr>
                                      <p:by x="105000" y="105000"/>
                                    </p:animScale>
                                  </p:childTnLst>
                                </p:cTn>
                              </p:par>
                              <p:par>
                                <p:cTn id="30" presetID="10"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20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3C70E9-7B41-49F4-BF4C-D99A12D343F7}"/>
              </a:ext>
            </a:extLst>
          </p:cNvPr>
          <p:cNvPicPr>
            <a:picLocks noGrp="1" noChangeAspect="1"/>
          </p:cNvPicPr>
          <p:nvPr>
            <p:ph sz="quarter" idx="14"/>
          </p:nvPr>
        </p:nvPicPr>
        <p:blipFill rotWithShape="1">
          <a:blip r:embed="rId4"/>
          <a:srcRect b="17711"/>
          <a:stretch/>
        </p:blipFill>
        <p:spPr>
          <a:xfrm>
            <a:off x="9277931" y="4460053"/>
            <a:ext cx="2914069" cy="2397947"/>
          </a:xfrm>
          <a:solidFill>
            <a:schemeClr val="accent1">
              <a:alpha val="0"/>
            </a:schemeClr>
          </a:solidFill>
        </p:spPr>
      </p:pic>
      <p:sp>
        <p:nvSpPr>
          <p:cNvPr id="2" name="Title 1">
            <a:extLst>
              <a:ext uri="{FF2B5EF4-FFF2-40B4-BE49-F238E27FC236}">
                <a16:creationId xmlns:a16="http://schemas.microsoft.com/office/drawing/2014/main" id="{78412A4E-99C8-4E8E-ACB4-52B7A3D94751}"/>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RESEARCH BROADLY DEFINED</a:t>
            </a:r>
          </a:p>
        </p:txBody>
      </p:sp>
      <p:pic>
        <p:nvPicPr>
          <p:cNvPr id="9" name="Picture 2" descr="http://2.bp.blogspot.com/-wuk-KXHu0ms/TyeujLaHIrI/AAAAAAAAD_g/Hnn848NEdwc/s400/SOCAN+logo.png">
            <a:extLst>
              <a:ext uri="{FF2B5EF4-FFF2-40B4-BE49-F238E27FC236}">
                <a16:creationId xmlns:a16="http://schemas.microsoft.com/office/drawing/2014/main" id="{07E21FCD-8774-CF46-8F41-BE3BD52D5B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7035"/>
          <a:stretch/>
        </p:blipFill>
        <p:spPr bwMode="auto">
          <a:xfrm>
            <a:off x="1712601" y="1961739"/>
            <a:ext cx="1601941" cy="202888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7">
            <a:extLst>
              <a:ext uri="{FF2B5EF4-FFF2-40B4-BE49-F238E27FC236}">
                <a16:creationId xmlns:a16="http://schemas.microsoft.com/office/drawing/2014/main" id="{0D78D44F-225F-754E-90BC-A3642E5C43E8}"/>
              </a:ext>
            </a:extLst>
          </p:cNvPr>
          <p:cNvPicPr>
            <a:picLocks noChangeAspect="1"/>
          </p:cNvPicPr>
          <p:nvPr/>
        </p:nvPicPr>
        <p:blipFill>
          <a:blip r:embed="rId6"/>
          <a:stretch>
            <a:fillRect/>
          </a:stretch>
        </p:blipFill>
        <p:spPr>
          <a:xfrm>
            <a:off x="483981" y="3803247"/>
            <a:ext cx="3109852" cy="1834816"/>
          </a:xfrm>
          <a:prstGeom prst="rect">
            <a:avLst/>
          </a:prstGeom>
        </p:spPr>
      </p:pic>
      <p:sp>
        <p:nvSpPr>
          <p:cNvPr id="15" name="Content Placeholder 2">
            <a:extLst>
              <a:ext uri="{FF2B5EF4-FFF2-40B4-BE49-F238E27FC236}">
                <a16:creationId xmlns:a16="http://schemas.microsoft.com/office/drawing/2014/main" id="{8679A676-BDBD-8842-8ADF-3D513BD24E9A}"/>
              </a:ext>
            </a:extLst>
          </p:cNvPr>
          <p:cNvSpPr>
            <a:spLocks noGrp="1"/>
          </p:cNvSpPr>
          <p:nvPr>
            <p:ph sz="half" idx="1"/>
          </p:nvPr>
        </p:nvSpPr>
        <p:spPr>
          <a:xfrm>
            <a:off x="3857103" y="1961739"/>
            <a:ext cx="7096334" cy="1834816"/>
          </a:xfrm>
        </p:spPr>
        <p:txBody>
          <a:bodyPr anchor="t"/>
          <a:lstStyle/>
          <a:p>
            <a:pPr marL="0" indent="0">
              <a:buNone/>
            </a:pPr>
            <a:r>
              <a:rPr lang="en-CA" dirty="0">
                <a:solidFill>
                  <a:schemeClr val="tx1"/>
                </a:solidFill>
                <a:latin typeface="Arial" panose="020B0604020202020204" pitchFamily="34" charset="0"/>
                <a:cs typeface="Arial" panose="020B0604020202020204" pitchFamily="34" charset="0"/>
              </a:rPr>
              <a:t>“…the systematic investigation into and study of material in order to establish facts and new conclusions…” (para. 20).</a:t>
            </a:r>
          </a:p>
        </p:txBody>
      </p:sp>
      <p:sp>
        <p:nvSpPr>
          <p:cNvPr id="16" name="Content Placeholder 2">
            <a:extLst>
              <a:ext uri="{FF2B5EF4-FFF2-40B4-BE49-F238E27FC236}">
                <a16:creationId xmlns:a16="http://schemas.microsoft.com/office/drawing/2014/main" id="{220D58D8-5709-ED4A-9F1F-ACB78295429C}"/>
              </a:ext>
            </a:extLst>
          </p:cNvPr>
          <p:cNvSpPr txBox="1">
            <a:spLocks/>
          </p:cNvSpPr>
          <p:nvPr/>
        </p:nvSpPr>
        <p:spPr>
          <a:xfrm>
            <a:off x="3857103" y="3824210"/>
            <a:ext cx="6317675" cy="1834816"/>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baseline="0">
                <a:solidFill>
                  <a:schemeClr val="bg2">
                    <a:lumMod val="50000"/>
                  </a:schemeClr>
                </a:solidFill>
                <a:latin typeface="DIN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2">
                    <a:lumMod val="50000"/>
                  </a:schemeClr>
                </a:solidFill>
                <a:latin typeface="DIN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2">
                    <a:lumMod val="50000"/>
                  </a:schemeClr>
                </a:solidFill>
                <a:latin typeface="DIN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solidFill>
                  <a:schemeClr val="tx1"/>
                </a:solidFill>
                <a:latin typeface="Arial" panose="020B0604020202020204" pitchFamily="34" charset="0"/>
                <a:cs typeface="Arial" panose="020B0604020202020204" pitchFamily="34" charset="0"/>
              </a:rPr>
              <a:t>“...can be piecemeal, informal, exploratory, or confirmatory. It can in fact be undertaken for no purpose except personal interest” (para. 22).</a:t>
            </a:r>
          </a:p>
        </p:txBody>
      </p:sp>
    </p:spTree>
    <p:custDataLst>
      <p:tags r:id="rId1"/>
    </p:custDataLst>
    <p:extLst>
      <p:ext uri="{BB962C8B-B14F-4D97-AF65-F5344CB8AC3E}">
        <p14:creationId xmlns:p14="http://schemas.microsoft.com/office/powerpoint/2010/main" val="2377279172"/>
      </p:ext>
    </p:extLst>
  </p:cSld>
  <p:clrMapOvr>
    <a:masterClrMapping/>
  </p:clrMapOvr>
  <mc:AlternateContent xmlns:mc="http://schemas.openxmlformats.org/markup-compatibility/2006" xmlns:p14="http://schemas.microsoft.com/office/powerpoint/2010/main">
    <mc:Choice Requires="p14">
      <p:transition spd="slow" p14:dur="2000" advTm="24043"/>
    </mc:Choice>
    <mc:Fallback xmlns="">
      <p:transition spd="slow" advTm="24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50"/>
                                  </p:iterate>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iterate type="lt">
                                    <p:tmAbs val="50"/>
                                  </p:iterate>
                                  <p:childTnLst>
                                    <p:set>
                                      <p:cBhvr>
                                        <p:cTn id="20" dur="1" fill="hold">
                                          <p:stCondLst>
                                            <p:cond delay="0"/>
                                          </p:stCondLst>
                                        </p:cTn>
                                        <p:tgtEl>
                                          <p:spTgt spid="16">
                                            <p:txEl>
                                              <p:pRg st="0" end="0"/>
                                            </p:txEl>
                                          </p:spTgt>
                                        </p:tgtEl>
                                        <p:attrNameLst>
                                          <p:attrName>style.visibility</p:attrName>
                                        </p:attrNameLst>
                                      </p:cBhvr>
                                      <p:to>
                                        <p:strVal val="visible"/>
                                      </p:to>
                                    </p:set>
                                  </p:childTnLst>
                                </p:cTn>
                              </p:par>
                              <p:par>
                                <p:cTn id="21" presetID="2" presetClass="entr" presetSubtype="2" fill="hold" nodeType="withEffect">
                                  <p:stCondLst>
                                    <p:cond delay="4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2"/>
</p:tagLst>
</file>

<file path=ppt/tags/tag10.xml><?xml version="1.0" encoding="utf-8"?>
<p:tagLst xmlns:a="http://schemas.openxmlformats.org/drawingml/2006/main" xmlns:r="http://schemas.openxmlformats.org/officeDocument/2006/relationships" xmlns:p="http://schemas.openxmlformats.org/presentationml/2006/main">
  <p:tag name="TIMING" val="|3.9|2|1.4"/>
</p:tagLst>
</file>

<file path=ppt/tags/tag11.xml><?xml version="1.0" encoding="utf-8"?>
<p:tagLst xmlns:a="http://schemas.openxmlformats.org/drawingml/2006/main" xmlns:r="http://schemas.openxmlformats.org/officeDocument/2006/relationships" xmlns:p="http://schemas.openxmlformats.org/presentationml/2006/main">
  <p:tag name="TIMING" val="|11.4|4.8|9.3"/>
</p:tagLst>
</file>

<file path=ppt/tags/tag12.xml><?xml version="1.0" encoding="utf-8"?>
<p:tagLst xmlns:a="http://schemas.openxmlformats.org/drawingml/2006/main" xmlns:r="http://schemas.openxmlformats.org/officeDocument/2006/relationships" xmlns:p="http://schemas.openxmlformats.org/presentationml/2006/main">
  <p:tag name="TIMING" val="|2|6.3|8.9"/>
</p:tagLst>
</file>

<file path=ppt/tags/tag13.xml><?xml version="1.0" encoding="utf-8"?>
<p:tagLst xmlns:a="http://schemas.openxmlformats.org/drawingml/2006/main" xmlns:r="http://schemas.openxmlformats.org/officeDocument/2006/relationships" xmlns:p="http://schemas.openxmlformats.org/presentationml/2006/main">
  <p:tag name="TIMING" val="|5.7|2.6"/>
</p:tagLst>
</file>

<file path=ppt/tags/tag14.xml><?xml version="1.0" encoding="utf-8"?>
<p:tagLst xmlns:a="http://schemas.openxmlformats.org/drawingml/2006/main" xmlns:r="http://schemas.openxmlformats.org/officeDocument/2006/relationships" xmlns:p="http://schemas.openxmlformats.org/presentationml/2006/main">
  <p:tag name="TIMING" val="|1"/>
</p:tagLst>
</file>

<file path=ppt/tags/tag15.xml><?xml version="1.0" encoding="utf-8"?>
<p:tagLst xmlns:a="http://schemas.openxmlformats.org/drawingml/2006/main" xmlns:r="http://schemas.openxmlformats.org/officeDocument/2006/relationships" xmlns:p="http://schemas.openxmlformats.org/presentationml/2006/main">
  <p:tag name="TIMING" val="|5.5|2.3|3.5"/>
</p:tagLst>
</file>

<file path=ppt/tags/tag16.xml><?xml version="1.0" encoding="utf-8"?>
<p:tagLst xmlns:a="http://schemas.openxmlformats.org/drawingml/2006/main" xmlns:r="http://schemas.openxmlformats.org/officeDocument/2006/relationships" xmlns:p="http://schemas.openxmlformats.org/presentationml/2006/main">
  <p:tag name="TIMING" val="|2.5|5.2|2.8|4.1|4.5"/>
</p:tagLst>
</file>

<file path=ppt/tags/tag17.xml><?xml version="1.0" encoding="utf-8"?>
<p:tagLst xmlns:a="http://schemas.openxmlformats.org/drawingml/2006/main" xmlns:r="http://schemas.openxmlformats.org/officeDocument/2006/relationships" xmlns:p="http://schemas.openxmlformats.org/presentationml/2006/main">
  <p:tag name="TIMING" val="|6.7|1.3|5.2"/>
</p:tagLst>
</file>

<file path=ppt/tags/tag18.xml><?xml version="1.0" encoding="utf-8"?>
<p:tagLst xmlns:a="http://schemas.openxmlformats.org/drawingml/2006/main" xmlns:r="http://schemas.openxmlformats.org/officeDocument/2006/relationships" xmlns:p="http://schemas.openxmlformats.org/presentationml/2006/main">
  <p:tag name="TIMING" val="|5.1|14.2"/>
</p:tagLst>
</file>

<file path=ppt/tags/tag19.xml><?xml version="1.0" encoding="utf-8"?>
<p:tagLst xmlns:a="http://schemas.openxmlformats.org/drawingml/2006/main" xmlns:r="http://schemas.openxmlformats.org/officeDocument/2006/relationships" xmlns:p="http://schemas.openxmlformats.org/presentationml/2006/main">
  <p:tag name="TIMING" val="|5.1"/>
</p:tagLst>
</file>

<file path=ppt/tags/tag2.xml><?xml version="1.0" encoding="utf-8"?>
<p:tagLst xmlns:a="http://schemas.openxmlformats.org/drawingml/2006/main" xmlns:r="http://schemas.openxmlformats.org/officeDocument/2006/relationships" xmlns:p="http://schemas.openxmlformats.org/presentationml/2006/main">
  <p:tag name="TIMING" val="|0.8|10.2"/>
</p:tagLst>
</file>

<file path=ppt/tags/tag20.xml><?xml version="1.0" encoding="utf-8"?>
<p:tagLst xmlns:a="http://schemas.openxmlformats.org/drawingml/2006/main" xmlns:r="http://schemas.openxmlformats.org/officeDocument/2006/relationships" xmlns:p="http://schemas.openxmlformats.org/presentationml/2006/main">
  <p:tag name="TIMING" val="|6.1|2.3|2.5"/>
</p:tagLst>
</file>

<file path=ppt/tags/tag21.xml><?xml version="1.0" encoding="utf-8"?>
<p:tagLst xmlns:a="http://schemas.openxmlformats.org/drawingml/2006/main" xmlns:r="http://schemas.openxmlformats.org/officeDocument/2006/relationships" xmlns:p="http://schemas.openxmlformats.org/presentationml/2006/main">
  <p:tag name="TIMING" val="|3.3|6.9"/>
</p:tagLst>
</file>

<file path=ppt/tags/tag22.xml><?xml version="1.0" encoding="utf-8"?>
<p:tagLst xmlns:a="http://schemas.openxmlformats.org/drawingml/2006/main" xmlns:r="http://schemas.openxmlformats.org/officeDocument/2006/relationships" xmlns:p="http://schemas.openxmlformats.org/presentationml/2006/main">
  <p:tag name="TIMING" val="|2.6|4|3.8"/>
</p:tagLst>
</file>

<file path=ppt/tags/tag3.xml><?xml version="1.0" encoding="utf-8"?>
<p:tagLst xmlns:a="http://schemas.openxmlformats.org/drawingml/2006/main" xmlns:r="http://schemas.openxmlformats.org/officeDocument/2006/relationships" xmlns:p="http://schemas.openxmlformats.org/presentationml/2006/main">
  <p:tag name="TIMING" val="|0.7|4.6"/>
</p:tagLst>
</file>

<file path=ppt/tags/tag4.xml><?xml version="1.0" encoding="utf-8"?>
<p:tagLst xmlns:a="http://schemas.openxmlformats.org/drawingml/2006/main" xmlns:r="http://schemas.openxmlformats.org/officeDocument/2006/relationships" xmlns:p="http://schemas.openxmlformats.org/presentationml/2006/main">
  <p:tag name="TIMING" val="|1.7|9.7"/>
</p:tagLst>
</file>

<file path=ppt/tags/tag5.xml><?xml version="1.0" encoding="utf-8"?>
<p:tagLst xmlns:a="http://schemas.openxmlformats.org/drawingml/2006/main" xmlns:r="http://schemas.openxmlformats.org/officeDocument/2006/relationships" xmlns:p="http://schemas.openxmlformats.org/presentationml/2006/main">
  <p:tag name="TIMING" val="|3.1|3.6"/>
</p:tagLst>
</file>

<file path=ppt/tags/tag6.xml><?xml version="1.0" encoding="utf-8"?>
<p:tagLst xmlns:a="http://schemas.openxmlformats.org/drawingml/2006/main" xmlns:r="http://schemas.openxmlformats.org/officeDocument/2006/relationships" xmlns:p="http://schemas.openxmlformats.org/presentationml/2006/main">
  <p:tag name="TIMING" val="|4.2|4.5|5"/>
</p:tagLst>
</file>

<file path=ppt/tags/tag7.xml><?xml version="1.0" encoding="utf-8"?>
<p:tagLst xmlns:a="http://schemas.openxmlformats.org/drawingml/2006/main" xmlns:r="http://schemas.openxmlformats.org/officeDocument/2006/relationships" xmlns:p="http://schemas.openxmlformats.org/presentationml/2006/main">
  <p:tag name="TIMING" val="|5.6|5.4"/>
</p:tagLst>
</file>

<file path=ppt/tags/tag8.xml><?xml version="1.0" encoding="utf-8"?>
<p:tagLst xmlns:a="http://schemas.openxmlformats.org/drawingml/2006/main" xmlns:r="http://schemas.openxmlformats.org/officeDocument/2006/relationships" xmlns:p="http://schemas.openxmlformats.org/presentationml/2006/main">
  <p:tag name="TIMING" val="|3.7|11.5"/>
</p:tagLst>
</file>

<file path=ppt/tags/tag9.xml><?xml version="1.0" encoding="utf-8"?>
<p:tagLst xmlns:a="http://schemas.openxmlformats.org/drawingml/2006/main" xmlns:r="http://schemas.openxmlformats.org/officeDocument/2006/relationships" xmlns:p="http://schemas.openxmlformats.org/presentationml/2006/main">
  <p:tag name="TIMING" val="|5.1|4.5"/>
</p:tagLst>
</file>

<file path=ppt/theme/theme1.xml><?xml version="1.0" encoding="utf-8"?>
<a:theme xmlns:a="http://schemas.openxmlformats.org/drawingml/2006/main" name="Level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7198</TotalTime>
  <Words>3755</Words>
  <Application>Microsoft Macintosh PowerPoint</Application>
  <PresentationFormat>Widescreen</PresentationFormat>
  <Paragraphs>306</Paragraphs>
  <Slides>37</Slides>
  <Notes>32</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37</vt:i4>
      </vt:variant>
    </vt:vector>
  </HeadingPairs>
  <TitlesOfParts>
    <vt:vector size="47" baseType="lpstr">
      <vt:lpstr>DINPro</vt:lpstr>
      <vt:lpstr>DINPro-CondBold</vt:lpstr>
      <vt:lpstr>Arial</vt:lpstr>
      <vt:lpstr>Book Antiqua</vt:lpstr>
      <vt:lpstr>Calibri</vt:lpstr>
      <vt:lpstr>Level 1</vt:lpstr>
      <vt:lpstr>Level 2</vt:lpstr>
      <vt:lpstr>LEvel 3</vt:lpstr>
      <vt:lpstr>LEvel 4</vt:lpstr>
      <vt:lpstr>LEvel 5</vt:lpstr>
      <vt:lpstr>SOCAN v. Bell</vt:lpstr>
      <vt:lpstr>PREVIEWING SONGS</vt:lpstr>
      <vt:lpstr>SOCAN SEEKS CLARITY</vt:lpstr>
      <vt:lpstr>COPYRIGHT BOARD </vt:lpstr>
      <vt:lpstr>FEDERAL COURT OF APPEAL</vt:lpstr>
      <vt:lpstr>SUPREME COURT HEARS CASE</vt:lpstr>
      <vt:lpstr>THREE ISSUES</vt:lpstr>
      <vt:lpstr>FAIR DEALING – ARE PREVIEWS RESEARCH?</vt:lpstr>
      <vt:lpstr>RESEARCH BROADLY DEFINED</vt:lpstr>
      <vt:lpstr>PREVIEWS ARE RESEARCH</vt:lpstr>
      <vt:lpstr>PREVIEWS ARE RESEARCH</vt:lpstr>
      <vt:lpstr>WHOSE PURPOSE: ISP OR CUSTOMER?</vt:lpstr>
      <vt:lpstr>SOCAN v. Bell, 2012 SCC 36</vt:lpstr>
      <vt:lpstr>APPLYING THE SIX FACTORS</vt:lpstr>
      <vt:lpstr>FACTOR 1 – PURPOSE OF THE DEALING</vt:lpstr>
      <vt:lpstr>FACTOR 2 – THE CHARACTER OF THE DEALING</vt:lpstr>
      <vt:lpstr>FACTOR 3 – THE AMOUNT OF THE DEALING</vt:lpstr>
      <vt:lpstr>FACTOR 4 – ALTERNATIVES TO THE DEALING</vt:lpstr>
      <vt:lpstr>FACTOR 5 – THE NATURE OF THE WORK</vt:lpstr>
      <vt:lpstr>FACTOR 6 – THE EFFECT OF THE DEALING ON THE WORK</vt:lpstr>
      <vt:lpstr>SUPREME COURT DECISION</vt:lpstr>
      <vt:lpstr>SUMMARY</vt:lpstr>
      <vt:lpstr>COPYRIGHT PENTALOGY</vt:lpstr>
      <vt:lpstr>LEARNING OBJECTIVES</vt:lpstr>
      <vt:lpstr>THANK YOU FOR YOUR ATTENTION</vt:lpstr>
      <vt:lpstr>REFERENCES AND RESOURCES</vt:lpstr>
      <vt:lpstr>CASES AND LEGISLATION</vt:lpstr>
      <vt:lpstr>IMAGE AND SOUND REFERENCES</vt:lpstr>
      <vt:lpstr>IMAGE AND SOUND REFERENCES</vt:lpstr>
      <vt:lpstr>IMAGE AND SOUND REFERENCES</vt:lpstr>
      <vt:lpstr>IMAGE AND SOUND REFERENCES</vt:lpstr>
      <vt:lpstr>LICENSING AND ATTRIBUTION</vt:lpstr>
      <vt:lpstr>CONTRIBUTORS</vt:lpstr>
      <vt:lpstr>ACKNOWLEDGEMENT</vt:lpstr>
      <vt:lpstr>QUESTIONS</vt:lpstr>
      <vt:lpstr>QUESTIONS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Sou</dc:creator>
  <cp:lastModifiedBy>Microsoft Office User</cp:lastModifiedBy>
  <cp:revision>345</cp:revision>
  <dcterms:created xsi:type="dcterms:W3CDTF">2018-01-12T19:27:15Z</dcterms:created>
  <dcterms:modified xsi:type="dcterms:W3CDTF">2020-01-21T04:04:25Z</dcterms:modified>
</cp:coreProperties>
</file>