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7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7" r:id="rId9"/>
    <p:sldId id="282" r:id="rId10"/>
    <p:sldId id="265" r:id="rId11"/>
    <p:sldId id="269" r:id="rId12"/>
    <p:sldId id="286" r:id="rId13"/>
    <p:sldId id="285" r:id="rId14"/>
    <p:sldId id="287" r:id="rId15"/>
    <p:sldId id="299" r:id="rId16"/>
    <p:sldId id="277" r:id="rId17"/>
    <p:sldId id="275" r:id="rId18"/>
    <p:sldId id="290" r:id="rId19"/>
    <p:sldId id="291" r:id="rId20"/>
    <p:sldId id="298" r:id="rId21"/>
    <p:sldId id="295" r:id="rId22"/>
    <p:sldId id="276" r:id="rId23"/>
    <p:sldId id="278" r:id="rId24"/>
    <p:sldId id="296" r:id="rId25"/>
    <p:sldId id="279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 snapToGrid="0" snapToObjects="1">
      <p:cViewPr>
        <p:scale>
          <a:sx n="90" d="100"/>
          <a:sy n="90" d="100"/>
        </p:scale>
        <p:origin x="-904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storie\My%20Documents\MobileData_charts_April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storie\My%20Documents\MobileData_charts_April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storie\My%20Documents\MobileData_charts_April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le:Documents:Microsoft%20User%20Data:Office%202011%20AutoRecovery:MobileData_charts_April17%20(version%201).xlsb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le:Documents:Microsoft%20User%20Data:Office%202011%20AutoRecovery:MobileData_charts_April17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00178427215828791"/>
                  <c:y val="-0.2945107398568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51249763202314"/>
                  <c:y val="0.1337051380921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Sheet1!$B$3:$B$4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Sheet1!$C$3:$C$4</c:f>
              <c:numCache>
                <c:formatCode>###0</c:formatCode>
                <c:ptCount val="2"/>
                <c:pt idx="0">
                  <c:v>1120.0</c:v>
                </c:pt>
                <c:pt idx="1">
                  <c:v>90.0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0624144313906244"/>
                  <c:y val="0.0178651097527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Preclinical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undergraduate </a:t>
                    </a:r>
                    <a:r>
                      <a:rPr lang="en-US" dirty="0"/>
                      <a:t>medical student
15.5%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172720509861538"/>
                  <c:y val="0.005770811870415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Clinical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undergraduate </a:t>
                    </a:r>
                    <a:r>
                      <a:rPr lang="en-US" dirty="0"/>
                      <a:t>medical student
8.5%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1904456882572"/>
                  <c:y val="-0.2273680998566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30134776328097"/>
                  <c:y val="-0.047227582047786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91071503602132"/>
                  <c:y val="0.07118784894811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78243227423791"/>
                  <c:y val="0.1022967280303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57701425820891"/>
                  <c:y val="0.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Sheet1!$B$36:$B$42</c:f>
              <c:strCache>
                <c:ptCount val="7"/>
                <c:pt idx="0">
                  <c:v>First or second year undergraduate medical student</c:v>
                </c:pt>
                <c:pt idx="1">
                  <c:v>Third or fourth year undergraduate medical student</c:v>
                </c:pt>
                <c:pt idx="2">
                  <c:v>Medical resident</c:v>
                </c:pt>
                <c:pt idx="3">
                  <c:v>Graduate student (other than medical resident)</c:v>
                </c:pt>
                <c:pt idx="4">
                  <c:v>Faculty member</c:v>
                </c:pt>
                <c:pt idx="5">
                  <c:v>Clinical instructor</c:v>
                </c:pt>
                <c:pt idx="6">
                  <c:v>Other</c:v>
                </c:pt>
              </c:strCache>
            </c:strRef>
          </c:cat>
          <c:val>
            <c:numRef>
              <c:f>Sheet1!$C$36:$C$42</c:f>
              <c:numCache>
                <c:formatCode>###0</c:formatCode>
                <c:ptCount val="7"/>
                <c:pt idx="0">
                  <c:v>169.0</c:v>
                </c:pt>
                <c:pt idx="1">
                  <c:v>93.0</c:v>
                </c:pt>
                <c:pt idx="2">
                  <c:v>316.0</c:v>
                </c:pt>
                <c:pt idx="3">
                  <c:v>92.0</c:v>
                </c:pt>
                <c:pt idx="4">
                  <c:v>351.0</c:v>
                </c:pt>
                <c:pt idx="5">
                  <c:v>35.0</c:v>
                </c:pt>
                <c:pt idx="6">
                  <c:v>36.0</c:v>
                </c:pt>
              </c:numCache>
            </c:numRef>
          </c:val>
        </c:ser>
        <c:ser>
          <c:idx val="1"/>
          <c:order val="1"/>
          <c:cat>
            <c:strRef>
              <c:f>Sheet1!$B$36:$B$42</c:f>
              <c:strCache>
                <c:ptCount val="7"/>
                <c:pt idx="0">
                  <c:v>First or second year undergraduate medical student</c:v>
                </c:pt>
                <c:pt idx="1">
                  <c:v>Third or fourth year undergraduate medical student</c:v>
                </c:pt>
                <c:pt idx="2">
                  <c:v>Medical resident</c:v>
                </c:pt>
                <c:pt idx="3">
                  <c:v>Graduate student (other than medical resident)</c:v>
                </c:pt>
                <c:pt idx="4">
                  <c:v>Faculty member</c:v>
                </c:pt>
                <c:pt idx="5">
                  <c:v>Clinical instructor</c:v>
                </c:pt>
                <c:pt idx="6">
                  <c:v>Other</c:v>
                </c:pt>
              </c:strCache>
            </c:strRef>
          </c:cat>
          <c:val>
            <c:numRef>
              <c:f>Sheet1!$D$36:$D$42</c:f>
              <c:numCache>
                <c:formatCode>####.0</c:formatCode>
                <c:ptCount val="7"/>
                <c:pt idx="0">
                  <c:v>15.47619047619047</c:v>
                </c:pt>
                <c:pt idx="1">
                  <c:v>8.51648351648352</c:v>
                </c:pt>
                <c:pt idx="2">
                  <c:v>28.93772893772892</c:v>
                </c:pt>
                <c:pt idx="3">
                  <c:v>8.424908424908418</c:v>
                </c:pt>
                <c:pt idx="4">
                  <c:v>32.14285714285715</c:v>
                </c:pt>
                <c:pt idx="5">
                  <c:v>3.205128205128205</c:v>
                </c:pt>
                <c:pt idx="6">
                  <c:v>3.296703296703296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8814573756315"/>
          <c:y val="0.0857908847184987"/>
          <c:w val="0.429913749943107"/>
          <c:h val="0.8525469168900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Sheet1!$B$50:$B$55</c:f>
              <c:strCache>
                <c:ptCount val="6"/>
                <c:pt idx="0">
                  <c:v>Other phone with Internet access</c:v>
                </c:pt>
                <c:pt idx="1">
                  <c:v>Other tablet computer</c:v>
                </c:pt>
                <c:pt idx="2">
                  <c:v>Android phone</c:v>
                </c:pt>
                <c:pt idx="3">
                  <c:v>Blackberry</c:v>
                </c:pt>
                <c:pt idx="4">
                  <c:v>iPad</c:v>
                </c:pt>
                <c:pt idx="5">
                  <c:v>iPhone or iPod touch</c:v>
                </c:pt>
              </c:strCache>
            </c:strRef>
          </c:cat>
          <c:val>
            <c:numRef>
              <c:f>Sheet1!$C$50:$C$55</c:f>
              <c:numCache>
                <c:formatCode>####.0%</c:formatCode>
                <c:ptCount val="6"/>
                <c:pt idx="0">
                  <c:v>0.0279589934762349</c:v>
                </c:pt>
                <c:pt idx="1">
                  <c:v>0.0419384902143523</c:v>
                </c:pt>
                <c:pt idx="2">
                  <c:v>0.109040074557316</c:v>
                </c:pt>
                <c:pt idx="3">
                  <c:v>0.146318732525629</c:v>
                </c:pt>
                <c:pt idx="4">
                  <c:v>0.421248835041938</c:v>
                </c:pt>
                <c:pt idx="5">
                  <c:v>0.717614165890028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446728"/>
        <c:axId val="2049441208"/>
      </c:barChart>
      <c:catAx>
        <c:axId val="20494467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49441208"/>
        <c:crosses val="autoZero"/>
        <c:auto val="1"/>
        <c:lblAlgn val="ctr"/>
        <c:lblOffset val="100"/>
        <c:noMultiLvlLbl val="0"/>
      </c:catAx>
      <c:valAx>
        <c:axId val="2049441208"/>
        <c:scaling>
          <c:orientation val="minMax"/>
        </c:scaling>
        <c:delete val="1"/>
        <c:axPos val="b"/>
        <c:numFmt formatCode="####.0%" sourceLinked="1"/>
        <c:majorTickMark val="out"/>
        <c:minorTickMark val="none"/>
        <c:tickLblPos val="none"/>
        <c:crossAx val="2049446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128589709595"/>
          <c:y val="0.0285357872884813"/>
          <c:w val="0.642158379543699"/>
          <c:h val="0.91958096309609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9"/>
              <c:layout>
                <c:manualLayout>
                  <c:x val="0.0"/>
                  <c:y val="5.94488700925824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Sheet1!$A$61:$A$70</c:f>
              <c:strCache>
                <c:ptCount val="10"/>
                <c:pt idx="0">
                  <c:v>None of these</c:v>
                </c:pt>
                <c:pt idx="1">
                  <c:v>Other use</c:v>
                </c:pt>
                <c:pt idx="2">
                  <c:v>Differential diagnoses</c:v>
                </c:pt>
                <c:pt idx="3">
                  <c:v>Search for journal articles</c:v>
                </c:pt>
                <c:pt idx="4">
                  <c:v>Read point-of-care information</c:v>
                </c:pt>
                <c:pt idx="5">
                  <c:v>Find practice guidelines</c:v>
                </c:pt>
                <c:pt idx="6">
                  <c:v>Read journal articles</c:v>
                </c:pt>
                <c:pt idx="7">
                  <c:v>Take notes</c:v>
                </c:pt>
                <c:pt idx="8">
                  <c:v>Clinical calculations</c:v>
                </c:pt>
                <c:pt idx="9">
                  <c:v>Find drug information</c:v>
                </c:pt>
              </c:strCache>
            </c:strRef>
          </c:cat>
          <c:val>
            <c:numRef>
              <c:f>Sheet1!$C$61:$C$70</c:f>
              <c:numCache>
                <c:formatCode>####.0%</c:formatCode>
                <c:ptCount val="10"/>
                <c:pt idx="0">
                  <c:v>0.101964452759588</c:v>
                </c:pt>
                <c:pt idx="1">
                  <c:v>0.108512628624883</c:v>
                </c:pt>
                <c:pt idx="2">
                  <c:v>0.345182413470533</c:v>
                </c:pt>
                <c:pt idx="3">
                  <c:v>0.463985032740879</c:v>
                </c:pt>
                <c:pt idx="4">
                  <c:v>0.489242282507016</c:v>
                </c:pt>
                <c:pt idx="5">
                  <c:v>0.497661365762395</c:v>
                </c:pt>
                <c:pt idx="6">
                  <c:v>0.501403180542563</c:v>
                </c:pt>
                <c:pt idx="7">
                  <c:v>0.516370439663237</c:v>
                </c:pt>
                <c:pt idx="8">
                  <c:v>0.579045837231057</c:v>
                </c:pt>
                <c:pt idx="9">
                  <c:v>0.734331150608045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291496"/>
        <c:axId val="2049294504"/>
      </c:barChart>
      <c:catAx>
        <c:axId val="2049291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49294504"/>
        <c:crosses val="autoZero"/>
        <c:auto val="1"/>
        <c:lblAlgn val="ctr"/>
        <c:lblOffset val="100"/>
        <c:noMultiLvlLbl val="0"/>
      </c:catAx>
      <c:valAx>
        <c:axId val="2049294504"/>
        <c:scaling>
          <c:orientation val="minMax"/>
        </c:scaling>
        <c:delete val="1"/>
        <c:axPos val="b"/>
        <c:numFmt formatCode="####.0%" sourceLinked="1"/>
        <c:majorTickMark val="out"/>
        <c:minorTickMark val="none"/>
        <c:tickLblPos val="none"/>
        <c:crossAx val="2049291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Sheet2!$A$9:$A$26</c:f>
              <c:strCache>
                <c:ptCount val="18"/>
                <c:pt idx="0">
                  <c:v>Google Scholar</c:v>
                </c:pt>
                <c:pt idx="1">
                  <c:v>Skyscape</c:v>
                </c:pt>
                <c:pt idx="2">
                  <c:v>Guidelines</c:v>
                </c:pt>
                <c:pt idx="3">
                  <c:v>Micromedex</c:v>
                </c:pt>
                <c:pt idx="4">
                  <c:v>Textbooks</c:v>
                </c:pt>
                <c:pt idx="5">
                  <c:v>Web/Internet (general)</c:v>
                </c:pt>
                <c:pt idx="6">
                  <c:v>Wikipedia</c:v>
                </c:pt>
                <c:pt idx="7">
                  <c:v>PEPID</c:v>
                </c:pt>
                <c:pt idx="8">
                  <c:v>Library/Library databases</c:v>
                </c:pt>
                <c:pt idx="9">
                  <c:v>Dynamed</c:v>
                </c:pt>
                <c:pt idx="10">
                  <c:v>Medical Calculator</c:v>
                </c:pt>
                <c:pt idx="11">
                  <c:v>Journals/Articles</c:v>
                </c:pt>
                <c:pt idx="12">
                  <c:v>Google</c:v>
                </c:pt>
                <c:pt idx="13">
                  <c:v>Epocrates</c:v>
                </c:pt>
                <c:pt idx="14">
                  <c:v>Lexicomp</c:v>
                </c:pt>
                <c:pt idx="15">
                  <c:v>PubMed</c:v>
                </c:pt>
                <c:pt idx="16">
                  <c:v>Medscape</c:v>
                </c:pt>
                <c:pt idx="17">
                  <c:v>UpToDate</c:v>
                </c:pt>
              </c:strCache>
            </c:strRef>
          </c:cat>
          <c:val>
            <c:numRef>
              <c:f>Sheet2!$C$9:$C$26</c:f>
              <c:numCache>
                <c:formatCode>0.0%</c:formatCode>
                <c:ptCount val="18"/>
                <c:pt idx="0">
                  <c:v>0.0118203309692671</c:v>
                </c:pt>
                <c:pt idx="1">
                  <c:v>0.0141843971631206</c:v>
                </c:pt>
                <c:pt idx="2">
                  <c:v>0.0212765957446808</c:v>
                </c:pt>
                <c:pt idx="3">
                  <c:v>0.0271867612293144</c:v>
                </c:pt>
                <c:pt idx="4">
                  <c:v>0.0283687943262411</c:v>
                </c:pt>
                <c:pt idx="5">
                  <c:v>0.0319148936170213</c:v>
                </c:pt>
                <c:pt idx="6">
                  <c:v>0.041371158392435</c:v>
                </c:pt>
                <c:pt idx="7">
                  <c:v>0.0460992907801418</c:v>
                </c:pt>
                <c:pt idx="8">
                  <c:v>0.0484633569739953</c:v>
                </c:pt>
                <c:pt idx="9">
                  <c:v>0.057919621749409</c:v>
                </c:pt>
                <c:pt idx="10">
                  <c:v>0.0768321513002364</c:v>
                </c:pt>
                <c:pt idx="11">
                  <c:v>0.0768321513002364</c:v>
                </c:pt>
                <c:pt idx="12">
                  <c:v>0.0851063829787234</c:v>
                </c:pt>
                <c:pt idx="13">
                  <c:v>0.0874704491725768</c:v>
                </c:pt>
                <c:pt idx="14">
                  <c:v>0.0981087470449172</c:v>
                </c:pt>
                <c:pt idx="15">
                  <c:v>0.099290780141844</c:v>
                </c:pt>
                <c:pt idx="16">
                  <c:v>0.127659574468085</c:v>
                </c:pt>
                <c:pt idx="17">
                  <c:v>0.209219858156028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263032"/>
        <c:axId val="2049266040"/>
      </c:barChart>
      <c:catAx>
        <c:axId val="20492630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2049266040"/>
        <c:crosses val="autoZero"/>
        <c:auto val="1"/>
        <c:lblAlgn val="ctr"/>
        <c:lblOffset val="100"/>
        <c:noMultiLvlLbl val="0"/>
      </c:catAx>
      <c:valAx>
        <c:axId val="2049266040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one"/>
        <c:crossAx val="2049263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Sheet2!$A$70:$A$73</c:f>
              <c:strCache>
                <c:ptCount val="4"/>
                <c:pt idx="0">
                  <c:v>Seconds/Less than a minute</c:v>
                </c:pt>
                <c:pt idx="1">
                  <c:v>1-2 minutes</c:v>
                </c:pt>
                <c:pt idx="2">
                  <c:v>A few minutes</c:v>
                </c:pt>
                <c:pt idx="3">
                  <c:v>More than 10 minutes</c:v>
                </c:pt>
              </c:strCache>
            </c:strRef>
          </c:cat>
          <c:val>
            <c:numRef>
              <c:f>Sheet2!$B$70:$B$73</c:f>
              <c:numCache>
                <c:formatCode>0.0%</c:formatCode>
                <c:ptCount val="4"/>
                <c:pt idx="0">
                  <c:v>0.266</c:v>
                </c:pt>
                <c:pt idx="1">
                  <c:v>0.264</c:v>
                </c:pt>
                <c:pt idx="2">
                  <c:v>0.395</c:v>
                </c:pt>
                <c:pt idx="3">
                  <c:v>0.074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208120"/>
        <c:axId val="2049211032"/>
      </c:barChart>
      <c:catAx>
        <c:axId val="204920812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49211032"/>
        <c:crosses val="autoZero"/>
        <c:auto val="1"/>
        <c:lblAlgn val="ctr"/>
        <c:lblOffset val="100"/>
        <c:noMultiLvlLbl val="0"/>
      </c:catAx>
      <c:valAx>
        <c:axId val="2049211032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2049208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Sheet1!$E$113:$E$119</c:f>
              <c:strCache>
                <c:ptCount val="7"/>
                <c:pt idx="0">
                  <c:v>More than once a day</c:v>
                </c:pt>
                <c:pt idx="1">
                  <c:v>Once a day</c:v>
                </c:pt>
                <c:pt idx="2">
                  <c:v>Several times a week</c:v>
                </c:pt>
                <c:pt idx="3">
                  <c:v>Several times a month</c:v>
                </c:pt>
                <c:pt idx="4">
                  <c:v>Once a month</c:v>
                </c:pt>
                <c:pt idx="5">
                  <c:v>Less than once a month</c:v>
                </c:pt>
                <c:pt idx="6">
                  <c:v>Never</c:v>
                </c:pt>
              </c:strCache>
            </c:strRef>
          </c:cat>
          <c:val>
            <c:numRef>
              <c:f>Sheet1!$F$113:$F$119</c:f>
              <c:numCache>
                <c:formatCode>0.0%</c:formatCode>
                <c:ptCount val="7"/>
                <c:pt idx="0">
                  <c:v>0.475</c:v>
                </c:pt>
                <c:pt idx="1">
                  <c:v>0.093</c:v>
                </c:pt>
                <c:pt idx="2">
                  <c:v>0.176</c:v>
                </c:pt>
                <c:pt idx="3">
                  <c:v>0.086</c:v>
                </c:pt>
                <c:pt idx="4">
                  <c:v>0.035</c:v>
                </c:pt>
                <c:pt idx="5">
                  <c:v>0.042</c:v>
                </c:pt>
                <c:pt idx="6">
                  <c:v>0.093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110952"/>
        <c:axId val="2049113960"/>
      </c:barChart>
      <c:catAx>
        <c:axId val="20491109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49113960"/>
        <c:crosses val="autoZero"/>
        <c:auto val="1"/>
        <c:lblAlgn val="ctr"/>
        <c:lblOffset val="100"/>
        <c:noMultiLvlLbl val="0"/>
      </c:catAx>
      <c:valAx>
        <c:axId val="2049113960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2049110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011709126933"/>
          <c:y val="0.0356199500198811"/>
          <c:w val="0.53376355628663"/>
          <c:h val="0.9287600999602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Sheet2!$C$103</c:f>
              <c:strCache>
                <c:ptCount val="1"/>
                <c:pt idx="0">
                  <c:v>All responses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Sheet2!$B$104:$B$110</c:f>
              <c:strCache>
                <c:ptCount val="7"/>
                <c:pt idx="0">
                  <c:v>None</c:v>
                </c:pt>
                <c:pt idx="1">
                  <c:v>Other</c:v>
                </c:pt>
                <c:pt idx="2">
                  <c:v>Hands-on workshops on how to use mobile devices</c:v>
                </c:pt>
                <c:pt idx="3">
                  <c:v>More resources</c:v>
                </c:pt>
                <c:pt idx="4">
                  <c:v>Drop-in troubleshooting assistance</c:v>
                </c:pt>
                <c:pt idx="5">
                  <c:v>Hands-on workshops on how to use medical resources on mobile devices</c:v>
                </c:pt>
                <c:pt idx="6">
                  <c:v>Online how-to guides specific to your institution</c:v>
                </c:pt>
              </c:strCache>
            </c:strRef>
          </c:cat>
          <c:val>
            <c:numRef>
              <c:f>Sheet2!$C$104:$C$110</c:f>
              <c:numCache>
                <c:formatCode>0.0%</c:formatCode>
                <c:ptCount val="7"/>
                <c:pt idx="0">
                  <c:v>0.079484425349087</c:v>
                </c:pt>
                <c:pt idx="1">
                  <c:v>0.0827067669172932</c:v>
                </c:pt>
                <c:pt idx="2">
                  <c:v>0.169709989258861</c:v>
                </c:pt>
                <c:pt idx="3">
                  <c:v>0.23093447905478</c:v>
                </c:pt>
                <c:pt idx="4">
                  <c:v>0.390977443609022</c:v>
                </c:pt>
                <c:pt idx="5">
                  <c:v>0.428571428571429</c:v>
                </c:pt>
                <c:pt idx="6">
                  <c:v>0.642320085929108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020536"/>
        <c:axId val="2049023544"/>
      </c:barChart>
      <c:catAx>
        <c:axId val="20490205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ctr" anchorCtr="0"/>
          <a:lstStyle/>
          <a:p>
            <a:pPr algn="r">
              <a:defRPr sz="1500"/>
            </a:pPr>
            <a:endParaRPr lang="en-US"/>
          </a:p>
        </c:txPr>
        <c:crossAx val="2049023544"/>
        <c:crosses val="autoZero"/>
        <c:auto val="1"/>
        <c:lblAlgn val="ctr"/>
        <c:lblOffset val="100"/>
        <c:noMultiLvlLbl val="0"/>
      </c:catAx>
      <c:valAx>
        <c:axId val="204902354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2049020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7432775847654"/>
          <c:y val="0.0328799538645057"/>
          <c:w val="0.574838990504611"/>
          <c:h val="0.9315000961156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Sheet2!$C$89</c:f>
              <c:strCache>
                <c:ptCount val="1"/>
                <c:pt idx="0">
                  <c:v>All responses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Sheet2!$B$90:$B$97</c:f>
              <c:strCache>
                <c:ptCount val="8"/>
                <c:pt idx="0">
                  <c:v>Do not have permission to install software (e.g. corporate Blackberry)</c:v>
                </c:pt>
                <c:pt idx="1">
                  <c:v>Other barriers</c:v>
                </c:pt>
                <c:pt idx="2">
                  <c:v>Complicated installation process</c:v>
                </c:pt>
                <c:pt idx="3">
                  <c:v>Technology problems</c:v>
                </c:pt>
                <c:pt idx="4">
                  <c:v>Understanding how to use the resources</c:v>
                </c:pt>
                <c:pt idx="5">
                  <c:v>Lack of time</c:v>
                </c:pt>
                <c:pt idx="6">
                  <c:v>Knowing what resources are available</c:v>
                </c:pt>
                <c:pt idx="7">
                  <c:v>Wireless access in the hospital or clinic</c:v>
                </c:pt>
              </c:strCache>
            </c:strRef>
          </c:cat>
          <c:val>
            <c:numRef>
              <c:f>Sheet2!$C$90:$C$97</c:f>
              <c:numCache>
                <c:formatCode>0.0%</c:formatCode>
                <c:ptCount val="8"/>
                <c:pt idx="0">
                  <c:v>0.0910075839653304</c:v>
                </c:pt>
                <c:pt idx="1">
                  <c:v>0.118093174431203</c:v>
                </c:pt>
                <c:pt idx="2">
                  <c:v>0.185265438786566</c:v>
                </c:pt>
                <c:pt idx="3">
                  <c:v>0.206933911159263</c:v>
                </c:pt>
                <c:pt idx="4">
                  <c:v>0.208017334777898</c:v>
                </c:pt>
                <c:pt idx="5">
                  <c:v>0.262188515709642</c:v>
                </c:pt>
                <c:pt idx="6">
                  <c:v>0.559046587215601</c:v>
                </c:pt>
                <c:pt idx="7">
                  <c:v>0.706392199349946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350296"/>
        <c:axId val="2072819688"/>
      </c:barChart>
      <c:catAx>
        <c:axId val="20723502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ctr" anchorCtr="0"/>
          <a:lstStyle/>
          <a:p>
            <a:pPr algn="r">
              <a:defRPr sz="1600"/>
            </a:pPr>
            <a:endParaRPr lang="en-US"/>
          </a:p>
        </c:txPr>
        <c:crossAx val="2072819688"/>
        <c:crosses val="autoZero"/>
        <c:auto val="1"/>
        <c:lblAlgn val="ctr"/>
        <c:lblOffset val="100"/>
        <c:noMultiLvlLbl val="0"/>
      </c:catAx>
      <c:valAx>
        <c:axId val="2072819688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2072350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  <a:p>
            <a:endParaRPr sz="1100"/>
          </a:p>
        </p:txBody>
      </p:sp>
    </p:spTree>
    <p:extLst>
      <p:ext uri="{BB962C8B-B14F-4D97-AF65-F5344CB8AC3E}">
        <p14:creationId xmlns:p14="http://schemas.microsoft.com/office/powerpoint/2010/main" val="28395538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Look at the n=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6125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Look at n=</a:t>
            </a:r>
          </a:p>
          <a:p>
            <a:r>
              <a:rPr lang="en-CA" dirty="0" smtClean="0"/>
              <a:t>Themes</a:t>
            </a:r>
            <a:r>
              <a:rPr lang="en-CA" baseline="0" dirty="0" smtClean="0"/>
              <a:t> from qualitative data:</a:t>
            </a:r>
          </a:p>
          <a:p>
            <a:r>
              <a:rPr lang="en-CA" baseline="0" dirty="0" smtClean="0"/>
              <a:t>They use it if they think it is fast and easy.</a:t>
            </a:r>
          </a:p>
          <a:p>
            <a:r>
              <a:rPr lang="en-CA" baseline="0" dirty="0" smtClean="0"/>
              <a:t>No time, no need or don’t know how or that they were available.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754160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19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CA" dirty="0" smtClean="0"/>
              <a:t>While I am not presenting</a:t>
            </a:r>
            <a:r>
              <a:rPr lang="en-CA" baseline="0" dirty="0" smtClean="0"/>
              <a:t> any qualitative data in this presentation, the results are representative of the themes already noted in that data.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CA" dirty="0" smtClean="0"/>
              <a:t>Interviews</a:t>
            </a:r>
            <a:r>
              <a:rPr lang="en-CA" baseline="0" dirty="0" smtClean="0"/>
              <a:t> have not yet been conducted.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you used your mobile device for any of the following purposes?  Check all that apply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23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Look at n=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2674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2012-11-15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November 15,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cbi.nlm.nih.gov/pubmed/22052129" TargetMode="External"/><Relationship Id="rId3" Type="http://schemas.openxmlformats.org/officeDocument/2006/relationships/hyperlink" Target="http://www.jacksoncoker.com/physician-career-resources/newsletters/monthlymain/des/Apps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ctrTitle"/>
          </p:nvPr>
        </p:nvSpPr>
        <p:spPr>
          <a:xfrm>
            <a:off x="419100" y="2302505"/>
            <a:ext cx="8216900" cy="2400627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r>
              <a:rPr sz="3600" dirty="0">
                <a:solidFill>
                  <a:schemeClr val="tx1"/>
                </a:solidFill>
              </a:rPr>
              <a:t>Information Use on Mobile Devices in </a:t>
            </a:r>
            <a:r>
              <a:rPr sz="3600" dirty="0" smtClean="0">
                <a:solidFill>
                  <a:schemeClr val="tx1"/>
                </a:solidFill>
              </a:rPr>
              <a:t>Medicine</a:t>
            </a:r>
            <a:r>
              <a:rPr lang="en-CA" dirty="0">
                <a:solidFill>
                  <a:schemeClr val="tx1"/>
                </a:solidFill>
              </a:rPr>
              <a:t/>
            </a:r>
            <a:br>
              <a:rPr lang="en-CA" dirty="0">
                <a:solidFill>
                  <a:schemeClr val="tx1"/>
                </a:solidFill>
              </a:rPr>
            </a:br>
            <a:r>
              <a:rPr lang="en-CA" i="1" dirty="0">
                <a:solidFill>
                  <a:schemeClr val="tx1"/>
                </a:solidFill>
              </a:rPr>
              <a:t>Preliminary Survey Results</a:t>
            </a:r>
            <a:r>
              <a:rPr lang="en-CA" dirty="0"/>
              <a:t/>
            </a:r>
            <a:br>
              <a:rPr lang="en-CA" dirty="0"/>
            </a:br>
            <a:endParaRPr sz="3600" dirty="0"/>
          </a:p>
        </p:txBody>
      </p:sp>
      <p:sp>
        <p:nvSpPr>
          <p:cNvPr id="47" name="Shape 47"/>
          <p:cNvSpPr>
            <a:spLocks noGrp="1"/>
          </p:cNvSpPr>
          <p:nvPr>
            <p:ph type="subTitle" idx="1"/>
          </p:nvPr>
        </p:nvSpPr>
        <p:spPr>
          <a:xfrm>
            <a:off x="419100" y="4734515"/>
            <a:ext cx="7962900" cy="1071032"/>
          </a:xfrm>
          <a:prstGeom prst="rect">
            <a:avLst/>
          </a:prstGeom>
        </p:spPr>
        <p:txBody>
          <a:bodyPr wrap="square" lIns="91425" tIns="91425" rIns="91425" bIns="91425" anchor="ctr" anchorCtr="0">
            <a:spAutoFit/>
          </a:bodyPr>
          <a:lstStyle/>
          <a:p>
            <a:r>
              <a:rPr lang="en-CA" dirty="0" smtClean="0"/>
              <a:t>Presenters: Jill </a:t>
            </a:r>
            <a:r>
              <a:rPr lang="en-CA" dirty="0" err="1" smtClean="0"/>
              <a:t>Boruff</a:t>
            </a:r>
            <a:r>
              <a:rPr lang="en-CA" dirty="0" smtClean="0"/>
              <a:t> (McGill</a:t>
            </a:r>
            <a:r>
              <a:rPr lang="en-CA" dirty="0"/>
              <a:t>), Dale Storie (Alberta</a:t>
            </a:r>
            <a:r>
              <a:rPr lang="en-CA" dirty="0" smtClean="0"/>
              <a:t>)</a:t>
            </a:r>
          </a:p>
          <a:p>
            <a:r>
              <a:rPr lang="en-CA" dirty="0"/>
              <a:t>Lee-Anne </a:t>
            </a:r>
            <a:r>
              <a:rPr lang="en-CA" dirty="0" err="1"/>
              <a:t>Ufholz</a:t>
            </a:r>
            <a:r>
              <a:rPr lang="en-CA" dirty="0"/>
              <a:t> (Ottawa</a:t>
            </a:r>
            <a:r>
              <a:rPr lang="en-CA" dirty="0" smtClean="0"/>
              <a:t>), </a:t>
            </a:r>
            <a:r>
              <a:rPr lang="en-CA" dirty="0" err="1" smtClean="0"/>
              <a:t>Dagmara</a:t>
            </a:r>
            <a:r>
              <a:rPr lang="en-CA" dirty="0" smtClean="0"/>
              <a:t> </a:t>
            </a:r>
            <a:r>
              <a:rPr lang="en-CA" dirty="0" err="1" smtClean="0"/>
              <a:t>Chojecki</a:t>
            </a:r>
            <a:r>
              <a:rPr lang="en-CA" dirty="0"/>
              <a:t> </a:t>
            </a:r>
            <a:r>
              <a:rPr lang="en-CA" dirty="0" smtClean="0"/>
              <a:t>(Alberta), Helen Robertson (Calgary</a:t>
            </a:r>
            <a:r>
              <a:rPr lang="en-CA" dirty="0" smtClean="0"/>
              <a:t>)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8305289"/>
              </p:ext>
            </p:extLst>
          </p:nvPr>
        </p:nvGraphicFramePr>
        <p:xfrm>
          <a:off x="736600" y="2057399"/>
          <a:ext cx="7785100" cy="3937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36600" y="274638"/>
            <a:ext cx="7493000" cy="15224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long did it take you?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32600" y="5830669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n=714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509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4200" y="274638"/>
            <a:ext cx="7645400" cy="1522412"/>
          </a:xfrm>
        </p:spPr>
        <p:txBody>
          <a:bodyPr>
            <a:normAutofit/>
          </a:bodyPr>
          <a:lstStyle/>
          <a:p>
            <a:pPr indent="0"/>
            <a:r>
              <a:rPr lang="en-US" sz="3200" dirty="0" smtClean="0"/>
              <a:t>How often do you use your device to access medical resources?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794500" y="5804356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n=1071</a:t>
            </a:r>
            <a:endParaRPr lang="en-US" sz="22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77481430"/>
              </p:ext>
            </p:extLst>
          </p:nvPr>
        </p:nvGraphicFramePr>
        <p:xfrm>
          <a:off x="965200" y="1917699"/>
          <a:ext cx="7264400" cy="4102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82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8800" y="274638"/>
            <a:ext cx="7670800" cy="2112962"/>
          </a:xfrm>
        </p:spPr>
        <p:txBody>
          <a:bodyPr>
            <a:normAutofit/>
          </a:bodyPr>
          <a:lstStyle/>
          <a:p>
            <a:pPr indent="0"/>
            <a:r>
              <a:rPr lang="en-US" sz="3200" dirty="0" smtClean="0"/>
              <a:t>Aware that the library offers mobile resources</a:t>
            </a:r>
            <a:endParaRPr lang="en-US" sz="320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4294967295"/>
          </p:nvPr>
        </p:nvSpPr>
        <p:spPr>
          <a:xfrm>
            <a:off x="2649538" y="3141663"/>
            <a:ext cx="3636962" cy="266223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All responses </a:t>
            </a: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 smtClean="0"/>
              <a:t>(</a:t>
            </a:r>
            <a:r>
              <a:rPr lang="en-US" sz="2200" dirty="0"/>
              <a:t>n</a:t>
            </a:r>
            <a:r>
              <a:rPr lang="en-US" sz="2200" dirty="0" smtClean="0"/>
              <a:t>=992)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dirty="0" smtClean="0"/>
              <a:t>42.9%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94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543800" cy="1522412"/>
          </a:xfrm>
        </p:spPr>
        <p:txBody>
          <a:bodyPr/>
          <a:lstStyle/>
          <a:p>
            <a:pPr indent="0"/>
            <a:r>
              <a:rPr lang="en-US" dirty="0" smtClean="0"/>
              <a:t>Have used those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368778" y="2971800"/>
            <a:ext cx="6477000" cy="331628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All </a:t>
            </a:r>
            <a:r>
              <a:rPr lang="en-US" dirty="0" smtClean="0"/>
              <a:t>responses from those who replied yes to the previous question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 smtClean="0"/>
              <a:t>(</a:t>
            </a:r>
            <a:r>
              <a:rPr lang="en-US" sz="2200" dirty="0"/>
              <a:t>n=419</a:t>
            </a:r>
            <a:r>
              <a:rPr lang="en-US" sz="2200" dirty="0" smtClean="0"/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dirty="0" smtClean="0"/>
              <a:t>67.5</a:t>
            </a:r>
            <a:r>
              <a:rPr lang="en-US" sz="4000" dirty="0"/>
              <a:t>% </a:t>
            </a:r>
            <a:endParaRPr lang="en-US" sz="4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7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2600" y="571500"/>
            <a:ext cx="7988300" cy="1225550"/>
          </a:xfrm>
        </p:spPr>
        <p:txBody>
          <a:bodyPr>
            <a:normAutofit fontScale="90000"/>
          </a:bodyPr>
          <a:lstStyle/>
          <a:p>
            <a:pPr indent="0"/>
            <a:r>
              <a:rPr lang="en-US" sz="4000" dirty="0" smtClean="0"/>
              <a:t>Have found those resources useful</a:t>
            </a:r>
            <a:endParaRPr lang="en-US" sz="40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368778" y="2971800"/>
            <a:ext cx="6477000" cy="3316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US" dirty="0" smtClean="0"/>
              <a:t>All responses from those who replied yes to the previous question</a:t>
            </a:r>
          </a:p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US" sz="2200" dirty="0" smtClean="0"/>
              <a:t>(n=278)</a:t>
            </a:r>
          </a:p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US" dirty="0" smtClean="0"/>
          </a:p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US" sz="4000" dirty="0" smtClean="0"/>
              <a:t>96.8% </a:t>
            </a:r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22" y="1027664"/>
            <a:ext cx="7532012" cy="1143000"/>
          </a:xfrm>
        </p:spPr>
        <p:txBody>
          <a:bodyPr>
            <a:normAutofit/>
          </a:bodyPr>
          <a:lstStyle/>
          <a:p>
            <a:pPr indent="0"/>
            <a:r>
              <a:rPr lang="en-US" sz="3600" dirty="0" smtClean="0"/>
              <a:t>Satisfaction with library resources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6222" y="2652889"/>
            <a:ext cx="7958667" cy="3358444"/>
          </a:xfrm>
        </p:spPr>
        <p:txBody>
          <a:bodyPr/>
          <a:lstStyle/>
          <a:p>
            <a:r>
              <a:rPr lang="en-US" sz="2400" dirty="0" smtClean="0"/>
              <a:t>“They </a:t>
            </a:r>
            <a:r>
              <a:rPr lang="en-US" sz="2400" dirty="0"/>
              <a:t>are very expensive apps, so getting access from the university library is incredibly helpful</a:t>
            </a:r>
            <a:r>
              <a:rPr lang="en-US" sz="2400" dirty="0" smtClean="0"/>
              <a:t>.”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“Free</a:t>
            </a:r>
            <a:r>
              <a:rPr lang="en-US" sz="2400" dirty="0"/>
              <a:t>, with instant access to information in areas without computers or textbooks available</a:t>
            </a:r>
            <a:r>
              <a:rPr lang="en-US" sz="2400" dirty="0" smtClean="0"/>
              <a:t>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5972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9900" y="274638"/>
            <a:ext cx="7759700" cy="1522412"/>
          </a:xfrm>
        </p:spPr>
        <p:txBody>
          <a:bodyPr>
            <a:normAutofit/>
          </a:bodyPr>
          <a:lstStyle/>
          <a:p>
            <a:pPr indent="0"/>
            <a:r>
              <a:rPr lang="en-US" sz="3200" dirty="0" smtClean="0"/>
              <a:t>What support would you like the library to provide?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188200" y="5715456"/>
            <a:ext cx="127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N=931</a:t>
            </a:r>
            <a:endParaRPr lang="en-US" sz="2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874219"/>
              </p:ext>
            </p:extLst>
          </p:nvPr>
        </p:nvGraphicFramePr>
        <p:xfrm>
          <a:off x="609600" y="2057399"/>
          <a:ext cx="8178800" cy="43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4032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7696200" cy="1236662"/>
          </a:xfrm>
        </p:spPr>
        <p:txBody>
          <a:bodyPr/>
          <a:lstStyle/>
          <a:p>
            <a:r>
              <a:rPr lang="en-US" dirty="0" smtClean="0"/>
              <a:t>Barriers to access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08800" y="5767625"/>
            <a:ext cx="1206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N=923	</a:t>
            </a:r>
            <a:endParaRPr lang="en-US" sz="2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172223"/>
              </p:ext>
            </p:extLst>
          </p:nvPr>
        </p:nvGraphicFramePr>
        <p:xfrm>
          <a:off x="533400" y="1358901"/>
          <a:ext cx="7988300" cy="507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07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Access Problems: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ea typeface="Calibri"/>
            </a:endParaRPr>
          </a:p>
          <a:p>
            <a:r>
              <a:rPr lang="en-US" dirty="0"/>
              <a:t>“Actually accessing the journal/article via the online library resources.  Too many steps involved to go from PubMed search result to actually downloading the PDF to my </a:t>
            </a:r>
            <a:r>
              <a:rPr lang="en-US" dirty="0" err="1"/>
              <a:t>iPad</a:t>
            </a:r>
            <a:r>
              <a:rPr lang="en-US" dirty="0"/>
              <a:t>.</a:t>
            </a:r>
            <a:r>
              <a:rPr lang="en-US" dirty="0" smtClean="0"/>
              <a:t>”</a:t>
            </a:r>
          </a:p>
          <a:p>
            <a:endParaRPr lang="en-US" sz="2400" dirty="0"/>
          </a:p>
          <a:p>
            <a:r>
              <a:rPr lang="en-US" sz="2400" dirty="0" smtClean="0"/>
              <a:t>“</a:t>
            </a:r>
            <a:r>
              <a:rPr lang="en-US" sz="2400" dirty="0"/>
              <a:t>I keep meaning to get the code for </a:t>
            </a:r>
            <a:r>
              <a:rPr lang="en-US" sz="2400" dirty="0" err="1"/>
              <a:t>pepid</a:t>
            </a:r>
            <a:r>
              <a:rPr lang="en-US" sz="2400" dirty="0"/>
              <a:t> and did use it years ago but keep getting distracted and then when I want to use it I'm in the middle of clinic and can't stop to apply for the code.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>
              <a:solidFill>
                <a:srgbClr val="000000"/>
              </a:solidFill>
              <a:ea typeface="Lucida Grande"/>
            </a:endParaRPr>
          </a:p>
          <a:p>
            <a:endParaRPr lang="en-US" sz="2400" dirty="0">
              <a:solidFill>
                <a:srgbClr val="000000"/>
              </a:solidFill>
              <a:ea typeface="Lucida Grande"/>
            </a:endParaRPr>
          </a:p>
          <a:p>
            <a:endParaRPr lang="en-US" sz="2400" dirty="0" smtClean="0">
              <a:solidFill>
                <a:srgbClr val="000000"/>
              </a:solidFill>
              <a:ea typeface="Lucida Grande"/>
            </a:endParaRPr>
          </a:p>
          <a:p>
            <a:endParaRPr lang="en-US" sz="2400" dirty="0">
              <a:solidFill>
                <a:srgbClr val="000000"/>
              </a:solidFill>
              <a:ea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32202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problems: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“Small </a:t>
            </a:r>
            <a:r>
              <a:rPr lang="en-US" sz="2400" dirty="0"/>
              <a:t>print, sometimes hard to read. Sometimes the mobile version of a site doesn't have all the links or info that I want</a:t>
            </a:r>
            <a:r>
              <a:rPr lang="en-US" sz="2400" dirty="0" smtClean="0"/>
              <a:t>.”</a:t>
            </a:r>
            <a:endParaRPr lang="en-US" sz="2400" dirty="0"/>
          </a:p>
          <a:p>
            <a:endParaRPr lang="en-US" sz="2400" dirty="0">
              <a:solidFill>
                <a:srgbClr val="000000"/>
              </a:solidFill>
              <a:ea typeface="Lucida Grande"/>
            </a:endParaRPr>
          </a:p>
          <a:p>
            <a:r>
              <a:rPr lang="en-US" sz="2400" dirty="0"/>
              <a:t>Pages are not optimized for display on small smart phone screen (like this survey page by the way, ironically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14865" y="455128"/>
            <a:ext cx="7024744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dirty="0"/>
              <a:t>Background </a:t>
            </a:r>
          </a:p>
        </p:txBody>
      </p:sp>
      <p:sp>
        <p:nvSpPr>
          <p:cNvPr id="59" name="Shape 59"/>
          <p:cNvSpPr>
            <a:spLocks noGrp="1"/>
          </p:cNvSpPr>
          <p:nvPr>
            <p:ph idx="1"/>
          </p:nvPr>
        </p:nvSpPr>
        <p:spPr>
          <a:xfrm>
            <a:off x="762000" y="1617766"/>
            <a:ext cx="7058809" cy="4622774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19100">
              <a:spcBef>
                <a:spcPts val="600"/>
              </a:spcBef>
              <a:buClr>
                <a:schemeClr val="dk2"/>
              </a:buClr>
              <a:buSzPct val="178571"/>
              <a:buFont typeface="Arial"/>
              <a:buChar char="•"/>
            </a:pPr>
            <a:r>
              <a:rPr lang="en-CA" dirty="0"/>
              <a:t>Rapid adoption of smartphones and tablet computers (1-2).</a:t>
            </a:r>
          </a:p>
          <a:p>
            <a:endParaRPr lang="en-CA" dirty="0"/>
          </a:p>
          <a:p>
            <a:pPr marL="457200" lvl="0" indent="-419100">
              <a:spcBef>
                <a:spcPts val="600"/>
              </a:spcBef>
              <a:buClr>
                <a:schemeClr val="dk2"/>
              </a:buClr>
              <a:buSzPct val="178571"/>
              <a:buFont typeface="Arial"/>
              <a:buChar char="•"/>
            </a:pPr>
            <a:r>
              <a:rPr lang="en-CA" dirty="0"/>
              <a:t>Explosion of content available for mobile devices, of varying quality (1).</a:t>
            </a:r>
          </a:p>
          <a:p>
            <a:endParaRPr lang="en-CA" dirty="0"/>
          </a:p>
          <a:p>
            <a:pPr marL="457200" lvl="0" indent="-419100">
              <a:buClr>
                <a:schemeClr val="dk2"/>
              </a:buClr>
              <a:buSzPct val="178571"/>
              <a:buFont typeface="Arial"/>
              <a:buChar char="•"/>
            </a:pPr>
            <a:r>
              <a:rPr lang="en-CA" dirty="0"/>
              <a:t>Challenges for libraries: availability of institutional licensing, authentication processes, new software platforms to support (3).  </a:t>
            </a:r>
          </a:p>
          <a:p>
            <a:pPr marL="381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78571"/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111" y="1027664"/>
            <a:ext cx="7546123" cy="891447"/>
          </a:xfrm>
        </p:spPr>
        <p:txBody>
          <a:bodyPr/>
          <a:lstStyle/>
          <a:p>
            <a:r>
              <a:rPr lang="en-US" dirty="0" smtClean="0"/>
              <a:t>What they like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“Speed</a:t>
            </a:r>
            <a:r>
              <a:rPr lang="en-US" sz="2400" dirty="0"/>
              <a:t>, convenience, portability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“So </a:t>
            </a:r>
            <a:r>
              <a:rPr lang="en-US" sz="2400" dirty="0"/>
              <a:t>fast, so easy. I can read articles or check notes during rounds or during a quick break</a:t>
            </a:r>
            <a:r>
              <a:rPr lang="en-US" sz="2400" dirty="0" smtClean="0"/>
              <a:t>.”</a:t>
            </a:r>
          </a:p>
          <a:p>
            <a:endParaRPr lang="en-US" sz="2400" dirty="0"/>
          </a:p>
          <a:p>
            <a:r>
              <a:rPr lang="en-US" sz="2400" dirty="0"/>
              <a:t>It's fast - can access information immediately without having to look for a computer</a:t>
            </a:r>
            <a:r>
              <a:rPr lang="en-US" sz="2400" dirty="0" smtClean="0"/>
              <a:t>.”</a:t>
            </a:r>
          </a:p>
          <a:p>
            <a:endParaRPr lang="en-US" sz="2400" dirty="0"/>
          </a:p>
          <a:p>
            <a:r>
              <a:rPr lang="en-US" sz="2400" dirty="0" smtClean="0"/>
              <a:t>“speed </a:t>
            </a:r>
            <a:r>
              <a:rPr lang="en-US" sz="2400" dirty="0"/>
              <a:t>of having an app already on phone and not having to use a </a:t>
            </a:r>
            <a:r>
              <a:rPr lang="en-US" sz="2400" dirty="0" smtClean="0"/>
              <a:t>website”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147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22" y="1027664"/>
            <a:ext cx="7532012" cy="1143000"/>
          </a:xfrm>
        </p:spPr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6222" y="2323652"/>
            <a:ext cx="7986889" cy="3508977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“Send </a:t>
            </a:r>
            <a:r>
              <a:rPr lang="en-US" sz="2400" dirty="0"/>
              <a:t>out a newsletter with a list of available apps and how to install them (make installation easier!</a:t>
            </a:r>
            <a:r>
              <a:rPr lang="en-US" sz="2400" dirty="0" smtClean="0"/>
              <a:t>)”</a:t>
            </a:r>
          </a:p>
          <a:p>
            <a:endParaRPr lang="en-US" sz="2400" dirty="0"/>
          </a:p>
          <a:p>
            <a:r>
              <a:rPr lang="en-US" sz="2400" dirty="0" smtClean="0"/>
              <a:t>“provide </a:t>
            </a:r>
            <a:r>
              <a:rPr lang="en-US" sz="2400" dirty="0"/>
              <a:t>a list and email info about where to find these </a:t>
            </a:r>
            <a:r>
              <a:rPr lang="en-US" sz="2400" dirty="0" smtClean="0"/>
              <a:t>resources”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21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027664"/>
            <a:ext cx="7547534" cy="6614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2300" y="2201332"/>
            <a:ext cx="7810500" cy="4346223"/>
          </a:xfrm>
        </p:spPr>
        <p:txBody>
          <a:bodyPr>
            <a:normAutofit fontScale="40000" lnSpcReduction="20000"/>
          </a:bodyPr>
          <a:lstStyle/>
          <a:p>
            <a:r>
              <a:rPr lang="en-US" sz="6500" dirty="0" smtClean="0"/>
              <a:t>Speed of access is very important, in particular, </a:t>
            </a:r>
            <a:r>
              <a:rPr lang="en-US" sz="6500" dirty="0"/>
              <a:t>a</a:t>
            </a:r>
            <a:r>
              <a:rPr lang="en-US" sz="6500" dirty="0" smtClean="0"/>
              <a:t>uthentication </a:t>
            </a:r>
            <a:r>
              <a:rPr lang="en-US" sz="6500" dirty="0"/>
              <a:t>to licensed resources is a significant issue</a:t>
            </a:r>
            <a:r>
              <a:rPr lang="en-US" sz="6500" dirty="0" smtClean="0"/>
              <a:t>.</a:t>
            </a:r>
            <a:br>
              <a:rPr lang="en-US" sz="6500" dirty="0" smtClean="0"/>
            </a:br>
            <a:endParaRPr lang="en-US" sz="6500" dirty="0" smtClean="0"/>
          </a:p>
          <a:p>
            <a:r>
              <a:rPr lang="en-US" sz="6500" dirty="0"/>
              <a:t>Users who are aware of the libraries’ licensed resources are generally happy with what is available</a:t>
            </a:r>
            <a:r>
              <a:rPr lang="en-US" sz="6500" dirty="0" smtClean="0"/>
              <a:t>.</a:t>
            </a:r>
            <a:br>
              <a:rPr lang="en-US" sz="6500" dirty="0" smtClean="0"/>
            </a:br>
            <a:endParaRPr lang="en-US" sz="6500" dirty="0" smtClean="0"/>
          </a:p>
          <a:p>
            <a:r>
              <a:rPr lang="en-US" sz="6500" dirty="0"/>
              <a:t>Large demand for unmediated support and increased communication of available resources.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9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53064"/>
            <a:ext cx="7534834" cy="839236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73100" y="2451100"/>
            <a:ext cx="7147709" cy="3381529"/>
          </a:xfrm>
        </p:spPr>
        <p:txBody>
          <a:bodyPr/>
          <a:lstStyle/>
          <a:p>
            <a:r>
              <a:rPr lang="en-US" dirty="0" smtClean="0"/>
              <a:t>Further data analysis</a:t>
            </a:r>
          </a:p>
          <a:p>
            <a:endParaRPr lang="en-US" dirty="0"/>
          </a:p>
          <a:p>
            <a:r>
              <a:rPr lang="en-US" dirty="0" smtClean="0"/>
              <a:t>Conduct follow-up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4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Alberta Libraries’ Travel and Research Support Fund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6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68" y="1027664"/>
            <a:ext cx="7475566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67" y="2323652"/>
            <a:ext cx="7958665" cy="3508977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dirty="0"/>
              <a:t>References: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dirty="0" err="1" smtClean="0"/>
              <a:t>Franko</a:t>
            </a:r>
            <a:r>
              <a:rPr lang="en-US" dirty="0" smtClean="0"/>
              <a:t> </a:t>
            </a:r>
            <a:r>
              <a:rPr lang="en-US" dirty="0"/>
              <a:t>OI, </a:t>
            </a:r>
            <a:r>
              <a:rPr lang="en-US" dirty="0" err="1"/>
              <a:t>Tirrell</a:t>
            </a:r>
            <a:r>
              <a:rPr lang="en-US" dirty="0"/>
              <a:t> TF. Smartphone App Use Among Medical Providers in ACGME Training Programs. J Med </a:t>
            </a:r>
            <a:r>
              <a:rPr lang="en-US" dirty="0" err="1"/>
              <a:t>Syst</a:t>
            </a:r>
            <a:r>
              <a:rPr lang="en-US" dirty="0"/>
              <a:t> [Internet]. 2011 Nov 4 [cited 2011 Dec 14];Available from: </a:t>
            </a:r>
            <a:r>
              <a:rPr lang="en-US" dirty="0">
                <a:hlinkClick r:id="rId2"/>
              </a:rPr>
              <a:t>http://www.ncbi.nlm.nih.gov/pubmed/22052129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2.  Jackson </a:t>
            </a:r>
            <a:r>
              <a:rPr lang="en-US" dirty="0"/>
              <a:t>&amp; Coker Research Associates. Apps, Doctors, and Digital Devices [Internet]. Jackson &amp; Coker Industry Report. [cited 2011 Dec 20];Available from: </a:t>
            </a:r>
            <a:r>
              <a:rPr lang="en-US" dirty="0">
                <a:hlinkClick r:id="rId3"/>
              </a:rPr>
              <a:t>http://www.jacksoncoker.com/physician-career-resources/newsletters/monthlymain/des/Apps.aspx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 Chatterley </a:t>
            </a:r>
            <a:r>
              <a:rPr lang="en-US" dirty="0"/>
              <a:t>T, </a:t>
            </a:r>
            <a:r>
              <a:rPr lang="en-US" dirty="0" err="1"/>
              <a:t>Chojecki</a:t>
            </a:r>
            <a:r>
              <a:rPr lang="en-US" dirty="0"/>
              <a:t> D. Personal digital assistant usage among undergraduate medical students: exploring trends, barriers, and the advent of smartphones. J Med </a:t>
            </a:r>
            <a:r>
              <a:rPr lang="en-US" dirty="0" err="1"/>
              <a:t>Libr</a:t>
            </a:r>
            <a:r>
              <a:rPr lang="en-US" dirty="0"/>
              <a:t> Assoc. 2010 Apr;98(2):157–60. </a:t>
            </a:r>
          </a:p>
          <a:p>
            <a:pPr marL="6858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9374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33400" y="704717"/>
            <a:ext cx="7886700" cy="800189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dirty="0"/>
              <a:t>Research Questions</a:t>
            </a: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635000" y="1905001"/>
            <a:ext cx="7899400" cy="5207549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/>
            <a:r>
              <a:rPr lang="en-US" dirty="0"/>
              <a:t>What resources, if any, are medical students, residents, and faculty using on their mobile devices when answering clinical </a:t>
            </a:r>
            <a:r>
              <a:rPr lang="en-US" dirty="0" smtClean="0"/>
              <a:t>questions</a:t>
            </a:r>
            <a:r>
              <a:rPr lang="en-US" dirty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0"/>
            <a:r>
              <a:rPr lang="en-US" dirty="0" smtClean="0"/>
              <a:t>In </a:t>
            </a:r>
            <a:r>
              <a:rPr lang="en-US" dirty="0"/>
              <a:t>what situations do they use their mobile devices for finding information?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What intellectual and technical barriers prohibit medical students, residents and faculty from using their mobile devices to find information related to their studies and work?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520700" y="970380"/>
            <a:ext cx="7547534" cy="800189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dirty="0"/>
              <a:t>Survey</a:t>
            </a:r>
          </a:p>
        </p:txBody>
      </p:sp>
      <p:sp>
        <p:nvSpPr>
          <p:cNvPr id="71" name="Shape 71"/>
          <p:cNvSpPr>
            <a:spLocks noGrp="1"/>
          </p:cNvSpPr>
          <p:nvPr>
            <p:ph idx="1"/>
          </p:nvPr>
        </p:nvSpPr>
        <p:spPr>
          <a:xfrm>
            <a:off x="520700" y="2323652"/>
            <a:ext cx="7924800" cy="3508622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19100">
              <a:buClrTx/>
              <a:buSzPct val="166666"/>
              <a:buFont typeface="Arial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The survey was comprised of fourteen questions and was only administered online.</a:t>
            </a:r>
          </a:p>
          <a:p>
            <a:pPr marL="457200" lvl="0" indent="-419100">
              <a:buClrTx/>
              <a:buSzPct val="166666"/>
              <a:buFont typeface="Arial"/>
              <a:buChar char="•"/>
            </a:pPr>
            <a:endParaRPr lang="en-CA" dirty="0">
              <a:solidFill>
                <a:schemeClr val="tx1"/>
              </a:solidFill>
            </a:endParaRPr>
          </a:p>
          <a:p>
            <a:pPr marL="457200" lvl="0" indent="-419100">
              <a:buClrTx/>
              <a:buSzPct val="166666"/>
              <a:buFont typeface="Arial"/>
              <a:buChar char="•"/>
            </a:pPr>
            <a:r>
              <a:rPr dirty="0" smtClean="0">
                <a:solidFill>
                  <a:schemeClr val="tx1"/>
                </a:solidFill>
              </a:rPr>
              <a:t>Respondents </a:t>
            </a:r>
            <a:r>
              <a:rPr dirty="0">
                <a:solidFill>
                  <a:schemeClr val="tx1"/>
                </a:solidFill>
              </a:rPr>
              <a:t>from 4 out of 5 </a:t>
            </a:r>
            <a:r>
              <a:rPr dirty="0" smtClean="0">
                <a:solidFill>
                  <a:schemeClr val="tx1"/>
                </a:solidFill>
              </a:rPr>
              <a:t>institutions</a:t>
            </a:r>
            <a:r>
              <a:rPr lang="en-CA" dirty="0" smtClean="0">
                <a:solidFill>
                  <a:schemeClr val="tx1"/>
                </a:solidFill>
              </a:rPr>
              <a:t> are represented in this presentation.</a:t>
            </a:r>
          </a:p>
          <a:p>
            <a:pPr marL="38100" lvl="0" indent="0">
              <a:buClrTx/>
              <a:buSzPct val="166666"/>
              <a:buNone/>
            </a:pPr>
            <a:r>
              <a:rPr dirty="0" smtClean="0">
                <a:solidFill>
                  <a:schemeClr val="tx1"/>
                </a:solidFill>
              </a:rPr>
              <a:t>  </a:t>
            </a:r>
            <a:endParaRPr lang="en-CA" dirty="0">
              <a:solidFill>
                <a:schemeClr val="tx1"/>
              </a:solidFill>
            </a:endParaRPr>
          </a:p>
          <a:p>
            <a:pPr marL="457200" indent="-419100">
              <a:buClrTx/>
            </a:pPr>
            <a:r>
              <a:rPr lang="en-US" dirty="0" smtClean="0">
                <a:solidFill>
                  <a:schemeClr val="tx1"/>
                </a:solidFill>
              </a:rPr>
              <a:t>1210 </a:t>
            </a:r>
            <a:r>
              <a:rPr lang="en-US" dirty="0">
                <a:solidFill>
                  <a:schemeClr val="tx1"/>
                </a:solidFill>
              </a:rPr>
              <a:t>results up to </a:t>
            </a:r>
            <a:r>
              <a:rPr lang="en-US" dirty="0" smtClean="0">
                <a:solidFill>
                  <a:schemeClr val="tx1"/>
                </a:solidFill>
              </a:rPr>
              <a:t>April 14, 2012.</a:t>
            </a:r>
            <a:endParaRPr lang="en-US" dirty="0">
              <a:solidFill>
                <a:schemeClr val="tx1"/>
              </a:solidFill>
            </a:endParaRPr>
          </a:p>
          <a:p>
            <a:pPr marL="38100" lvl="0" indent="0">
              <a:buClr>
                <a:schemeClr val="dk2"/>
              </a:buClr>
              <a:buSzPct val="166666"/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 idx="4294967295"/>
          </p:nvPr>
        </p:nvSpPr>
        <p:spPr>
          <a:xfrm>
            <a:off x="812800" y="631022"/>
            <a:ext cx="7416800" cy="677078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 indent="0"/>
            <a:r>
              <a:rPr lang="en-US" sz="3200" dirty="0" smtClean="0"/>
              <a:t>Do you have a mobile  device? </a:t>
            </a:r>
            <a:endParaRPr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08550" y="3614901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67500" y="5690513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n=1210</a:t>
            </a:r>
            <a:endParaRPr lang="en-US" sz="22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645204183"/>
              </p:ext>
            </p:extLst>
          </p:nvPr>
        </p:nvGraphicFramePr>
        <p:xfrm>
          <a:off x="457201" y="1577761"/>
          <a:ext cx="7493000" cy="454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 idx="4294967295"/>
          </p:nvPr>
        </p:nvSpPr>
        <p:spPr>
          <a:xfrm>
            <a:off x="539750" y="685711"/>
            <a:ext cx="7689850" cy="800189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 indent="0">
              <a:buNone/>
            </a:pPr>
            <a:r>
              <a:rPr lang="en-US" dirty="0" smtClean="0"/>
              <a:t>Demographic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6902450" y="5830669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n=1092</a:t>
            </a:r>
            <a:endParaRPr lang="en-US" sz="22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33839696"/>
              </p:ext>
            </p:extLst>
          </p:nvPr>
        </p:nvGraphicFramePr>
        <p:xfrm>
          <a:off x="539750" y="1609726"/>
          <a:ext cx="7924800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 idx="4294967295"/>
          </p:nvPr>
        </p:nvSpPr>
        <p:spPr>
          <a:xfrm>
            <a:off x="514350" y="923836"/>
            <a:ext cx="7715250" cy="800189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dirty="0"/>
              <a:t>Device type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0883" y="5823230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n=1073</a:t>
            </a:r>
            <a:endParaRPr lang="en-US" sz="22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53802945"/>
              </p:ext>
            </p:extLst>
          </p:nvPr>
        </p:nvGraphicFramePr>
        <p:xfrm>
          <a:off x="823784" y="1930400"/>
          <a:ext cx="8091616" cy="433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82798827"/>
              </p:ext>
            </p:extLst>
          </p:nvPr>
        </p:nvGraphicFramePr>
        <p:xfrm>
          <a:off x="520699" y="1796835"/>
          <a:ext cx="8267701" cy="446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0700" y="274638"/>
            <a:ext cx="7708900" cy="1160462"/>
          </a:xfrm>
        </p:spPr>
        <p:txBody>
          <a:bodyPr>
            <a:normAutofit/>
          </a:bodyPr>
          <a:lstStyle/>
          <a:p>
            <a:pPr indent="0"/>
            <a:r>
              <a:rPr lang="en-US" sz="3200" dirty="0" smtClean="0"/>
              <a:t>What do you do with your device?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32600" y="5740856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n=1069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1992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274638"/>
            <a:ext cx="7620000" cy="1109662"/>
          </a:xfrm>
        </p:spPr>
        <p:txBody>
          <a:bodyPr>
            <a:normAutofit/>
          </a:bodyPr>
          <a:lstStyle/>
          <a:p>
            <a:pPr indent="0"/>
            <a:r>
              <a:rPr lang="en-US" sz="3200" dirty="0" smtClean="0"/>
              <a:t>What was the last resource you used?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959600" y="5728156"/>
            <a:ext cx="1562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n=846</a:t>
            </a:r>
            <a:endParaRPr lang="en-US" sz="22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88927720"/>
              </p:ext>
            </p:extLst>
          </p:nvPr>
        </p:nvGraphicFramePr>
        <p:xfrm>
          <a:off x="609600" y="1384300"/>
          <a:ext cx="7912100" cy="487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82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840</Words>
  <Application>Microsoft Macintosh PowerPoint</Application>
  <PresentationFormat>On-screen Show (4:3)</PresentationFormat>
  <Paragraphs>121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Information Use on Mobile Devices in Medicine Preliminary Survey Results </vt:lpstr>
      <vt:lpstr>Background </vt:lpstr>
      <vt:lpstr>Research Questions</vt:lpstr>
      <vt:lpstr>Survey</vt:lpstr>
      <vt:lpstr>Do you have a mobile  device? </vt:lpstr>
      <vt:lpstr>Demographic</vt:lpstr>
      <vt:lpstr>Device type</vt:lpstr>
      <vt:lpstr>What do you do with your device?</vt:lpstr>
      <vt:lpstr>What was the last resource you used?</vt:lpstr>
      <vt:lpstr>How long did it take you?</vt:lpstr>
      <vt:lpstr>How often do you use your device to access medical resources?</vt:lpstr>
      <vt:lpstr>Aware that the library offers mobile resources</vt:lpstr>
      <vt:lpstr>Have used those resources</vt:lpstr>
      <vt:lpstr>Have found those resources useful</vt:lpstr>
      <vt:lpstr>Satisfaction with library resources</vt:lpstr>
      <vt:lpstr>What support would you like the library to provide? </vt:lpstr>
      <vt:lpstr>Barriers to access</vt:lpstr>
      <vt:lpstr>  Access Problems: </vt:lpstr>
      <vt:lpstr>Formatting problems:</vt:lpstr>
      <vt:lpstr>What they like</vt:lpstr>
      <vt:lpstr>Communication</vt:lpstr>
      <vt:lpstr>Discussion</vt:lpstr>
      <vt:lpstr>Next Steps</vt:lpstr>
      <vt:lpstr>Acknowledgements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Use on Mobile Devices in Medicine</dc:title>
  <dc:creator>Lee-Anne Ufholz</dc:creator>
  <cp:lastModifiedBy>Dale Storie</cp:lastModifiedBy>
  <cp:revision>113</cp:revision>
  <dcterms:modified xsi:type="dcterms:W3CDTF">2012-11-15T21:49:38Z</dcterms:modified>
</cp:coreProperties>
</file>