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33" r:id="rId2"/>
    <p:sldId id="335" r:id="rId3"/>
    <p:sldId id="336" r:id="rId4"/>
    <p:sldId id="340" r:id="rId5"/>
    <p:sldId id="342" r:id="rId6"/>
    <p:sldId id="344" r:id="rId7"/>
    <p:sldId id="339" r:id="rId8"/>
    <p:sldId id="346" r:id="rId9"/>
    <p:sldId id="347" r:id="rId10"/>
    <p:sldId id="348" r:id="rId11"/>
    <p:sldId id="351" r:id="rId12"/>
    <p:sldId id="353" r:id="rId13"/>
    <p:sldId id="354" r:id="rId14"/>
    <p:sldId id="355" r:id="rId15"/>
    <p:sldId id="381" r:id="rId16"/>
    <p:sldId id="357" r:id="rId17"/>
    <p:sldId id="371" r:id="rId18"/>
    <p:sldId id="372" r:id="rId19"/>
    <p:sldId id="373" r:id="rId20"/>
    <p:sldId id="363" r:id="rId21"/>
    <p:sldId id="367" r:id="rId22"/>
    <p:sldId id="374" r:id="rId23"/>
    <p:sldId id="375" r:id="rId24"/>
    <p:sldId id="377" r:id="rId25"/>
    <p:sldId id="311" r:id="rId26"/>
    <p:sldId id="382" r:id="rId27"/>
    <p:sldId id="383" r:id="rId28"/>
    <p:sldId id="384" r:id="rId29"/>
    <p:sldId id="292" r:id="rId30"/>
    <p:sldId id="376" r:id="rId31"/>
    <p:sldId id="289"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9C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86"/>
    <p:restoredTop sz="94643"/>
  </p:normalViewPr>
  <p:slideViewPr>
    <p:cSldViewPr snapToGrid="0" snapToObjects="1">
      <p:cViewPr varScale="1">
        <p:scale>
          <a:sx n="94" d="100"/>
          <a:sy n="94" d="100"/>
        </p:scale>
        <p:origin x="200"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2T22:21:47.648"/>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14B84-282A-7A47-B410-50198890E450}" type="datetimeFigureOut">
              <a:rPr lang="en-US" smtClean="0"/>
              <a:t>4/23/19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3DC30-DCF7-9E49-A94B-76B845B5F903}" type="slidenum">
              <a:rPr lang="en-US" smtClean="0"/>
              <a:t>‹#›</a:t>
            </a:fld>
            <a:endParaRPr lang="en-US"/>
          </a:p>
        </p:txBody>
      </p:sp>
    </p:spTree>
    <p:extLst>
      <p:ext uri="{BB962C8B-B14F-4D97-AF65-F5344CB8AC3E}">
        <p14:creationId xmlns:p14="http://schemas.microsoft.com/office/powerpoint/2010/main" val="42468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34. This has been the University of Alberta’s Opening Up Copyright Module on </a:t>
            </a:r>
            <a:r>
              <a:rPr lang="en-CA" sz="1200" b="0" i="1" u="none" strike="noStrike" kern="1200" dirty="0">
                <a:solidFill>
                  <a:schemeClr val="tx1"/>
                </a:solidFill>
                <a:effectLst/>
                <a:latin typeface="+mn-lt"/>
                <a:ea typeface="+mn-ea"/>
                <a:cs typeface="+mn-cs"/>
              </a:rPr>
              <a:t>SOCAN v. Bell</a:t>
            </a:r>
            <a:r>
              <a:rPr lang="en-CA" sz="1200" b="0" i="0" u="none" strike="noStrike" kern="1200" dirty="0">
                <a:solidFill>
                  <a:schemeClr val="tx1"/>
                </a:solidFill>
                <a:effectLst/>
                <a:latin typeface="+mn-lt"/>
                <a:ea typeface="+mn-ea"/>
                <a:cs typeface="+mn-cs"/>
              </a:rPr>
              <a:t>.  Thank you for your attention. </a:t>
            </a:r>
            <a:r>
              <a:rPr lang="en-CA" sz="1200" b="1" i="0" u="none" strike="noStrike" kern="1200" dirty="0">
                <a:solidFill>
                  <a:schemeClr val="tx1"/>
                </a:solidFill>
                <a:effectLst/>
                <a:latin typeface="+mn-lt"/>
                <a:ea typeface="+mn-ea"/>
                <a:cs typeface="+mn-cs"/>
              </a:rPr>
              <a:t>[C]</a:t>
            </a:r>
            <a:endParaRPr lang="en-CA"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59A8C4-0C62-F94C-981C-DE91E9B67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87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373286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5370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1453456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a:p>
        </p:txBody>
      </p:sp>
      <p:sp>
        <p:nvSpPr>
          <p:cNvPr id="4" name="Slide Number Placeholder 3"/>
          <p:cNvSpPr>
            <a:spLocks noGrp="1"/>
          </p:cNvSpPr>
          <p:nvPr>
            <p:ph type="sldNum" sz="quarter" idx="10"/>
          </p:nvPr>
        </p:nvSpPr>
        <p:spPr/>
        <p:txBody>
          <a:bodyPr/>
          <a:lstStyle/>
          <a:p>
            <a:fld id="{3059A8C4-0C62-F94C-981C-DE91E9B672CA}" type="slidenum">
              <a:rPr lang="en-US" smtClean="0"/>
              <a:t>29</a:t>
            </a:fld>
            <a:endParaRPr lang="en-US"/>
          </a:p>
        </p:txBody>
      </p:sp>
    </p:spTree>
    <p:extLst>
      <p:ext uri="{BB962C8B-B14F-4D97-AF65-F5344CB8AC3E}">
        <p14:creationId xmlns:p14="http://schemas.microsoft.com/office/powerpoint/2010/main" val="365126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30</a:t>
            </a:fld>
            <a:endParaRPr lang="en-US"/>
          </a:p>
        </p:txBody>
      </p:sp>
    </p:spTree>
    <p:extLst>
      <p:ext uri="{BB962C8B-B14F-4D97-AF65-F5344CB8AC3E}">
        <p14:creationId xmlns:p14="http://schemas.microsoft.com/office/powerpoint/2010/main" val="198378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CA"/>
          </a:p>
        </p:txBody>
      </p:sp>
      <p:sp>
        <p:nvSpPr>
          <p:cNvPr id="4" name="Slide Number Placeholder 3"/>
          <p:cNvSpPr>
            <a:spLocks noGrp="1"/>
          </p:cNvSpPr>
          <p:nvPr>
            <p:ph type="sldNum" sz="quarter" idx="10"/>
          </p:nvPr>
        </p:nvSpPr>
        <p:spPr/>
        <p:txBody>
          <a:bodyPr/>
          <a:lstStyle/>
          <a:p>
            <a:fld id="{3059A8C4-0C62-F94C-981C-DE91E9B672CA}" type="slidenum">
              <a:rPr lang="en-US" smtClean="0"/>
              <a:t>32</a:t>
            </a:fld>
            <a:endParaRPr lang="en-US"/>
          </a:p>
        </p:txBody>
      </p:sp>
    </p:spTree>
    <p:extLst>
      <p:ext uri="{BB962C8B-B14F-4D97-AF65-F5344CB8AC3E}">
        <p14:creationId xmlns:p14="http://schemas.microsoft.com/office/powerpoint/2010/main" val="93897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4.0/legalcode"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D3A9-7D5B-7844-BF6E-189B3A6062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04EDB3-E0F4-C44C-975F-9CC0D792E0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FB85B3-0821-2E44-9D3B-DD6C0A355E65}"/>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76985A51-CC0F-7F4A-BFD2-15977D828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717BF-28DA-0B4E-A47E-7BC42D169132}"/>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106541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77A6-49B4-3940-8E8A-FDE8FD58E8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0D204-1919-8F4D-8E6B-C548463BB8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1622D-823C-F44D-8EEA-AE80A04A827F}"/>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A928885B-E116-8B4A-9BD5-A03B805B7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64A2F-7157-4943-B09D-05E84E6A5478}"/>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206765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C39E34-19AD-AB44-B388-CCBE7D7EF9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C5AB0F-6420-3E49-A856-E98063B7C3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AF6DA-74B8-2B47-A256-BC6A2B75E636}"/>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8D68D1D4-163E-A144-8494-F0B65A1DB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6518A-5430-A74A-9038-AF859172F13C}"/>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32011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5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4" name="Picture 3">
            <a:extLst>
              <a:ext uri="{FF2B5EF4-FFF2-40B4-BE49-F238E27FC236}">
                <a16:creationId xmlns:a16="http://schemas.microsoft.com/office/drawing/2014/main" id="{EAA55123-175B-DF46-AA5A-53254D74F9A2}"/>
              </a:ext>
            </a:extLst>
          </p:cNvPr>
          <p:cNvPicPr>
            <a:picLocks noChangeAspect="1"/>
          </p:cNvPicPr>
          <p:nvPr userDrawn="1"/>
        </p:nvPicPr>
        <p:blipFill>
          <a:blip r:embed="rId3"/>
          <a:stretch>
            <a:fillRect/>
          </a:stretch>
        </p:blipFill>
        <p:spPr>
          <a:xfrm>
            <a:off x="4736474" y="4396582"/>
            <a:ext cx="2719052" cy="640135"/>
          </a:xfrm>
          <a:prstGeom prst="rect">
            <a:avLst/>
          </a:prstGeom>
        </p:spPr>
      </p:pic>
      <p:pic>
        <p:nvPicPr>
          <p:cNvPr id="5" name="Picture 2" descr="Image result for cc-by">
            <a:hlinkClick r:id="rId4"/>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Tree>
    <p:extLst>
      <p:ext uri="{BB962C8B-B14F-4D97-AF65-F5344CB8AC3E}">
        <p14:creationId xmlns:p14="http://schemas.microsoft.com/office/powerpoint/2010/main" val="171470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50000"/>
                  </a:schemeClr>
                </a:solidFill>
                <a:latin typeface="Arial" panose="020B0604020202020204" pitchFamily="34" charset="0"/>
              </a:defRPr>
            </a:lvl1pPr>
            <a:lvl2pPr>
              <a:defRPr b="0" i="0" baseline="0">
                <a:solidFill>
                  <a:schemeClr val="bg2">
                    <a:lumMod val="50000"/>
                  </a:schemeClr>
                </a:solidFill>
                <a:latin typeface="Arial" panose="020B0604020202020204" pitchFamily="34" charset="0"/>
              </a:defRPr>
            </a:lvl2pPr>
            <a:lvl3pPr>
              <a:defRPr b="0" i="0" baseline="0">
                <a:solidFill>
                  <a:schemeClr val="bg2">
                    <a:lumMod val="50000"/>
                  </a:schemeClr>
                </a:solidFill>
                <a:latin typeface="Arial" panose="020B0604020202020204" pitchFamily="34" charset="0"/>
              </a:defRPr>
            </a:lvl3pPr>
            <a:lvl4pPr>
              <a:defRPr b="0" i="0" baseline="0">
                <a:solidFill>
                  <a:schemeClr val="bg2">
                    <a:lumMod val="50000"/>
                  </a:schemeClr>
                </a:solidFill>
                <a:latin typeface="Arial" panose="020B0604020202020204" pitchFamily="34" charset="0"/>
              </a:defRPr>
            </a:lvl4pPr>
            <a:lvl5pPr>
              <a:defRPr b="0" i="0" baseline="0">
                <a:solidFill>
                  <a:schemeClr val="bg2">
                    <a:lumMod val="5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a:t>Level 4</a:t>
            </a:r>
            <a:br>
              <a:rPr lang="en-US" dirty="0"/>
            </a:br>
            <a:r>
              <a:rPr lang="en-US" dirty="0"/>
              <a:t>Title Placeholder</a:t>
            </a:r>
          </a:p>
        </p:txBody>
      </p:sp>
    </p:spTree>
    <p:extLst>
      <p:ext uri="{BB962C8B-B14F-4D97-AF65-F5344CB8AC3E}">
        <p14:creationId xmlns:p14="http://schemas.microsoft.com/office/powerpoint/2010/main" val="172635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26318"/>
            <a:ext cx="8682518" cy="868633"/>
          </a:xfrm>
          <a:prstGeom prst="rect">
            <a:avLst/>
          </a:prstGeom>
        </p:spPr>
        <p:txBody>
          <a:bodyPr anchor="ctr" anchorCtr="0"/>
          <a:lstStyle>
            <a:lvl1pPr algn="ctr">
              <a:lnSpc>
                <a:spcPct val="70000"/>
              </a:lnSpc>
              <a:defRPr sz="4000" baseline="0">
                <a:solidFill>
                  <a:schemeClr val="bg1"/>
                </a:solidFill>
                <a:latin typeface="DINPro-CondBold" charset="0"/>
              </a:defRPr>
            </a:lvl1pPr>
          </a:lstStyle>
          <a:p>
            <a:r>
              <a:rPr lang="en-US" dirty="0"/>
              <a:t>Level 4</a:t>
            </a:r>
            <a:br>
              <a:rPr lang="en-US" dirty="0"/>
            </a:br>
            <a:r>
              <a:rPr lang="en-US" dirty="0"/>
              <a:t>Title Placeholder</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aseline="0">
                <a:solidFill>
                  <a:schemeClr val="bg2">
                    <a:lumMod val="50000"/>
                  </a:schemeClr>
                </a:solidFill>
                <a:latin typeface="DINPro" charset="0"/>
              </a:defRPr>
            </a:lvl1pPr>
            <a:lvl2pPr>
              <a:defRPr baseline="0">
                <a:solidFill>
                  <a:schemeClr val="bg2">
                    <a:lumMod val="50000"/>
                  </a:schemeClr>
                </a:solidFill>
                <a:latin typeface="DINPro" charset="0"/>
              </a:defRPr>
            </a:lvl2pPr>
            <a:lvl3pPr>
              <a:defRPr baseline="0">
                <a:solidFill>
                  <a:schemeClr val="bg2">
                    <a:lumMod val="50000"/>
                  </a:schemeClr>
                </a:solidFill>
                <a:latin typeface="DINPro" charset="0"/>
              </a:defRPr>
            </a:lvl3pPr>
            <a:lvl4pPr>
              <a:defRPr baseline="0">
                <a:solidFill>
                  <a:schemeClr val="bg2">
                    <a:lumMod val="50000"/>
                  </a:schemeClr>
                </a:solidFill>
                <a:latin typeface="DINPro" charset="0"/>
              </a:defRPr>
            </a:lvl4pPr>
            <a:lvl5pPr>
              <a:defRPr baseline="0">
                <a:solidFill>
                  <a:schemeClr val="bg2">
                    <a:lumMod val="50000"/>
                  </a:schemeClr>
                </a:solidFill>
                <a:latin typeface="DINPro"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aseline="0">
                <a:solidFill>
                  <a:srgbClr val="879F3D"/>
                </a:solidFill>
                <a:latin typeface="DINPro"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a:t>
            </a:r>
            <a:r>
              <a:rPr lang="en-US"/>
              <a:t>to Related Modules</a:t>
            </a:r>
            <a:endParaRPr lang="en-US" dirty="0"/>
          </a:p>
        </p:txBody>
      </p:sp>
    </p:spTree>
    <p:extLst>
      <p:ext uri="{BB962C8B-B14F-4D97-AF65-F5344CB8AC3E}">
        <p14:creationId xmlns:p14="http://schemas.microsoft.com/office/powerpoint/2010/main" val="258273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7D4A-9C65-574C-9064-2450F9D1CC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D0C264-175D-954E-832D-F95AFFC899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E88FE7-DC2D-A441-A832-4BCA2A07842B}"/>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508F29C8-0D24-3942-BDA6-19FA6054C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54BE8-6719-C24C-BDFC-61C6DF45A4B2}"/>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418601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E99C-EB36-2A40-A0ED-BC4EDC43D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B58D23-CC25-DF44-BC25-C9105A174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3E0322-906C-5341-803F-348D780E1055}"/>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5FB23045-5296-9F49-953A-A0E544BC7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7A43F-70BF-6945-BE29-87DD1C8EBFF3}"/>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182557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9AA78-BB28-B846-926C-5BB4D3854F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31977-15A7-CF46-A6B2-35E800FA8E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3599E-9F94-FD4C-A252-82F662741A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4CBF5-0AF4-3640-897D-B04419A0E5B9}"/>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6" name="Footer Placeholder 5">
            <a:extLst>
              <a:ext uri="{FF2B5EF4-FFF2-40B4-BE49-F238E27FC236}">
                <a16:creationId xmlns:a16="http://schemas.microsoft.com/office/drawing/2014/main" id="{7FEC71F8-E28F-7246-B7C2-B0BD5FE40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112EC-9D27-314D-BBF5-6D2E70D10F60}"/>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212030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D849-1B41-8C4B-A439-D970DF73D5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C25B4-3F20-E64F-B7AA-4CC376E7F3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CEFF87-31CA-5C4E-A474-B0D858B1E8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EA10C-4661-F242-A8A4-3FFD1954EB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7265C0-2A42-2449-A2D1-3E82413928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8026B6-05FC-B143-8DA7-67D68B3F61FF}"/>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8" name="Footer Placeholder 7">
            <a:extLst>
              <a:ext uri="{FF2B5EF4-FFF2-40B4-BE49-F238E27FC236}">
                <a16:creationId xmlns:a16="http://schemas.microsoft.com/office/drawing/2014/main" id="{E620FC49-B36F-9340-8BBA-0D9267942F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F9D268-9A39-1F44-8295-E717F40F4841}"/>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189495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C7C3-141F-F543-9D94-21066B9A48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66B0C-9634-3346-BC5C-617F2218BDC9}"/>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4" name="Footer Placeholder 3">
            <a:extLst>
              <a:ext uri="{FF2B5EF4-FFF2-40B4-BE49-F238E27FC236}">
                <a16:creationId xmlns:a16="http://schemas.microsoft.com/office/drawing/2014/main" id="{8E769D79-78A3-F444-A946-333977ADD1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01C71D-3D84-FC4A-B814-FB53E988F62F}"/>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267634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A3E4F5-12B9-794D-9095-B8AE84467B17}"/>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3" name="Footer Placeholder 2">
            <a:extLst>
              <a:ext uri="{FF2B5EF4-FFF2-40B4-BE49-F238E27FC236}">
                <a16:creationId xmlns:a16="http://schemas.microsoft.com/office/drawing/2014/main" id="{BDC918F9-8898-8940-B4EA-236B84851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E88DB-63C3-1C4E-8259-73B545EC4C55}"/>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131072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0E67-3FEC-D844-A7ED-55B9EF3BE4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A8D99E-345F-8549-BCD9-83424FCD0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B8D882-D555-C74B-B232-08E25B04D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47D0AE-3083-E74E-ADA5-427837B7763B}"/>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6" name="Footer Placeholder 5">
            <a:extLst>
              <a:ext uri="{FF2B5EF4-FFF2-40B4-BE49-F238E27FC236}">
                <a16:creationId xmlns:a16="http://schemas.microsoft.com/office/drawing/2014/main" id="{49F1FF46-1FC3-3245-B2BB-D0080AA165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1A564-8E57-544C-9351-55B12B201579}"/>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45107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4FDB-4D3A-2641-BA77-86783B6EA0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CD08BC-E2EE-7F49-99A0-47105650D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0CFF26-8E7E-254F-B5DE-0B13C33D1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C5DB60-2CD2-EA46-8B0B-3509774E93EA}"/>
              </a:ext>
            </a:extLst>
          </p:cNvPr>
          <p:cNvSpPr>
            <a:spLocks noGrp="1"/>
          </p:cNvSpPr>
          <p:nvPr>
            <p:ph type="dt" sz="half" idx="10"/>
          </p:nvPr>
        </p:nvSpPr>
        <p:spPr/>
        <p:txBody>
          <a:bodyPr/>
          <a:lstStyle/>
          <a:p>
            <a:fld id="{010ECE78-1A20-9043-A5E2-157405CF4627}" type="datetimeFigureOut">
              <a:rPr lang="en-US" smtClean="0"/>
              <a:t>4/23/19</a:t>
            </a:fld>
            <a:endParaRPr lang="en-US"/>
          </a:p>
        </p:txBody>
      </p:sp>
      <p:sp>
        <p:nvSpPr>
          <p:cNvPr id="6" name="Footer Placeholder 5">
            <a:extLst>
              <a:ext uri="{FF2B5EF4-FFF2-40B4-BE49-F238E27FC236}">
                <a16:creationId xmlns:a16="http://schemas.microsoft.com/office/drawing/2014/main" id="{E0B075C2-7FCF-AF48-B0B4-F6881E65DF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B8FA7-7B16-294A-A0E5-001C3627313D}"/>
              </a:ext>
            </a:extLst>
          </p:cNvPr>
          <p:cNvSpPr>
            <a:spLocks noGrp="1"/>
          </p:cNvSpPr>
          <p:nvPr>
            <p:ph type="sldNum" sz="quarter" idx="12"/>
          </p:nvPr>
        </p:nvSpPr>
        <p:spPr/>
        <p:txBody>
          <a:bodyPr/>
          <a:lstStyle/>
          <a:p>
            <a:fld id="{C744D826-45E0-BD45-9982-3B8861D53253}" type="slidenum">
              <a:rPr lang="en-US" smtClean="0"/>
              <a:t>‹#›</a:t>
            </a:fld>
            <a:endParaRPr lang="en-US"/>
          </a:p>
        </p:txBody>
      </p:sp>
    </p:spTree>
    <p:extLst>
      <p:ext uri="{BB962C8B-B14F-4D97-AF65-F5344CB8AC3E}">
        <p14:creationId xmlns:p14="http://schemas.microsoft.com/office/powerpoint/2010/main" val="360727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B18E2-F3C8-9041-89B3-1273F76403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A3D6-3030-ED41-816B-496E75670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898C0-3A5B-EB4A-BD08-C06F92C1C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ECE78-1A20-9043-A5E2-157405CF4627}" type="datetimeFigureOut">
              <a:rPr lang="en-US" smtClean="0"/>
              <a:t>4/23/19</a:t>
            </a:fld>
            <a:endParaRPr lang="en-US"/>
          </a:p>
        </p:txBody>
      </p:sp>
      <p:sp>
        <p:nvSpPr>
          <p:cNvPr id="5" name="Footer Placeholder 4">
            <a:extLst>
              <a:ext uri="{FF2B5EF4-FFF2-40B4-BE49-F238E27FC236}">
                <a16:creationId xmlns:a16="http://schemas.microsoft.com/office/drawing/2014/main" id="{45BC49FC-7B17-CC45-B3E7-7BFE02C8F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D42455-BE30-314B-A359-485C22C9B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4D826-45E0-BD45-9982-3B8861D53253}" type="slidenum">
              <a:rPr lang="en-US" smtClean="0"/>
              <a:t>‹#›</a:t>
            </a:fld>
            <a:endParaRPr lang="en-US"/>
          </a:p>
        </p:txBody>
      </p:sp>
    </p:spTree>
    <p:extLst>
      <p:ext uri="{BB962C8B-B14F-4D97-AF65-F5344CB8AC3E}">
        <p14:creationId xmlns:p14="http://schemas.microsoft.com/office/powerpoint/2010/main" val="2124895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jpeg"/><Relationship Id="rId7"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hyperlink" Target="https://thenounproject.com/search/?q=CONTRACT&amp;i=1237314" TargetMode="External"/><Relationship Id="rId3" Type="http://schemas.openxmlformats.org/officeDocument/2006/relationships/hyperlink" Target="https://thenounproject.com/search/?q=essay&amp;i=1353220" TargetMode="External"/><Relationship Id="rId7" Type="http://schemas.openxmlformats.org/officeDocument/2006/relationships/hyperlink" Target="https://thenounproject.com/search/?q=MOUSE&amp;i=115241" TargetMode="External"/><Relationship Id="rId12" Type="http://schemas.openxmlformats.org/officeDocument/2006/relationships/hyperlink" Target="https://pixabay.com/de/illustrations/avatar-kunden-kundschaft-ikonen-2191932/"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thenounproject.com/icon/86670/" TargetMode="External"/><Relationship Id="rId11" Type="http://schemas.openxmlformats.org/officeDocument/2006/relationships/hyperlink" Target="https://pixabay.com/en/lawyer-attorney-barrister-judge-28838/" TargetMode="External"/><Relationship Id="rId5" Type="http://schemas.openxmlformats.org/officeDocument/2006/relationships/hyperlink" Target="https://thenounproject.com/search/?q=computer&amp;i=2137706" TargetMode="External"/><Relationship Id="rId10" Type="http://schemas.openxmlformats.org/officeDocument/2006/relationships/hyperlink" Target="https://thenounproject.com/search/?q=contract&amp;i=2077576" TargetMode="External"/><Relationship Id="rId4" Type="http://schemas.openxmlformats.org/officeDocument/2006/relationships/hyperlink" Target="https://thenounproject.com/search/?q=AGENCY&amp;i=1079410" TargetMode="External"/><Relationship Id="rId9" Type="http://schemas.openxmlformats.org/officeDocument/2006/relationships/hyperlink" Target="https://pixabay.com/en/american-author-drawing-129639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hyperlink" Target="https://www.ualberta.ca/copyright/resources/opening-up-copyright-instructional-modules"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creativecommons.org/licenses/by/4.0/" TargetMode="External"/><Relationship Id="rId5" Type="http://schemas.openxmlformats.org/officeDocument/2006/relationships/hyperlink" Target="mailto:copyright@ualberta.ca" TargetMode="External"/><Relationship Id="rId4" Type="http://schemas.openxmlformats.org/officeDocument/2006/relationships/hyperlink" Target="https://commons.wikimedia.org/wiki/Commons:Free_media_resources/Photograph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8CE6-7329-5841-8A72-0A876796CF46}"/>
              </a:ext>
            </a:extLst>
          </p:cNvPr>
          <p:cNvSpPr>
            <a:spLocks noGrp="1"/>
          </p:cNvSpPr>
          <p:nvPr>
            <p:ph type="ctrTitle"/>
          </p:nvPr>
        </p:nvSpPr>
        <p:spPr>
          <a:xfrm>
            <a:off x="664028" y="1041400"/>
            <a:ext cx="10863943" cy="2387600"/>
          </a:xfrm>
        </p:spPr>
        <p:txBody>
          <a:bodyPr/>
          <a:lstStyle/>
          <a:p>
            <a:r>
              <a:rPr lang="en-US" dirty="0"/>
              <a:t>PUBLISHING AGREEMENTS</a:t>
            </a:r>
          </a:p>
        </p:txBody>
      </p:sp>
      <p:sp>
        <p:nvSpPr>
          <p:cNvPr id="3" name="Subtitle 2">
            <a:extLst>
              <a:ext uri="{FF2B5EF4-FFF2-40B4-BE49-F238E27FC236}">
                <a16:creationId xmlns:a16="http://schemas.microsoft.com/office/drawing/2014/main" id="{644CCC45-B650-4A46-864B-8F5ADA7B490D}"/>
              </a:ext>
            </a:extLst>
          </p:cNvPr>
          <p:cNvSpPr>
            <a:spLocks noGrp="1"/>
          </p:cNvSpPr>
          <p:nvPr>
            <p:ph type="subTitle" idx="1"/>
          </p:nvPr>
        </p:nvSpPr>
        <p:spPr/>
        <p:txBody>
          <a:bodyPr/>
          <a:lstStyle/>
          <a:p>
            <a:endParaRPr lang="en-US" dirty="0"/>
          </a:p>
        </p:txBody>
      </p:sp>
      <p:sp>
        <p:nvSpPr>
          <p:cNvPr id="4" name="Text Placeholder 3">
            <a:extLst>
              <a:ext uri="{FF2B5EF4-FFF2-40B4-BE49-F238E27FC236}">
                <a16:creationId xmlns:a16="http://schemas.microsoft.com/office/drawing/2014/main" id="{9CE48866-0BD8-3140-8960-1E0423F2C49B}"/>
              </a:ext>
            </a:extLst>
          </p:cNvPr>
          <p:cNvSpPr>
            <a:spLocks noGrp="1"/>
          </p:cNvSpPr>
          <p:nvPr>
            <p:ph type="body" sz="quarter" idx="10"/>
          </p:nvPr>
        </p:nvSpPr>
        <p:spPr/>
        <p:txBody>
          <a:bodyPr/>
          <a:lstStyle/>
          <a:p>
            <a:r>
              <a:rPr lang="en-US" dirty="0"/>
              <a:t>April 2019 </a:t>
            </a:r>
          </a:p>
        </p:txBody>
      </p:sp>
    </p:spTree>
    <p:extLst>
      <p:ext uri="{BB962C8B-B14F-4D97-AF65-F5344CB8AC3E}">
        <p14:creationId xmlns:p14="http://schemas.microsoft.com/office/powerpoint/2010/main" val="384096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2"/>
          <a:stretch>
            <a:fillRect/>
          </a:stretch>
        </p:blipFill>
        <p:spPr>
          <a:xfrm rot="2859654">
            <a:off x="-745706" y="2231101"/>
            <a:ext cx="2558449" cy="2689063"/>
          </a:xfrm>
          <a:prstGeom prst="rect">
            <a:avLst/>
          </a:prstGeom>
        </p:spPr>
      </p:pic>
      <p:pic>
        <p:nvPicPr>
          <p:cNvPr id="9" name="Picture 8">
            <a:extLst>
              <a:ext uri="{FF2B5EF4-FFF2-40B4-BE49-F238E27FC236}">
                <a16:creationId xmlns:a16="http://schemas.microsoft.com/office/drawing/2014/main" id="{23FDF5C4-91A4-C542-A6F5-61A2EABCB9A3}"/>
              </a:ext>
            </a:extLst>
          </p:cNvPr>
          <p:cNvPicPr>
            <a:picLocks noChangeAspect="1"/>
          </p:cNvPicPr>
          <p:nvPr/>
        </p:nvPicPr>
        <p:blipFill>
          <a:blip r:embed="rId3"/>
          <a:stretch>
            <a:fillRect/>
          </a:stretch>
        </p:blipFill>
        <p:spPr>
          <a:xfrm>
            <a:off x="7069429" y="1997765"/>
            <a:ext cx="2820888" cy="3428999"/>
          </a:xfrm>
          <a:prstGeom prst="rect">
            <a:avLst/>
          </a:prstGeom>
        </p:spPr>
      </p:pic>
      <p:pic>
        <p:nvPicPr>
          <p:cNvPr id="10" name="Picture 9">
            <a:extLst>
              <a:ext uri="{FF2B5EF4-FFF2-40B4-BE49-F238E27FC236}">
                <a16:creationId xmlns:a16="http://schemas.microsoft.com/office/drawing/2014/main" id="{11430FD1-9102-674B-955E-1CBAB7C309CE}"/>
              </a:ext>
            </a:extLst>
          </p:cNvPr>
          <p:cNvPicPr>
            <a:picLocks noChangeAspect="1"/>
          </p:cNvPicPr>
          <p:nvPr/>
        </p:nvPicPr>
        <p:blipFill>
          <a:blip r:embed="rId3"/>
          <a:stretch>
            <a:fillRect/>
          </a:stretch>
        </p:blipFill>
        <p:spPr>
          <a:xfrm>
            <a:off x="7757967" y="1858617"/>
            <a:ext cx="2820888" cy="3428999"/>
          </a:xfrm>
          <a:prstGeom prst="rect">
            <a:avLst/>
          </a:prstGeom>
        </p:spPr>
      </p:pic>
      <p:pic>
        <p:nvPicPr>
          <p:cNvPr id="11" name="Picture 10">
            <a:extLst>
              <a:ext uri="{FF2B5EF4-FFF2-40B4-BE49-F238E27FC236}">
                <a16:creationId xmlns:a16="http://schemas.microsoft.com/office/drawing/2014/main" id="{4C93527D-041B-E34A-B98D-813C6226AD0C}"/>
              </a:ext>
            </a:extLst>
          </p:cNvPr>
          <p:cNvPicPr>
            <a:picLocks noChangeAspect="1"/>
          </p:cNvPicPr>
          <p:nvPr/>
        </p:nvPicPr>
        <p:blipFill>
          <a:blip r:embed="rId3"/>
          <a:stretch>
            <a:fillRect/>
          </a:stretch>
        </p:blipFill>
        <p:spPr>
          <a:xfrm>
            <a:off x="9028964" y="1858617"/>
            <a:ext cx="2820888" cy="3428999"/>
          </a:xfrm>
          <a:prstGeom prst="rect">
            <a:avLst/>
          </a:prstGeom>
        </p:spPr>
      </p:pic>
      <p:pic>
        <p:nvPicPr>
          <p:cNvPr id="14" name="Picture 13">
            <a:extLst>
              <a:ext uri="{FF2B5EF4-FFF2-40B4-BE49-F238E27FC236}">
                <a16:creationId xmlns:a16="http://schemas.microsoft.com/office/drawing/2014/main" id="{36B3C0AB-D638-CC42-8C38-B5C16C5061F2}"/>
              </a:ext>
            </a:extLst>
          </p:cNvPr>
          <p:cNvPicPr>
            <a:picLocks noChangeAspect="1"/>
          </p:cNvPicPr>
          <p:nvPr/>
        </p:nvPicPr>
        <p:blipFill>
          <a:blip r:embed="rId4"/>
          <a:stretch>
            <a:fillRect/>
          </a:stretch>
        </p:blipFill>
        <p:spPr>
          <a:xfrm>
            <a:off x="935627" y="2024351"/>
            <a:ext cx="2605677" cy="3569429"/>
          </a:xfrm>
          <a:prstGeom prst="rect">
            <a:avLst/>
          </a:prstGeom>
        </p:spPr>
      </p:pic>
    </p:spTree>
    <p:extLst>
      <p:ext uri="{BB962C8B-B14F-4D97-AF65-F5344CB8AC3E}">
        <p14:creationId xmlns:p14="http://schemas.microsoft.com/office/powerpoint/2010/main" val="3093464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14"/>
                                        </p:tgtEl>
                                      </p:cBhvr>
                                      <p:by x="125000" y="12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0-#ppt_w/2"/>
                                          </p:val>
                                        </p:tav>
                                        <p:tav tm="100000">
                                          <p:val>
                                            <p:strVal val="#ppt_x"/>
                                          </p:val>
                                        </p:tav>
                                      </p:tavLst>
                                    </p:anim>
                                    <p:anim calcmode="lin" valueType="num">
                                      <p:cBhvr additive="base">
                                        <p:cTn id="28"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1000"/>
                                        <p:tgtEl>
                                          <p:spTgt spid="12"/>
                                        </p:tgtEl>
                                        <p:attrNameLst>
                                          <p:attrName>ppt_x</p:attrName>
                                        </p:attrNameLst>
                                      </p:cBhvr>
                                      <p:tavLst>
                                        <p:tav tm="0">
                                          <p:val>
                                            <p:strVal val="ppt_x"/>
                                          </p:val>
                                        </p:tav>
                                        <p:tav tm="100000">
                                          <p:val>
                                            <p:strVal val="0-ppt_w/2"/>
                                          </p:val>
                                        </p:tav>
                                      </p:tavLst>
                                    </p:anim>
                                    <p:anim calcmode="lin" valueType="num">
                                      <p:cBhvr additive="base">
                                        <p:cTn id="33" dur="1000"/>
                                        <p:tgtEl>
                                          <p:spTgt spid="12"/>
                                        </p:tgtEl>
                                        <p:attrNameLst>
                                          <p:attrName>ppt_y</p:attrName>
                                        </p:attrNameLst>
                                      </p:cBhvr>
                                      <p:tavLst>
                                        <p:tav tm="0">
                                          <p:val>
                                            <p:strVal val="ppt_y"/>
                                          </p:val>
                                        </p:tav>
                                        <p:tav tm="100000">
                                          <p:val>
                                            <p:strVal val="ppt_y"/>
                                          </p:val>
                                        </p:tav>
                                      </p:tavLst>
                                    </p:anim>
                                    <p:set>
                                      <p:cBhvr>
                                        <p:cTn id="3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2"/>
          <a:stretch>
            <a:fillRect/>
          </a:stretch>
        </p:blipFill>
        <p:spPr>
          <a:xfrm>
            <a:off x="2001079" y="2659420"/>
            <a:ext cx="3310032" cy="3479015"/>
          </a:xfrm>
          <a:prstGeom prst="rect">
            <a:avLst/>
          </a:prstGeom>
        </p:spPr>
      </p:pic>
      <p:pic>
        <p:nvPicPr>
          <p:cNvPr id="9" name="Picture 8">
            <a:extLst>
              <a:ext uri="{FF2B5EF4-FFF2-40B4-BE49-F238E27FC236}">
                <a16:creationId xmlns:a16="http://schemas.microsoft.com/office/drawing/2014/main" id="{23FDF5C4-91A4-C542-A6F5-61A2EABCB9A3}"/>
              </a:ext>
            </a:extLst>
          </p:cNvPr>
          <p:cNvPicPr>
            <a:picLocks noChangeAspect="1"/>
          </p:cNvPicPr>
          <p:nvPr/>
        </p:nvPicPr>
        <p:blipFill>
          <a:blip r:embed="rId3"/>
          <a:stretch>
            <a:fillRect/>
          </a:stretch>
        </p:blipFill>
        <p:spPr>
          <a:xfrm>
            <a:off x="6869154" y="2832012"/>
            <a:ext cx="2820888" cy="3428999"/>
          </a:xfrm>
          <a:prstGeom prst="rect">
            <a:avLst/>
          </a:prstGeom>
        </p:spPr>
      </p:pic>
      <p:sp>
        <p:nvSpPr>
          <p:cNvPr id="15" name="Rounded Rectangular Callout 14">
            <a:extLst>
              <a:ext uri="{FF2B5EF4-FFF2-40B4-BE49-F238E27FC236}">
                <a16:creationId xmlns:a16="http://schemas.microsoft.com/office/drawing/2014/main" id="{9915DFDB-0B95-3D42-86D3-AA9BA37ABD69}"/>
              </a:ext>
            </a:extLst>
          </p:cNvPr>
          <p:cNvSpPr/>
          <p:nvPr/>
        </p:nvSpPr>
        <p:spPr>
          <a:xfrm>
            <a:off x="4598506" y="1800318"/>
            <a:ext cx="2584318" cy="1374274"/>
          </a:xfrm>
          <a:prstGeom prst="wedgeRoundRectCallout">
            <a:avLst>
              <a:gd name="adj1" fmla="val -33333"/>
              <a:gd name="adj2" fmla="val 78163"/>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dirty="0">
                <a:solidFill>
                  <a:schemeClr val="tx1"/>
                </a:solidFill>
                <a:latin typeface="Arial" panose="020B0604020202020204" pitchFamily="34" charset="0"/>
                <a:cs typeface="Arial" panose="020B0604020202020204" pitchFamily="34" charset="0"/>
              </a:rPr>
              <a:t>…RUDE.</a:t>
            </a:r>
          </a:p>
        </p:txBody>
      </p:sp>
      <p:sp>
        <p:nvSpPr>
          <p:cNvPr id="2" name="Rounded Rectangular Callout 1">
            <a:extLst>
              <a:ext uri="{FF2B5EF4-FFF2-40B4-BE49-F238E27FC236}">
                <a16:creationId xmlns:a16="http://schemas.microsoft.com/office/drawing/2014/main" id="{F870A3D9-BC7D-2D48-869F-C2C908456433}"/>
              </a:ext>
            </a:extLst>
          </p:cNvPr>
          <p:cNvSpPr/>
          <p:nvPr/>
        </p:nvSpPr>
        <p:spPr>
          <a:xfrm>
            <a:off x="4598505" y="1807598"/>
            <a:ext cx="2584319" cy="1368971"/>
          </a:xfrm>
          <a:prstGeom prst="wedgeRoundRectCallout">
            <a:avLst>
              <a:gd name="adj1" fmla="val -33333"/>
              <a:gd name="adj2" fmla="val 78163"/>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a:r>
              <a:rPr lang="en-US" sz="2400" dirty="0">
                <a:solidFill>
                  <a:schemeClr val="tx1"/>
                </a:solidFill>
                <a:latin typeface="Arial" panose="020B0604020202020204" pitchFamily="34" charset="0"/>
                <a:cs typeface="Arial" panose="020B0604020202020204" pitchFamily="34" charset="0"/>
              </a:rPr>
              <a:t>LIAISON!!</a:t>
            </a:r>
          </a:p>
          <a:p>
            <a:pPr algn="ctr"/>
            <a:r>
              <a:rPr lang="en-US" sz="2400" dirty="0">
                <a:solidFill>
                  <a:schemeClr val="tx1"/>
                </a:solidFill>
                <a:latin typeface="Arial" panose="020B0604020202020204" pitchFamily="34" charset="0"/>
                <a:cs typeface="Arial" panose="020B0604020202020204" pitchFamily="34" charset="0"/>
              </a:rPr>
              <a:t>NOOO!!!!</a:t>
            </a:r>
          </a:p>
        </p:txBody>
      </p:sp>
    </p:spTree>
    <p:extLst>
      <p:ext uri="{BB962C8B-B14F-4D97-AF65-F5344CB8AC3E}">
        <p14:creationId xmlns:p14="http://schemas.microsoft.com/office/powerpoint/2010/main" val="106267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9"/>
                                        </p:tgtEl>
                                      </p:cBhvr>
                                    </p:animEffect>
                                    <p:anim calcmode="lin" valueType="num">
                                      <p:cBhvr>
                                        <p:cTn id="7" dur="2000"/>
                                        <p:tgtEl>
                                          <p:spTgt spid="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9"/>
                                        </p:tgtEl>
                                        <p:attrNameLst>
                                          <p:attrName>ppt_h</p:attrName>
                                        </p:attrNameLst>
                                      </p:cBhvr>
                                      <p:tavLst>
                                        <p:tav tm="0">
                                          <p:val>
                                            <p:strVal val="ppt_h"/>
                                          </p:val>
                                        </p:tav>
                                        <p:tav tm="100000">
                                          <p:val>
                                            <p:strVal val="ppt_h"/>
                                          </p:val>
                                        </p:tav>
                                      </p:tavLst>
                                    </p:anim>
                                    <p:set>
                                      <p:cBhvr>
                                        <p:cTn id="9" dur="1" fill="hold">
                                          <p:stCondLst>
                                            <p:cond delay="1999"/>
                                          </p:stCondLst>
                                        </p:cTn>
                                        <p:tgtEl>
                                          <p:spTgt spid="9"/>
                                        </p:tgtEl>
                                        <p:attrNameLst>
                                          <p:attrName>style.visibility</p:attrName>
                                        </p:attrNameLst>
                                      </p:cBhvr>
                                      <p:to>
                                        <p:strVal val="hidden"/>
                                      </p:to>
                                    </p:set>
                                  </p:childTnLst>
                                </p:cTn>
                              </p:par>
                              <p:par>
                                <p:cTn id="10" presetID="10" presetClass="entr" presetSubtype="0" fill="hold" grpId="0"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3"/>
          <a:stretch>
            <a:fillRect/>
          </a:stretch>
        </p:blipFill>
        <p:spPr>
          <a:xfrm>
            <a:off x="2001079" y="2659420"/>
            <a:ext cx="3310032" cy="3479015"/>
          </a:xfrm>
          <a:prstGeom prst="rect">
            <a:avLst/>
          </a:prstGeom>
        </p:spPr>
      </p:pic>
      <p:sp>
        <p:nvSpPr>
          <p:cNvPr id="3" name="Cloud Callout 2">
            <a:extLst>
              <a:ext uri="{FF2B5EF4-FFF2-40B4-BE49-F238E27FC236}">
                <a16:creationId xmlns:a16="http://schemas.microsoft.com/office/drawing/2014/main" id="{A6CF7855-202F-9F49-9C27-8A8761CFA973}"/>
              </a:ext>
            </a:extLst>
          </p:cNvPr>
          <p:cNvSpPr/>
          <p:nvPr/>
        </p:nvSpPr>
        <p:spPr>
          <a:xfrm>
            <a:off x="5932715" y="1648228"/>
            <a:ext cx="4844142" cy="2352272"/>
          </a:xfrm>
          <a:prstGeom prst="cloudCallout">
            <a:avLst>
              <a:gd name="adj1" fmla="val -72259"/>
              <a:gd name="adj2" fmla="val 38239"/>
            </a:avLst>
          </a:prstGeom>
          <a:solidFill>
            <a:schemeClr val="accent1">
              <a:lumMod val="20000"/>
              <a:lumOff val="80000"/>
            </a:schemeClr>
          </a:solidFill>
          <a:ln>
            <a:solidFill>
              <a:schemeClr val="tx1"/>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rial" panose="020B0604020202020204" pitchFamily="34" charset="0"/>
                <a:cs typeface="Arial" panose="020B0604020202020204" pitchFamily="34" charset="0"/>
              </a:rPr>
              <a:t>“Author’s rights…”</a:t>
            </a:r>
          </a:p>
        </p:txBody>
      </p:sp>
      <p:pic>
        <p:nvPicPr>
          <p:cNvPr id="10" name="Picture 9">
            <a:extLst>
              <a:ext uri="{FF2B5EF4-FFF2-40B4-BE49-F238E27FC236}">
                <a16:creationId xmlns:a16="http://schemas.microsoft.com/office/drawing/2014/main" id="{45FBD4D4-820E-5644-B4F5-9A173569988A}"/>
              </a:ext>
            </a:extLst>
          </p:cNvPr>
          <p:cNvPicPr>
            <a:picLocks noChangeAspect="1"/>
          </p:cNvPicPr>
          <p:nvPr/>
        </p:nvPicPr>
        <p:blipFill>
          <a:blip r:embed="rId4"/>
          <a:stretch>
            <a:fillRect/>
          </a:stretch>
        </p:blipFill>
        <p:spPr>
          <a:xfrm flipH="1">
            <a:off x="9243723" y="2223380"/>
            <a:ext cx="675243" cy="872079"/>
          </a:xfrm>
          <a:prstGeom prst="rect">
            <a:avLst/>
          </a:prstGeom>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softEdge rad="63500"/>
          </a:effectLst>
        </p:spPr>
      </p:pic>
    </p:spTree>
    <p:extLst>
      <p:ext uri="{BB962C8B-B14F-4D97-AF65-F5344CB8AC3E}">
        <p14:creationId xmlns:p14="http://schemas.microsoft.com/office/powerpoint/2010/main" val="519662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2"/>
          <a:stretch>
            <a:fillRect/>
          </a:stretch>
        </p:blipFill>
        <p:spPr>
          <a:xfrm>
            <a:off x="4048539" y="2029770"/>
            <a:ext cx="4094921" cy="4303974"/>
          </a:xfrm>
          <a:prstGeom prst="rect">
            <a:avLst/>
          </a:prstGeom>
        </p:spPr>
      </p:pic>
      <p:sp>
        <p:nvSpPr>
          <p:cNvPr id="2" name="Rounded Rectangular Callout 1">
            <a:extLst>
              <a:ext uri="{FF2B5EF4-FFF2-40B4-BE49-F238E27FC236}">
                <a16:creationId xmlns:a16="http://schemas.microsoft.com/office/drawing/2014/main" id="{907D4D9E-BE52-4346-86A3-69DF09582977}"/>
              </a:ext>
            </a:extLst>
          </p:cNvPr>
          <p:cNvSpPr/>
          <p:nvPr/>
        </p:nvSpPr>
        <p:spPr>
          <a:xfrm>
            <a:off x="7673010" y="1851991"/>
            <a:ext cx="2491408" cy="1577009"/>
          </a:xfrm>
          <a:prstGeom prst="wedgeRoundRectCallout">
            <a:avLst>
              <a:gd name="adj1" fmla="val -30939"/>
              <a:gd name="adj2" fmla="val 6670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PAM MAKES HER OWN RULES!!</a:t>
            </a:r>
          </a:p>
        </p:txBody>
      </p:sp>
      <p:sp>
        <p:nvSpPr>
          <p:cNvPr id="10" name="Explosion 2 9">
            <a:extLst>
              <a:ext uri="{FF2B5EF4-FFF2-40B4-BE49-F238E27FC236}">
                <a16:creationId xmlns:a16="http://schemas.microsoft.com/office/drawing/2014/main" id="{170374BE-507D-DE47-A3B8-A811D319573C}"/>
              </a:ext>
            </a:extLst>
          </p:cNvPr>
          <p:cNvSpPr/>
          <p:nvPr/>
        </p:nvSpPr>
        <p:spPr>
          <a:xfrm>
            <a:off x="2928718" y="1539380"/>
            <a:ext cx="1944481" cy="1673087"/>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PEW</a:t>
            </a:r>
          </a:p>
        </p:txBody>
      </p:sp>
      <p:sp>
        <p:nvSpPr>
          <p:cNvPr id="16" name="Explosion 1 15">
            <a:extLst>
              <a:ext uri="{FF2B5EF4-FFF2-40B4-BE49-F238E27FC236}">
                <a16:creationId xmlns:a16="http://schemas.microsoft.com/office/drawing/2014/main" id="{B8E51E5E-8518-C94E-A566-9A7E844200F5}"/>
              </a:ext>
            </a:extLst>
          </p:cNvPr>
          <p:cNvSpPr/>
          <p:nvPr/>
        </p:nvSpPr>
        <p:spPr>
          <a:xfrm rot="20851393">
            <a:off x="7541097" y="4676775"/>
            <a:ext cx="1568417" cy="1422229"/>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PEW</a:t>
            </a:r>
          </a:p>
        </p:txBody>
      </p:sp>
    </p:spTree>
    <p:extLst>
      <p:ext uri="{BB962C8B-B14F-4D97-AF65-F5344CB8AC3E}">
        <p14:creationId xmlns:p14="http://schemas.microsoft.com/office/powerpoint/2010/main" val="1858497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2"/>
          <a:stretch>
            <a:fillRect/>
          </a:stretch>
        </p:blipFill>
        <p:spPr>
          <a:xfrm>
            <a:off x="430696" y="1830987"/>
            <a:ext cx="4094921" cy="4303974"/>
          </a:xfrm>
          <a:prstGeom prst="rect">
            <a:avLst/>
          </a:prstGeom>
        </p:spPr>
      </p:pic>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3"/>
          <a:stretch>
            <a:fillRect/>
          </a:stretch>
        </p:blipFill>
        <p:spPr>
          <a:xfrm>
            <a:off x="3909332" y="4724749"/>
            <a:ext cx="1450869" cy="1608995"/>
          </a:xfrm>
          <a:prstGeom prst="rect">
            <a:avLst/>
          </a:prstGeom>
        </p:spPr>
      </p:pic>
      <p:sp>
        <p:nvSpPr>
          <p:cNvPr id="18" name="Right Arrow 17">
            <a:extLst>
              <a:ext uri="{FF2B5EF4-FFF2-40B4-BE49-F238E27FC236}">
                <a16:creationId xmlns:a16="http://schemas.microsoft.com/office/drawing/2014/main" id="{EB62A54B-0978-974C-B13F-58ABB3586EDD}"/>
              </a:ext>
            </a:extLst>
          </p:cNvPr>
          <p:cNvSpPr/>
          <p:nvPr/>
        </p:nvSpPr>
        <p:spPr>
          <a:xfrm>
            <a:off x="4525616" y="2382078"/>
            <a:ext cx="2852453"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EMAIL</a:t>
            </a:r>
          </a:p>
        </p:txBody>
      </p:sp>
      <p:sp>
        <p:nvSpPr>
          <p:cNvPr id="19" name="Right Arrow 18">
            <a:extLst>
              <a:ext uri="{FF2B5EF4-FFF2-40B4-BE49-F238E27FC236}">
                <a16:creationId xmlns:a16="http://schemas.microsoft.com/office/drawing/2014/main" id="{2BD58D36-69EF-6048-B319-E75855305535}"/>
              </a:ext>
            </a:extLst>
          </p:cNvPr>
          <p:cNvSpPr/>
          <p:nvPr/>
        </p:nvSpPr>
        <p:spPr>
          <a:xfrm flipH="1">
            <a:off x="5148891" y="4083356"/>
            <a:ext cx="2517494" cy="1046922"/>
          </a:xfrm>
          <a:prstGeom prst="rightArrow">
            <a:avLst>
              <a:gd name="adj1" fmla="val 4291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A19DF99-598D-3942-AC55-37431B633F22}"/>
              </a:ext>
            </a:extLst>
          </p:cNvPr>
          <p:cNvPicPr>
            <a:picLocks noChangeAspect="1"/>
          </p:cNvPicPr>
          <p:nvPr/>
        </p:nvPicPr>
        <p:blipFill>
          <a:blip r:embed="rId4"/>
          <a:stretch>
            <a:fillRect/>
          </a:stretch>
        </p:blipFill>
        <p:spPr>
          <a:xfrm>
            <a:off x="8004748" y="2382078"/>
            <a:ext cx="2296789" cy="3189380"/>
          </a:xfrm>
          <a:prstGeom prst="rect">
            <a:avLst/>
          </a:prstGeom>
        </p:spPr>
      </p:pic>
    </p:spTree>
    <p:extLst>
      <p:ext uri="{BB962C8B-B14F-4D97-AF65-F5344CB8AC3E}">
        <p14:creationId xmlns:p14="http://schemas.microsoft.com/office/powerpoint/2010/main" val="226595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2" fill="hold" grpId="1"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2" name="Picture 11">
            <a:extLst>
              <a:ext uri="{FF2B5EF4-FFF2-40B4-BE49-F238E27FC236}">
                <a16:creationId xmlns:a16="http://schemas.microsoft.com/office/drawing/2014/main" id="{1E380FAC-B941-394D-8566-56E82D4907CA}"/>
              </a:ext>
            </a:extLst>
          </p:cNvPr>
          <p:cNvPicPr>
            <a:picLocks noChangeAspect="1"/>
          </p:cNvPicPr>
          <p:nvPr/>
        </p:nvPicPr>
        <p:blipFill>
          <a:blip r:embed="rId2"/>
          <a:stretch>
            <a:fillRect/>
          </a:stretch>
        </p:blipFill>
        <p:spPr>
          <a:xfrm>
            <a:off x="430696" y="1830987"/>
            <a:ext cx="4094921" cy="4303974"/>
          </a:xfrm>
          <a:prstGeom prst="rect">
            <a:avLst/>
          </a:prstGeom>
        </p:spPr>
      </p:pic>
      <p:sp>
        <p:nvSpPr>
          <p:cNvPr id="8" name="Internal Storage 7">
            <a:extLst>
              <a:ext uri="{FF2B5EF4-FFF2-40B4-BE49-F238E27FC236}">
                <a16:creationId xmlns:a16="http://schemas.microsoft.com/office/drawing/2014/main" id="{52C3B40A-8C45-E14A-BDEA-85EF766D2400}"/>
              </a:ext>
            </a:extLst>
          </p:cNvPr>
          <p:cNvSpPr/>
          <p:nvPr/>
        </p:nvSpPr>
        <p:spPr>
          <a:xfrm>
            <a:off x="5377823" y="1463041"/>
            <a:ext cx="6675632" cy="5121903"/>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PAM’S COMMITMENTS/ NEEDS</a:t>
            </a: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a:t>
            </a:r>
          </a:p>
          <a:p>
            <a:pPr algn="ct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MAKE WORK OPENLY ACCESSIBLE 	(commitment to granting agency)</a:t>
            </a:r>
          </a:p>
          <a:p>
            <a:pPr marL="457200" indent="-457200">
              <a:buFont typeface="+mj-lt"/>
              <a:buAutoNum type="arabicPeriod"/>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RETAIN A NON-EXCLUSIVE LISCENCE 	(commitment to employer)</a:t>
            </a:r>
          </a:p>
          <a:p>
            <a:pPr marL="457200" indent="-457200">
              <a:buFont typeface="+mj-lt"/>
              <a:buAutoNum type="arabicPeriod"/>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DOWNSTREAM USES</a:t>
            </a:r>
          </a:p>
          <a:p>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(for future conferences, lectures, etc.)</a:t>
            </a:r>
          </a:p>
          <a:p>
            <a:pPr marL="457200" indent="-457200">
              <a:buAutoNum type="arabicPeriod" startAt="3"/>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4.   GIVE RESEARCH PARTICIPANTS COPY</a:t>
            </a:r>
          </a:p>
          <a:p>
            <a:pPr lvl="1"/>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(commitment to participants)</a:t>
            </a:r>
          </a:p>
          <a:p>
            <a:pPr marL="457200" indent="-457200">
              <a:buFont typeface="+mj-lt"/>
              <a:buAutoNum type="arabicPeriod"/>
            </a:pP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pic>
        <p:nvPicPr>
          <p:cNvPr id="7" name="Picture 6">
            <a:extLst>
              <a:ext uri="{FF2B5EF4-FFF2-40B4-BE49-F238E27FC236}">
                <a16:creationId xmlns:a16="http://schemas.microsoft.com/office/drawing/2014/main" id="{EDBB8CD2-263A-A448-9206-AC19D4F2DA4A}"/>
              </a:ext>
            </a:extLst>
          </p:cNvPr>
          <p:cNvPicPr>
            <a:picLocks noChangeAspect="1"/>
          </p:cNvPicPr>
          <p:nvPr/>
        </p:nvPicPr>
        <p:blipFill>
          <a:blip r:embed="rId3"/>
          <a:stretch>
            <a:fillRect/>
          </a:stretch>
        </p:blipFill>
        <p:spPr>
          <a:xfrm>
            <a:off x="3909332" y="4724749"/>
            <a:ext cx="1450869" cy="1608995"/>
          </a:xfrm>
          <a:prstGeom prst="rect">
            <a:avLst/>
          </a:prstGeom>
        </p:spPr>
      </p:pic>
    </p:spTree>
    <p:extLst>
      <p:ext uri="{BB962C8B-B14F-4D97-AF65-F5344CB8AC3E}">
        <p14:creationId xmlns:p14="http://schemas.microsoft.com/office/powerpoint/2010/main" val="1316767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iterate type="lt">
                                    <p:tmPct val="0"/>
                                  </p:iterate>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iterate type="lt">
                                    <p:tmPct val="0"/>
                                  </p:iterate>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iterate type="lt">
                                    <p:tmPct val="0"/>
                                  </p:iterate>
                                  <p:childTnLst>
                                    <p:set>
                                      <p:cBhvr>
                                        <p:cTn id="22" dur="1" fill="hold">
                                          <p:stCondLst>
                                            <p:cond delay="0"/>
                                          </p:stCondLst>
                                        </p:cTn>
                                        <p:tgtEl>
                                          <p:spTgt spid="8">
                                            <p:txEl>
                                              <p:pRg st="6" end="6"/>
                                            </p:txEl>
                                          </p:spTgt>
                                        </p:tgtEl>
                                        <p:attrNameLst>
                                          <p:attrName>style.visibility</p:attrName>
                                        </p:attrNameLst>
                                      </p:cBhvr>
                                      <p:to>
                                        <p:strVal val="visible"/>
                                      </p:to>
                                    </p:set>
                                    <p:anim calcmode="lin" valueType="num">
                                      <p:cBhvr additive="base">
                                        <p:cTn id="2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iterate type="lt">
                                    <p:tmPct val="0"/>
                                  </p:iterate>
                                  <p:childTnLst>
                                    <p:set>
                                      <p:cBhvr>
                                        <p:cTn id="26" dur="1" fill="hold">
                                          <p:stCondLst>
                                            <p:cond delay="0"/>
                                          </p:stCondLst>
                                        </p:cTn>
                                        <p:tgtEl>
                                          <p:spTgt spid="8">
                                            <p:txEl>
                                              <p:pRg st="7" end="7"/>
                                            </p:txEl>
                                          </p:spTgt>
                                        </p:tgtEl>
                                        <p:attrNameLst>
                                          <p:attrName>style.visibility</p:attrName>
                                        </p:attrNameLst>
                                      </p:cBhvr>
                                      <p:to>
                                        <p:strVal val="visible"/>
                                      </p:to>
                                    </p:set>
                                    <p:anim calcmode="lin" valueType="num">
                                      <p:cBhvr additive="base">
                                        <p:cTn id="27"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iterate type="lt">
                                    <p:tmPct val="0"/>
                                  </p:iterate>
                                  <p:childTnLst>
                                    <p:set>
                                      <p:cBhvr>
                                        <p:cTn id="30" dur="1" fill="hold">
                                          <p:stCondLst>
                                            <p:cond delay="0"/>
                                          </p:stCondLst>
                                        </p:cTn>
                                        <p:tgtEl>
                                          <p:spTgt spid="8">
                                            <p:txEl>
                                              <p:pRg st="9" end="9"/>
                                            </p:txEl>
                                          </p:spTgt>
                                        </p:tgtEl>
                                        <p:attrNameLst>
                                          <p:attrName>style.visibility</p:attrName>
                                        </p:attrNameLst>
                                      </p:cBhvr>
                                      <p:to>
                                        <p:strVal val="visible"/>
                                      </p:to>
                                    </p:set>
                                    <p:anim calcmode="lin" valueType="num">
                                      <p:cBhvr additive="base">
                                        <p:cTn id="31"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iterate type="lt">
                                    <p:tmPct val="0"/>
                                  </p:iterate>
                                  <p:childTnLst>
                                    <p:set>
                                      <p:cBhvr>
                                        <p:cTn id="34" dur="1" fill="hold">
                                          <p:stCondLst>
                                            <p:cond delay="0"/>
                                          </p:stCondLst>
                                        </p:cTn>
                                        <p:tgtEl>
                                          <p:spTgt spid="8">
                                            <p:txEl>
                                              <p:pRg st="10" end="10"/>
                                            </p:txEl>
                                          </p:spTgt>
                                        </p:tgtEl>
                                        <p:attrNameLst>
                                          <p:attrName>style.visibility</p:attrName>
                                        </p:attrNameLst>
                                      </p:cBhvr>
                                      <p:to>
                                        <p:strVal val="visible"/>
                                      </p:to>
                                    </p:set>
                                    <p:anim calcmode="lin" valueType="num">
                                      <p:cBhvr additive="base">
                                        <p:cTn id="35" dur="500" fill="hold"/>
                                        <p:tgtEl>
                                          <p:spTgt spid="8">
                                            <p:txEl>
                                              <p:pRg st="10" end="1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6" presetClass="emph" presetSubtype="0" fill="hold" nodeType="clickEffect">
                                  <p:stCondLst>
                                    <p:cond delay="0"/>
                                  </p:stCondLst>
                                  <p:iterate type="lt">
                                    <p:tmPct val="10000"/>
                                  </p:iterate>
                                  <p:childTnLst>
                                    <p:animScale>
                                      <p:cBhvr>
                                        <p:cTn id="40" dur="250" autoRev="1" fill="hold">
                                          <p:stCondLst>
                                            <p:cond delay="0"/>
                                          </p:stCondLst>
                                        </p:cTn>
                                        <p:tgtEl>
                                          <p:spTgt spid="8">
                                            <p:txEl>
                                              <p:pRg st="2" end="2"/>
                                            </p:txEl>
                                          </p:spTgt>
                                        </p:tgtEl>
                                      </p:cBhvr>
                                      <p:to x="80000" y="100000"/>
                                    </p:animScale>
                                    <p:anim by="(#ppt_w*0.10)" calcmode="lin" valueType="num">
                                      <p:cBhvr>
                                        <p:cTn id="41" dur="250" autoRev="1" fill="hold">
                                          <p:stCondLst>
                                            <p:cond delay="0"/>
                                          </p:stCondLst>
                                        </p:cTn>
                                        <p:tgtEl>
                                          <p:spTgt spid="8">
                                            <p:txEl>
                                              <p:pRg st="2" end="2"/>
                                            </p:txEl>
                                          </p:spTgt>
                                        </p:tgtEl>
                                        <p:attrNameLst>
                                          <p:attrName>ppt_x</p:attrName>
                                        </p:attrNameLst>
                                      </p:cBhvr>
                                    </p:anim>
                                    <p:anim by="(-#ppt_w*0.10)" calcmode="lin" valueType="num">
                                      <p:cBhvr>
                                        <p:cTn id="42" dur="250" autoRev="1" fill="hold">
                                          <p:stCondLst>
                                            <p:cond delay="0"/>
                                          </p:stCondLst>
                                        </p:cTn>
                                        <p:tgtEl>
                                          <p:spTgt spid="8">
                                            <p:txEl>
                                              <p:pRg st="2" end="2"/>
                                            </p:txEl>
                                          </p:spTgt>
                                        </p:tgtEl>
                                        <p:attrNameLst>
                                          <p:attrName>ppt_y</p:attrName>
                                        </p:attrNameLst>
                                      </p:cBhvr>
                                    </p:anim>
                                    <p:animRot by="-480000">
                                      <p:cBhvr>
                                        <p:cTn id="43" dur="250" autoRev="1" fill="hold">
                                          <p:stCondLst>
                                            <p:cond delay="0"/>
                                          </p:stCondLst>
                                        </p:cTn>
                                        <p:tgtEl>
                                          <p:spTgt spid="8">
                                            <p:txEl>
                                              <p:pRg st="2" end="2"/>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6" presetClass="emph" presetSubtype="0" fill="hold" nodeType="clickEffect">
                                  <p:stCondLst>
                                    <p:cond delay="0"/>
                                  </p:stCondLst>
                                  <p:iterate type="lt">
                                    <p:tmPct val="10000"/>
                                  </p:iterate>
                                  <p:childTnLst>
                                    <p:animScale>
                                      <p:cBhvr>
                                        <p:cTn id="47" dur="250" autoRev="1" fill="hold">
                                          <p:stCondLst>
                                            <p:cond delay="0"/>
                                          </p:stCondLst>
                                        </p:cTn>
                                        <p:tgtEl>
                                          <p:spTgt spid="8">
                                            <p:txEl>
                                              <p:pRg st="4" end="4"/>
                                            </p:txEl>
                                          </p:spTgt>
                                        </p:tgtEl>
                                      </p:cBhvr>
                                      <p:to x="80000" y="100000"/>
                                    </p:animScale>
                                    <p:anim by="(#ppt_w*0.10)" calcmode="lin" valueType="num">
                                      <p:cBhvr>
                                        <p:cTn id="48" dur="250" autoRev="1" fill="hold">
                                          <p:stCondLst>
                                            <p:cond delay="0"/>
                                          </p:stCondLst>
                                        </p:cTn>
                                        <p:tgtEl>
                                          <p:spTgt spid="8">
                                            <p:txEl>
                                              <p:pRg st="4" end="4"/>
                                            </p:txEl>
                                          </p:spTgt>
                                        </p:tgtEl>
                                        <p:attrNameLst>
                                          <p:attrName>ppt_x</p:attrName>
                                        </p:attrNameLst>
                                      </p:cBhvr>
                                    </p:anim>
                                    <p:anim by="(-#ppt_w*0.10)" calcmode="lin" valueType="num">
                                      <p:cBhvr>
                                        <p:cTn id="49" dur="250" autoRev="1" fill="hold">
                                          <p:stCondLst>
                                            <p:cond delay="0"/>
                                          </p:stCondLst>
                                        </p:cTn>
                                        <p:tgtEl>
                                          <p:spTgt spid="8">
                                            <p:txEl>
                                              <p:pRg st="4" end="4"/>
                                            </p:txEl>
                                          </p:spTgt>
                                        </p:tgtEl>
                                        <p:attrNameLst>
                                          <p:attrName>ppt_y</p:attrName>
                                        </p:attrNameLst>
                                      </p:cBhvr>
                                    </p:anim>
                                    <p:animRot by="-480000">
                                      <p:cBhvr>
                                        <p:cTn id="50" dur="250" autoRev="1" fill="hold">
                                          <p:stCondLst>
                                            <p:cond delay="0"/>
                                          </p:stCondLst>
                                        </p:cTn>
                                        <p:tgtEl>
                                          <p:spTgt spid="8">
                                            <p:txEl>
                                              <p:pRg st="4" end="4"/>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6" presetClass="emph" presetSubtype="0" fill="hold" nodeType="clickEffect">
                                  <p:stCondLst>
                                    <p:cond delay="0"/>
                                  </p:stCondLst>
                                  <p:iterate type="lt">
                                    <p:tmPct val="10000"/>
                                  </p:iterate>
                                  <p:childTnLst>
                                    <p:animScale>
                                      <p:cBhvr>
                                        <p:cTn id="54" dur="250" autoRev="1" fill="hold">
                                          <p:stCondLst>
                                            <p:cond delay="0"/>
                                          </p:stCondLst>
                                        </p:cTn>
                                        <p:tgtEl>
                                          <p:spTgt spid="8">
                                            <p:txEl>
                                              <p:pRg st="6" end="6"/>
                                            </p:txEl>
                                          </p:spTgt>
                                        </p:tgtEl>
                                      </p:cBhvr>
                                      <p:to x="80000" y="100000"/>
                                    </p:animScale>
                                    <p:anim by="(#ppt_w*0.10)" calcmode="lin" valueType="num">
                                      <p:cBhvr>
                                        <p:cTn id="55" dur="250" autoRev="1" fill="hold">
                                          <p:stCondLst>
                                            <p:cond delay="0"/>
                                          </p:stCondLst>
                                        </p:cTn>
                                        <p:tgtEl>
                                          <p:spTgt spid="8">
                                            <p:txEl>
                                              <p:pRg st="6" end="6"/>
                                            </p:txEl>
                                          </p:spTgt>
                                        </p:tgtEl>
                                        <p:attrNameLst>
                                          <p:attrName>ppt_x</p:attrName>
                                        </p:attrNameLst>
                                      </p:cBhvr>
                                    </p:anim>
                                    <p:anim by="(-#ppt_w*0.10)" calcmode="lin" valueType="num">
                                      <p:cBhvr>
                                        <p:cTn id="56" dur="250" autoRev="1" fill="hold">
                                          <p:stCondLst>
                                            <p:cond delay="0"/>
                                          </p:stCondLst>
                                        </p:cTn>
                                        <p:tgtEl>
                                          <p:spTgt spid="8">
                                            <p:txEl>
                                              <p:pRg st="6" end="6"/>
                                            </p:txEl>
                                          </p:spTgt>
                                        </p:tgtEl>
                                        <p:attrNameLst>
                                          <p:attrName>ppt_y</p:attrName>
                                        </p:attrNameLst>
                                      </p:cBhvr>
                                    </p:anim>
                                    <p:animRot by="-480000">
                                      <p:cBhvr>
                                        <p:cTn id="57" dur="250" autoRev="1" fill="hold">
                                          <p:stCondLst>
                                            <p:cond delay="0"/>
                                          </p:stCondLst>
                                        </p:cTn>
                                        <p:tgtEl>
                                          <p:spTgt spid="8">
                                            <p:txEl>
                                              <p:pRg st="6" end="6"/>
                                            </p:txEl>
                                          </p:spTgt>
                                        </p:tgtEl>
                                        <p:attrNameLst>
                                          <p:attrName>r</p:attrName>
                                        </p:attrNameLst>
                                      </p:cBhvr>
                                    </p:animRot>
                                  </p:childTnLst>
                                </p:cTn>
                              </p:par>
                            </p:childTnLst>
                          </p:cTn>
                        </p:par>
                        <p:par>
                          <p:cTn id="58" fill="hold">
                            <p:stCondLst>
                              <p:cond delay="1150"/>
                            </p:stCondLst>
                            <p:childTnLst>
                              <p:par>
                                <p:cTn id="59" presetID="36" presetClass="emph" presetSubtype="0" fill="hold" nodeType="afterEffect">
                                  <p:stCondLst>
                                    <p:cond delay="0"/>
                                  </p:stCondLst>
                                  <p:iterate type="lt">
                                    <p:tmPct val="10000"/>
                                  </p:iterate>
                                  <p:childTnLst>
                                    <p:animScale>
                                      <p:cBhvr>
                                        <p:cTn id="60" dur="250" autoRev="1" fill="hold">
                                          <p:stCondLst>
                                            <p:cond delay="0"/>
                                          </p:stCondLst>
                                        </p:cTn>
                                        <p:tgtEl>
                                          <p:spTgt spid="8">
                                            <p:txEl>
                                              <p:pRg st="7" end="7"/>
                                            </p:txEl>
                                          </p:spTgt>
                                        </p:tgtEl>
                                      </p:cBhvr>
                                      <p:to x="80000" y="100000"/>
                                    </p:animScale>
                                    <p:anim by="(#ppt_w*0.10)" calcmode="lin" valueType="num">
                                      <p:cBhvr>
                                        <p:cTn id="61" dur="250" autoRev="1" fill="hold">
                                          <p:stCondLst>
                                            <p:cond delay="0"/>
                                          </p:stCondLst>
                                        </p:cTn>
                                        <p:tgtEl>
                                          <p:spTgt spid="8">
                                            <p:txEl>
                                              <p:pRg st="7" end="7"/>
                                            </p:txEl>
                                          </p:spTgt>
                                        </p:tgtEl>
                                        <p:attrNameLst>
                                          <p:attrName>ppt_x</p:attrName>
                                        </p:attrNameLst>
                                      </p:cBhvr>
                                    </p:anim>
                                    <p:anim by="(-#ppt_w*0.10)" calcmode="lin" valueType="num">
                                      <p:cBhvr>
                                        <p:cTn id="62" dur="250" autoRev="1" fill="hold">
                                          <p:stCondLst>
                                            <p:cond delay="0"/>
                                          </p:stCondLst>
                                        </p:cTn>
                                        <p:tgtEl>
                                          <p:spTgt spid="8">
                                            <p:txEl>
                                              <p:pRg st="7" end="7"/>
                                            </p:txEl>
                                          </p:spTgt>
                                        </p:tgtEl>
                                        <p:attrNameLst>
                                          <p:attrName>ppt_y</p:attrName>
                                        </p:attrNameLst>
                                      </p:cBhvr>
                                    </p:anim>
                                    <p:animRot by="-480000">
                                      <p:cBhvr>
                                        <p:cTn id="63" dur="250" autoRev="1" fill="hold">
                                          <p:stCondLst>
                                            <p:cond delay="0"/>
                                          </p:stCondLst>
                                        </p:cTn>
                                        <p:tgtEl>
                                          <p:spTgt spid="8">
                                            <p:txEl>
                                              <p:pRg st="7" end="7"/>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36" presetClass="emph" presetSubtype="0" fill="hold" nodeType="clickEffect">
                                  <p:stCondLst>
                                    <p:cond delay="0"/>
                                  </p:stCondLst>
                                  <p:iterate type="lt">
                                    <p:tmPct val="10000"/>
                                  </p:iterate>
                                  <p:childTnLst>
                                    <p:animScale>
                                      <p:cBhvr>
                                        <p:cTn id="67" dur="250" autoRev="1" fill="hold">
                                          <p:stCondLst>
                                            <p:cond delay="0"/>
                                          </p:stCondLst>
                                        </p:cTn>
                                        <p:tgtEl>
                                          <p:spTgt spid="8">
                                            <p:txEl>
                                              <p:pRg st="9" end="9"/>
                                            </p:txEl>
                                          </p:spTgt>
                                        </p:tgtEl>
                                      </p:cBhvr>
                                      <p:to x="80000" y="100000"/>
                                    </p:animScale>
                                    <p:anim by="(#ppt_w*0.10)" calcmode="lin" valueType="num">
                                      <p:cBhvr>
                                        <p:cTn id="68" dur="250" autoRev="1" fill="hold">
                                          <p:stCondLst>
                                            <p:cond delay="0"/>
                                          </p:stCondLst>
                                        </p:cTn>
                                        <p:tgtEl>
                                          <p:spTgt spid="8">
                                            <p:txEl>
                                              <p:pRg st="9" end="9"/>
                                            </p:txEl>
                                          </p:spTgt>
                                        </p:tgtEl>
                                        <p:attrNameLst>
                                          <p:attrName>ppt_x</p:attrName>
                                        </p:attrNameLst>
                                      </p:cBhvr>
                                    </p:anim>
                                    <p:anim by="(-#ppt_w*0.10)" calcmode="lin" valueType="num">
                                      <p:cBhvr>
                                        <p:cTn id="69" dur="250" autoRev="1" fill="hold">
                                          <p:stCondLst>
                                            <p:cond delay="0"/>
                                          </p:stCondLst>
                                        </p:cTn>
                                        <p:tgtEl>
                                          <p:spTgt spid="8">
                                            <p:txEl>
                                              <p:pRg st="9" end="9"/>
                                            </p:txEl>
                                          </p:spTgt>
                                        </p:tgtEl>
                                        <p:attrNameLst>
                                          <p:attrName>ppt_y</p:attrName>
                                        </p:attrNameLst>
                                      </p:cBhvr>
                                    </p:anim>
                                    <p:animRot by="-480000">
                                      <p:cBhvr>
                                        <p:cTn id="70" dur="250" autoRev="1" fill="hold">
                                          <p:stCondLst>
                                            <p:cond delay="0"/>
                                          </p:stCondLst>
                                        </p:cTn>
                                        <p:tgtEl>
                                          <p:spTgt spid="8">
                                            <p:txEl>
                                              <p:pRg st="9" end="9"/>
                                            </p:txEl>
                                          </p:spTgt>
                                        </p:tgtEl>
                                        <p:attrNameLst>
                                          <p:attrName>r</p:attrName>
                                        </p:attrNameLst>
                                      </p:cBhvr>
                                    </p:animRot>
                                  </p:childTnLst>
                                </p:cTn>
                              </p:par>
                            </p:childTnLst>
                          </p:cTn>
                        </p:par>
                        <p:par>
                          <p:cTn id="71" fill="hold">
                            <p:stCondLst>
                              <p:cond delay="1950"/>
                            </p:stCondLst>
                            <p:childTnLst>
                              <p:par>
                                <p:cTn id="72" presetID="36" presetClass="emph" presetSubtype="0" fill="hold" nodeType="afterEffect">
                                  <p:stCondLst>
                                    <p:cond delay="0"/>
                                  </p:stCondLst>
                                  <p:iterate type="lt">
                                    <p:tmPct val="10000"/>
                                  </p:iterate>
                                  <p:childTnLst>
                                    <p:animScale>
                                      <p:cBhvr>
                                        <p:cTn id="73" dur="250" autoRev="1" fill="hold">
                                          <p:stCondLst>
                                            <p:cond delay="0"/>
                                          </p:stCondLst>
                                        </p:cTn>
                                        <p:tgtEl>
                                          <p:spTgt spid="8">
                                            <p:txEl>
                                              <p:pRg st="10" end="10"/>
                                            </p:txEl>
                                          </p:spTgt>
                                        </p:tgtEl>
                                      </p:cBhvr>
                                      <p:to x="80000" y="100000"/>
                                    </p:animScale>
                                    <p:anim by="(#ppt_w*0.10)" calcmode="lin" valueType="num">
                                      <p:cBhvr>
                                        <p:cTn id="74" dur="250" autoRev="1" fill="hold">
                                          <p:stCondLst>
                                            <p:cond delay="0"/>
                                          </p:stCondLst>
                                        </p:cTn>
                                        <p:tgtEl>
                                          <p:spTgt spid="8">
                                            <p:txEl>
                                              <p:pRg st="10" end="10"/>
                                            </p:txEl>
                                          </p:spTgt>
                                        </p:tgtEl>
                                        <p:attrNameLst>
                                          <p:attrName>ppt_x</p:attrName>
                                        </p:attrNameLst>
                                      </p:cBhvr>
                                    </p:anim>
                                    <p:anim by="(-#ppt_w*0.10)" calcmode="lin" valueType="num">
                                      <p:cBhvr>
                                        <p:cTn id="75" dur="250" autoRev="1" fill="hold">
                                          <p:stCondLst>
                                            <p:cond delay="0"/>
                                          </p:stCondLst>
                                        </p:cTn>
                                        <p:tgtEl>
                                          <p:spTgt spid="8">
                                            <p:txEl>
                                              <p:pRg st="10" end="10"/>
                                            </p:txEl>
                                          </p:spTgt>
                                        </p:tgtEl>
                                        <p:attrNameLst>
                                          <p:attrName>ppt_y</p:attrName>
                                        </p:attrNameLst>
                                      </p:cBhvr>
                                    </p:anim>
                                    <p:animRot by="-480000">
                                      <p:cBhvr>
                                        <p:cTn id="76" dur="250" autoRev="1" fill="hold">
                                          <p:stCondLst>
                                            <p:cond delay="0"/>
                                          </p:stCondLst>
                                        </p:cTn>
                                        <p:tgtEl>
                                          <p:spTgt spid="8">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2"/>
          <a:stretch>
            <a:fillRect/>
          </a:stretch>
        </p:blipFill>
        <p:spPr>
          <a:xfrm>
            <a:off x="4121203" y="2657467"/>
            <a:ext cx="2390481" cy="2651012"/>
          </a:xfrm>
          <a:prstGeom prst="rect">
            <a:avLst/>
          </a:prstGeom>
        </p:spPr>
      </p:pic>
      <p:sp>
        <p:nvSpPr>
          <p:cNvPr id="8" name="Internal Storage 7">
            <a:extLst>
              <a:ext uri="{FF2B5EF4-FFF2-40B4-BE49-F238E27FC236}">
                <a16:creationId xmlns:a16="http://schemas.microsoft.com/office/drawing/2014/main" id="{52C3B40A-8C45-E14A-BDEA-85EF766D2400}"/>
              </a:ext>
            </a:extLst>
          </p:cNvPr>
          <p:cNvSpPr/>
          <p:nvPr/>
        </p:nvSpPr>
        <p:spPr>
          <a:xfrm>
            <a:off x="7890156" y="2783652"/>
            <a:ext cx="2865782" cy="2398644"/>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u="sng"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PAM’S  NEEDS</a:t>
            </a: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pPr algn="ct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sp>
        <p:nvSpPr>
          <p:cNvPr id="2" name="TextBox 1">
            <a:extLst>
              <a:ext uri="{FF2B5EF4-FFF2-40B4-BE49-F238E27FC236}">
                <a16:creationId xmlns:a16="http://schemas.microsoft.com/office/drawing/2014/main" id="{154C2C24-0F09-4841-86BD-BDDB8664150F}"/>
              </a:ext>
            </a:extLst>
          </p:cNvPr>
          <p:cNvSpPr txBox="1"/>
          <p:nvPr/>
        </p:nvSpPr>
        <p:spPr>
          <a:xfrm>
            <a:off x="6681652" y="3567475"/>
            <a:ext cx="874643"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V</a:t>
            </a:r>
            <a:r>
              <a:rPr lang="en-US" sz="4800" dirty="0"/>
              <a:t>.</a:t>
            </a:r>
          </a:p>
        </p:txBody>
      </p:sp>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3"/>
          <a:stretch>
            <a:fillRect/>
          </a:stretch>
        </p:blipFill>
        <p:spPr>
          <a:xfrm>
            <a:off x="430696" y="1830987"/>
            <a:ext cx="4094921" cy="4303974"/>
          </a:xfrm>
          <a:prstGeom prst="rect">
            <a:avLst/>
          </a:prstGeom>
        </p:spPr>
      </p:pic>
    </p:spTree>
    <p:extLst>
      <p:ext uri="{BB962C8B-B14F-4D97-AF65-F5344CB8AC3E}">
        <p14:creationId xmlns:p14="http://schemas.microsoft.com/office/powerpoint/2010/main" val="194799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2"/>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3"/>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4"/>
          <a:stretch>
            <a:fillRect/>
          </a:stretch>
        </p:blipFill>
        <p:spPr>
          <a:xfrm flipH="1">
            <a:off x="1426791" y="4640823"/>
            <a:ext cx="716251" cy="717558"/>
          </a:xfrm>
          <a:prstGeom prst="rect">
            <a:avLst/>
          </a:prstGeom>
        </p:spPr>
      </p:pic>
      <p:sp>
        <p:nvSpPr>
          <p:cNvPr id="10" name="TextBox 9">
            <a:extLst>
              <a:ext uri="{FF2B5EF4-FFF2-40B4-BE49-F238E27FC236}">
                <a16:creationId xmlns:a16="http://schemas.microsoft.com/office/drawing/2014/main" id="{530D6931-E85B-2D46-BF46-0E3FA2E7E909}"/>
              </a:ext>
            </a:extLst>
          </p:cNvPr>
          <p:cNvSpPr txBox="1"/>
          <p:nvPr/>
        </p:nvSpPr>
        <p:spPr>
          <a:xfrm>
            <a:off x="5703358" y="3454749"/>
            <a:ext cx="5194850" cy="646331"/>
          </a:xfrm>
          <a:prstGeom prst="rect">
            <a:avLst/>
          </a:prstGeom>
          <a:noFill/>
        </p:spPr>
        <p:txBody>
          <a:bodyPr wrap="square" rtlCol="0">
            <a:spAutoFit/>
          </a:bodyPr>
          <a:lstStyle/>
          <a:p>
            <a:r>
              <a:rPr lang="en-US" sz="3600" dirty="0">
                <a:latin typeface="Century" panose="02040604050505020304" pitchFamily="18" charset="0"/>
                <a:cs typeface="Aldhabi" panose="020F0502020204030204" pitchFamily="34" charset="0"/>
              </a:rPr>
              <a:t>“…</a:t>
            </a:r>
            <a:r>
              <a:rPr lang="en-US" sz="3600" strike="sngStrike" dirty="0">
                <a:latin typeface="Century" panose="02040604050505020304" pitchFamily="18" charset="0"/>
                <a:cs typeface="Aldhabi" panose="020F0502020204030204" pitchFamily="34" charset="0"/>
              </a:rPr>
              <a:t>copyright transfer</a:t>
            </a:r>
            <a:r>
              <a:rPr lang="en-US" sz="3600" dirty="0">
                <a:latin typeface="Century" panose="02040604050505020304" pitchFamily="18" charset="0"/>
                <a:cs typeface="Aldhabi" panose="020F0502020204030204" pitchFamily="34" charset="0"/>
              </a:rPr>
              <a:t>.”</a:t>
            </a:r>
            <a:r>
              <a:rPr lang="en-US" sz="3600" dirty="0">
                <a:latin typeface="Aldhabi" panose="020F0502020204030204" pitchFamily="34" charset="0"/>
                <a:cs typeface="Aldhabi" panose="020F0502020204030204" pitchFamily="34" charset="0"/>
              </a:rPr>
              <a:t> </a:t>
            </a:r>
          </a:p>
        </p:txBody>
      </p:sp>
      <p:sp>
        <p:nvSpPr>
          <p:cNvPr id="13" name="TextBox 12">
            <a:extLst>
              <a:ext uri="{FF2B5EF4-FFF2-40B4-BE49-F238E27FC236}">
                <a16:creationId xmlns:a16="http://schemas.microsoft.com/office/drawing/2014/main" id="{52327BB0-8D29-0647-A7A0-8E63F4229857}"/>
              </a:ext>
            </a:extLst>
          </p:cNvPr>
          <p:cNvSpPr txBox="1"/>
          <p:nvPr/>
        </p:nvSpPr>
        <p:spPr>
          <a:xfrm>
            <a:off x="5529320" y="3387912"/>
            <a:ext cx="5542925" cy="646331"/>
          </a:xfrm>
          <a:prstGeom prst="rect">
            <a:avLst/>
          </a:prstGeom>
          <a:noFill/>
        </p:spPr>
        <p:txBody>
          <a:bodyPr wrap="square" rtlCol="0">
            <a:spAutoFit/>
          </a:bodyPr>
          <a:lstStyle/>
          <a:p>
            <a:r>
              <a:rPr lang="en-US" sz="3600" dirty="0">
                <a:latin typeface="Century" panose="02040604050505020304" pitchFamily="18" charset="0"/>
              </a:rPr>
              <a:t>“…</a:t>
            </a:r>
            <a:r>
              <a:rPr lang="en-US" sz="3600" dirty="0" err="1">
                <a:latin typeface="Century" panose="02040604050505020304" pitchFamily="18" charset="0"/>
              </a:rPr>
              <a:t>licence</a:t>
            </a:r>
            <a:r>
              <a:rPr lang="en-US" sz="3600" dirty="0">
                <a:latin typeface="Century" panose="02040604050505020304" pitchFamily="18" charset="0"/>
              </a:rPr>
              <a:t> to publish…”</a:t>
            </a:r>
          </a:p>
        </p:txBody>
      </p:sp>
      <p:pic>
        <p:nvPicPr>
          <p:cNvPr id="17" name="Picture 16">
            <a:extLst>
              <a:ext uri="{FF2B5EF4-FFF2-40B4-BE49-F238E27FC236}">
                <a16:creationId xmlns:a16="http://schemas.microsoft.com/office/drawing/2014/main" id="{7E6240FD-90EA-0247-AB71-D8A3FBFBFAE0}"/>
              </a:ext>
            </a:extLst>
          </p:cNvPr>
          <p:cNvPicPr>
            <a:picLocks noChangeAspect="1"/>
          </p:cNvPicPr>
          <p:nvPr/>
        </p:nvPicPr>
        <p:blipFill>
          <a:blip r:embed="rId5"/>
          <a:stretch>
            <a:fillRect/>
          </a:stretch>
        </p:blipFill>
        <p:spPr>
          <a:xfrm>
            <a:off x="2265697" y="4893596"/>
            <a:ext cx="2674561" cy="2880296"/>
          </a:xfrm>
          <a:prstGeom prst="rect">
            <a:avLst/>
          </a:prstGeom>
        </p:spPr>
      </p:pic>
      <p:sp>
        <p:nvSpPr>
          <p:cNvPr id="9" name="Rounded Rectangular Callout 8">
            <a:extLst>
              <a:ext uri="{FF2B5EF4-FFF2-40B4-BE49-F238E27FC236}">
                <a16:creationId xmlns:a16="http://schemas.microsoft.com/office/drawing/2014/main" id="{A3126DBF-91EC-8141-83C9-1A3885837162}"/>
              </a:ext>
            </a:extLst>
          </p:cNvPr>
          <p:cNvSpPr/>
          <p:nvPr/>
        </p:nvSpPr>
        <p:spPr>
          <a:xfrm>
            <a:off x="397556" y="1897093"/>
            <a:ext cx="2058469" cy="1387608"/>
          </a:xfrm>
          <a:prstGeom prst="wedgeRoundRectCallout">
            <a:avLst>
              <a:gd name="adj1" fmla="val 4565"/>
              <a:gd name="adj2" fmla="val 94101"/>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ZOINKS!</a:t>
            </a:r>
          </a:p>
        </p:txBody>
      </p:sp>
      <p:sp>
        <p:nvSpPr>
          <p:cNvPr id="11" name="TextBox 10">
            <a:extLst>
              <a:ext uri="{FF2B5EF4-FFF2-40B4-BE49-F238E27FC236}">
                <a16:creationId xmlns:a16="http://schemas.microsoft.com/office/drawing/2014/main" id="{288666CE-8909-BD49-B291-83E2F40B109A}"/>
              </a:ext>
            </a:extLst>
          </p:cNvPr>
          <p:cNvSpPr txBox="1"/>
          <p:nvPr/>
        </p:nvSpPr>
        <p:spPr>
          <a:xfrm>
            <a:off x="4987740" y="2458895"/>
            <a:ext cx="5910468" cy="646331"/>
          </a:xfrm>
          <a:prstGeom prst="rect">
            <a:avLst/>
          </a:prstGeom>
          <a:noFill/>
        </p:spPr>
        <p:txBody>
          <a:bodyPr wrap="square" rtlCol="0">
            <a:spAutoFit/>
          </a:bodyPr>
          <a:lstStyle/>
          <a:p>
            <a:r>
              <a:rPr lang="en-US" sz="3600" i="1" dirty="0">
                <a:latin typeface="Century" panose="02040604050505020304" pitchFamily="18" charset="0"/>
              </a:rPr>
              <a:t> “Author Rights Retained </a:t>
            </a:r>
            <a:r>
              <a:rPr lang="en-US" sz="3600" dirty="0">
                <a:latin typeface="Century" panose="02040604050505020304" pitchFamily="18" charset="0"/>
              </a:rPr>
              <a:t>”</a:t>
            </a:r>
          </a:p>
        </p:txBody>
      </p:sp>
      <p:sp>
        <p:nvSpPr>
          <p:cNvPr id="12" name="TextBox 11">
            <a:extLst>
              <a:ext uri="{FF2B5EF4-FFF2-40B4-BE49-F238E27FC236}">
                <a16:creationId xmlns:a16="http://schemas.microsoft.com/office/drawing/2014/main" id="{78500281-1C9F-A443-81A4-26F13AB4C346}"/>
              </a:ext>
            </a:extLst>
          </p:cNvPr>
          <p:cNvSpPr txBox="1"/>
          <p:nvPr/>
        </p:nvSpPr>
        <p:spPr>
          <a:xfrm>
            <a:off x="5529320" y="3284701"/>
            <a:ext cx="5300870" cy="1200329"/>
          </a:xfrm>
          <a:prstGeom prst="rect">
            <a:avLst/>
          </a:prstGeom>
          <a:noFill/>
        </p:spPr>
        <p:txBody>
          <a:bodyPr wrap="square" rtlCol="0">
            <a:spAutoFit/>
          </a:bodyPr>
          <a:lstStyle/>
          <a:p>
            <a:r>
              <a:rPr lang="en-US" sz="3600" dirty="0">
                <a:latin typeface="Century" panose="02040604050505020304" pitchFamily="18" charset="0"/>
                <a:cs typeface="Arial" panose="020B0604020202020204" pitchFamily="34" charset="0"/>
              </a:rPr>
              <a:t>“…sharing it in an open access repository…”</a:t>
            </a:r>
          </a:p>
        </p:txBody>
      </p:sp>
      <p:sp>
        <p:nvSpPr>
          <p:cNvPr id="14" name="Rounded Rectangular Callout 13">
            <a:extLst>
              <a:ext uri="{FF2B5EF4-FFF2-40B4-BE49-F238E27FC236}">
                <a16:creationId xmlns:a16="http://schemas.microsoft.com/office/drawing/2014/main" id="{05DF134F-BA49-C946-A9B9-7CD8FCFBD84A}"/>
              </a:ext>
            </a:extLst>
          </p:cNvPr>
          <p:cNvSpPr/>
          <p:nvPr/>
        </p:nvSpPr>
        <p:spPr>
          <a:xfrm flipH="1">
            <a:off x="159146" y="1770974"/>
            <a:ext cx="3084318" cy="1533062"/>
          </a:xfrm>
          <a:prstGeom prst="wedgeRoundRectCallout">
            <a:avLst>
              <a:gd name="adj1" fmla="val -4039"/>
              <a:gd name="adj2" fmla="val 8787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THAT FULFILLS THE REQUIREMENT!</a:t>
            </a:r>
            <a:endParaRPr lang="en-US" sz="2400" dirty="0"/>
          </a:p>
        </p:txBody>
      </p:sp>
      <p:sp>
        <p:nvSpPr>
          <p:cNvPr id="15" name="TextBox 14">
            <a:extLst>
              <a:ext uri="{FF2B5EF4-FFF2-40B4-BE49-F238E27FC236}">
                <a16:creationId xmlns:a16="http://schemas.microsoft.com/office/drawing/2014/main" id="{4320A036-FF43-AD4F-AEAE-464F0DF404C8}"/>
              </a:ext>
            </a:extLst>
          </p:cNvPr>
          <p:cNvSpPr txBox="1"/>
          <p:nvPr/>
        </p:nvSpPr>
        <p:spPr>
          <a:xfrm>
            <a:off x="4987740" y="3387911"/>
            <a:ext cx="5965568" cy="646331"/>
          </a:xfrm>
          <a:prstGeom prst="rect">
            <a:avLst/>
          </a:prstGeom>
          <a:noFill/>
        </p:spPr>
        <p:txBody>
          <a:bodyPr wrap="square" rtlCol="0">
            <a:spAutoFit/>
          </a:bodyPr>
          <a:lstStyle/>
          <a:p>
            <a:r>
              <a:rPr lang="en-CA" sz="3600" dirty="0">
                <a:latin typeface="Century" panose="02040604050505020304" pitchFamily="18" charset="0"/>
              </a:rPr>
              <a:t>“nominal author copyright” </a:t>
            </a:r>
            <a:endParaRPr lang="en-US" sz="3600" dirty="0">
              <a:latin typeface="Century" panose="02040604050505020304" pitchFamily="18" charset="0"/>
            </a:endParaRPr>
          </a:p>
        </p:txBody>
      </p:sp>
    </p:spTree>
    <p:extLst>
      <p:ext uri="{BB962C8B-B14F-4D97-AF65-F5344CB8AC3E}">
        <p14:creationId xmlns:p14="http://schemas.microsoft.com/office/powerpoint/2010/main" val="4030697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5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Scale>
                                      <p:cBhvr>
                                        <p:cTn id="1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3"/>
                                        </p:tgtEl>
                                        <p:attrNameLst>
                                          <p:attrName>ppt_x</p:attrName>
                                          <p:attrName>ppt_y</p:attrName>
                                        </p:attrNameLst>
                                      </p:cBhvr>
                                    </p:animMotion>
                                    <p:animEffect transition="in" filter="fade">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nodeType="clickEffect">
                                  <p:stCondLst>
                                    <p:cond delay="0"/>
                                  </p:stCondLst>
                                  <p:childTnLst>
                                    <p:anim calcmode="lin" valueType="num">
                                      <p:cBhvr additive="base">
                                        <p:cTn id="28" dur="1000"/>
                                        <p:tgtEl>
                                          <p:spTgt spid="17"/>
                                        </p:tgtEl>
                                        <p:attrNameLst>
                                          <p:attrName>ppt_x</p:attrName>
                                        </p:attrNameLst>
                                      </p:cBhvr>
                                      <p:tavLst>
                                        <p:tav tm="0">
                                          <p:val>
                                            <p:strVal val="ppt_x"/>
                                          </p:val>
                                        </p:tav>
                                        <p:tav tm="100000">
                                          <p:val>
                                            <p:strVal val="1+ppt_w/2"/>
                                          </p:val>
                                        </p:tav>
                                      </p:tavLst>
                                    </p:anim>
                                    <p:anim calcmode="lin" valueType="num">
                                      <p:cBhvr additive="base">
                                        <p:cTn id="29" dur="1000"/>
                                        <p:tgtEl>
                                          <p:spTgt spid="17"/>
                                        </p:tgtEl>
                                        <p:attrNameLst>
                                          <p:attrName>ppt_y</p:attrName>
                                        </p:attrNameLst>
                                      </p:cBhvr>
                                      <p:tavLst>
                                        <p:tav tm="0">
                                          <p:val>
                                            <p:strVal val="ppt_y"/>
                                          </p:val>
                                        </p:tav>
                                        <p:tav tm="100000">
                                          <p:val>
                                            <p:strVal val="ppt_y"/>
                                          </p:val>
                                        </p:tav>
                                      </p:tavLst>
                                    </p:anim>
                                    <p:set>
                                      <p:cBhvr>
                                        <p:cTn id="30" dur="1" fill="hold">
                                          <p:stCondLst>
                                            <p:cond delay="999"/>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52"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Scale>
                                      <p:cBhvr>
                                        <p:cTn id="3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15"/>
                                        </p:tgtEl>
                                        <p:attrNameLst>
                                          <p:attrName>ppt_x</p:attrName>
                                          <p:attrName>ppt_y</p:attrName>
                                        </p:attrNameLst>
                                      </p:cBhvr>
                                    </p:animMotion>
                                    <p:animEffect transition="in" filter="fade">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Scale>
                                      <p:cBhvr>
                                        <p:cTn id="50" dur="2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2000" decel="50000" fill="hold">
                                          <p:stCondLst>
                                            <p:cond delay="0"/>
                                          </p:stCondLst>
                                        </p:cTn>
                                        <p:tgtEl>
                                          <p:spTgt spid="11"/>
                                        </p:tgtEl>
                                        <p:attrNameLst>
                                          <p:attrName>ppt_x</p:attrName>
                                          <p:attrName>ppt_y</p:attrName>
                                        </p:attrNameLst>
                                      </p:cBhvr>
                                    </p:animMotion>
                                    <p:animEffect transition="in" filter="fade">
                                      <p:cBhvr>
                                        <p:cTn id="52" dur="2000"/>
                                        <p:tgtEl>
                                          <p:spTgt spid="11"/>
                                        </p:tgtEl>
                                      </p:cBhvr>
                                    </p:animEffect>
                                  </p:childTnLst>
                                </p:cTn>
                              </p:par>
                              <p:par>
                                <p:cTn id="53" presetID="10" presetClass="exit" presetSubtype="0" fill="hold" grpId="0" nodeType="withEffect">
                                  <p:stCondLst>
                                    <p:cond delay="0"/>
                                  </p:stCondLst>
                                  <p:childTnLst>
                                    <p:animEffect transition="out" filter="fade">
                                      <p:cBhvr>
                                        <p:cTn id="54" dur="2000"/>
                                        <p:tgtEl>
                                          <p:spTgt spid="9"/>
                                        </p:tgtEl>
                                      </p:cBhvr>
                                    </p:animEffect>
                                    <p:set>
                                      <p:cBhvr>
                                        <p:cTn id="55" dur="1" fill="hold">
                                          <p:stCondLst>
                                            <p:cond delay="19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5"/>
                                        </p:tgtEl>
                                      </p:cBhvr>
                                    </p:animEffect>
                                    <p:set>
                                      <p:cBhvr>
                                        <p:cTn id="58" dur="1" fill="hold">
                                          <p:stCondLst>
                                            <p:cond delay="499"/>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9" grpId="0" animBg="1"/>
      <p:bldP spid="9" grpId="1" animBg="1"/>
      <p:bldP spid="11" grpId="0"/>
      <p:bldP spid="12" grpId="0"/>
      <p:bldP spid="14" grpId="1" animBg="1"/>
      <p:bldP spid="15" grpId="0"/>
      <p:bldP spid="1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2"/>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3"/>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4"/>
          <a:stretch>
            <a:fillRect/>
          </a:stretch>
        </p:blipFill>
        <p:spPr>
          <a:xfrm flipH="1">
            <a:off x="1426791" y="4640823"/>
            <a:ext cx="716251" cy="717558"/>
          </a:xfrm>
          <a:prstGeom prst="rect">
            <a:avLst/>
          </a:prstGeom>
        </p:spPr>
      </p:pic>
      <p:sp>
        <p:nvSpPr>
          <p:cNvPr id="18" name="Internal Storage 17">
            <a:extLst>
              <a:ext uri="{FF2B5EF4-FFF2-40B4-BE49-F238E27FC236}">
                <a16:creationId xmlns:a16="http://schemas.microsoft.com/office/drawing/2014/main" id="{B2465033-7635-1945-9C8D-DA0FF32A99A9}"/>
              </a:ext>
            </a:extLst>
          </p:cNvPr>
          <p:cNvSpPr/>
          <p:nvPr/>
        </p:nvSpPr>
        <p:spPr>
          <a:xfrm>
            <a:off x="5163165" y="1564934"/>
            <a:ext cx="6753970" cy="5086143"/>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u="sng"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PAM’S COMMITMENTS/ NEEDS</a:t>
            </a:r>
            <a:r>
              <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a:t>
            </a:r>
          </a:p>
          <a:p>
            <a:pPr algn="ctr"/>
            <a:endParaRPr lang="en-US" sz="22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MAKE WORK OPENLY ACCESSIBLE 	(commitment to granting agency)</a:t>
            </a:r>
          </a:p>
          <a:p>
            <a:pPr marL="457200" indent="-457200">
              <a:buFont typeface="+mj-lt"/>
              <a:buAutoNum type="arabicPeriod"/>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RETAIN A NON-EXCLUSIVE LICENCE 	(commitment to employer)</a:t>
            </a:r>
          </a:p>
          <a:p>
            <a:pPr marL="457200" indent="-457200">
              <a:buFont typeface="+mj-lt"/>
              <a:buAutoNum type="arabicPeriod"/>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pPr marL="457200" indent="-457200">
              <a:buFont typeface="+mj-lt"/>
              <a:buAutoNum type="arabicPeriod"/>
            </a:pPr>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DOWNSTREAM USES</a:t>
            </a:r>
          </a:p>
          <a:p>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(for future conferences, lectures, etc.)</a:t>
            </a:r>
          </a:p>
          <a:p>
            <a:pPr marL="457200" indent="-457200">
              <a:buAutoNum type="arabicPeriod" startAt="3"/>
            </a:pPr>
            <a:endPar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endParaRPr>
          </a:p>
          <a:p>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4.   GIVE RESEARCH PARTICIPANTS COPY</a:t>
            </a:r>
          </a:p>
          <a:p>
            <a:pPr lvl="1"/>
            <a:r>
              <a:rPr lang="en-US" sz="2400" dirty="0">
                <a:solidFill>
                  <a:schemeClr val="tx1"/>
                </a:solidFill>
                <a:latin typeface="Noteworthy Light" panose="02000400000000000000" pitchFamily="2" charset="77"/>
                <a:ea typeface="Noteworthy Light" panose="02000400000000000000" pitchFamily="2" charset="77"/>
                <a:cs typeface="Freestyle Script" panose="020F0502020204030204" pitchFamily="34" charset="0"/>
              </a:rPr>
              <a:t>	(commitment to participants)</a:t>
            </a: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sp>
        <p:nvSpPr>
          <p:cNvPr id="20" name="L-Shape 19">
            <a:extLst>
              <a:ext uri="{FF2B5EF4-FFF2-40B4-BE49-F238E27FC236}">
                <a16:creationId xmlns:a16="http://schemas.microsoft.com/office/drawing/2014/main" id="{2ED26978-0829-504A-B495-2F22C805551A}"/>
              </a:ext>
            </a:extLst>
          </p:cNvPr>
          <p:cNvSpPr/>
          <p:nvPr/>
        </p:nvSpPr>
        <p:spPr>
          <a:xfrm rot="18075632">
            <a:off x="5206108" y="2779668"/>
            <a:ext cx="717676" cy="339470"/>
          </a:xfrm>
          <a:prstGeom prst="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Shape 20">
            <a:extLst>
              <a:ext uri="{FF2B5EF4-FFF2-40B4-BE49-F238E27FC236}">
                <a16:creationId xmlns:a16="http://schemas.microsoft.com/office/drawing/2014/main" id="{BD3CA0A0-C529-3E41-9BE6-720DC73FD48E}"/>
              </a:ext>
            </a:extLst>
          </p:cNvPr>
          <p:cNvSpPr/>
          <p:nvPr/>
        </p:nvSpPr>
        <p:spPr>
          <a:xfrm rot="18075632">
            <a:off x="5206108" y="3738862"/>
            <a:ext cx="717676" cy="339470"/>
          </a:xfrm>
          <a:prstGeom prst="corne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L-Shape 21">
            <a:extLst>
              <a:ext uri="{FF2B5EF4-FFF2-40B4-BE49-F238E27FC236}">
                <a16:creationId xmlns:a16="http://schemas.microsoft.com/office/drawing/2014/main" id="{0D8FC6C2-B54E-2947-9203-B17184A183D5}"/>
              </a:ext>
            </a:extLst>
          </p:cNvPr>
          <p:cNvSpPr/>
          <p:nvPr/>
        </p:nvSpPr>
        <p:spPr>
          <a:xfrm rot="18075632">
            <a:off x="5206108" y="4714085"/>
            <a:ext cx="717676" cy="339470"/>
          </a:xfrm>
          <a:prstGeom prst="corner">
            <a:avLst>
              <a:gd name="adj1" fmla="val 50000"/>
              <a:gd name="adj2" fmla="val 467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L-Shape 22">
            <a:extLst>
              <a:ext uri="{FF2B5EF4-FFF2-40B4-BE49-F238E27FC236}">
                <a16:creationId xmlns:a16="http://schemas.microsoft.com/office/drawing/2014/main" id="{AFF865EE-10E2-B343-87F6-CFB20379926E}"/>
              </a:ext>
            </a:extLst>
          </p:cNvPr>
          <p:cNvSpPr/>
          <p:nvPr/>
        </p:nvSpPr>
        <p:spPr>
          <a:xfrm rot="18075632">
            <a:off x="5206107" y="5689308"/>
            <a:ext cx="717676" cy="339470"/>
          </a:xfrm>
          <a:prstGeom prst="corner">
            <a:avLst>
              <a:gd name="adj1" fmla="val 50000"/>
              <a:gd name="adj2" fmla="val 467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EBD1AFEC-F614-F044-A8DF-E024234B8310}"/>
              </a:ext>
            </a:extLst>
          </p:cNvPr>
          <p:cNvSpPr txBox="1"/>
          <p:nvPr/>
        </p:nvSpPr>
        <p:spPr>
          <a:xfrm>
            <a:off x="274865" y="1564934"/>
            <a:ext cx="4792831" cy="646331"/>
          </a:xfrm>
          <a:prstGeom prst="rect">
            <a:avLst/>
          </a:prstGeom>
          <a:noFill/>
        </p:spPr>
        <p:txBody>
          <a:bodyPr wrap="square" rtlCol="0">
            <a:spAutoFit/>
          </a:bodyPr>
          <a:lstStyle/>
          <a:p>
            <a:r>
              <a:rPr lang="en-US" sz="3600" i="1" dirty="0">
                <a:latin typeface="Century" panose="02040604050505020304" pitchFamily="18" charset="0"/>
              </a:rPr>
              <a:t> </a:t>
            </a:r>
            <a:r>
              <a:rPr lang="en-US" sz="2800" i="1" dirty="0">
                <a:latin typeface="Century" panose="02040604050505020304" pitchFamily="18" charset="0"/>
              </a:rPr>
              <a:t>“Author Rights Retained </a:t>
            </a:r>
            <a:r>
              <a:rPr lang="en-US" sz="2800" dirty="0">
                <a:latin typeface="Century" panose="02040604050505020304" pitchFamily="18" charset="0"/>
              </a:rPr>
              <a:t>”</a:t>
            </a:r>
          </a:p>
        </p:txBody>
      </p:sp>
      <p:sp>
        <p:nvSpPr>
          <p:cNvPr id="25" name="Rounded Rectangular Callout 24">
            <a:extLst>
              <a:ext uri="{FF2B5EF4-FFF2-40B4-BE49-F238E27FC236}">
                <a16:creationId xmlns:a16="http://schemas.microsoft.com/office/drawing/2014/main" id="{0F5BFDC0-9E93-8346-B80F-35CBA35CB767}"/>
              </a:ext>
            </a:extLst>
          </p:cNvPr>
          <p:cNvSpPr/>
          <p:nvPr/>
        </p:nvSpPr>
        <p:spPr>
          <a:xfrm>
            <a:off x="862359" y="2927383"/>
            <a:ext cx="3617844"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WHERE DO I SIGN?!</a:t>
            </a:r>
          </a:p>
        </p:txBody>
      </p:sp>
    </p:spTree>
    <p:extLst>
      <p:ext uri="{BB962C8B-B14F-4D97-AF65-F5344CB8AC3E}">
        <p14:creationId xmlns:p14="http://schemas.microsoft.com/office/powerpoint/2010/main" val="799402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16" name="Picture 15">
            <a:extLst>
              <a:ext uri="{FF2B5EF4-FFF2-40B4-BE49-F238E27FC236}">
                <a16:creationId xmlns:a16="http://schemas.microsoft.com/office/drawing/2014/main" id="{F5243C41-F204-834D-B9E3-C6901D6A7D1F}"/>
              </a:ext>
            </a:extLst>
          </p:cNvPr>
          <p:cNvPicPr>
            <a:picLocks noChangeAspect="1"/>
          </p:cNvPicPr>
          <p:nvPr/>
        </p:nvPicPr>
        <p:blipFill>
          <a:blip r:embed="rId2"/>
          <a:stretch>
            <a:fillRect/>
          </a:stretch>
        </p:blipFill>
        <p:spPr>
          <a:xfrm>
            <a:off x="1679855" y="5106361"/>
            <a:ext cx="1223930" cy="1357323"/>
          </a:xfrm>
          <a:prstGeom prst="rect">
            <a:avLst/>
          </a:prstGeom>
        </p:spPr>
      </p:pic>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3"/>
          <a:stretch>
            <a:fillRect/>
          </a:stretch>
        </p:blipFill>
        <p:spPr>
          <a:xfrm>
            <a:off x="-106763" y="4118188"/>
            <a:ext cx="1991792" cy="2093476"/>
          </a:xfrm>
          <a:prstGeom prst="rect">
            <a:avLst/>
          </a:prstGeom>
        </p:spPr>
      </p:pic>
      <p:pic>
        <p:nvPicPr>
          <p:cNvPr id="4" name="Picture 3">
            <a:extLst>
              <a:ext uri="{FF2B5EF4-FFF2-40B4-BE49-F238E27FC236}">
                <a16:creationId xmlns:a16="http://schemas.microsoft.com/office/drawing/2014/main" id="{2FA7B23B-D441-FD4D-BC24-1FF4683DC2B0}"/>
              </a:ext>
            </a:extLst>
          </p:cNvPr>
          <p:cNvPicPr>
            <a:picLocks noChangeAspect="1"/>
          </p:cNvPicPr>
          <p:nvPr/>
        </p:nvPicPr>
        <p:blipFill>
          <a:blip r:embed="rId4"/>
          <a:stretch>
            <a:fillRect/>
          </a:stretch>
        </p:blipFill>
        <p:spPr>
          <a:xfrm flipH="1">
            <a:off x="1426791" y="4640823"/>
            <a:ext cx="716251" cy="717558"/>
          </a:xfrm>
          <a:prstGeom prst="rect">
            <a:avLst/>
          </a:prstGeom>
        </p:spPr>
      </p:pic>
      <p:sp>
        <p:nvSpPr>
          <p:cNvPr id="15" name="TextBox 14">
            <a:extLst>
              <a:ext uri="{FF2B5EF4-FFF2-40B4-BE49-F238E27FC236}">
                <a16:creationId xmlns:a16="http://schemas.microsoft.com/office/drawing/2014/main" id="{7A4CAE1B-7118-FA40-AAF9-449A4A4F7CAB}"/>
              </a:ext>
            </a:extLst>
          </p:cNvPr>
          <p:cNvSpPr txBox="1"/>
          <p:nvPr/>
        </p:nvSpPr>
        <p:spPr>
          <a:xfrm>
            <a:off x="6096000" y="3873667"/>
            <a:ext cx="2848916" cy="523220"/>
          </a:xfrm>
          <a:prstGeom prst="rect">
            <a:avLst/>
          </a:prstGeom>
          <a:noFill/>
        </p:spPr>
        <p:txBody>
          <a:bodyPr wrap="square" rtlCol="0">
            <a:spAutoFit/>
          </a:bodyPr>
          <a:lstStyle/>
          <a:p>
            <a:r>
              <a:rPr lang="en-US" sz="2800" dirty="0">
                <a:latin typeface="Century" panose="02040604050505020304" pitchFamily="18" charset="0"/>
              </a:rPr>
              <a:t> “...print... ’’</a:t>
            </a:r>
          </a:p>
        </p:txBody>
      </p:sp>
      <p:sp>
        <p:nvSpPr>
          <p:cNvPr id="9" name="TextBox 8">
            <a:extLst>
              <a:ext uri="{FF2B5EF4-FFF2-40B4-BE49-F238E27FC236}">
                <a16:creationId xmlns:a16="http://schemas.microsoft.com/office/drawing/2014/main" id="{D594B361-A71A-A74D-B253-6B31117768FB}"/>
              </a:ext>
            </a:extLst>
          </p:cNvPr>
          <p:cNvSpPr txBox="1"/>
          <p:nvPr/>
        </p:nvSpPr>
        <p:spPr>
          <a:xfrm>
            <a:off x="4817268" y="2368702"/>
            <a:ext cx="5694877" cy="3416320"/>
          </a:xfrm>
          <a:prstGeom prst="rect">
            <a:avLst/>
          </a:prstGeom>
          <a:noFill/>
        </p:spPr>
        <p:txBody>
          <a:bodyPr wrap="square" rtlCol="0">
            <a:spAutoFit/>
          </a:bodyPr>
          <a:lstStyle/>
          <a:p>
            <a:br>
              <a:rPr lang="en-CA" sz="2400" dirty="0">
                <a:latin typeface="Century" panose="02040604050505020304" pitchFamily="18" charset="0"/>
              </a:rPr>
            </a:br>
            <a:r>
              <a:rPr lang="en-CA" sz="2400" dirty="0">
                <a:latin typeface="Century" panose="02040604050505020304" pitchFamily="18" charset="0"/>
              </a:rPr>
              <a:t>"The Publisher’s permission to reuse the Contribution pursuant to this Paragraph 20 does not affect the Contributing Author’s obligation, with respect to any such reuse, to secure permissions for the inclusion within the Contribution of third parties’ copyright-protected material.”</a:t>
            </a:r>
            <a:endParaRPr lang="en-US" sz="2400" dirty="0">
              <a:latin typeface="Century" panose="02040604050505020304" pitchFamily="18" charset="0"/>
            </a:endParaRPr>
          </a:p>
        </p:txBody>
      </p:sp>
      <p:sp>
        <p:nvSpPr>
          <p:cNvPr id="13" name="Rounded Rectangular Callout 12">
            <a:extLst>
              <a:ext uri="{FF2B5EF4-FFF2-40B4-BE49-F238E27FC236}">
                <a16:creationId xmlns:a16="http://schemas.microsoft.com/office/drawing/2014/main" id="{68629CE9-51D2-0A41-9F3F-C460E4E19F1D}"/>
              </a:ext>
            </a:extLst>
          </p:cNvPr>
          <p:cNvSpPr/>
          <p:nvPr/>
        </p:nvSpPr>
        <p:spPr>
          <a:xfrm>
            <a:off x="395789" y="2676803"/>
            <a:ext cx="2275491"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WHAA….?</a:t>
            </a:r>
          </a:p>
        </p:txBody>
      </p:sp>
      <p:sp>
        <p:nvSpPr>
          <p:cNvPr id="10" name="Rounded Rectangular Callout 9">
            <a:extLst>
              <a:ext uri="{FF2B5EF4-FFF2-40B4-BE49-F238E27FC236}">
                <a16:creationId xmlns:a16="http://schemas.microsoft.com/office/drawing/2014/main" id="{4DC6BE00-C919-B844-B418-D62348C7E5FE}"/>
              </a:ext>
            </a:extLst>
          </p:cNvPr>
          <p:cNvSpPr/>
          <p:nvPr/>
        </p:nvSpPr>
        <p:spPr>
          <a:xfrm>
            <a:off x="302955" y="2663717"/>
            <a:ext cx="2600830" cy="938785"/>
          </a:xfrm>
          <a:prstGeom prst="wedgeRoundRectCallout">
            <a:avLst>
              <a:gd name="adj1" fmla="val -25988"/>
              <a:gd name="adj2" fmla="val 8043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WHO STILL WANTS PRINT?</a:t>
            </a:r>
          </a:p>
        </p:txBody>
      </p:sp>
    </p:spTree>
    <p:extLst>
      <p:ext uri="{BB962C8B-B14F-4D97-AF65-F5344CB8AC3E}">
        <p14:creationId xmlns:p14="http://schemas.microsoft.com/office/powerpoint/2010/main" val="4080926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3" grpId="0" animBg="1"/>
      <p:bldP spid="13"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3" name="Picture 2">
            <a:extLst>
              <a:ext uri="{FF2B5EF4-FFF2-40B4-BE49-F238E27FC236}">
                <a16:creationId xmlns:a16="http://schemas.microsoft.com/office/drawing/2014/main" id="{F30A6BA3-B478-9D45-8C51-BAABCAA9F93F}"/>
              </a:ext>
            </a:extLst>
          </p:cNvPr>
          <p:cNvPicPr>
            <a:picLocks noChangeAspect="1"/>
          </p:cNvPicPr>
          <p:nvPr/>
        </p:nvPicPr>
        <p:blipFill>
          <a:blip r:embed="rId2"/>
          <a:stretch>
            <a:fillRect/>
          </a:stretch>
        </p:blipFill>
        <p:spPr>
          <a:xfrm>
            <a:off x="1323975" y="1909197"/>
            <a:ext cx="4733925" cy="4975602"/>
          </a:xfrm>
          <a:prstGeom prst="rect">
            <a:avLst/>
          </a:prstGeom>
        </p:spPr>
      </p:pic>
      <p:sp>
        <p:nvSpPr>
          <p:cNvPr id="9" name="Rounded Rectangular Callout 8">
            <a:extLst>
              <a:ext uri="{FF2B5EF4-FFF2-40B4-BE49-F238E27FC236}">
                <a16:creationId xmlns:a16="http://schemas.microsoft.com/office/drawing/2014/main" id="{B8BBDCED-1182-CF41-A8B7-01E2F01221CB}"/>
              </a:ext>
            </a:extLst>
          </p:cNvPr>
          <p:cNvSpPr/>
          <p:nvPr/>
        </p:nvSpPr>
        <p:spPr>
          <a:xfrm>
            <a:off x="5326167" y="1835797"/>
            <a:ext cx="2100262" cy="1177270"/>
          </a:xfrm>
          <a:prstGeom prst="wedgeRoundRectCallout">
            <a:avLst>
              <a:gd name="adj1" fmla="val -33078"/>
              <a:gd name="adj2" fmla="val 73422"/>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I’M PAM!</a:t>
            </a:r>
            <a:endParaRPr lang="en-US" sz="2000"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99111D67-5AE6-9F4E-B8CC-017DBADA4368}"/>
              </a:ext>
            </a:extLst>
          </p:cNvPr>
          <p:cNvPicPr>
            <a:picLocks noChangeAspect="1"/>
          </p:cNvPicPr>
          <p:nvPr/>
        </p:nvPicPr>
        <p:blipFill>
          <a:blip r:embed="rId3"/>
          <a:stretch>
            <a:fillRect/>
          </a:stretch>
        </p:blipFill>
        <p:spPr>
          <a:xfrm>
            <a:off x="6431691" y="3385824"/>
            <a:ext cx="2481862" cy="2928808"/>
          </a:xfrm>
          <a:prstGeom prst="rect">
            <a:avLst/>
          </a:prstGeom>
        </p:spPr>
      </p:pic>
      <p:sp>
        <p:nvSpPr>
          <p:cNvPr id="12" name="Explosion 2 11">
            <a:extLst>
              <a:ext uri="{FF2B5EF4-FFF2-40B4-BE49-F238E27FC236}">
                <a16:creationId xmlns:a16="http://schemas.microsoft.com/office/drawing/2014/main" id="{737013D7-A8D6-994B-9363-2D4C1CCE0110}"/>
              </a:ext>
            </a:extLst>
          </p:cNvPr>
          <p:cNvSpPr/>
          <p:nvPr/>
        </p:nvSpPr>
        <p:spPr>
          <a:xfrm>
            <a:off x="8421166" y="1765051"/>
            <a:ext cx="3199333" cy="2328862"/>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NAILED IT, PAM!</a:t>
            </a:r>
          </a:p>
        </p:txBody>
      </p:sp>
      <p:sp>
        <p:nvSpPr>
          <p:cNvPr id="13" name="TextBox 12">
            <a:extLst>
              <a:ext uri="{FF2B5EF4-FFF2-40B4-BE49-F238E27FC236}">
                <a16:creationId xmlns:a16="http://schemas.microsoft.com/office/drawing/2014/main" id="{A55B416A-8691-3C4E-9482-288A34A81015}"/>
              </a:ext>
            </a:extLst>
          </p:cNvPr>
          <p:cNvSpPr txBox="1"/>
          <p:nvPr/>
        </p:nvSpPr>
        <p:spPr>
          <a:xfrm>
            <a:off x="8997430" y="4396998"/>
            <a:ext cx="3000374" cy="584775"/>
          </a:xfrm>
          <a:prstGeom prst="rect">
            <a:avLst/>
          </a:prstGeom>
          <a:noFill/>
        </p:spPr>
        <p:txBody>
          <a:bodyPr wrap="square" rtlCol="0">
            <a:spAutoFit/>
          </a:bodyPr>
          <a:lstStyle/>
          <a:p>
            <a:r>
              <a:rPr lang="en-US" sz="3200" dirty="0"/>
              <a:t>GRANT- FUNDED</a:t>
            </a:r>
          </a:p>
        </p:txBody>
      </p:sp>
      <p:sp>
        <p:nvSpPr>
          <p:cNvPr id="15" name="Bent-Up Arrow 14">
            <a:extLst>
              <a:ext uri="{FF2B5EF4-FFF2-40B4-BE49-F238E27FC236}">
                <a16:creationId xmlns:a16="http://schemas.microsoft.com/office/drawing/2014/main" id="{274C61F7-3010-F447-A1AC-E6745E011A81}"/>
              </a:ext>
            </a:extLst>
          </p:cNvPr>
          <p:cNvSpPr/>
          <p:nvPr/>
        </p:nvSpPr>
        <p:spPr>
          <a:xfrm>
            <a:off x="9540068" y="5059691"/>
            <a:ext cx="1046969" cy="755321"/>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2274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pic>
        <p:nvPicPr>
          <p:cNvPr id="7" name="Picture 6">
            <a:extLst>
              <a:ext uri="{FF2B5EF4-FFF2-40B4-BE49-F238E27FC236}">
                <a16:creationId xmlns:a16="http://schemas.microsoft.com/office/drawing/2014/main" id="{8F9833B2-6E6E-C148-BA76-D8FE356D8AE0}"/>
              </a:ext>
            </a:extLst>
          </p:cNvPr>
          <p:cNvPicPr>
            <a:picLocks noChangeAspect="1"/>
          </p:cNvPicPr>
          <p:nvPr/>
        </p:nvPicPr>
        <p:blipFill>
          <a:blip r:embed="rId2"/>
          <a:stretch>
            <a:fillRect/>
          </a:stretch>
        </p:blipFill>
        <p:spPr>
          <a:xfrm>
            <a:off x="773596" y="2307388"/>
            <a:ext cx="4094921" cy="4303974"/>
          </a:xfrm>
          <a:prstGeom prst="rect">
            <a:avLst/>
          </a:prstGeom>
        </p:spPr>
      </p:pic>
      <p:sp>
        <p:nvSpPr>
          <p:cNvPr id="4" name="Rounded Rectangular Callout 3">
            <a:extLst>
              <a:ext uri="{FF2B5EF4-FFF2-40B4-BE49-F238E27FC236}">
                <a16:creationId xmlns:a16="http://schemas.microsoft.com/office/drawing/2014/main" id="{12057EE7-2206-A342-B6B3-1A551F9187A5}"/>
              </a:ext>
            </a:extLst>
          </p:cNvPr>
          <p:cNvSpPr/>
          <p:nvPr/>
        </p:nvSpPr>
        <p:spPr>
          <a:xfrm>
            <a:off x="4231887" y="1556690"/>
            <a:ext cx="3449009" cy="848575"/>
          </a:xfrm>
          <a:prstGeom prst="wedgeRoundRectCallout">
            <a:avLst>
              <a:gd name="adj1" fmla="val -36470"/>
              <a:gd name="adj2" fmla="val 10950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HEY AMANDA! YOU GOT A MINUTE?</a:t>
            </a:r>
          </a:p>
        </p:txBody>
      </p:sp>
      <p:pic>
        <p:nvPicPr>
          <p:cNvPr id="8" name="Picture 7">
            <a:extLst>
              <a:ext uri="{FF2B5EF4-FFF2-40B4-BE49-F238E27FC236}">
                <a16:creationId xmlns:a16="http://schemas.microsoft.com/office/drawing/2014/main" id="{7930CF67-F6DE-A94C-AA6D-E870D2882EAE}"/>
              </a:ext>
            </a:extLst>
          </p:cNvPr>
          <p:cNvPicPr>
            <a:picLocks noChangeAspect="1"/>
          </p:cNvPicPr>
          <p:nvPr/>
        </p:nvPicPr>
        <p:blipFill>
          <a:blip r:embed="rId3"/>
          <a:stretch>
            <a:fillRect/>
          </a:stretch>
        </p:blipFill>
        <p:spPr>
          <a:xfrm rot="20284054">
            <a:off x="4672684" y="3529956"/>
            <a:ext cx="853160" cy="1613194"/>
          </a:xfrm>
          <a:prstGeom prst="rect">
            <a:avLst/>
          </a:prstGeom>
        </p:spPr>
      </p:pic>
      <p:pic>
        <p:nvPicPr>
          <p:cNvPr id="15" name="Picture 14">
            <a:extLst>
              <a:ext uri="{FF2B5EF4-FFF2-40B4-BE49-F238E27FC236}">
                <a16:creationId xmlns:a16="http://schemas.microsoft.com/office/drawing/2014/main" id="{64521BD6-0887-A343-9840-E14DDD1E1B18}"/>
              </a:ext>
            </a:extLst>
          </p:cNvPr>
          <p:cNvPicPr>
            <a:picLocks noChangeAspect="1"/>
          </p:cNvPicPr>
          <p:nvPr/>
        </p:nvPicPr>
        <p:blipFill>
          <a:blip r:embed="rId4"/>
          <a:stretch>
            <a:fillRect/>
          </a:stretch>
        </p:blipFill>
        <p:spPr>
          <a:xfrm rot="20287857">
            <a:off x="4760508" y="3899047"/>
            <a:ext cx="677513" cy="875011"/>
          </a:xfrm>
          <a:prstGeom prst="rect">
            <a:avLst/>
          </a:prstGeom>
          <a:ln>
            <a:solidFill>
              <a:schemeClr val="tx1"/>
            </a:solidFill>
          </a:ln>
        </p:spPr>
      </p:pic>
      <p:sp>
        <p:nvSpPr>
          <p:cNvPr id="9" name="Rounded Rectangular Callout 8">
            <a:extLst>
              <a:ext uri="{FF2B5EF4-FFF2-40B4-BE49-F238E27FC236}">
                <a16:creationId xmlns:a16="http://schemas.microsoft.com/office/drawing/2014/main" id="{2F2C130D-9AC3-1F46-8359-B641E10449E9}"/>
              </a:ext>
            </a:extLst>
          </p:cNvPr>
          <p:cNvSpPr/>
          <p:nvPr/>
        </p:nvSpPr>
        <p:spPr>
          <a:xfrm>
            <a:off x="3796741" y="1651721"/>
            <a:ext cx="3578787" cy="872063"/>
          </a:xfrm>
          <a:prstGeom prst="wedgeRoundRectCallout">
            <a:avLst>
              <a:gd name="adj1" fmla="val -23393"/>
              <a:gd name="adj2" fmla="val 7578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THANKS, AMANDA!</a:t>
            </a:r>
          </a:p>
        </p:txBody>
      </p:sp>
      <p:sp>
        <p:nvSpPr>
          <p:cNvPr id="10" name="Rounded Rectangular Callout 9">
            <a:extLst>
              <a:ext uri="{FF2B5EF4-FFF2-40B4-BE49-F238E27FC236}">
                <a16:creationId xmlns:a16="http://schemas.microsoft.com/office/drawing/2014/main" id="{75502FD6-51FE-204A-A73D-3966F9512154}"/>
              </a:ext>
            </a:extLst>
          </p:cNvPr>
          <p:cNvSpPr/>
          <p:nvPr/>
        </p:nvSpPr>
        <p:spPr>
          <a:xfrm>
            <a:off x="5692560" y="3094917"/>
            <a:ext cx="2639961" cy="979224"/>
          </a:xfrm>
          <a:prstGeom prst="wedgeRoundRectCallout">
            <a:avLst>
              <a:gd name="adj1" fmla="val -44432"/>
              <a:gd name="adj2" fmla="val 92785"/>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I GOT ‘CHU</a:t>
            </a:r>
          </a:p>
        </p:txBody>
      </p:sp>
    </p:spTree>
    <p:extLst>
      <p:ext uri="{BB962C8B-B14F-4D97-AF65-F5344CB8AC3E}">
        <p14:creationId xmlns:p14="http://schemas.microsoft.com/office/powerpoint/2010/main" val="4060562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PAM’S PUBLISHING AGREEMENT</a:t>
            </a:r>
          </a:p>
        </p:txBody>
      </p:sp>
      <p:sp>
        <p:nvSpPr>
          <p:cNvPr id="14" name="Right Arrow 13">
            <a:extLst>
              <a:ext uri="{FF2B5EF4-FFF2-40B4-BE49-F238E27FC236}">
                <a16:creationId xmlns:a16="http://schemas.microsoft.com/office/drawing/2014/main" id="{7164DB3C-335A-8844-8A07-951C6E502790}"/>
              </a:ext>
            </a:extLst>
          </p:cNvPr>
          <p:cNvSpPr/>
          <p:nvPr/>
        </p:nvSpPr>
        <p:spPr>
          <a:xfrm>
            <a:off x="4868517" y="5629325"/>
            <a:ext cx="3831938"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EMAIL</a:t>
            </a:r>
          </a:p>
        </p:txBody>
      </p:sp>
      <p:sp>
        <p:nvSpPr>
          <p:cNvPr id="19" name="Right Arrow 18">
            <a:extLst>
              <a:ext uri="{FF2B5EF4-FFF2-40B4-BE49-F238E27FC236}">
                <a16:creationId xmlns:a16="http://schemas.microsoft.com/office/drawing/2014/main" id="{EE888BA8-5F86-8346-B2FE-EAF291AE4D6E}"/>
              </a:ext>
            </a:extLst>
          </p:cNvPr>
          <p:cNvSpPr/>
          <p:nvPr/>
        </p:nvSpPr>
        <p:spPr>
          <a:xfrm flipH="1">
            <a:off x="4317689" y="2660906"/>
            <a:ext cx="3831938" cy="10469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CONFIRMATION</a:t>
            </a:r>
          </a:p>
        </p:txBody>
      </p:sp>
      <p:pic>
        <p:nvPicPr>
          <p:cNvPr id="20" name="Picture 19">
            <a:extLst>
              <a:ext uri="{FF2B5EF4-FFF2-40B4-BE49-F238E27FC236}">
                <a16:creationId xmlns:a16="http://schemas.microsoft.com/office/drawing/2014/main" id="{5E3F8C17-BB72-084E-92B7-54E18C6F3649}"/>
              </a:ext>
            </a:extLst>
          </p:cNvPr>
          <p:cNvPicPr>
            <a:picLocks noChangeAspect="1"/>
          </p:cNvPicPr>
          <p:nvPr/>
        </p:nvPicPr>
        <p:blipFill>
          <a:blip r:embed="rId2"/>
          <a:stretch>
            <a:fillRect/>
          </a:stretch>
        </p:blipFill>
        <p:spPr>
          <a:xfrm>
            <a:off x="4777646" y="3778641"/>
            <a:ext cx="1829961" cy="2029403"/>
          </a:xfrm>
          <a:prstGeom prst="rect">
            <a:avLst/>
          </a:prstGeom>
        </p:spPr>
      </p:pic>
      <p:sp>
        <p:nvSpPr>
          <p:cNvPr id="21" name="Rounded Rectangular Callout 20">
            <a:extLst>
              <a:ext uri="{FF2B5EF4-FFF2-40B4-BE49-F238E27FC236}">
                <a16:creationId xmlns:a16="http://schemas.microsoft.com/office/drawing/2014/main" id="{4F735649-4C6F-1445-A156-AE97E24A6F71}"/>
              </a:ext>
            </a:extLst>
          </p:cNvPr>
          <p:cNvSpPr/>
          <p:nvPr/>
        </p:nvSpPr>
        <p:spPr>
          <a:xfrm>
            <a:off x="3869109" y="1457028"/>
            <a:ext cx="2639961" cy="979224"/>
          </a:xfrm>
          <a:prstGeom prst="wedgeRoundRectCallout">
            <a:avLst>
              <a:gd name="adj1" fmla="val -32165"/>
              <a:gd name="adj2" fmla="val 8305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SAVED!</a:t>
            </a:r>
          </a:p>
        </p:txBody>
      </p:sp>
      <p:sp>
        <p:nvSpPr>
          <p:cNvPr id="22" name="Rounded Rectangular Callout 21">
            <a:extLst>
              <a:ext uri="{FF2B5EF4-FFF2-40B4-BE49-F238E27FC236}">
                <a16:creationId xmlns:a16="http://schemas.microsoft.com/office/drawing/2014/main" id="{F11B0D4D-9F0B-8946-A59D-2CEE49CE0821}"/>
              </a:ext>
            </a:extLst>
          </p:cNvPr>
          <p:cNvSpPr/>
          <p:nvPr/>
        </p:nvSpPr>
        <p:spPr>
          <a:xfrm>
            <a:off x="3869110" y="1463041"/>
            <a:ext cx="2639961" cy="979224"/>
          </a:xfrm>
          <a:prstGeom prst="wedgeRoundRectCallout">
            <a:avLst>
              <a:gd name="adj1" fmla="val -34329"/>
              <a:gd name="adj2" fmla="val 8694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NOT ALONE!!</a:t>
            </a:r>
          </a:p>
        </p:txBody>
      </p:sp>
      <p:pic>
        <p:nvPicPr>
          <p:cNvPr id="10" name="Picture 9">
            <a:extLst>
              <a:ext uri="{FF2B5EF4-FFF2-40B4-BE49-F238E27FC236}">
                <a16:creationId xmlns:a16="http://schemas.microsoft.com/office/drawing/2014/main" id="{9739F2BF-0854-234D-BA4F-60F408227327}"/>
              </a:ext>
            </a:extLst>
          </p:cNvPr>
          <p:cNvPicPr>
            <a:picLocks noChangeAspect="1"/>
          </p:cNvPicPr>
          <p:nvPr/>
        </p:nvPicPr>
        <p:blipFill>
          <a:blip r:embed="rId3"/>
          <a:stretch>
            <a:fillRect/>
          </a:stretch>
        </p:blipFill>
        <p:spPr>
          <a:xfrm>
            <a:off x="773596" y="2307388"/>
            <a:ext cx="4094921" cy="4303974"/>
          </a:xfrm>
          <a:prstGeom prst="rect">
            <a:avLst/>
          </a:prstGeom>
        </p:spPr>
      </p:pic>
      <p:pic>
        <p:nvPicPr>
          <p:cNvPr id="12" name="Picture 11">
            <a:extLst>
              <a:ext uri="{FF2B5EF4-FFF2-40B4-BE49-F238E27FC236}">
                <a16:creationId xmlns:a16="http://schemas.microsoft.com/office/drawing/2014/main" id="{8473FA13-71A2-7B41-8D81-B32376F72074}"/>
              </a:ext>
            </a:extLst>
          </p:cNvPr>
          <p:cNvPicPr>
            <a:picLocks noChangeAspect="1"/>
          </p:cNvPicPr>
          <p:nvPr/>
        </p:nvPicPr>
        <p:blipFill>
          <a:blip r:embed="rId4"/>
          <a:stretch>
            <a:fillRect/>
          </a:stretch>
        </p:blipFill>
        <p:spPr>
          <a:xfrm>
            <a:off x="9039450" y="2566116"/>
            <a:ext cx="2378954" cy="3303477"/>
          </a:xfrm>
          <a:prstGeom prst="rect">
            <a:avLst/>
          </a:prstGeom>
        </p:spPr>
      </p:pic>
      <p:sp>
        <p:nvSpPr>
          <p:cNvPr id="2" name="Rectangle 1">
            <a:extLst>
              <a:ext uri="{FF2B5EF4-FFF2-40B4-BE49-F238E27FC236}">
                <a16:creationId xmlns:a16="http://schemas.microsoft.com/office/drawing/2014/main" id="{72769C3A-8460-824A-902D-5664B1CD5836}"/>
              </a:ext>
            </a:extLst>
          </p:cNvPr>
          <p:cNvSpPr/>
          <p:nvPr/>
        </p:nvSpPr>
        <p:spPr>
          <a:xfrm>
            <a:off x="5216441" y="4746101"/>
            <a:ext cx="698500" cy="944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25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2" presetClass="entr" presetSubtype="2"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9" grpId="0" animBg="1"/>
      <p:bldP spid="19" grpId="1" animBg="1"/>
      <p:bldP spid="21" grpId="0" animBg="1"/>
      <p:bldP spid="21" grpId="1" animBg="1"/>
      <p:bldP spid="22"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F6769-AB52-0F46-A22F-D26D01642882}"/>
              </a:ext>
            </a:extLst>
          </p:cNvPr>
          <p:cNvSpPr>
            <a:spLocks noGrp="1"/>
          </p:cNvSpPr>
          <p:nvPr>
            <p:ph type="title"/>
          </p:nvPr>
        </p:nvSpPr>
        <p:spPr/>
        <p:txBody>
          <a:bodyPr>
            <a:normAutofit fontScale="90000"/>
          </a:bodyPr>
          <a:lstStyle/>
          <a:p>
            <a:r>
              <a:rPr lang="en-US" dirty="0"/>
              <a:t>THE WORLD OF ACADEMIC PUBLISHING</a:t>
            </a:r>
          </a:p>
        </p:txBody>
      </p:sp>
      <p:pic>
        <p:nvPicPr>
          <p:cNvPr id="8" name="Picture 7">
            <a:extLst>
              <a:ext uri="{FF2B5EF4-FFF2-40B4-BE49-F238E27FC236}">
                <a16:creationId xmlns:a16="http://schemas.microsoft.com/office/drawing/2014/main" id="{7381F3B8-3ED1-3D4F-A5F2-7B5558A815F0}"/>
              </a:ext>
            </a:extLst>
          </p:cNvPr>
          <p:cNvPicPr>
            <a:picLocks noChangeAspect="1"/>
          </p:cNvPicPr>
          <p:nvPr/>
        </p:nvPicPr>
        <p:blipFill>
          <a:blip r:embed="rId2"/>
          <a:stretch>
            <a:fillRect/>
          </a:stretch>
        </p:blipFill>
        <p:spPr>
          <a:xfrm>
            <a:off x="8397299" y="1647018"/>
            <a:ext cx="1381068" cy="1917787"/>
          </a:xfrm>
          <a:prstGeom prst="rect">
            <a:avLst/>
          </a:prstGeom>
        </p:spPr>
      </p:pic>
      <p:pic>
        <p:nvPicPr>
          <p:cNvPr id="10" name="Picture 9">
            <a:extLst>
              <a:ext uri="{FF2B5EF4-FFF2-40B4-BE49-F238E27FC236}">
                <a16:creationId xmlns:a16="http://schemas.microsoft.com/office/drawing/2014/main" id="{49D771CC-5F59-DD47-B9DF-54141A7F4B0C}"/>
              </a:ext>
            </a:extLst>
          </p:cNvPr>
          <p:cNvPicPr>
            <a:picLocks noChangeAspect="1"/>
          </p:cNvPicPr>
          <p:nvPr/>
        </p:nvPicPr>
        <p:blipFill>
          <a:blip r:embed="rId3"/>
          <a:stretch>
            <a:fillRect/>
          </a:stretch>
        </p:blipFill>
        <p:spPr>
          <a:xfrm>
            <a:off x="2671282" y="1647018"/>
            <a:ext cx="972927" cy="1817712"/>
          </a:xfrm>
          <a:prstGeom prst="rect">
            <a:avLst/>
          </a:prstGeom>
        </p:spPr>
      </p:pic>
      <p:pic>
        <p:nvPicPr>
          <p:cNvPr id="14" name="Picture 13">
            <a:extLst>
              <a:ext uri="{FF2B5EF4-FFF2-40B4-BE49-F238E27FC236}">
                <a16:creationId xmlns:a16="http://schemas.microsoft.com/office/drawing/2014/main" id="{1C328259-E8DD-FD4E-B5D6-429799055D35}"/>
              </a:ext>
            </a:extLst>
          </p:cNvPr>
          <p:cNvPicPr>
            <a:picLocks noChangeAspect="1"/>
          </p:cNvPicPr>
          <p:nvPr/>
        </p:nvPicPr>
        <p:blipFill>
          <a:blip r:embed="rId4"/>
          <a:stretch>
            <a:fillRect/>
          </a:stretch>
        </p:blipFill>
        <p:spPr>
          <a:xfrm rot="20559010">
            <a:off x="9101322" y="5726383"/>
            <a:ext cx="945485" cy="686968"/>
          </a:xfrm>
          <a:prstGeom prst="rect">
            <a:avLst/>
          </a:prstGeom>
        </p:spPr>
      </p:pic>
      <p:pic>
        <p:nvPicPr>
          <p:cNvPr id="16" name="Picture 15">
            <a:extLst>
              <a:ext uri="{FF2B5EF4-FFF2-40B4-BE49-F238E27FC236}">
                <a16:creationId xmlns:a16="http://schemas.microsoft.com/office/drawing/2014/main" id="{31FD970C-35E8-3345-88DA-D0C7D7C0F247}"/>
              </a:ext>
            </a:extLst>
          </p:cNvPr>
          <p:cNvPicPr>
            <a:picLocks noChangeAspect="1"/>
          </p:cNvPicPr>
          <p:nvPr/>
        </p:nvPicPr>
        <p:blipFill>
          <a:blip r:embed="rId5"/>
          <a:stretch>
            <a:fillRect/>
          </a:stretch>
        </p:blipFill>
        <p:spPr>
          <a:xfrm>
            <a:off x="5049093" y="4173647"/>
            <a:ext cx="2225120" cy="2461627"/>
          </a:xfrm>
          <a:prstGeom prst="rect">
            <a:avLst/>
          </a:prstGeom>
        </p:spPr>
      </p:pic>
      <p:pic>
        <p:nvPicPr>
          <p:cNvPr id="3" name="Picture 2">
            <a:extLst>
              <a:ext uri="{FF2B5EF4-FFF2-40B4-BE49-F238E27FC236}">
                <a16:creationId xmlns:a16="http://schemas.microsoft.com/office/drawing/2014/main" id="{AABE8BC7-DBB2-444D-8824-49C7ACB315F5}"/>
              </a:ext>
            </a:extLst>
          </p:cNvPr>
          <p:cNvPicPr>
            <a:picLocks noChangeAspect="1"/>
          </p:cNvPicPr>
          <p:nvPr/>
        </p:nvPicPr>
        <p:blipFill>
          <a:blip r:embed="rId6"/>
          <a:stretch>
            <a:fillRect/>
          </a:stretch>
        </p:blipFill>
        <p:spPr>
          <a:xfrm>
            <a:off x="3748751" y="2324252"/>
            <a:ext cx="706266" cy="1103540"/>
          </a:xfrm>
          <a:prstGeom prst="rect">
            <a:avLst/>
          </a:prstGeom>
        </p:spPr>
      </p:pic>
      <p:pic>
        <p:nvPicPr>
          <p:cNvPr id="20" name="Picture 19">
            <a:extLst>
              <a:ext uri="{FF2B5EF4-FFF2-40B4-BE49-F238E27FC236}">
                <a16:creationId xmlns:a16="http://schemas.microsoft.com/office/drawing/2014/main" id="{5C0F78CE-3A8B-8443-9CEF-7796769699AC}"/>
              </a:ext>
            </a:extLst>
          </p:cNvPr>
          <p:cNvPicPr>
            <a:picLocks noChangeAspect="1"/>
          </p:cNvPicPr>
          <p:nvPr/>
        </p:nvPicPr>
        <p:blipFill>
          <a:blip r:embed="rId7"/>
          <a:stretch>
            <a:fillRect/>
          </a:stretch>
        </p:blipFill>
        <p:spPr>
          <a:xfrm>
            <a:off x="10030205" y="4212083"/>
            <a:ext cx="1805812" cy="2172705"/>
          </a:xfrm>
          <a:prstGeom prst="rect">
            <a:avLst/>
          </a:prstGeom>
        </p:spPr>
      </p:pic>
      <p:pic>
        <p:nvPicPr>
          <p:cNvPr id="21" name="Picture 20">
            <a:extLst>
              <a:ext uri="{FF2B5EF4-FFF2-40B4-BE49-F238E27FC236}">
                <a16:creationId xmlns:a16="http://schemas.microsoft.com/office/drawing/2014/main" id="{471CBF88-49A7-224A-84DE-2211D051B0A3}"/>
              </a:ext>
            </a:extLst>
          </p:cNvPr>
          <p:cNvPicPr>
            <a:picLocks noChangeAspect="1"/>
          </p:cNvPicPr>
          <p:nvPr/>
        </p:nvPicPr>
        <p:blipFill>
          <a:blip r:embed="rId8"/>
          <a:stretch>
            <a:fillRect/>
          </a:stretch>
        </p:blipFill>
        <p:spPr>
          <a:xfrm>
            <a:off x="381368" y="4339542"/>
            <a:ext cx="2449759" cy="1917786"/>
          </a:xfrm>
          <a:prstGeom prst="rect">
            <a:avLst/>
          </a:prstGeom>
        </p:spPr>
      </p:pic>
      <p:pic>
        <p:nvPicPr>
          <p:cNvPr id="22" name="Picture 21">
            <a:extLst>
              <a:ext uri="{FF2B5EF4-FFF2-40B4-BE49-F238E27FC236}">
                <a16:creationId xmlns:a16="http://schemas.microsoft.com/office/drawing/2014/main" id="{029E28E8-C845-7945-ADAD-9EB71B8B2193}"/>
              </a:ext>
            </a:extLst>
          </p:cNvPr>
          <p:cNvPicPr>
            <a:picLocks noChangeAspect="1"/>
          </p:cNvPicPr>
          <p:nvPr/>
        </p:nvPicPr>
        <p:blipFill>
          <a:blip r:embed="rId4"/>
          <a:stretch>
            <a:fillRect/>
          </a:stretch>
        </p:blipFill>
        <p:spPr>
          <a:xfrm rot="20559010">
            <a:off x="6839370" y="5572473"/>
            <a:ext cx="945485" cy="686968"/>
          </a:xfrm>
          <a:prstGeom prst="rect">
            <a:avLst/>
          </a:prstGeom>
        </p:spPr>
      </p:pic>
      <p:pic>
        <p:nvPicPr>
          <p:cNvPr id="23" name="Picture 22">
            <a:extLst>
              <a:ext uri="{FF2B5EF4-FFF2-40B4-BE49-F238E27FC236}">
                <a16:creationId xmlns:a16="http://schemas.microsoft.com/office/drawing/2014/main" id="{DA4D9B87-5F93-7A45-B40A-BE3F9931BD8D}"/>
              </a:ext>
            </a:extLst>
          </p:cNvPr>
          <p:cNvPicPr>
            <a:picLocks noChangeAspect="1"/>
          </p:cNvPicPr>
          <p:nvPr/>
        </p:nvPicPr>
        <p:blipFill>
          <a:blip r:embed="rId4"/>
          <a:stretch>
            <a:fillRect/>
          </a:stretch>
        </p:blipFill>
        <p:spPr>
          <a:xfrm rot="20559010">
            <a:off x="2875159" y="4788721"/>
            <a:ext cx="945485" cy="686968"/>
          </a:xfrm>
          <a:prstGeom prst="rect">
            <a:avLst/>
          </a:prstGeom>
        </p:spPr>
      </p:pic>
      <p:sp>
        <p:nvSpPr>
          <p:cNvPr id="7" name="Right Arrow 6">
            <a:extLst>
              <a:ext uri="{FF2B5EF4-FFF2-40B4-BE49-F238E27FC236}">
                <a16:creationId xmlns:a16="http://schemas.microsoft.com/office/drawing/2014/main" id="{6A4FC4C1-4282-6D4A-B2D2-AB0E1C8032B1}"/>
              </a:ext>
            </a:extLst>
          </p:cNvPr>
          <p:cNvSpPr/>
          <p:nvPr/>
        </p:nvSpPr>
        <p:spPr>
          <a:xfrm rot="2650301">
            <a:off x="3565926" y="4339308"/>
            <a:ext cx="1851585" cy="236487"/>
          </a:xfrm>
          <a:prstGeom prst="rightArrow">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5BAA005-40ED-584A-91E3-9B6271F26762}"/>
              </a:ext>
            </a:extLst>
          </p:cNvPr>
          <p:cNvSpPr/>
          <p:nvPr/>
        </p:nvSpPr>
        <p:spPr>
          <a:xfrm>
            <a:off x="6924390" y="2135020"/>
            <a:ext cx="1324202" cy="1292772"/>
          </a:xfrm>
          <a:prstGeom prst="ellipse">
            <a:avLst/>
          </a:prstGeom>
          <a:solidFill>
            <a:srgbClr val="8C9C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Century" panose="02040604050505020304" pitchFamily="18" charset="0"/>
              </a:rPr>
              <a:t>$</a:t>
            </a:r>
          </a:p>
        </p:txBody>
      </p:sp>
      <p:sp>
        <p:nvSpPr>
          <p:cNvPr id="24" name="Right Arrow 23">
            <a:extLst>
              <a:ext uri="{FF2B5EF4-FFF2-40B4-BE49-F238E27FC236}">
                <a16:creationId xmlns:a16="http://schemas.microsoft.com/office/drawing/2014/main" id="{330FFACF-B923-DF43-BF1C-4C5EDA49D43B}"/>
              </a:ext>
            </a:extLst>
          </p:cNvPr>
          <p:cNvSpPr/>
          <p:nvPr/>
        </p:nvSpPr>
        <p:spPr>
          <a:xfrm rot="18725156">
            <a:off x="818072" y="3397300"/>
            <a:ext cx="1851585" cy="236487"/>
          </a:xfrm>
          <a:prstGeom prst="rightArrow">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ular Callout 24">
            <a:extLst>
              <a:ext uri="{FF2B5EF4-FFF2-40B4-BE49-F238E27FC236}">
                <a16:creationId xmlns:a16="http://schemas.microsoft.com/office/drawing/2014/main" id="{2A9C6713-0AD5-CF47-A568-926B167BF609}"/>
              </a:ext>
            </a:extLst>
          </p:cNvPr>
          <p:cNvSpPr/>
          <p:nvPr/>
        </p:nvSpPr>
        <p:spPr>
          <a:xfrm>
            <a:off x="10128568" y="1647018"/>
            <a:ext cx="1609086" cy="624720"/>
          </a:xfrm>
          <a:prstGeom prst="wedgeRoundRectCallout">
            <a:avLst>
              <a:gd name="adj1" fmla="val -39411"/>
              <a:gd name="adj2" fmla="val 95419"/>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172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3"/>
                                        </p:tgtEl>
                                      </p:cBhvr>
                                    </p:animEffect>
                                    <p:animScale>
                                      <p:cBhvr>
                                        <p:cTn id="7" dur="7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10"/>
                                        </p:tgtEl>
                                      </p:cBhvr>
                                    </p:animEffect>
                                    <p:animScale>
                                      <p:cBhvr>
                                        <p:cTn id="12" dur="750" autoRev="1" fill="hold"/>
                                        <p:tgtEl>
                                          <p:spTgt spid="10"/>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2000" tmFilter="0, 0; .2, .5; .8, .5; 1, 0"/>
                                        <p:tgtEl>
                                          <p:spTgt spid="8"/>
                                        </p:tgtEl>
                                      </p:cBhvr>
                                    </p:animEffect>
                                    <p:animScale>
                                      <p:cBhvr>
                                        <p:cTn id="17" dur="100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15"/>
                                        </p:tgtEl>
                                      </p:cBhvr>
                                      <p:by x="140000" y="140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2000" tmFilter="0, 0; .2, .5; .8, .5; 1, 0"/>
                                        <p:tgtEl>
                                          <p:spTgt spid="16"/>
                                        </p:tgtEl>
                                      </p:cBhvr>
                                    </p:animEffect>
                                    <p:animScale>
                                      <p:cBhvr>
                                        <p:cTn id="26" dur="1000" autoRev="1" fill="hold"/>
                                        <p:tgtEl>
                                          <p:spTgt spid="1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42" presetClass="path" presetSubtype="0" accel="50000" decel="50000" fill="hold" nodeType="withEffect">
                                  <p:stCondLst>
                                    <p:cond delay="0"/>
                                  </p:stCondLst>
                                  <p:childTnLst>
                                    <p:animMotion origin="layout" path="M 4.16667E-7 0 L 0.02227 -0.45069 " pathEditMode="relative" rAng="0" ptsTypes="AA">
                                      <p:cBhvr>
                                        <p:cTn id="38" dur="2000" fill="hold"/>
                                        <p:tgtEl>
                                          <p:spTgt spid="22"/>
                                        </p:tgtEl>
                                        <p:attrNameLst>
                                          <p:attrName>ppt_x</p:attrName>
                                          <p:attrName>ppt_y</p:attrName>
                                        </p:attrNameLst>
                                      </p:cBhvr>
                                      <p:rCtr x="1107" y="-22546"/>
                                    </p:animMotion>
                                  </p:childTnLst>
                                </p:cTn>
                              </p:par>
                              <p:par>
                                <p:cTn id="39" presetID="10" presetClass="exit" presetSubtype="0" fill="hold" grpId="1" nodeType="with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2000" tmFilter="0, 0; .2, .5; .8, .5; 1, 0"/>
                                        <p:tgtEl>
                                          <p:spTgt spid="20"/>
                                        </p:tgtEl>
                                      </p:cBhvr>
                                    </p:animEffect>
                                    <p:animScale>
                                      <p:cBhvr>
                                        <p:cTn id="46" dur="1000" autoRev="1" fill="hold"/>
                                        <p:tgtEl>
                                          <p:spTgt spid="20"/>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42" presetClass="path" presetSubtype="0" accel="50000" decel="50000" fill="hold" nodeType="withEffect">
                                  <p:stCondLst>
                                    <p:cond delay="0"/>
                                  </p:stCondLst>
                                  <p:childTnLst>
                                    <p:animMotion origin="layout" path="M 3.54167E-6 -3.7037E-6 L -0.16328 -0.48588 " pathEditMode="relative" rAng="0" ptsTypes="AA">
                                      <p:cBhvr>
                                        <p:cTn id="53" dur="2000" fill="hold"/>
                                        <p:tgtEl>
                                          <p:spTgt spid="14"/>
                                        </p:tgtEl>
                                        <p:attrNameLst>
                                          <p:attrName>ppt_x</p:attrName>
                                          <p:attrName>ppt_y</p:attrName>
                                        </p:attrNameLst>
                                      </p:cBhvr>
                                      <p:rCtr x="-8164" y="-24306"/>
                                    </p:animMotion>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1000" tmFilter="0, 0; .2, .5; .8, .5; 1, 0"/>
                                        <p:tgtEl>
                                          <p:spTgt spid="21"/>
                                        </p:tgtEl>
                                      </p:cBhvr>
                                    </p:animEffect>
                                    <p:animScale>
                                      <p:cBhvr>
                                        <p:cTn id="58" dur="500" autoRev="1" fill="hold"/>
                                        <p:tgtEl>
                                          <p:spTgt spid="21"/>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42" presetClass="path" presetSubtype="0" accel="50000" decel="50000" fill="hold" nodeType="withEffect">
                                  <p:stCondLst>
                                    <p:cond delay="0"/>
                                  </p:stCondLst>
                                  <p:childTnLst>
                                    <p:animMotion origin="layout" path="M 6.25E-7 3.7037E-7 L 0.3474 -0.34097 " pathEditMode="relative" rAng="0" ptsTypes="AA">
                                      <p:cBhvr>
                                        <p:cTn id="70" dur="2000" fill="hold"/>
                                        <p:tgtEl>
                                          <p:spTgt spid="23"/>
                                        </p:tgtEl>
                                        <p:attrNameLst>
                                          <p:attrName>ppt_x</p:attrName>
                                          <p:attrName>ppt_y</p:attrName>
                                        </p:attrNameLst>
                                      </p:cBhvr>
                                      <p:rCtr x="17370" y="-17060"/>
                                    </p:animMotion>
                                  </p:childTnLst>
                                </p:cTn>
                              </p:par>
                              <p:par>
                                <p:cTn id="71" presetID="10" presetClass="exit" presetSubtype="0" fill="hold" grpId="1" nodeType="withEffect">
                                  <p:stCondLst>
                                    <p:cond delay="0"/>
                                  </p:stCondLst>
                                  <p:childTnLst>
                                    <p:animEffect transition="out" filter="fade">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24" grpId="0" animBg="1"/>
      <p:bldP spid="24" grpId="1"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F6769-AB52-0F46-A22F-D26D01642882}"/>
              </a:ext>
            </a:extLst>
          </p:cNvPr>
          <p:cNvSpPr>
            <a:spLocks noGrp="1"/>
          </p:cNvSpPr>
          <p:nvPr>
            <p:ph type="title"/>
          </p:nvPr>
        </p:nvSpPr>
        <p:spPr/>
        <p:txBody>
          <a:bodyPr>
            <a:normAutofit fontScale="90000"/>
          </a:bodyPr>
          <a:lstStyle/>
          <a:p>
            <a:r>
              <a:rPr lang="en-US" dirty="0"/>
              <a:t>THE WORLD OF ACADEMIC PUBLISHING</a:t>
            </a:r>
          </a:p>
        </p:txBody>
      </p:sp>
      <p:pic>
        <p:nvPicPr>
          <p:cNvPr id="16" name="Picture 15">
            <a:extLst>
              <a:ext uri="{FF2B5EF4-FFF2-40B4-BE49-F238E27FC236}">
                <a16:creationId xmlns:a16="http://schemas.microsoft.com/office/drawing/2014/main" id="{31FD970C-35E8-3345-88DA-D0C7D7C0F247}"/>
              </a:ext>
            </a:extLst>
          </p:cNvPr>
          <p:cNvPicPr>
            <a:picLocks noChangeAspect="1"/>
          </p:cNvPicPr>
          <p:nvPr/>
        </p:nvPicPr>
        <p:blipFill>
          <a:blip r:embed="rId2"/>
          <a:stretch>
            <a:fillRect/>
          </a:stretch>
        </p:blipFill>
        <p:spPr>
          <a:xfrm rot="18205046">
            <a:off x="4632726" y="2762837"/>
            <a:ext cx="2926547" cy="3237609"/>
          </a:xfrm>
          <a:prstGeom prst="rect">
            <a:avLst/>
          </a:prstGeom>
        </p:spPr>
      </p:pic>
      <p:pic>
        <p:nvPicPr>
          <p:cNvPr id="19" name="Picture 18">
            <a:extLst>
              <a:ext uri="{FF2B5EF4-FFF2-40B4-BE49-F238E27FC236}">
                <a16:creationId xmlns:a16="http://schemas.microsoft.com/office/drawing/2014/main" id="{443D7226-37A1-CD42-8126-D281B314C89B}"/>
              </a:ext>
            </a:extLst>
          </p:cNvPr>
          <p:cNvPicPr>
            <a:picLocks noChangeAspect="1"/>
          </p:cNvPicPr>
          <p:nvPr/>
        </p:nvPicPr>
        <p:blipFill>
          <a:blip r:embed="rId3"/>
          <a:stretch>
            <a:fillRect/>
          </a:stretch>
        </p:blipFill>
        <p:spPr>
          <a:xfrm>
            <a:off x="4452187" y="2162091"/>
            <a:ext cx="3906837" cy="4493244"/>
          </a:xfrm>
          <a:prstGeom prst="rect">
            <a:avLst/>
          </a:prstGeom>
        </p:spPr>
      </p:pic>
      <p:sp>
        <p:nvSpPr>
          <p:cNvPr id="26" name="Rounded Rectangular Callout 25">
            <a:extLst>
              <a:ext uri="{FF2B5EF4-FFF2-40B4-BE49-F238E27FC236}">
                <a16:creationId xmlns:a16="http://schemas.microsoft.com/office/drawing/2014/main" id="{391A9CB2-589F-CE47-9FB0-7FB7826EE53A}"/>
              </a:ext>
            </a:extLst>
          </p:cNvPr>
          <p:cNvSpPr/>
          <p:nvPr/>
        </p:nvSpPr>
        <p:spPr>
          <a:xfrm>
            <a:off x="386862" y="1692698"/>
            <a:ext cx="2284420" cy="938785"/>
          </a:xfrm>
          <a:prstGeom prst="wedgeRoundRectCallout">
            <a:avLst>
              <a:gd name="adj1" fmla="val 28648"/>
              <a:gd name="adj2" fmla="val 72918"/>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THE END</a:t>
            </a:r>
            <a:r>
              <a:rPr lang="en-US" sz="32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89760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 -0.00301 L -0.20286 -0.0338 " pathEditMode="relative" rAng="0" ptsTypes="AA">
                                      <p:cBhvr>
                                        <p:cTn id="8" dur="1000" fill="hold"/>
                                        <p:tgtEl>
                                          <p:spTgt spid="16"/>
                                        </p:tgtEl>
                                        <p:attrNameLst>
                                          <p:attrName>ppt_x</p:attrName>
                                          <p:attrName>ppt_y</p:attrName>
                                        </p:attrNameLst>
                                      </p:cBhvr>
                                      <p:rCtr x="-10143" y="-1551"/>
                                    </p:animMotion>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a:bodyPr>
          <a:lstStyle>
            <a:lvl1pPr algn="ctr">
              <a:lnSpc>
                <a:spcPct val="70000"/>
              </a:lnSpc>
              <a:defRPr sz="4000" b="1" i="0" baseline="0">
                <a:solidFill>
                  <a:schemeClr val="bg1"/>
                </a:solidFill>
                <a:latin typeface="Arial" panose="020B0604020202020204" pitchFamily="34" charset="0"/>
              </a:defRPr>
            </a:lvl1pPr>
          </a:lstStyle>
          <a:p>
            <a:r>
              <a:rPr lang="en-US" dirty="0"/>
              <a:t>LEARNING OBJECTIVES</a:t>
            </a:r>
          </a:p>
        </p:txBody>
      </p:sp>
      <p:sp>
        <p:nvSpPr>
          <p:cNvPr id="2" name="TextBox 1">
            <a:extLst>
              <a:ext uri="{FF2B5EF4-FFF2-40B4-BE49-F238E27FC236}">
                <a16:creationId xmlns:a16="http://schemas.microsoft.com/office/drawing/2014/main" id="{BC1BD802-767E-6044-88AC-8686E86265CF}"/>
              </a:ext>
            </a:extLst>
          </p:cNvPr>
          <p:cNvSpPr txBox="1"/>
          <p:nvPr/>
        </p:nvSpPr>
        <p:spPr>
          <a:xfrm>
            <a:off x="1451610" y="2023110"/>
            <a:ext cx="9086850" cy="4401205"/>
          </a:xfrm>
          <a:prstGeom prst="rect">
            <a:avLst/>
          </a:prstGeom>
          <a:noFill/>
        </p:spPr>
        <p:txBody>
          <a:bodyPr wrap="square" rtlCol="0">
            <a:spAutoFit/>
          </a:bodyPr>
          <a:lstStyle/>
          <a:p>
            <a:pPr fontAlgn="base"/>
            <a:r>
              <a:rPr lang="en-CA" sz="2800" dirty="0">
                <a:latin typeface="Arial" panose="020B0604020202020204" pitchFamily="34" charset="0"/>
                <a:cs typeface="Arial" panose="020B0604020202020204" pitchFamily="34" charset="0"/>
              </a:rPr>
              <a:t>You should now be able to:</a:t>
            </a:r>
          </a:p>
          <a:p>
            <a:pPr marL="342900" indent="-342900" fontAlgn="base">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CA" sz="2800" dirty="0">
                <a:latin typeface="Arial" panose="020B0604020202020204" pitchFamily="34" charset="0"/>
                <a:cs typeface="Arial" panose="020B0604020202020204" pitchFamily="34" charset="0"/>
              </a:rPr>
              <a:t>Identify key elements of an academic publishing agreement</a:t>
            </a:r>
          </a:p>
          <a:p>
            <a:pPr marL="342900" indent="-342900" fontAlgn="base">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CA" sz="2800" dirty="0">
                <a:latin typeface="Arial" panose="020B0604020202020204" pitchFamily="34" charset="0"/>
                <a:cs typeface="Arial" panose="020B0604020202020204" pitchFamily="34" charset="0"/>
              </a:rPr>
              <a:t>Locate support regarding author’s rights and publisher negotiations in a post-secondary context</a:t>
            </a:r>
          </a:p>
          <a:p>
            <a:pPr marL="342900" indent="-342900" fontAlgn="base">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CA" sz="2800" dirty="0">
                <a:latin typeface="Arial" panose="020B0604020202020204" pitchFamily="34" charset="0"/>
                <a:cs typeface="Arial" panose="020B0604020202020204" pitchFamily="34" charset="0"/>
              </a:rPr>
              <a:t>Understand the evolving scholarly communication ecosystem</a:t>
            </a:r>
          </a:p>
        </p:txBody>
      </p:sp>
    </p:spTree>
    <p:extLst>
      <p:ext uri="{BB962C8B-B14F-4D97-AF65-F5344CB8AC3E}">
        <p14:creationId xmlns:p14="http://schemas.microsoft.com/office/powerpoint/2010/main" val="7094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C3F7-E200-4B96-80F1-FBAB420E8B65}"/>
              </a:ext>
            </a:extLst>
          </p:cNvPr>
          <p:cNvSpPr>
            <a:spLocks noGrp="1"/>
          </p:cNvSpPr>
          <p:nvPr>
            <p:ph type="title"/>
          </p:nvPr>
        </p:nvSpPr>
        <p:spPr>
          <a:xfrm>
            <a:off x="2069116" y="479915"/>
            <a:ext cx="8682518" cy="868633"/>
          </a:xfrm>
          <a:prstGeom prst="rect">
            <a:avLst/>
          </a:prstGeom>
        </p:spPr>
        <p:txBody>
          <a:bodyPr>
            <a:normAutofit fontScale="90000"/>
          </a:bodyPr>
          <a:lstStyle/>
          <a:p>
            <a:r>
              <a:rPr lang="en-CA" b="1" dirty="0">
                <a:latin typeface="Arial" panose="020B0604020202020204" pitchFamily="34" charset="0"/>
                <a:cs typeface="Arial" panose="020B0604020202020204" pitchFamily="34" charset="0"/>
              </a:rPr>
              <a:t>THANK YOU FOR YOUR ATTENTION</a:t>
            </a:r>
          </a:p>
        </p:txBody>
      </p:sp>
      <p:pic>
        <p:nvPicPr>
          <p:cNvPr id="8" name="Content Placeholder 7">
            <a:extLst>
              <a:ext uri="{FF2B5EF4-FFF2-40B4-BE49-F238E27FC236}">
                <a16:creationId xmlns:a16="http://schemas.microsoft.com/office/drawing/2014/main" id="{A795F27C-BE1C-8249-87D8-5595C019405F}"/>
              </a:ext>
            </a:extLst>
          </p:cNvPr>
          <p:cNvPicPr>
            <a:picLocks noGrp="1" noChangeAspect="1"/>
          </p:cNvPicPr>
          <p:nvPr>
            <p:ph sz="quarter" idx="4294967295"/>
          </p:nvPr>
        </p:nvPicPr>
        <p:blipFill>
          <a:blip r:embed="rId3"/>
          <a:stretch>
            <a:fillRect/>
          </a:stretch>
        </p:blipFill>
        <p:spPr>
          <a:xfrm>
            <a:off x="411231" y="2517212"/>
            <a:ext cx="11369538" cy="2849485"/>
          </a:xfrm>
          <a:prstGeom prst="rect">
            <a:avLst/>
          </a:prstGeom>
        </p:spPr>
      </p:pic>
    </p:spTree>
    <p:extLst>
      <p:ext uri="{BB962C8B-B14F-4D97-AF65-F5344CB8AC3E}">
        <p14:creationId xmlns:p14="http://schemas.microsoft.com/office/powerpoint/2010/main" val="1292229006"/>
      </p:ext>
    </p:extLst>
  </p:cSld>
  <p:clrMapOvr>
    <a:masterClrMapping/>
  </p:clrMapOvr>
  <mc:AlternateContent xmlns:mc="http://schemas.openxmlformats.org/markup-compatibility/2006" xmlns:p14="http://schemas.microsoft.com/office/powerpoint/2010/main">
    <mc:Choice Requires="p14">
      <p:transition spd="slow" p14:dur="2000" advTm="7807"/>
    </mc:Choice>
    <mc:Fallback xmlns="">
      <p:transition spd="slow" advTm="78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 QUESTIONS </a:t>
            </a:r>
            <a:endParaRPr lang="en-CA" b="1" dirty="0"/>
          </a:p>
        </p:txBody>
      </p:sp>
      <p:sp>
        <p:nvSpPr>
          <p:cNvPr id="4" name="Content Placeholder 3">
            <a:extLst>
              <a:ext uri="{FF2B5EF4-FFF2-40B4-BE49-F238E27FC236}">
                <a16:creationId xmlns:a16="http://schemas.microsoft.com/office/drawing/2014/main" id="{634677E5-6AEF-BB4F-AF8E-CEBB77251306}"/>
              </a:ext>
            </a:extLst>
          </p:cNvPr>
          <p:cNvSpPr>
            <a:spLocks noGrp="1"/>
          </p:cNvSpPr>
          <p:nvPr>
            <p:ph sz="half" idx="1"/>
          </p:nvPr>
        </p:nvSpPr>
        <p:spPr>
          <a:xfrm>
            <a:off x="838200" y="1657913"/>
            <a:ext cx="10957560" cy="4351338"/>
          </a:xfrm>
        </p:spPr>
        <p:txBody>
          <a:bodyPr>
            <a:normAutofit fontScale="25000" lnSpcReduction="20000"/>
          </a:bodyPr>
          <a:lstStyle/>
          <a:p>
            <a:pPr marL="0" indent="0" fontAlgn="base">
              <a:lnSpc>
                <a:spcPct val="120000"/>
              </a:lnSpc>
              <a:buNone/>
            </a:pPr>
            <a:r>
              <a:rPr lang="en-CA" sz="6400" dirty="0">
                <a:latin typeface="Arial" panose="020B0604020202020204" pitchFamily="34" charset="0"/>
                <a:cs typeface="Arial" panose="020B0604020202020204" pitchFamily="34" charset="0"/>
              </a:rPr>
              <a:t>1. The standard form publishing agreement is:</a:t>
            </a:r>
          </a:p>
          <a:p>
            <a:pPr marL="457200" lvl="1" indent="0">
              <a:lnSpc>
                <a:spcPct val="120000"/>
              </a:lnSpc>
              <a:buNone/>
            </a:pPr>
            <a:r>
              <a:rPr lang="en-CA" sz="6400" dirty="0">
                <a:latin typeface="Arial" panose="020B0604020202020204" pitchFamily="34" charset="0"/>
                <a:cs typeface="Arial" panose="020B0604020202020204" pitchFamily="34" charset="0"/>
              </a:rPr>
              <a:t>a.     Negotiable, but only with an expensive, fancy lawyer </a:t>
            </a:r>
          </a:p>
          <a:p>
            <a:pPr marL="457200" lvl="1" indent="0">
              <a:lnSpc>
                <a:spcPct val="120000"/>
              </a:lnSpc>
              <a:buNone/>
            </a:pPr>
            <a:r>
              <a:rPr lang="en-CA" sz="6400" dirty="0">
                <a:latin typeface="Arial" panose="020B0604020202020204" pitchFamily="34" charset="0"/>
                <a:cs typeface="Arial" panose="020B0604020202020204" pitchFamily="34" charset="0"/>
              </a:rPr>
              <a:t>b.     Written in stone</a:t>
            </a:r>
          </a:p>
          <a:p>
            <a:pPr marL="457200" lvl="1" indent="0">
              <a:lnSpc>
                <a:spcPct val="120000"/>
              </a:lnSpc>
              <a:buNone/>
            </a:pPr>
            <a:r>
              <a:rPr lang="en-CA" sz="6400" dirty="0">
                <a:latin typeface="Arial" panose="020B0604020202020204" pitchFamily="34" charset="0"/>
                <a:cs typeface="Arial" panose="020B0604020202020204" pitchFamily="34" charset="0"/>
              </a:rPr>
              <a:t>c.     Based on an equal partnership between the author and the publisher</a:t>
            </a:r>
          </a:p>
          <a:p>
            <a:pPr marL="457200" lvl="1" indent="0">
              <a:lnSpc>
                <a:spcPct val="120000"/>
              </a:lnSpc>
              <a:buNone/>
            </a:pPr>
            <a:r>
              <a:rPr lang="en-CA" sz="6400" dirty="0">
                <a:latin typeface="Arial" panose="020B0604020202020204" pitchFamily="34" charset="0"/>
                <a:cs typeface="Arial" panose="020B0604020202020204" pitchFamily="34" charset="0"/>
              </a:rPr>
              <a:t>d</a:t>
            </a:r>
            <a:r>
              <a:rPr lang="en-CA" sz="6400" dirty="0">
                <a:solidFill>
                  <a:schemeClr val="accent6"/>
                </a:solidFill>
                <a:latin typeface="Arial" panose="020B0604020202020204" pitchFamily="34" charset="0"/>
                <a:cs typeface="Arial" panose="020B0604020202020204" pitchFamily="34" charset="0"/>
              </a:rPr>
              <a:t>.     Negotiable and should be carefully examined</a:t>
            </a:r>
          </a:p>
          <a:p>
            <a:pPr marL="0" indent="0" fontAlgn="base">
              <a:lnSpc>
                <a:spcPct val="120000"/>
              </a:lnSpc>
              <a:buNone/>
            </a:pPr>
            <a:endParaRPr lang="en-CA" sz="6400" dirty="0">
              <a:latin typeface="Arial" panose="020B0604020202020204" pitchFamily="34" charset="0"/>
              <a:cs typeface="Arial" panose="020B0604020202020204" pitchFamily="34" charset="0"/>
            </a:endParaRPr>
          </a:p>
          <a:p>
            <a:pPr marL="0" indent="0" fontAlgn="base">
              <a:lnSpc>
                <a:spcPct val="120000"/>
              </a:lnSpc>
              <a:buNone/>
            </a:pPr>
            <a:r>
              <a:rPr lang="en-CA" sz="6400" dirty="0">
                <a:latin typeface="Arial" panose="020B0604020202020204" pitchFamily="34" charset="0"/>
                <a:cs typeface="Arial" panose="020B0604020202020204" pitchFamily="34" charset="0"/>
              </a:rPr>
              <a:t>2. When analyzing an academic publishing agreement, it is important to compare your existing commitments, the     granting agency requirements, and the ways in which you intend to use your work in the future against the terms of the publishing agreement. </a:t>
            </a:r>
            <a:r>
              <a:rPr lang="en-CA" sz="6400" dirty="0">
                <a:solidFill>
                  <a:srgbClr val="8C9C59"/>
                </a:solidFill>
                <a:latin typeface="Arial" panose="020B0604020202020204" pitchFamily="34" charset="0"/>
                <a:cs typeface="Arial" panose="020B0604020202020204" pitchFamily="34" charset="0"/>
              </a:rPr>
              <a:t>True</a:t>
            </a:r>
            <a:r>
              <a:rPr lang="en-CA" sz="6400" dirty="0">
                <a:latin typeface="Arial" panose="020B0604020202020204" pitchFamily="34" charset="0"/>
                <a:cs typeface="Arial" panose="020B0604020202020204" pitchFamily="34" charset="0"/>
              </a:rPr>
              <a:t> or False?</a:t>
            </a:r>
          </a:p>
          <a:p>
            <a:pPr marL="0" indent="0" fontAlgn="base">
              <a:lnSpc>
                <a:spcPct val="120000"/>
              </a:lnSpc>
              <a:buNone/>
            </a:pPr>
            <a:br>
              <a:rPr lang="en-CA" sz="6400" dirty="0">
                <a:latin typeface="Arial" panose="020B0604020202020204" pitchFamily="34" charset="0"/>
                <a:cs typeface="Arial" panose="020B0604020202020204" pitchFamily="34" charset="0"/>
              </a:rPr>
            </a:br>
            <a:r>
              <a:rPr lang="en-CA" sz="6400" dirty="0">
                <a:latin typeface="Arial" panose="020B0604020202020204" pitchFamily="34" charset="0"/>
                <a:cs typeface="Arial" panose="020B0604020202020204" pitchFamily="34" charset="0"/>
              </a:rPr>
              <a:t>3. Failure to comply with a granting agency’s open access policy may result in</a:t>
            </a:r>
          </a:p>
          <a:p>
            <a:pPr marL="457200" lvl="1" indent="0">
              <a:lnSpc>
                <a:spcPct val="120000"/>
              </a:lnSpc>
              <a:buNone/>
            </a:pPr>
            <a:r>
              <a:rPr lang="en-CA" sz="6400" dirty="0">
                <a:latin typeface="Arial" panose="020B0604020202020204" pitchFamily="34" charset="0"/>
                <a:cs typeface="Arial" panose="020B0604020202020204" pitchFamily="34" charset="0"/>
              </a:rPr>
              <a:t>a.     A lawsuit</a:t>
            </a:r>
          </a:p>
          <a:p>
            <a:pPr marL="457200" lvl="1" indent="0">
              <a:lnSpc>
                <a:spcPct val="120000"/>
              </a:lnSpc>
              <a:buNone/>
            </a:pPr>
            <a:r>
              <a:rPr lang="en-CA" sz="6400" dirty="0">
                <a:latin typeface="Arial" panose="020B0604020202020204" pitchFamily="34" charset="0"/>
                <a:cs typeface="Arial" panose="020B0604020202020204" pitchFamily="34" charset="0"/>
              </a:rPr>
              <a:t>b.     An article not being published</a:t>
            </a:r>
          </a:p>
          <a:p>
            <a:pPr marL="457200" lvl="1" indent="0">
              <a:lnSpc>
                <a:spcPct val="120000"/>
              </a:lnSpc>
              <a:buNone/>
            </a:pPr>
            <a:r>
              <a:rPr lang="en-CA" sz="6400" dirty="0">
                <a:solidFill>
                  <a:schemeClr val="accent6"/>
                </a:solidFill>
                <a:latin typeface="Arial" panose="020B0604020202020204" pitchFamily="34" charset="0"/>
                <a:cs typeface="Arial" panose="020B0604020202020204" pitchFamily="34" charset="0"/>
              </a:rPr>
              <a:t>c.     It becoming more difficult to receive funding from that agency in the future</a:t>
            </a:r>
          </a:p>
          <a:p>
            <a:pPr marL="457200" lvl="1" indent="0">
              <a:lnSpc>
                <a:spcPct val="120000"/>
              </a:lnSpc>
              <a:buNone/>
            </a:pPr>
            <a:r>
              <a:rPr lang="en-CA" sz="6400" dirty="0">
                <a:latin typeface="Arial" panose="020B0604020202020204" pitchFamily="34" charset="0"/>
                <a:cs typeface="Arial" panose="020B0604020202020204" pitchFamily="34" charset="0"/>
              </a:rPr>
              <a:t>d.     Increased teaching load </a:t>
            </a:r>
          </a:p>
          <a:p>
            <a:pPr marL="0" indent="0">
              <a:buNone/>
            </a:pPr>
            <a:br>
              <a:rPr lang="en-CA" dirty="0"/>
            </a:br>
            <a:endParaRPr lang="en-US" dirty="0"/>
          </a:p>
        </p:txBody>
      </p:sp>
    </p:spTree>
    <p:extLst>
      <p:ext uri="{BB962C8B-B14F-4D97-AF65-F5344CB8AC3E}">
        <p14:creationId xmlns:p14="http://schemas.microsoft.com/office/powerpoint/2010/main" val="23040568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QUESTIONS </a:t>
            </a:r>
            <a:endParaRPr lang="en-CA" b="1" dirty="0"/>
          </a:p>
        </p:txBody>
      </p:sp>
      <p:sp>
        <p:nvSpPr>
          <p:cNvPr id="4" name="Content Placeholder 3">
            <a:extLst>
              <a:ext uri="{FF2B5EF4-FFF2-40B4-BE49-F238E27FC236}">
                <a16:creationId xmlns:a16="http://schemas.microsoft.com/office/drawing/2014/main" id="{634677E5-6AEF-BB4F-AF8E-CEBB77251306}"/>
              </a:ext>
            </a:extLst>
          </p:cNvPr>
          <p:cNvSpPr>
            <a:spLocks noGrp="1"/>
          </p:cNvSpPr>
          <p:nvPr>
            <p:ph sz="half" idx="1"/>
          </p:nvPr>
        </p:nvSpPr>
        <p:spPr>
          <a:xfrm>
            <a:off x="838200" y="1825625"/>
            <a:ext cx="10957560" cy="4351338"/>
          </a:xfrm>
        </p:spPr>
        <p:txBody>
          <a:bodyPr>
            <a:normAutofit/>
          </a:bodyPr>
          <a:lstStyle/>
          <a:p>
            <a:pPr marL="0" indent="0" fontAlgn="base">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4. When interpreting the language of an academic publishing agreement it is critical to review</a:t>
            </a:r>
          </a:p>
          <a:p>
            <a:pPr marL="457200" lvl="1" indent="0">
              <a:buNone/>
            </a:pPr>
            <a:r>
              <a:rPr lang="en-CA" sz="1600" dirty="0">
                <a:solidFill>
                  <a:schemeClr val="accent6"/>
                </a:solidFill>
                <a:latin typeface="Arial" panose="020B0604020202020204" pitchFamily="34" charset="0"/>
                <a:cs typeface="Arial" panose="020B0604020202020204" pitchFamily="34" charset="0"/>
              </a:rPr>
              <a:t>a.     The “Authors Rights Retained” section of the publishing agreement</a:t>
            </a:r>
          </a:p>
          <a:p>
            <a:pPr marL="457200" lvl="1" indent="0">
              <a:buNone/>
            </a:pPr>
            <a:r>
              <a:rPr lang="en-CA" sz="1600" dirty="0">
                <a:latin typeface="Arial" panose="020B0604020202020204" pitchFamily="34" charset="0"/>
                <a:cs typeface="Arial" panose="020B0604020202020204" pitchFamily="34" charset="0"/>
              </a:rPr>
              <a:t>b.     Your employment contract</a:t>
            </a:r>
          </a:p>
          <a:p>
            <a:pPr marL="457200" lvl="1" indent="0">
              <a:buNone/>
            </a:pPr>
            <a:r>
              <a:rPr lang="en-CA" sz="1600" dirty="0">
                <a:latin typeface="Arial" panose="020B0604020202020204" pitchFamily="34" charset="0"/>
                <a:cs typeface="Arial" panose="020B0604020202020204" pitchFamily="34" charset="0"/>
              </a:rPr>
              <a:t>c.      Every detail of the </a:t>
            </a:r>
            <a:r>
              <a:rPr lang="en-CA" sz="1600" i="1" dirty="0">
                <a:latin typeface="Arial" panose="020B0604020202020204" pitchFamily="34" charset="0"/>
                <a:cs typeface="Arial" panose="020B0604020202020204" pitchFamily="34" charset="0"/>
              </a:rPr>
              <a:t>Copyright Act</a:t>
            </a:r>
            <a:endParaRPr lang="en-CA" sz="1600" dirty="0">
              <a:latin typeface="Arial" panose="020B0604020202020204" pitchFamily="34" charset="0"/>
              <a:cs typeface="Arial" panose="020B0604020202020204" pitchFamily="34" charset="0"/>
            </a:endParaRPr>
          </a:p>
          <a:p>
            <a:pPr marL="0" indent="0" fontAlgn="base">
              <a:buNone/>
            </a:pPr>
            <a:br>
              <a:rPr lang="en-CA" sz="1600" dirty="0">
                <a:latin typeface="Arial" panose="020B0604020202020204" pitchFamily="34" charset="0"/>
                <a:cs typeface="Arial" panose="020B0604020202020204" pitchFamily="34" charset="0"/>
              </a:rPr>
            </a:b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5. If language in the agreement is unclear, it is a good idea to contact</a:t>
            </a:r>
          </a:p>
          <a:p>
            <a:pPr marL="457200" lvl="1" indent="0">
              <a:buNone/>
            </a:pPr>
            <a:r>
              <a:rPr lang="en-CA" sz="1600" dirty="0">
                <a:latin typeface="Arial" panose="020B0604020202020204" pitchFamily="34" charset="0"/>
                <a:cs typeface="Arial" panose="020B0604020202020204" pitchFamily="34" charset="0"/>
              </a:rPr>
              <a:t>a.   The publisher’s liaison</a:t>
            </a:r>
          </a:p>
          <a:p>
            <a:pPr marL="457200" lvl="1" indent="0">
              <a:buNone/>
            </a:pPr>
            <a:r>
              <a:rPr lang="en-CA" sz="1600" dirty="0">
                <a:latin typeface="Arial" panose="020B0604020202020204" pitchFamily="34" charset="0"/>
                <a:cs typeface="Arial" panose="020B0604020202020204" pitchFamily="34" charset="0"/>
              </a:rPr>
              <a:t>b.    Your institution’s copyright expert</a:t>
            </a:r>
          </a:p>
          <a:p>
            <a:pPr marL="457200" lvl="1" indent="0">
              <a:buNone/>
            </a:pPr>
            <a:r>
              <a:rPr lang="en-CA" sz="1600" dirty="0">
                <a:latin typeface="Arial" panose="020B0604020202020204" pitchFamily="34" charset="0"/>
                <a:cs typeface="Arial" panose="020B0604020202020204" pitchFamily="34" charset="0"/>
              </a:rPr>
              <a:t>c.    Your institution’s copyright expert</a:t>
            </a:r>
          </a:p>
          <a:p>
            <a:pPr marL="457200" lvl="1" indent="0">
              <a:buNone/>
            </a:pPr>
            <a:r>
              <a:rPr lang="en-CA" sz="1600" dirty="0">
                <a:solidFill>
                  <a:schemeClr val="accent6"/>
                </a:solidFill>
                <a:latin typeface="Arial" panose="020B0604020202020204" pitchFamily="34" charset="0"/>
                <a:cs typeface="Arial" panose="020B0604020202020204" pitchFamily="34" charset="0"/>
              </a:rPr>
              <a:t>d.    Any or all of these</a:t>
            </a:r>
            <a:endParaRPr lang="en-US" sz="16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17924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QUESTIONS </a:t>
            </a:r>
            <a:endParaRPr lang="en-CA" b="1" dirty="0"/>
          </a:p>
        </p:txBody>
      </p:sp>
      <p:sp>
        <p:nvSpPr>
          <p:cNvPr id="4" name="Content Placeholder 3">
            <a:extLst>
              <a:ext uri="{FF2B5EF4-FFF2-40B4-BE49-F238E27FC236}">
                <a16:creationId xmlns:a16="http://schemas.microsoft.com/office/drawing/2014/main" id="{634677E5-6AEF-BB4F-AF8E-CEBB77251306}"/>
              </a:ext>
            </a:extLst>
          </p:cNvPr>
          <p:cNvSpPr>
            <a:spLocks noGrp="1"/>
          </p:cNvSpPr>
          <p:nvPr>
            <p:ph sz="half" idx="1"/>
          </p:nvPr>
        </p:nvSpPr>
        <p:spPr>
          <a:xfrm>
            <a:off x="838200" y="1825625"/>
            <a:ext cx="10957560" cy="4351338"/>
          </a:xfrm>
        </p:spPr>
        <p:txBody>
          <a:bodyPr>
            <a:normAutofit/>
          </a:bodyPr>
          <a:lstStyle/>
          <a:p>
            <a:pPr marL="0" indent="0" fontAlgn="base">
              <a:buNone/>
            </a:pPr>
            <a:r>
              <a:rPr lang="en-CA" sz="1700" dirty="0">
                <a:latin typeface="Arial" panose="020B0604020202020204" pitchFamily="34" charset="0"/>
                <a:cs typeface="Arial" panose="020B0604020202020204" pitchFamily="34" charset="0"/>
              </a:rPr>
              <a:t>6. </a:t>
            </a:r>
            <a:r>
              <a:rPr lang="en-CA" sz="1600" dirty="0">
                <a:latin typeface="Arial" panose="020B0604020202020204" pitchFamily="34" charset="0"/>
                <a:cs typeface="Arial" panose="020B0604020202020204" pitchFamily="34" charset="0"/>
              </a:rPr>
              <a:t>The changing world of scholarly communications is characterized by:</a:t>
            </a:r>
          </a:p>
          <a:p>
            <a:pPr marL="457200" lvl="1" indent="0">
              <a:buNone/>
            </a:pP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a.   Publishers embracing open access</a:t>
            </a:r>
          </a:p>
          <a:p>
            <a:pPr marL="457200" lvl="1" indent="0">
              <a:buNone/>
            </a:pPr>
            <a:r>
              <a:rPr lang="en-CA" sz="1600" dirty="0">
                <a:latin typeface="Arial" panose="020B0604020202020204" pitchFamily="34" charset="0"/>
                <a:cs typeface="Arial" panose="020B0604020202020204" pitchFamily="34" charset="0"/>
              </a:rPr>
              <a:t>b.   Governments no longer funding research</a:t>
            </a:r>
          </a:p>
          <a:p>
            <a:pPr marL="457200" lvl="1" indent="0">
              <a:buNone/>
            </a:pPr>
            <a:r>
              <a:rPr lang="en-CA" sz="1600" dirty="0">
                <a:latin typeface="Arial" panose="020B0604020202020204" pitchFamily="34" charset="0"/>
                <a:cs typeface="Arial" panose="020B0604020202020204" pitchFamily="34" charset="0"/>
              </a:rPr>
              <a:t>c.   Libraries and taxpayers refusing to pay for articles</a:t>
            </a:r>
          </a:p>
          <a:p>
            <a:pPr marL="457200" lvl="1" indent="0">
              <a:buNone/>
            </a:pPr>
            <a:r>
              <a:rPr lang="en-CA" sz="1600" dirty="0">
                <a:solidFill>
                  <a:srgbClr val="8C9C59"/>
                </a:solidFill>
                <a:latin typeface="Arial" panose="020B0604020202020204" pitchFamily="34" charset="0"/>
                <a:cs typeface="Arial" panose="020B0604020202020204" pitchFamily="34" charset="0"/>
              </a:rPr>
              <a:t>d. </a:t>
            </a:r>
            <a:r>
              <a:rPr lang="en-CA" sz="1600" dirty="0">
                <a:latin typeface="Arial" panose="020B0604020202020204" pitchFamily="34" charset="0"/>
                <a:cs typeface="Arial" panose="020B0604020202020204" pitchFamily="34" charset="0"/>
              </a:rPr>
              <a:t>  </a:t>
            </a:r>
            <a:r>
              <a:rPr lang="en-CA" sz="1600" dirty="0">
                <a:solidFill>
                  <a:schemeClr val="accent6"/>
                </a:solidFill>
                <a:latin typeface="Arial" panose="020B0604020202020204" pitchFamily="34" charset="0"/>
                <a:cs typeface="Arial" panose="020B0604020202020204" pitchFamily="34" charset="0"/>
              </a:rPr>
              <a:t>The evolving nature of publishing agreements</a:t>
            </a:r>
          </a:p>
          <a:p>
            <a:pPr marL="457200" lvl="1" indent="0">
              <a:buNone/>
            </a:pPr>
            <a:endParaRPr lang="en-CA" sz="1600" dirty="0">
              <a:latin typeface="Arial" panose="020B0604020202020204" pitchFamily="34" charset="0"/>
              <a:cs typeface="Arial" panose="020B0604020202020204" pitchFamily="34" charset="0"/>
            </a:endParaRPr>
          </a:p>
          <a:p>
            <a:pPr marL="0" indent="0" fontAlgn="base">
              <a:buNone/>
            </a:pPr>
            <a:r>
              <a:rPr lang="en-CA" sz="1600" dirty="0">
                <a:latin typeface="Arial" panose="020B0604020202020204" pitchFamily="34" charset="0"/>
                <a:cs typeface="Arial" panose="020B0604020202020204" pitchFamily="34" charset="0"/>
              </a:rPr>
              <a:t>7. Granting agencies often require:</a:t>
            </a:r>
          </a:p>
          <a:p>
            <a:pPr marL="457200" lvl="1" indent="0">
              <a:buNone/>
            </a:pPr>
            <a:r>
              <a:rPr lang="en-CA" sz="1600" dirty="0">
                <a:latin typeface="Arial" panose="020B0604020202020204" pitchFamily="34" charset="0"/>
                <a:cs typeface="Arial" panose="020B0604020202020204" pitchFamily="34" charset="0"/>
              </a:rPr>
              <a:t>a.   That articles only be made available in print</a:t>
            </a:r>
          </a:p>
          <a:p>
            <a:pPr marL="457200" lvl="1" indent="0">
              <a:buNone/>
            </a:pPr>
            <a:r>
              <a:rPr lang="en-CA" sz="1600" dirty="0">
                <a:latin typeface="Arial" panose="020B0604020202020204" pitchFamily="34" charset="0"/>
                <a:cs typeface="Arial" panose="020B0604020202020204" pitchFamily="34" charset="0"/>
              </a:rPr>
              <a:t>b. </a:t>
            </a:r>
            <a:r>
              <a:rPr lang="en-CA" sz="1600" dirty="0">
                <a:solidFill>
                  <a:schemeClr val="accent6"/>
                </a:solidFill>
                <a:latin typeface="Arial" panose="020B0604020202020204" pitchFamily="34" charset="0"/>
                <a:cs typeface="Arial" panose="020B0604020202020204" pitchFamily="34" charset="0"/>
              </a:rPr>
              <a:t>  That authors ensure their articles are made open access</a:t>
            </a:r>
          </a:p>
          <a:p>
            <a:pPr marL="457200" lvl="1" indent="0">
              <a:buNone/>
            </a:pPr>
            <a:r>
              <a:rPr lang="en-CA" sz="1600" dirty="0">
                <a:latin typeface="Arial" panose="020B0604020202020204" pitchFamily="34" charset="0"/>
                <a:cs typeface="Arial" panose="020B0604020202020204" pitchFamily="34" charset="0"/>
              </a:rPr>
              <a:t>c.   That Participants receive a copy of research articles</a:t>
            </a:r>
          </a:p>
          <a:p>
            <a:pPr marL="457200" lvl="1" indent="0">
              <a:buNone/>
            </a:pPr>
            <a:r>
              <a:rPr lang="en-CA" sz="1600" dirty="0">
                <a:latin typeface="Arial" panose="020B0604020202020204" pitchFamily="34" charset="0"/>
                <a:cs typeface="Arial" panose="020B0604020202020204" pitchFamily="34" charset="0"/>
              </a:rPr>
              <a:t>d.   A promise of a first born child</a:t>
            </a:r>
          </a:p>
          <a:p>
            <a:pPr marL="0" indent="0">
              <a:buNone/>
            </a:pPr>
            <a:br>
              <a:rPr lang="en-CA" sz="1600" dirty="0"/>
            </a:b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7797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dirty="0"/>
              <a:t>IMAGES AND SOUND RECORDINGS</a:t>
            </a:r>
            <a:endParaRPr lang="en-CA" b="1" dirty="0"/>
          </a:p>
        </p:txBody>
      </p:sp>
      <p:sp>
        <p:nvSpPr>
          <p:cNvPr id="4" name="Content Placeholder 3">
            <a:extLst>
              <a:ext uri="{FF2B5EF4-FFF2-40B4-BE49-F238E27FC236}">
                <a16:creationId xmlns:a16="http://schemas.microsoft.com/office/drawing/2014/main" id="{80CAC297-EBEC-224C-A157-015129620F77}"/>
              </a:ext>
            </a:extLst>
          </p:cNvPr>
          <p:cNvSpPr>
            <a:spLocks noGrp="1"/>
          </p:cNvSpPr>
          <p:nvPr>
            <p:ph sz="half" idx="1"/>
          </p:nvPr>
        </p:nvSpPr>
        <p:spPr>
          <a:xfrm>
            <a:off x="752628" y="1702058"/>
            <a:ext cx="10924309" cy="4351338"/>
          </a:xfrm>
        </p:spPr>
        <p:txBody>
          <a:bodyPr>
            <a:normAutofit fontScale="25000" lnSpcReduction="20000"/>
          </a:bodyPr>
          <a:lstStyle/>
          <a:p>
            <a:pPr marL="0" indent="0">
              <a:buNone/>
            </a:pPr>
            <a:r>
              <a:rPr lang="en-CA" sz="3600" dirty="0">
                <a:latin typeface="Arial" panose="020B0604020202020204" pitchFamily="34" charset="0"/>
                <a:cs typeface="Arial" panose="020B0604020202020204" pitchFamily="34" charset="0"/>
              </a:rPr>
              <a:t>Images Credits (in order of appearance):</a:t>
            </a:r>
          </a:p>
          <a:p>
            <a:r>
              <a:rPr lang="en-CA" sz="3600" dirty="0">
                <a:latin typeface="Arial" panose="020B0604020202020204" pitchFamily="34" charset="0"/>
                <a:cs typeface="Arial" panose="020B0604020202020204" pitchFamily="34" charset="0"/>
              </a:rPr>
              <a:t>[Pam] </a:t>
            </a:r>
            <a:r>
              <a:rPr lang="en-CA" sz="3600" u="sng" dirty="0">
                <a:latin typeface="Arial" panose="020B0604020202020204" pitchFamily="34" charset="0"/>
                <a:cs typeface="Arial" panose="020B0604020202020204" pitchFamily="34" charset="0"/>
              </a:rPr>
              <a:t>https://pixabay.com/en/teacher-bookworm-glasses-professor-359311/</a:t>
            </a:r>
            <a:r>
              <a:rPr lang="en-CA" sz="3600" dirty="0">
                <a:latin typeface="Arial" panose="020B0604020202020204" pitchFamily="34" charset="0"/>
                <a:cs typeface="Arial" panose="020B0604020202020204" pitchFamily="34" charset="0"/>
              </a:rPr>
              <a:t> </a:t>
            </a:r>
          </a:p>
          <a:p>
            <a:r>
              <a:rPr lang="en-CA" sz="3600" dirty="0" err="1">
                <a:latin typeface="Arial" panose="020B0604020202020204" pitchFamily="34" charset="0"/>
                <a:cs typeface="Arial" panose="020B0604020202020204" pitchFamily="34" charset="0"/>
              </a:rPr>
              <a:t>Szymonowicz</a:t>
            </a:r>
            <a:r>
              <a:rPr lang="en-CA" sz="3600" dirty="0">
                <a:latin typeface="Arial" panose="020B0604020202020204" pitchFamily="34" charset="0"/>
                <a:cs typeface="Arial" panose="020B0604020202020204" pitchFamily="34" charset="0"/>
              </a:rPr>
              <a:t>, Daria (n.d.). Essay. </a:t>
            </a:r>
            <a:r>
              <a:rPr lang="en-CA" sz="3600" i="1" dirty="0">
                <a:latin typeface="Arial" panose="020B0604020202020204" pitchFamily="34" charset="0"/>
                <a:cs typeface="Arial" panose="020B0604020202020204" pitchFamily="34" charset="0"/>
              </a:rPr>
              <a:t>The Noun Project. CC BY. </a:t>
            </a:r>
            <a:r>
              <a:rPr lang="en-CA" sz="3600" u="sng" dirty="0">
                <a:latin typeface="Arial" panose="020B0604020202020204" pitchFamily="34" charset="0"/>
                <a:cs typeface="Arial" panose="020B0604020202020204" pitchFamily="34" charset="0"/>
                <a:hlinkClick r:id="rId3"/>
              </a:rPr>
              <a:t>https://thenounproject.com/search/?q=essay&amp;i=1353220#</a:t>
            </a:r>
            <a:r>
              <a:rPr lang="en-CA" sz="3600" dirty="0">
                <a:latin typeface="Arial" panose="020B0604020202020204" pitchFamily="34" charset="0"/>
                <a:cs typeface="Arial" panose="020B0604020202020204" pitchFamily="34" charset="0"/>
              </a:rPr>
              <a:t> </a:t>
            </a:r>
          </a:p>
          <a:p>
            <a:r>
              <a:rPr lang="en-CA" sz="3600" dirty="0" err="1">
                <a:latin typeface="Arial" panose="020B0604020202020204" pitchFamily="34" charset="0"/>
                <a:cs typeface="Arial" panose="020B0604020202020204" pitchFamily="34" charset="0"/>
              </a:rPr>
              <a:t>Wibowo</a:t>
            </a:r>
            <a:r>
              <a:rPr lang="en-CA" sz="3600" dirty="0">
                <a:latin typeface="Arial" panose="020B0604020202020204" pitchFamily="34" charset="0"/>
                <a:cs typeface="Arial" panose="020B0604020202020204" pitchFamily="34" charset="0"/>
              </a:rPr>
              <a:t>, </a:t>
            </a:r>
            <a:r>
              <a:rPr lang="en-CA" sz="3600" dirty="0" err="1">
                <a:latin typeface="Arial" panose="020B0604020202020204" pitchFamily="34" charset="0"/>
                <a:cs typeface="Arial" panose="020B0604020202020204" pitchFamily="34" charset="0"/>
              </a:rPr>
              <a:t>Setyo</a:t>
            </a:r>
            <a:r>
              <a:rPr lang="en-CA" sz="3600" dirty="0">
                <a:latin typeface="Arial" panose="020B0604020202020204" pitchFamily="34" charset="0"/>
                <a:cs typeface="Arial" panose="020B0604020202020204" pitchFamily="34" charset="0"/>
              </a:rPr>
              <a:t> Ari.(n.d.). Agency. CC BY. </a:t>
            </a:r>
            <a:r>
              <a:rPr lang="en-CA" sz="3600" i="1" dirty="0">
                <a:latin typeface="Arial" panose="020B0604020202020204" pitchFamily="34" charset="0"/>
                <a:cs typeface="Arial" panose="020B0604020202020204" pitchFamily="34" charset="0"/>
              </a:rPr>
              <a:t>The Noun Project</a:t>
            </a:r>
            <a:r>
              <a:rPr lang="en-CA" sz="3600" dirty="0">
                <a:latin typeface="Arial" panose="020B0604020202020204" pitchFamily="34" charset="0"/>
                <a:cs typeface="Arial" panose="020B0604020202020204" pitchFamily="34" charset="0"/>
              </a:rPr>
              <a:t>. CC BY. </a:t>
            </a:r>
            <a:r>
              <a:rPr lang="en-CA" sz="3600" u="sng" dirty="0">
                <a:latin typeface="Arial" panose="020B0604020202020204" pitchFamily="34" charset="0"/>
                <a:cs typeface="Arial" panose="020B0604020202020204" pitchFamily="34" charset="0"/>
                <a:hlinkClick r:id="rId4"/>
              </a:rPr>
              <a:t>https://thenounproject.com/search/?q=AGENCY&amp;i=1079410</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[open access logo] https://</a:t>
            </a:r>
            <a:r>
              <a:rPr lang="en-CA" sz="3600" dirty="0" err="1">
                <a:latin typeface="Arial" panose="020B0604020202020204" pitchFamily="34" charset="0"/>
                <a:cs typeface="Arial" panose="020B0604020202020204" pitchFamily="34" charset="0"/>
              </a:rPr>
              <a:t>commons.wikimedia.org</a:t>
            </a:r>
            <a:r>
              <a:rPr lang="en-CA" sz="3600" dirty="0">
                <a:latin typeface="Arial" panose="020B0604020202020204" pitchFamily="34" charset="0"/>
                <a:cs typeface="Arial" panose="020B0604020202020204" pitchFamily="34" charset="0"/>
              </a:rPr>
              <a:t>/wiki/</a:t>
            </a:r>
            <a:r>
              <a:rPr lang="en-CA" sz="3600" dirty="0" err="1">
                <a:latin typeface="Arial" panose="020B0604020202020204" pitchFamily="34" charset="0"/>
                <a:cs typeface="Arial" panose="020B0604020202020204" pitchFamily="34" charset="0"/>
              </a:rPr>
              <a:t>File:Open_Access_logo_PLoS_white.svg</a:t>
            </a:r>
            <a:endParaRPr lang="en-CA"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Brandify</a:t>
            </a:r>
            <a:r>
              <a:rPr lang="en-CA" sz="3600" dirty="0">
                <a:latin typeface="Arial" panose="020B0604020202020204" pitchFamily="34" charset="0"/>
                <a:cs typeface="Arial" panose="020B0604020202020204" pitchFamily="34" charset="0"/>
              </a:rPr>
              <a:t>.(n.d.). Computer. CC BY. </a:t>
            </a:r>
            <a:r>
              <a:rPr lang="en-CA" sz="3600" i="1" dirty="0">
                <a:latin typeface="Arial" panose="020B0604020202020204" pitchFamily="34" charset="0"/>
                <a:cs typeface="Arial" panose="020B0604020202020204" pitchFamily="34" charset="0"/>
              </a:rPr>
              <a:t>The Noun Project. </a:t>
            </a:r>
            <a:r>
              <a:rPr lang="en-CA" sz="3600" dirty="0">
                <a:latin typeface="Arial" panose="020B0604020202020204" pitchFamily="34" charset="0"/>
                <a:cs typeface="Arial" panose="020B0604020202020204" pitchFamily="34" charset="0"/>
                <a:hlinkClick r:id="rId5"/>
              </a:rPr>
              <a:t>https://thenounproject.com/search/?q=computer&amp;i=2137706</a:t>
            </a:r>
            <a:endParaRPr lang="en-CA"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Belochkin</a:t>
            </a:r>
            <a:r>
              <a:rPr lang="en-CA" sz="3600" dirty="0">
                <a:latin typeface="Arial" panose="020B0604020202020204" pitchFamily="34" charset="0"/>
                <a:cs typeface="Arial" panose="020B0604020202020204" pitchFamily="34" charset="0"/>
              </a:rPr>
              <a:t>, Vladimir. (n.d.). Contract. </a:t>
            </a:r>
            <a:r>
              <a:rPr lang="en-CA" sz="3600" i="1" dirty="0">
                <a:latin typeface="Arial" panose="020B0604020202020204" pitchFamily="34" charset="0"/>
                <a:cs typeface="Arial" panose="020B0604020202020204" pitchFamily="34" charset="0"/>
              </a:rPr>
              <a:t>The Noun Project. </a:t>
            </a:r>
            <a:r>
              <a:rPr lang="en-CA" sz="3600" dirty="0">
                <a:latin typeface="Arial" panose="020B0604020202020204" pitchFamily="34" charset="0"/>
                <a:cs typeface="Arial" panose="020B0604020202020204" pitchFamily="34" charset="0"/>
              </a:rPr>
              <a:t>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/icon/869929/</a:t>
            </a:r>
          </a:p>
          <a:p>
            <a:r>
              <a:rPr lang="en-CA" sz="3600" dirty="0">
                <a:latin typeface="Arial" panose="020B0604020202020204" pitchFamily="34" charset="0"/>
                <a:cs typeface="Arial" panose="020B0604020202020204" pitchFamily="34" charset="0"/>
              </a:rPr>
              <a:t>Wohlwend, Michael. (n.d.). Gutenberg press. </a:t>
            </a:r>
            <a:r>
              <a:rPr lang="en-CA" sz="3600" i="1" dirty="0">
                <a:latin typeface="Arial" panose="020B0604020202020204" pitchFamily="34" charset="0"/>
                <a:cs typeface="Arial" panose="020B0604020202020204" pitchFamily="34" charset="0"/>
              </a:rPr>
              <a:t>The Noun Project</a:t>
            </a:r>
            <a:r>
              <a:rPr lang="en-CA" sz="3600" dirty="0">
                <a:latin typeface="Arial" panose="020B0604020202020204" pitchFamily="34" charset="0"/>
                <a:cs typeface="Arial" panose="020B0604020202020204" pitchFamily="34" charset="0"/>
              </a:rPr>
              <a:t>. CC BY.  </a:t>
            </a:r>
            <a:r>
              <a:rPr lang="en-CA" sz="3600" dirty="0">
                <a:latin typeface="Arial" panose="020B0604020202020204" pitchFamily="34" charset="0"/>
                <a:cs typeface="Arial" panose="020B0604020202020204" pitchFamily="34" charset="0"/>
                <a:hlinkClick r:id="rId6"/>
              </a:rPr>
              <a:t>https://thenounproject.com/icon/86670/</a:t>
            </a:r>
            <a:endParaRPr lang="en-CA"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Naidenovski</a:t>
            </a:r>
            <a:r>
              <a:rPr lang="en-CA" sz="3600" dirty="0">
                <a:latin typeface="Arial" panose="020B0604020202020204" pitchFamily="34" charset="0"/>
                <a:cs typeface="Arial" panose="020B0604020202020204" pitchFamily="34" charset="0"/>
              </a:rPr>
              <a:t>, Zlatko. (n.d.). Mouse. </a:t>
            </a:r>
            <a:r>
              <a:rPr lang="en-CA" sz="3600" i="1" dirty="0">
                <a:latin typeface="Arial" panose="020B0604020202020204" pitchFamily="34" charset="0"/>
                <a:cs typeface="Arial" panose="020B0604020202020204" pitchFamily="34" charset="0"/>
              </a:rPr>
              <a:t>The Noun Project. </a:t>
            </a:r>
            <a:r>
              <a:rPr lang="en-CA" sz="3600" u="sng" dirty="0">
                <a:latin typeface="Arial" panose="020B0604020202020204" pitchFamily="34" charset="0"/>
                <a:cs typeface="Arial" panose="020B0604020202020204" pitchFamily="34" charset="0"/>
                <a:hlinkClick r:id="rId7"/>
              </a:rPr>
              <a:t>https://thenounproject.com/search/?q=MOUSE&amp;i=115241</a:t>
            </a:r>
            <a:br>
              <a:rPr lang="en-CA" sz="3600" dirty="0">
                <a:latin typeface="Arial" panose="020B0604020202020204" pitchFamily="34" charset="0"/>
                <a:cs typeface="Arial" panose="020B0604020202020204" pitchFamily="34" charset="0"/>
              </a:rPr>
            </a:br>
            <a:br>
              <a:rPr lang="en-CA" sz="3600" dirty="0">
                <a:latin typeface="Arial" panose="020B0604020202020204" pitchFamily="34" charset="0"/>
                <a:cs typeface="Arial" panose="020B0604020202020204" pitchFamily="34" charset="0"/>
              </a:rPr>
            </a:br>
            <a:r>
              <a:rPr lang="en-CA" sz="3600" dirty="0">
                <a:latin typeface="Arial" panose="020B0604020202020204" pitchFamily="34" charset="0"/>
                <a:cs typeface="Arial" panose="020B0604020202020204" pitchFamily="34" charset="0"/>
              </a:rPr>
              <a:t> ProSymbols. (n.d.). Copyright. The Noun Project. 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/search/?q=</a:t>
            </a:r>
            <a:r>
              <a:rPr lang="en-CA" sz="3600" dirty="0" err="1">
                <a:latin typeface="Arial" panose="020B0604020202020204" pitchFamily="34" charset="0"/>
                <a:cs typeface="Arial" panose="020B0604020202020204" pitchFamily="34" charset="0"/>
              </a:rPr>
              <a:t>COPYRIGHT&amp;i</a:t>
            </a:r>
            <a:r>
              <a:rPr lang="en-CA" sz="3600" dirty="0">
                <a:latin typeface="Arial" panose="020B0604020202020204" pitchFamily="34" charset="0"/>
                <a:cs typeface="Arial" panose="020B0604020202020204" pitchFamily="34" charset="0"/>
              </a:rPr>
              <a:t>=793324</a:t>
            </a:r>
            <a:endParaRPr lang="en-CA" sz="3600" b="1"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Alam</a:t>
            </a:r>
            <a:r>
              <a:rPr lang="en-CA" sz="3600" dirty="0">
                <a:latin typeface="Arial" panose="020B0604020202020204" pitchFamily="34" charset="0"/>
                <a:cs typeface="Arial" panose="020B0604020202020204" pitchFamily="34" charset="0"/>
              </a:rPr>
              <a:t>, </a:t>
            </a:r>
            <a:r>
              <a:rPr lang="en-CA" sz="3600" dirty="0" err="1">
                <a:latin typeface="Arial" panose="020B0604020202020204" pitchFamily="34" charset="0"/>
                <a:cs typeface="Arial" panose="020B0604020202020204" pitchFamily="34" charset="0"/>
              </a:rPr>
              <a:t>Robiul</a:t>
            </a:r>
            <a:r>
              <a:rPr lang="en-CA" sz="3600" dirty="0">
                <a:latin typeface="Arial" panose="020B0604020202020204" pitchFamily="34" charset="0"/>
                <a:cs typeface="Arial" panose="020B0604020202020204" pitchFamily="34" charset="0"/>
              </a:rPr>
              <a:t>. (n.d.). Contract. </a:t>
            </a:r>
            <a:r>
              <a:rPr lang="en-CA" sz="3600" i="1" dirty="0">
                <a:latin typeface="Arial" panose="020B0604020202020204" pitchFamily="34" charset="0"/>
                <a:cs typeface="Arial" panose="020B0604020202020204" pitchFamily="34" charset="0"/>
              </a:rPr>
              <a:t>The Noun Project</a:t>
            </a:r>
            <a:r>
              <a:rPr lang="en-CA" sz="3600" dirty="0">
                <a:latin typeface="Arial" panose="020B0604020202020204" pitchFamily="34" charset="0"/>
                <a:cs typeface="Arial" panose="020B0604020202020204" pitchFamily="34" charset="0"/>
              </a:rPr>
              <a:t>. CC BY. h</a:t>
            </a:r>
            <a:r>
              <a:rPr lang="en-CA" sz="3600" dirty="0">
                <a:latin typeface="Arial" panose="020B0604020202020204" pitchFamily="34" charset="0"/>
                <a:cs typeface="Arial" panose="020B0604020202020204" pitchFamily="34" charset="0"/>
                <a:hlinkClick r:id="rId8"/>
              </a:rPr>
              <a:t>ttps://thenounproject.com/search/?q=CONTRACT&amp;i=1237314</a:t>
            </a:r>
            <a:r>
              <a:rPr lang="en-CA" sz="3600" dirty="0">
                <a:latin typeface="Arial" panose="020B0604020202020204" pitchFamily="34" charset="0"/>
                <a:cs typeface="Arial" panose="020B0604020202020204" pitchFamily="34" charset="0"/>
              </a:rPr>
              <a:t>contract</a:t>
            </a:r>
          </a:p>
          <a:p>
            <a:r>
              <a:rPr lang="en-CA" sz="3600" dirty="0">
                <a:latin typeface="Arial" panose="020B0604020202020204" pitchFamily="34" charset="0"/>
                <a:cs typeface="Arial" panose="020B0604020202020204" pitchFamily="34" charset="0"/>
              </a:rPr>
              <a:t>[Poe] -</a:t>
            </a:r>
            <a:r>
              <a:rPr lang="en-CA" sz="3600" u="sng" dirty="0">
                <a:latin typeface="Arial" panose="020B0604020202020204" pitchFamily="34" charset="0"/>
                <a:cs typeface="Arial" panose="020B0604020202020204" pitchFamily="34" charset="0"/>
                <a:hlinkClick r:id="rId9"/>
              </a:rPr>
              <a:t>https://pixabay.com/en/american-author-drawing-1296393/</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Ionescu, Georgina. (n.d.). Contract [Trade Agreement]. </a:t>
            </a:r>
            <a:r>
              <a:rPr lang="en-CA" sz="3600" i="1" dirty="0">
                <a:latin typeface="Arial" panose="020B0604020202020204" pitchFamily="34" charset="0"/>
                <a:cs typeface="Arial" panose="020B0604020202020204" pitchFamily="34" charset="0"/>
              </a:rPr>
              <a:t>The Noun Project</a:t>
            </a:r>
            <a:r>
              <a:rPr lang="en-CA" sz="3600" dirty="0">
                <a:latin typeface="Arial" panose="020B0604020202020204" pitchFamily="34" charset="0"/>
                <a:cs typeface="Arial" panose="020B0604020202020204" pitchFamily="34" charset="0"/>
              </a:rPr>
              <a:t>. CC BY. </a:t>
            </a:r>
            <a:r>
              <a:rPr lang="en-CA" sz="3600" dirty="0">
                <a:latin typeface="Arial" panose="020B0604020202020204" pitchFamily="34" charset="0"/>
                <a:cs typeface="Arial" panose="020B0604020202020204" pitchFamily="34" charset="0"/>
                <a:hlinkClick r:id="rId10"/>
              </a:rPr>
              <a:t>https://thenounproject.com/search/?q=contract&amp;i=2077576</a:t>
            </a:r>
            <a:endParaRPr lang="en-CA" sz="3600"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[Lawyer} </a:t>
            </a:r>
            <a:r>
              <a:rPr lang="en-CA" sz="3600" u="sng" dirty="0">
                <a:latin typeface="Arial" panose="020B0604020202020204" pitchFamily="34" charset="0"/>
                <a:cs typeface="Arial" panose="020B0604020202020204" pitchFamily="34" charset="0"/>
                <a:hlinkClick r:id="rId11"/>
              </a:rPr>
              <a:t>https://pixabay.com/en/lawyer-attorney-barrister-judge-28838/</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Magnifying Glass  By </a:t>
            </a:r>
            <a:r>
              <a:rPr lang="en-CA" sz="3600" dirty="0" err="1">
                <a:latin typeface="Arial" panose="020B0604020202020204" pitchFamily="34" charset="0"/>
                <a:cs typeface="Arial" panose="020B0604020202020204" pitchFamily="34" charset="0"/>
              </a:rPr>
              <a:t>Presenttas</a:t>
            </a:r>
            <a:r>
              <a:rPr lang="en-CA" sz="3600" dirty="0">
                <a:latin typeface="Arial" panose="020B0604020202020204" pitchFamily="34" charset="0"/>
                <a:cs typeface="Arial" panose="020B0604020202020204" pitchFamily="34" charset="0"/>
              </a:rPr>
              <a:t>. (n.d.). </a:t>
            </a:r>
            <a:r>
              <a:rPr lang="en-CA" sz="3600" dirty="0" err="1">
                <a:latin typeface="Arial" panose="020B0604020202020204" pitchFamily="34" charset="0"/>
                <a:cs typeface="Arial" panose="020B0604020202020204" pitchFamily="34" charset="0"/>
              </a:rPr>
              <a:t>Maginifying</a:t>
            </a:r>
            <a:r>
              <a:rPr lang="en-CA" sz="3600" dirty="0">
                <a:latin typeface="Arial" panose="020B0604020202020204" pitchFamily="34" charset="0"/>
                <a:cs typeface="Arial" panose="020B0604020202020204" pitchFamily="34" charset="0"/>
              </a:rPr>
              <a:t> Glass. </a:t>
            </a:r>
            <a:r>
              <a:rPr lang="en-CA" sz="3600" i="1" dirty="0">
                <a:latin typeface="Arial" panose="020B0604020202020204" pitchFamily="34" charset="0"/>
                <a:cs typeface="Arial" panose="020B0604020202020204" pitchFamily="34" charset="0"/>
              </a:rPr>
              <a:t>The Noun Project</a:t>
            </a:r>
            <a:r>
              <a:rPr lang="en-CA" sz="3600" dirty="0">
                <a:latin typeface="Arial" panose="020B0604020202020204" pitchFamily="34" charset="0"/>
                <a:cs typeface="Arial" panose="020B0604020202020204" pitchFamily="34" charset="0"/>
              </a:rPr>
              <a:t>. 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/search/?q=MAGNIFYING%20GLASS&amp;i=1067096</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[Amanda] . </a:t>
            </a:r>
            <a:r>
              <a:rPr lang="en-CA" sz="3600" u="sng" dirty="0">
                <a:latin typeface="Arial" panose="020B0604020202020204" pitchFamily="34" charset="0"/>
                <a:cs typeface="Arial" panose="020B0604020202020204" pitchFamily="34" charset="0"/>
                <a:hlinkClick r:id="rId12"/>
              </a:rPr>
              <a:t>https://pixabay.com/de/illustrations/avatar-kunden-kundschaft-ikonen-2191932/</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 Three Six Five. (n.d.). Phone. </a:t>
            </a:r>
            <a:r>
              <a:rPr lang="en-CA" sz="3600" i="1" dirty="0">
                <a:latin typeface="Arial" panose="020B0604020202020204" pitchFamily="34" charset="0"/>
                <a:cs typeface="Arial" panose="020B0604020202020204" pitchFamily="34" charset="0"/>
              </a:rPr>
              <a:t>The Noun Project. </a:t>
            </a:r>
            <a:r>
              <a:rPr lang="en-CA" sz="3600" dirty="0">
                <a:latin typeface="Arial" panose="020B0604020202020204" pitchFamily="34" charset="0"/>
                <a:cs typeface="Arial" panose="020B0604020202020204" pitchFamily="34" charset="0"/>
              </a:rPr>
              <a:t>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/search/?q=</a:t>
            </a:r>
            <a:r>
              <a:rPr lang="en-CA" sz="3600" dirty="0" err="1">
                <a:latin typeface="Arial" panose="020B0604020202020204" pitchFamily="34" charset="0"/>
                <a:cs typeface="Arial" panose="020B0604020202020204" pitchFamily="34" charset="0"/>
              </a:rPr>
              <a:t>phone&amp;i</a:t>
            </a:r>
            <a:r>
              <a:rPr lang="en-CA" sz="3600" dirty="0">
                <a:latin typeface="Arial" panose="020B0604020202020204" pitchFamily="34" charset="0"/>
                <a:cs typeface="Arial" panose="020B0604020202020204" pitchFamily="34" charset="0"/>
              </a:rPr>
              <a:t>=1354627</a:t>
            </a:r>
            <a:endParaRPr lang="en-CA" sz="3600" u="sng" dirty="0">
              <a:latin typeface="Arial" panose="020B0604020202020204" pitchFamily="34" charset="0"/>
              <a:cs typeface="Arial" panose="020B0604020202020204" pitchFamily="34" charset="0"/>
            </a:endParaRPr>
          </a:p>
          <a:p>
            <a:r>
              <a:rPr lang="en-CA" sz="3600" dirty="0">
                <a:latin typeface="Arial" panose="020B0604020202020204" pitchFamily="34" charset="0"/>
                <a:cs typeface="Arial" panose="020B0604020202020204" pitchFamily="34" charset="0"/>
              </a:rPr>
              <a:t>[open access logo] https://</a:t>
            </a:r>
            <a:r>
              <a:rPr lang="en-CA" sz="3600" dirty="0" err="1">
                <a:latin typeface="Arial" panose="020B0604020202020204" pitchFamily="34" charset="0"/>
                <a:cs typeface="Arial" panose="020B0604020202020204" pitchFamily="34" charset="0"/>
              </a:rPr>
              <a:t>commons.wikimedia.org</a:t>
            </a:r>
            <a:r>
              <a:rPr lang="en-CA" sz="3600" dirty="0">
                <a:latin typeface="Arial" panose="020B0604020202020204" pitchFamily="34" charset="0"/>
                <a:cs typeface="Arial" panose="020B0604020202020204" pitchFamily="34" charset="0"/>
              </a:rPr>
              <a:t>/wiki/</a:t>
            </a:r>
            <a:r>
              <a:rPr lang="en-CA" sz="3600" dirty="0" err="1">
                <a:latin typeface="Arial" panose="020B0604020202020204" pitchFamily="34" charset="0"/>
                <a:cs typeface="Arial" panose="020B0604020202020204" pitchFamily="34" charset="0"/>
              </a:rPr>
              <a:t>File:Open_Access_logo_PLoS_white.svg</a:t>
            </a:r>
            <a:endParaRPr lang="en-CA"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Crosswell</a:t>
            </a:r>
            <a:r>
              <a:rPr lang="en-CA" sz="3600" dirty="0">
                <a:latin typeface="Arial" panose="020B0604020202020204" pitchFamily="34" charset="0"/>
                <a:cs typeface="Arial" panose="020B0604020202020204" pitchFamily="34" charset="0"/>
              </a:rPr>
              <a:t>, Rob. (n.d.). Library. </a:t>
            </a:r>
            <a:r>
              <a:rPr lang="en-CA" sz="3600" i="1" dirty="0">
                <a:latin typeface="Arial" panose="020B0604020202020204" pitchFamily="34" charset="0"/>
                <a:cs typeface="Arial" panose="020B0604020202020204" pitchFamily="34" charset="0"/>
              </a:rPr>
              <a:t>The Noun Project. </a:t>
            </a:r>
            <a:r>
              <a:rPr lang="en-CA" sz="3600" dirty="0">
                <a:latin typeface="Arial" panose="020B0604020202020204" pitchFamily="34" charset="0"/>
                <a:cs typeface="Arial" panose="020B0604020202020204" pitchFamily="34" charset="0"/>
              </a:rPr>
              <a:t>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a:t>
            </a:r>
            <a:r>
              <a:rPr lang="en-CA" sz="3600" dirty="0" err="1">
                <a:latin typeface="Arial" panose="020B0604020202020204" pitchFamily="34" charset="0"/>
                <a:cs typeface="Arial" panose="020B0604020202020204" pitchFamily="34" charset="0"/>
              </a:rPr>
              <a:t>crosswellrob</a:t>
            </a:r>
            <a:r>
              <a:rPr lang="en-CA" sz="3600" dirty="0">
                <a:latin typeface="Arial" panose="020B0604020202020204" pitchFamily="34" charset="0"/>
                <a:cs typeface="Arial" panose="020B0604020202020204" pitchFamily="34" charset="0"/>
              </a:rPr>
              <a:t>/uploads/?</a:t>
            </a:r>
            <a:r>
              <a:rPr lang="en-CA" sz="3600" dirty="0" err="1">
                <a:latin typeface="Arial" panose="020B0604020202020204" pitchFamily="34" charset="0"/>
                <a:cs typeface="Arial" panose="020B0604020202020204" pitchFamily="34" charset="0"/>
              </a:rPr>
              <a:t>i</a:t>
            </a:r>
            <a:r>
              <a:rPr lang="en-CA" sz="3600" dirty="0">
                <a:latin typeface="Arial" panose="020B0604020202020204" pitchFamily="34" charset="0"/>
                <a:cs typeface="Arial" panose="020B0604020202020204" pitchFamily="34" charset="0"/>
              </a:rPr>
              <a:t>=1122689</a:t>
            </a:r>
          </a:p>
          <a:p>
            <a:r>
              <a:rPr lang="en-US" sz="3600" dirty="0" err="1">
                <a:latin typeface="Arial" panose="020B0604020202020204" pitchFamily="34" charset="0"/>
                <a:cs typeface="Arial" panose="020B0604020202020204" pitchFamily="34" charset="0"/>
              </a:rPr>
              <a:t>Magicon</a:t>
            </a:r>
            <a:r>
              <a:rPr lang="en-US" sz="3600" dirty="0">
                <a:latin typeface="Arial" panose="020B0604020202020204" pitchFamily="34" charset="0"/>
                <a:cs typeface="Arial" panose="020B0604020202020204" pitchFamily="34" charset="0"/>
              </a:rPr>
              <a:t>. (n.d.). Crowd. The Noun Project. CC BY. </a:t>
            </a:r>
            <a:r>
              <a:rPr lang="en-CA" sz="3600" u="sng" dirty="0">
                <a:latin typeface="Arial" panose="020B0604020202020204" pitchFamily="34" charset="0"/>
                <a:cs typeface="Arial" panose="020B0604020202020204" pitchFamily="34" charset="0"/>
              </a:rPr>
              <a:t>https://</a:t>
            </a:r>
            <a:r>
              <a:rPr lang="en-CA" sz="3600" u="sng" dirty="0" err="1">
                <a:latin typeface="Arial" panose="020B0604020202020204" pitchFamily="34" charset="0"/>
                <a:cs typeface="Arial" panose="020B0604020202020204" pitchFamily="34" charset="0"/>
              </a:rPr>
              <a:t>thenounproject.com</a:t>
            </a:r>
            <a:r>
              <a:rPr lang="en-CA" sz="3600" u="sng" dirty="0">
                <a:latin typeface="Arial" panose="020B0604020202020204" pitchFamily="34" charset="0"/>
                <a:cs typeface="Arial" panose="020B0604020202020204" pitchFamily="34" charset="0"/>
              </a:rPr>
              <a:t>/search/?q=</a:t>
            </a:r>
            <a:r>
              <a:rPr lang="en-CA" sz="3600" u="sng" dirty="0" err="1">
                <a:latin typeface="Arial" panose="020B0604020202020204" pitchFamily="34" charset="0"/>
                <a:cs typeface="Arial" panose="020B0604020202020204" pitchFamily="34" charset="0"/>
              </a:rPr>
              <a:t>crowd&amp;i</a:t>
            </a:r>
            <a:r>
              <a:rPr lang="en-CA" sz="3600" u="sng" dirty="0">
                <a:latin typeface="Arial" panose="020B0604020202020204" pitchFamily="34" charset="0"/>
                <a:cs typeface="Arial" panose="020B0604020202020204" pitchFamily="34" charset="0"/>
              </a:rPr>
              <a:t>=902535 </a:t>
            </a:r>
            <a:endParaRPr lang="en-US" sz="3600" dirty="0">
              <a:latin typeface="Arial" panose="020B0604020202020204" pitchFamily="34" charset="0"/>
              <a:cs typeface="Arial" panose="020B0604020202020204" pitchFamily="34" charset="0"/>
            </a:endParaRPr>
          </a:p>
          <a:p>
            <a:r>
              <a:rPr lang="en-CA" sz="3600" dirty="0" err="1">
                <a:latin typeface="Arial" panose="020B0604020202020204" pitchFamily="34" charset="0"/>
                <a:cs typeface="Arial" panose="020B0604020202020204" pitchFamily="34" charset="0"/>
              </a:rPr>
              <a:t>BomSymbols</a:t>
            </a:r>
            <a:r>
              <a:rPr lang="en-CA" sz="3600" dirty="0">
                <a:latin typeface="Arial" panose="020B0604020202020204" pitchFamily="34" charset="0"/>
                <a:cs typeface="Arial" panose="020B0604020202020204" pitchFamily="34" charset="0"/>
              </a:rPr>
              <a:t>. (n.d.). Money. The Noun Project. CC BY. https://</a:t>
            </a:r>
            <a:r>
              <a:rPr lang="en-CA" sz="3600" dirty="0" err="1">
                <a:latin typeface="Arial" panose="020B0604020202020204" pitchFamily="34" charset="0"/>
                <a:cs typeface="Arial" panose="020B0604020202020204" pitchFamily="34" charset="0"/>
              </a:rPr>
              <a:t>thenounproject.com</a:t>
            </a:r>
            <a:r>
              <a:rPr lang="en-CA" sz="3600" dirty="0">
                <a:latin typeface="Arial" panose="020B0604020202020204" pitchFamily="34" charset="0"/>
                <a:cs typeface="Arial" panose="020B0604020202020204" pitchFamily="34" charset="0"/>
              </a:rPr>
              <a:t>/search/?q=</a:t>
            </a:r>
            <a:r>
              <a:rPr lang="en-CA" sz="3600" dirty="0" err="1">
                <a:latin typeface="Arial" panose="020B0604020202020204" pitchFamily="34" charset="0"/>
                <a:cs typeface="Arial" panose="020B0604020202020204" pitchFamily="34" charset="0"/>
              </a:rPr>
              <a:t>MONEY&amp;i</a:t>
            </a:r>
            <a:r>
              <a:rPr lang="en-CA" sz="3600" dirty="0">
                <a:latin typeface="Arial" panose="020B0604020202020204" pitchFamily="34" charset="0"/>
                <a:cs typeface="Arial" panose="020B0604020202020204" pitchFamily="34" charset="0"/>
              </a:rPr>
              <a:t>=890872</a:t>
            </a:r>
          </a:p>
          <a:p>
            <a:endParaRPr lang="en-CA" sz="3600" dirty="0">
              <a:latin typeface="Arial" panose="020B0604020202020204" pitchFamily="34" charset="0"/>
              <a:cs typeface="Arial" panose="020B0604020202020204" pitchFamily="34" charset="0"/>
            </a:endParaRPr>
          </a:p>
          <a:p>
            <a:endParaRPr lang="en-US" dirty="0"/>
          </a:p>
        </p:txBody>
      </p:sp>
      <p:sp>
        <p:nvSpPr>
          <p:cNvPr id="3" name="Rectangle 2">
            <a:extLst>
              <a:ext uri="{FF2B5EF4-FFF2-40B4-BE49-F238E27FC236}">
                <a16:creationId xmlns:a16="http://schemas.microsoft.com/office/drawing/2014/main" id="{4B36D61F-C612-EE44-99BD-EB1407F4E348}"/>
              </a:ext>
            </a:extLst>
          </p:cNvPr>
          <p:cNvSpPr/>
          <p:nvPr/>
        </p:nvSpPr>
        <p:spPr>
          <a:xfrm>
            <a:off x="5977217" y="3244334"/>
            <a:ext cx="237566" cy="369332"/>
          </a:xfrm>
          <a:prstGeom prst="rect">
            <a:avLst/>
          </a:prstGeom>
        </p:spPr>
        <p:txBody>
          <a:bodyPr wrap="none">
            <a:spAutoFit/>
          </a:bodyPr>
          <a:lstStyle/>
          <a:p>
            <a:r>
              <a:rPr lang="en-CA" dirty="0"/>
              <a:t> </a:t>
            </a:r>
            <a:endParaRPr lang="en-US" dirty="0"/>
          </a:p>
        </p:txBody>
      </p:sp>
    </p:spTree>
    <p:extLst>
      <p:ext uri="{BB962C8B-B14F-4D97-AF65-F5344CB8AC3E}">
        <p14:creationId xmlns:p14="http://schemas.microsoft.com/office/powerpoint/2010/main" val="13366594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3" name="Picture 2">
            <a:extLst>
              <a:ext uri="{FF2B5EF4-FFF2-40B4-BE49-F238E27FC236}">
                <a16:creationId xmlns:a16="http://schemas.microsoft.com/office/drawing/2014/main" id="{F30A6BA3-B478-9D45-8C51-BAABCAA9F93F}"/>
              </a:ext>
            </a:extLst>
          </p:cNvPr>
          <p:cNvPicPr>
            <a:picLocks noChangeAspect="1"/>
          </p:cNvPicPr>
          <p:nvPr/>
        </p:nvPicPr>
        <p:blipFill>
          <a:blip r:embed="rId2"/>
          <a:stretch>
            <a:fillRect/>
          </a:stretch>
        </p:blipFill>
        <p:spPr>
          <a:xfrm>
            <a:off x="8972969" y="4486275"/>
            <a:ext cx="2256525" cy="2371725"/>
          </a:xfrm>
          <a:prstGeom prst="rect">
            <a:avLst/>
          </a:prstGeom>
        </p:spPr>
      </p:pic>
      <p:pic>
        <p:nvPicPr>
          <p:cNvPr id="11" name="Picture 10">
            <a:extLst>
              <a:ext uri="{FF2B5EF4-FFF2-40B4-BE49-F238E27FC236}">
                <a16:creationId xmlns:a16="http://schemas.microsoft.com/office/drawing/2014/main" id="{99111D67-5AE6-9F4E-B8CC-017DBADA4368}"/>
              </a:ext>
            </a:extLst>
          </p:cNvPr>
          <p:cNvPicPr>
            <a:picLocks noChangeAspect="1"/>
          </p:cNvPicPr>
          <p:nvPr/>
        </p:nvPicPr>
        <p:blipFill>
          <a:blip r:embed="rId3"/>
          <a:stretch>
            <a:fillRect/>
          </a:stretch>
        </p:blipFill>
        <p:spPr>
          <a:xfrm>
            <a:off x="10831732" y="5672137"/>
            <a:ext cx="795523" cy="938784"/>
          </a:xfrm>
          <a:prstGeom prst="rect">
            <a:avLst/>
          </a:prstGeom>
        </p:spPr>
      </p:pic>
      <p:pic>
        <p:nvPicPr>
          <p:cNvPr id="16" name="Picture 15">
            <a:extLst>
              <a:ext uri="{FF2B5EF4-FFF2-40B4-BE49-F238E27FC236}">
                <a16:creationId xmlns:a16="http://schemas.microsoft.com/office/drawing/2014/main" id="{A1A3FC7F-78F6-2448-96D2-40BDB2881E48}"/>
              </a:ext>
            </a:extLst>
          </p:cNvPr>
          <p:cNvPicPr>
            <a:picLocks noChangeAspect="1"/>
          </p:cNvPicPr>
          <p:nvPr/>
        </p:nvPicPr>
        <p:blipFill>
          <a:blip r:embed="rId4"/>
          <a:stretch>
            <a:fillRect/>
          </a:stretch>
        </p:blipFill>
        <p:spPr>
          <a:xfrm>
            <a:off x="1208088" y="1864141"/>
            <a:ext cx="2603500" cy="4864100"/>
          </a:xfrm>
          <a:prstGeom prst="rect">
            <a:avLst/>
          </a:prstGeom>
        </p:spPr>
      </p:pic>
      <p:sp>
        <p:nvSpPr>
          <p:cNvPr id="17" name="Rounded Rectangular Callout 16">
            <a:extLst>
              <a:ext uri="{FF2B5EF4-FFF2-40B4-BE49-F238E27FC236}">
                <a16:creationId xmlns:a16="http://schemas.microsoft.com/office/drawing/2014/main" id="{5F4C67EC-B56A-E645-BA46-2731FADCEA6F}"/>
              </a:ext>
            </a:extLst>
          </p:cNvPr>
          <p:cNvSpPr/>
          <p:nvPr/>
        </p:nvSpPr>
        <p:spPr>
          <a:xfrm>
            <a:off x="4004364" y="1814189"/>
            <a:ext cx="4260850" cy="1088970"/>
          </a:xfrm>
          <a:prstGeom prst="wedgeRoundRectCallout">
            <a:avLst>
              <a:gd name="adj1" fmla="val -38097"/>
              <a:gd name="adj2" fmla="val 81019"/>
              <a:gd name="adj3" fmla="val 16667"/>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GRANTS! GET YEH GRANTS!</a:t>
            </a:r>
          </a:p>
        </p:txBody>
      </p:sp>
      <p:sp>
        <p:nvSpPr>
          <p:cNvPr id="18" name="Rounded Rectangular Callout 17">
            <a:extLst>
              <a:ext uri="{FF2B5EF4-FFF2-40B4-BE49-F238E27FC236}">
                <a16:creationId xmlns:a16="http://schemas.microsoft.com/office/drawing/2014/main" id="{93E087A1-77E4-9140-ABB7-CA76EFCAA1F7}"/>
              </a:ext>
            </a:extLst>
          </p:cNvPr>
          <p:cNvSpPr/>
          <p:nvPr/>
        </p:nvSpPr>
        <p:spPr>
          <a:xfrm>
            <a:off x="4004364" y="3477384"/>
            <a:ext cx="3680952" cy="1573587"/>
          </a:xfrm>
          <a:prstGeom prst="wedgeRoundRectCallout">
            <a:avLst>
              <a:gd name="adj1" fmla="val -40707"/>
              <a:gd name="adj2" fmla="val 73278"/>
              <a:gd name="adj3" fmla="val 16667"/>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ARTICLES MUST BE </a:t>
            </a:r>
          </a:p>
          <a:p>
            <a:pPr algn="ctr"/>
            <a:r>
              <a:rPr lang="en-US" sz="2400" b="1" dirty="0">
                <a:solidFill>
                  <a:schemeClr val="tx1"/>
                </a:solidFill>
                <a:latin typeface="Arial" panose="020B0604020202020204" pitchFamily="34" charset="0"/>
                <a:cs typeface="Arial" panose="020B0604020202020204" pitchFamily="34" charset="0"/>
              </a:rPr>
              <a:t>OPEN ACCESS</a:t>
            </a:r>
            <a:r>
              <a:rPr lang="en-US" sz="2400" dirty="0">
                <a:solidFill>
                  <a:schemeClr val="tx1"/>
                </a:solidFill>
                <a:latin typeface="Arial" panose="020B0604020202020204" pitchFamily="34" charset="0"/>
                <a:cs typeface="Arial" panose="020B0604020202020204" pitchFamily="34" charset="0"/>
              </a:rPr>
              <a:t>, </a:t>
            </a:r>
          </a:p>
          <a:p>
            <a:pPr algn="ctr"/>
            <a:r>
              <a:rPr lang="en-US" sz="2400" dirty="0">
                <a:solidFill>
                  <a:schemeClr val="tx1"/>
                </a:solidFill>
                <a:latin typeface="Arial" panose="020B0604020202020204" pitchFamily="34" charset="0"/>
                <a:cs typeface="Arial" panose="020B0604020202020204" pitchFamily="34" charset="0"/>
              </a:rPr>
              <a:t>YEH HERE?</a:t>
            </a:r>
          </a:p>
        </p:txBody>
      </p:sp>
      <p:sp>
        <p:nvSpPr>
          <p:cNvPr id="19" name="Rounded Rectangular Callout 18">
            <a:extLst>
              <a:ext uri="{FF2B5EF4-FFF2-40B4-BE49-F238E27FC236}">
                <a16:creationId xmlns:a16="http://schemas.microsoft.com/office/drawing/2014/main" id="{DE06B432-EE3E-0644-9AAE-FA1FC727B45B}"/>
              </a:ext>
            </a:extLst>
          </p:cNvPr>
          <p:cNvSpPr/>
          <p:nvPr/>
        </p:nvSpPr>
        <p:spPr>
          <a:xfrm>
            <a:off x="9023755" y="2270669"/>
            <a:ext cx="2603500" cy="1296919"/>
          </a:xfrm>
          <a:prstGeom prst="wedgeRoundRectCallout">
            <a:avLst>
              <a:gd name="adj1" fmla="val -11664"/>
              <a:gd name="adj2" fmla="val 95696"/>
              <a:gd name="adj3" fmla="val 16667"/>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NO PROBS, GRANTING AGENCY!</a:t>
            </a:r>
            <a:endParaRPr lang="en-US" dirty="0">
              <a:solidFill>
                <a:schemeClr val="tx1"/>
              </a:solidFill>
            </a:endParaRPr>
          </a:p>
        </p:txBody>
      </p:sp>
      <p:pic>
        <p:nvPicPr>
          <p:cNvPr id="9" name="Picture 8">
            <a:extLst>
              <a:ext uri="{FF2B5EF4-FFF2-40B4-BE49-F238E27FC236}">
                <a16:creationId xmlns:a16="http://schemas.microsoft.com/office/drawing/2014/main" id="{7A684BB2-76A3-8D47-A748-AB6C2F610F1E}"/>
              </a:ext>
            </a:extLst>
          </p:cNvPr>
          <p:cNvPicPr>
            <a:picLocks noChangeAspect="1"/>
          </p:cNvPicPr>
          <p:nvPr/>
        </p:nvPicPr>
        <p:blipFill>
          <a:blip r:embed="rId5"/>
          <a:stretch>
            <a:fillRect/>
          </a:stretch>
        </p:blipFill>
        <p:spPr>
          <a:xfrm>
            <a:off x="7832376" y="3673432"/>
            <a:ext cx="756155" cy="1181490"/>
          </a:xfrm>
          <a:prstGeom prst="rect">
            <a:avLst/>
          </a:prstGeom>
          <a:gradFill>
            <a:gsLst>
              <a:gs pos="0">
                <a:schemeClr val="accent1">
                  <a:lumMod val="5000"/>
                  <a:lumOff val="95000"/>
                  <a:alpha val="5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078559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E6989-38BF-4145-9001-0D2E3159D4C8}"/>
              </a:ext>
            </a:extLst>
          </p:cNvPr>
          <p:cNvSpPr>
            <a:spLocks noGrp="1"/>
          </p:cNvSpPr>
          <p:nvPr>
            <p:ph type="title"/>
          </p:nvPr>
        </p:nvSpPr>
        <p:spPr/>
        <p:txBody>
          <a:bodyPr/>
          <a:lstStyle/>
          <a:p>
            <a:r>
              <a:rPr lang="en-CA" b="1" dirty="0"/>
              <a:t>LICENSING AND ATTRIBUTION</a:t>
            </a:r>
          </a:p>
        </p:txBody>
      </p:sp>
      <p:sp>
        <p:nvSpPr>
          <p:cNvPr id="5" name="Content Placeholder 4">
            <a:extLst>
              <a:ext uri="{FF2B5EF4-FFF2-40B4-BE49-F238E27FC236}">
                <a16:creationId xmlns:a16="http://schemas.microsoft.com/office/drawing/2014/main" id="{7F6A6066-2E30-4024-8BAF-A0341D3D9155}"/>
              </a:ext>
            </a:extLst>
          </p:cNvPr>
          <p:cNvSpPr>
            <a:spLocks noGrp="1"/>
          </p:cNvSpPr>
          <p:nvPr>
            <p:ph sz="quarter" idx="14"/>
          </p:nvPr>
        </p:nvSpPr>
        <p:spPr/>
        <p:txBody>
          <a:bodyPr>
            <a:normAutofit lnSpcReduction="10000"/>
          </a:bodyPr>
          <a:lstStyle/>
          <a:p>
            <a:endParaRPr lang="en-CA"/>
          </a:p>
        </p:txBody>
      </p:sp>
      <p:sp>
        <p:nvSpPr>
          <p:cNvPr id="6" name="Content Placeholder 2">
            <a:extLst>
              <a:ext uri="{FF2B5EF4-FFF2-40B4-BE49-F238E27FC236}">
                <a16:creationId xmlns:a16="http://schemas.microsoft.com/office/drawing/2014/main" id="{1CCB0CBD-E1AD-49EF-AC57-01CAA04DB281}"/>
              </a:ext>
            </a:extLst>
          </p:cNvPr>
          <p:cNvSpPr>
            <a:spLocks noGrp="1"/>
          </p:cNvSpPr>
          <p:nvPr>
            <p:ph sz="half" idx="1"/>
          </p:nvPr>
        </p:nvSpPr>
        <p:spPr>
          <a:xfrm>
            <a:off x="1450426" y="1580189"/>
            <a:ext cx="9806153" cy="4737045"/>
          </a:xfrm>
        </p:spPr>
        <p:txBody>
          <a:bodyPr>
            <a:normAutofit/>
          </a:bodyPr>
          <a:lstStyle/>
          <a:p>
            <a:pPr marL="38100" indent="0">
              <a:lnSpc>
                <a:spcPct val="80000"/>
              </a:lnSpc>
              <a:spcBef>
                <a:spcPts val="0"/>
              </a:spcBef>
              <a:buClr>
                <a:schemeClr val="dk1"/>
              </a:buClr>
              <a:buSzPts val="1800"/>
              <a:buNone/>
            </a:pPr>
            <a:r>
              <a:rPr lang="en" sz="2000" dirty="0">
                <a:sym typeface="Calibri"/>
              </a:rPr>
              <a:t>Suggested Citation:</a:t>
            </a:r>
          </a:p>
          <a:p>
            <a:pPr marL="495300" lvl="1" indent="0">
              <a:lnSpc>
                <a:spcPct val="80000"/>
              </a:lnSpc>
              <a:spcBef>
                <a:spcPts val="0"/>
              </a:spcBef>
              <a:buClr>
                <a:schemeClr val="dk1"/>
              </a:buClr>
              <a:buSzPts val="1800"/>
              <a:buNone/>
            </a:pPr>
            <a:r>
              <a:rPr lang="en" sz="2000" dirty="0">
                <a:sym typeface="Calibri"/>
              </a:rPr>
              <a:t>University of Alberta. 2018. “Publishing Agreements” </a:t>
            </a:r>
            <a:r>
              <a:rPr lang="en" sz="2000" i="1" dirty="0">
                <a:sym typeface="Calibri"/>
              </a:rPr>
              <a:t>Opening Up Copyright Instructional Module</a:t>
            </a:r>
            <a:r>
              <a:rPr lang="en" sz="2000" dirty="0">
                <a:sym typeface="Calibri"/>
              </a:rPr>
              <a:t>. </a:t>
            </a:r>
            <a:r>
              <a:rPr lang="en-US" sz="2000" dirty="0">
                <a:sym typeface="Calibri"/>
                <a:hlinkClick r:id="rId3"/>
              </a:rPr>
              <a:t>https://www.ualberta.ca/copyright/resources/opening-up-copyright-instructional-modules</a:t>
            </a:r>
            <a:r>
              <a:rPr lang="en" sz="2000" dirty="0">
                <a:sym typeface="Calibri"/>
              </a:rPr>
              <a:t> </a:t>
            </a:r>
          </a:p>
          <a:p>
            <a:pPr marL="38100" indent="0">
              <a:lnSpc>
                <a:spcPct val="80000"/>
              </a:lnSpc>
              <a:spcBef>
                <a:spcPts val="0"/>
              </a:spcBef>
              <a:buClr>
                <a:schemeClr val="dk1"/>
              </a:buClr>
              <a:buSzPts val="1800"/>
              <a:buNone/>
            </a:pPr>
            <a:endParaRPr lang="en" sz="2000" dirty="0">
              <a:sym typeface="Calibri"/>
              <a:hlinkClick r:id="rId4"/>
            </a:endParaRPr>
          </a:p>
          <a:p>
            <a:pPr marL="38100" indent="0">
              <a:lnSpc>
                <a:spcPct val="80000"/>
              </a:lnSpc>
              <a:spcBef>
                <a:spcPts val="0"/>
              </a:spcBef>
              <a:buClr>
                <a:schemeClr val="dk1"/>
              </a:buClr>
              <a:buSzPts val="1800"/>
              <a:buNone/>
            </a:pPr>
            <a:r>
              <a:rPr lang="en" sz="2000" dirty="0">
                <a:sym typeface="Calibri"/>
              </a:rPr>
              <a:t>For the project overview and complete list of modules please visit the project website at: </a:t>
            </a:r>
            <a:r>
              <a:rPr lang="en-US" sz="2000" dirty="0">
                <a:sym typeface="Calibri"/>
                <a:hlinkClick r:id="rId3"/>
              </a:rPr>
              <a:t>https://www.ualberta.ca/copyright/resources/opening-up-copyright-instructional-modules</a:t>
            </a:r>
            <a:r>
              <a:rPr lang="en" sz="2000" dirty="0">
                <a:sym typeface="Calibri"/>
              </a:rPr>
              <a:t> </a:t>
            </a:r>
          </a:p>
          <a:p>
            <a:pPr marL="38100" indent="0">
              <a:lnSpc>
                <a:spcPct val="80000"/>
              </a:lnSpc>
              <a:spcBef>
                <a:spcPts val="0"/>
              </a:spcBef>
              <a:buClr>
                <a:schemeClr val="dk1"/>
              </a:buClr>
              <a:buSzPts val="1800"/>
              <a:buNone/>
            </a:pPr>
            <a:endParaRPr lang="en" sz="2000" dirty="0">
              <a:sym typeface="Calibri"/>
            </a:endParaRPr>
          </a:p>
          <a:p>
            <a:pPr marL="38100" indent="0">
              <a:lnSpc>
                <a:spcPct val="80000"/>
              </a:lnSpc>
              <a:spcBef>
                <a:spcPts val="0"/>
              </a:spcBef>
              <a:buClr>
                <a:schemeClr val="dk1"/>
              </a:buClr>
              <a:buSzPts val="1800"/>
              <a:buNone/>
            </a:pPr>
            <a:r>
              <a:rPr lang="en" sz="2000" dirty="0">
                <a:sym typeface="Calibri"/>
              </a:rPr>
              <a:t>Questions, comments, and suggestions should be directed to the University of Alberta’s Copyright Office at: </a:t>
            </a:r>
            <a:r>
              <a:rPr lang="en-US" sz="2000" dirty="0">
                <a:hlinkClick r:id="rId5"/>
              </a:rPr>
              <a:t>copyright@ualberta.ca</a:t>
            </a:r>
            <a:r>
              <a:rPr lang="en-US" sz="2000" dirty="0"/>
              <a:t> </a:t>
            </a:r>
          </a:p>
          <a:p>
            <a:pPr marL="38100" indent="0">
              <a:lnSpc>
                <a:spcPct val="80000"/>
              </a:lnSpc>
              <a:spcBef>
                <a:spcPts val="0"/>
              </a:spcBef>
              <a:buClr>
                <a:schemeClr val="dk1"/>
              </a:buClr>
              <a:buSzPts val="1800"/>
              <a:buNone/>
            </a:pPr>
            <a:endParaRPr lang="en-US" sz="2000" dirty="0">
              <a:sym typeface="Calibri"/>
            </a:endParaRPr>
          </a:p>
          <a:p>
            <a:pPr marL="38100" indent="0">
              <a:lnSpc>
                <a:spcPct val="80000"/>
              </a:lnSpc>
              <a:spcBef>
                <a:spcPts val="0"/>
              </a:spcBef>
              <a:buClr>
                <a:schemeClr val="dk1"/>
              </a:buClr>
              <a:buSzPts val="1800"/>
              <a:buNone/>
            </a:pPr>
            <a:r>
              <a:rPr lang="en-US" sz="2000" dirty="0">
                <a:sym typeface="Calibri"/>
              </a:rPr>
              <a:t>This module is made available and licensed under a </a:t>
            </a:r>
            <a:r>
              <a:rPr lang="en-US" sz="2000" dirty="0">
                <a:sym typeface="Calibri"/>
                <a:hlinkClick r:id="rId6"/>
              </a:rPr>
              <a:t>Creative Commons Attribution 4.0 International </a:t>
            </a:r>
            <a:r>
              <a:rPr lang="en-US" sz="2000" dirty="0" err="1">
                <a:sym typeface="Calibri"/>
                <a:hlinkClick r:id="rId6"/>
              </a:rPr>
              <a:t>Licence</a:t>
            </a:r>
            <a:endParaRPr lang="en" sz="2000" dirty="0">
              <a:sym typeface="Calibri"/>
              <a:hlinkClick r:id="rId4"/>
            </a:endParaRPr>
          </a:p>
        </p:txBody>
      </p:sp>
    </p:spTree>
    <p:extLst>
      <p:ext uri="{BB962C8B-B14F-4D97-AF65-F5344CB8AC3E}">
        <p14:creationId xmlns:p14="http://schemas.microsoft.com/office/powerpoint/2010/main" val="137495816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a:t>CONTRIBUTORS</a:t>
            </a:r>
            <a:endParaRPr lang="en-US"/>
          </a:p>
        </p:txBody>
      </p:sp>
      <p:sp>
        <p:nvSpPr>
          <p:cNvPr id="5" name="Content Placeholder 4"/>
          <p:cNvSpPr>
            <a:spLocks noGrp="1"/>
          </p:cNvSpPr>
          <p:nvPr>
            <p:ph sz="quarter" idx="14"/>
          </p:nvPr>
        </p:nvSpPr>
        <p:spPr/>
        <p:txBody>
          <a:bodyPr>
            <a:normAutofit lnSpcReduction="10000"/>
          </a:bodyPr>
          <a:lstStyle/>
          <a:p>
            <a:endParaRPr lang="en-US"/>
          </a:p>
        </p:txBody>
      </p:sp>
      <p:sp>
        <p:nvSpPr>
          <p:cNvPr id="6" name="Rectangle 5"/>
          <p:cNvSpPr/>
          <p:nvPr/>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rPr>
              <a:t>Copyright Office </a:t>
            </a:r>
          </a:p>
        </p:txBody>
      </p:sp>
      <p:sp>
        <p:nvSpPr>
          <p:cNvPr id="7" name="Rectangle 6"/>
          <p:cNvSpPr/>
          <p:nvPr/>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Technologies in Education </a:t>
            </a:r>
          </a:p>
        </p:txBody>
      </p:sp>
      <p:sp>
        <p:nvSpPr>
          <p:cNvPr id="8" name="Rectangle 7"/>
          <p:cNvSpPr/>
          <p:nvPr/>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Centre for Teaching and Learning </a:t>
            </a:r>
          </a:p>
        </p:txBody>
      </p:sp>
      <p:sp>
        <p:nvSpPr>
          <p:cNvPr id="9" name="Rectangle 8"/>
          <p:cNvSpPr/>
          <p:nvPr/>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University of Alberta Libraries </a:t>
            </a:r>
          </a:p>
        </p:txBody>
      </p:sp>
      <p:sp>
        <p:nvSpPr>
          <p:cNvPr id="10" name="Rectangle 9"/>
          <p:cNvSpPr/>
          <p:nvPr/>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DINpro"/>
                <a:cs typeface="DINpro"/>
              </a:rPr>
              <a:t>School of Library and Information Studies </a:t>
            </a:r>
          </a:p>
        </p:txBody>
      </p:sp>
      <p:sp>
        <p:nvSpPr>
          <p:cNvPr id="11" name="TextBox 10"/>
          <p:cNvSpPr txBox="1"/>
          <p:nvPr/>
        </p:nvSpPr>
        <p:spPr>
          <a:xfrm>
            <a:off x="1268630" y="2590961"/>
            <a:ext cx="2074460" cy="747897"/>
          </a:xfrm>
          <a:prstGeom prst="rect">
            <a:avLst/>
          </a:prstGeom>
          <a:noFill/>
        </p:spPr>
        <p:txBody>
          <a:bodyPr wrap="square" rtlCol="0">
            <a:spAutoFit/>
          </a:bodyPr>
          <a:lstStyle/>
          <a:p>
            <a:pPr algn="ctr">
              <a:lnSpc>
                <a:spcPct val="120000"/>
              </a:lnSpc>
            </a:pPr>
            <a:r>
              <a:rPr lang="en-US">
                <a:latin typeface="DINPro"/>
              </a:rPr>
              <a:t>Adrian Sheppard</a:t>
            </a:r>
          </a:p>
          <a:p>
            <a:pPr algn="ctr">
              <a:lnSpc>
                <a:spcPct val="120000"/>
              </a:lnSpc>
            </a:pPr>
            <a:r>
              <a:rPr lang="en-US">
                <a:latin typeface="DINPro"/>
              </a:rPr>
              <a:t>Amanda </a:t>
            </a:r>
            <a:r>
              <a:rPr lang="en-US" err="1">
                <a:latin typeface="DINPro"/>
              </a:rPr>
              <a:t>Wakaruk</a:t>
            </a:r>
            <a:r>
              <a:rPr lang="en-US">
                <a:latin typeface="DINPro"/>
              </a:rPr>
              <a:t> </a:t>
            </a:r>
          </a:p>
        </p:txBody>
      </p:sp>
      <p:sp>
        <p:nvSpPr>
          <p:cNvPr id="12" name="TextBox 11"/>
          <p:cNvSpPr txBox="1"/>
          <p:nvPr/>
        </p:nvSpPr>
        <p:spPr>
          <a:xfrm>
            <a:off x="8944970" y="2585367"/>
            <a:ext cx="2074460" cy="402546"/>
          </a:xfrm>
          <a:prstGeom prst="rect">
            <a:avLst/>
          </a:prstGeom>
          <a:noFill/>
        </p:spPr>
        <p:txBody>
          <a:bodyPr wrap="square" rtlCol="0">
            <a:spAutoFit/>
          </a:bodyPr>
          <a:lstStyle/>
          <a:p>
            <a:pPr algn="ctr">
              <a:lnSpc>
                <a:spcPct val="120000"/>
              </a:lnSpc>
            </a:pPr>
            <a:r>
              <a:rPr lang="en-US" dirty="0" err="1">
                <a:latin typeface="DINpro"/>
                <a:cs typeface="DINpro"/>
              </a:rPr>
              <a:t>Anwen</a:t>
            </a:r>
            <a:r>
              <a:rPr lang="en-US" dirty="0">
                <a:latin typeface="DINpro"/>
                <a:cs typeface="DINpro"/>
              </a:rPr>
              <a:t> Burk</a:t>
            </a:r>
          </a:p>
        </p:txBody>
      </p:sp>
      <p:sp>
        <p:nvSpPr>
          <p:cNvPr id="13" name="TextBox 12"/>
          <p:cNvSpPr txBox="1"/>
          <p:nvPr/>
        </p:nvSpPr>
        <p:spPr>
          <a:xfrm>
            <a:off x="4929098" y="2585367"/>
            <a:ext cx="2191049" cy="1080296"/>
          </a:xfrm>
          <a:prstGeom prst="rect">
            <a:avLst/>
          </a:prstGeom>
          <a:noFill/>
        </p:spPr>
        <p:txBody>
          <a:bodyPr wrap="square" rtlCol="0">
            <a:spAutoFit/>
          </a:bodyPr>
          <a:lstStyle/>
          <a:p>
            <a:pPr algn="ctr">
              <a:lnSpc>
                <a:spcPct val="120000"/>
              </a:lnSpc>
            </a:pPr>
            <a:r>
              <a:rPr lang="en-US">
                <a:latin typeface="DINPro"/>
              </a:rPr>
              <a:t> </a:t>
            </a:r>
            <a:r>
              <a:rPr lang="en-US" err="1">
                <a:latin typeface="DINPro"/>
              </a:rPr>
              <a:t>Cosette</a:t>
            </a:r>
            <a:r>
              <a:rPr lang="en-US">
                <a:latin typeface="DINPro"/>
              </a:rPr>
              <a:t> </a:t>
            </a:r>
            <a:r>
              <a:rPr lang="en-US" err="1">
                <a:latin typeface="DINPro"/>
              </a:rPr>
              <a:t>Lemelin</a:t>
            </a:r>
            <a:r>
              <a:rPr lang="en-US">
                <a:latin typeface="DINPro"/>
              </a:rPr>
              <a:t>   </a:t>
            </a:r>
          </a:p>
          <a:p>
            <a:pPr algn="ctr">
              <a:lnSpc>
                <a:spcPct val="120000"/>
              </a:lnSpc>
            </a:pPr>
            <a:r>
              <a:rPr lang="en-US">
                <a:latin typeface="DINPro"/>
              </a:rPr>
              <a:t>   Graeme Pate</a:t>
            </a:r>
          </a:p>
          <a:p>
            <a:pPr algn="ctr">
              <a:lnSpc>
                <a:spcPct val="120000"/>
              </a:lnSpc>
            </a:pPr>
            <a:r>
              <a:rPr lang="en-US">
                <a:latin typeface="DINPro"/>
              </a:rPr>
              <a:t>   Krysta McNutt</a:t>
            </a:r>
          </a:p>
        </p:txBody>
      </p:sp>
      <p:sp>
        <p:nvSpPr>
          <p:cNvPr id="14" name="TextBox 13"/>
          <p:cNvSpPr txBox="1"/>
          <p:nvPr/>
        </p:nvSpPr>
        <p:spPr>
          <a:xfrm>
            <a:off x="3196726" y="4873752"/>
            <a:ext cx="2074460" cy="369332"/>
          </a:xfrm>
          <a:prstGeom prst="rect">
            <a:avLst/>
          </a:prstGeom>
          <a:noFill/>
        </p:spPr>
        <p:txBody>
          <a:bodyPr wrap="square" rtlCol="0">
            <a:spAutoFit/>
          </a:bodyPr>
          <a:lstStyle/>
          <a:p>
            <a:pPr algn="ctr"/>
            <a:r>
              <a:rPr lang="en-US">
                <a:latin typeface="DINPro"/>
              </a:rPr>
              <a:t>Michelle </a:t>
            </a:r>
            <a:r>
              <a:rPr lang="en-US" err="1">
                <a:latin typeface="DINPro"/>
              </a:rPr>
              <a:t>Brailey</a:t>
            </a:r>
            <a:r>
              <a:rPr lang="en-US">
                <a:latin typeface="DINPro"/>
              </a:rPr>
              <a:t> </a:t>
            </a:r>
          </a:p>
        </p:txBody>
      </p:sp>
      <p:sp>
        <p:nvSpPr>
          <p:cNvPr id="15" name="TextBox 14"/>
          <p:cNvSpPr txBox="1"/>
          <p:nvPr/>
        </p:nvSpPr>
        <p:spPr>
          <a:xfrm>
            <a:off x="7033365" y="4870679"/>
            <a:ext cx="2215138" cy="1399742"/>
          </a:xfrm>
          <a:prstGeom prst="rect">
            <a:avLst/>
          </a:prstGeom>
          <a:noFill/>
        </p:spPr>
        <p:txBody>
          <a:bodyPr wrap="square" rtlCol="0">
            <a:spAutoFit/>
          </a:bodyPr>
          <a:lstStyle/>
          <a:p>
            <a:pPr algn="ctr">
              <a:lnSpc>
                <a:spcPct val="120000"/>
              </a:lnSpc>
            </a:pPr>
            <a:r>
              <a:rPr lang="en-US" dirty="0">
                <a:latin typeface="DINPro"/>
              </a:rPr>
              <a:t> Toby Grant</a:t>
            </a:r>
          </a:p>
          <a:p>
            <a:pPr algn="ctr">
              <a:lnSpc>
                <a:spcPct val="120000"/>
              </a:lnSpc>
            </a:pPr>
            <a:r>
              <a:rPr lang="en-US" dirty="0">
                <a:latin typeface="DINPro"/>
              </a:rPr>
              <a:t>Julia Guy</a:t>
            </a:r>
          </a:p>
          <a:p>
            <a:pPr algn="ctr">
              <a:lnSpc>
                <a:spcPct val="120000"/>
              </a:lnSpc>
            </a:pPr>
            <a:r>
              <a:rPr lang="en-US" dirty="0">
                <a:latin typeface="DINPro"/>
              </a:rPr>
              <a:t>Kris Joseph</a:t>
            </a:r>
          </a:p>
          <a:p>
            <a:pPr algn="ctr">
              <a:lnSpc>
                <a:spcPct val="120000"/>
              </a:lnSpc>
            </a:pPr>
            <a:r>
              <a:rPr lang="en-US" dirty="0">
                <a:latin typeface="DINPro"/>
              </a:rPr>
              <a:t>Michael B. McNally </a:t>
            </a:r>
          </a:p>
        </p:txBody>
      </p:sp>
    </p:spTree>
    <p:extLst>
      <p:ext uri="{BB962C8B-B14F-4D97-AF65-F5344CB8AC3E}">
        <p14:creationId xmlns:p14="http://schemas.microsoft.com/office/powerpoint/2010/main" val="51826284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B170-C95C-44C5-AE74-1DB18F64BCD7}"/>
              </a:ext>
            </a:extLst>
          </p:cNvPr>
          <p:cNvSpPr>
            <a:spLocks noGrp="1"/>
          </p:cNvSpPr>
          <p:nvPr>
            <p:ph type="title"/>
          </p:nvPr>
        </p:nvSpPr>
        <p:spPr/>
        <p:txBody>
          <a:bodyPr/>
          <a:lstStyle/>
          <a:p>
            <a:r>
              <a:rPr lang="en-US" b="1"/>
              <a:t>ACKNOWLEDGEMENT</a:t>
            </a:r>
            <a:endParaRPr lang="en-CA" b="1"/>
          </a:p>
        </p:txBody>
      </p:sp>
      <p:sp>
        <p:nvSpPr>
          <p:cNvPr id="6" name="Content Placeholder 2">
            <a:extLst>
              <a:ext uri="{FF2B5EF4-FFF2-40B4-BE49-F238E27FC236}">
                <a16:creationId xmlns:a16="http://schemas.microsoft.com/office/drawing/2014/main" id="{F2B51AEC-9DA5-4F1A-BC6D-B75C37DE49A5}"/>
              </a:ext>
            </a:extLst>
          </p:cNvPr>
          <p:cNvSpPr>
            <a:spLocks noGrp="1"/>
          </p:cNvSpPr>
          <p:nvPr>
            <p:ph sz="half" idx="1"/>
          </p:nvPr>
        </p:nvSpPr>
        <p:spPr>
          <a:xfrm>
            <a:off x="1595717" y="2097171"/>
            <a:ext cx="8964707" cy="4399409"/>
          </a:xfrm>
        </p:spPr>
        <p:txBody>
          <a:bodyPr>
            <a:normAutofit/>
          </a:bodyPr>
          <a:lstStyle/>
          <a:p>
            <a:pPr marL="0" indent="0" algn="ctr">
              <a:buNone/>
            </a:pPr>
            <a:r>
              <a:rPr lang="en-US" sz="2400"/>
              <a:t>Opening Up Copyright modules were initially funded through the University of Alberta, Centre for Teaching and Learning’s Teaching and Learning Enhancement Fund (TLEF) with in kind contributions from the Copyright Office and the School of Library and Information Studies. </a:t>
            </a:r>
          </a:p>
          <a:p>
            <a:pPr lvl="1"/>
            <a:endParaRPr lang="en-US" sz="2800"/>
          </a:p>
          <a:p>
            <a:endParaRPr lang="en-US"/>
          </a:p>
        </p:txBody>
      </p:sp>
      <p:sp>
        <p:nvSpPr>
          <p:cNvPr id="7" name="Content Placeholder 6">
            <a:extLst>
              <a:ext uri="{FF2B5EF4-FFF2-40B4-BE49-F238E27FC236}">
                <a16:creationId xmlns:a16="http://schemas.microsoft.com/office/drawing/2014/main" id="{FDEC056F-47E2-4E92-8392-F4E7E166BEDD}"/>
              </a:ext>
            </a:extLst>
          </p:cNvPr>
          <p:cNvSpPr>
            <a:spLocks noGrp="1"/>
          </p:cNvSpPr>
          <p:nvPr>
            <p:ph sz="quarter" idx="14"/>
          </p:nvPr>
        </p:nvSpPr>
        <p:spPr/>
        <p:txBody>
          <a:bodyPr>
            <a:normAutofit lnSpcReduction="10000"/>
          </a:bodyPr>
          <a:lstStyle/>
          <a:p>
            <a:endParaRPr lang="en-CA"/>
          </a:p>
        </p:txBody>
      </p:sp>
      <p:pic>
        <p:nvPicPr>
          <p:cNvPr id="8" name="Picture 7">
            <a:extLst>
              <a:ext uri="{FF2B5EF4-FFF2-40B4-BE49-F238E27FC236}">
                <a16:creationId xmlns:a16="http://schemas.microsoft.com/office/drawing/2014/main" id="{3FC09C3E-5CA8-4627-95F5-ED7613D66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731" y="4886866"/>
            <a:ext cx="2478798" cy="702490"/>
          </a:xfrm>
          <a:prstGeom prst="rect">
            <a:avLst/>
          </a:prstGeom>
        </p:spPr>
      </p:pic>
    </p:spTree>
    <p:extLst>
      <p:ext uri="{BB962C8B-B14F-4D97-AF65-F5344CB8AC3E}">
        <p14:creationId xmlns:p14="http://schemas.microsoft.com/office/powerpoint/2010/main" val="347262125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5" name="Picture 4">
            <a:extLst>
              <a:ext uri="{FF2B5EF4-FFF2-40B4-BE49-F238E27FC236}">
                <a16:creationId xmlns:a16="http://schemas.microsoft.com/office/drawing/2014/main" id="{292BBB4E-84D4-D841-88F8-63318331A433}"/>
              </a:ext>
            </a:extLst>
          </p:cNvPr>
          <p:cNvPicPr>
            <a:picLocks noChangeAspect="1"/>
          </p:cNvPicPr>
          <p:nvPr/>
        </p:nvPicPr>
        <p:blipFill>
          <a:blip r:embed="rId2"/>
          <a:stretch>
            <a:fillRect/>
          </a:stretch>
        </p:blipFill>
        <p:spPr>
          <a:xfrm>
            <a:off x="1812692" y="3210489"/>
            <a:ext cx="3097658" cy="3066156"/>
          </a:xfrm>
          <a:prstGeom prst="rect">
            <a:avLst/>
          </a:prstGeom>
        </p:spPr>
      </p:pic>
      <p:pic>
        <p:nvPicPr>
          <p:cNvPr id="3" name="Picture 2">
            <a:extLst>
              <a:ext uri="{FF2B5EF4-FFF2-40B4-BE49-F238E27FC236}">
                <a16:creationId xmlns:a16="http://schemas.microsoft.com/office/drawing/2014/main" id="{8F77986D-75CD-E649-966F-644259021C14}"/>
              </a:ext>
            </a:extLst>
          </p:cNvPr>
          <p:cNvPicPr>
            <a:picLocks noChangeAspect="1"/>
          </p:cNvPicPr>
          <p:nvPr/>
        </p:nvPicPr>
        <p:blipFill>
          <a:blip r:embed="rId3"/>
          <a:stretch>
            <a:fillRect/>
          </a:stretch>
        </p:blipFill>
        <p:spPr>
          <a:xfrm>
            <a:off x="2321753" y="3762530"/>
            <a:ext cx="436208" cy="490755"/>
          </a:xfrm>
          <a:prstGeom prst="rect">
            <a:avLst/>
          </a:prstGeom>
        </p:spPr>
      </p:pic>
      <p:pic>
        <p:nvPicPr>
          <p:cNvPr id="9" name="Picture 8">
            <a:extLst>
              <a:ext uri="{FF2B5EF4-FFF2-40B4-BE49-F238E27FC236}">
                <a16:creationId xmlns:a16="http://schemas.microsoft.com/office/drawing/2014/main" id="{924BFF60-ED8B-7740-9426-21618FA54C5B}"/>
              </a:ext>
            </a:extLst>
          </p:cNvPr>
          <p:cNvPicPr>
            <a:picLocks noChangeAspect="1"/>
          </p:cNvPicPr>
          <p:nvPr/>
        </p:nvPicPr>
        <p:blipFill>
          <a:blip r:embed="rId4"/>
          <a:stretch>
            <a:fillRect/>
          </a:stretch>
        </p:blipFill>
        <p:spPr>
          <a:xfrm>
            <a:off x="8626760" y="5634360"/>
            <a:ext cx="465859" cy="453045"/>
          </a:xfrm>
          <a:prstGeom prst="rect">
            <a:avLst/>
          </a:prstGeom>
        </p:spPr>
      </p:pic>
      <p:sp>
        <p:nvSpPr>
          <p:cNvPr id="10" name="Rounded Rectangular Callout 9">
            <a:extLst>
              <a:ext uri="{FF2B5EF4-FFF2-40B4-BE49-F238E27FC236}">
                <a16:creationId xmlns:a16="http://schemas.microsoft.com/office/drawing/2014/main" id="{A3736FDE-45B0-7A4D-85A3-F0F7DB45BE26}"/>
              </a:ext>
            </a:extLst>
          </p:cNvPr>
          <p:cNvSpPr/>
          <p:nvPr/>
        </p:nvSpPr>
        <p:spPr>
          <a:xfrm>
            <a:off x="6932815" y="2244436"/>
            <a:ext cx="4744861" cy="2008850"/>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GIVE AWAY MY COPYRIGHT AND LOSE THOUSANDS OF DOLLARS? </a:t>
            </a:r>
          </a:p>
          <a:p>
            <a:pPr algn="ctr"/>
            <a:endParaRPr lang="en-US" sz="2000" dirty="0">
              <a:solidFill>
                <a:schemeClr val="tx1"/>
              </a:solidFill>
              <a:latin typeface="Arial" panose="020B0604020202020204" pitchFamily="34" charset="0"/>
              <a:cs typeface="Arial" panose="020B0604020202020204" pitchFamily="34" charset="0"/>
            </a:endParaRPr>
          </a:p>
          <a:p>
            <a:pPr algn="ctr"/>
            <a:r>
              <a:rPr lang="en-US" sz="2000" dirty="0">
                <a:solidFill>
                  <a:schemeClr val="tx1"/>
                </a:solidFill>
                <a:latin typeface="Arial" panose="020B0604020202020204" pitchFamily="34" charset="0"/>
                <a:cs typeface="Arial" panose="020B0604020202020204" pitchFamily="34" charset="0"/>
              </a:rPr>
              <a:t>HMMM…VERY TEMPTING… </a:t>
            </a:r>
            <a:endParaRPr lang="en-US" dirty="0"/>
          </a:p>
        </p:txBody>
      </p:sp>
      <p:pic>
        <p:nvPicPr>
          <p:cNvPr id="11" name="Picture 10">
            <a:extLst>
              <a:ext uri="{FF2B5EF4-FFF2-40B4-BE49-F238E27FC236}">
                <a16:creationId xmlns:a16="http://schemas.microsoft.com/office/drawing/2014/main" id="{89808F22-2E1F-834E-972D-03F029848839}"/>
              </a:ext>
            </a:extLst>
          </p:cNvPr>
          <p:cNvPicPr>
            <a:picLocks noChangeAspect="1"/>
          </p:cNvPicPr>
          <p:nvPr/>
        </p:nvPicPr>
        <p:blipFill>
          <a:blip r:embed="rId5"/>
          <a:stretch>
            <a:fillRect/>
          </a:stretch>
        </p:blipFill>
        <p:spPr>
          <a:xfrm>
            <a:off x="3113338" y="3730604"/>
            <a:ext cx="720817" cy="829009"/>
          </a:xfrm>
          <a:prstGeom prst="rect">
            <a:avLst/>
          </a:prstGeom>
        </p:spPr>
      </p:pic>
      <p:sp>
        <p:nvSpPr>
          <p:cNvPr id="13" name="Rounded Rectangular Callout 12">
            <a:extLst>
              <a:ext uri="{FF2B5EF4-FFF2-40B4-BE49-F238E27FC236}">
                <a16:creationId xmlns:a16="http://schemas.microsoft.com/office/drawing/2014/main" id="{1A639154-A50D-D749-8337-3151BC7529FD}"/>
              </a:ext>
            </a:extLst>
          </p:cNvPr>
          <p:cNvSpPr/>
          <p:nvPr/>
        </p:nvSpPr>
        <p:spPr>
          <a:xfrm>
            <a:off x="8585178" y="3096929"/>
            <a:ext cx="3132947" cy="1101253"/>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OKEY DOKEY</a:t>
            </a:r>
          </a:p>
        </p:txBody>
      </p:sp>
      <p:sp>
        <p:nvSpPr>
          <p:cNvPr id="14" name="Rounded Rectangular Callout 13">
            <a:extLst>
              <a:ext uri="{FF2B5EF4-FFF2-40B4-BE49-F238E27FC236}">
                <a16:creationId xmlns:a16="http://schemas.microsoft.com/office/drawing/2014/main" id="{7E687BC4-F414-E744-AD3B-C12ACAB312D3}"/>
              </a:ext>
            </a:extLst>
          </p:cNvPr>
          <p:cNvSpPr/>
          <p:nvPr/>
        </p:nvSpPr>
        <p:spPr>
          <a:xfrm>
            <a:off x="8580018" y="3076330"/>
            <a:ext cx="3097658" cy="1176955"/>
          </a:xfrm>
          <a:prstGeom prst="wedgeRoundRectCallout">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WHO SAID THAT !?</a:t>
            </a:r>
          </a:p>
        </p:txBody>
      </p:sp>
      <p:sp>
        <p:nvSpPr>
          <p:cNvPr id="16" name="Rounded Rectangular Callout 15">
            <a:extLst>
              <a:ext uri="{FF2B5EF4-FFF2-40B4-BE49-F238E27FC236}">
                <a16:creationId xmlns:a16="http://schemas.microsoft.com/office/drawing/2014/main" id="{281FB5F6-04E3-444F-9A4F-BCE4EE3913A3}"/>
              </a:ext>
            </a:extLst>
          </p:cNvPr>
          <p:cNvSpPr/>
          <p:nvPr/>
        </p:nvSpPr>
        <p:spPr>
          <a:xfrm>
            <a:off x="8933574" y="2274776"/>
            <a:ext cx="1948579" cy="1403606"/>
          </a:xfrm>
          <a:prstGeom prst="wedgeRoundRectCallout">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WHAT?!</a:t>
            </a:r>
          </a:p>
        </p:txBody>
      </p:sp>
      <p:pic>
        <p:nvPicPr>
          <p:cNvPr id="15" name="Picture 14">
            <a:extLst>
              <a:ext uri="{FF2B5EF4-FFF2-40B4-BE49-F238E27FC236}">
                <a16:creationId xmlns:a16="http://schemas.microsoft.com/office/drawing/2014/main" id="{F6515F60-AD91-0B48-B239-0952EBF673BF}"/>
              </a:ext>
            </a:extLst>
          </p:cNvPr>
          <p:cNvPicPr>
            <a:picLocks noChangeAspect="1"/>
          </p:cNvPicPr>
          <p:nvPr/>
        </p:nvPicPr>
        <p:blipFill>
          <a:blip r:embed="rId6"/>
          <a:stretch>
            <a:fillRect/>
          </a:stretch>
        </p:blipFill>
        <p:spPr>
          <a:xfrm>
            <a:off x="8972969" y="4486275"/>
            <a:ext cx="2256525" cy="2371725"/>
          </a:xfrm>
          <a:prstGeom prst="rect">
            <a:avLst/>
          </a:prstGeom>
        </p:spPr>
      </p:pic>
      <p:pic>
        <p:nvPicPr>
          <p:cNvPr id="17" name="Picture 16">
            <a:extLst>
              <a:ext uri="{FF2B5EF4-FFF2-40B4-BE49-F238E27FC236}">
                <a16:creationId xmlns:a16="http://schemas.microsoft.com/office/drawing/2014/main" id="{B0626500-F6FB-7241-B826-B33D0E2D850D}"/>
              </a:ext>
            </a:extLst>
          </p:cNvPr>
          <p:cNvPicPr>
            <a:picLocks noChangeAspect="1"/>
          </p:cNvPicPr>
          <p:nvPr/>
        </p:nvPicPr>
        <p:blipFill>
          <a:blip r:embed="rId7"/>
          <a:stretch>
            <a:fillRect/>
          </a:stretch>
        </p:blipFill>
        <p:spPr>
          <a:xfrm>
            <a:off x="10831732" y="5672137"/>
            <a:ext cx="795523" cy="938784"/>
          </a:xfrm>
          <a:prstGeom prst="rect">
            <a:avLst/>
          </a:prstGeom>
        </p:spPr>
      </p:pic>
    </p:spTree>
    <p:extLst>
      <p:ext uri="{BB962C8B-B14F-4D97-AF65-F5344CB8AC3E}">
        <p14:creationId xmlns:p14="http://schemas.microsoft.com/office/powerpoint/2010/main" val="2977389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70833E-6 3.7037E-7 L -0.38646 -0.17894 " pathEditMode="relative" rAng="0" ptsTypes="AA">
                                      <p:cBhvr>
                                        <p:cTn id="31" dur="5000" fill="hold"/>
                                        <p:tgtEl>
                                          <p:spTgt spid="9"/>
                                        </p:tgtEl>
                                        <p:attrNameLst>
                                          <p:attrName>ppt_x</p:attrName>
                                          <p:attrName>ppt_y</p:attrName>
                                        </p:attrNameLst>
                                      </p:cBhvr>
                                      <p:rCtr x="-19323" y="-8958"/>
                                    </p:animMotion>
                                  </p:childTnLst>
                                </p:cTn>
                              </p:par>
                            </p:childTnLst>
                          </p:cTn>
                        </p:par>
                        <p:par>
                          <p:cTn id="32" fill="hold">
                            <p:stCondLst>
                              <p:cond delay="5000"/>
                            </p:stCondLst>
                            <p:childTnLst>
                              <p:par>
                                <p:cTn id="33" presetID="10" presetClass="exit" presetSubtype="0" fill="hold" grpId="0" nodeType="after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4" grpId="0" animBg="1"/>
      <p:bldP spid="14"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grpSp>
        <p:nvGrpSpPr>
          <p:cNvPr id="13" name="Group 12">
            <a:extLst>
              <a:ext uri="{FF2B5EF4-FFF2-40B4-BE49-F238E27FC236}">
                <a16:creationId xmlns:a16="http://schemas.microsoft.com/office/drawing/2014/main" id="{0C9601EF-8E3A-154B-85DD-17477E965E04}"/>
              </a:ext>
            </a:extLst>
          </p:cNvPr>
          <p:cNvGrpSpPr/>
          <p:nvPr/>
        </p:nvGrpSpPr>
        <p:grpSpPr>
          <a:xfrm>
            <a:off x="4795603" y="1530628"/>
            <a:ext cx="3224134" cy="3303337"/>
            <a:chOff x="493747" y="1278873"/>
            <a:chExt cx="3209925" cy="3976707"/>
          </a:xfrm>
        </p:grpSpPr>
        <p:pic>
          <p:nvPicPr>
            <p:cNvPr id="14" name="Picture 13" descr="Image result for canada coat of arm">
              <a:extLst>
                <a:ext uri="{FF2B5EF4-FFF2-40B4-BE49-F238E27FC236}">
                  <a16:creationId xmlns:a16="http://schemas.microsoft.com/office/drawing/2014/main" id="{46CDF75A-CF26-0C48-95CC-C8BAFBEFA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602" y="1278873"/>
              <a:ext cx="1448680" cy="19453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84F62E5-42D4-074A-9167-CA0178E3D1DC}"/>
                </a:ext>
              </a:extLst>
            </p:cNvPr>
            <p:cNvPicPr>
              <a:picLocks noChangeAspect="1"/>
            </p:cNvPicPr>
            <p:nvPr/>
          </p:nvPicPr>
          <p:blipFill>
            <a:blip r:embed="rId3"/>
            <a:stretch>
              <a:fillRect/>
            </a:stretch>
          </p:blipFill>
          <p:spPr>
            <a:xfrm>
              <a:off x="1203993" y="3393076"/>
              <a:ext cx="1485900" cy="228600"/>
            </a:xfrm>
            <a:prstGeom prst="rect">
              <a:avLst/>
            </a:prstGeom>
          </p:spPr>
        </p:pic>
        <p:pic>
          <p:nvPicPr>
            <p:cNvPr id="16" name="Picture 15">
              <a:extLst>
                <a:ext uri="{FF2B5EF4-FFF2-40B4-BE49-F238E27FC236}">
                  <a16:creationId xmlns:a16="http://schemas.microsoft.com/office/drawing/2014/main" id="{112F2776-3042-664D-8CA9-5D21A29AB3D1}"/>
                </a:ext>
              </a:extLst>
            </p:cNvPr>
            <p:cNvPicPr>
              <a:picLocks noChangeAspect="1"/>
            </p:cNvPicPr>
            <p:nvPr/>
          </p:nvPicPr>
          <p:blipFill>
            <a:blip r:embed="rId4"/>
            <a:stretch>
              <a:fillRect/>
            </a:stretch>
          </p:blipFill>
          <p:spPr>
            <a:xfrm>
              <a:off x="493747" y="3674430"/>
              <a:ext cx="3209925" cy="1581150"/>
            </a:xfrm>
            <a:prstGeom prst="rect">
              <a:avLst/>
            </a:prstGeom>
          </p:spPr>
        </p:pic>
      </p:grpSp>
      <p:pic>
        <p:nvPicPr>
          <p:cNvPr id="4" name="Picture 3">
            <a:extLst>
              <a:ext uri="{FF2B5EF4-FFF2-40B4-BE49-F238E27FC236}">
                <a16:creationId xmlns:a16="http://schemas.microsoft.com/office/drawing/2014/main" id="{17ED0D53-4798-FD40-AE11-0F7B30931809}"/>
              </a:ext>
            </a:extLst>
          </p:cNvPr>
          <p:cNvPicPr>
            <a:picLocks noChangeAspect="1"/>
          </p:cNvPicPr>
          <p:nvPr/>
        </p:nvPicPr>
        <p:blipFill>
          <a:blip r:embed="rId5"/>
          <a:stretch>
            <a:fillRect/>
          </a:stretch>
        </p:blipFill>
        <p:spPr>
          <a:xfrm>
            <a:off x="7292988" y="4901552"/>
            <a:ext cx="2659783" cy="2864383"/>
          </a:xfrm>
          <a:prstGeom prst="rect">
            <a:avLst/>
          </a:prstGeom>
        </p:spPr>
      </p:pic>
      <p:pic>
        <p:nvPicPr>
          <p:cNvPr id="18" name="Picture 17">
            <a:extLst>
              <a:ext uri="{FF2B5EF4-FFF2-40B4-BE49-F238E27FC236}">
                <a16:creationId xmlns:a16="http://schemas.microsoft.com/office/drawing/2014/main" id="{E5CB4579-F784-F94B-B3FA-B610C9C98EC3}"/>
              </a:ext>
            </a:extLst>
          </p:cNvPr>
          <p:cNvPicPr>
            <a:picLocks noChangeAspect="1"/>
          </p:cNvPicPr>
          <p:nvPr/>
        </p:nvPicPr>
        <p:blipFill>
          <a:blip r:embed="rId6"/>
          <a:stretch>
            <a:fillRect/>
          </a:stretch>
        </p:blipFill>
        <p:spPr>
          <a:xfrm>
            <a:off x="1963711" y="4077325"/>
            <a:ext cx="1828239" cy="2597297"/>
          </a:xfrm>
          <a:prstGeom prst="rect">
            <a:avLst/>
          </a:prstGeom>
        </p:spPr>
      </p:pic>
      <p:pic>
        <p:nvPicPr>
          <p:cNvPr id="11" name="Picture 10">
            <a:extLst>
              <a:ext uri="{FF2B5EF4-FFF2-40B4-BE49-F238E27FC236}">
                <a16:creationId xmlns:a16="http://schemas.microsoft.com/office/drawing/2014/main" id="{2A213002-E202-9C49-9815-93A1F1EBFCE6}"/>
              </a:ext>
            </a:extLst>
          </p:cNvPr>
          <p:cNvPicPr>
            <a:picLocks noChangeAspect="1"/>
          </p:cNvPicPr>
          <p:nvPr/>
        </p:nvPicPr>
        <p:blipFill>
          <a:blip r:embed="rId7"/>
          <a:stretch>
            <a:fillRect/>
          </a:stretch>
        </p:blipFill>
        <p:spPr>
          <a:xfrm>
            <a:off x="8972969" y="4486275"/>
            <a:ext cx="2256525" cy="2371725"/>
          </a:xfrm>
          <a:prstGeom prst="rect">
            <a:avLst/>
          </a:prstGeom>
        </p:spPr>
      </p:pic>
      <p:pic>
        <p:nvPicPr>
          <p:cNvPr id="17" name="Picture 16">
            <a:extLst>
              <a:ext uri="{FF2B5EF4-FFF2-40B4-BE49-F238E27FC236}">
                <a16:creationId xmlns:a16="http://schemas.microsoft.com/office/drawing/2014/main" id="{49E0F9CB-F1AA-8547-B2AB-40758D2805EE}"/>
              </a:ext>
            </a:extLst>
          </p:cNvPr>
          <p:cNvPicPr>
            <a:picLocks noChangeAspect="1"/>
          </p:cNvPicPr>
          <p:nvPr/>
        </p:nvPicPr>
        <p:blipFill>
          <a:blip r:embed="rId8"/>
          <a:stretch>
            <a:fillRect/>
          </a:stretch>
        </p:blipFill>
        <p:spPr>
          <a:xfrm>
            <a:off x="10831732" y="5672137"/>
            <a:ext cx="795523" cy="938784"/>
          </a:xfrm>
          <a:prstGeom prst="rect">
            <a:avLst/>
          </a:prstGeom>
        </p:spPr>
      </p:pic>
    </p:spTree>
    <p:extLst>
      <p:ext uri="{BB962C8B-B14F-4D97-AF65-F5344CB8AC3E}">
        <p14:creationId xmlns:p14="http://schemas.microsoft.com/office/powerpoint/2010/main" val="2735987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875E-6 1.85185E-6 L -0.31172 0.00347 " pathEditMode="relative" rAng="0" ptsTypes="AA">
                                      <p:cBhvr>
                                        <p:cTn id="23" dur="2000" fill="hold"/>
                                        <p:tgtEl>
                                          <p:spTgt spid="4"/>
                                        </p:tgtEl>
                                        <p:attrNameLst>
                                          <p:attrName>ppt_x</p:attrName>
                                          <p:attrName>ppt_y</p:attrName>
                                        </p:attrNameLst>
                                      </p:cBhvr>
                                      <p:rCtr x="-15586"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PROFESSOR PAM WROTE A THING</a:t>
            </a:r>
          </a:p>
        </p:txBody>
      </p:sp>
      <p:pic>
        <p:nvPicPr>
          <p:cNvPr id="7" name="Picture 6">
            <a:extLst>
              <a:ext uri="{FF2B5EF4-FFF2-40B4-BE49-F238E27FC236}">
                <a16:creationId xmlns:a16="http://schemas.microsoft.com/office/drawing/2014/main" id="{D1202DBF-DF19-4345-8A30-243AD0EDA1E9}"/>
              </a:ext>
            </a:extLst>
          </p:cNvPr>
          <p:cNvPicPr>
            <a:picLocks noChangeAspect="1"/>
          </p:cNvPicPr>
          <p:nvPr/>
        </p:nvPicPr>
        <p:blipFill>
          <a:blip r:embed="rId2"/>
          <a:stretch>
            <a:fillRect/>
          </a:stretch>
        </p:blipFill>
        <p:spPr>
          <a:xfrm>
            <a:off x="-10185" y="1585679"/>
            <a:ext cx="4384198" cy="4608020"/>
          </a:xfrm>
          <a:prstGeom prst="rect">
            <a:avLst/>
          </a:prstGeom>
        </p:spPr>
      </p:pic>
      <p:sp>
        <p:nvSpPr>
          <p:cNvPr id="5" name="Rounded Rectangular Callout 4">
            <a:extLst>
              <a:ext uri="{FF2B5EF4-FFF2-40B4-BE49-F238E27FC236}">
                <a16:creationId xmlns:a16="http://schemas.microsoft.com/office/drawing/2014/main" id="{141F35CE-1442-4642-982B-A3F1B531A150}"/>
              </a:ext>
            </a:extLst>
          </p:cNvPr>
          <p:cNvSpPr/>
          <p:nvPr/>
        </p:nvSpPr>
        <p:spPr>
          <a:xfrm>
            <a:off x="3697244" y="1639019"/>
            <a:ext cx="2966559" cy="2296063"/>
          </a:xfrm>
          <a:prstGeom prst="wedgeRoundRectCallout">
            <a:avLst>
              <a:gd name="adj1" fmla="val -34637"/>
              <a:gd name="adj2" fmla="val 63300"/>
              <a:gd name="adj3" fmla="val 16667"/>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WHAT DOES THAT MEAN, OMNISCIENT  VOICE? </a:t>
            </a:r>
          </a:p>
        </p:txBody>
      </p:sp>
      <p:sp>
        <p:nvSpPr>
          <p:cNvPr id="8" name="Internal Storage 7">
            <a:extLst>
              <a:ext uri="{FF2B5EF4-FFF2-40B4-BE49-F238E27FC236}">
                <a16:creationId xmlns:a16="http://schemas.microsoft.com/office/drawing/2014/main" id="{2F168AA7-334D-3549-9141-0B286C84B2A6}"/>
              </a:ext>
            </a:extLst>
          </p:cNvPr>
          <p:cNvSpPr/>
          <p:nvPr/>
        </p:nvSpPr>
        <p:spPr>
          <a:xfrm>
            <a:off x="6910664" y="1916824"/>
            <a:ext cx="4660358" cy="4463493"/>
          </a:xfrm>
          <a:prstGeom prst="flowChartInternalStorag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u="sng"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pPr algn="ctr"/>
            <a:r>
              <a:rPr lang="en-US" sz="2400" u="sng"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PAM’S TO DO LIST</a:t>
            </a:r>
            <a:r>
              <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a:t>
            </a:r>
          </a:p>
          <a:p>
            <a:pPr algn="ctr"/>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r>
              <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1. RETAIN RIGHTS </a:t>
            </a:r>
          </a:p>
          <a:p>
            <a:r>
              <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TO MY WORK</a:t>
            </a: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r>
              <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2. MAKE MY WORK </a:t>
            </a:r>
          </a:p>
          <a:p>
            <a:r>
              <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rPr>
              <a:t>OPEN ACCESS</a:t>
            </a: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a:p>
            <a:endParaRPr lang="en-US" sz="2400" dirty="0">
              <a:solidFill>
                <a:schemeClr val="tx1"/>
              </a:solidFill>
              <a:latin typeface="Noteworthy Light" panose="02000400000000000000" pitchFamily="2" charset="77"/>
              <a:ea typeface="Noteworthy Light" panose="02000400000000000000" pitchFamily="2" charset="77"/>
              <a:cs typeface="Arial" panose="020B0604020202020204" pitchFamily="34" charset="0"/>
            </a:endParaRPr>
          </a:p>
        </p:txBody>
      </p:sp>
      <p:sp>
        <p:nvSpPr>
          <p:cNvPr id="13" name="Multiply 12">
            <a:extLst>
              <a:ext uri="{FF2B5EF4-FFF2-40B4-BE49-F238E27FC236}">
                <a16:creationId xmlns:a16="http://schemas.microsoft.com/office/drawing/2014/main" id="{AD8D2994-FF11-4C47-9F30-FDF7691BBFCF}"/>
              </a:ext>
            </a:extLst>
          </p:cNvPr>
          <p:cNvSpPr/>
          <p:nvPr/>
        </p:nvSpPr>
        <p:spPr>
          <a:xfrm>
            <a:off x="6814636" y="4230137"/>
            <a:ext cx="766485" cy="75706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Multiply 15">
            <a:extLst>
              <a:ext uri="{FF2B5EF4-FFF2-40B4-BE49-F238E27FC236}">
                <a16:creationId xmlns:a16="http://schemas.microsoft.com/office/drawing/2014/main" id="{EA8027AA-45FD-ED4E-9915-324152C8A9A3}"/>
              </a:ext>
            </a:extLst>
          </p:cNvPr>
          <p:cNvSpPr/>
          <p:nvPr/>
        </p:nvSpPr>
        <p:spPr>
          <a:xfrm>
            <a:off x="6814636" y="3246184"/>
            <a:ext cx="766485" cy="757061"/>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5FB95DD8-45BB-B747-8961-1A534DEC8C30}"/>
                  </a:ext>
                </a:extLst>
              </p14:cNvPr>
              <p14:cNvContentPartPr/>
              <p14:nvPr/>
            </p14:nvContentPartPr>
            <p14:xfrm>
              <a:off x="9171261" y="5697183"/>
              <a:ext cx="360" cy="360"/>
            </p14:xfrm>
          </p:contentPart>
        </mc:Choice>
        <mc:Fallback xmlns="">
          <p:pic>
            <p:nvPicPr>
              <p:cNvPr id="20" name="Ink 19">
                <a:extLst>
                  <a:ext uri="{FF2B5EF4-FFF2-40B4-BE49-F238E27FC236}">
                    <a16:creationId xmlns:a16="http://schemas.microsoft.com/office/drawing/2014/main" id="{5FB95DD8-45BB-B747-8961-1A534DEC8C30}"/>
                  </a:ext>
                </a:extLst>
              </p:cNvPr>
              <p:cNvPicPr/>
              <p:nvPr/>
            </p:nvPicPr>
            <p:blipFill>
              <a:blip r:embed="rId4"/>
              <a:stretch>
                <a:fillRect/>
              </a:stretch>
            </p:blipFill>
            <p:spPr>
              <a:xfrm>
                <a:off x="9162261" y="5688183"/>
                <a:ext cx="18000" cy="18000"/>
              </a:xfrm>
              <a:prstGeom prst="rect">
                <a:avLst/>
              </a:prstGeom>
            </p:spPr>
          </p:pic>
        </mc:Fallback>
      </mc:AlternateContent>
      <p:sp>
        <p:nvSpPr>
          <p:cNvPr id="10" name="Oval 9">
            <a:extLst>
              <a:ext uri="{FF2B5EF4-FFF2-40B4-BE49-F238E27FC236}">
                <a16:creationId xmlns:a16="http://schemas.microsoft.com/office/drawing/2014/main" id="{205CECB1-2792-2048-A442-CFD801963B78}"/>
              </a:ext>
            </a:extLst>
          </p:cNvPr>
          <p:cNvSpPr/>
          <p:nvPr/>
        </p:nvSpPr>
        <p:spPr>
          <a:xfrm>
            <a:off x="7012541" y="5123654"/>
            <a:ext cx="4375357" cy="1120207"/>
          </a:xfrm>
          <a:prstGeom prst="ellipse">
            <a:avLst/>
          </a:prstGeom>
          <a:noFill/>
          <a:ln w="825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208212-7BE7-B746-BA8B-01FBFFE40AED}"/>
              </a:ext>
            </a:extLst>
          </p:cNvPr>
          <p:cNvSpPr txBox="1"/>
          <p:nvPr/>
        </p:nvSpPr>
        <p:spPr>
          <a:xfrm>
            <a:off x="7620000" y="5272321"/>
            <a:ext cx="3950365" cy="1107996"/>
          </a:xfrm>
          <a:prstGeom prst="rect">
            <a:avLst/>
          </a:prstGeom>
          <a:noFill/>
        </p:spPr>
        <p:txBody>
          <a:bodyPr wrap="square" rtlCol="0">
            <a:spAutoFit/>
          </a:bodyPr>
          <a:lstStyle/>
          <a:p>
            <a:r>
              <a:rPr lang="en-US" sz="2400" dirty="0">
                <a:latin typeface="Noteworthy Light" panose="02000400000000000000" pitchFamily="2" charset="77"/>
                <a:ea typeface="Noteworthy Light" panose="02000400000000000000" pitchFamily="2" charset="77"/>
                <a:cs typeface="Arial" panose="020B0604020202020204" pitchFamily="34" charset="0"/>
              </a:rPr>
              <a:t>3. LEARN  ABOUT PUBLISHING AGREEMENTS</a:t>
            </a:r>
          </a:p>
          <a:p>
            <a:endParaRPr lang="en-US" dirty="0"/>
          </a:p>
        </p:txBody>
      </p:sp>
    </p:spTree>
    <p:extLst>
      <p:ext uri="{BB962C8B-B14F-4D97-AF65-F5344CB8AC3E}">
        <p14:creationId xmlns:p14="http://schemas.microsoft.com/office/powerpoint/2010/main" val="16095266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205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3" grpId="0" animBg="1"/>
      <p:bldP spid="16" grpId="0" animBg="1"/>
      <p:bldP spid="1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3" name="Picture 2">
            <a:extLst>
              <a:ext uri="{FF2B5EF4-FFF2-40B4-BE49-F238E27FC236}">
                <a16:creationId xmlns:a16="http://schemas.microsoft.com/office/drawing/2014/main" id="{8F77986D-75CD-E649-966F-644259021C14}"/>
              </a:ext>
            </a:extLst>
          </p:cNvPr>
          <p:cNvPicPr>
            <a:picLocks noChangeAspect="1"/>
          </p:cNvPicPr>
          <p:nvPr/>
        </p:nvPicPr>
        <p:blipFill>
          <a:blip r:embed="rId2"/>
          <a:stretch>
            <a:fillRect/>
          </a:stretch>
        </p:blipFill>
        <p:spPr>
          <a:xfrm>
            <a:off x="10018726" y="2679082"/>
            <a:ext cx="1823504" cy="2532165"/>
          </a:xfrm>
          <a:prstGeom prst="rect">
            <a:avLst/>
          </a:prstGeom>
        </p:spPr>
      </p:pic>
      <p:pic>
        <p:nvPicPr>
          <p:cNvPr id="4" name="Picture 3">
            <a:extLst>
              <a:ext uri="{FF2B5EF4-FFF2-40B4-BE49-F238E27FC236}">
                <a16:creationId xmlns:a16="http://schemas.microsoft.com/office/drawing/2014/main" id="{0303916D-0356-1B4E-AB02-006B2060B603}"/>
              </a:ext>
            </a:extLst>
          </p:cNvPr>
          <p:cNvPicPr>
            <a:picLocks noChangeAspect="1"/>
          </p:cNvPicPr>
          <p:nvPr/>
        </p:nvPicPr>
        <p:blipFill>
          <a:blip r:embed="rId3"/>
          <a:stretch>
            <a:fillRect/>
          </a:stretch>
        </p:blipFill>
        <p:spPr>
          <a:xfrm>
            <a:off x="5220585" y="3114643"/>
            <a:ext cx="1921140" cy="2130519"/>
          </a:xfrm>
          <a:prstGeom prst="rect">
            <a:avLst/>
          </a:prstGeom>
        </p:spPr>
      </p:pic>
      <p:pic>
        <p:nvPicPr>
          <p:cNvPr id="9" name="Picture 8">
            <a:extLst>
              <a:ext uri="{FF2B5EF4-FFF2-40B4-BE49-F238E27FC236}">
                <a16:creationId xmlns:a16="http://schemas.microsoft.com/office/drawing/2014/main" id="{15ED7233-6AF7-9B44-8D06-B626F03B55F0}"/>
              </a:ext>
            </a:extLst>
          </p:cNvPr>
          <p:cNvPicPr>
            <a:picLocks noChangeAspect="1"/>
          </p:cNvPicPr>
          <p:nvPr/>
        </p:nvPicPr>
        <p:blipFill>
          <a:blip r:embed="rId4"/>
          <a:stretch>
            <a:fillRect/>
          </a:stretch>
        </p:blipFill>
        <p:spPr>
          <a:xfrm>
            <a:off x="-127334" y="2380237"/>
            <a:ext cx="3317708" cy="3487083"/>
          </a:xfrm>
          <a:prstGeom prst="rect">
            <a:avLst/>
          </a:prstGeom>
        </p:spPr>
      </p:pic>
      <p:pic>
        <p:nvPicPr>
          <p:cNvPr id="17" name="Picture 16">
            <a:extLst>
              <a:ext uri="{FF2B5EF4-FFF2-40B4-BE49-F238E27FC236}">
                <a16:creationId xmlns:a16="http://schemas.microsoft.com/office/drawing/2014/main" id="{EFE74834-D962-D348-919A-055333A06075}"/>
              </a:ext>
            </a:extLst>
          </p:cNvPr>
          <p:cNvPicPr>
            <a:picLocks noChangeAspect="1"/>
          </p:cNvPicPr>
          <p:nvPr/>
        </p:nvPicPr>
        <p:blipFill>
          <a:blip r:embed="rId5"/>
          <a:stretch>
            <a:fillRect/>
          </a:stretch>
        </p:blipFill>
        <p:spPr>
          <a:xfrm>
            <a:off x="3190373" y="3114643"/>
            <a:ext cx="810397" cy="956337"/>
          </a:xfrm>
          <a:prstGeom prst="rect">
            <a:avLst/>
          </a:prstGeom>
        </p:spPr>
      </p:pic>
      <p:sp>
        <p:nvSpPr>
          <p:cNvPr id="18" name="Right Arrow 17">
            <a:extLst>
              <a:ext uri="{FF2B5EF4-FFF2-40B4-BE49-F238E27FC236}">
                <a16:creationId xmlns:a16="http://schemas.microsoft.com/office/drawing/2014/main" id="{AE82A227-CE6B-5D4F-9F57-9049625762CE}"/>
              </a:ext>
            </a:extLst>
          </p:cNvPr>
          <p:cNvSpPr/>
          <p:nvPr/>
        </p:nvSpPr>
        <p:spPr>
          <a:xfrm>
            <a:off x="3092325" y="4119826"/>
            <a:ext cx="1934240" cy="808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EXPECTATIONS</a:t>
            </a:r>
          </a:p>
        </p:txBody>
      </p:sp>
      <p:sp>
        <p:nvSpPr>
          <p:cNvPr id="20" name="Right Arrow 19">
            <a:extLst>
              <a:ext uri="{FF2B5EF4-FFF2-40B4-BE49-F238E27FC236}">
                <a16:creationId xmlns:a16="http://schemas.microsoft.com/office/drawing/2014/main" id="{C1D61F05-2946-634D-992F-6C1293463815}"/>
              </a:ext>
            </a:extLst>
          </p:cNvPr>
          <p:cNvSpPr/>
          <p:nvPr/>
        </p:nvSpPr>
        <p:spPr>
          <a:xfrm flipH="1">
            <a:off x="7174144" y="4070980"/>
            <a:ext cx="2062403" cy="808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COMMITMENTS</a:t>
            </a:r>
          </a:p>
        </p:txBody>
      </p:sp>
      <p:pic>
        <p:nvPicPr>
          <p:cNvPr id="21" name="Picture 20">
            <a:extLst>
              <a:ext uri="{FF2B5EF4-FFF2-40B4-BE49-F238E27FC236}">
                <a16:creationId xmlns:a16="http://schemas.microsoft.com/office/drawing/2014/main" id="{89D9A339-3D11-F64F-9C83-F79AC8846273}"/>
              </a:ext>
            </a:extLst>
          </p:cNvPr>
          <p:cNvPicPr>
            <a:picLocks noChangeAspect="1"/>
          </p:cNvPicPr>
          <p:nvPr/>
        </p:nvPicPr>
        <p:blipFill>
          <a:blip r:embed="rId5"/>
          <a:stretch>
            <a:fillRect/>
          </a:stretch>
        </p:blipFill>
        <p:spPr>
          <a:xfrm>
            <a:off x="9381352" y="3847919"/>
            <a:ext cx="685022" cy="808384"/>
          </a:xfrm>
          <a:prstGeom prst="rect">
            <a:avLst/>
          </a:prstGeom>
        </p:spPr>
      </p:pic>
    </p:spTree>
    <p:extLst>
      <p:ext uri="{BB962C8B-B14F-4D97-AF65-F5344CB8AC3E}">
        <p14:creationId xmlns:p14="http://schemas.microsoft.com/office/powerpoint/2010/main" val="2918029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7" name="Picture 6">
            <a:extLst>
              <a:ext uri="{FF2B5EF4-FFF2-40B4-BE49-F238E27FC236}">
                <a16:creationId xmlns:a16="http://schemas.microsoft.com/office/drawing/2014/main" id="{04A67966-681C-CC41-A7A7-9D9CE472114D}"/>
              </a:ext>
            </a:extLst>
          </p:cNvPr>
          <p:cNvPicPr>
            <a:picLocks noChangeAspect="1"/>
          </p:cNvPicPr>
          <p:nvPr/>
        </p:nvPicPr>
        <p:blipFill>
          <a:blip r:embed="rId2"/>
          <a:stretch>
            <a:fillRect/>
          </a:stretch>
        </p:blipFill>
        <p:spPr>
          <a:xfrm>
            <a:off x="1380955" y="1752346"/>
            <a:ext cx="3111533" cy="4581398"/>
          </a:xfrm>
          <a:prstGeom prst="rect">
            <a:avLst/>
          </a:prstGeom>
        </p:spPr>
      </p:pic>
      <p:sp>
        <p:nvSpPr>
          <p:cNvPr id="8" name="Rounded Rectangular Callout 7">
            <a:extLst>
              <a:ext uri="{FF2B5EF4-FFF2-40B4-BE49-F238E27FC236}">
                <a16:creationId xmlns:a16="http://schemas.microsoft.com/office/drawing/2014/main" id="{1E571FB0-194D-104B-9DBC-51C695B7A89B}"/>
              </a:ext>
            </a:extLst>
          </p:cNvPr>
          <p:cNvSpPr/>
          <p:nvPr/>
        </p:nvSpPr>
        <p:spPr>
          <a:xfrm>
            <a:off x="4492488" y="1752346"/>
            <a:ext cx="2305878" cy="1285461"/>
          </a:xfrm>
          <a:prstGeom prst="wedgeRoundRectCallout">
            <a:avLst>
              <a:gd name="adj1" fmla="val -38099"/>
              <a:gd name="adj2" fmla="val 77964"/>
              <a:gd name="adj3" fmla="val 16667"/>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I’M SO POE!</a:t>
            </a:r>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DD689232-3253-834D-9FA1-9847914807D7}"/>
              </a:ext>
            </a:extLst>
          </p:cNvPr>
          <p:cNvPicPr>
            <a:picLocks noChangeAspect="1"/>
          </p:cNvPicPr>
          <p:nvPr/>
        </p:nvPicPr>
        <p:blipFill>
          <a:blip r:embed="rId3"/>
          <a:stretch>
            <a:fillRect/>
          </a:stretch>
        </p:blipFill>
        <p:spPr>
          <a:xfrm>
            <a:off x="8245977" y="2014454"/>
            <a:ext cx="2892098" cy="3185576"/>
          </a:xfrm>
          <a:prstGeom prst="rect">
            <a:avLst/>
          </a:prstGeom>
        </p:spPr>
      </p:pic>
      <p:pic>
        <p:nvPicPr>
          <p:cNvPr id="3" name="Picture 2">
            <a:extLst>
              <a:ext uri="{FF2B5EF4-FFF2-40B4-BE49-F238E27FC236}">
                <a16:creationId xmlns:a16="http://schemas.microsoft.com/office/drawing/2014/main" id="{4894AF54-8078-FB46-861A-E7694251DA78}"/>
              </a:ext>
            </a:extLst>
          </p:cNvPr>
          <p:cNvPicPr>
            <a:picLocks noChangeAspect="1"/>
          </p:cNvPicPr>
          <p:nvPr/>
        </p:nvPicPr>
        <p:blipFill>
          <a:blip r:embed="rId4"/>
          <a:stretch>
            <a:fillRect/>
          </a:stretch>
        </p:blipFill>
        <p:spPr>
          <a:xfrm>
            <a:off x="8245977" y="2188864"/>
            <a:ext cx="3011397" cy="2836755"/>
          </a:xfrm>
          <a:prstGeom prst="rect">
            <a:avLst/>
          </a:prstGeom>
        </p:spPr>
      </p:pic>
      <p:sp>
        <p:nvSpPr>
          <p:cNvPr id="4" name="TextBox 3">
            <a:extLst>
              <a:ext uri="{FF2B5EF4-FFF2-40B4-BE49-F238E27FC236}">
                <a16:creationId xmlns:a16="http://schemas.microsoft.com/office/drawing/2014/main" id="{4EAFCD5A-A5E1-384C-A8D5-ACBA8E103414}"/>
              </a:ext>
            </a:extLst>
          </p:cNvPr>
          <p:cNvSpPr txBox="1"/>
          <p:nvPr/>
        </p:nvSpPr>
        <p:spPr>
          <a:xfrm>
            <a:off x="7882209" y="5517339"/>
            <a:ext cx="3255866"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 MODEL AGREEMENT</a:t>
            </a:r>
          </a:p>
        </p:txBody>
      </p:sp>
    </p:spTree>
    <p:extLst>
      <p:ext uri="{BB962C8B-B14F-4D97-AF65-F5344CB8AC3E}">
        <p14:creationId xmlns:p14="http://schemas.microsoft.com/office/powerpoint/2010/main" val="2366791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xit" presetSubtype="1" fill="hold" nodeType="withEffect">
                                  <p:stCondLst>
                                    <p:cond delay="0"/>
                                  </p:stCondLst>
                                  <p:childTnLst>
                                    <p:anim calcmode="lin" valueType="num">
                                      <p:cBhvr additive="base">
                                        <p:cTn id="10" dur="500"/>
                                        <p:tgtEl>
                                          <p:spTgt spid="11"/>
                                        </p:tgtEl>
                                        <p:attrNameLst>
                                          <p:attrName>ppt_x</p:attrName>
                                        </p:attrNameLst>
                                      </p:cBhvr>
                                      <p:tavLst>
                                        <p:tav tm="0">
                                          <p:val>
                                            <p:strVal val="ppt_x"/>
                                          </p:val>
                                        </p:tav>
                                        <p:tav tm="100000">
                                          <p:val>
                                            <p:strVal val="ppt_x"/>
                                          </p:val>
                                        </p:tav>
                                      </p:tavLst>
                                    </p:anim>
                                    <p:anim calcmode="lin" valueType="num">
                                      <p:cBhvr additive="base">
                                        <p:cTn id="11" dur="500"/>
                                        <p:tgtEl>
                                          <p:spTgt spid="11"/>
                                        </p:tgtEl>
                                        <p:attrNameLst>
                                          <p:attrName>ppt_y</p:attrName>
                                        </p:attrNameLst>
                                      </p:cBhvr>
                                      <p:tavLst>
                                        <p:tav tm="0">
                                          <p:val>
                                            <p:strVal val="ppt_y"/>
                                          </p:val>
                                        </p:tav>
                                        <p:tav tm="100000">
                                          <p:val>
                                            <p:strVal val="0-ppt_h/2"/>
                                          </p:val>
                                        </p:tav>
                                      </p:tavLst>
                                    </p:anim>
                                    <p:set>
                                      <p:cBhvr>
                                        <p:cTn id="12" dur="1" fill="hold">
                                          <p:stCondLst>
                                            <p:cond delay="499"/>
                                          </p:stCondLst>
                                        </p:cTn>
                                        <p:tgtEl>
                                          <p:spTgt spid="11"/>
                                        </p:tgtEl>
                                        <p:attrNameLst>
                                          <p:attrName>style.visibility</p:attrName>
                                        </p:attrNameLst>
                                      </p:cBhvr>
                                      <p:to>
                                        <p:strVal val="hidden"/>
                                      </p:to>
                                    </p:se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617EA0-952B-4242-A293-4B20F95EAB57}"/>
              </a:ext>
            </a:extLst>
          </p:cNvPr>
          <p:cNvSpPr>
            <a:spLocks noGrp="1"/>
          </p:cNvSpPr>
          <p:nvPr>
            <p:ph type="title" hasCustomPrompt="1"/>
          </p:nvPr>
        </p:nvSpPr>
        <p:spPr>
          <a:xfrm>
            <a:off x="2671282" y="524256"/>
            <a:ext cx="8682518" cy="938785"/>
          </a:xfrm>
          <a:prstGeom prst="rect">
            <a:avLst/>
          </a:prstGeom>
        </p:spPr>
        <p:txBody>
          <a:bodyPr anchor="ctr" anchorCtr="0">
            <a:normAutofit fontScale="90000"/>
          </a:bodyPr>
          <a:lstStyle>
            <a:lvl1pPr algn="ctr">
              <a:lnSpc>
                <a:spcPct val="70000"/>
              </a:lnSpc>
              <a:defRPr sz="4000" b="1" i="0" baseline="0">
                <a:solidFill>
                  <a:schemeClr val="bg1"/>
                </a:solidFill>
                <a:latin typeface="Arial" panose="020B0604020202020204" pitchFamily="34" charset="0"/>
              </a:defRPr>
            </a:lvl1pPr>
          </a:lstStyle>
          <a:p>
            <a:r>
              <a:rPr lang="en-US" dirty="0"/>
              <a:t>WHAT ARE PUBLISHING AGREEMENTS?</a:t>
            </a:r>
          </a:p>
        </p:txBody>
      </p:sp>
      <p:pic>
        <p:nvPicPr>
          <p:cNvPr id="4" name="Picture 3">
            <a:extLst>
              <a:ext uri="{FF2B5EF4-FFF2-40B4-BE49-F238E27FC236}">
                <a16:creationId xmlns:a16="http://schemas.microsoft.com/office/drawing/2014/main" id="{0303916D-0356-1B4E-AB02-006B2060B603}"/>
              </a:ext>
            </a:extLst>
          </p:cNvPr>
          <p:cNvPicPr>
            <a:picLocks noChangeAspect="1"/>
          </p:cNvPicPr>
          <p:nvPr/>
        </p:nvPicPr>
        <p:blipFill>
          <a:blip r:embed="rId2"/>
          <a:stretch>
            <a:fillRect/>
          </a:stretch>
        </p:blipFill>
        <p:spPr>
          <a:xfrm>
            <a:off x="2000809" y="2362104"/>
            <a:ext cx="2788078" cy="3091942"/>
          </a:xfrm>
          <a:prstGeom prst="rect">
            <a:avLst/>
          </a:prstGeom>
        </p:spPr>
      </p:pic>
      <p:pic>
        <p:nvPicPr>
          <p:cNvPr id="5" name="Picture 4">
            <a:extLst>
              <a:ext uri="{FF2B5EF4-FFF2-40B4-BE49-F238E27FC236}">
                <a16:creationId xmlns:a16="http://schemas.microsoft.com/office/drawing/2014/main" id="{0D98C8AF-C479-F74B-B633-2329994B5CE2}"/>
              </a:ext>
            </a:extLst>
          </p:cNvPr>
          <p:cNvPicPr>
            <a:picLocks noChangeAspect="1"/>
          </p:cNvPicPr>
          <p:nvPr/>
        </p:nvPicPr>
        <p:blipFill>
          <a:blip r:embed="rId3"/>
          <a:stretch>
            <a:fillRect/>
          </a:stretch>
        </p:blipFill>
        <p:spPr>
          <a:xfrm>
            <a:off x="8086029" y="2225585"/>
            <a:ext cx="2324932" cy="3228461"/>
          </a:xfrm>
          <a:prstGeom prst="rect">
            <a:avLst/>
          </a:prstGeom>
        </p:spPr>
      </p:pic>
    </p:spTree>
    <p:extLst>
      <p:ext uri="{BB962C8B-B14F-4D97-AF65-F5344CB8AC3E}">
        <p14:creationId xmlns:p14="http://schemas.microsoft.com/office/powerpoint/2010/main" val="1783719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15533</TotalTime>
  <Words>846</Words>
  <Application>Microsoft Macintosh PowerPoint</Application>
  <PresentationFormat>Widescreen</PresentationFormat>
  <Paragraphs>213</Paragraphs>
  <Slides>32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Aldhabi</vt:lpstr>
      <vt:lpstr>Arial</vt:lpstr>
      <vt:lpstr>Calibri</vt:lpstr>
      <vt:lpstr>Calibri Light</vt:lpstr>
      <vt:lpstr>Century</vt:lpstr>
      <vt:lpstr>DINPro</vt:lpstr>
      <vt:lpstr>DINPro</vt:lpstr>
      <vt:lpstr>DINPro-CondBold</vt:lpstr>
      <vt:lpstr>Noteworthy Light</vt:lpstr>
      <vt:lpstr>Office Theme</vt:lpstr>
      <vt:lpstr>PUBLISHING AGREEMENTS</vt:lpstr>
      <vt:lpstr>PROFESSOR PAM WROTE A THING</vt:lpstr>
      <vt:lpstr>PROFESSOR PAM WROTE A THING</vt:lpstr>
      <vt:lpstr>PROFESSOR PAM WROTE A THING</vt:lpstr>
      <vt:lpstr>PROFESSOR PAM WROTE A THING</vt:lpstr>
      <vt:lpstr>PROFESSOR PAM WROTE A THING</vt:lpstr>
      <vt:lpstr>WHAT ARE PUBLISHING AGREEMENTS?</vt:lpstr>
      <vt:lpstr>WHAT ARE PUBLISHING AGREEMENTS?</vt:lpstr>
      <vt:lpstr>WHAT ARE PUBLISHING AGREEMENTS?</vt:lpstr>
      <vt:lpstr>WHAT ARE PUBLISHING AGREEMENTS?</vt:lpstr>
      <vt:lpstr>WHAT ARE PUBLISHING AGREEMENTS?</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PAM’S PUBLISHING AGREEMENT</vt:lpstr>
      <vt:lpstr>THE WORLD OF ACADEMIC PUBLISHING</vt:lpstr>
      <vt:lpstr>THE WORLD OF ACADEMIC PUBLISHING</vt:lpstr>
      <vt:lpstr>LEARNING OBJECTIVES</vt:lpstr>
      <vt:lpstr>THANK YOU FOR YOUR ATTENTION</vt:lpstr>
      <vt:lpstr> QUESTIONS </vt:lpstr>
      <vt:lpstr>QUESTIONS </vt:lpstr>
      <vt:lpstr>QUESTIONS </vt:lpstr>
      <vt:lpstr>IMAGES AND SOUND RECORDINGS</vt:lpstr>
      <vt:lpstr>LICENSING AND ATTRIBUTION</vt:lpstr>
      <vt:lpstr>CONTRIBUTORS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Guy</dc:creator>
  <cp:lastModifiedBy>Julia Guy</cp:lastModifiedBy>
  <cp:revision>142</cp:revision>
  <dcterms:created xsi:type="dcterms:W3CDTF">2019-01-22T17:40:29Z</dcterms:created>
  <dcterms:modified xsi:type="dcterms:W3CDTF">2019-04-24T01:57:35Z</dcterms:modified>
</cp:coreProperties>
</file>