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0" r:id="rId2"/>
    <p:sldMasterId id="2147483691" r:id="rId3"/>
    <p:sldMasterId id="2147483702" r:id="rId4"/>
    <p:sldMasterId id="2147483713" r:id="rId5"/>
  </p:sldMasterIdLst>
  <p:notesMasterIdLst>
    <p:notesMasterId r:id="rId40"/>
  </p:notesMasterIdLst>
  <p:sldIdLst>
    <p:sldId id="392" r:id="rId6"/>
    <p:sldId id="335" r:id="rId7"/>
    <p:sldId id="336" r:id="rId8"/>
    <p:sldId id="340" r:id="rId9"/>
    <p:sldId id="342" r:id="rId10"/>
    <p:sldId id="344" r:id="rId11"/>
    <p:sldId id="339" r:id="rId12"/>
    <p:sldId id="346" r:id="rId13"/>
    <p:sldId id="347" r:id="rId14"/>
    <p:sldId id="348" r:id="rId15"/>
    <p:sldId id="351" r:id="rId16"/>
    <p:sldId id="353" r:id="rId17"/>
    <p:sldId id="354" r:id="rId18"/>
    <p:sldId id="355" r:id="rId19"/>
    <p:sldId id="381" r:id="rId20"/>
    <p:sldId id="357" r:id="rId21"/>
    <p:sldId id="371" r:id="rId22"/>
    <p:sldId id="372" r:id="rId23"/>
    <p:sldId id="373" r:id="rId24"/>
    <p:sldId id="363" r:id="rId25"/>
    <p:sldId id="367" r:id="rId26"/>
    <p:sldId id="374" r:id="rId27"/>
    <p:sldId id="375" r:id="rId28"/>
    <p:sldId id="377" r:id="rId29"/>
    <p:sldId id="393" r:id="rId30"/>
    <p:sldId id="394" r:id="rId31"/>
    <p:sldId id="395" r:id="rId32"/>
    <p:sldId id="396" r:id="rId33"/>
    <p:sldId id="388" r:id="rId34"/>
    <p:sldId id="389" r:id="rId35"/>
    <p:sldId id="390" r:id="rId36"/>
    <p:sldId id="387" r:id="rId37"/>
    <p:sldId id="386" r:id="rId38"/>
    <p:sldId id="3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86"/>
    <p:restoredTop sz="87843" autoAdjust="0"/>
  </p:normalViewPr>
  <p:slideViewPr>
    <p:cSldViewPr snapToGrid="0" snapToObjects="1">
      <p:cViewPr varScale="1">
        <p:scale>
          <a:sx n="54" d="100"/>
          <a:sy n="54" d="100"/>
        </p:scale>
        <p:origin x="88"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2T22:21:47.648"/>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14B84-282A-7A47-B410-50198890E450}"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3DC30-DCF7-9E49-A94B-76B845B5F903}" type="slidenum">
              <a:rPr lang="en-US" smtClean="0"/>
              <a:t>‹#›</a:t>
            </a:fld>
            <a:endParaRPr lang="en-US"/>
          </a:p>
        </p:txBody>
      </p:sp>
    </p:spTree>
    <p:extLst>
      <p:ext uri="{BB962C8B-B14F-4D97-AF65-F5344CB8AC3E}">
        <p14:creationId xmlns:p14="http://schemas.microsoft.com/office/powerpoint/2010/main" val="42468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*Updated: June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Welcome to the University of Alberta’s Opening Up Copyright </a:t>
            </a:r>
            <a:r>
              <a:rPr lang="en-US" sz="1200" b="0" i="0" u="none" strike="noStrike" kern="1200" dirty="0" smtClean="0">
                <a:solidFill>
                  <a:schemeClr val="tx1"/>
                </a:solidFill>
                <a:effectLst/>
                <a:latin typeface="+mn-lt"/>
                <a:ea typeface="+mn-ea"/>
                <a:cs typeface="+mn-cs"/>
              </a:rPr>
              <a:t>instructional module </a:t>
            </a:r>
            <a:r>
              <a:rPr lang="en-US" sz="1200" b="0" i="0" u="none" strike="noStrike" kern="1200" dirty="0" smtClean="0">
                <a:solidFill>
                  <a:schemeClr val="tx1"/>
                </a:solidFill>
                <a:effectLst/>
                <a:latin typeface="+mn-lt"/>
                <a:ea typeface="+mn-ea"/>
                <a:cs typeface="+mn-cs"/>
              </a:rPr>
              <a:t>on publishing agreements</a:t>
            </a:r>
            <a:r>
              <a:rPr lang="en-US" sz="1200" b="0" i="0" u="none" strike="noStrike"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153DC30-DCF7-9E49-A94B-76B845B5F903}" type="slidenum">
              <a:rPr lang="en-US" smtClean="0"/>
              <a:t>1</a:t>
            </a:fld>
            <a:endParaRPr lang="en-US"/>
          </a:p>
        </p:txBody>
      </p:sp>
    </p:spTree>
    <p:extLst>
      <p:ext uri="{BB962C8B-B14F-4D97-AF65-F5344CB8AC3E}">
        <p14:creationId xmlns:p14="http://schemas.microsoft.com/office/powerpoint/2010/main" val="280505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Large academic journal publishers have their corporation’s legal team to prepare publishing agreements. These contracts tend to be drafted to maximize the interests of the publisher, and </a:t>
            </a:r>
            <a:r>
              <a:rPr lang="en-US" sz="1200" b="0" i="1" u="none" strike="noStrike" kern="1200" dirty="0" smtClean="0">
                <a:solidFill>
                  <a:schemeClr val="tx1"/>
                </a:solidFill>
                <a:effectLst/>
                <a:latin typeface="+mn-lt"/>
                <a:ea typeface="+mn-ea"/>
                <a:cs typeface="+mn-cs"/>
              </a:rPr>
              <a:t>may</a:t>
            </a:r>
            <a:r>
              <a:rPr lang="en-US" sz="1200" b="0" i="0" u="none" strike="noStrike" kern="1200" dirty="0" smtClean="0">
                <a:solidFill>
                  <a:schemeClr val="tx1"/>
                </a:solidFill>
                <a:effectLst/>
                <a:latin typeface="+mn-lt"/>
                <a:ea typeface="+mn-ea"/>
                <a:cs typeface="+mn-cs"/>
              </a:rPr>
              <a:t> have little regard for the interests of the author. They usually include statements that both encourage a prompt turnaround time from the author and suggest that the author contacts a lawyer for advice before signing.</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10</a:t>
            </a:fld>
            <a:endParaRPr lang="en-US"/>
          </a:p>
        </p:txBody>
      </p:sp>
    </p:spTree>
    <p:extLst>
      <p:ext uri="{BB962C8B-B14F-4D97-AF65-F5344CB8AC3E}">
        <p14:creationId xmlns:p14="http://schemas.microsoft.com/office/powerpoint/2010/main" val="80318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most cases, if the author has questions about the contract, including any necessary changes, these can usually be handled by the editor or publisher liaison. If needed, authors can contact their institutional copyright expert for more information about, or a referral to, legal services that might be available.</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11</a:t>
            </a:fld>
            <a:endParaRPr lang="en-US"/>
          </a:p>
        </p:txBody>
      </p:sp>
    </p:spTree>
    <p:extLst>
      <p:ext uri="{BB962C8B-B14F-4D97-AF65-F5344CB8AC3E}">
        <p14:creationId xmlns:p14="http://schemas.microsoft.com/office/powerpoint/2010/main" val="249871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Pam remembers a conversation she had with her university’s copyright librarian </a:t>
            </a:r>
            <a:r>
              <a:rPr lang="en-US" sz="1200" b="0" i="0" u="none" strike="noStrike" kern="1200" smtClean="0">
                <a:solidFill>
                  <a:schemeClr val="tx1"/>
                </a:solidFill>
                <a:effectLst/>
                <a:latin typeface="+mn-lt"/>
                <a:ea typeface="+mn-ea"/>
                <a:cs typeface="+mn-cs"/>
              </a:rPr>
              <a:t>about </a:t>
            </a:r>
            <a:r>
              <a:rPr lang="en-US" sz="1200" b="0" i="0" u="none" strike="noStrike" kern="1200" smtClean="0">
                <a:solidFill>
                  <a:schemeClr val="tx1"/>
                </a:solidFill>
                <a:effectLst/>
                <a:latin typeface="+mn-lt"/>
                <a:ea typeface="+mn-ea"/>
                <a:cs typeface="+mn-cs"/>
              </a:rPr>
              <a:t>author </a:t>
            </a:r>
            <a:r>
              <a:rPr lang="en-US" sz="1200" b="0" i="0" u="none" strike="noStrike" kern="1200" dirty="0" smtClean="0">
                <a:solidFill>
                  <a:schemeClr val="tx1"/>
                </a:solidFill>
                <a:effectLst/>
                <a:latin typeface="+mn-lt"/>
                <a:ea typeface="+mn-ea"/>
                <a:cs typeface="+mn-cs"/>
              </a:rPr>
              <a:t>rights, </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12</a:t>
            </a:fld>
            <a:endParaRPr lang="en-US"/>
          </a:p>
        </p:txBody>
      </p:sp>
    </p:spTree>
    <p:extLst>
      <p:ext uri="{BB962C8B-B14F-4D97-AF65-F5344CB8AC3E}">
        <p14:creationId xmlns:p14="http://schemas.microsoft.com/office/powerpoint/2010/main" val="292654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and she chooses not to accept the $3000 open access option or the terms of the online publishing agreement within the automated process.</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13</a:t>
            </a:fld>
            <a:endParaRPr lang="en-US"/>
          </a:p>
        </p:txBody>
      </p:sp>
    </p:spTree>
    <p:extLst>
      <p:ext uri="{BB962C8B-B14F-4D97-AF65-F5344CB8AC3E}">
        <p14:creationId xmlns:p14="http://schemas.microsoft.com/office/powerpoint/2010/main" val="322566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Instead, she sends an email to the publisher and is almost immediately provided with a PDF version of the agreement.</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14</a:t>
            </a:fld>
            <a:endParaRPr lang="en-US"/>
          </a:p>
        </p:txBody>
      </p:sp>
    </p:spTree>
    <p:extLst>
      <p:ext uri="{BB962C8B-B14F-4D97-AF65-F5344CB8AC3E}">
        <p14:creationId xmlns:p14="http://schemas.microsoft.com/office/powerpoint/2010/main" val="373271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Before reviewing the agreement, Pam considers the commitments she knows about and the potential downstream uses for the article she anticipates. She knows that these can change over time, so she creates a list that’s as broad as possible. Her commitments include the funding agency’s open access policy, providing research participants with a copy of the final article, and retaining a non-exclusive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for her employer to use the work internally. Potential downstream uses include sharing the article with her future students in a classroom setting, with colleagues at professional conferences, and rewriting the article for publication as a book chapter.</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15</a:t>
            </a:fld>
            <a:endParaRPr lang="en-US"/>
          </a:p>
        </p:txBody>
      </p:sp>
    </p:spTree>
    <p:extLst>
      <p:ext uri="{BB962C8B-B14F-4D97-AF65-F5344CB8AC3E}">
        <p14:creationId xmlns:p14="http://schemas.microsoft.com/office/powerpoint/2010/main" val="1601382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Pam is now ready to compare her professional needs for reusing the article against the terms of the publishing agreement. Does the standard agreement allow her to retain the rights she needs to meet her professional commitments?</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16</a:t>
            </a:fld>
            <a:endParaRPr lang="en-US"/>
          </a:p>
        </p:txBody>
      </p:sp>
    </p:spTree>
    <p:extLst>
      <p:ext uri="{BB962C8B-B14F-4D97-AF65-F5344CB8AC3E}">
        <p14:creationId xmlns:p14="http://schemas.microsoft.com/office/powerpoint/2010/main" val="303531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Pam does not see the phrase “copyright transfer” anywhere in the agreement but does notice that the publisher requires an exclusive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to do all the things that the </a:t>
            </a:r>
            <a:r>
              <a:rPr lang="en-US" sz="1200" b="0" i="1" u="none" strike="noStrike" kern="1200" dirty="0" smtClean="0">
                <a:solidFill>
                  <a:schemeClr val="tx1"/>
                </a:solidFill>
                <a:effectLst/>
                <a:latin typeface="+mn-lt"/>
                <a:ea typeface="+mn-ea"/>
                <a:cs typeface="+mn-cs"/>
              </a:rPr>
              <a:t>Copyright Act</a:t>
            </a:r>
            <a:r>
              <a:rPr lang="en-US" sz="1200" b="0" i="0" u="none" strike="noStrike" kern="1200" dirty="0" smtClean="0">
                <a:solidFill>
                  <a:schemeClr val="tx1"/>
                </a:solidFill>
                <a:effectLst/>
                <a:latin typeface="+mn-lt"/>
                <a:ea typeface="+mn-ea"/>
                <a:cs typeface="+mn-cs"/>
              </a:rPr>
              <a:t> gives her a right to do. Even though the contract is structured as a </a:t>
            </a:r>
            <a:r>
              <a:rPr lang="en-US" sz="1200" b="1" i="0" u="none" strike="noStrike" kern="1200" dirty="0" err="1" smtClean="0">
                <a:solidFill>
                  <a:schemeClr val="tx1"/>
                </a:solidFill>
                <a:effectLst/>
                <a:latin typeface="+mn-lt"/>
                <a:ea typeface="+mn-ea"/>
                <a:cs typeface="+mn-cs"/>
              </a:rPr>
              <a:t>licence</a:t>
            </a:r>
            <a:r>
              <a:rPr lang="en-US" sz="1200" b="1" i="0" u="none" strike="noStrike" kern="1200" dirty="0" smtClean="0">
                <a:solidFill>
                  <a:schemeClr val="tx1"/>
                </a:solidFill>
                <a:effectLst/>
                <a:latin typeface="+mn-lt"/>
                <a:ea typeface="+mn-ea"/>
                <a:cs typeface="+mn-cs"/>
              </a:rPr>
              <a:t> to publish</a:t>
            </a:r>
            <a:r>
              <a:rPr lang="en-US" sz="1200" b="0" i="0" u="none" strike="noStrike" kern="1200" dirty="0" smtClean="0">
                <a:solidFill>
                  <a:schemeClr val="tx1"/>
                </a:solidFill>
                <a:effectLst/>
                <a:latin typeface="+mn-lt"/>
                <a:ea typeface="+mn-ea"/>
                <a:cs typeface="+mn-cs"/>
              </a:rPr>
              <a:t>, it is essentially a transfer of all the rights associated with copyright, and it creates something called a “nominal author copyright” situation.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worries Pam – and it should – until she carefully reads the section of the agreement entitled, </a:t>
            </a:r>
            <a:r>
              <a:rPr lang="en-US" sz="1200" b="0" i="1" u="none" strike="noStrike" kern="1200" dirty="0" smtClean="0">
                <a:solidFill>
                  <a:schemeClr val="tx1"/>
                </a:solidFill>
                <a:effectLst/>
                <a:latin typeface="+mn-lt"/>
                <a:ea typeface="+mn-ea"/>
                <a:cs typeface="+mn-cs"/>
              </a:rPr>
              <a:t>Author Rights Retained</a:t>
            </a:r>
            <a:r>
              <a:rPr lang="en-US" sz="1200" b="0" i="0" u="none" strike="noStrike" kern="1200" dirty="0" smtClean="0">
                <a:solidFill>
                  <a:schemeClr val="tx1"/>
                </a:solidFill>
                <a:effectLst/>
                <a:latin typeface="+mn-lt"/>
                <a:ea typeface="+mn-ea"/>
                <a:cs typeface="+mn-cs"/>
              </a:rPr>
              <a:t>. This section makes it clear that she will retain the right to use the post-print version of the article in a number of different ways, including sharing it with a Creative Commons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in an open access repository six months after the final version of the article has been published. This will satisfy her funding agency’s open access requirement without Pam’s having to pay the $3000 fee for immediate open access via the publisher’s website.</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17</a:t>
            </a:fld>
            <a:endParaRPr lang="en-US"/>
          </a:p>
        </p:txBody>
      </p:sp>
    </p:spTree>
    <p:extLst>
      <p:ext uri="{BB962C8B-B14F-4D97-AF65-F5344CB8AC3E}">
        <p14:creationId xmlns:p14="http://schemas.microsoft.com/office/powerpoint/2010/main" val="200097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a:t>
            </a:r>
            <a:r>
              <a:rPr lang="en-US" sz="1200" b="0" i="1" u="none" strike="noStrike" kern="1200" dirty="0" smtClean="0">
                <a:solidFill>
                  <a:schemeClr val="tx1"/>
                </a:solidFill>
                <a:effectLst/>
                <a:latin typeface="+mn-lt"/>
                <a:ea typeface="+mn-ea"/>
                <a:cs typeface="+mn-cs"/>
              </a:rPr>
              <a:t>Author Rights Retained</a:t>
            </a:r>
            <a:r>
              <a:rPr lang="en-US" sz="1200" b="0" i="0" u="none" strike="noStrike" kern="1200" dirty="0" smtClean="0">
                <a:solidFill>
                  <a:schemeClr val="tx1"/>
                </a:solidFill>
                <a:effectLst/>
                <a:latin typeface="+mn-lt"/>
                <a:ea typeface="+mn-ea"/>
                <a:cs typeface="+mn-cs"/>
              </a:rPr>
              <a:t> section also makes it clear that the final published version of the article can be used internally by her employer, shared with her students in a classroom environment, and emailed to a limited number of research collaborators for personal use. After a bit of digging on the publisher’s website, Pam learns that “research collaborators” includes research participants. There’s even a clause about authors being able to include the article in a non-commercial thesis. This reminds Pam of another article she is writing with a graduate student and she makes a mental note to check the agreement for that publisher for similar language. Pam is feeling a lot better about the possibility of signing this contract.</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18</a:t>
            </a:fld>
            <a:endParaRPr lang="en-US"/>
          </a:p>
        </p:txBody>
      </p:sp>
    </p:spTree>
    <p:extLst>
      <p:ext uri="{BB962C8B-B14F-4D97-AF65-F5344CB8AC3E}">
        <p14:creationId xmlns:p14="http://schemas.microsoft.com/office/powerpoint/2010/main" val="165427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However, while there is language in the agreement about adapting the article for future publication as a book chapter, the wording is confusing. In addition, the clause that mentions professional conferences seems only to allow for the distribution of print versions of the article. Who still wants print?</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19</a:t>
            </a:fld>
            <a:endParaRPr lang="en-US"/>
          </a:p>
        </p:txBody>
      </p:sp>
    </p:spTree>
    <p:extLst>
      <p:ext uri="{BB962C8B-B14F-4D97-AF65-F5344CB8AC3E}">
        <p14:creationId xmlns:p14="http://schemas.microsoft.com/office/powerpoint/2010/main" val="396139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Professor Pam Peterson has written an article that summarizes the results of a grant-funded research project.</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a:t>
            </a:fld>
            <a:endParaRPr lang="en-US"/>
          </a:p>
        </p:txBody>
      </p:sp>
    </p:spTree>
    <p:extLst>
      <p:ext uri="{BB962C8B-B14F-4D97-AF65-F5344CB8AC3E}">
        <p14:creationId xmlns:p14="http://schemas.microsoft.com/office/powerpoint/2010/main" val="177640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Pam decides to contact her copyright librarian for advice before emailing the publisher or her journal editor. The copyright librarian suggests that Pam draft an email to the journal editor, asking for the required clarification and changes. The librarian offers to review Pam’s draft email and, if needed, to consult with her colleagues in the Scholarly Communications Office before Pam sends the email response to her journal editor. Pam is grateful that others on campus care about her work – and her need to protect her rights in that work!</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20</a:t>
            </a:fld>
            <a:endParaRPr lang="en-US"/>
          </a:p>
        </p:txBody>
      </p:sp>
    </p:spTree>
    <p:extLst>
      <p:ext uri="{BB962C8B-B14F-4D97-AF65-F5344CB8AC3E}">
        <p14:creationId xmlns:p14="http://schemas.microsoft.com/office/powerpoint/2010/main" val="162730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Within a few days, Pam emails her editor and they confirm that the changes to the agreement are acceptable. Pam receives a new publishing agreement with the modified language and saves a copy to her permanent files. It turns out that Pam’s requests were not only reasonable, they were also frequently asked by other authors. As a result, language allowing for these types of uses could very well be added to future publishing agreement templates.</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21</a:t>
            </a:fld>
            <a:endParaRPr lang="en-US"/>
          </a:p>
        </p:txBody>
      </p:sp>
    </p:spTree>
    <p:extLst>
      <p:ext uri="{BB962C8B-B14F-4D97-AF65-F5344CB8AC3E}">
        <p14:creationId xmlns:p14="http://schemas.microsoft.com/office/powerpoint/2010/main" val="30555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world of scholarly communications and academic publishing is changing quickly. The open access movement, including funding agency requirements, has been motivated by the commercialization and concentration of the academic publishing industry since the 1980s, which have resulted in high profit margins for corporations as changes in technology made production and distribution easier and cheaper. However, academic authors, editors, and peer-reviewers continue, essentially, to donate their intellectual property and volunteer their time and effort as part of this publishing process. Why should Pam, who has been funded by the government to conduct her research, have to pay a private corporation to be able to share the results of her research? Why should her university library, which is also government funded, have to pay to obtain access to Pam’s research articles? Why should the taxpayers who paid for Pam’s research in the first place have to pay to obtain access to Pam’s article? The publishing world’s response to these questions continues to develop…</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22</a:t>
            </a:fld>
            <a:endParaRPr lang="en-US"/>
          </a:p>
        </p:txBody>
      </p:sp>
    </p:spTree>
    <p:extLst>
      <p:ext uri="{BB962C8B-B14F-4D97-AF65-F5344CB8AC3E}">
        <p14:creationId xmlns:p14="http://schemas.microsoft.com/office/powerpoint/2010/main" val="368802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…and policy changes are often expressed through the evolving terms of their publishing agreements.</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23</a:t>
            </a:fld>
            <a:endParaRPr lang="en-US"/>
          </a:p>
        </p:txBody>
      </p:sp>
    </p:spTree>
    <p:extLst>
      <p:ext uri="{BB962C8B-B14F-4D97-AF65-F5344CB8AC3E}">
        <p14:creationId xmlns:p14="http://schemas.microsoft.com/office/powerpoint/2010/main" val="30364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You should now be able to:</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Identify key elements of an academic publishing agreement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Locate support regarding </a:t>
            </a:r>
            <a:r>
              <a:rPr lang="en-US" sz="1200" b="0" i="0" u="none" strike="noStrike" kern="1200" dirty="0" smtClean="0">
                <a:solidFill>
                  <a:schemeClr val="tx1"/>
                </a:solidFill>
                <a:effectLst/>
                <a:latin typeface="+mn-lt"/>
                <a:ea typeface="+mn-ea"/>
                <a:cs typeface="+mn-cs"/>
              </a:rPr>
              <a:t>authors’ </a:t>
            </a:r>
            <a:r>
              <a:rPr lang="en-US" sz="1200" b="0" i="0" u="none" strike="noStrike" kern="1200" dirty="0" smtClean="0">
                <a:solidFill>
                  <a:schemeClr val="tx1"/>
                </a:solidFill>
                <a:effectLst/>
                <a:latin typeface="+mn-lt"/>
                <a:ea typeface="+mn-ea"/>
                <a:cs typeface="+mn-cs"/>
              </a:rPr>
              <a:t>rights and publisher negotiations in a post-secondary context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Understand the evolving scholarly communication ecosystem</a:t>
            </a:r>
          </a:p>
        </p:txBody>
      </p:sp>
      <p:sp>
        <p:nvSpPr>
          <p:cNvPr id="4" name="Slide Number Placeholder 3"/>
          <p:cNvSpPr>
            <a:spLocks noGrp="1"/>
          </p:cNvSpPr>
          <p:nvPr>
            <p:ph type="sldNum" sz="quarter" idx="10"/>
          </p:nvPr>
        </p:nvSpPr>
        <p:spPr/>
        <p:txBody>
          <a:bodyPr/>
          <a:lstStyle/>
          <a:p>
            <a:fld id="{7153DC30-DCF7-9E49-A94B-76B845B5F903}" type="slidenum">
              <a:rPr lang="en-US" smtClean="0"/>
              <a:t>24</a:t>
            </a:fld>
            <a:endParaRPr lang="en-US"/>
          </a:p>
        </p:txBody>
      </p:sp>
    </p:spTree>
    <p:extLst>
      <p:ext uri="{BB962C8B-B14F-4D97-AF65-F5344CB8AC3E}">
        <p14:creationId xmlns:p14="http://schemas.microsoft.com/office/powerpoint/2010/main" val="3980905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This has been the University of Alberta’s Opening Up Copyright </a:t>
            </a:r>
            <a:r>
              <a:rPr lang="en-US" sz="1200" b="0" i="0" u="none" strike="noStrike" kern="1200" dirty="0" smtClean="0">
                <a:solidFill>
                  <a:schemeClr val="tx1"/>
                </a:solidFill>
                <a:effectLst/>
                <a:latin typeface="+mn-lt"/>
                <a:ea typeface="+mn-ea"/>
                <a:cs typeface="+mn-cs"/>
              </a:rPr>
              <a:t>instructional module </a:t>
            </a:r>
            <a:r>
              <a:rPr lang="en-US" sz="1200" b="0" i="0" u="none" strike="noStrike" kern="1200" dirty="0" smtClean="0">
                <a:solidFill>
                  <a:schemeClr val="tx1"/>
                </a:solidFill>
                <a:effectLst/>
                <a:latin typeface="+mn-lt"/>
                <a:ea typeface="+mn-ea"/>
                <a:cs typeface="+mn-cs"/>
              </a:rPr>
              <a:t>on publishing agreements. Thank you for your attention.</a:t>
            </a:r>
            <a:endParaRPr lang="en-CA" dirty="0" smtClean="0"/>
          </a:p>
        </p:txBody>
      </p:sp>
      <p:sp>
        <p:nvSpPr>
          <p:cNvPr id="4" name="Slide Number Placeholder 3"/>
          <p:cNvSpPr>
            <a:spLocks noGrp="1"/>
          </p:cNvSpPr>
          <p:nvPr>
            <p:ph type="sldNum" sz="quarter" idx="10"/>
          </p:nvPr>
        </p:nvSpPr>
        <p:spPr/>
        <p:txBody>
          <a:bodyPr/>
          <a:lstStyle/>
          <a:p>
            <a:fld id="{7153DC30-DCF7-9E49-A94B-76B845B5F903}" type="slidenum">
              <a:rPr lang="en-US" smtClean="0"/>
              <a:t>25</a:t>
            </a:fld>
            <a:endParaRPr lang="en-US"/>
          </a:p>
        </p:txBody>
      </p:sp>
    </p:spTree>
    <p:extLst>
      <p:ext uri="{BB962C8B-B14F-4D97-AF65-F5344CB8AC3E}">
        <p14:creationId xmlns:p14="http://schemas.microsoft.com/office/powerpoint/2010/main" val="3167579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29</a:t>
            </a:fld>
            <a:endParaRPr lang="en-US"/>
          </a:p>
        </p:txBody>
      </p:sp>
    </p:spTree>
    <p:extLst>
      <p:ext uri="{BB962C8B-B14F-4D97-AF65-F5344CB8AC3E}">
        <p14:creationId xmlns:p14="http://schemas.microsoft.com/office/powerpoint/2010/main" val="1453118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30</a:t>
            </a:fld>
            <a:endParaRPr lang="en-US"/>
          </a:p>
        </p:txBody>
      </p:sp>
    </p:spTree>
    <p:extLst>
      <p:ext uri="{BB962C8B-B14F-4D97-AF65-F5344CB8AC3E}">
        <p14:creationId xmlns:p14="http://schemas.microsoft.com/office/powerpoint/2010/main" val="380922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granting agency requires that the article be made available in an open access environment within one year of publication.</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3</a:t>
            </a:fld>
            <a:endParaRPr lang="en-US"/>
          </a:p>
        </p:txBody>
      </p:sp>
    </p:spTree>
    <p:extLst>
      <p:ext uri="{BB962C8B-B14F-4D97-AF65-F5344CB8AC3E}">
        <p14:creationId xmlns:p14="http://schemas.microsoft.com/office/powerpoint/2010/main" val="99311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However, when Pam attempts to upload and submit her article on the publisher’s website, she is directed to an automated process in which she is prompted to click through to accept the terms of a publishing agreement. If the paper is accepted for publication, this agreement will require her to transfer her rights in the work to the publisher. The automated form also suggests that publishing open access will cost her $3000. Pam doesn’t have $3000 to spend on sharing her article and isn’t sure how to interpret the language in the publishing agreement. </a:t>
            </a:r>
            <a:endParaRPr lang="en-US" b="0" dirty="0" smtClean="0">
              <a:effectLst/>
            </a:endParaRPr>
          </a:p>
          <a:p>
            <a:pPr rtl="0"/>
            <a:r>
              <a:rPr lang="en-US" sz="1200" b="0" i="0" u="none" strike="noStrike" kern="1200" dirty="0" smtClean="0">
                <a:solidFill>
                  <a:schemeClr val="tx1"/>
                </a:solidFill>
                <a:effectLst/>
                <a:latin typeface="+mn-lt"/>
                <a:ea typeface="+mn-ea"/>
                <a:cs typeface="+mn-cs"/>
              </a:rPr>
              <a:t>STOP, PAM! DON’T CLICK!</a:t>
            </a:r>
            <a:endParaRPr lang="en-US" b="0" dirty="0" smtClean="0">
              <a:effectLst/>
            </a:endParaRPr>
          </a:p>
        </p:txBody>
      </p:sp>
      <p:sp>
        <p:nvSpPr>
          <p:cNvPr id="4" name="Slide Number Placeholder 3"/>
          <p:cNvSpPr>
            <a:spLocks noGrp="1"/>
          </p:cNvSpPr>
          <p:nvPr>
            <p:ph type="sldNum" sz="quarter" idx="10"/>
          </p:nvPr>
        </p:nvSpPr>
        <p:spPr/>
        <p:txBody>
          <a:bodyPr/>
          <a:lstStyle/>
          <a:p>
            <a:fld id="{7153DC30-DCF7-9E49-A94B-76B845B5F903}" type="slidenum">
              <a:rPr lang="en-US" smtClean="0"/>
              <a:t>4</a:t>
            </a:fld>
            <a:endParaRPr lang="en-US"/>
          </a:p>
        </p:txBody>
      </p:sp>
    </p:spTree>
    <p:extLst>
      <p:ext uri="{BB962C8B-B14F-4D97-AF65-F5344CB8AC3E}">
        <p14:creationId xmlns:p14="http://schemas.microsoft.com/office/powerpoint/2010/main" val="301374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the author of the work, and under the terms of her employment contract with her university, Pam holds copyright in the article she wrote. The </a:t>
            </a:r>
            <a:r>
              <a:rPr lang="en-US" sz="1200" b="0" i="1" u="none" strike="noStrike" kern="1200" dirty="0" smtClean="0">
                <a:solidFill>
                  <a:schemeClr val="tx1"/>
                </a:solidFill>
                <a:effectLst/>
                <a:latin typeface="+mn-lt"/>
                <a:ea typeface="+mn-ea"/>
                <a:cs typeface="+mn-cs"/>
              </a:rPr>
              <a:t>Copyright Act</a:t>
            </a:r>
            <a:r>
              <a:rPr lang="en-US" sz="1200" b="0" i="0" u="none" strike="noStrike" kern="1200" dirty="0" smtClean="0">
                <a:solidFill>
                  <a:schemeClr val="tx1"/>
                </a:solidFill>
                <a:effectLst/>
                <a:latin typeface="+mn-lt"/>
                <a:ea typeface="+mn-ea"/>
                <a:cs typeface="+mn-cs"/>
              </a:rPr>
              <a:t> gives her the sole right to publish her work, when and how she chooses…. unless and until she transfers this right. If Pam transfers her copyright to the publisher without retaining any rights for herself then she will be left with the same limited rights provided to any other user of a copyright-protected work.</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5</a:t>
            </a:fld>
            <a:endParaRPr lang="en-US"/>
          </a:p>
        </p:txBody>
      </p:sp>
    </p:spTree>
    <p:extLst>
      <p:ext uri="{BB962C8B-B14F-4D97-AF65-F5344CB8AC3E}">
        <p14:creationId xmlns:p14="http://schemas.microsoft.com/office/powerpoint/2010/main" val="347829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That is, she will have to rely on </a:t>
            </a:r>
            <a:r>
              <a:rPr lang="en-US" sz="1200" b="0" i="1" u="none" strike="noStrike" kern="1200" dirty="0" smtClean="0">
                <a:solidFill>
                  <a:schemeClr val="tx1"/>
                </a:solidFill>
                <a:effectLst/>
                <a:latin typeface="+mn-lt"/>
                <a:ea typeface="+mn-ea"/>
                <a:cs typeface="+mn-cs"/>
              </a:rPr>
              <a:t>Copyright Act</a:t>
            </a:r>
            <a:r>
              <a:rPr lang="en-US" sz="1200" b="0" i="0" u="none" strike="noStrike" kern="1200" dirty="0" smtClean="0">
                <a:solidFill>
                  <a:schemeClr val="tx1"/>
                </a:solidFill>
                <a:effectLst/>
                <a:latin typeface="+mn-lt"/>
                <a:ea typeface="+mn-ea"/>
                <a:cs typeface="+mn-cs"/>
              </a:rPr>
              <a:t> exceptions in order to use her own work without infringing copyright! And she won’t be able to comply with the funding agency requirement to make the work open access, which might make it difficult to receive future funding from that funding agency.</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6</a:t>
            </a:fld>
            <a:endParaRPr lang="en-US"/>
          </a:p>
        </p:txBody>
      </p:sp>
    </p:spTree>
    <p:extLst>
      <p:ext uri="{BB962C8B-B14F-4D97-AF65-F5344CB8AC3E}">
        <p14:creationId xmlns:p14="http://schemas.microsoft.com/office/powerpoint/2010/main" val="258503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Publishing agreements are contracts that set out the legal relationship between the author and the publisher of a work. These agreements vary by sector, publisher, and type of work, but they should all include information detailing the specific commitments and expectations of both the author and the publisher, as they pertain to that work.</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7</a:t>
            </a:fld>
            <a:endParaRPr lang="en-US"/>
          </a:p>
        </p:txBody>
      </p:sp>
    </p:spTree>
    <p:extLst>
      <p:ext uri="{BB962C8B-B14F-4D97-AF65-F5344CB8AC3E}">
        <p14:creationId xmlns:p14="http://schemas.microsoft.com/office/powerpoint/2010/main" val="251299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Authors who expect to make money from their writing would normally hire a literary agent to help negotiate the terms of a publishing agreement, including advances and royalty payments. They might also use model agreements provided by trade associations to help establish reasonable terms for such a publishing agreement.</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8</a:t>
            </a:fld>
            <a:endParaRPr lang="en-US"/>
          </a:p>
        </p:txBody>
      </p:sp>
    </p:spTree>
    <p:extLst>
      <p:ext uri="{BB962C8B-B14F-4D97-AF65-F5344CB8AC3E}">
        <p14:creationId xmlns:p14="http://schemas.microsoft.com/office/powerpoint/2010/main" val="37686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But this module focuses on publishing agreements that are associated with academic journals to cover the publication of articles written for the purpose of scholarly communication.</a:t>
            </a:r>
            <a:endParaRPr lang="en-CA" dirty="0"/>
          </a:p>
        </p:txBody>
      </p:sp>
      <p:sp>
        <p:nvSpPr>
          <p:cNvPr id="4" name="Slide Number Placeholder 3"/>
          <p:cNvSpPr>
            <a:spLocks noGrp="1"/>
          </p:cNvSpPr>
          <p:nvPr>
            <p:ph type="sldNum" sz="quarter" idx="10"/>
          </p:nvPr>
        </p:nvSpPr>
        <p:spPr/>
        <p:txBody>
          <a:bodyPr/>
          <a:lstStyle/>
          <a:p>
            <a:fld id="{7153DC30-DCF7-9E49-A94B-76B845B5F903}" type="slidenum">
              <a:rPr lang="en-US" smtClean="0"/>
              <a:t>9</a:t>
            </a:fld>
            <a:endParaRPr lang="en-US"/>
          </a:p>
        </p:txBody>
      </p:sp>
    </p:spTree>
    <p:extLst>
      <p:ext uri="{BB962C8B-B14F-4D97-AF65-F5344CB8AC3E}">
        <p14:creationId xmlns:p14="http://schemas.microsoft.com/office/powerpoint/2010/main" val="98999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creativecommons.org/licenses/by/4.0/legalcode"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218424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3849149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extLst>
      <p:ext uri="{BB962C8B-B14F-4D97-AF65-F5344CB8AC3E}">
        <p14:creationId xmlns:p14="http://schemas.microsoft.com/office/powerpoint/2010/main" val="17452452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71470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034010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11830443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5252198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306028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4536760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51300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659168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50265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120474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6019977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41624354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2768848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17258318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8034635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9928835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990168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7481426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142327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0120377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0538852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1063659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41584050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20888877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33566943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5659791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4288044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40687526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456321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4000207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85982190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3419644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rPr>
              <a:t>Copyright Office </a:t>
            </a:r>
          </a:p>
        </p:txBody>
      </p:sp>
      <p:sp>
        <p:nvSpPr>
          <p:cNvPr id="12" name="Rectangle 11"/>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Technologies in Education </a:t>
            </a:r>
          </a:p>
        </p:txBody>
      </p:sp>
      <p:sp>
        <p:nvSpPr>
          <p:cNvPr id="13" name="Rectangle 12"/>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Centre for Teaching and Learning </a:t>
            </a:r>
          </a:p>
        </p:txBody>
      </p:sp>
      <p:sp>
        <p:nvSpPr>
          <p:cNvPr id="15" name="Rectangle 14"/>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cs typeface="DINpro"/>
              </a:rPr>
              <a:t>University of Alberta </a:t>
            </a:r>
            <a:r>
              <a:rPr lang="en-US" b="1" dirty="0" smtClean="0">
                <a:latin typeface="DINpro"/>
                <a:cs typeface="DINpro"/>
              </a:rPr>
              <a:t>Library</a:t>
            </a:r>
            <a:endParaRPr lang="en-US" b="1" dirty="0">
              <a:latin typeface="DINpro"/>
              <a:cs typeface="DINpro"/>
            </a:endParaRPr>
          </a:p>
        </p:txBody>
      </p:sp>
      <p:sp>
        <p:nvSpPr>
          <p:cNvPr id="16" name="Rectangle 15"/>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School of Library and Information Studies </a:t>
            </a:r>
          </a:p>
        </p:txBody>
      </p:sp>
      <p:sp>
        <p:nvSpPr>
          <p:cNvPr id="17" name="TextBox 16"/>
          <p:cNvSpPr txBox="1"/>
          <p:nvPr userDrawn="1"/>
        </p:nvSpPr>
        <p:spPr>
          <a:xfrm>
            <a:off x="1268630" y="2590961"/>
            <a:ext cx="2074460" cy="1089529"/>
          </a:xfrm>
          <a:prstGeom prst="rect">
            <a:avLst/>
          </a:prstGeom>
          <a:noFill/>
        </p:spPr>
        <p:txBody>
          <a:bodyPr wrap="square" rtlCol="0">
            <a:spAutoFit/>
          </a:bodyPr>
          <a:lstStyle/>
          <a:p>
            <a:pPr algn="ctr">
              <a:lnSpc>
                <a:spcPct val="120000"/>
              </a:lnSpc>
            </a:pPr>
            <a:r>
              <a:rPr lang="en-US" dirty="0">
                <a:latin typeface="DINPro"/>
              </a:rPr>
              <a:t>Adrian Sheppard</a:t>
            </a:r>
          </a:p>
          <a:p>
            <a:pPr algn="ctr">
              <a:lnSpc>
                <a:spcPct val="120000"/>
              </a:lnSpc>
            </a:pPr>
            <a:r>
              <a:rPr lang="en-US" dirty="0">
                <a:latin typeface="DINPro"/>
              </a:rPr>
              <a:t>Amanda </a:t>
            </a:r>
            <a:r>
              <a:rPr lang="en-US" dirty="0" err="1" smtClean="0">
                <a:latin typeface="DINPro"/>
              </a:rPr>
              <a:t>Wakaruk</a:t>
            </a:r>
            <a:endParaRPr lang="en-US" dirty="0" smtClean="0">
              <a:latin typeface="DINPro"/>
            </a:endParaRPr>
          </a:p>
          <a:p>
            <a:pPr algn="ctr">
              <a:lnSpc>
                <a:spcPct val="120000"/>
              </a:lnSpc>
            </a:pPr>
            <a:r>
              <a:rPr lang="en-US" dirty="0" smtClean="0">
                <a:latin typeface="DINPro"/>
              </a:rPr>
              <a:t>Mireille Smith </a:t>
            </a:r>
            <a:endParaRPr lang="en-US" dirty="0">
              <a:latin typeface="DINPro"/>
            </a:endParaRPr>
          </a:p>
        </p:txBody>
      </p:sp>
      <p:sp>
        <p:nvSpPr>
          <p:cNvPr id="19" name="TextBox 18"/>
          <p:cNvSpPr txBox="1"/>
          <p:nvPr userDrawn="1"/>
        </p:nvSpPr>
        <p:spPr>
          <a:xfrm>
            <a:off x="8944970" y="2585367"/>
            <a:ext cx="2074460" cy="402546"/>
          </a:xfrm>
          <a:prstGeom prst="rect">
            <a:avLst/>
          </a:prstGeom>
          <a:noFill/>
        </p:spPr>
        <p:txBody>
          <a:bodyPr wrap="square" rtlCol="0">
            <a:spAutoFit/>
          </a:bodyPr>
          <a:lstStyle/>
          <a:p>
            <a:pPr algn="ctr">
              <a:lnSpc>
                <a:spcPct val="120000"/>
              </a:lnSpc>
            </a:pPr>
            <a:r>
              <a:rPr lang="en-US" dirty="0" err="1">
                <a:latin typeface="DINpro"/>
                <a:cs typeface="DINpro"/>
              </a:rPr>
              <a:t>Anwen</a:t>
            </a:r>
            <a:r>
              <a:rPr lang="en-US" dirty="0">
                <a:latin typeface="DINpro"/>
                <a:cs typeface="DINpro"/>
              </a:rPr>
              <a:t> Burk</a:t>
            </a:r>
          </a:p>
        </p:txBody>
      </p:sp>
      <p:sp>
        <p:nvSpPr>
          <p:cNvPr id="20" name="TextBox 19"/>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a:latin typeface="DINPro"/>
              </a:rPr>
              <a:t> </a:t>
            </a:r>
            <a:r>
              <a:rPr lang="en-US" err="1">
                <a:latin typeface="DINPro"/>
              </a:rPr>
              <a:t>Cosette</a:t>
            </a:r>
            <a:r>
              <a:rPr lang="en-US">
                <a:latin typeface="DINPro"/>
              </a:rPr>
              <a:t> </a:t>
            </a:r>
            <a:r>
              <a:rPr lang="en-US" err="1">
                <a:latin typeface="DINPro"/>
              </a:rPr>
              <a:t>Lemelin</a:t>
            </a:r>
            <a:r>
              <a:rPr lang="en-US">
                <a:latin typeface="DINPro"/>
              </a:rPr>
              <a:t>   </a:t>
            </a:r>
          </a:p>
          <a:p>
            <a:pPr algn="ctr">
              <a:lnSpc>
                <a:spcPct val="120000"/>
              </a:lnSpc>
            </a:pPr>
            <a:r>
              <a:rPr lang="en-US">
                <a:latin typeface="DINPro"/>
              </a:rPr>
              <a:t>   Graeme Pate</a:t>
            </a:r>
          </a:p>
          <a:p>
            <a:pPr algn="ctr">
              <a:lnSpc>
                <a:spcPct val="120000"/>
              </a:lnSpc>
            </a:pPr>
            <a:r>
              <a:rPr lang="en-US">
                <a:latin typeface="DINPro"/>
              </a:rPr>
              <a:t>   Krysta McNutt</a:t>
            </a:r>
          </a:p>
        </p:txBody>
      </p:sp>
      <p:sp>
        <p:nvSpPr>
          <p:cNvPr id="21" name="TextBox 20"/>
          <p:cNvSpPr txBox="1"/>
          <p:nvPr userDrawn="1"/>
        </p:nvSpPr>
        <p:spPr>
          <a:xfrm>
            <a:off x="3196726" y="4873752"/>
            <a:ext cx="2074460" cy="369332"/>
          </a:xfrm>
          <a:prstGeom prst="rect">
            <a:avLst/>
          </a:prstGeom>
          <a:noFill/>
        </p:spPr>
        <p:txBody>
          <a:bodyPr wrap="square" rtlCol="0">
            <a:spAutoFit/>
          </a:bodyPr>
          <a:lstStyle/>
          <a:p>
            <a:pPr algn="ctr"/>
            <a:r>
              <a:rPr lang="en-US">
                <a:latin typeface="DINPro"/>
              </a:rPr>
              <a:t>Michelle </a:t>
            </a:r>
            <a:r>
              <a:rPr lang="en-US" err="1">
                <a:latin typeface="DINPro"/>
              </a:rPr>
              <a:t>Brailey</a:t>
            </a:r>
            <a:r>
              <a:rPr lang="en-US">
                <a:latin typeface="DINPro"/>
              </a:rPr>
              <a:t> </a:t>
            </a:r>
          </a:p>
        </p:txBody>
      </p:sp>
      <p:sp>
        <p:nvSpPr>
          <p:cNvPr id="22" name="TextBox 21"/>
          <p:cNvSpPr txBox="1"/>
          <p:nvPr userDrawn="1"/>
        </p:nvSpPr>
        <p:spPr>
          <a:xfrm>
            <a:off x="7033365" y="4870679"/>
            <a:ext cx="2215138" cy="1399742"/>
          </a:xfrm>
          <a:prstGeom prst="rect">
            <a:avLst/>
          </a:prstGeom>
          <a:noFill/>
        </p:spPr>
        <p:txBody>
          <a:bodyPr wrap="square" rtlCol="0">
            <a:spAutoFit/>
          </a:bodyPr>
          <a:lstStyle/>
          <a:p>
            <a:pPr algn="ctr">
              <a:lnSpc>
                <a:spcPct val="120000"/>
              </a:lnSpc>
            </a:pPr>
            <a:r>
              <a:rPr lang="en-US" dirty="0">
                <a:latin typeface="DINPro"/>
              </a:rPr>
              <a:t> Toby Grant</a:t>
            </a:r>
          </a:p>
          <a:p>
            <a:pPr algn="ctr">
              <a:lnSpc>
                <a:spcPct val="120000"/>
              </a:lnSpc>
            </a:pPr>
            <a:r>
              <a:rPr lang="en-US" dirty="0">
                <a:latin typeface="DINPro"/>
              </a:rPr>
              <a:t>Julia Guy</a:t>
            </a:r>
          </a:p>
          <a:p>
            <a:pPr algn="ctr">
              <a:lnSpc>
                <a:spcPct val="120000"/>
              </a:lnSpc>
            </a:pPr>
            <a:r>
              <a:rPr lang="en-US" dirty="0">
                <a:latin typeface="DINPro"/>
              </a:rPr>
              <a:t>Kris Joseph</a:t>
            </a:r>
          </a:p>
          <a:p>
            <a:pPr algn="ctr">
              <a:lnSpc>
                <a:spcPct val="120000"/>
              </a:lnSpc>
            </a:pPr>
            <a:r>
              <a:rPr lang="en-US" dirty="0">
                <a:latin typeface="DINPro"/>
              </a:rPr>
              <a:t>Michael B. McNally </a:t>
            </a:r>
          </a:p>
        </p:txBody>
      </p:sp>
    </p:spTree>
    <p:extLst>
      <p:ext uri="{BB962C8B-B14F-4D97-AF65-F5344CB8AC3E}">
        <p14:creationId xmlns:p14="http://schemas.microsoft.com/office/powerpoint/2010/main" val="281387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8716386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7301910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34091938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1860811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1028552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2022886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8057057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4013782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4140107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47836048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DF930C37-0BBC-5913-1242-AB3B9E88F4EA}"/>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9EAA1936-B0F6-D195-D4E5-92F19A0AEC4C}"/>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E9A4B056-3C4F-AECF-D7F9-A261F10EBD74}"/>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B53A4CD-06E7-74DA-DBD4-D4AD2A8D68B1}"/>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950F8B14-5E2C-EA02-B2E5-630F55BBC6B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EEEB0023-3F66-7451-7DF3-D72EB94B9A5F}"/>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4F3CEA1F-A0A6-9999-5C35-2EB3F8BC055F}"/>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DEC11A-3115-30A4-CFE8-3CE78B51190A}"/>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42984555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472504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35154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38220635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652694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3029902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8892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724"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474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3496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752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5508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5.png"/><Relationship Id="rId4" Type="http://schemas.openxmlformats.org/officeDocument/2006/relationships/image" Target="../media/image17.jpe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8" Type="http://schemas.openxmlformats.org/officeDocument/2006/relationships/hyperlink" Target="https://thenounproject.com/icon/contract-869929/" TargetMode="External"/><Relationship Id="rId3" Type="http://schemas.openxmlformats.org/officeDocument/2006/relationships/hyperlink" Target="https://pixabay.com/en/teacher-bookworm-glasses-professor-359311/" TargetMode="External"/><Relationship Id="rId7" Type="http://schemas.openxmlformats.org/officeDocument/2006/relationships/hyperlink" Target="https://thenounproject.com/icon/computer-2137706/" TargetMode="Externa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https://commons.wikimedia.org/wiki/File:Open_Access_logo_PLoS_white.svg" TargetMode="External"/><Relationship Id="rId5" Type="http://schemas.openxmlformats.org/officeDocument/2006/relationships/hyperlink" Target="https://thenounproject.com/icon/agency-1079410/" TargetMode="External"/><Relationship Id="rId4" Type="http://schemas.openxmlformats.org/officeDocument/2006/relationships/hyperlink" Target="https://thenounproject.com/icon/documents-13532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8" Type="http://schemas.openxmlformats.org/officeDocument/2006/relationships/hyperlink" Target="https://thenounproject.com/icon/contract-2077576/" TargetMode="External"/><Relationship Id="rId3" Type="http://schemas.openxmlformats.org/officeDocument/2006/relationships/hyperlink" Target="https://thenounproject.com/icon/gutenberg-press-86670/" TargetMode="External"/><Relationship Id="rId7" Type="http://schemas.openxmlformats.org/officeDocument/2006/relationships/hyperlink" Target="https://pixabay.com/en/american-author-drawing-1296393/"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hyperlink" Target="https://thenounproject.com/icon/contract-1237314/" TargetMode="External"/><Relationship Id="rId5" Type="http://schemas.openxmlformats.org/officeDocument/2006/relationships/hyperlink" Target="https://thenounproject.com/icon/copyright-793324/" TargetMode="External"/><Relationship Id="rId10" Type="http://schemas.openxmlformats.org/officeDocument/2006/relationships/hyperlink" Target="https://pixabay.com/de/illustrations/avatar-kunden-kundschaft-ikonen-2191932/" TargetMode="External"/><Relationship Id="rId4" Type="http://schemas.openxmlformats.org/officeDocument/2006/relationships/hyperlink" Target="https://thenounproject.com/icon/mouse-115241/" TargetMode="External"/><Relationship Id="rId9" Type="http://schemas.openxmlformats.org/officeDocument/2006/relationships/hyperlink" Target="https://pixabay.com/en/lawyer-attorney-barrister-judge-28838/"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freesound.org/people/AceOfSpadesProduc100/sounds/333784/" TargetMode="External"/><Relationship Id="rId7" Type="http://schemas.openxmlformats.org/officeDocument/2006/relationships/hyperlink" Target="https://thenounproject.com/icon/money-890872/" TargetMode="External"/><Relationship Id="rId2" Type="http://schemas.openxmlformats.org/officeDocument/2006/relationships/hyperlink" Target="https://thenounproject.com/icon/magnifying-glass-1067096" TargetMode="External"/><Relationship Id="rId1" Type="http://schemas.openxmlformats.org/officeDocument/2006/relationships/slideLayout" Target="../slideLayouts/slideLayout39.xml"/><Relationship Id="rId6" Type="http://schemas.openxmlformats.org/officeDocument/2006/relationships/hyperlink" Target="https://thenounproject.com/icon/crowd-902535/" TargetMode="External"/><Relationship Id="rId5" Type="http://schemas.openxmlformats.org/officeDocument/2006/relationships/hyperlink" Target="https://thenounproject.com/icon/library-1122689/" TargetMode="External"/><Relationship Id="rId4" Type="http://schemas.openxmlformats.org/officeDocument/2006/relationships/hyperlink" Target="https://thenounproject.com/icon/phone-1354627/"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8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Agreements</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p:txBody>
          <a:bodyPr/>
          <a:lstStyle/>
          <a:p>
            <a:r>
              <a:rPr lang="en-US" dirty="0" smtClean="0"/>
              <a:t>*April 2019</a:t>
            </a:r>
            <a:endParaRPr lang="en-CA" dirty="0"/>
          </a:p>
        </p:txBody>
      </p:sp>
    </p:spTree>
    <p:extLst>
      <p:ext uri="{BB962C8B-B14F-4D97-AF65-F5344CB8AC3E}">
        <p14:creationId xmlns:p14="http://schemas.microsoft.com/office/powerpoint/2010/main" val="68731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rot="2859654">
            <a:off x="-745706" y="2231101"/>
            <a:ext cx="2558449" cy="2689063"/>
          </a:xfrm>
          <a:prstGeom prst="rect">
            <a:avLst/>
          </a:prstGeom>
        </p:spPr>
      </p:pic>
      <p:pic>
        <p:nvPicPr>
          <p:cNvPr id="9" name="Picture 8">
            <a:extLst>
              <a:ext uri="{FF2B5EF4-FFF2-40B4-BE49-F238E27FC236}">
                <a16:creationId xmlns:a16="http://schemas.microsoft.com/office/drawing/2014/main" id="{23FDF5C4-91A4-C542-A6F5-61A2EABCB9A3}"/>
              </a:ext>
            </a:extLst>
          </p:cNvPr>
          <p:cNvPicPr>
            <a:picLocks noChangeAspect="1"/>
          </p:cNvPicPr>
          <p:nvPr/>
        </p:nvPicPr>
        <p:blipFill>
          <a:blip r:embed="rId4"/>
          <a:stretch>
            <a:fillRect/>
          </a:stretch>
        </p:blipFill>
        <p:spPr>
          <a:xfrm>
            <a:off x="7069429" y="1997765"/>
            <a:ext cx="2820888" cy="3428999"/>
          </a:xfrm>
          <a:prstGeom prst="rect">
            <a:avLst/>
          </a:prstGeom>
        </p:spPr>
      </p:pic>
      <p:pic>
        <p:nvPicPr>
          <p:cNvPr id="10" name="Picture 9">
            <a:extLst>
              <a:ext uri="{FF2B5EF4-FFF2-40B4-BE49-F238E27FC236}">
                <a16:creationId xmlns:a16="http://schemas.microsoft.com/office/drawing/2014/main" id="{11430FD1-9102-674B-955E-1CBAB7C309CE}"/>
              </a:ext>
            </a:extLst>
          </p:cNvPr>
          <p:cNvPicPr>
            <a:picLocks noChangeAspect="1"/>
          </p:cNvPicPr>
          <p:nvPr/>
        </p:nvPicPr>
        <p:blipFill>
          <a:blip r:embed="rId4"/>
          <a:stretch>
            <a:fillRect/>
          </a:stretch>
        </p:blipFill>
        <p:spPr>
          <a:xfrm>
            <a:off x="7757967" y="1858617"/>
            <a:ext cx="2820888" cy="3428999"/>
          </a:xfrm>
          <a:prstGeom prst="rect">
            <a:avLst/>
          </a:prstGeom>
        </p:spPr>
      </p:pic>
      <p:pic>
        <p:nvPicPr>
          <p:cNvPr id="11" name="Picture 10">
            <a:extLst>
              <a:ext uri="{FF2B5EF4-FFF2-40B4-BE49-F238E27FC236}">
                <a16:creationId xmlns:a16="http://schemas.microsoft.com/office/drawing/2014/main" id="{4C93527D-041B-E34A-B98D-813C6226AD0C}"/>
              </a:ext>
            </a:extLst>
          </p:cNvPr>
          <p:cNvPicPr>
            <a:picLocks noChangeAspect="1"/>
          </p:cNvPicPr>
          <p:nvPr/>
        </p:nvPicPr>
        <p:blipFill>
          <a:blip r:embed="rId4"/>
          <a:stretch>
            <a:fillRect/>
          </a:stretch>
        </p:blipFill>
        <p:spPr>
          <a:xfrm>
            <a:off x="9028964" y="1858617"/>
            <a:ext cx="2820888" cy="3428999"/>
          </a:xfrm>
          <a:prstGeom prst="rect">
            <a:avLst/>
          </a:prstGeom>
        </p:spPr>
      </p:pic>
      <p:pic>
        <p:nvPicPr>
          <p:cNvPr id="14" name="Picture 13">
            <a:extLst>
              <a:ext uri="{FF2B5EF4-FFF2-40B4-BE49-F238E27FC236}">
                <a16:creationId xmlns:a16="http://schemas.microsoft.com/office/drawing/2014/main" id="{36B3C0AB-D638-CC42-8C38-B5C16C5061F2}"/>
              </a:ext>
            </a:extLst>
          </p:cNvPr>
          <p:cNvPicPr>
            <a:picLocks noChangeAspect="1"/>
          </p:cNvPicPr>
          <p:nvPr/>
        </p:nvPicPr>
        <p:blipFill>
          <a:blip r:embed="rId5"/>
          <a:stretch>
            <a:fillRect/>
          </a:stretch>
        </p:blipFill>
        <p:spPr>
          <a:xfrm>
            <a:off x="935627" y="2024351"/>
            <a:ext cx="2605677" cy="3569429"/>
          </a:xfrm>
          <a:prstGeom prst="rect">
            <a:avLst/>
          </a:prstGeom>
        </p:spPr>
      </p:pic>
    </p:spTree>
    <p:extLst>
      <p:ext uri="{BB962C8B-B14F-4D97-AF65-F5344CB8AC3E}">
        <p14:creationId xmlns:p14="http://schemas.microsoft.com/office/powerpoint/2010/main" val="3093464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4"/>
                                        </p:tgtEl>
                                      </p:cBhvr>
                                      <p:by x="125000" y="12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1000"/>
                                        <p:tgtEl>
                                          <p:spTgt spid="12"/>
                                        </p:tgtEl>
                                        <p:attrNameLst>
                                          <p:attrName>ppt_x</p:attrName>
                                        </p:attrNameLst>
                                      </p:cBhvr>
                                      <p:tavLst>
                                        <p:tav tm="0">
                                          <p:val>
                                            <p:strVal val="ppt_x"/>
                                          </p:val>
                                        </p:tav>
                                        <p:tav tm="100000">
                                          <p:val>
                                            <p:strVal val="0-ppt_w/2"/>
                                          </p:val>
                                        </p:tav>
                                      </p:tavLst>
                                    </p:anim>
                                    <p:anim calcmode="lin" valueType="num">
                                      <p:cBhvr additive="base">
                                        <p:cTn id="33" dur="1000"/>
                                        <p:tgtEl>
                                          <p:spTgt spid="12"/>
                                        </p:tgtEl>
                                        <p:attrNameLst>
                                          <p:attrName>ppt_y</p:attrName>
                                        </p:attrNameLst>
                                      </p:cBhvr>
                                      <p:tavLst>
                                        <p:tav tm="0">
                                          <p:val>
                                            <p:strVal val="ppt_y"/>
                                          </p:val>
                                        </p:tav>
                                        <p:tav tm="100000">
                                          <p:val>
                                            <p:strVal val="ppt_y"/>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F870A3D9-BC7D-2D48-869F-C2C908456433}"/>
              </a:ext>
            </a:extLst>
          </p:cNvPr>
          <p:cNvSpPr/>
          <p:nvPr/>
        </p:nvSpPr>
        <p:spPr>
          <a:xfrm>
            <a:off x="4598505" y="1807598"/>
            <a:ext cx="2584319" cy="1368971"/>
          </a:xfrm>
          <a:prstGeom prst="wedgeRoundRectCallout">
            <a:avLst>
              <a:gd name="adj1" fmla="val -33333"/>
              <a:gd name="adj2" fmla="val 78163"/>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LIAISON!!</a:t>
            </a:r>
          </a:p>
          <a:p>
            <a:pPr algn="ctr"/>
            <a:r>
              <a:rPr lang="en-US" sz="2400" dirty="0">
                <a:solidFill>
                  <a:schemeClr val="bg2">
                    <a:lumMod val="10000"/>
                  </a:schemeClr>
                </a:solidFill>
                <a:latin typeface="Arial" panose="020B0604020202020204" pitchFamily="34" charset="0"/>
                <a:cs typeface="Arial" panose="020B0604020202020204" pitchFamily="34" charset="0"/>
              </a:rPr>
              <a:t>NOOO!!!!</a:t>
            </a:r>
          </a:p>
        </p:txBody>
      </p:sp>
      <p:sp>
        <p:nvSpPr>
          <p:cNvPr id="15" name="Rounded Rectangular Callout 14">
            <a:extLst>
              <a:ext uri="{FF2B5EF4-FFF2-40B4-BE49-F238E27FC236}">
                <a16:creationId xmlns:a16="http://schemas.microsoft.com/office/drawing/2014/main" id="{9915DFDB-0B95-3D42-86D3-AA9BA37ABD69}"/>
              </a:ext>
            </a:extLst>
          </p:cNvPr>
          <p:cNvSpPr/>
          <p:nvPr/>
        </p:nvSpPr>
        <p:spPr>
          <a:xfrm>
            <a:off x="4598506" y="1800318"/>
            <a:ext cx="2584318" cy="1374274"/>
          </a:xfrm>
          <a:prstGeom prst="wedgeRoundRectCallout">
            <a:avLst>
              <a:gd name="adj1" fmla="val -33333"/>
              <a:gd name="adj2" fmla="val 78163"/>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…RUDE.</a:t>
            </a:r>
          </a:p>
        </p:txBody>
      </p:sp>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a:off x="2001079" y="2659420"/>
            <a:ext cx="3310032" cy="3479015"/>
          </a:xfrm>
          <a:prstGeom prst="rect">
            <a:avLst/>
          </a:prstGeom>
        </p:spPr>
      </p:pic>
      <p:pic>
        <p:nvPicPr>
          <p:cNvPr id="9" name="Picture 8">
            <a:extLst>
              <a:ext uri="{FF2B5EF4-FFF2-40B4-BE49-F238E27FC236}">
                <a16:creationId xmlns:a16="http://schemas.microsoft.com/office/drawing/2014/main" id="{23FDF5C4-91A4-C542-A6F5-61A2EABCB9A3}"/>
              </a:ext>
            </a:extLst>
          </p:cNvPr>
          <p:cNvPicPr>
            <a:picLocks noChangeAspect="1"/>
          </p:cNvPicPr>
          <p:nvPr/>
        </p:nvPicPr>
        <p:blipFill>
          <a:blip r:embed="rId4"/>
          <a:stretch>
            <a:fillRect/>
          </a:stretch>
        </p:blipFill>
        <p:spPr>
          <a:xfrm>
            <a:off x="6869154" y="2832012"/>
            <a:ext cx="2820888" cy="3428999"/>
          </a:xfrm>
          <a:prstGeom prst="rect">
            <a:avLst/>
          </a:prstGeom>
        </p:spPr>
      </p:pic>
    </p:spTree>
    <p:extLst>
      <p:ext uri="{BB962C8B-B14F-4D97-AF65-F5344CB8AC3E}">
        <p14:creationId xmlns:p14="http://schemas.microsoft.com/office/powerpoint/2010/main" val="106267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9"/>
                                        </p:tgtEl>
                                      </p:cBhvr>
                                    </p:animEffect>
                                    <p:anim calcmode="lin" valueType="num">
                                      <p:cBhvr>
                                        <p:cTn id="7"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
                                        </p:tgtEl>
                                        <p:attrNameLst>
                                          <p:attrName>ppt_h</p:attrName>
                                        </p:attrNameLst>
                                      </p:cBhvr>
                                      <p:tavLst>
                                        <p:tav tm="0">
                                          <p:val>
                                            <p:strVal val="ppt_h"/>
                                          </p:val>
                                        </p:tav>
                                        <p:tav tm="100000">
                                          <p:val>
                                            <p:strVal val="ppt_h"/>
                                          </p:val>
                                        </p:tav>
                                      </p:tavLst>
                                    </p:anim>
                                    <p:set>
                                      <p:cBhvr>
                                        <p:cTn id="9" dur="1" fill="hold">
                                          <p:stCondLst>
                                            <p:cond delay="1999"/>
                                          </p:stCondLst>
                                        </p:cTn>
                                        <p:tgtEl>
                                          <p:spTgt spid="9"/>
                                        </p:tgtEl>
                                        <p:attrNameLst>
                                          <p:attrName>style.visibility</p:attrName>
                                        </p:attrNameLst>
                                      </p:cBhvr>
                                      <p:to>
                                        <p:strVal val="hidden"/>
                                      </p:to>
                                    </p:set>
                                  </p:childTnLst>
                                </p:cTn>
                              </p:par>
                              <p:par>
                                <p:cTn id="10" presetID="10"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4000"/>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4"/>
          <a:stretch>
            <a:fillRect/>
          </a:stretch>
        </p:blipFill>
        <p:spPr>
          <a:xfrm>
            <a:off x="2001079" y="2659420"/>
            <a:ext cx="3310032" cy="3479015"/>
          </a:xfrm>
          <a:prstGeom prst="rect">
            <a:avLst/>
          </a:prstGeom>
        </p:spPr>
      </p:pic>
      <p:sp>
        <p:nvSpPr>
          <p:cNvPr id="3" name="Cloud Callout 2">
            <a:extLst>
              <a:ext uri="{FF2B5EF4-FFF2-40B4-BE49-F238E27FC236}">
                <a16:creationId xmlns:a16="http://schemas.microsoft.com/office/drawing/2014/main" id="{A6CF7855-202F-9F49-9C27-8A8761CFA973}"/>
              </a:ext>
            </a:extLst>
          </p:cNvPr>
          <p:cNvSpPr/>
          <p:nvPr/>
        </p:nvSpPr>
        <p:spPr>
          <a:xfrm>
            <a:off x="5932715" y="1648228"/>
            <a:ext cx="4844142" cy="2352272"/>
          </a:xfrm>
          <a:prstGeom prst="cloudCallout">
            <a:avLst>
              <a:gd name="adj1" fmla="val -72259"/>
              <a:gd name="adj2" fmla="val 38239"/>
            </a:avLst>
          </a:prstGeom>
          <a:solidFill>
            <a:schemeClr val="accent1">
              <a:lumMod val="20000"/>
              <a:lumOff val="80000"/>
            </a:schemeClr>
          </a:solidFill>
          <a:ln>
            <a:solidFill>
              <a:schemeClr val="tx1"/>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2">
                    <a:lumMod val="10000"/>
                  </a:schemeClr>
                </a:solidFill>
                <a:latin typeface="Arial" panose="020B0604020202020204" pitchFamily="34" charset="0"/>
                <a:cs typeface="Arial" panose="020B0604020202020204" pitchFamily="34" charset="0"/>
              </a:rPr>
              <a:t>“</a:t>
            </a:r>
            <a:r>
              <a:rPr lang="en-US" sz="2400" dirty="0" smtClean="0">
                <a:solidFill>
                  <a:schemeClr val="bg2">
                    <a:lumMod val="10000"/>
                  </a:schemeClr>
                </a:solidFill>
                <a:latin typeface="Arial" panose="020B0604020202020204" pitchFamily="34" charset="0"/>
                <a:cs typeface="Arial" panose="020B0604020202020204" pitchFamily="34" charset="0"/>
              </a:rPr>
              <a:t>Authors’ </a:t>
            </a:r>
            <a:r>
              <a:rPr lang="en-US" sz="2400" dirty="0">
                <a:solidFill>
                  <a:schemeClr val="bg2">
                    <a:lumMod val="10000"/>
                  </a:schemeClr>
                </a:solidFill>
                <a:latin typeface="Arial" panose="020B0604020202020204" pitchFamily="34" charset="0"/>
                <a:cs typeface="Arial" panose="020B0604020202020204" pitchFamily="34" charset="0"/>
              </a:rPr>
              <a:t>rights…”</a:t>
            </a:r>
          </a:p>
        </p:txBody>
      </p:sp>
      <p:pic>
        <p:nvPicPr>
          <p:cNvPr id="10" name="Picture 9">
            <a:extLst>
              <a:ext uri="{FF2B5EF4-FFF2-40B4-BE49-F238E27FC236}">
                <a16:creationId xmlns:a16="http://schemas.microsoft.com/office/drawing/2014/main" id="{45FBD4D4-820E-5644-B4F5-9A173569988A}"/>
              </a:ext>
            </a:extLst>
          </p:cNvPr>
          <p:cNvPicPr>
            <a:picLocks noChangeAspect="1"/>
          </p:cNvPicPr>
          <p:nvPr/>
        </p:nvPicPr>
        <p:blipFill>
          <a:blip r:embed="rId5"/>
          <a:stretch>
            <a:fillRect/>
          </a:stretch>
        </p:blipFill>
        <p:spPr>
          <a:xfrm flipH="1">
            <a:off x="9243723" y="2223380"/>
            <a:ext cx="675243" cy="872079"/>
          </a:xfrm>
          <a:prstGeom prst="rect">
            <a:avLst/>
          </a:prstGeom>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softEdge rad="63500"/>
          </a:effectLst>
        </p:spPr>
      </p:pic>
    </p:spTree>
    <p:extLst>
      <p:ext uri="{BB962C8B-B14F-4D97-AF65-F5344CB8AC3E}">
        <p14:creationId xmlns:p14="http://schemas.microsoft.com/office/powerpoint/2010/main" val="519662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a:off x="4048539" y="2029770"/>
            <a:ext cx="4094921" cy="4303974"/>
          </a:xfrm>
          <a:prstGeom prst="rect">
            <a:avLst/>
          </a:prstGeom>
        </p:spPr>
      </p:pic>
      <p:sp>
        <p:nvSpPr>
          <p:cNvPr id="2" name="Rounded Rectangular Callout 1">
            <a:extLst>
              <a:ext uri="{FF2B5EF4-FFF2-40B4-BE49-F238E27FC236}">
                <a16:creationId xmlns:a16="http://schemas.microsoft.com/office/drawing/2014/main" id="{907D4D9E-BE52-4346-86A3-69DF09582977}"/>
              </a:ext>
            </a:extLst>
          </p:cNvPr>
          <p:cNvSpPr/>
          <p:nvPr/>
        </p:nvSpPr>
        <p:spPr>
          <a:xfrm>
            <a:off x="7673010" y="1851991"/>
            <a:ext cx="2491408" cy="1577009"/>
          </a:xfrm>
          <a:prstGeom prst="wedgeRoundRectCallout">
            <a:avLst>
              <a:gd name="adj1" fmla="val -30939"/>
              <a:gd name="adj2" fmla="val 6670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PAM MAKES HER OWN RULES!!</a:t>
            </a:r>
          </a:p>
        </p:txBody>
      </p:sp>
      <p:sp>
        <p:nvSpPr>
          <p:cNvPr id="10" name="Explosion 2 9">
            <a:extLst>
              <a:ext uri="{FF2B5EF4-FFF2-40B4-BE49-F238E27FC236}">
                <a16:creationId xmlns:a16="http://schemas.microsoft.com/office/drawing/2014/main" id="{170374BE-507D-DE47-A3B8-A811D319573C}"/>
              </a:ext>
            </a:extLst>
          </p:cNvPr>
          <p:cNvSpPr/>
          <p:nvPr/>
        </p:nvSpPr>
        <p:spPr>
          <a:xfrm>
            <a:off x="2928718" y="1539380"/>
            <a:ext cx="2057168" cy="1673087"/>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PEW</a:t>
            </a:r>
            <a:endParaRPr lang="en-US" sz="2200" dirty="0">
              <a:solidFill>
                <a:schemeClr val="bg2">
                  <a:lumMod val="10000"/>
                </a:schemeClr>
              </a:solidFill>
            </a:endParaRPr>
          </a:p>
        </p:txBody>
      </p:sp>
      <p:sp>
        <p:nvSpPr>
          <p:cNvPr id="16" name="Explosion 1 15">
            <a:extLst>
              <a:ext uri="{FF2B5EF4-FFF2-40B4-BE49-F238E27FC236}">
                <a16:creationId xmlns:a16="http://schemas.microsoft.com/office/drawing/2014/main" id="{B8E51E5E-8518-C94E-A566-9A7E844200F5}"/>
              </a:ext>
            </a:extLst>
          </p:cNvPr>
          <p:cNvSpPr/>
          <p:nvPr/>
        </p:nvSpPr>
        <p:spPr>
          <a:xfrm rot="20851393">
            <a:off x="7541097" y="4676775"/>
            <a:ext cx="1568417" cy="142222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PEW</a:t>
            </a:r>
          </a:p>
        </p:txBody>
      </p:sp>
    </p:spTree>
    <p:extLst>
      <p:ext uri="{BB962C8B-B14F-4D97-AF65-F5344CB8AC3E}">
        <p14:creationId xmlns:p14="http://schemas.microsoft.com/office/powerpoint/2010/main" val="185849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a:off x="430696" y="1830987"/>
            <a:ext cx="4094921" cy="4303974"/>
          </a:xfrm>
          <a:prstGeom prst="rect">
            <a:avLst/>
          </a:prstGeom>
        </p:spPr>
      </p:pic>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4"/>
          <a:stretch>
            <a:fillRect/>
          </a:stretch>
        </p:blipFill>
        <p:spPr>
          <a:xfrm>
            <a:off x="3909332" y="4724749"/>
            <a:ext cx="1450869" cy="1608995"/>
          </a:xfrm>
          <a:prstGeom prst="rect">
            <a:avLst/>
          </a:prstGeom>
        </p:spPr>
      </p:pic>
      <p:sp>
        <p:nvSpPr>
          <p:cNvPr id="18" name="Right Arrow 17">
            <a:extLst>
              <a:ext uri="{FF2B5EF4-FFF2-40B4-BE49-F238E27FC236}">
                <a16:creationId xmlns:a16="http://schemas.microsoft.com/office/drawing/2014/main" id="{EB62A54B-0978-974C-B13F-58ABB3586EDD}"/>
              </a:ext>
            </a:extLst>
          </p:cNvPr>
          <p:cNvSpPr/>
          <p:nvPr/>
        </p:nvSpPr>
        <p:spPr>
          <a:xfrm>
            <a:off x="4525616" y="2382078"/>
            <a:ext cx="2852453"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EMAIL</a:t>
            </a:r>
          </a:p>
        </p:txBody>
      </p:sp>
      <p:sp>
        <p:nvSpPr>
          <p:cNvPr id="19" name="Right Arrow 18">
            <a:extLst>
              <a:ext uri="{FF2B5EF4-FFF2-40B4-BE49-F238E27FC236}">
                <a16:creationId xmlns:a16="http://schemas.microsoft.com/office/drawing/2014/main" id="{2BD58D36-69EF-6048-B319-E75855305535}"/>
              </a:ext>
            </a:extLst>
          </p:cNvPr>
          <p:cNvSpPr/>
          <p:nvPr/>
        </p:nvSpPr>
        <p:spPr>
          <a:xfrm flipH="1">
            <a:off x="5148891" y="4083356"/>
            <a:ext cx="2517494" cy="1046922"/>
          </a:xfrm>
          <a:prstGeom prst="rightArrow">
            <a:avLst>
              <a:gd name="adj1" fmla="val 4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A19DF99-598D-3942-AC55-37431B633F22}"/>
              </a:ext>
            </a:extLst>
          </p:cNvPr>
          <p:cNvPicPr>
            <a:picLocks noChangeAspect="1"/>
          </p:cNvPicPr>
          <p:nvPr/>
        </p:nvPicPr>
        <p:blipFill>
          <a:blip r:embed="rId5"/>
          <a:stretch>
            <a:fillRect/>
          </a:stretch>
        </p:blipFill>
        <p:spPr>
          <a:xfrm>
            <a:off x="8004748" y="2382078"/>
            <a:ext cx="2296789" cy="3189380"/>
          </a:xfrm>
          <a:prstGeom prst="rect">
            <a:avLst/>
          </a:prstGeom>
        </p:spPr>
      </p:pic>
    </p:spTree>
    <p:extLst>
      <p:ext uri="{BB962C8B-B14F-4D97-AF65-F5344CB8AC3E}">
        <p14:creationId xmlns:p14="http://schemas.microsoft.com/office/powerpoint/2010/main" val="226595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a:off x="430696" y="1830987"/>
            <a:ext cx="4094921" cy="4303974"/>
          </a:xfrm>
          <a:prstGeom prst="rect">
            <a:avLst/>
          </a:prstGeom>
        </p:spPr>
      </p:pic>
      <p:sp>
        <p:nvSpPr>
          <p:cNvPr id="8" name="Internal Storage 7">
            <a:extLst>
              <a:ext uri="{FF2B5EF4-FFF2-40B4-BE49-F238E27FC236}">
                <a16:creationId xmlns:a16="http://schemas.microsoft.com/office/drawing/2014/main" id="{52C3B40A-8C45-E14A-BDEA-85EF766D2400}"/>
              </a:ext>
            </a:extLst>
          </p:cNvPr>
          <p:cNvSpPr/>
          <p:nvPr/>
        </p:nvSpPr>
        <p:spPr>
          <a:xfrm>
            <a:off x="5360201" y="1571104"/>
            <a:ext cx="6675631" cy="4888711"/>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PAM’S COMMITMENTS</a:t>
            </a:r>
            <a:r>
              <a:rPr lang="en-US" sz="2400" u="sng"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400" u="sng"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/NEEDS</a:t>
            </a:r>
            <a:r>
              <a:rPr lang="en-US" sz="24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algn="ct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87312">
              <a:tabLst>
                <a:tab pos="625475" algn="l"/>
              </a:tabLst>
            </a:pP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1</a:t>
            </a:r>
            <a:r>
              <a:rPr lang="en-US" sz="2200" dirty="0" smtClean="0">
                <a:solidFill>
                  <a:schemeClr val="bg2">
                    <a:lumMod val="10000"/>
                  </a:schemeClr>
                </a:solidFill>
                <a:ea typeface="Noteworthy Light" panose="02000400000000000000" pitchFamily="2" charset="77"/>
                <a:cs typeface="MV Boli" panose="02000500030200090000" pitchFamily="2"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MAKE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WORK OPENLY ACCESSIBLE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commitment to granting agency)</a:t>
            </a:r>
          </a:p>
          <a:p>
            <a:pPr marL="457200" indent="-457200">
              <a:buFont typeface="+mj-lt"/>
              <a:buAutoNum type="arabicPeriod"/>
            </a:pPr>
            <a:endParaRPr lang="en-US" sz="2200" dirty="0">
              <a:solidFill>
                <a:schemeClr val="tx1"/>
              </a:solidFill>
              <a:latin typeface="MV Boli" panose="02000500030200090000" pitchFamily="2" charset="0"/>
              <a:ea typeface="Noteworthy Light" panose="02000400000000000000" pitchFamily="2" charset="77"/>
              <a:cs typeface="MV Boli" panose="02000500030200090000" pitchFamily="2" charset="0"/>
            </a:endParaRPr>
          </a:p>
          <a:p>
            <a:pPr>
              <a:tabLst>
                <a:tab pos="625475" algn="l"/>
              </a:tabLst>
            </a:pP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2</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RETAIN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 NON-EXCLUSIVE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LICENCE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commitment to employer)</a:t>
            </a:r>
          </a:p>
          <a:p>
            <a:pPr marL="457200" indent="-457200">
              <a:buFont typeface="+mj-lt"/>
              <a:buAutoNum type="arabicPeriod"/>
            </a:pPr>
            <a:endParaRPr lang="en-US" sz="2200" dirty="0">
              <a:solidFill>
                <a:schemeClr val="tx1"/>
              </a:solidFill>
              <a:latin typeface="MV Boli" panose="02000500030200090000" pitchFamily="2" charset="0"/>
              <a:ea typeface="Noteworthy Light" panose="02000400000000000000" pitchFamily="2" charset="77"/>
              <a:cs typeface="MV Boli" panose="02000500030200090000" pitchFamily="2" charset="0"/>
            </a:endParaRPr>
          </a:p>
          <a:p>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3</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DOWNSTREAM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USES</a:t>
            </a:r>
          </a:p>
          <a:p>
            <a:pPr>
              <a:tabLst>
                <a:tab pos="625475" algn="l"/>
              </a:tabLst>
            </a:pP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(for future conferences,</a:t>
            </a:r>
            <a:r>
              <a:rPr lang="en-US" sz="2200"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lectures,</a:t>
            </a:r>
            <a:r>
              <a:rPr lang="en-US" sz="2200"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etc</a:t>
            </a:r>
            <a:r>
              <a:rPr lang="en-US" sz="2200" dirty="0">
                <a:solidFill>
                  <a:schemeClr val="bg2">
                    <a:lumMod val="10000"/>
                  </a:schemeClr>
                </a:solidFill>
                <a:latin typeface="+mj-lt"/>
                <a:ea typeface="Noteworthy Light" panose="02000400000000000000" pitchFamily="2" charset="77"/>
                <a:cs typeface="MV Boli" panose="02000500030200090000" pitchFamily="2" charset="0"/>
              </a:rPr>
              <a:t>.</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marL="457200" indent="-457200">
              <a:buAutoNum type="arabicPeriod" startAt="3"/>
            </a:pPr>
            <a:endParaRPr lang="en-US" sz="2200" dirty="0">
              <a:solidFill>
                <a:schemeClr val="tx1"/>
              </a:solidFill>
              <a:latin typeface="MV Boli" panose="02000500030200090000" pitchFamily="2" charset="0"/>
              <a:ea typeface="Noteworthy Light" panose="02000400000000000000" pitchFamily="2" charset="77"/>
              <a:cs typeface="MV Boli" panose="02000500030200090000" pitchFamily="2" charset="0"/>
            </a:endParaRPr>
          </a:p>
          <a:p>
            <a:pPr>
              <a:tabLst>
                <a:tab pos="625475" algn="l"/>
              </a:tabLst>
            </a:pP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4</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GIVE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RESEARCH PARTICIPANTS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COPY	(commitment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to participants)</a:t>
            </a:r>
          </a:p>
          <a:p>
            <a:pPr marL="457200" indent="-457200">
              <a:buFont typeface="+mj-lt"/>
              <a:buAutoNum type="arabicPeriod"/>
            </a:pP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pic>
        <p:nvPicPr>
          <p:cNvPr id="7" name="Picture 6">
            <a:extLst>
              <a:ext uri="{FF2B5EF4-FFF2-40B4-BE49-F238E27FC236}">
                <a16:creationId xmlns:a16="http://schemas.microsoft.com/office/drawing/2014/main" id="{EDBB8CD2-263A-A448-9206-AC19D4F2DA4A}"/>
              </a:ext>
            </a:extLst>
          </p:cNvPr>
          <p:cNvPicPr>
            <a:picLocks noChangeAspect="1"/>
          </p:cNvPicPr>
          <p:nvPr/>
        </p:nvPicPr>
        <p:blipFill>
          <a:blip r:embed="rId4"/>
          <a:stretch>
            <a:fillRect/>
          </a:stretch>
        </p:blipFill>
        <p:spPr>
          <a:xfrm>
            <a:off x="3890082" y="4724749"/>
            <a:ext cx="1450869" cy="1608995"/>
          </a:xfrm>
          <a:prstGeom prst="rect">
            <a:avLst/>
          </a:prstGeom>
        </p:spPr>
      </p:pic>
    </p:spTree>
    <p:extLst>
      <p:ext uri="{BB962C8B-B14F-4D97-AF65-F5344CB8AC3E}">
        <p14:creationId xmlns:p14="http://schemas.microsoft.com/office/powerpoint/2010/main" val="131676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iterate type="lt">
                                    <p:tmPct val="0"/>
                                  </p:iterate>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iterate type="lt">
                                    <p:tmPct val="0"/>
                                  </p:iterate>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iterate type="lt">
                                    <p:tmPct val="0"/>
                                  </p:iterate>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iterate type="lt">
                                    <p:tmPct val="0"/>
                                  </p:iterate>
                                  <p:childTnLst>
                                    <p:set>
                                      <p:cBhvr>
                                        <p:cTn id="26" dur="1" fill="hold">
                                          <p:stCondLst>
                                            <p:cond delay="0"/>
                                          </p:stCondLst>
                                        </p:cTn>
                                        <p:tgtEl>
                                          <p:spTgt spid="8">
                                            <p:txEl>
                                              <p:pRg st="7" end="7"/>
                                            </p:txEl>
                                          </p:spTgt>
                                        </p:tgtEl>
                                        <p:attrNameLst>
                                          <p:attrName>style.visibility</p:attrName>
                                        </p:attrNameLst>
                                      </p:cBhvr>
                                      <p:to>
                                        <p:strVal val="visible"/>
                                      </p:to>
                                    </p:set>
                                    <p:anim calcmode="lin" valueType="num">
                                      <p:cBhvr additive="base">
                                        <p:cTn id="27"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iterate type="lt">
                                    <p:tmPct val="0"/>
                                  </p:iterate>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6" presetClass="emph" presetSubtype="0" fill="hold" nodeType="clickEffect">
                                  <p:stCondLst>
                                    <p:cond delay="0"/>
                                  </p:stCondLst>
                                  <p:iterate type="lt">
                                    <p:tmPct val="10000"/>
                                  </p:iterate>
                                  <p:childTnLst>
                                    <p:animScale>
                                      <p:cBhvr>
                                        <p:cTn id="36" dur="250" autoRev="1" fill="hold">
                                          <p:stCondLst>
                                            <p:cond delay="0"/>
                                          </p:stCondLst>
                                        </p:cTn>
                                        <p:tgtEl>
                                          <p:spTgt spid="8">
                                            <p:txEl>
                                              <p:pRg st="2" end="2"/>
                                            </p:txEl>
                                          </p:spTgt>
                                        </p:tgtEl>
                                      </p:cBhvr>
                                      <p:to x="80000" y="100000"/>
                                    </p:animScale>
                                    <p:anim by="(#ppt_w*0.10)" calcmode="lin" valueType="num">
                                      <p:cBhvr>
                                        <p:cTn id="37" dur="250" autoRev="1" fill="hold">
                                          <p:stCondLst>
                                            <p:cond delay="0"/>
                                          </p:stCondLst>
                                        </p:cTn>
                                        <p:tgtEl>
                                          <p:spTgt spid="8">
                                            <p:txEl>
                                              <p:pRg st="2" end="2"/>
                                            </p:txEl>
                                          </p:spTgt>
                                        </p:tgtEl>
                                        <p:attrNameLst>
                                          <p:attrName>ppt_x</p:attrName>
                                        </p:attrNameLst>
                                      </p:cBhvr>
                                    </p:anim>
                                    <p:anim by="(-#ppt_w*0.10)" calcmode="lin" valueType="num">
                                      <p:cBhvr>
                                        <p:cTn id="38" dur="250" autoRev="1" fill="hold">
                                          <p:stCondLst>
                                            <p:cond delay="0"/>
                                          </p:stCondLst>
                                        </p:cTn>
                                        <p:tgtEl>
                                          <p:spTgt spid="8">
                                            <p:txEl>
                                              <p:pRg st="2" end="2"/>
                                            </p:txEl>
                                          </p:spTgt>
                                        </p:tgtEl>
                                        <p:attrNameLst>
                                          <p:attrName>ppt_y</p:attrName>
                                        </p:attrNameLst>
                                      </p:cBhvr>
                                    </p:anim>
                                    <p:animRot by="-480000">
                                      <p:cBhvr>
                                        <p:cTn id="39" dur="250" autoRev="1" fill="hold">
                                          <p:stCondLst>
                                            <p:cond delay="0"/>
                                          </p:stCondLst>
                                        </p:cTn>
                                        <p:tgtEl>
                                          <p:spTgt spid="8">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6" presetClass="emph" presetSubtype="0" fill="hold" nodeType="clickEffect">
                                  <p:stCondLst>
                                    <p:cond delay="0"/>
                                  </p:stCondLst>
                                  <p:iterate type="lt">
                                    <p:tmPct val="10000"/>
                                  </p:iterate>
                                  <p:childTnLst>
                                    <p:animScale>
                                      <p:cBhvr>
                                        <p:cTn id="43" dur="250" autoRev="1" fill="hold">
                                          <p:stCondLst>
                                            <p:cond delay="0"/>
                                          </p:stCondLst>
                                        </p:cTn>
                                        <p:tgtEl>
                                          <p:spTgt spid="8">
                                            <p:txEl>
                                              <p:pRg st="4" end="4"/>
                                            </p:txEl>
                                          </p:spTgt>
                                        </p:tgtEl>
                                      </p:cBhvr>
                                      <p:to x="80000" y="100000"/>
                                    </p:animScale>
                                    <p:anim by="(#ppt_w*0.10)" calcmode="lin" valueType="num">
                                      <p:cBhvr>
                                        <p:cTn id="44" dur="250" autoRev="1" fill="hold">
                                          <p:stCondLst>
                                            <p:cond delay="0"/>
                                          </p:stCondLst>
                                        </p:cTn>
                                        <p:tgtEl>
                                          <p:spTgt spid="8">
                                            <p:txEl>
                                              <p:pRg st="4" end="4"/>
                                            </p:txEl>
                                          </p:spTgt>
                                        </p:tgtEl>
                                        <p:attrNameLst>
                                          <p:attrName>ppt_x</p:attrName>
                                        </p:attrNameLst>
                                      </p:cBhvr>
                                    </p:anim>
                                    <p:anim by="(-#ppt_w*0.10)" calcmode="lin" valueType="num">
                                      <p:cBhvr>
                                        <p:cTn id="45" dur="250" autoRev="1" fill="hold">
                                          <p:stCondLst>
                                            <p:cond delay="0"/>
                                          </p:stCondLst>
                                        </p:cTn>
                                        <p:tgtEl>
                                          <p:spTgt spid="8">
                                            <p:txEl>
                                              <p:pRg st="4" end="4"/>
                                            </p:txEl>
                                          </p:spTgt>
                                        </p:tgtEl>
                                        <p:attrNameLst>
                                          <p:attrName>ppt_y</p:attrName>
                                        </p:attrNameLst>
                                      </p:cBhvr>
                                    </p:anim>
                                    <p:animRot by="-480000">
                                      <p:cBhvr>
                                        <p:cTn id="46" dur="250" autoRev="1" fill="hold">
                                          <p:stCondLst>
                                            <p:cond delay="0"/>
                                          </p:stCondLst>
                                        </p:cTn>
                                        <p:tgtEl>
                                          <p:spTgt spid="8">
                                            <p:txEl>
                                              <p:pRg st="4" end="4"/>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6" presetClass="emph" presetSubtype="0" fill="hold" nodeType="clickEffect">
                                  <p:stCondLst>
                                    <p:cond delay="0"/>
                                  </p:stCondLst>
                                  <p:iterate type="lt">
                                    <p:tmPct val="10000"/>
                                  </p:iterate>
                                  <p:childTnLst>
                                    <p:animScale>
                                      <p:cBhvr>
                                        <p:cTn id="50" dur="250" autoRev="1" fill="hold">
                                          <p:stCondLst>
                                            <p:cond delay="0"/>
                                          </p:stCondLst>
                                        </p:cTn>
                                        <p:tgtEl>
                                          <p:spTgt spid="8">
                                            <p:txEl>
                                              <p:pRg st="6" end="6"/>
                                            </p:txEl>
                                          </p:spTgt>
                                        </p:tgtEl>
                                      </p:cBhvr>
                                      <p:to x="80000" y="100000"/>
                                    </p:animScale>
                                    <p:anim by="(#ppt_w*0.10)" calcmode="lin" valueType="num">
                                      <p:cBhvr>
                                        <p:cTn id="51" dur="250" autoRev="1" fill="hold">
                                          <p:stCondLst>
                                            <p:cond delay="0"/>
                                          </p:stCondLst>
                                        </p:cTn>
                                        <p:tgtEl>
                                          <p:spTgt spid="8">
                                            <p:txEl>
                                              <p:pRg st="6" end="6"/>
                                            </p:txEl>
                                          </p:spTgt>
                                        </p:tgtEl>
                                        <p:attrNameLst>
                                          <p:attrName>ppt_x</p:attrName>
                                        </p:attrNameLst>
                                      </p:cBhvr>
                                    </p:anim>
                                    <p:anim by="(-#ppt_w*0.10)" calcmode="lin" valueType="num">
                                      <p:cBhvr>
                                        <p:cTn id="52" dur="250" autoRev="1" fill="hold">
                                          <p:stCondLst>
                                            <p:cond delay="0"/>
                                          </p:stCondLst>
                                        </p:cTn>
                                        <p:tgtEl>
                                          <p:spTgt spid="8">
                                            <p:txEl>
                                              <p:pRg st="6" end="6"/>
                                            </p:txEl>
                                          </p:spTgt>
                                        </p:tgtEl>
                                        <p:attrNameLst>
                                          <p:attrName>ppt_y</p:attrName>
                                        </p:attrNameLst>
                                      </p:cBhvr>
                                    </p:anim>
                                    <p:animRot by="-480000">
                                      <p:cBhvr>
                                        <p:cTn id="53" dur="250" autoRev="1" fill="hold">
                                          <p:stCondLst>
                                            <p:cond delay="0"/>
                                          </p:stCondLst>
                                        </p:cTn>
                                        <p:tgtEl>
                                          <p:spTgt spid="8">
                                            <p:txEl>
                                              <p:pRg st="6" end="6"/>
                                            </p:txEl>
                                          </p:spTgt>
                                        </p:tgtEl>
                                        <p:attrNameLst>
                                          <p:attrName>r</p:attrName>
                                        </p:attrNameLst>
                                      </p:cBhvr>
                                    </p:animRot>
                                  </p:childTnLst>
                                </p:cTn>
                              </p:par>
                            </p:childTnLst>
                          </p:cTn>
                        </p:par>
                        <p:par>
                          <p:cTn id="54" fill="hold">
                            <p:stCondLst>
                              <p:cond delay="1250"/>
                            </p:stCondLst>
                            <p:childTnLst>
                              <p:par>
                                <p:cTn id="55" presetID="36" presetClass="emph" presetSubtype="0" fill="hold" nodeType="afterEffect">
                                  <p:stCondLst>
                                    <p:cond delay="0"/>
                                  </p:stCondLst>
                                  <p:iterate type="lt">
                                    <p:tmPct val="10000"/>
                                  </p:iterate>
                                  <p:childTnLst>
                                    <p:animScale>
                                      <p:cBhvr>
                                        <p:cTn id="56" dur="250" autoRev="1" fill="hold">
                                          <p:stCondLst>
                                            <p:cond delay="0"/>
                                          </p:stCondLst>
                                        </p:cTn>
                                        <p:tgtEl>
                                          <p:spTgt spid="8">
                                            <p:txEl>
                                              <p:pRg st="7" end="7"/>
                                            </p:txEl>
                                          </p:spTgt>
                                        </p:tgtEl>
                                      </p:cBhvr>
                                      <p:to x="80000" y="100000"/>
                                    </p:animScale>
                                    <p:anim by="(#ppt_w*0.10)" calcmode="lin" valueType="num">
                                      <p:cBhvr>
                                        <p:cTn id="57" dur="250" autoRev="1" fill="hold">
                                          <p:stCondLst>
                                            <p:cond delay="0"/>
                                          </p:stCondLst>
                                        </p:cTn>
                                        <p:tgtEl>
                                          <p:spTgt spid="8">
                                            <p:txEl>
                                              <p:pRg st="7" end="7"/>
                                            </p:txEl>
                                          </p:spTgt>
                                        </p:tgtEl>
                                        <p:attrNameLst>
                                          <p:attrName>ppt_x</p:attrName>
                                        </p:attrNameLst>
                                      </p:cBhvr>
                                    </p:anim>
                                    <p:anim by="(-#ppt_w*0.10)" calcmode="lin" valueType="num">
                                      <p:cBhvr>
                                        <p:cTn id="58" dur="250" autoRev="1" fill="hold">
                                          <p:stCondLst>
                                            <p:cond delay="0"/>
                                          </p:stCondLst>
                                        </p:cTn>
                                        <p:tgtEl>
                                          <p:spTgt spid="8">
                                            <p:txEl>
                                              <p:pRg st="7" end="7"/>
                                            </p:txEl>
                                          </p:spTgt>
                                        </p:tgtEl>
                                        <p:attrNameLst>
                                          <p:attrName>ppt_y</p:attrName>
                                        </p:attrNameLst>
                                      </p:cBhvr>
                                    </p:anim>
                                    <p:animRot by="-480000">
                                      <p:cBhvr>
                                        <p:cTn id="59" dur="250" autoRev="1" fill="hold">
                                          <p:stCondLst>
                                            <p:cond delay="0"/>
                                          </p:stCondLst>
                                        </p:cTn>
                                        <p:tgtEl>
                                          <p:spTgt spid="8">
                                            <p:txEl>
                                              <p:pRg st="7" end="7"/>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36" presetClass="emph" presetSubtype="0" fill="hold" nodeType="clickEffect">
                                  <p:stCondLst>
                                    <p:cond delay="0"/>
                                  </p:stCondLst>
                                  <p:iterate type="lt">
                                    <p:tmPct val="10000"/>
                                  </p:iterate>
                                  <p:childTnLst>
                                    <p:animScale>
                                      <p:cBhvr>
                                        <p:cTn id="63" dur="250" autoRev="1" fill="hold">
                                          <p:stCondLst>
                                            <p:cond delay="0"/>
                                          </p:stCondLst>
                                        </p:cTn>
                                        <p:tgtEl>
                                          <p:spTgt spid="8">
                                            <p:txEl>
                                              <p:pRg st="9" end="9"/>
                                            </p:txEl>
                                          </p:spTgt>
                                        </p:tgtEl>
                                      </p:cBhvr>
                                      <p:to x="80000" y="100000"/>
                                    </p:animScale>
                                    <p:anim by="(#ppt_w*0.10)" calcmode="lin" valueType="num">
                                      <p:cBhvr>
                                        <p:cTn id="64" dur="250" autoRev="1" fill="hold">
                                          <p:stCondLst>
                                            <p:cond delay="0"/>
                                          </p:stCondLst>
                                        </p:cTn>
                                        <p:tgtEl>
                                          <p:spTgt spid="8">
                                            <p:txEl>
                                              <p:pRg st="9" end="9"/>
                                            </p:txEl>
                                          </p:spTgt>
                                        </p:tgtEl>
                                        <p:attrNameLst>
                                          <p:attrName>ppt_x</p:attrName>
                                        </p:attrNameLst>
                                      </p:cBhvr>
                                    </p:anim>
                                    <p:anim by="(-#ppt_w*0.10)" calcmode="lin" valueType="num">
                                      <p:cBhvr>
                                        <p:cTn id="65" dur="250" autoRev="1" fill="hold">
                                          <p:stCondLst>
                                            <p:cond delay="0"/>
                                          </p:stCondLst>
                                        </p:cTn>
                                        <p:tgtEl>
                                          <p:spTgt spid="8">
                                            <p:txEl>
                                              <p:pRg st="9" end="9"/>
                                            </p:txEl>
                                          </p:spTgt>
                                        </p:tgtEl>
                                        <p:attrNameLst>
                                          <p:attrName>ppt_y</p:attrName>
                                        </p:attrNameLst>
                                      </p:cBhvr>
                                    </p:anim>
                                    <p:animRot by="-480000">
                                      <p:cBhvr>
                                        <p:cTn id="66" dur="250" autoRev="1" fill="hold">
                                          <p:stCondLst>
                                            <p:cond delay="0"/>
                                          </p:stCondLst>
                                        </p:cTn>
                                        <p:tgtEl>
                                          <p:spTgt spid="8">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3"/>
          <a:stretch>
            <a:fillRect/>
          </a:stretch>
        </p:blipFill>
        <p:spPr>
          <a:xfrm>
            <a:off x="4121203" y="2657467"/>
            <a:ext cx="2390481" cy="2651012"/>
          </a:xfrm>
          <a:prstGeom prst="rect">
            <a:avLst/>
          </a:prstGeom>
        </p:spPr>
      </p:pic>
      <p:sp>
        <p:nvSpPr>
          <p:cNvPr id="8" name="Internal Storage 7">
            <a:extLst>
              <a:ext uri="{FF2B5EF4-FFF2-40B4-BE49-F238E27FC236}">
                <a16:creationId xmlns:a16="http://schemas.microsoft.com/office/drawing/2014/main" id="{52C3B40A-8C45-E14A-BDEA-85EF766D2400}"/>
              </a:ext>
            </a:extLst>
          </p:cNvPr>
          <p:cNvSpPr/>
          <p:nvPr/>
        </p:nvSpPr>
        <p:spPr>
          <a:xfrm>
            <a:off x="7890156" y="2783652"/>
            <a:ext cx="2865782" cy="2398644"/>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u="sng"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PAM’S </a:t>
            </a:r>
            <a:r>
              <a:rPr lang="en-US" sz="2200" u="sng"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NEEDS</a:t>
            </a: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pPr algn="ct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sp>
        <p:nvSpPr>
          <p:cNvPr id="2" name="TextBox 1">
            <a:extLst>
              <a:ext uri="{FF2B5EF4-FFF2-40B4-BE49-F238E27FC236}">
                <a16:creationId xmlns:a16="http://schemas.microsoft.com/office/drawing/2014/main" id="{154C2C24-0F09-4841-86BD-BDDB8664150F}"/>
              </a:ext>
            </a:extLst>
          </p:cNvPr>
          <p:cNvSpPr txBox="1"/>
          <p:nvPr/>
        </p:nvSpPr>
        <p:spPr>
          <a:xfrm>
            <a:off x="6681652" y="3567475"/>
            <a:ext cx="874643" cy="830997"/>
          </a:xfrm>
          <a:prstGeom prst="rect">
            <a:avLst/>
          </a:prstGeom>
          <a:noFill/>
        </p:spPr>
        <p:txBody>
          <a:bodyPr wrap="square" rtlCol="0">
            <a:spAutoFit/>
          </a:bodyPr>
          <a:lstStyle/>
          <a:p>
            <a:r>
              <a:rPr lang="en-US" sz="4800" dirty="0">
                <a:solidFill>
                  <a:schemeClr val="bg2">
                    <a:lumMod val="10000"/>
                  </a:schemeClr>
                </a:solidFill>
                <a:latin typeface="Arial" panose="020B0604020202020204" pitchFamily="34" charset="0"/>
                <a:cs typeface="Arial" panose="020B0604020202020204" pitchFamily="34" charset="0"/>
              </a:rPr>
              <a:t>V</a:t>
            </a:r>
            <a:r>
              <a:rPr lang="en-US" sz="4800" dirty="0">
                <a:solidFill>
                  <a:schemeClr val="bg2">
                    <a:lumMod val="10000"/>
                  </a:schemeClr>
                </a:solidFill>
              </a:rPr>
              <a:t>.</a:t>
            </a:r>
          </a:p>
        </p:txBody>
      </p:sp>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4"/>
          <a:stretch>
            <a:fillRect/>
          </a:stretch>
        </p:blipFill>
        <p:spPr>
          <a:xfrm>
            <a:off x="430696" y="1830987"/>
            <a:ext cx="4094921" cy="4303974"/>
          </a:xfrm>
          <a:prstGeom prst="rect">
            <a:avLst/>
          </a:prstGeom>
        </p:spPr>
      </p:pic>
    </p:spTree>
    <p:extLst>
      <p:ext uri="{BB962C8B-B14F-4D97-AF65-F5344CB8AC3E}">
        <p14:creationId xmlns:p14="http://schemas.microsoft.com/office/powerpoint/2010/main" val="194799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a:extLst>
              <a:ext uri="{FF2B5EF4-FFF2-40B4-BE49-F238E27FC236}">
                <a16:creationId xmlns:a16="http://schemas.microsoft.com/office/drawing/2014/main" id="{A3126DBF-91EC-8141-83C9-1A3885837162}"/>
              </a:ext>
            </a:extLst>
          </p:cNvPr>
          <p:cNvSpPr/>
          <p:nvPr/>
        </p:nvSpPr>
        <p:spPr>
          <a:xfrm>
            <a:off x="397556" y="1897093"/>
            <a:ext cx="2058469" cy="1387608"/>
          </a:xfrm>
          <a:prstGeom prst="wedgeRoundRectCallout">
            <a:avLst>
              <a:gd name="adj1" fmla="val 4565"/>
              <a:gd name="adj2" fmla="val 9410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ZOINKS!</a:t>
            </a:r>
          </a:p>
        </p:txBody>
      </p:sp>
      <p:sp>
        <p:nvSpPr>
          <p:cNvPr id="14" name="Rounded Rectangular Callout 13">
            <a:extLst>
              <a:ext uri="{FF2B5EF4-FFF2-40B4-BE49-F238E27FC236}">
                <a16:creationId xmlns:a16="http://schemas.microsoft.com/office/drawing/2014/main" id="{05DF134F-BA49-C946-A9B9-7CD8FCFBD84A}"/>
              </a:ext>
            </a:extLst>
          </p:cNvPr>
          <p:cNvSpPr/>
          <p:nvPr/>
        </p:nvSpPr>
        <p:spPr>
          <a:xfrm flipH="1">
            <a:off x="159146" y="1770974"/>
            <a:ext cx="3286698" cy="1533062"/>
          </a:xfrm>
          <a:prstGeom prst="wedgeRoundRectCallout">
            <a:avLst>
              <a:gd name="adj1" fmla="val -4039"/>
              <a:gd name="adj2" fmla="val 8787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THAT FULFILLS THE REQUIREMENT!</a:t>
            </a:r>
          </a:p>
        </p:txBody>
      </p:sp>
      <p:sp>
        <p:nvSpPr>
          <p:cNvPr id="10" name="TextBox 9">
            <a:extLst>
              <a:ext uri="{FF2B5EF4-FFF2-40B4-BE49-F238E27FC236}">
                <a16:creationId xmlns:a16="http://schemas.microsoft.com/office/drawing/2014/main" id="{530D6931-E85B-2D46-BF46-0E3FA2E7E909}"/>
              </a:ext>
            </a:extLst>
          </p:cNvPr>
          <p:cNvSpPr txBox="1"/>
          <p:nvPr/>
        </p:nvSpPr>
        <p:spPr>
          <a:xfrm>
            <a:off x="5703358" y="3454749"/>
            <a:ext cx="5194850" cy="646331"/>
          </a:xfrm>
          <a:prstGeom prst="rect">
            <a:avLst/>
          </a:prstGeom>
          <a:noFill/>
        </p:spPr>
        <p:txBody>
          <a:bodyPr wrap="square" rtlCol="0">
            <a:spAutoFit/>
          </a:bodyPr>
          <a:lstStyle/>
          <a:p>
            <a:r>
              <a:rPr lang="en-US" sz="3600" dirty="0">
                <a:solidFill>
                  <a:schemeClr val="bg2">
                    <a:lumMod val="10000"/>
                  </a:schemeClr>
                </a:solidFill>
                <a:latin typeface="Century" panose="02040604050505020304" pitchFamily="18" charset="0"/>
                <a:cs typeface="Aldhabi" panose="020F0502020204030204" pitchFamily="34" charset="0"/>
              </a:rPr>
              <a:t>“…</a:t>
            </a:r>
            <a:r>
              <a:rPr lang="en-US" sz="3600" strike="sngStrike" dirty="0">
                <a:solidFill>
                  <a:schemeClr val="bg2">
                    <a:lumMod val="10000"/>
                  </a:schemeClr>
                </a:solidFill>
                <a:latin typeface="Century" panose="02040604050505020304" pitchFamily="18" charset="0"/>
                <a:cs typeface="Aldhabi" panose="020F0502020204030204" pitchFamily="34" charset="0"/>
              </a:rPr>
              <a:t>copyright transfer</a:t>
            </a:r>
            <a:r>
              <a:rPr lang="en-US" sz="3600" dirty="0">
                <a:solidFill>
                  <a:schemeClr val="bg2">
                    <a:lumMod val="10000"/>
                  </a:schemeClr>
                </a:solidFill>
                <a:latin typeface="Century" panose="02040604050505020304" pitchFamily="18" charset="0"/>
                <a:cs typeface="Aldhabi" panose="020F0502020204030204" pitchFamily="34" charset="0"/>
              </a:rPr>
              <a:t>.”</a:t>
            </a:r>
            <a:r>
              <a:rPr lang="en-US" sz="3600" dirty="0">
                <a:solidFill>
                  <a:schemeClr val="bg2">
                    <a:lumMod val="10000"/>
                  </a:schemeClr>
                </a:solidFill>
                <a:latin typeface="Aldhabi" panose="020F0502020204030204" pitchFamily="34" charset="0"/>
                <a:cs typeface="Aldhabi" panose="020F0502020204030204" pitchFamily="34" charset="0"/>
              </a:rPr>
              <a:t> </a:t>
            </a:r>
          </a:p>
        </p:txBody>
      </p:sp>
      <p:sp>
        <p:nvSpPr>
          <p:cNvPr id="15" name="TextBox 14">
            <a:extLst>
              <a:ext uri="{FF2B5EF4-FFF2-40B4-BE49-F238E27FC236}">
                <a16:creationId xmlns:a16="http://schemas.microsoft.com/office/drawing/2014/main" id="{4320A036-FF43-AD4F-AEAE-464F0DF404C8}"/>
              </a:ext>
            </a:extLst>
          </p:cNvPr>
          <p:cNvSpPr txBox="1"/>
          <p:nvPr/>
        </p:nvSpPr>
        <p:spPr>
          <a:xfrm>
            <a:off x="4987740" y="3387911"/>
            <a:ext cx="5965568" cy="646331"/>
          </a:xfrm>
          <a:prstGeom prst="rect">
            <a:avLst/>
          </a:prstGeom>
          <a:noFill/>
        </p:spPr>
        <p:txBody>
          <a:bodyPr wrap="square" rtlCol="0">
            <a:spAutoFit/>
          </a:bodyPr>
          <a:lstStyle/>
          <a:p>
            <a:r>
              <a:rPr lang="en-CA" sz="3600" dirty="0">
                <a:solidFill>
                  <a:schemeClr val="bg2">
                    <a:lumMod val="10000"/>
                  </a:schemeClr>
                </a:solidFill>
                <a:latin typeface="Century" panose="02040604050505020304" pitchFamily="18" charset="0"/>
              </a:rPr>
              <a:t>“nominal author copyright” </a:t>
            </a:r>
            <a:endParaRPr lang="en-US" sz="3600" dirty="0">
              <a:solidFill>
                <a:schemeClr val="bg2">
                  <a:lumMod val="10000"/>
                </a:schemeClr>
              </a:solidFill>
              <a:latin typeface="Century" panose="02040604050505020304" pitchFamily="18" charset="0"/>
            </a:endParaRPr>
          </a:p>
        </p:txBody>
      </p:sp>
      <p:sp>
        <p:nvSpPr>
          <p:cNvPr id="13" name="TextBox 12">
            <a:extLst>
              <a:ext uri="{FF2B5EF4-FFF2-40B4-BE49-F238E27FC236}">
                <a16:creationId xmlns:a16="http://schemas.microsoft.com/office/drawing/2014/main" id="{52327BB0-8D29-0647-A7A0-8E63F4229857}"/>
              </a:ext>
            </a:extLst>
          </p:cNvPr>
          <p:cNvSpPr txBox="1"/>
          <p:nvPr/>
        </p:nvSpPr>
        <p:spPr>
          <a:xfrm>
            <a:off x="5529320" y="3387912"/>
            <a:ext cx="5542925" cy="646331"/>
          </a:xfrm>
          <a:prstGeom prst="rect">
            <a:avLst/>
          </a:prstGeom>
          <a:noFill/>
        </p:spPr>
        <p:txBody>
          <a:bodyPr wrap="square" rtlCol="0">
            <a:spAutoFit/>
          </a:bodyPr>
          <a:lstStyle/>
          <a:p>
            <a:r>
              <a:rPr lang="en-US" sz="3600" dirty="0">
                <a:solidFill>
                  <a:schemeClr val="bg2">
                    <a:lumMod val="10000"/>
                  </a:schemeClr>
                </a:solidFill>
                <a:latin typeface="Century" panose="02040604050505020304" pitchFamily="18" charset="0"/>
              </a:rPr>
              <a:t>“…</a:t>
            </a:r>
            <a:r>
              <a:rPr lang="en-US" sz="3600" dirty="0" err="1">
                <a:solidFill>
                  <a:schemeClr val="bg2">
                    <a:lumMod val="10000"/>
                  </a:schemeClr>
                </a:solidFill>
                <a:latin typeface="Century" panose="02040604050505020304" pitchFamily="18" charset="0"/>
              </a:rPr>
              <a:t>licence</a:t>
            </a:r>
            <a:r>
              <a:rPr lang="en-US" sz="3600" dirty="0">
                <a:solidFill>
                  <a:schemeClr val="bg2">
                    <a:lumMod val="10000"/>
                  </a:schemeClr>
                </a:solidFill>
                <a:latin typeface="Century" panose="02040604050505020304" pitchFamily="18" charset="0"/>
              </a:rPr>
              <a:t> to publish…”</a:t>
            </a:r>
          </a:p>
        </p:txBody>
      </p:sp>
      <p:sp>
        <p:nvSpPr>
          <p:cNvPr id="12" name="TextBox 11">
            <a:extLst>
              <a:ext uri="{FF2B5EF4-FFF2-40B4-BE49-F238E27FC236}">
                <a16:creationId xmlns:a16="http://schemas.microsoft.com/office/drawing/2014/main" id="{78500281-1C9F-A443-81A4-26F13AB4C346}"/>
              </a:ext>
            </a:extLst>
          </p:cNvPr>
          <p:cNvSpPr txBox="1"/>
          <p:nvPr/>
        </p:nvSpPr>
        <p:spPr>
          <a:xfrm>
            <a:off x="5529320" y="3284701"/>
            <a:ext cx="5300870" cy="1200329"/>
          </a:xfrm>
          <a:prstGeom prst="rect">
            <a:avLst/>
          </a:prstGeom>
          <a:noFill/>
        </p:spPr>
        <p:txBody>
          <a:bodyPr wrap="square" rtlCol="0">
            <a:spAutoFit/>
          </a:bodyPr>
          <a:lstStyle/>
          <a:p>
            <a:r>
              <a:rPr lang="en-US" sz="3600" dirty="0">
                <a:solidFill>
                  <a:schemeClr val="bg2">
                    <a:lumMod val="10000"/>
                  </a:schemeClr>
                </a:solidFill>
                <a:latin typeface="Century" panose="02040604050505020304" pitchFamily="18" charset="0"/>
                <a:cs typeface="Arial" panose="020B0604020202020204" pitchFamily="34" charset="0"/>
              </a:rPr>
              <a:t>“…sharing it in an open access repository…”</a:t>
            </a:r>
          </a:p>
        </p:txBody>
      </p:sp>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3"/>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4"/>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5"/>
          <a:stretch>
            <a:fillRect/>
          </a:stretch>
        </p:blipFill>
        <p:spPr>
          <a:xfrm flipH="1">
            <a:off x="1426791" y="4640823"/>
            <a:ext cx="716251" cy="717558"/>
          </a:xfrm>
          <a:prstGeom prst="rect">
            <a:avLst/>
          </a:prstGeom>
        </p:spPr>
      </p:pic>
      <p:pic>
        <p:nvPicPr>
          <p:cNvPr id="17" name="Picture 16">
            <a:extLst>
              <a:ext uri="{FF2B5EF4-FFF2-40B4-BE49-F238E27FC236}">
                <a16:creationId xmlns:a16="http://schemas.microsoft.com/office/drawing/2014/main" id="{7E6240FD-90EA-0247-AB71-D8A3FBFBFAE0}"/>
              </a:ext>
            </a:extLst>
          </p:cNvPr>
          <p:cNvPicPr>
            <a:picLocks noChangeAspect="1"/>
          </p:cNvPicPr>
          <p:nvPr/>
        </p:nvPicPr>
        <p:blipFill rotWithShape="1">
          <a:blip r:embed="rId6"/>
          <a:srcRect b="33514"/>
          <a:stretch/>
        </p:blipFill>
        <p:spPr>
          <a:xfrm>
            <a:off x="2265697" y="4893596"/>
            <a:ext cx="2674561" cy="1914977"/>
          </a:xfrm>
          <a:prstGeom prst="rect">
            <a:avLst/>
          </a:prstGeom>
        </p:spPr>
      </p:pic>
      <p:sp>
        <p:nvSpPr>
          <p:cNvPr id="11" name="TextBox 10">
            <a:extLst>
              <a:ext uri="{FF2B5EF4-FFF2-40B4-BE49-F238E27FC236}">
                <a16:creationId xmlns:a16="http://schemas.microsoft.com/office/drawing/2014/main" id="{288666CE-8909-BD49-B291-83E2F40B109A}"/>
              </a:ext>
            </a:extLst>
          </p:cNvPr>
          <p:cNvSpPr txBox="1"/>
          <p:nvPr/>
        </p:nvSpPr>
        <p:spPr>
          <a:xfrm>
            <a:off x="4987740" y="2458895"/>
            <a:ext cx="5910468" cy="646331"/>
          </a:xfrm>
          <a:prstGeom prst="rect">
            <a:avLst/>
          </a:prstGeom>
          <a:noFill/>
        </p:spPr>
        <p:txBody>
          <a:bodyPr wrap="square" rtlCol="0">
            <a:spAutoFit/>
          </a:bodyPr>
          <a:lstStyle/>
          <a:p>
            <a:r>
              <a:rPr lang="en-US" sz="3600" i="1" dirty="0">
                <a:solidFill>
                  <a:schemeClr val="bg2">
                    <a:lumMod val="10000"/>
                  </a:schemeClr>
                </a:solidFill>
                <a:latin typeface="Century" panose="02040604050505020304" pitchFamily="18" charset="0"/>
              </a:rPr>
              <a:t> “Author Rights Retained </a:t>
            </a:r>
            <a:r>
              <a:rPr lang="en-US" sz="3600" dirty="0">
                <a:solidFill>
                  <a:schemeClr val="bg2">
                    <a:lumMod val="10000"/>
                  </a:schemeClr>
                </a:solidFill>
                <a:latin typeface="Century" panose="02040604050505020304" pitchFamily="18" charset="0"/>
              </a:rPr>
              <a:t>”</a:t>
            </a:r>
          </a:p>
        </p:txBody>
      </p:sp>
      <p:sp>
        <p:nvSpPr>
          <p:cNvPr id="2" name="TextBox 1"/>
          <p:cNvSpPr txBox="1"/>
          <p:nvPr/>
        </p:nvSpPr>
        <p:spPr>
          <a:xfrm>
            <a:off x="5048737" y="3043028"/>
            <a:ext cx="6262036" cy="1323439"/>
          </a:xfrm>
          <a:prstGeom prst="rect">
            <a:avLst/>
          </a:prstGeom>
          <a:noFill/>
        </p:spPr>
        <p:txBody>
          <a:bodyPr wrap="square" rtlCol="0">
            <a:spAutoFit/>
          </a:bodyPr>
          <a:lstStyle/>
          <a:p>
            <a:r>
              <a:rPr lang="en-CA" sz="8000" dirty="0" smtClean="0">
                <a:solidFill>
                  <a:srgbClr val="FF0000"/>
                </a:solidFill>
                <a:latin typeface="Chiller" panose="04020404031007020602" pitchFamily="82" charset="0"/>
              </a:rPr>
              <a:t>“exclusive licence”</a:t>
            </a:r>
            <a:endParaRPr lang="en-CA" sz="8000" dirty="0">
              <a:solidFill>
                <a:srgbClr val="FF0000"/>
              </a:solidFill>
              <a:latin typeface="Chiller" panose="04020404031007020602" pitchFamily="82" charset="0"/>
            </a:endParaRPr>
          </a:p>
        </p:txBody>
      </p:sp>
    </p:spTree>
    <p:extLst>
      <p:ext uri="{BB962C8B-B14F-4D97-AF65-F5344CB8AC3E}">
        <p14:creationId xmlns:p14="http://schemas.microsoft.com/office/powerpoint/2010/main" val="4030697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5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nodeType="clickEffect">
                                  <p:stCondLst>
                                    <p:cond delay="0"/>
                                  </p:stCondLst>
                                  <p:childTnLst>
                                    <p:anim calcmode="lin" valueType="num">
                                      <p:cBhvr additive="base">
                                        <p:cTn id="40" dur="1000"/>
                                        <p:tgtEl>
                                          <p:spTgt spid="17"/>
                                        </p:tgtEl>
                                        <p:attrNameLst>
                                          <p:attrName>ppt_x</p:attrName>
                                        </p:attrNameLst>
                                      </p:cBhvr>
                                      <p:tavLst>
                                        <p:tav tm="0">
                                          <p:val>
                                            <p:strVal val="ppt_x"/>
                                          </p:val>
                                        </p:tav>
                                        <p:tav tm="100000">
                                          <p:val>
                                            <p:strVal val="1+ppt_w/2"/>
                                          </p:val>
                                        </p:tav>
                                      </p:tavLst>
                                    </p:anim>
                                    <p:anim calcmode="lin" valueType="num">
                                      <p:cBhvr additive="base">
                                        <p:cTn id="41" dur="1000"/>
                                        <p:tgtEl>
                                          <p:spTgt spid="17"/>
                                        </p:tgtEl>
                                        <p:attrNameLst>
                                          <p:attrName>ppt_y</p:attrName>
                                        </p:attrNameLst>
                                      </p:cBhvr>
                                      <p:tavLst>
                                        <p:tav tm="0">
                                          <p:val>
                                            <p:strVal val="ppt_y"/>
                                          </p:val>
                                        </p:tav>
                                        <p:tav tm="100000">
                                          <p:val>
                                            <p:strVal val="ppt_y"/>
                                          </p:val>
                                        </p:tav>
                                      </p:tavLst>
                                    </p:anim>
                                    <p:set>
                                      <p:cBhvr>
                                        <p:cTn id="42" dur="1" fill="hold">
                                          <p:stCondLst>
                                            <p:cond delay="9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5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Scale>
                                      <p:cBhvr>
                                        <p:cTn id="5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5"/>
                                        </p:tgtEl>
                                        <p:attrNameLst>
                                          <p:attrName>ppt_x</p:attrName>
                                          <p:attrName>ppt_y</p:attrName>
                                        </p:attrNameLst>
                                      </p:cBhvr>
                                    </p:animMotion>
                                    <p:animEffect transition="in" filter="fad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Scale>
                                      <p:cBhvr>
                                        <p:cTn id="62"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000" decel="50000" fill="hold">
                                          <p:stCondLst>
                                            <p:cond delay="0"/>
                                          </p:stCondLst>
                                        </p:cTn>
                                        <p:tgtEl>
                                          <p:spTgt spid="11"/>
                                        </p:tgtEl>
                                        <p:attrNameLst>
                                          <p:attrName>ppt_x</p:attrName>
                                          <p:attrName>ppt_y</p:attrName>
                                        </p:attrNameLst>
                                      </p:cBhvr>
                                    </p:animMotion>
                                    <p:animEffect transition="in" filter="fade">
                                      <p:cBhvr>
                                        <p:cTn id="64" dur="2000"/>
                                        <p:tgtEl>
                                          <p:spTgt spid="11"/>
                                        </p:tgtEl>
                                      </p:cBhvr>
                                    </p:animEffect>
                                  </p:childTnLst>
                                </p:cTn>
                              </p:par>
                              <p:par>
                                <p:cTn id="65" presetID="10" presetClass="exit" presetSubtype="0" fill="hold" grpId="0" nodeType="withEffect">
                                  <p:stCondLst>
                                    <p:cond delay="0"/>
                                  </p:stCondLst>
                                  <p:childTnLst>
                                    <p:animEffect transition="out" filter="fade">
                                      <p:cBhvr>
                                        <p:cTn id="66" dur="2000"/>
                                        <p:tgtEl>
                                          <p:spTgt spid="9"/>
                                        </p:tgtEl>
                                      </p:cBhvr>
                                    </p:animEffect>
                                    <p:set>
                                      <p:cBhvr>
                                        <p:cTn id="67" dur="1" fill="hold">
                                          <p:stCondLst>
                                            <p:cond delay="1999"/>
                                          </p:stCondLst>
                                        </p:cTn>
                                        <p:tgtEl>
                                          <p:spTgt spid="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1"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1" animBg="1"/>
      <p:bldP spid="10" grpId="0"/>
      <p:bldP spid="10" grpId="1"/>
      <p:bldP spid="15" grpId="0"/>
      <p:bldP spid="15" grpId="1"/>
      <p:bldP spid="13" grpId="0"/>
      <p:bldP spid="13" grpId="1"/>
      <p:bldP spid="12" grpId="0"/>
      <p:bldP spid="11" grpId="0"/>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3"/>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4"/>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5"/>
          <a:stretch>
            <a:fillRect/>
          </a:stretch>
        </p:blipFill>
        <p:spPr>
          <a:xfrm flipH="1">
            <a:off x="1426791" y="4640823"/>
            <a:ext cx="716251" cy="717558"/>
          </a:xfrm>
          <a:prstGeom prst="rect">
            <a:avLst/>
          </a:prstGeom>
        </p:spPr>
      </p:pic>
      <p:sp>
        <p:nvSpPr>
          <p:cNvPr id="18" name="Internal Storage 17">
            <a:extLst>
              <a:ext uri="{FF2B5EF4-FFF2-40B4-BE49-F238E27FC236}">
                <a16:creationId xmlns:a16="http://schemas.microsoft.com/office/drawing/2014/main" id="{B2465033-7635-1945-9C8D-DA0FF32A99A9}"/>
              </a:ext>
            </a:extLst>
          </p:cNvPr>
          <p:cNvSpPr/>
          <p:nvPr/>
        </p:nvSpPr>
        <p:spPr>
          <a:xfrm>
            <a:off x="5163165" y="1655545"/>
            <a:ext cx="6753970" cy="4995532"/>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PAM’S </a:t>
            </a:r>
            <a:r>
              <a:rPr lang="en-US" sz="2400" u="sng"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COMMITMENTS</a:t>
            </a:r>
            <a:r>
              <a:rPr lang="en-US" sz="2400" u="sng"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400" u="sng"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/NEEDS</a:t>
            </a:r>
            <a:r>
              <a:rPr lang="en-US" sz="24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algn="ct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pPr>
              <a:tabLst>
                <a:tab pos="625475" algn="l"/>
              </a:tabLst>
            </a:pP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1</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MAKE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WORK OPENLY ACCESSIBLE 	(commitment to granting agency)</a:t>
            </a:r>
          </a:p>
          <a:p>
            <a:pPr marL="457200" indent="-457200">
              <a:buFont typeface="+mj-lt"/>
              <a:buAutoNum type="arabicPeriod"/>
            </a:pP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pPr>
              <a:tabLst>
                <a:tab pos="625475" algn="l"/>
              </a:tabLst>
            </a:pP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2</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RETAIN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 NON-EXCLUSIVE LICENCE 	(commitment to employer)</a:t>
            </a:r>
          </a:p>
          <a:p>
            <a:pPr marL="457200" indent="-457200">
              <a:buFont typeface="+mj-lt"/>
              <a:buAutoNum type="arabicPeriod"/>
            </a:pP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3</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DOWNSTREAM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USES</a:t>
            </a:r>
          </a:p>
          <a:p>
            <a:pPr>
              <a:tabLst>
                <a:tab pos="625475" algn="l"/>
              </a:tabLst>
            </a:pP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for future conferences</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lectures,</a:t>
            </a:r>
            <a:r>
              <a:rPr lang="en-US" sz="2200"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etc</a:t>
            </a:r>
            <a:r>
              <a:rPr lang="en-US" sz="2200" dirty="0">
                <a:solidFill>
                  <a:schemeClr val="bg2">
                    <a:lumMod val="10000"/>
                  </a:schemeClr>
                </a:solidFill>
                <a:ea typeface="Noteworthy Light" panose="02000400000000000000" pitchFamily="2" charset="77"/>
                <a:cs typeface="MV Boli" panose="02000500030200090000" pitchFamily="2" charset="0"/>
              </a:rPr>
              <a:t>.</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marL="457200" indent="-457200">
              <a:buAutoNum type="arabicPeriod" startAt="3"/>
            </a:pP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4</a:t>
            </a:r>
            <a:r>
              <a:rPr lang="en-US" sz="2200" dirty="0" smtClean="0">
                <a:solidFill>
                  <a:schemeClr val="bg2">
                    <a:lumMod val="10000"/>
                  </a:schemeClr>
                </a:solidFill>
                <a:ea typeface="Noteworthy Light" panose="02000400000000000000" pitchFamily="2" charset="77"/>
                <a:cs typeface="MV Boli" panose="02000500030200090000" pitchFamily="2" charset="0"/>
              </a:rPr>
              <a:t>.</a:t>
            </a:r>
            <a:r>
              <a:rPr lang="en-US" sz="2200" dirty="0" smtClean="0">
                <a:solidFill>
                  <a:schemeClr val="bg2">
                    <a:lumMod val="10000"/>
                  </a:schemeClr>
                </a:solidFill>
                <a:latin typeface="Times New Roman" panose="02020603050405020304" pitchFamily="18" charset="0"/>
                <a:ea typeface="Noteworthy Light" panose="02000400000000000000" pitchFamily="2" charset="77"/>
                <a:cs typeface="Times New Roman" panose="02020603050405020304" pitchFamily="18" charset="0"/>
              </a:rPr>
              <a:t>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GIVE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RESEARCH PARTICIPANTS COPY</a:t>
            </a:r>
          </a:p>
          <a:p>
            <a:pPr marL="0" lvl="1">
              <a:tabLst>
                <a:tab pos="625475" algn="l"/>
              </a:tabLst>
            </a:pP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	(commitment to participants</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marL="0" lvl="1">
              <a:tabLst>
                <a:tab pos="625475" algn="l"/>
              </a:tabLst>
            </a:pPr>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p:txBody>
      </p:sp>
      <p:sp>
        <p:nvSpPr>
          <p:cNvPr id="20" name="L-Shape 19">
            <a:extLst>
              <a:ext uri="{FF2B5EF4-FFF2-40B4-BE49-F238E27FC236}">
                <a16:creationId xmlns:a16="http://schemas.microsoft.com/office/drawing/2014/main" id="{2ED26978-0829-504A-B495-2F22C805551A}"/>
              </a:ext>
            </a:extLst>
          </p:cNvPr>
          <p:cNvSpPr/>
          <p:nvPr/>
        </p:nvSpPr>
        <p:spPr>
          <a:xfrm rot="18075632">
            <a:off x="5206108" y="2779668"/>
            <a:ext cx="717676" cy="339470"/>
          </a:xfrm>
          <a:prstGeom prst="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Shape 20">
            <a:extLst>
              <a:ext uri="{FF2B5EF4-FFF2-40B4-BE49-F238E27FC236}">
                <a16:creationId xmlns:a16="http://schemas.microsoft.com/office/drawing/2014/main" id="{BD3CA0A0-C529-3E41-9BE6-720DC73FD48E}"/>
              </a:ext>
            </a:extLst>
          </p:cNvPr>
          <p:cNvSpPr/>
          <p:nvPr/>
        </p:nvSpPr>
        <p:spPr>
          <a:xfrm rot="18075632">
            <a:off x="5206108" y="3738862"/>
            <a:ext cx="717676" cy="339470"/>
          </a:xfrm>
          <a:prstGeom prst="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Shape 21">
            <a:extLst>
              <a:ext uri="{FF2B5EF4-FFF2-40B4-BE49-F238E27FC236}">
                <a16:creationId xmlns:a16="http://schemas.microsoft.com/office/drawing/2014/main" id="{0D8FC6C2-B54E-2947-9203-B17184A183D5}"/>
              </a:ext>
            </a:extLst>
          </p:cNvPr>
          <p:cNvSpPr/>
          <p:nvPr/>
        </p:nvSpPr>
        <p:spPr>
          <a:xfrm rot="18075632">
            <a:off x="5206108" y="4714085"/>
            <a:ext cx="717676" cy="339470"/>
          </a:xfrm>
          <a:prstGeom prst="corner">
            <a:avLst>
              <a:gd name="adj1" fmla="val 50000"/>
              <a:gd name="adj2" fmla="val 467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Shape 22">
            <a:extLst>
              <a:ext uri="{FF2B5EF4-FFF2-40B4-BE49-F238E27FC236}">
                <a16:creationId xmlns:a16="http://schemas.microsoft.com/office/drawing/2014/main" id="{AFF865EE-10E2-B343-87F6-CFB20379926E}"/>
              </a:ext>
            </a:extLst>
          </p:cNvPr>
          <p:cNvSpPr/>
          <p:nvPr/>
        </p:nvSpPr>
        <p:spPr>
          <a:xfrm rot="18075632">
            <a:off x="5206107" y="5689308"/>
            <a:ext cx="717676" cy="339470"/>
          </a:xfrm>
          <a:prstGeom prst="corner">
            <a:avLst>
              <a:gd name="adj1" fmla="val 50000"/>
              <a:gd name="adj2" fmla="val 467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BD1AFEC-F614-F044-A8DF-E024234B8310}"/>
              </a:ext>
            </a:extLst>
          </p:cNvPr>
          <p:cNvSpPr txBox="1"/>
          <p:nvPr/>
        </p:nvSpPr>
        <p:spPr>
          <a:xfrm>
            <a:off x="274865" y="1564934"/>
            <a:ext cx="4792831" cy="646331"/>
          </a:xfrm>
          <a:prstGeom prst="rect">
            <a:avLst/>
          </a:prstGeom>
          <a:noFill/>
        </p:spPr>
        <p:txBody>
          <a:bodyPr wrap="square" rtlCol="0">
            <a:spAutoFit/>
          </a:bodyPr>
          <a:lstStyle/>
          <a:p>
            <a:r>
              <a:rPr lang="en-US" sz="3600" i="1" dirty="0">
                <a:solidFill>
                  <a:schemeClr val="bg2">
                    <a:lumMod val="10000"/>
                  </a:schemeClr>
                </a:solidFill>
                <a:latin typeface="Century" panose="02040604050505020304" pitchFamily="18" charset="0"/>
              </a:rPr>
              <a:t> </a:t>
            </a:r>
            <a:r>
              <a:rPr lang="en-US" sz="2800" i="1" dirty="0">
                <a:solidFill>
                  <a:schemeClr val="bg2">
                    <a:lumMod val="10000"/>
                  </a:schemeClr>
                </a:solidFill>
                <a:latin typeface="Century" panose="02040604050505020304" pitchFamily="18" charset="0"/>
              </a:rPr>
              <a:t>“Author Rights Retained </a:t>
            </a:r>
            <a:r>
              <a:rPr lang="en-US" sz="2800" dirty="0">
                <a:solidFill>
                  <a:schemeClr val="bg2">
                    <a:lumMod val="10000"/>
                  </a:schemeClr>
                </a:solidFill>
                <a:latin typeface="Century" panose="02040604050505020304" pitchFamily="18" charset="0"/>
              </a:rPr>
              <a:t>”</a:t>
            </a:r>
          </a:p>
        </p:txBody>
      </p:sp>
      <p:sp>
        <p:nvSpPr>
          <p:cNvPr id="25" name="Rounded Rectangular Callout 24">
            <a:extLst>
              <a:ext uri="{FF2B5EF4-FFF2-40B4-BE49-F238E27FC236}">
                <a16:creationId xmlns:a16="http://schemas.microsoft.com/office/drawing/2014/main" id="{0F5BFDC0-9E93-8346-B80F-35CBA35CB767}"/>
              </a:ext>
            </a:extLst>
          </p:cNvPr>
          <p:cNvSpPr/>
          <p:nvPr/>
        </p:nvSpPr>
        <p:spPr>
          <a:xfrm>
            <a:off x="862359" y="2927383"/>
            <a:ext cx="3617844"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WHERE DO I SIGN?!</a:t>
            </a:r>
          </a:p>
        </p:txBody>
      </p:sp>
    </p:spTree>
    <p:extLst>
      <p:ext uri="{BB962C8B-B14F-4D97-AF65-F5344CB8AC3E}">
        <p14:creationId xmlns:p14="http://schemas.microsoft.com/office/powerpoint/2010/main" val="799402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A4CAE1B-7118-FA40-AAF9-449A4A4F7CAB}"/>
              </a:ext>
            </a:extLst>
          </p:cNvPr>
          <p:cNvSpPr txBox="1"/>
          <p:nvPr/>
        </p:nvSpPr>
        <p:spPr>
          <a:xfrm>
            <a:off x="6096000" y="3873667"/>
            <a:ext cx="2848916" cy="523220"/>
          </a:xfrm>
          <a:prstGeom prst="rect">
            <a:avLst/>
          </a:prstGeom>
          <a:noFill/>
        </p:spPr>
        <p:txBody>
          <a:bodyPr wrap="square" rtlCol="0">
            <a:spAutoFit/>
          </a:bodyPr>
          <a:lstStyle/>
          <a:p>
            <a:r>
              <a:rPr lang="en-US" sz="2800" dirty="0">
                <a:solidFill>
                  <a:schemeClr val="bg2">
                    <a:lumMod val="10000"/>
                  </a:schemeClr>
                </a:solidFill>
                <a:latin typeface="Century" panose="02040604050505020304" pitchFamily="18" charset="0"/>
              </a:rPr>
              <a:t> “...print... ’’</a:t>
            </a:r>
          </a:p>
        </p:txBody>
      </p:sp>
      <p:sp>
        <p:nvSpPr>
          <p:cNvPr id="9" name="TextBox 8">
            <a:extLst>
              <a:ext uri="{FF2B5EF4-FFF2-40B4-BE49-F238E27FC236}">
                <a16:creationId xmlns:a16="http://schemas.microsoft.com/office/drawing/2014/main" id="{D594B361-A71A-A74D-B253-6B31117768FB}"/>
              </a:ext>
            </a:extLst>
          </p:cNvPr>
          <p:cNvSpPr txBox="1"/>
          <p:nvPr/>
        </p:nvSpPr>
        <p:spPr>
          <a:xfrm>
            <a:off x="4817268" y="2368702"/>
            <a:ext cx="5694877" cy="3416320"/>
          </a:xfrm>
          <a:prstGeom prst="rect">
            <a:avLst/>
          </a:prstGeom>
          <a:noFill/>
        </p:spPr>
        <p:txBody>
          <a:bodyPr wrap="square" rtlCol="0">
            <a:spAutoFit/>
          </a:bodyPr>
          <a:lstStyle/>
          <a:p>
            <a:r>
              <a:rPr lang="en-CA" sz="2400" dirty="0">
                <a:solidFill>
                  <a:schemeClr val="bg2">
                    <a:lumMod val="10000"/>
                  </a:schemeClr>
                </a:solidFill>
                <a:latin typeface="Century" panose="02040604050505020304" pitchFamily="18" charset="0"/>
              </a:rPr>
              <a:t/>
            </a:r>
            <a:br>
              <a:rPr lang="en-CA" sz="2400" dirty="0">
                <a:solidFill>
                  <a:schemeClr val="bg2">
                    <a:lumMod val="10000"/>
                  </a:schemeClr>
                </a:solidFill>
                <a:latin typeface="Century" panose="02040604050505020304" pitchFamily="18" charset="0"/>
              </a:rPr>
            </a:br>
            <a:r>
              <a:rPr lang="en-CA" sz="2400" dirty="0">
                <a:solidFill>
                  <a:schemeClr val="bg2">
                    <a:lumMod val="10000"/>
                  </a:schemeClr>
                </a:solidFill>
                <a:latin typeface="Century" panose="02040604050505020304" pitchFamily="18" charset="0"/>
              </a:rPr>
              <a:t>"The Publisher’s permission to reuse the Contribution pursuant to this Paragraph 20 does not affect the Contributing Author’s obligation, with respect to any such reuse, to secure permissions for the inclusion within the Contribution of third parties’ copyright-protected material.”</a:t>
            </a:r>
            <a:endParaRPr lang="en-US" sz="2400" dirty="0">
              <a:solidFill>
                <a:schemeClr val="bg2">
                  <a:lumMod val="10000"/>
                </a:schemeClr>
              </a:solidFill>
              <a:latin typeface="Century" panose="02040604050505020304" pitchFamily="18" charset="0"/>
            </a:endParaRPr>
          </a:p>
        </p:txBody>
      </p:sp>
      <p:sp>
        <p:nvSpPr>
          <p:cNvPr id="13" name="Rounded Rectangular Callout 12">
            <a:extLst>
              <a:ext uri="{FF2B5EF4-FFF2-40B4-BE49-F238E27FC236}">
                <a16:creationId xmlns:a16="http://schemas.microsoft.com/office/drawing/2014/main" id="{68629CE9-51D2-0A41-9F3F-C460E4E19F1D}"/>
              </a:ext>
            </a:extLst>
          </p:cNvPr>
          <p:cNvSpPr/>
          <p:nvPr/>
        </p:nvSpPr>
        <p:spPr>
          <a:xfrm>
            <a:off x="395789" y="2676803"/>
            <a:ext cx="2275491"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WHAA….?</a:t>
            </a:r>
          </a:p>
        </p:txBody>
      </p:sp>
      <p:sp>
        <p:nvSpPr>
          <p:cNvPr id="10" name="Rounded Rectangular Callout 9">
            <a:extLst>
              <a:ext uri="{FF2B5EF4-FFF2-40B4-BE49-F238E27FC236}">
                <a16:creationId xmlns:a16="http://schemas.microsoft.com/office/drawing/2014/main" id="{4DC6BE00-C919-B844-B418-D62348C7E5FE}"/>
              </a:ext>
            </a:extLst>
          </p:cNvPr>
          <p:cNvSpPr/>
          <p:nvPr/>
        </p:nvSpPr>
        <p:spPr>
          <a:xfrm>
            <a:off x="302955" y="2663717"/>
            <a:ext cx="2600830"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WHO STILL WANTS PRINT?</a:t>
            </a:r>
          </a:p>
        </p:txBody>
      </p:sp>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3"/>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4"/>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5"/>
          <a:stretch>
            <a:fillRect/>
          </a:stretch>
        </p:blipFill>
        <p:spPr>
          <a:xfrm flipH="1">
            <a:off x="1426791" y="4640823"/>
            <a:ext cx="716251" cy="717558"/>
          </a:xfrm>
          <a:prstGeom prst="rect">
            <a:avLst/>
          </a:prstGeom>
        </p:spPr>
      </p:pic>
    </p:spTree>
    <p:extLst>
      <p:ext uri="{BB962C8B-B14F-4D97-AF65-F5344CB8AC3E}">
        <p14:creationId xmlns:p14="http://schemas.microsoft.com/office/powerpoint/2010/main" val="408092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3" grpId="0" animBg="1"/>
      <p:bldP spid="13"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3" name="Picture 2">
            <a:extLst>
              <a:ext uri="{FF2B5EF4-FFF2-40B4-BE49-F238E27FC236}">
                <a16:creationId xmlns:a16="http://schemas.microsoft.com/office/drawing/2014/main" id="{F30A6BA3-B478-9D45-8C51-BAABCAA9F93F}"/>
              </a:ext>
            </a:extLst>
          </p:cNvPr>
          <p:cNvPicPr>
            <a:picLocks noChangeAspect="1"/>
          </p:cNvPicPr>
          <p:nvPr/>
        </p:nvPicPr>
        <p:blipFill>
          <a:blip r:embed="rId3"/>
          <a:stretch>
            <a:fillRect/>
          </a:stretch>
        </p:blipFill>
        <p:spPr>
          <a:xfrm>
            <a:off x="1323975" y="1909197"/>
            <a:ext cx="4733925" cy="4975602"/>
          </a:xfrm>
          <a:prstGeom prst="rect">
            <a:avLst/>
          </a:prstGeom>
        </p:spPr>
      </p:pic>
      <p:sp>
        <p:nvSpPr>
          <p:cNvPr id="9" name="Rounded Rectangular Callout 8">
            <a:extLst>
              <a:ext uri="{FF2B5EF4-FFF2-40B4-BE49-F238E27FC236}">
                <a16:creationId xmlns:a16="http://schemas.microsoft.com/office/drawing/2014/main" id="{B8BBDCED-1182-CF41-A8B7-01E2F01221CB}"/>
              </a:ext>
            </a:extLst>
          </p:cNvPr>
          <p:cNvSpPr/>
          <p:nvPr/>
        </p:nvSpPr>
        <p:spPr>
          <a:xfrm>
            <a:off x="5326167" y="1835797"/>
            <a:ext cx="2100262" cy="1177270"/>
          </a:xfrm>
          <a:prstGeom prst="wedgeRoundRectCallout">
            <a:avLst>
              <a:gd name="adj1" fmla="val -33078"/>
              <a:gd name="adj2" fmla="val 73422"/>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Arial" panose="020B0604020202020204" pitchFamily="34" charset="0"/>
                <a:cs typeface="Arial" panose="020B0604020202020204" pitchFamily="34" charset="0"/>
              </a:rPr>
              <a:t>I’M PAM!</a:t>
            </a:r>
            <a:endParaRPr lang="en-US" sz="2000" dirty="0">
              <a:solidFill>
                <a:schemeClr val="bg2">
                  <a:lumMod val="10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9111D67-5AE6-9F4E-B8CC-017DBADA4368}"/>
              </a:ext>
            </a:extLst>
          </p:cNvPr>
          <p:cNvPicPr>
            <a:picLocks noChangeAspect="1"/>
          </p:cNvPicPr>
          <p:nvPr/>
        </p:nvPicPr>
        <p:blipFill>
          <a:blip r:embed="rId4"/>
          <a:stretch>
            <a:fillRect/>
          </a:stretch>
        </p:blipFill>
        <p:spPr>
          <a:xfrm>
            <a:off x="6431691" y="3385824"/>
            <a:ext cx="2481862" cy="2928808"/>
          </a:xfrm>
          <a:prstGeom prst="rect">
            <a:avLst/>
          </a:prstGeom>
        </p:spPr>
      </p:pic>
      <p:sp>
        <p:nvSpPr>
          <p:cNvPr id="12" name="Explosion 2 11">
            <a:extLst>
              <a:ext uri="{FF2B5EF4-FFF2-40B4-BE49-F238E27FC236}">
                <a16:creationId xmlns:a16="http://schemas.microsoft.com/office/drawing/2014/main" id="{737013D7-A8D6-994B-9363-2D4C1CCE0110}"/>
              </a:ext>
            </a:extLst>
          </p:cNvPr>
          <p:cNvSpPr/>
          <p:nvPr/>
        </p:nvSpPr>
        <p:spPr>
          <a:xfrm>
            <a:off x="8421166" y="1765051"/>
            <a:ext cx="3199333" cy="2328862"/>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NAILED IT, PAM!</a:t>
            </a:r>
          </a:p>
        </p:txBody>
      </p:sp>
      <p:sp>
        <p:nvSpPr>
          <p:cNvPr id="13" name="TextBox 12">
            <a:extLst>
              <a:ext uri="{FF2B5EF4-FFF2-40B4-BE49-F238E27FC236}">
                <a16:creationId xmlns:a16="http://schemas.microsoft.com/office/drawing/2014/main" id="{A55B416A-8691-3C4E-9482-288A34A81015}"/>
              </a:ext>
            </a:extLst>
          </p:cNvPr>
          <p:cNvSpPr txBox="1"/>
          <p:nvPr/>
        </p:nvSpPr>
        <p:spPr>
          <a:xfrm>
            <a:off x="8997430" y="4396998"/>
            <a:ext cx="3000374" cy="461665"/>
          </a:xfrm>
          <a:prstGeom prst="rect">
            <a:avLst/>
          </a:prstGeom>
          <a:noFill/>
        </p:spPr>
        <p:txBody>
          <a:bodyPr wrap="square" rtlCol="0">
            <a:spAutoFit/>
          </a:bodyPr>
          <a:lstStyle/>
          <a:p>
            <a:r>
              <a:rPr lang="en-US" sz="2400" dirty="0" smtClean="0">
                <a:solidFill>
                  <a:schemeClr val="bg2">
                    <a:lumMod val="10000"/>
                  </a:schemeClr>
                </a:solidFill>
              </a:rPr>
              <a:t>GRANT-FUNDED</a:t>
            </a:r>
            <a:endParaRPr lang="en-US" sz="2400" dirty="0">
              <a:solidFill>
                <a:schemeClr val="bg2">
                  <a:lumMod val="10000"/>
                </a:schemeClr>
              </a:solidFill>
            </a:endParaRPr>
          </a:p>
        </p:txBody>
      </p:sp>
      <p:sp>
        <p:nvSpPr>
          <p:cNvPr id="15" name="Bent-Up Arrow 14">
            <a:extLst>
              <a:ext uri="{FF2B5EF4-FFF2-40B4-BE49-F238E27FC236}">
                <a16:creationId xmlns:a16="http://schemas.microsoft.com/office/drawing/2014/main" id="{274C61F7-3010-F447-A1AC-E6745E011A81}"/>
              </a:ext>
            </a:extLst>
          </p:cNvPr>
          <p:cNvSpPr/>
          <p:nvPr/>
        </p:nvSpPr>
        <p:spPr>
          <a:xfrm>
            <a:off x="9540068" y="5059691"/>
            <a:ext cx="1046969" cy="755321"/>
          </a:xfrm>
          <a:prstGeom prst="bentUpArrow">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2274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12057EE7-2206-A342-B6B3-1A551F9187A5}"/>
              </a:ext>
            </a:extLst>
          </p:cNvPr>
          <p:cNvSpPr/>
          <p:nvPr/>
        </p:nvSpPr>
        <p:spPr>
          <a:xfrm>
            <a:off x="4231887" y="1556690"/>
            <a:ext cx="3449009" cy="848575"/>
          </a:xfrm>
          <a:prstGeom prst="wedgeRoundRectCallout">
            <a:avLst>
              <a:gd name="adj1" fmla="val -36470"/>
              <a:gd name="adj2" fmla="val 10950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rPr>
              <a:t>HEY AMANDA! YOU GOT A MINUTE?</a:t>
            </a:r>
          </a:p>
        </p:txBody>
      </p:sp>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3"/>
          <a:stretch>
            <a:fillRect/>
          </a:stretch>
        </p:blipFill>
        <p:spPr>
          <a:xfrm>
            <a:off x="773596" y="2307388"/>
            <a:ext cx="4094921" cy="4303974"/>
          </a:xfrm>
          <a:prstGeom prst="rect">
            <a:avLst/>
          </a:prstGeom>
        </p:spPr>
      </p:pic>
      <p:pic>
        <p:nvPicPr>
          <p:cNvPr id="8" name="Picture 7">
            <a:extLst>
              <a:ext uri="{FF2B5EF4-FFF2-40B4-BE49-F238E27FC236}">
                <a16:creationId xmlns:a16="http://schemas.microsoft.com/office/drawing/2014/main" id="{7930CF67-F6DE-A94C-AA6D-E870D2882EAE}"/>
              </a:ext>
            </a:extLst>
          </p:cNvPr>
          <p:cNvPicPr>
            <a:picLocks noChangeAspect="1"/>
          </p:cNvPicPr>
          <p:nvPr/>
        </p:nvPicPr>
        <p:blipFill>
          <a:blip r:embed="rId4"/>
          <a:stretch>
            <a:fillRect/>
          </a:stretch>
        </p:blipFill>
        <p:spPr>
          <a:xfrm rot="20284054">
            <a:off x="4672684" y="3529956"/>
            <a:ext cx="853160" cy="1613194"/>
          </a:xfrm>
          <a:prstGeom prst="rect">
            <a:avLst/>
          </a:prstGeom>
        </p:spPr>
      </p:pic>
      <p:pic>
        <p:nvPicPr>
          <p:cNvPr id="15" name="Picture 14">
            <a:extLst>
              <a:ext uri="{FF2B5EF4-FFF2-40B4-BE49-F238E27FC236}">
                <a16:creationId xmlns:a16="http://schemas.microsoft.com/office/drawing/2014/main" id="{64521BD6-0887-A343-9840-E14DDD1E1B18}"/>
              </a:ext>
            </a:extLst>
          </p:cNvPr>
          <p:cNvPicPr>
            <a:picLocks noChangeAspect="1"/>
          </p:cNvPicPr>
          <p:nvPr/>
        </p:nvPicPr>
        <p:blipFill>
          <a:blip r:embed="rId5"/>
          <a:stretch>
            <a:fillRect/>
          </a:stretch>
        </p:blipFill>
        <p:spPr>
          <a:xfrm rot="20287857">
            <a:off x="4760508" y="3899047"/>
            <a:ext cx="677513" cy="875011"/>
          </a:xfrm>
          <a:prstGeom prst="rect">
            <a:avLst/>
          </a:prstGeom>
          <a:ln>
            <a:solidFill>
              <a:schemeClr val="tx1"/>
            </a:solidFill>
          </a:ln>
        </p:spPr>
      </p:pic>
      <p:sp>
        <p:nvSpPr>
          <p:cNvPr id="9" name="Rounded Rectangular Callout 8">
            <a:extLst>
              <a:ext uri="{FF2B5EF4-FFF2-40B4-BE49-F238E27FC236}">
                <a16:creationId xmlns:a16="http://schemas.microsoft.com/office/drawing/2014/main" id="{2F2C130D-9AC3-1F46-8359-B641E10449E9}"/>
              </a:ext>
            </a:extLst>
          </p:cNvPr>
          <p:cNvSpPr/>
          <p:nvPr/>
        </p:nvSpPr>
        <p:spPr>
          <a:xfrm>
            <a:off x="3796741" y="1651721"/>
            <a:ext cx="3578787" cy="872063"/>
          </a:xfrm>
          <a:prstGeom prst="wedgeRoundRectCallout">
            <a:avLst>
              <a:gd name="adj1" fmla="val -23393"/>
              <a:gd name="adj2" fmla="val 7578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THANKS, AMANDA!</a:t>
            </a:r>
          </a:p>
        </p:txBody>
      </p:sp>
      <p:sp>
        <p:nvSpPr>
          <p:cNvPr id="10" name="Rounded Rectangular Callout 9">
            <a:extLst>
              <a:ext uri="{FF2B5EF4-FFF2-40B4-BE49-F238E27FC236}">
                <a16:creationId xmlns:a16="http://schemas.microsoft.com/office/drawing/2014/main" id="{75502FD6-51FE-204A-A73D-3966F9512154}"/>
              </a:ext>
            </a:extLst>
          </p:cNvPr>
          <p:cNvSpPr/>
          <p:nvPr/>
        </p:nvSpPr>
        <p:spPr>
          <a:xfrm>
            <a:off x="5692560" y="3094917"/>
            <a:ext cx="2639961" cy="979224"/>
          </a:xfrm>
          <a:prstGeom prst="wedgeRoundRectCallout">
            <a:avLst>
              <a:gd name="adj1" fmla="val -44432"/>
              <a:gd name="adj2" fmla="val 9278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I GOT ‘CHU</a:t>
            </a:r>
          </a:p>
        </p:txBody>
      </p:sp>
    </p:spTree>
    <p:extLst>
      <p:ext uri="{BB962C8B-B14F-4D97-AF65-F5344CB8AC3E}">
        <p14:creationId xmlns:p14="http://schemas.microsoft.com/office/powerpoint/2010/main" val="4060562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ular Callout 20">
            <a:extLst>
              <a:ext uri="{FF2B5EF4-FFF2-40B4-BE49-F238E27FC236}">
                <a16:creationId xmlns:a16="http://schemas.microsoft.com/office/drawing/2014/main" id="{4F735649-4C6F-1445-A156-AE97E24A6F71}"/>
              </a:ext>
            </a:extLst>
          </p:cNvPr>
          <p:cNvSpPr/>
          <p:nvPr/>
        </p:nvSpPr>
        <p:spPr>
          <a:xfrm>
            <a:off x="3869109" y="1457028"/>
            <a:ext cx="2639961" cy="979224"/>
          </a:xfrm>
          <a:prstGeom prst="wedgeRoundRectCallout">
            <a:avLst>
              <a:gd name="adj1" fmla="val -32165"/>
              <a:gd name="adj2" fmla="val 8305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SAVED!</a:t>
            </a:r>
          </a:p>
        </p:txBody>
      </p:sp>
      <p:sp>
        <p:nvSpPr>
          <p:cNvPr id="22" name="Rounded Rectangular Callout 21">
            <a:extLst>
              <a:ext uri="{FF2B5EF4-FFF2-40B4-BE49-F238E27FC236}">
                <a16:creationId xmlns:a16="http://schemas.microsoft.com/office/drawing/2014/main" id="{F11B0D4D-9F0B-8946-A59D-2CEE49CE0821}"/>
              </a:ext>
            </a:extLst>
          </p:cNvPr>
          <p:cNvSpPr/>
          <p:nvPr/>
        </p:nvSpPr>
        <p:spPr>
          <a:xfrm>
            <a:off x="3869110" y="1463041"/>
            <a:ext cx="2639961" cy="979224"/>
          </a:xfrm>
          <a:prstGeom prst="wedgeRoundRectCallout">
            <a:avLst>
              <a:gd name="adj1" fmla="val -34329"/>
              <a:gd name="adj2" fmla="val 8694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NOT ALONE!!</a:t>
            </a:r>
          </a:p>
        </p:txBody>
      </p:sp>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sp>
        <p:nvSpPr>
          <p:cNvPr id="14" name="Right Arrow 13">
            <a:extLst>
              <a:ext uri="{FF2B5EF4-FFF2-40B4-BE49-F238E27FC236}">
                <a16:creationId xmlns:a16="http://schemas.microsoft.com/office/drawing/2014/main" id="{7164DB3C-335A-8844-8A07-951C6E502790}"/>
              </a:ext>
            </a:extLst>
          </p:cNvPr>
          <p:cNvSpPr/>
          <p:nvPr/>
        </p:nvSpPr>
        <p:spPr>
          <a:xfrm>
            <a:off x="4868517" y="5629325"/>
            <a:ext cx="3831938"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EMAIL</a:t>
            </a:r>
          </a:p>
        </p:txBody>
      </p:sp>
      <p:sp>
        <p:nvSpPr>
          <p:cNvPr id="19" name="Right Arrow 18">
            <a:extLst>
              <a:ext uri="{FF2B5EF4-FFF2-40B4-BE49-F238E27FC236}">
                <a16:creationId xmlns:a16="http://schemas.microsoft.com/office/drawing/2014/main" id="{EE888BA8-5F86-8346-B2FE-EAF291AE4D6E}"/>
              </a:ext>
            </a:extLst>
          </p:cNvPr>
          <p:cNvSpPr/>
          <p:nvPr/>
        </p:nvSpPr>
        <p:spPr>
          <a:xfrm flipH="1">
            <a:off x="4317689" y="2660906"/>
            <a:ext cx="3831938"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CONFIRMATION</a:t>
            </a:r>
          </a:p>
        </p:txBody>
      </p:sp>
      <p:pic>
        <p:nvPicPr>
          <p:cNvPr id="20" name="Picture 19">
            <a:extLst>
              <a:ext uri="{FF2B5EF4-FFF2-40B4-BE49-F238E27FC236}">
                <a16:creationId xmlns:a16="http://schemas.microsoft.com/office/drawing/2014/main" id="{5E3F8C17-BB72-084E-92B7-54E18C6F3649}"/>
              </a:ext>
            </a:extLst>
          </p:cNvPr>
          <p:cNvPicPr>
            <a:picLocks noChangeAspect="1"/>
          </p:cNvPicPr>
          <p:nvPr/>
        </p:nvPicPr>
        <p:blipFill>
          <a:blip r:embed="rId3"/>
          <a:stretch>
            <a:fillRect/>
          </a:stretch>
        </p:blipFill>
        <p:spPr>
          <a:xfrm>
            <a:off x="4777646" y="3778641"/>
            <a:ext cx="1829961" cy="2029403"/>
          </a:xfrm>
          <a:prstGeom prst="rect">
            <a:avLst/>
          </a:prstGeom>
        </p:spPr>
      </p:pic>
      <p:pic>
        <p:nvPicPr>
          <p:cNvPr id="10" name="Picture 9">
            <a:extLst>
              <a:ext uri="{FF2B5EF4-FFF2-40B4-BE49-F238E27FC236}">
                <a16:creationId xmlns:a16="http://schemas.microsoft.com/office/drawing/2014/main" id="{9739F2BF-0854-234D-BA4F-60F408227327}"/>
              </a:ext>
            </a:extLst>
          </p:cNvPr>
          <p:cNvPicPr>
            <a:picLocks noChangeAspect="1"/>
          </p:cNvPicPr>
          <p:nvPr/>
        </p:nvPicPr>
        <p:blipFill>
          <a:blip r:embed="rId4"/>
          <a:stretch>
            <a:fillRect/>
          </a:stretch>
        </p:blipFill>
        <p:spPr>
          <a:xfrm>
            <a:off x="773596" y="2307388"/>
            <a:ext cx="4094921" cy="4303974"/>
          </a:xfrm>
          <a:prstGeom prst="rect">
            <a:avLst/>
          </a:prstGeom>
        </p:spPr>
      </p:pic>
      <p:pic>
        <p:nvPicPr>
          <p:cNvPr id="12" name="Picture 11">
            <a:extLst>
              <a:ext uri="{FF2B5EF4-FFF2-40B4-BE49-F238E27FC236}">
                <a16:creationId xmlns:a16="http://schemas.microsoft.com/office/drawing/2014/main" id="{8473FA13-71A2-7B41-8D81-B32376F72074}"/>
              </a:ext>
            </a:extLst>
          </p:cNvPr>
          <p:cNvPicPr>
            <a:picLocks noChangeAspect="1"/>
          </p:cNvPicPr>
          <p:nvPr/>
        </p:nvPicPr>
        <p:blipFill>
          <a:blip r:embed="rId5"/>
          <a:stretch>
            <a:fillRect/>
          </a:stretch>
        </p:blipFill>
        <p:spPr>
          <a:xfrm>
            <a:off x="9039450" y="2566116"/>
            <a:ext cx="2378954" cy="3303477"/>
          </a:xfrm>
          <a:prstGeom prst="rect">
            <a:avLst/>
          </a:prstGeom>
        </p:spPr>
      </p:pic>
      <p:sp>
        <p:nvSpPr>
          <p:cNvPr id="2" name="Rectangle 1">
            <a:extLst>
              <a:ext uri="{FF2B5EF4-FFF2-40B4-BE49-F238E27FC236}">
                <a16:creationId xmlns:a16="http://schemas.microsoft.com/office/drawing/2014/main" id="{72769C3A-8460-824A-902D-5664B1CD5836}"/>
              </a:ext>
            </a:extLst>
          </p:cNvPr>
          <p:cNvSpPr/>
          <p:nvPr/>
        </p:nvSpPr>
        <p:spPr>
          <a:xfrm>
            <a:off x="5216441" y="4746101"/>
            <a:ext cx="698500" cy="944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2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2" presetClass="entr" presetSubtype="2"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14" grpId="0" animBg="1"/>
      <p:bldP spid="14" grpId="1" animBg="1"/>
      <p:bldP spid="19" grpId="0" animBg="1"/>
      <p:bldP spid="19" grpId="1"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F6769-AB52-0F46-A22F-D26D01642882}"/>
              </a:ext>
            </a:extLst>
          </p:cNvPr>
          <p:cNvSpPr>
            <a:spLocks noGrp="1"/>
          </p:cNvSpPr>
          <p:nvPr>
            <p:ph type="title"/>
          </p:nvPr>
        </p:nvSpPr>
        <p:spPr/>
        <p:txBody>
          <a:bodyPr>
            <a:normAutofit fontScale="90000"/>
          </a:bodyPr>
          <a:lstStyle/>
          <a:p>
            <a:r>
              <a:rPr lang="en-US" dirty="0"/>
              <a:t>THE WORLD OF ACADEMIC PUBLISHING</a:t>
            </a:r>
          </a:p>
        </p:txBody>
      </p:sp>
      <p:pic>
        <p:nvPicPr>
          <p:cNvPr id="8" name="Picture 7">
            <a:extLst>
              <a:ext uri="{FF2B5EF4-FFF2-40B4-BE49-F238E27FC236}">
                <a16:creationId xmlns:a16="http://schemas.microsoft.com/office/drawing/2014/main" id="{7381F3B8-3ED1-3D4F-A5F2-7B5558A815F0}"/>
              </a:ext>
            </a:extLst>
          </p:cNvPr>
          <p:cNvPicPr>
            <a:picLocks noChangeAspect="1"/>
          </p:cNvPicPr>
          <p:nvPr/>
        </p:nvPicPr>
        <p:blipFill>
          <a:blip r:embed="rId3"/>
          <a:stretch>
            <a:fillRect/>
          </a:stretch>
        </p:blipFill>
        <p:spPr>
          <a:xfrm>
            <a:off x="8397299" y="1647018"/>
            <a:ext cx="1381068" cy="1917787"/>
          </a:xfrm>
          <a:prstGeom prst="rect">
            <a:avLst/>
          </a:prstGeom>
        </p:spPr>
      </p:pic>
      <p:pic>
        <p:nvPicPr>
          <p:cNvPr id="10" name="Picture 9">
            <a:extLst>
              <a:ext uri="{FF2B5EF4-FFF2-40B4-BE49-F238E27FC236}">
                <a16:creationId xmlns:a16="http://schemas.microsoft.com/office/drawing/2014/main" id="{49D771CC-5F59-DD47-B9DF-54141A7F4B0C}"/>
              </a:ext>
            </a:extLst>
          </p:cNvPr>
          <p:cNvPicPr>
            <a:picLocks noChangeAspect="1"/>
          </p:cNvPicPr>
          <p:nvPr/>
        </p:nvPicPr>
        <p:blipFill>
          <a:blip r:embed="rId4"/>
          <a:stretch>
            <a:fillRect/>
          </a:stretch>
        </p:blipFill>
        <p:spPr>
          <a:xfrm>
            <a:off x="2671282" y="1647018"/>
            <a:ext cx="972927" cy="1817712"/>
          </a:xfrm>
          <a:prstGeom prst="rect">
            <a:avLst/>
          </a:prstGeom>
        </p:spPr>
      </p:pic>
      <p:pic>
        <p:nvPicPr>
          <p:cNvPr id="14" name="Picture 13">
            <a:extLst>
              <a:ext uri="{FF2B5EF4-FFF2-40B4-BE49-F238E27FC236}">
                <a16:creationId xmlns:a16="http://schemas.microsoft.com/office/drawing/2014/main" id="{1C328259-E8DD-FD4E-B5D6-429799055D35}"/>
              </a:ext>
            </a:extLst>
          </p:cNvPr>
          <p:cNvPicPr>
            <a:picLocks noChangeAspect="1"/>
          </p:cNvPicPr>
          <p:nvPr/>
        </p:nvPicPr>
        <p:blipFill>
          <a:blip r:embed="rId5"/>
          <a:stretch>
            <a:fillRect/>
          </a:stretch>
        </p:blipFill>
        <p:spPr>
          <a:xfrm rot="20559010">
            <a:off x="9101322" y="5726383"/>
            <a:ext cx="945485" cy="686968"/>
          </a:xfrm>
          <a:prstGeom prst="rect">
            <a:avLst/>
          </a:prstGeom>
        </p:spPr>
      </p:pic>
      <p:pic>
        <p:nvPicPr>
          <p:cNvPr id="16" name="Picture 15">
            <a:extLst>
              <a:ext uri="{FF2B5EF4-FFF2-40B4-BE49-F238E27FC236}">
                <a16:creationId xmlns:a16="http://schemas.microsoft.com/office/drawing/2014/main" id="{31FD970C-35E8-3345-88DA-D0C7D7C0F247}"/>
              </a:ext>
            </a:extLst>
          </p:cNvPr>
          <p:cNvPicPr>
            <a:picLocks noChangeAspect="1"/>
          </p:cNvPicPr>
          <p:nvPr/>
        </p:nvPicPr>
        <p:blipFill>
          <a:blip r:embed="rId6"/>
          <a:stretch>
            <a:fillRect/>
          </a:stretch>
        </p:blipFill>
        <p:spPr>
          <a:xfrm>
            <a:off x="5049093" y="4173647"/>
            <a:ext cx="2225120" cy="2461627"/>
          </a:xfrm>
          <a:prstGeom prst="rect">
            <a:avLst/>
          </a:prstGeom>
        </p:spPr>
      </p:pic>
      <p:pic>
        <p:nvPicPr>
          <p:cNvPr id="3" name="Picture 2">
            <a:extLst>
              <a:ext uri="{FF2B5EF4-FFF2-40B4-BE49-F238E27FC236}">
                <a16:creationId xmlns:a16="http://schemas.microsoft.com/office/drawing/2014/main" id="{AABE8BC7-DBB2-444D-8824-49C7ACB315F5}"/>
              </a:ext>
            </a:extLst>
          </p:cNvPr>
          <p:cNvPicPr>
            <a:picLocks noChangeAspect="1"/>
          </p:cNvPicPr>
          <p:nvPr/>
        </p:nvPicPr>
        <p:blipFill>
          <a:blip r:embed="rId7"/>
          <a:stretch>
            <a:fillRect/>
          </a:stretch>
        </p:blipFill>
        <p:spPr>
          <a:xfrm>
            <a:off x="3748751" y="2324252"/>
            <a:ext cx="706266" cy="1103540"/>
          </a:xfrm>
          <a:prstGeom prst="rect">
            <a:avLst/>
          </a:prstGeom>
        </p:spPr>
      </p:pic>
      <p:pic>
        <p:nvPicPr>
          <p:cNvPr id="20" name="Picture 19">
            <a:extLst>
              <a:ext uri="{FF2B5EF4-FFF2-40B4-BE49-F238E27FC236}">
                <a16:creationId xmlns:a16="http://schemas.microsoft.com/office/drawing/2014/main" id="{5C0F78CE-3A8B-8443-9CEF-7796769699AC}"/>
              </a:ext>
            </a:extLst>
          </p:cNvPr>
          <p:cNvPicPr>
            <a:picLocks noChangeAspect="1"/>
          </p:cNvPicPr>
          <p:nvPr/>
        </p:nvPicPr>
        <p:blipFill>
          <a:blip r:embed="rId8"/>
          <a:stretch>
            <a:fillRect/>
          </a:stretch>
        </p:blipFill>
        <p:spPr>
          <a:xfrm>
            <a:off x="10030205" y="4212083"/>
            <a:ext cx="1805812" cy="2172705"/>
          </a:xfrm>
          <a:prstGeom prst="rect">
            <a:avLst/>
          </a:prstGeom>
        </p:spPr>
      </p:pic>
      <p:pic>
        <p:nvPicPr>
          <p:cNvPr id="21" name="Picture 20">
            <a:extLst>
              <a:ext uri="{FF2B5EF4-FFF2-40B4-BE49-F238E27FC236}">
                <a16:creationId xmlns:a16="http://schemas.microsoft.com/office/drawing/2014/main" id="{471CBF88-49A7-224A-84DE-2211D051B0A3}"/>
              </a:ext>
            </a:extLst>
          </p:cNvPr>
          <p:cNvPicPr>
            <a:picLocks noChangeAspect="1"/>
          </p:cNvPicPr>
          <p:nvPr/>
        </p:nvPicPr>
        <p:blipFill>
          <a:blip r:embed="rId9"/>
          <a:stretch>
            <a:fillRect/>
          </a:stretch>
        </p:blipFill>
        <p:spPr>
          <a:xfrm>
            <a:off x="381368" y="4339542"/>
            <a:ext cx="2449759" cy="1917786"/>
          </a:xfrm>
          <a:prstGeom prst="rect">
            <a:avLst/>
          </a:prstGeom>
        </p:spPr>
      </p:pic>
      <p:pic>
        <p:nvPicPr>
          <p:cNvPr id="22" name="Picture 21">
            <a:extLst>
              <a:ext uri="{FF2B5EF4-FFF2-40B4-BE49-F238E27FC236}">
                <a16:creationId xmlns:a16="http://schemas.microsoft.com/office/drawing/2014/main" id="{029E28E8-C845-7945-ADAD-9EB71B8B2193}"/>
              </a:ext>
            </a:extLst>
          </p:cNvPr>
          <p:cNvPicPr>
            <a:picLocks noChangeAspect="1"/>
          </p:cNvPicPr>
          <p:nvPr/>
        </p:nvPicPr>
        <p:blipFill>
          <a:blip r:embed="rId5"/>
          <a:stretch>
            <a:fillRect/>
          </a:stretch>
        </p:blipFill>
        <p:spPr>
          <a:xfrm rot="20559010">
            <a:off x="6839370" y="5572473"/>
            <a:ext cx="945485" cy="686968"/>
          </a:xfrm>
          <a:prstGeom prst="rect">
            <a:avLst/>
          </a:prstGeom>
        </p:spPr>
      </p:pic>
      <p:pic>
        <p:nvPicPr>
          <p:cNvPr id="23" name="Picture 22">
            <a:extLst>
              <a:ext uri="{FF2B5EF4-FFF2-40B4-BE49-F238E27FC236}">
                <a16:creationId xmlns:a16="http://schemas.microsoft.com/office/drawing/2014/main" id="{DA4D9B87-5F93-7A45-B40A-BE3F9931BD8D}"/>
              </a:ext>
            </a:extLst>
          </p:cNvPr>
          <p:cNvPicPr>
            <a:picLocks noChangeAspect="1"/>
          </p:cNvPicPr>
          <p:nvPr/>
        </p:nvPicPr>
        <p:blipFill>
          <a:blip r:embed="rId5"/>
          <a:stretch>
            <a:fillRect/>
          </a:stretch>
        </p:blipFill>
        <p:spPr>
          <a:xfrm rot="20559010">
            <a:off x="2875159" y="4788721"/>
            <a:ext cx="945485" cy="686968"/>
          </a:xfrm>
          <a:prstGeom prst="rect">
            <a:avLst/>
          </a:prstGeom>
        </p:spPr>
      </p:pic>
      <p:sp>
        <p:nvSpPr>
          <p:cNvPr id="7" name="Right Arrow 6">
            <a:extLst>
              <a:ext uri="{FF2B5EF4-FFF2-40B4-BE49-F238E27FC236}">
                <a16:creationId xmlns:a16="http://schemas.microsoft.com/office/drawing/2014/main" id="{6A4FC4C1-4282-6D4A-B2D2-AB0E1C8032B1}"/>
              </a:ext>
            </a:extLst>
          </p:cNvPr>
          <p:cNvSpPr/>
          <p:nvPr/>
        </p:nvSpPr>
        <p:spPr>
          <a:xfrm rot="2650301">
            <a:off x="3565926" y="4339308"/>
            <a:ext cx="1851585" cy="236487"/>
          </a:xfrm>
          <a:prstGeom prst="rightArrow">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BAA005-40ED-584A-91E3-9B6271F26762}"/>
              </a:ext>
            </a:extLst>
          </p:cNvPr>
          <p:cNvSpPr/>
          <p:nvPr/>
        </p:nvSpPr>
        <p:spPr>
          <a:xfrm>
            <a:off x="6924390" y="2135020"/>
            <a:ext cx="1324202" cy="1292772"/>
          </a:xfrm>
          <a:prstGeom prst="ellipse">
            <a:avLst/>
          </a:prstGeom>
          <a:solidFill>
            <a:srgbClr val="8C9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Century" panose="02040604050505020304" pitchFamily="18" charset="0"/>
              </a:rPr>
              <a:t>$</a:t>
            </a:r>
          </a:p>
        </p:txBody>
      </p:sp>
      <p:sp>
        <p:nvSpPr>
          <p:cNvPr id="24" name="Right Arrow 23">
            <a:extLst>
              <a:ext uri="{FF2B5EF4-FFF2-40B4-BE49-F238E27FC236}">
                <a16:creationId xmlns:a16="http://schemas.microsoft.com/office/drawing/2014/main" id="{330FFACF-B923-DF43-BF1C-4C5EDA49D43B}"/>
              </a:ext>
            </a:extLst>
          </p:cNvPr>
          <p:cNvSpPr/>
          <p:nvPr/>
        </p:nvSpPr>
        <p:spPr>
          <a:xfrm rot="18725156">
            <a:off x="818072" y="3397300"/>
            <a:ext cx="1851585" cy="236487"/>
          </a:xfrm>
          <a:prstGeom prst="rightArrow">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24">
            <a:extLst>
              <a:ext uri="{FF2B5EF4-FFF2-40B4-BE49-F238E27FC236}">
                <a16:creationId xmlns:a16="http://schemas.microsoft.com/office/drawing/2014/main" id="{2A9C6713-0AD5-CF47-A568-926B167BF609}"/>
              </a:ext>
            </a:extLst>
          </p:cNvPr>
          <p:cNvSpPr/>
          <p:nvPr/>
        </p:nvSpPr>
        <p:spPr>
          <a:xfrm>
            <a:off x="10128568" y="1647018"/>
            <a:ext cx="1609086" cy="624720"/>
          </a:xfrm>
          <a:prstGeom prst="wedgeRoundRectCallout">
            <a:avLst>
              <a:gd name="adj1" fmla="val -39411"/>
              <a:gd name="adj2" fmla="val 9541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1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172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3"/>
                                        </p:tgtEl>
                                      </p:cBhvr>
                                    </p:animEffect>
                                    <p:animScale>
                                      <p:cBhvr>
                                        <p:cTn id="7" dur="7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10"/>
                                        </p:tgtEl>
                                      </p:cBhvr>
                                    </p:animEffect>
                                    <p:animScale>
                                      <p:cBhvr>
                                        <p:cTn id="12" dur="7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8"/>
                                        </p:tgtEl>
                                      </p:cBhvr>
                                    </p:animEffect>
                                    <p:animScale>
                                      <p:cBhvr>
                                        <p:cTn id="17" dur="100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15"/>
                                        </p:tgtEl>
                                      </p:cBhvr>
                                      <p:by x="140000" y="140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2000" tmFilter="0, 0; .2, .5; .8, .5; 1, 0"/>
                                        <p:tgtEl>
                                          <p:spTgt spid="16"/>
                                        </p:tgtEl>
                                      </p:cBhvr>
                                    </p:animEffect>
                                    <p:animScale>
                                      <p:cBhvr>
                                        <p:cTn id="26" dur="100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42" presetClass="path" presetSubtype="0" accel="50000" decel="50000" fill="hold" nodeType="withEffect">
                                  <p:stCondLst>
                                    <p:cond delay="0"/>
                                  </p:stCondLst>
                                  <p:childTnLst>
                                    <p:animMotion origin="layout" path="M 4.16667E-7 0 L 0.02227 -0.45069 " pathEditMode="relative" rAng="0" ptsTypes="AA">
                                      <p:cBhvr>
                                        <p:cTn id="38" dur="2000" fill="hold"/>
                                        <p:tgtEl>
                                          <p:spTgt spid="22"/>
                                        </p:tgtEl>
                                        <p:attrNameLst>
                                          <p:attrName>ppt_x</p:attrName>
                                          <p:attrName>ppt_y</p:attrName>
                                        </p:attrNameLst>
                                      </p:cBhvr>
                                      <p:rCtr x="1107" y="-22546"/>
                                    </p:animMotion>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2000" tmFilter="0, 0; .2, .5; .8, .5; 1, 0"/>
                                        <p:tgtEl>
                                          <p:spTgt spid="20"/>
                                        </p:tgtEl>
                                      </p:cBhvr>
                                    </p:animEffect>
                                    <p:animScale>
                                      <p:cBhvr>
                                        <p:cTn id="46" dur="1000" autoRev="1" fill="hold"/>
                                        <p:tgtEl>
                                          <p:spTgt spid="20"/>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42" presetClass="path" presetSubtype="0" accel="50000" decel="50000" fill="hold" nodeType="withEffect">
                                  <p:stCondLst>
                                    <p:cond delay="0"/>
                                  </p:stCondLst>
                                  <p:childTnLst>
                                    <p:animMotion origin="layout" path="M 3.54167E-6 -3.7037E-6 L -0.16328 -0.48588 " pathEditMode="relative" rAng="0" ptsTypes="AA">
                                      <p:cBhvr>
                                        <p:cTn id="53" dur="2000" fill="hold"/>
                                        <p:tgtEl>
                                          <p:spTgt spid="14"/>
                                        </p:tgtEl>
                                        <p:attrNameLst>
                                          <p:attrName>ppt_x</p:attrName>
                                          <p:attrName>ppt_y</p:attrName>
                                        </p:attrNameLst>
                                      </p:cBhvr>
                                      <p:rCtr x="-8164" y="-24306"/>
                                    </p:animMotion>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1000" tmFilter="0, 0; .2, .5; .8, .5; 1, 0"/>
                                        <p:tgtEl>
                                          <p:spTgt spid="21"/>
                                        </p:tgtEl>
                                      </p:cBhvr>
                                    </p:animEffect>
                                    <p:animScale>
                                      <p:cBhvr>
                                        <p:cTn id="58" dur="500" autoRev="1" fill="hold"/>
                                        <p:tgtEl>
                                          <p:spTgt spid="21"/>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42" presetClass="path" presetSubtype="0" accel="50000" decel="50000" fill="hold" nodeType="withEffect">
                                  <p:stCondLst>
                                    <p:cond delay="0"/>
                                  </p:stCondLst>
                                  <p:childTnLst>
                                    <p:animMotion origin="layout" path="M 6.25E-7 3.7037E-7 L 0.3474 -0.34097 " pathEditMode="relative" rAng="0" ptsTypes="AA">
                                      <p:cBhvr>
                                        <p:cTn id="70" dur="2000" fill="hold"/>
                                        <p:tgtEl>
                                          <p:spTgt spid="23"/>
                                        </p:tgtEl>
                                        <p:attrNameLst>
                                          <p:attrName>ppt_x</p:attrName>
                                          <p:attrName>ppt_y</p:attrName>
                                        </p:attrNameLst>
                                      </p:cBhvr>
                                      <p:rCtr x="17370" y="-17060"/>
                                    </p:animMotion>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24" grpId="0" animBg="1"/>
      <p:bldP spid="24" grpId="1"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F6769-AB52-0F46-A22F-D26D01642882}"/>
              </a:ext>
            </a:extLst>
          </p:cNvPr>
          <p:cNvSpPr>
            <a:spLocks noGrp="1"/>
          </p:cNvSpPr>
          <p:nvPr>
            <p:ph type="title"/>
          </p:nvPr>
        </p:nvSpPr>
        <p:spPr/>
        <p:txBody>
          <a:bodyPr>
            <a:normAutofit fontScale="90000"/>
          </a:bodyPr>
          <a:lstStyle/>
          <a:p>
            <a:r>
              <a:rPr lang="en-US" dirty="0"/>
              <a:t>THE WORLD OF ACADEMIC PUBLISHING</a:t>
            </a:r>
          </a:p>
        </p:txBody>
      </p:sp>
      <p:pic>
        <p:nvPicPr>
          <p:cNvPr id="16" name="Picture 15">
            <a:extLst>
              <a:ext uri="{FF2B5EF4-FFF2-40B4-BE49-F238E27FC236}">
                <a16:creationId xmlns:a16="http://schemas.microsoft.com/office/drawing/2014/main" id="{31FD970C-35E8-3345-88DA-D0C7D7C0F247}"/>
              </a:ext>
            </a:extLst>
          </p:cNvPr>
          <p:cNvPicPr>
            <a:picLocks noChangeAspect="1"/>
          </p:cNvPicPr>
          <p:nvPr/>
        </p:nvPicPr>
        <p:blipFill>
          <a:blip r:embed="rId3"/>
          <a:stretch>
            <a:fillRect/>
          </a:stretch>
        </p:blipFill>
        <p:spPr>
          <a:xfrm rot="18205046">
            <a:off x="4632726" y="2762837"/>
            <a:ext cx="2926547" cy="3237609"/>
          </a:xfrm>
          <a:prstGeom prst="rect">
            <a:avLst/>
          </a:prstGeom>
        </p:spPr>
      </p:pic>
      <p:pic>
        <p:nvPicPr>
          <p:cNvPr id="19" name="Picture 18">
            <a:extLst>
              <a:ext uri="{FF2B5EF4-FFF2-40B4-BE49-F238E27FC236}">
                <a16:creationId xmlns:a16="http://schemas.microsoft.com/office/drawing/2014/main" id="{443D7226-37A1-CD42-8126-D281B314C89B}"/>
              </a:ext>
            </a:extLst>
          </p:cNvPr>
          <p:cNvPicPr>
            <a:picLocks noChangeAspect="1"/>
          </p:cNvPicPr>
          <p:nvPr/>
        </p:nvPicPr>
        <p:blipFill>
          <a:blip r:embed="rId4"/>
          <a:stretch>
            <a:fillRect/>
          </a:stretch>
        </p:blipFill>
        <p:spPr>
          <a:xfrm>
            <a:off x="4452187" y="2162091"/>
            <a:ext cx="3906837" cy="4493244"/>
          </a:xfrm>
          <a:prstGeom prst="rect">
            <a:avLst/>
          </a:prstGeom>
        </p:spPr>
      </p:pic>
      <p:sp>
        <p:nvSpPr>
          <p:cNvPr id="26" name="Rounded Rectangular Callout 25">
            <a:extLst>
              <a:ext uri="{FF2B5EF4-FFF2-40B4-BE49-F238E27FC236}">
                <a16:creationId xmlns:a16="http://schemas.microsoft.com/office/drawing/2014/main" id="{391A9CB2-589F-CE47-9FB0-7FB7826EE53A}"/>
              </a:ext>
            </a:extLst>
          </p:cNvPr>
          <p:cNvSpPr/>
          <p:nvPr/>
        </p:nvSpPr>
        <p:spPr>
          <a:xfrm>
            <a:off x="386862" y="1692698"/>
            <a:ext cx="2284420" cy="938785"/>
          </a:xfrm>
          <a:prstGeom prst="wedgeRoundRectCallout">
            <a:avLst>
              <a:gd name="adj1" fmla="val 28648"/>
              <a:gd name="adj2" fmla="val 7291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THE END</a:t>
            </a:r>
            <a:r>
              <a:rPr lang="en-US" sz="3200" dirty="0">
                <a:solidFill>
                  <a:schemeClr val="bg2">
                    <a:lumMod val="1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9760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 -0.00301 L -0.20286 -0.0338 " pathEditMode="relative" rAng="0" ptsTypes="AA">
                                      <p:cBhvr>
                                        <p:cTn id="8" dur="1000" fill="hold"/>
                                        <p:tgtEl>
                                          <p:spTgt spid="16"/>
                                        </p:tgtEl>
                                        <p:attrNameLst>
                                          <p:attrName>ppt_x</p:attrName>
                                          <p:attrName>ppt_y</p:attrName>
                                        </p:attrNameLst>
                                      </p:cBhvr>
                                      <p:rCtr x="-10143" y="-1551"/>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2" name="TextBox 1">
            <a:extLst>
              <a:ext uri="{FF2B5EF4-FFF2-40B4-BE49-F238E27FC236}">
                <a16:creationId xmlns:a16="http://schemas.microsoft.com/office/drawing/2014/main" id="{BC1BD802-767E-6044-88AC-8686E86265CF}"/>
              </a:ext>
            </a:extLst>
          </p:cNvPr>
          <p:cNvSpPr txBox="1"/>
          <p:nvPr/>
        </p:nvSpPr>
        <p:spPr>
          <a:xfrm>
            <a:off x="1451610" y="2023110"/>
            <a:ext cx="9086850" cy="4001095"/>
          </a:xfrm>
          <a:prstGeom prst="rect">
            <a:avLst/>
          </a:prstGeom>
          <a:noFill/>
        </p:spPr>
        <p:txBody>
          <a:bodyPr wrap="square" rtlCol="0">
            <a:spAutoFit/>
          </a:bodyPr>
          <a:lstStyle/>
          <a:p>
            <a:pPr fontAlgn="base"/>
            <a:r>
              <a:rPr lang="en-CA" sz="2800" dirty="0">
                <a:solidFill>
                  <a:schemeClr val="bg2">
                    <a:lumMod val="10000"/>
                  </a:schemeClr>
                </a:solidFill>
                <a:latin typeface="Arial" panose="020B0604020202020204" pitchFamily="34" charset="0"/>
                <a:cs typeface="Arial" panose="020B0604020202020204" pitchFamily="34" charset="0"/>
              </a:rPr>
              <a:t>You should now be able to:</a:t>
            </a:r>
          </a:p>
          <a:p>
            <a:pPr marL="342900" indent="-342900" fontAlgn="base">
              <a:buFont typeface="Arial" panose="020B0604020202020204" pitchFamily="34" charset="0"/>
              <a:buChar char="•"/>
            </a:pPr>
            <a:endParaRPr lang="en-CA" sz="2800" dirty="0">
              <a:solidFill>
                <a:schemeClr val="bg2">
                  <a:lumMod val="10000"/>
                </a:schemeClr>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Identify key elements of an academic publishing </a:t>
            </a:r>
            <a:r>
              <a:rPr lang="en-CA" sz="2800" dirty="0" smtClean="0">
                <a:solidFill>
                  <a:schemeClr val="bg2">
                    <a:lumMod val="10000"/>
                  </a:schemeClr>
                </a:solidFill>
                <a:latin typeface="Arial" panose="020B0604020202020204" pitchFamily="34" charset="0"/>
                <a:cs typeface="Arial" panose="020B0604020202020204" pitchFamily="34" charset="0"/>
              </a:rPr>
              <a:t>agreement</a:t>
            </a:r>
            <a:endParaRPr lang="en-CA" sz="2800" dirty="0">
              <a:solidFill>
                <a:schemeClr val="bg2">
                  <a:lumMod val="10000"/>
                </a:schemeClr>
              </a:solidFill>
              <a:latin typeface="Arial" panose="020B0604020202020204" pitchFamily="34" charset="0"/>
              <a:cs typeface="Arial" panose="020B0604020202020204" pitchFamily="34" charset="0"/>
            </a:endParaRPr>
          </a:p>
          <a:p>
            <a:pPr marL="342900" indent="-342900" fontAlgn="base">
              <a:spcBef>
                <a:spcPts val="1800"/>
              </a:spcBef>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Locate support regarding </a:t>
            </a:r>
            <a:r>
              <a:rPr lang="en-CA" sz="2800" dirty="0" smtClean="0">
                <a:solidFill>
                  <a:schemeClr val="bg2">
                    <a:lumMod val="10000"/>
                  </a:schemeClr>
                </a:solidFill>
                <a:latin typeface="Arial" panose="020B0604020202020204" pitchFamily="34" charset="0"/>
                <a:cs typeface="Arial" panose="020B0604020202020204" pitchFamily="34" charset="0"/>
              </a:rPr>
              <a:t>authors’ </a:t>
            </a:r>
            <a:r>
              <a:rPr lang="en-CA" sz="2800" dirty="0">
                <a:solidFill>
                  <a:schemeClr val="bg2">
                    <a:lumMod val="10000"/>
                  </a:schemeClr>
                </a:solidFill>
                <a:latin typeface="Arial" panose="020B0604020202020204" pitchFamily="34" charset="0"/>
                <a:cs typeface="Arial" panose="020B0604020202020204" pitchFamily="34" charset="0"/>
              </a:rPr>
              <a:t>rights and publisher negotiations in a post-secondary context</a:t>
            </a:r>
          </a:p>
          <a:p>
            <a:pPr marL="342900" indent="-342900" fontAlgn="base">
              <a:spcBef>
                <a:spcPts val="1800"/>
              </a:spcBef>
              <a:buFont typeface="Arial" panose="020B0604020202020204" pitchFamily="34" charset="0"/>
              <a:buChar char="•"/>
            </a:pPr>
            <a:r>
              <a:rPr lang="en-CA" sz="2800" dirty="0" smtClean="0">
                <a:solidFill>
                  <a:schemeClr val="bg2">
                    <a:lumMod val="10000"/>
                  </a:schemeClr>
                </a:solidFill>
                <a:latin typeface="Arial" panose="020B0604020202020204" pitchFamily="34" charset="0"/>
                <a:cs typeface="Arial" panose="020B0604020202020204" pitchFamily="34" charset="0"/>
              </a:rPr>
              <a:t>Understand </a:t>
            </a:r>
            <a:r>
              <a:rPr lang="en-CA" sz="2800" dirty="0">
                <a:solidFill>
                  <a:schemeClr val="bg2">
                    <a:lumMod val="10000"/>
                  </a:schemeClr>
                </a:solidFill>
                <a:latin typeface="Arial" panose="020B0604020202020204" pitchFamily="34" charset="0"/>
                <a:cs typeface="Arial" panose="020B0604020202020204" pitchFamily="34" charset="0"/>
              </a:rPr>
              <a:t>the evolving scholarly communication ecosystem</a:t>
            </a:r>
          </a:p>
        </p:txBody>
      </p:sp>
    </p:spTree>
    <p:extLst>
      <p:ext uri="{BB962C8B-B14F-4D97-AF65-F5344CB8AC3E}">
        <p14:creationId xmlns:p14="http://schemas.microsoft.com/office/powerpoint/2010/main" val="7094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01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When analyzing an academic publishing agreement, it is important to compare your existing commitments, </a:t>
            </a:r>
            <a:r>
              <a:rPr lang="en-US" dirty="0" smtClean="0"/>
              <a:t>the </a:t>
            </a:r>
            <a:r>
              <a:rPr lang="en-US" dirty="0"/>
              <a:t>granting agency requirements, and the ways in which you intend to use your work in the future against the terms of the publishing agreement. </a:t>
            </a:r>
            <a:endParaRPr lang="en-US" dirty="0" smtClean="0"/>
          </a:p>
          <a:p>
            <a:pPr lvl="1"/>
            <a:r>
              <a:rPr lang="en-US" b="1" dirty="0" smtClean="0">
                <a:solidFill>
                  <a:srgbClr val="8C9C59"/>
                </a:solidFill>
              </a:rPr>
              <a:t>True</a:t>
            </a:r>
          </a:p>
          <a:p>
            <a:pPr lvl="1"/>
            <a:r>
              <a:rPr lang="en-US" dirty="0" smtClean="0"/>
              <a:t>False</a:t>
            </a:r>
            <a:endParaRPr lang="en-CA" dirty="0"/>
          </a:p>
        </p:txBody>
      </p:sp>
      <p:sp>
        <p:nvSpPr>
          <p:cNvPr id="3" name="Text Placeholder 2"/>
          <p:cNvSpPr>
            <a:spLocks noGrp="1"/>
          </p:cNvSpPr>
          <p:nvPr>
            <p:ph type="body" sz="quarter" idx="16"/>
          </p:nvPr>
        </p:nvSpPr>
        <p:spPr/>
        <p:txBody>
          <a:bodyPr/>
          <a:lstStyle/>
          <a:p>
            <a:r>
              <a:rPr lang="en-US" dirty="0" smtClean="0"/>
              <a:t>The </a:t>
            </a:r>
            <a:r>
              <a:rPr lang="en-US" dirty="0"/>
              <a:t>standard form publishing agreement is:</a:t>
            </a:r>
          </a:p>
          <a:p>
            <a:pPr lvl="1"/>
            <a:r>
              <a:rPr lang="en-US" dirty="0" smtClean="0"/>
              <a:t>Negotiable</a:t>
            </a:r>
            <a:r>
              <a:rPr lang="en-US" dirty="0"/>
              <a:t>, but only with an expensive, fancy </a:t>
            </a:r>
            <a:r>
              <a:rPr lang="en-US" dirty="0" smtClean="0"/>
              <a:t>lawyer</a:t>
            </a:r>
          </a:p>
          <a:p>
            <a:pPr lvl="1"/>
            <a:r>
              <a:rPr lang="en-US" dirty="0" smtClean="0"/>
              <a:t>Written </a:t>
            </a:r>
            <a:r>
              <a:rPr lang="en-US" dirty="0"/>
              <a:t>in </a:t>
            </a:r>
            <a:r>
              <a:rPr lang="en-US" dirty="0" smtClean="0"/>
              <a:t>stone</a:t>
            </a:r>
          </a:p>
          <a:p>
            <a:pPr lvl="1"/>
            <a:r>
              <a:rPr lang="en-US" dirty="0" smtClean="0"/>
              <a:t>Based </a:t>
            </a:r>
            <a:r>
              <a:rPr lang="en-US" dirty="0"/>
              <a:t>on an equal partnership between the author and the </a:t>
            </a:r>
            <a:r>
              <a:rPr lang="en-US" dirty="0" smtClean="0"/>
              <a:t>publisher</a:t>
            </a:r>
          </a:p>
          <a:p>
            <a:pPr lvl="1"/>
            <a:r>
              <a:rPr lang="en-US" b="1" dirty="0" smtClean="0">
                <a:solidFill>
                  <a:srgbClr val="8C9C59"/>
                </a:solidFill>
              </a:rPr>
              <a:t>Negotiable </a:t>
            </a:r>
            <a:r>
              <a:rPr lang="en-US" b="1" dirty="0">
                <a:solidFill>
                  <a:srgbClr val="8C9C59"/>
                </a:solidFill>
              </a:rPr>
              <a:t>and should be carefully examined</a:t>
            </a:r>
          </a:p>
          <a:p>
            <a:endParaRPr lang="en-CA" dirty="0"/>
          </a:p>
        </p:txBody>
      </p:sp>
    </p:spTree>
    <p:extLst>
      <p:ext uri="{BB962C8B-B14F-4D97-AF65-F5344CB8AC3E}">
        <p14:creationId xmlns:p14="http://schemas.microsoft.com/office/powerpoint/2010/main" val="1927477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86915" y="1831975"/>
            <a:ext cx="5480170" cy="4351338"/>
          </a:xfrm>
        </p:spPr>
        <p:txBody>
          <a:bodyPr/>
          <a:lstStyle/>
          <a:p>
            <a:pPr>
              <a:buFont typeface="+mj-lt"/>
              <a:buAutoNum type="arabicPeriod" startAt="4"/>
            </a:pPr>
            <a:r>
              <a:rPr lang="en-US" dirty="0"/>
              <a:t>When interpreting the language of an academic publishing agreement it is critical to </a:t>
            </a:r>
            <a:r>
              <a:rPr lang="en-US" dirty="0" smtClean="0"/>
              <a:t>review:</a:t>
            </a:r>
            <a:endParaRPr lang="en-US" dirty="0"/>
          </a:p>
          <a:p>
            <a:pPr lvl="1"/>
            <a:r>
              <a:rPr lang="en-US" b="1" dirty="0" smtClean="0">
                <a:solidFill>
                  <a:srgbClr val="8C9C59"/>
                </a:solidFill>
              </a:rPr>
              <a:t>The </a:t>
            </a:r>
            <a:r>
              <a:rPr lang="en-US" b="1" dirty="0">
                <a:solidFill>
                  <a:srgbClr val="8C9C59"/>
                </a:solidFill>
              </a:rPr>
              <a:t>“</a:t>
            </a:r>
            <a:r>
              <a:rPr lang="en-US" b="1" dirty="0" smtClean="0">
                <a:solidFill>
                  <a:srgbClr val="8C9C59"/>
                </a:solidFill>
              </a:rPr>
              <a:t>Author </a:t>
            </a:r>
            <a:r>
              <a:rPr lang="en-US" b="1" dirty="0">
                <a:solidFill>
                  <a:srgbClr val="8C9C59"/>
                </a:solidFill>
              </a:rPr>
              <a:t>Rights Retained” section of the publishing </a:t>
            </a:r>
            <a:r>
              <a:rPr lang="en-US" b="1" dirty="0" smtClean="0">
                <a:solidFill>
                  <a:srgbClr val="8C9C59"/>
                </a:solidFill>
              </a:rPr>
              <a:t>agreement</a:t>
            </a:r>
          </a:p>
          <a:p>
            <a:pPr lvl="1"/>
            <a:r>
              <a:rPr lang="en-US" dirty="0" smtClean="0"/>
              <a:t>Your </a:t>
            </a:r>
            <a:r>
              <a:rPr lang="en-US" dirty="0"/>
              <a:t>employment </a:t>
            </a:r>
            <a:r>
              <a:rPr lang="en-US" dirty="0" smtClean="0"/>
              <a:t>contract</a:t>
            </a:r>
          </a:p>
          <a:p>
            <a:pPr lvl="1"/>
            <a:r>
              <a:rPr lang="en-US" dirty="0" smtClean="0"/>
              <a:t>Every </a:t>
            </a:r>
            <a:r>
              <a:rPr lang="en-US" dirty="0"/>
              <a:t>detail of the </a:t>
            </a:r>
            <a:r>
              <a:rPr lang="en-US" i="1" dirty="0"/>
              <a:t>Copyright Act</a:t>
            </a:r>
          </a:p>
          <a:p>
            <a:pPr>
              <a:spcBef>
                <a:spcPts val="2400"/>
              </a:spcBef>
              <a:buFont typeface="+mj-lt"/>
              <a:buAutoNum type="arabicPeriod" startAt="4"/>
            </a:pPr>
            <a:r>
              <a:rPr lang="en-US" dirty="0"/>
              <a:t>If language in the agreement is unclear, it is a good idea to </a:t>
            </a:r>
            <a:r>
              <a:rPr lang="en-US" dirty="0" smtClean="0"/>
              <a:t>contact:</a:t>
            </a:r>
            <a:endParaRPr lang="en-US" dirty="0"/>
          </a:p>
          <a:p>
            <a:pPr lvl="1"/>
            <a:r>
              <a:rPr lang="en-US" dirty="0" smtClean="0"/>
              <a:t>The </a:t>
            </a:r>
            <a:r>
              <a:rPr lang="en-US" dirty="0"/>
              <a:t>publisher’s </a:t>
            </a:r>
            <a:r>
              <a:rPr lang="en-US" dirty="0" smtClean="0"/>
              <a:t>liaison</a:t>
            </a:r>
          </a:p>
          <a:p>
            <a:pPr lvl="1"/>
            <a:r>
              <a:rPr lang="en-US" dirty="0" smtClean="0"/>
              <a:t>Your </a:t>
            </a:r>
            <a:r>
              <a:rPr lang="en-US" dirty="0"/>
              <a:t>institution’s copyright </a:t>
            </a:r>
            <a:r>
              <a:rPr lang="en-US" dirty="0" smtClean="0"/>
              <a:t>expert</a:t>
            </a:r>
          </a:p>
          <a:p>
            <a:pPr lvl="1"/>
            <a:r>
              <a:rPr lang="en-US" dirty="0" smtClean="0"/>
              <a:t>A lawyer</a:t>
            </a:r>
          </a:p>
          <a:p>
            <a:pPr lvl="1"/>
            <a:r>
              <a:rPr lang="en-US" b="1" dirty="0" smtClean="0">
                <a:solidFill>
                  <a:srgbClr val="8C9C59"/>
                </a:solidFill>
              </a:rPr>
              <a:t>Any </a:t>
            </a:r>
            <a:r>
              <a:rPr lang="en-US" b="1" dirty="0">
                <a:solidFill>
                  <a:srgbClr val="8C9C59"/>
                </a:solidFill>
              </a:rPr>
              <a:t>or all of these</a:t>
            </a:r>
          </a:p>
          <a:p>
            <a:pPr>
              <a:buFont typeface="+mj-lt"/>
              <a:buAutoNum type="arabicPeriod" startAt="4"/>
            </a:pPr>
            <a:endParaRPr lang="en-CA" dirty="0"/>
          </a:p>
        </p:txBody>
      </p:sp>
      <p:sp>
        <p:nvSpPr>
          <p:cNvPr id="3" name="Text Placeholder 2"/>
          <p:cNvSpPr>
            <a:spLocks noGrp="1"/>
          </p:cNvSpPr>
          <p:nvPr>
            <p:ph type="body" sz="quarter" idx="16"/>
          </p:nvPr>
        </p:nvSpPr>
        <p:spPr/>
        <p:txBody>
          <a:bodyPr/>
          <a:lstStyle/>
          <a:p>
            <a:pPr>
              <a:buFont typeface="+mj-lt"/>
              <a:buAutoNum type="arabicPeriod" startAt="3"/>
            </a:pPr>
            <a:r>
              <a:rPr lang="en-US" dirty="0"/>
              <a:t>Failure to comply with a granting agency’s open access policy may result </a:t>
            </a:r>
            <a:r>
              <a:rPr lang="en-US" dirty="0" smtClean="0"/>
              <a:t>in:</a:t>
            </a:r>
            <a:endParaRPr lang="en-US" dirty="0"/>
          </a:p>
          <a:p>
            <a:pPr lvl="1"/>
            <a:r>
              <a:rPr lang="en-US" dirty="0" smtClean="0"/>
              <a:t>A lawsuit</a:t>
            </a:r>
          </a:p>
          <a:p>
            <a:pPr lvl="1"/>
            <a:r>
              <a:rPr lang="en-US" dirty="0" smtClean="0"/>
              <a:t>An </a:t>
            </a:r>
            <a:r>
              <a:rPr lang="en-US" dirty="0"/>
              <a:t>article not being </a:t>
            </a:r>
            <a:r>
              <a:rPr lang="en-US" dirty="0" smtClean="0"/>
              <a:t>published</a:t>
            </a:r>
          </a:p>
          <a:p>
            <a:pPr lvl="1"/>
            <a:r>
              <a:rPr lang="en-US" b="1" dirty="0" smtClean="0">
                <a:solidFill>
                  <a:srgbClr val="8C9C59"/>
                </a:solidFill>
              </a:rPr>
              <a:t>It </a:t>
            </a:r>
            <a:r>
              <a:rPr lang="en-US" b="1" dirty="0">
                <a:solidFill>
                  <a:srgbClr val="8C9C59"/>
                </a:solidFill>
              </a:rPr>
              <a:t>becoming more difficult to receive funding from that agency in the </a:t>
            </a:r>
            <a:r>
              <a:rPr lang="en-US" b="1" dirty="0" smtClean="0">
                <a:solidFill>
                  <a:srgbClr val="8C9C59"/>
                </a:solidFill>
              </a:rPr>
              <a:t>future</a:t>
            </a:r>
          </a:p>
          <a:p>
            <a:pPr lvl="1"/>
            <a:r>
              <a:rPr lang="en-US" dirty="0" smtClean="0"/>
              <a:t>Increased </a:t>
            </a:r>
            <a:r>
              <a:rPr lang="en-US" dirty="0"/>
              <a:t>teaching load </a:t>
            </a:r>
          </a:p>
        </p:txBody>
      </p:sp>
    </p:spTree>
    <p:extLst>
      <p:ext uri="{BB962C8B-B14F-4D97-AF65-F5344CB8AC3E}">
        <p14:creationId xmlns:p14="http://schemas.microsoft.com/office/powerpoint/2010/main" val="142394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7"/>
            </a:pPr>
            <a:r>
              <a:rPr lang="en-US" dirty="0"/>
              <a:t>Granting agencies often require:</a:t>
            </a:r>
          </a:p>
          <a:p>
            <a:pPr lvl="1"/>
            <a:r>
              <a:rPr lang="en-US" dirty="0" smtClean="0"/>
              <a:t>That </a:t>
            </a:r>
            <a:r>
              <a:rPr lang="en-US" dirty="0"/>
              <a:t>articles only be made available in </a:t>
            </a:r>
            <a:r>
              <a:rPr lang="en-US" dirty="0" smtClean="0"/>
              <a:t>print</a:t>
            </a:r>
          </a:p>
          <a:p>
            <a:pPr lvl="1"/>
            <a:r>
              <a:rPr lang="en-US" b="1" dirty="0" smtClean="0">
                <a:solidFill>
                  <a:srgbClr val="8C9C59"/>
                </a:solidFill>
              </a:rPr>
              <a:t>That </a:t>
            </a:r>
            <a:r>
              <a:rPr lang="en-US" b="1" dirty="0">
                <a:solidFill>
                  <a:srgbClr val="8C9C59"/>
                </a:solidFill>
              </a:rPr>
              <a:t>authors ensure their articles are made open </a:t>
            </a:r>
            <a:r>
              <a:rPr lang="en-US" b="1" dirty="0" smtClean="0">
                <a:solidFill>
                  <a:srgbClr val="8C9C59"/>
                </a:solidFill>
              </a:rPr>
              <a:t>access</a:t>
            </a:r>
          </a:p>
          <a:p>
            <a:pPr lvl="1"/>
            <a:r>
              <a:rPr lang="en-US" dirty="0" smtClean="0"/>
              <a:t>That participants </a:t>
            </a:r>
            <a:r>
              <a:rPr lang="en-US" dirty="0"/>
              <a:t>receive a copy of research </a:t>
            </a:r>
            <a:r>
              <a:rPr lang="en-US" dirty="0" smtClean="0"/>
              <a:t>articles</a:t>
            </a:r>
          </a:p>
          <a:p>
            <a:pPr lvl="1"/>
            <a:r>
              <a:rPr lang="en-US" dirty="0" smtClean="0"/>
              <a:t>A </a:t>
            </a:r>
            <a:r>
              <a:rPr lang="en-US" dirty="0"/>
              <a:t>promise of a first born child</a:t>
            </a:r>
          </a:p>
        </p:txBody>
      </p:sp>
      <p:sp>
        <p:nvSpPr>
          <p:cNvPr id="3" name="Text Placeholder 2"/>
          <p:cNvSpPr>
            <a:spLocks noGrp="1"/>
          </p:cNvSpPr>
          <p:nvPr>
            <p:ph type="body" sz="quarter" idx="16"/>
          </p:nvPr>
        </p:nvSpPr>
        <p:spPr/>
        <p:txBody>
          <a:bodyPr/>
          <a:lstStyle/>
          <a:p>
            <a:pPr>
              <a:buFont typeface="+mj-lt"/>
              <a:buAutoNum type="arabicPeriod" startAt="6"/>
            </a:pPr>
            <a:r>
              <a:rPr lang="en-US" dirty="0"/>
              <a:t>The changing world of scholarly communications is characterized by:</a:t>
            </a:r>
          </a:p>
          <a:p>
            <a:pPr lvl="1"/>
            <a:r>
              <a:rPr lang="en-US" dirty="0" smtClean="0"/>
              <a:t>Publishers </a:t>
            </a:r>
            <a:r>
              <a:rPr lang="en-US" dirty="0"/>
              <a:t>embracing open </a:t>
            </a:r>
            <a:r>
              <a:rPr lang="en-US" dirty="0" smtClean="0"/>
              <a:t>access</a:t>
            </a:r>
          </a:p>
          <a:p>
            <a:pPr lvl="1"/>
            <a:r>
              <a:rPr lang="en-US" dirty="0" smtClean="0"/>
              <a:t>Governments </a:t>
            </a:r>
            <a:r>
              <a:rPr lang="en-US" dirty="0"/>
              <a:t>no longer funding </a:t>
            </a:r>
            <a:r>
              <a:rPr lang="en-US" dirty="0" smtClean="0"/>
              <a:t>research</a:t>
            </a:r>
          </a:p>
          <a:p>
            <a:pPr lvl="1"/>
            <a:r>
              <a:rPr lang="en-US" dirty="0" smtClean="0"/>
              <a:t>Libraries </a:t>
            </a:r>
            <a:r>
              <a:rPr lang="en-US" dirty="0"/>
              <a:t>and taxpayers refusing to pay for </a:t>
            </a:r>
            <a:r>
              <a:rPr lang="en-US" dirty="0" smtClean="0"/>
              <a:t>articles</a:t>
            </a:r>
          </a:p>
          <a:p>
            <a:pPr lvl="1"/>
            <a:r>
              <a:rPr lang="en-US" b="1" dirty="0" smtClean="0">
                <a:solidFill>
                  <a:srgbClr val="8C9C59"/>
                </a:solidFill>
              </a:rPr>
              <a:t>The </a:t>
            </a:r>
            <a:r>
              <a:rPr lang="en-US" b="1" dirty="0">
                <a:solidFill>
                  <a:srgbClr val="8C9C59"/>
                </a:solidFill>
              </a:rPr>
              <a:t>evolving nature of publishing agreements</a:t>
            </a:r>
          </a:p>
          <a:p>
            <a:pPr>
              <a:buAutoNum type="arabicPeriod" startAt="6"/>
            </a:pPr>
            <a:endParaRPr lang="en-CA" dirty="0"/>
          </a:p>
        </p:txBody>
      </p:sp>
    </p:spTree>
    <p:extLst>
      <p:ext uri="{BB962C8B-B14F-4D97-AF65-F5344CB8AC3E}">
        <p14:creationId xmlns:p14="http://schemas.microsoft.com/office/powerpoint/2010/main" val="101567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CA" sz="1800" dirty="0">
                <a:latin typeface="Arial" panose="020B0604020202020204" pitchFamily="34" charset="0"/>
                <a:cs typeface="Arial" panose="020B0604020202020204" pitchFamily="34" charset="0"/>
              </a:rPr>
              <a:t>Images Credits (in order of appearance):</a:t>
            </a:r>
          </a:p>
          <a:p>
            <a:pPr marL="457200" indent="-457200">
              <a:spcBef>
                <a:spcPts val="1200"/>
              </a:spcBef>
            </a:pPr>
            <a:r>
              <a:rPr lang="en-CA" sz="1800" dirty="0" err="1" smtClean="0">
                <a:latin typeface="Arial" panose="020B0604020202020204" pitchFamily="34" charset="0"/>
                <a:cs typeface="Arial" panose="020B0604020202020204" pitchFamily="34" charset="0"/>
              </a:rPr>
              <a:t>chrystalizabeth</a:t>
            </a:r>
            <a:r>
              <a:rPr lang="en-CA" sz="1800" dirty="0" smtClean="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n.d.</a:t>
            </a:r>
            <a:r>
              <a:rPr lang="en-CA" sz="1800" dirty="0" smtClean="0">
                <a:latin typeface="Arial" panose="020B0604020202020204" pitchFamily="34" charset="0"/>
                <a:cs typeface="Arial" panose="020B0604020202020204" pitchFamily="34" charset="0"/>
              </a:rPr>
              <a:t>). [Pam]. </a:t>
            </a:r>
            <a:r>
              <a:rPr lang="en-CA" sz="1800" i="1" dirty="0" err="1" smtClean="0">
                <a:latin typeface="Arial" panose="020B0604020202020204" pitchFamily="34" charset="0"/>
                <a:cs typeface="Arial" panose="020B0604020202020204" pitchFamily="34" charset="0"/>
              </a:rPr>
              <a:t>Pixabay</a:t>
            </a:r>
            <a:r>
              <a:rPr lang="en-CA" sz="1800" dirty="0" smtClean="0">
                <a:latin typeface="Arial" panose="020B0604020202020204" pitchFamily="34" charset="0"/>
                <a:cs typeface="Arial" panose="020B0604020202020204" pitchFamily="34" charset="0"/>
              </a:rPr>
              <a:t>. </a:t>
            </a:r>
            <a:r>
              <a:rPr lang="en-CA" sz="1800" dirty="0" smtClean="0">
                <a:latin typeface="Arial" panose="020B0604020202020204" pitchFamily="34" charset="0"/>
                <a:cs typeface="Arial" panose="020B0604020202020204" pitchFamily="34" charset="0"/>
                <a:hlinkClick r:id="rId3"/>
              </a:rPr>
              <a:t>https</a:t>
            </a:r>
            <a:r>
              <a:rPr lang="en-CA" sz="1800" dirty="0">
                <a:latin typeface="Arial" panose="020B0604020202020204" pitchFamily="34" charset="0"/>
                <a:cs typeface="Arial" panose="020B0604020202020204" pitchFamily="34" charset="0"/>
                <a:hlinkClick r:id="rId3"/>
              </a:rPr>
              <a:t>://pixabay.com/en/teacher-bookworm-glasses-professor-359311/ </a:t>
            </a:r>
            <a:endParaRPr lang="en-CA" sz="1800" dirty="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Daria </a:t>
            </a:r>
            <a:r>
              <a:rPr lang="en-CA" sz="1800" dirty="0" err="1" smtClean="0">
                <a:latin typeface="Arial" panose="020B0604020202020204" pitchFamily="34" charset="0"/>
                <a:cs typeface="Arial" panose="020B0604020202020204" pitchFamily="34" charset="0"/>
              </a:rPr>
              <a:t>Szymonowicz</a:t>
            </a:r>
            <a:r>
              <a:rPr lang="en-CA" sz="1800" dirty="0" smtClean="0">
                <a:latin typeface="Arial" panose="020B0604020202020204" pitchFamily="34" charset="0"/>
                <a:cs typeface="Arial" panose="020B0604020202020204" pitchFamily="34" charset="0"/>
              </a:rPr>
              <a:t>. (2017). Documents.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4"/>
              </a:rPr>
              <a:t>https://thenounproject.com/icon/documents-1353220</a:t>
            </a:r>
            <a:r>
              <a:rPr lang="en-CA" sz="1800" dirty="0" smtClean="0">
                <a:latin typeface="Arial" panose="020B0604020202020204" pitchFamily="34" charset="0"/>
                <a:cs typeface="Arial" panose="020B0604020202020204" pitchFamily="34" charset="0"/>
                <a:hlinkClick r:id="rId4"/>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err="1" smtClean="0">
                <a:latin typeface="Arial" panose="020B0604020202020204" pitchFamily="34" charset="0"/>
                <a:cs typeface="Arial" panose="020B0604020202020204" pitchFamily="34" charset="0"/>
              </a:rPr>
              <a:t>Setyo</a:t>
            </a:r>
            <a:r>
              <a:rPr lang="en-CA" sz="1800" dirty="0" smtClean="0">
                <a:latin typeface="Arial" panose="020B0604020202020204" pitchFamily="34" charset="0"/>
                <a:cs typeface="Arial" panose="020B0604020202020204" pitchFamily="34" charset="0"/>
              </a:rPr>
              <a:t> Ari </a:t>
            </a:r>
            <a:r>
              <a:rPr lang="en-CA" sz="1800" dirty="0" err="1">
                <a:latin typeface="Arial" panose="020B0604020202020204" pitchFamily="34" charset="0"/>
                <a:cs typeface="Arial" panose="020B0604020202020204" pitchFamily="34" charset="0"/>
              </a:rPr>
              <a:t>Wibowo</a:t>
            </a:r>
            <a:r>
              <a:rPr lang="en-CA" sz="1800" dirty="0" smtClean="0">
                <a:latin typeface="Arial" panose="020B0604020202020204" pitchFamily="34" charset="0"/>
                <a:cs typeface="Arial" panose="020B0604020202020204" pitchFamily="34" charset="0"/>
              </a:rPr>
              <a:t>. (2017). </a:t>
            </a:r>
            <a:r>
              <a:rPr lang="en-CA" sz="1800" dirty="0">
                <a:latin typeface="Arial" panose="020B0604020202020204" pitchFamily="34" charset="0"/>
                <a:cs typeface="Arial" panose="020B0604020202020204" pitchFamily="34" charset="0"/>
              </a:rPr>
              <a:t>Agency. </a:t>
            </a:r>
            <a:r>
              <a:rPr lang="en-CA" sz="1800" i="1" dirty="0" smtClean="0">
                <a:latin typeface="Arial" panose="020B0604020202020204" pitchFamily="34" charset="0"/>
                <a:cs typeface="Arial" panose="020B0604020202020204" pitchFamily="34" charset="0"/>
              </a:rPr>
              <a:t>The </a:t>
            </a:r>
            <a:r>
              <a:rPr lang="en-CA" sz="1800" i="1" dirty="0">
                <a:latin typeface="Arial" panose="020B0604020202020204" pitchFamily="34" charset="0"/>
                <a:cs typeface="Arial" panose="020B0604020202020204" pitchFamily="34" charset="0"/>
              </a:rPr>
              <a:t>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5"/>
              </a:rPr>
              <a:t>https://thenounproject.com/icon/agency-1079410</a:t>
            </a:r>
            <a:r>
              <a:rPr lang="en-CA" sz="1800" dirty="0" smtClean="0">
                <a:latin typeface="Arial" panose="020B0604020202020204" pitchFamily="34" charset="0"/>
                <a:cs typeface="Arial" panose="020B0604020202020204" pitchFamily="34" charset="0"/>
                <a:hlinkClick r:id="rId5"/>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a:t>
            </a:r>
            <a:r>
              <a:rPr lang="en-CA" sz="1800" dirty="0">
                <a:latin typeface="Arial" panose="020B0604020202020204" pitchFamily="34" charset="0"/>
                <a:cs typeface="Arial" panose="020B0604020202020204" pitchFamily="34" charset="0"/>
              </a:rPr>
              <a:t>open access logo</a:t>
            </a:r>
            <a:r>
              <a:rPr lang="en-CA" sz="1800" dirty="0" smtClean="0">
                <a:latin typeface="Arial" panose="020B0604020202020204" pitchFamily="34" charset="0"/>
                <a:cs typeface="Arial" panose="020B0604020202020204" pitchFamily="34" charset="0"/>
              </a:rPr>
              <a:t>]. (2018). </a:t>
            </a:r>
            <a:r>
              <a:rPr lang="en-CA" sz="1800" i="1" dirty="0" smtClean="0">
                <a:latin typeface="Arial" panose="020B0604020202020204" pitchFamily="34" charset="0"/>
                <a:cs typeface="Arial" panose="020B0604020202020204" pitchFamily="34" charset="0"/>
              </a:rPr>
              <a:t>Wikimedia</a:t>
            </a:r>
            <a:r>
              <a:rPr lang="en-CA" sz="1800" dirty="0" smtClean="0">
                <a:latin typeface="Arial" panose="020B0604020202020204" pitchFamily="34" charset="0"/>
                <a:cs typeface="Arial" panose="020B0604020202020204" pitchFamily="34" charset="0"/>
              </a:rPr>
              <a:t>. CC0. </a:t>
            </a:r>
            <a:r>
              <a:rPr lang="en-CA" sz="1800" dirty="0" smtClean="0">
                <a:latin typeface="Arial" panose="020B0604020202020204" pitchFamily="34" charset="0"/>
                <a:cs typeface="Arial" panose="020B0604020202020204" pitchFamily="34" charset="0"/>
                <a:hlinkClick r:id="rId6"/>
              </a:rPr>
              <a:t>https</a:t>
            </a:r>
            <a:r>
              <a:rPr lang="en-CA" sz="1800" dirty="0">
                <a:latin typeface="Arial" panose="020B0604020202020204" pitchFamily="34" charset="0"/>
                <a:cs typeface="Arial" panose="020B0604020202020204" pitchFamily="34" charset="0"/>
                <a:hlinkClick r:id="rId6"/>
              </a:rPr>
              <a:t>://commons.wikimedia.org/wiki/File:Open_Access_logo_PLoS_white.svg</a:t>
            </a:r>
            <a:endParaRPr lang="en-CA" sz="1800" dirty="0">
              <a:latin typeface="Arial" panose="020B0604020202020204" pitchFamily="34" charset="0"/>
              <a:cs typeface="Arial" panose="020B0604020202020204" pitchFamily="34" charset="0"/>
            </a:endParaRPr>
          </a:p>
          <a:p>
            <a:pPr marL="457200" indent="-457200">
              <a:spcBef>
                <a:spcPts val="1200"/>
              </a:spcBef>
            </a:pPr>
            <a:r>
              <a:rPr lang="en-CA" sz="1800" dirty="0" err="1" smtClean="0">
                <a:latin typeface="Arial" panose="020B0604020202020204" pitchFamily="34" charset="0"/>
                <a:cs typeface="Arial" panose="020B0604020202020204" pitchFamily="34" charset="0"/>
              </a:rPr>
              <a:t>ibrandify</a:t>
            </a:r>
            <a:r>
              <a:rPr lang="en-CA" sz="1800" dirty="0" smtClean="0">
                <a:latin typeface="Arial" panose="020B0604020202020204" pitchFamily="34" charset="0"/>
                <a:cs typeface="Arial" panose="020B0604020202020204" pitchFamily="34" charset="0"/>
              </a:rPr>
              <a:t>. (2018). </a:t>
            </a:r>
            <a:r>
              <a:rPr lang="en-CA" sz="1800" dirty="0">
                <a:latin typeface="Arial" panose="020B0604020202020204" pitchFamily="34" charset="0"/>
                <a:cs typeface="Arial" panose="020B0604020202020204" pitchFamily="34" charset="0"/>
              </a:rPr>
              <a:t>Computer. </a:t>
            </a:r>
            <a:r>
              <a:rPr lang="en-CA" sz="1800" i="1" dirty="0" smtClean="0">
                <a:latin typeface="Arial" panose="020B0604020202020204" pitchFamily="34" charset="0"/>
                <a:cs typeface="Arial" panose="020B0604020202020204" pitchFamily="34" charset="0"/>
              </a:rPr>
              <a:t>The </a:t>
            </a:r>
            <a:r>
              <a:rPr lang="en-CA" sz="1800" i="1" dirty="0">
                <a:latin typeface="Arial" panose="020B0604020202020204" pitchFamily="34" charset="0"/>
                <a:cs typeface="Arial" panose="020B0604020202020204" pitchFamily="34" charset="0"/>
              </a:rPr>
              <a:t>Noun Project. </a:t>
            </a:r>
            <a:r>
              <a:rPr lang="en-CA" sz="1800" dirty="0" smtClean="0">
                <a:latin typeface="Arial" panose="020B0604020202020204" pitchFamily="34" charset="0"/>
                <a:cs typeface="Arial" panose="020B0604020202020204" pitchFamily="34" charset="0"/>
              </a:rPr>
              <a:t>CC BY</a:t>
            </a:r>
            <a:r>
              <a:rPr lang="en-CA" sz="1800"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hlinkClick r:id="rId7"/>
              </a:rPr>
              <a:t>https://thenounproject.com/icon/computer-2137706</a:t>
            </a:r>
            <a:r>
              <a:rPr lang="en-CA" sz="1800" dirty="0" smtClean="0">
                <a:latin typeface="Arial" panose="020B0604020202020204" pitchFamily="34" charset="0"/>
                <a:cs typeface="Arial" panose="020B0604020202020204" pitchFamily="34" charset="0"/>
                <a:hlinkClick r:id="rId7"/>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James Smith. (2017). </a:t>
            </a:r>
            <a:r>
              <a:rPr lang="en-CA" sz="1800" dirty="0">
                <a:latin typeface="Arial" panose="020B0604020202020204" pitchFamily="34" charset="0"/>
                <a:cs typeface="Arial" panose="020B0604020202020204" pitchFamily="34" charset="0"/>
              </a:rPr>
              <a:t>Contract.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8"/>
              </a:rPr>
              <a:t>https://thenounproject.com/icon/contract-869929/ </a:t>
            </a:r>
            <a:endParaRPr lang="en-CA" sz="1800" dirty="0" smtClean="0">
              <a:latin typeface="Arial" panose="020B0604020202020204" pitchFamily="34" charset="0"/>
              <a:cs typeface="Arial" panose="020B0604020202020204" pitchFamily="34" charset="0"/>
            </a:endParaRPr>
          </a:p>
          <a:p>
            <a:pPr marL="457200" indent="-457200"/>
            <a:endParaRPr lang="en-CA" sz="1800" dirty="0"/>
          </a:p>
        </p:txBody>
      </p:sp>
    </p:spTree>
    <p:extLst>
      <p:ext uri="{BB962C8B-B14F-4D97-AF65-F5344CB8AC3E}">
        <p14:creationId xmlns:p14="http://schemas.microsoft.com/office/powerpoint/2010/main" val="175081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3" name="Picture 2">
            <a:extLst>
              <a:ext uri="{FF2B5EF4-FFF2-40B4-BE49-F238E27FC236}">
                <a16:creationId xmlns:a16="http://schemas.microsoft.com/office/drawing/2014/main" id="{F30A6BA3-B478-9D45-8C51-BAABCAA9F93F}"/>
              </a:ext>
            </a:extLst>
          </p:cNvPr>
          <p:cNvPicPr>
            <a:picLocks noChangeAspect="1"/>
          </p:cNvPicPr>
          <p:nvPr/>
        </p:nvPicPr>
        <p:blipFill>
          <a:blip r:embed="rId3"/>
          <a:stretch>
            <a:fillRect/>
          </a:stretch>
        </p:blipFill>
        <p:spPr>
          <a:xfrm>
            <a:off x="8972969" y="4486275"/>
            <a:ext cx="2256525" cy="2371725"/>
          </a:xfrm>
          <a:prstGeom prst="rect">
            <a:avLst/>
          </a:prstGeom>
        </p:spPr>
      </p:pic>
      <p:pic>
        <p:nvPicPr>
          <p:cNvPr id="11" name="Picture 10">
            <a:extLst>
              <a:ext uri="{FF2B5EF4-FFF2-40B4-BE49-F238E27FC236}">
                <a16:creationId xmlns:a16="http://schemas.microsoft.com/office/drawing/2014/main" id="{99111D67-5AE6-9F4E-B8CC-017DBADA4368}"/>
              </a:ext>
            </a:extLst>
          </p:cNvPr>
          <p:cNvPicPr>
            <a:picLocks noChangeAspect="1"/>
          </p:cNvPicPr>
          <p:nvPr/>
        </p:nvPicPr>
        <p:blipFill>
          <a:blip r:embed="rId4"/>
          <a:stretch>
            <a:fillRect/>
          </a:stretch>
        </p:blipFill>
        <p:spPr>
          <a:xfrm>
            <a:off x="10831732" y="5672137"/>
            <a:ext cx="795523" cy="938784"/>
          </a:xfrm>
          <a:prstGeom prst="rect">
            <a:avLst/>
          </a:prstGeom>
        </p:spPr>
      </p:pic>
      <p:pic>
        <p:nvPicPr>
          <p:cNvPr id="16" name="Picture 15">
            <a:extLst>
              <a:ext uri="{FF2B5EF4-FFF2-40B4-BE49-F238E27FC236}">
                <a16:creationId xmlns:a16="http://schemas.microsoft.com/office/drawing/2014/main" id="{A1A3FC7F-78F6-2448-96D2-40BDB2881E48}"/>
              </a:ext>
            </a:extLst>
          </p:cNvPr>
          <p:cNvPicPr>
            <a:picLocks noChangeAspect="1"/>
          </p:cNvPicPr>
          <p:nvPr/>
        </p:nvPicPr>
        <p:blipFill>
          <a:blip r:embed="rId5"/>
          <a:stretch>
            <a:fillRect/>
          </a:stretch>
        </p:blipFill>
        <p:spPr>
          <a:xfrm>
            <a:off x="1208088" y="1864141"/>
            <a:ext cx="2603500" cy="4864100"/>
          </a:xfrm>
          <a:prstGeom prst="rect">
            <a:avLst/>
          </a:prstGeom>
        </p:spPr>
      </p:pic>
      <p:sp>
        <p:nvSpPr>
          <p:cNvPr id="17" name="Rounded Rectangular Callout 16">
            <a:extLst>
              <a:ext uri="{FF2B5EF4-FFF2-40B4-BE49-F238E27FC236}">
                <a16:creationId xmlns:a16="http://schemas.microsoft.com/office/drawing/2014/main" id="{5F4C67EC-B56A-E645-BA46-2731FADCEA6F}"/>
              </a:ext>
            </a:extLst>
          </p:cNvPr>
          <p:cNvSpPr/>
          <p:nvPr/>
        </p:nvSpPr>
        <p:spPr>
          <a:xfrm>
            <a:off x="4004364" y="1814189"/>
            <a:ext cx="4260850" cy="1088970"/>
          </a:xfrm>
          <a:prstGeom prst="wedgeRoundRectCallout">
            <a:avLst>
              <a:gd name="adj1" fmla="val -38097"/>
              <a:gd name="adj2" fmla="val 81019"/>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GRANTS! GET YEH GRANTS!</a:t>
            </a:r>
          </a:p>
        </p:txBody>
      </p:sp>
      <p:sp>
        <p:nvSpPr>
          <p:cNvPr id="18" name="Rounded Rectangular Callout 17">
            <a:extLst>
              <a:ext uri="{FF2B5EF4-FFF2-40B4-BE49-F238E27FC236}">
                <a16:creationId xmlns:a16="http://schemas.microsoft.com/office/drawing/2014/main" id="{93E087A1-77E4-9140-ABB7-CA76EFCAA1F7}"/>
              </a:ext>
            </a:extLst>
          </p:cNvPr>
          <p:cNvSpPr/>
          <p:nvPr/>
        </p:nvSpPr>
        <p:spPr>
          <a:xfrm>
            <a:off x="4004364" y="3477384"/>
            <a:ext cx="3680952" cy="1573587"/>
          </a:xfrm>
          <a:prstGeom prst="wedgeRoundRectCallout">
            <a:avLst>
              <a:gd name="adj1" fmla="val -40707"/>
              <a:gd name="adj2" fmla="val 73278"/>
              <a:gd name="adj3" fmla="val 16667"/>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ARTICLES MUST BE </a:t>
            </a:r>
          </a:p>
          <a:p>
            <a:pPr algn="ctr"/>
            <a:r>
              <a:rPr lang="en-US" sz="2400" b="1" dirty="0">
                <a:solidFill>
                  <a:schemeClr val="bg2">
                    <a:lumMod val="10000"/>
                  </a:schemeClr>
                </a:solidFill>
                <a:latin typeface="Arial" panose="020B0604020202020204" pitchFamily="34" charset="0"/>
                <a:cs typeface="Arial" panose="020B0604020202020204" pitchFamily="34" charset="0"/>
              </a:rPr>
              <a:t>OPEN ACCESS</a:t>
            </a:r>
            <a:r>
              <a:rPr lang="en-US" sz="2400" dirty="0">
                <a:solidFill>
                  <a:schemeClr val="bg2">
                    <a:lumMod val="10000"/>
                  </a:schemeClr>
                </a:solidFill>
                <a:latin typeface="Arial" panose="020B0604020202020204" pitchFamily="34" charset="0"/>
                <a:cs typeface="Arial" panose="020B0604020202020204" pitchFamily="34" charset="0"/>
              </a:rPr>
              <a:t>, </a:t>
            </a:r>
          </a:p>
          <a:p>
            <a:pPr algn="ctr"/>
            <a:r>
              <a:rPr lang="en-US" sz="2400" dirty="0">
                <a:solidFill>
                  <a:schemeClr val="bg2">
                    <a:lumMod val="10000"/>
                  </a:schemeClr>
                </a:solidFill>
                <a:latin typeface="Arial" panose="020B0604020202020204" pitchFamily="34" charset="0"/>
                <a:cs typeface="Arial" panose="020B0604020202020204" pitchFamily="34" charset="0"/>
              </a:rPr>
              <a:t>YEH HERE?</a:t>
            </a:r>
          </a:p>
        </p:txBody>
      </p:sp>
      <p:sp>
        <p:nvSpPr>
          <p:cNvPr id="19" name="Rounded Rectangular Callout 18">
            <a:extLst>
              <a:ext uri="{FF2B5EF4-FFF2-40B4-BE49-F238E27FC236}">
                <a16:creationId xmlns:a16="http://schemas.microsoft.com/office/drawing/2014/main" id="{DE06B432-EE3E-0644-9AAE-FA1FC727B45B}"/>
              </a:ext>
            </a:extLst>
          </p:cNvPr>
          <p:cNvSpPr/>
          <p:nvPr/>
        </p:nvSpPr>
        <p:spPr>
          <a:xfrm>
            <a:off x="9023755" y="2270669"/>
            <a:ext cx="2603500" cy="1296919"/>
          </a:xfrm>
          <a:prstGeom prst="wedgeRoundRectCallout">
            <a:avLst>
              <a:gd name="adj1" fmla="val -11664"/>
              <a:gd name="adj2" fmla="val 95696"/>
              <a:gd name="adj3" fmla="val 16667"/>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NO PROBS, GRANTING AGENCY!</a:t>
            </a:r>
            <a:endParaRPr lang="en-US" dirty="0">
              <a:solidFill>
                <a:schemeClr val="bg2">
                  <a:lumMod val="10000"/>
                </a:schemeClr>
              </a:solidFill>
            </a:endParaRPr>
          </a:p>
        </p:txBody>
      </p:sp>
      <p:pic>
        <p:nvPicPr>
          <p:cNvPr id="9" name="Picture 8">
            <a:extLst>
              <a:ext uri="{FF2B5EF4-FFF2-40B4-BE49-F238E27FC236}">
                <a16:creationId xmlns:a16="http://schemas.microsoft.com/office/drawing/2014/main" id="{7A684BB2-76A3-8D47-A748-AB6C2F610F1E}"/>
              </a:ext>
            </a:extLst>
          </p:cNvPr>
          <p:cNvPicPr>
            <a:picLocks noChangeAspect="1"/>
          </p:cNvPicPr>
          <p:nvPr/>
        </p:nvPicPr>
        <p:blipFill>
          <a:blip r:embed="rId6"/>
          <a:stretch>
            <a:fillRect/>
          </a:stretch>
        </p:blipFill>
        <p:spPr>
          <a:xfrm>
            <a:off x="7832376" y="3673432"/>
            <a:ext cx="756155" cy="1181490"/>
          </a:xfrm>
          <a:prstGeom prst="rect">
            <a:avLst/>
          </a:prstGeom>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855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1" y="1841277"/>
            <a:ext cx="10708749" cy="4250430"/>
          </a:xfrm>
        </p:spPr>
        <p:txBody>
          <a:bodyPr/>
          <a:lstStyle/>
          <a:p>
            <a:pPr marL="457200" indent="-457200">
              <a:spcBef>
                <a:spcPts val="1200"/>
              </a:spcBef>
            </a:pPr>
            <a:r>
              <a:rPr lang="en-CA" sz="1800" dirty="0">
                <a:latin typeface="Arial" panose="020B0604020202020204" pitchFamily="34" charset="0"/>
                <a:cs typeface="Arial" panose="020B0604020202020204" pitchFamily="34" charset="0"/>
              </a:rPr>
              <a:t>Michael </a:t>
            </a:r>
            <a:r>
              <a:rPr lang="en-CA" sz="1800" dirty="0" err="1">
                <a:latin typeface="Arial" panose="020B0604020202020204" pitchFamily="34" charset="0"/>
                <a:cs typeface="Arial" panose="020B0604020202020204" pitchFamily="34" charset="0"/>
              </a:rPr>
              <a:t>Wohlwend</a:t>
            </a:r>
            <a:r>
              <a:rPr lang="en-CA" sz="1800" dirty="0">
                <a:latin typeface="Arial" panose="020B0604020202020204" pitchFamily="34" charset="0"/>
                <a:cs typeface="Arial" panose="020B0604020202020204" pitchFamily="34" charset="0"/>
              </a:rPr>
              <a:t>. (2014). Gutenberg press.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3"/>
              </a:rPr>
              <a:t>https://thenounproject.com/icon/gutenberg-press-86670/</a:t>
            </a:r>
            <a:endParaRPr lang="en-CA" sz="1800" dirty="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Pixel Bazaar. (2015). </a:t>
            </a:r>
            <a:r>
              <a:rPr lang="en-CA" sz="1800" dirty="0">
                <a:latin typeface="Arial" panose="020B0604020202020204" pitchFamily="34" charset="0"/>
                <a:cs typeface="Arial" panose="020B0604020202020204" pitchFamily="34" charset="0"/>
              </a:rPr>
              <a:t>Mouse. </a:t>
            </a:r>
            <a:r>
              <a:rPr lang="en-CA" sz="1800" i="1" dirty="0">
                <a:latin typeface="Arial" panose="020B0604020202020204" pitchFamily="34" charset="0"/>
                <a:cs typeface="Arial" panose="020B0604020202020204" pitchFamily="34" charset="0"/>
              </a:rPr>
              <a:t>The Noun Project. </a:t>
            </a:r>
            <a:r>
              <a:rPr lang="en-CA" sz="1800" dirty="0" smtClean="0">
                <a:latin typeface="Arial" panose="020B0604020202020204" pitchFamily="34" charset="0"/>
                <a:cs typeface="Arial" panose="020B0604020202020204" pitchFamily="34" charset="0"/>
              </a:rPr>
              <a:t>CC BY</a:t>
            </a:r>
            <a:r>
              <a:rPr lang="en-CA" sz="1800"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hlinkClick r:id="rId4"/>
              </a:rPr>
              <a:t>https://thenounproject.com/icon/mouse-115241</a:t>
            </a:r>
            <a:r>
              <a:rPr lang="en-CA" sz="1800" dirty="0" smtClean="0">
                <a:latin typeface="Arial" panose="020B0604020202020204" pitchFamily="34" charset="0"/>
                <a:cs typeface="Arial" panose="020B0604020202020204" pitchFamily="34" charset="0"/>
                <a:hlinkClick r:id="rId4"/>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err="1" smtClean="0">
                <a:latin typeface="Arial" panose="020B0604020202020204" pitchFamily="34" charset="0"/>
                <a:cs typeface="Arial" panose="020B0604020202020204" pitchFamily="34" charset="0"/>
              </a:rPr>
              <a:t>ProSymbols</a:t>
            </a:r>
            <a:r>
              <a:rPr lang="en-CA" sz="1800" dirty="0" smtClean="0">
                <a:latin typeface="Arial" panose="020B0604020202020204" pitchFamily="34" charset="0"/>
                <a:cs typeface="Arial" panose="020B0604020202020204" pitchFamily="34" charset="0"/>
              </a:rPr>
              <a:t>. (2017). Copyright. </a:t>
            </a:r>
            <a:r>
              <a:rPr lang="en-CA" sz="1800" i="1" dirty="0" smtClean="0">
                <a:latin typeface="Arial" panose="020B0604020202020204" pitchFamily="34" charset="0"/>
                <a:cs typeface="Arial" panose="020B0604020202020204" pitchFamily="34" charset="0"/>
              </a:rPr>
              <a:t>The Noun Project</a:t>
            </a:r>
            <a:r>
              <a:rPr lang="en-CA" sz="1800" dirty="0" smtClean="0">
                <a:latin typeface="Arial" panose="020B0604020202020204" pitchFamily="34" charset="0"/>
                <a:cs typeface="Arial" panose="020B0604020202020204" pitchFamily="34" charset="0"/>
              </a:rPr>
              <a:t>. CC BY</a:t>
            </a:r>
            <a:r>
              <a:rPr lang="en-CA" sz="1800"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hlinkClick r:id="rId5"/>
              </a:rPr>
              <a:t>https://thenounproject.com/icon/copyright-793324</a:t>
            </a:r>
            <a:r>
              <a:rPr lang="en-CA" sz="1800" dirty="0" smtClean="0">
                <a:latin typeface="Arial" panose="020B0604020202020204" pitchFamily="34" charset="0"/>
                <a:cs typeface="Arial" panose="020B0604020202020204" pitchFamily="34" charset="0"/>
                <a:hlinkClick r:id="rId5"/>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Mohammed </a:t>
            </a:r>
            <a:r>
              <a:rPr lang="en-CA" sz="1800" dirty="0" err="1" smtClean="0">
                <a:latin typeface="Arial" panose="020B0604020202020204" pitchFamily="34" charset="0"/>
                <a:cs typeface="Arial" panose="020B0604020202020204" pitchFamily="34" charset="0"/>
              </a:rPr>
              <a:t>Rabiul</a:t>
            </a:r>
            <a:r>
              <a:rPr lang="en-CA" sz="1800" dirty="0" smtClean="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Alam</a:t>
            </a:r>
            <a:r>
              <a:rPr lang="en-CA" sz="1800" dirty="0" smtClean="0">
                <a:latin typeface="Arial" panose="020B0604020202020204" pitchFamily="34" charset="0"/>
                <a:cs typeface="Arial" panose="020B0604020202020204" pitchFamily="34" charset="0"/>
              </a:rPr>
              <a:t>. (2017). </a:t>
            </a:r>
            <a:r>
              <a:rPr lang="en-CA" sz="1800" dirty="0">
                <a:latin typeface="Arial" panose="020B0604020202020204" pitchFamily="34" charset="0"/>
                <a:cs typeface="Arial" panose="020B0604020202020204" pitchFamily="34" charset="0"/>
              </a:rPr>
              <a:t>Contract.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6"/>
              </a:rPr>
              <a:t>https://thenounproject.com/icon/contract-1237314</a:t>
            </a:r>
            <a:r>
              <a:rPr lang="en-CA" sz="1800" dirty="0" smtClean="0">
                <a:latin typeface="Arial" panose="020B0604020202020204" pitchFamily="34" charset="0"/>
                <a:cs typeface="Arial" panose="020B0604020202020204" pitchFamily="34" charset="0"/>
                <a:hlinkClick r:id="rId6"/>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a:t>
            </a:r>
            <a:r>
              <a:rPr lang="en-CA" sz="1800" dirty="0">
                <a:latin typeface="Arial" panose="020B0604020202020204" pitchFamily="34" charset="0"/>
                <a:cs typeface="Arial" panose="020B0604020202020204" pitchFamily="34" charset="0"/>
              </a:rPr>
              <a:t>Poe</a:t>
            </a:r>
            <a:r>
              <a:rPr lang="en-CA" sz="1800" dirty="0" smtClean="0">
                <a:latin typeface="Arial" panose="020B0604020202020204" pitchFamily="34" charset="0"/>
                <a:cs typeface="Arial" panose="020B0604020202020204" pitchFamily="34" charset="0"/>
              </a:rPr>
              <a:t>]. (</a:t>
            </a:r>
            <a:r>
              <a:rPr lang="en-CA" sz="1800" dirty="0" err="1" smtClean="0">
                <a:latin typeface="Arial" panose="020B0604020202020204" pitchFamily="34" charset="0"/>
                <a:cs typeface="Arial" panose="020B0604020202020204" pitchFamily="34" charset="0"/>
              </a:rPr>
              <a:t>n.d.</a:t>
            </a:r>
            <a:r>
              <a:rPr lang="en-CA" sz="1800" dirty="0" smtClean="0">
                <a:latin typeface="Arial" panose="020B0604020202020204" pitchFamily="34" charset="0"/>
                <a:cs typeface="Arial" panose="020B0604020202020204" pitchFamily="34" charset="0"/>
              </a:rPr>
              <a:t>). </a:t>
            </a:r>
            <a:r>
              <a:rPr lang="en-CA" sz="1800" i="1" dirty="0" err="1" smtClean="0">
                <a:latin typeface="Arial" panose="020B0604020202020204" pitchFamily="34" charset="0"/>
                <a:cs typeface="Arial" panose="020B0604020202020204" pitchFamily="34" charset="0"/>
              </a:rPr>
              <a:t>Pixabay</a:t>
            </a:r>
            <a:r>
              <a:rPr lang="en-CA" sz="1800" dirty="0" smtClean="0">
                <a:latin typeface="Arial" panose="020B0604020202020204" pitchFamily="34" charset="0"/>
                <a:cs typeface="Arial" panose="020B0604020202020204" pitchFamily="34" charset="0"/>
              </a:rPr>
              <a:t>. </a:t>
            </a:r>
            <a:r>
              <a:rPr lang="en-CA" sz="1800" u="sng" dirty="0" smtClean="0">
                <a:latin typeface="Arial" panose="020B0604020202020204" pitchFamily="34" charset="0"/>
                <a:cs typeface="Arial" panose="020B0604020202020204" pitchFamily="34" charset="0"/>
                <a:hlinkClick r:id="rId7"/>
              </a:rPr>
              <a:t>https</a:t>
            </a:r>
            <a:r>
              <a:rPr lang="en-CA" sz="1800" u="sng" dirty="0">
                <a:latin typeface="Arial" panose="020B0604020202020204" pitchFamily="34" charset="0"/>
                <a:cs typeface="Arial" panose="020B0604020202020204" pitchFamily="34" charset="0"/>
                <a:hlinkClick r:id="rId7"/>
              </a:rPr>
              <a:t>://pixabay.com/en/american-author-drawing-1296393/</a:t>
            </a:r>
            <a:endParaRPr lang="en-CA" sz="1800" u="sng" dirty="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Georgina </a:t>
            </a:r>
            <a:r>
              <a:rPr lang="en-CA" sz="1800" dirty="0" err="1" smtClean="0">
                <a:latin typeface="Arial" panose="020B0604020202020204" pitchFamily="34" charset="0"/>
                <a:cs typeface="Arial" panose="020B0604020202020204" pitchFamily="34" charset="0"/>
              </a:rPr>
              <a:t>Ionescu</a:t>
            </a:r>
            <a:r>
              <a:rPr lang="en-CA" sz="1800" dirty="0" smtClean="0">
                <a:latin typeface="Arial" panose="020B0604020202020204" pitchFamily="34" charset="0"/>
                <a:cs typeface="Arial" panose="020B0604020202020204" pitchFamily="34" charset="0"/>
              </a:rPr>
              <a:t>. (2018). Contract.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8"/>
              </a:rPr>
              <a:t>https://thenounproject.com/icon/contract-2077576</a:t>
            </a:r>
            <a:r>
              <a:rPr lang="en-CA" sz="1800" dirty="0" smtClean="0">
                <a:latin typeface="Arial" panose="020B0604020202020204" pitchFamily="34" charset="0"/>
                <a:cs typeface="Arial" panose="020B0604020202020204" pitchFamily="34" charset="0"/>
                <a:hlinkClick r:id="rId8"/>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[Lawyer]. (</a:t>
            </a:r>
            <a:r>
              <a:rPr lang="en-CA" sz="1800" dirty="0" err="1" smtClean="0">
                <a:latin typeface="Arial" panose="020B0604020202020204" pitchFamily="34" charset="0"/>
                <a:cs typeface="Arial" panose="020B0604020202020204" pitchFamily="34" charset="0"/>
              </a:rPr>
              <a:t>n.d.</a:t>
            </a:r>
            <a:r>
              <a:rPr lang="en-CA" sz="1800" dirty="0" smtClean="0">
                <a:latin typeface="Arial" panose="020B0604020202020204" pitchFamily="34" charset="0"/>
                <a:cs typeface="Arial" panose="020B0604020202020204" pitchFamily="34" charset="0"/>
              </a:rPr>
              <a:t>). </a:t>
            </a:r>
            <a:r>
              <a:rPr lang="en-CA" sz="1800" i="1" dirty="0" err="1" smtClean="0">
                <a:latin typeface="Arial" panose="020B0604020202020204" pitchFamily="34" charset="0"/>
                <a:cs typeface="Arial" panose="020B0604020202020204" pitchFamily="34" charset="0"/>
              </a:rPr>
              <a:t>Pixabay</a:t>
            </a:r>
            <a:r>
              <a:rPr lang="en-CA" sz="1800" dirty="0" smtClean="0">
                <a:latin typeface="Arial" panose="020B0604020202020204" pitchFamily="34" charset="0"/>
                <a:cs typeface="Arial" panose="020B0604020202020204" pitchFamily="34" charset="0"/>
              </a:rPr>
              <a:t>. </a:t>
            </a:r>
            <a:r>
              <a:rPr lang="en-CA" sz="1800" u="sng" dirty="0">
                <a:latin typeface="Arial" panose="020B0604020202020204" pitchFamily="34" charset="0"/>
                <a:cs typeface="Arial" panose="020B0604020202020204" pitchFamily="34" charset="0"/>
                <a:hlinkClick r:id="rId9"/>
              </a:rPr>
              <a:t>https://pixabay.com/en/lawyer-attorney-barrister-judge-28838</a:t>
            </a:r>
            <a:r>
              <a:rPr lang="en-CA" sz="1800" u="sng" dirty="0" smtClean="0">
                <a:latin typeface="Arial" panose="020B0604020202020204" pitchFamily="34" charset="0"/>
                <a:cs typeface="Arial" panose="020B0604020202020204" pitchFamily="34" charset="0"/>
                <a:hlinkClick r:id="rId9"/>
              </a:rPr>
              <a:t>/</a:t>
            </a:r>
            <a:endParaRPr lang="en-CA" sz="1800" u="sng" dirty="0" smtClean="0">
              <a:latin typeface="Arial" panose="020B0604020202020204" pitchFamily="34" charset="0"/>
              <a:cs typeface="Arial" panose="020B0604020202020204" pitchFamily="34" charset="0"/>
            </a:endParaRPr>
          </a:p>
          <a:p>
            <a:pPr marL="457200" indent="-457200">
              <a:spcBef>
                <a:spcPts val="1200"/>
              </a:spcBef>
            </a:pPr>
            <a:r>
              <a:rPr lang="en-CA" sz="1800" dirty="0">
                <a:latin typeface="Arial" panose="020B0604020202020204" pitchFamily="34" charset="0"/>
                <a:cs typeface="Arial" panose="020B0604020202020204" pitchFamily="34" charset="0"/>
              </a:rPr>
              <a:t>[Amanda]. (</a:t>
            </a:r>
            <a:r>
              <a:rPr lang="en-CA" sz="1800" dirty="0" err="1">
                <a:latin typeface="Arial" panose="020B0604020202020204" pitchFamily="34" charset="0"/>
                <a:cs typeface="Arial" panose="020B0604020202020204" pitchFamily="34" charset="0"/>
              </a:rPr>
              <a:t>n.d.</a:t>
            </a:r>
            <a:r>
              <a:rPr lang="en-CA" sz="1800" dirty="0">
                <a:latin typeface="Arial" panose="020B0604020202020204" pitchFamily="34" charset="0"/>
                <a:cs typeface="Arial" panose="020B0604020202020204" pitchFamily="34" charset="0"/>
              </a:rPr>
              <a:t>). </a:t>
            </a:r>
            <a:r>
              <a:rPr lang="en-CA" sz="1800" i="1" dirty="0" err="1">
                <a:latin typeface="Arial" panose="020B0604020202020204" pitchFamily="34" charset="0"/>
                <a:cs typeface="Arial" panose="020B0604020202020204" pitchFamily="34" charset="0"/>
              </a:rPr>
              <a:t>Pixabay</a:t>
            </a:r>
            <a:r>
              <a:rPr lang="en-CA" sz="1800" dirty="0">
                <a:latin typeface="Arial" panose="020B0604020202020204" pitchFamily="34" charset="0"/>
                <a:cs typeface="Arial" panose="020B0604020202020204" pitchFamily="34" charset="0"/>
              </a:rPr>
              <a:t>. </a:t>
            </a:r>
            <a:r>
              <a:rPr lang="en-CA" sz="1800" u="sng" dirty="0">
                <a:latin typeface="Arial" panose="020B0604020202020204" pitchFamily="34" charset="0"/>
                <a:cs typeface="Arial" panose="020B0604020202020204" pitchFamily="34" charset="0"/>
                <a:hlinkClick r:id="rId10"/>
              </a:rPr>
              <a:t>https://pixabay.com/de/illustrations/avatar-kunden-kundschaft-ikonen-2191932/</a:t>
            </a:r>
            <a:endParaRPr lang="en-CA" sz="1800" u="sng" dirty="0">
              <a:latin typeface="Arial" panose="020B0604020202020204" pitchFamily="34" charset="0"/>
              <a:cs typeface="Arial" panose="020B0604020202020204" pitchFamily="34" charset="0"/>
            </a:endParaRPr>
          </a:p>
          <a:p>
            <a:pPr marL="457200" indent="-457200">
              <a:spcBef>
                <a:spcPts val="1200"/>
              </a:spcBef>
            </a:pPr>
            <a:endParaRPr lang="en-CA" sz="1800" u="sng" dirty="0">
              <a:latin typeface="Arial" panose="020B0604020202020204" pitchFamily="34" charset="0"/>
              <a:cs typeface="Arial" panose="020B0604020202020204" pitchFamily="34" charset="0"/>
            </a:endParaRPr>
          </a:p>
          <a:p>
            <a:pPr marL="457200" indent="-457200"/>
            <a:endParaRPr lang="en-CA" sz="1800" u="sng" dirty="0">
              <a:latin typeface="Arial" panose="020B0604020202020204" pitchFamily="34" charset="0"/>
              <a:cs typeface="Arial" panose="020B0604020202020204" pitchFamily="34" charset="0"/>
            </a:endParaRPr>
          </a:p>
          <a:p>
            <a:pPr marL="457200" indent="-457200"/>
            <a:endParaRPr lang="en-CA" sz="1800" dirty="0"/>
          </a:p>
        </p:txBody>
      </p:sp>
    </p:spTree>
    <p:extLst>
      <p:ext uri="{BB962C8B-B14F-4D97-AF65-F5344CB8AC3E}">
        <p14:creationId xmlns:p14="http://schemas.microsoft.com/office/powerpoint/2010/main" val="845434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706527"/>
            <a:ext cx="10795376" cy="4250430"/>
          </a:xfrm>
        </p:spPr>
        <p:txBody>
          <a:bodyPr/>
          <a:lstStyle/>
          <a:p>
            <a:pPr marL="457200" indent="-457200">
              <a:spcBef>
                <a:spcPts val="1200"/>
              </a:spcBef>
            </a:pPr>
            <a:r>
              <a:rPr lang="en-CA" sz="1800" dirty="0" err="1">
                <a:latin typeface="Arial" panose="020B0604020202020204" pitchFamily="34" charset="0"/>
                <a:cs typeface="Arial" panose="020B0604020202020204" pitchFamily="34" charset="0"/>
              </a:rPr>
              <a:t>Presenttas</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n.d.</a:t>
            </a:r>
            <a:r>
              <a:rPr lang="en-CA" sz="1800" dirty="0">
                <a:latin typeface="Arial" panose="020B0604020202020204" pitchFamily="34" charset="0"/>
                <a:cs typeface="Arial" panose="020B0604020202020204" pitchFamily="34" charset="0"/>
              </a:rPr>
              <a:t>). Magnifying glass.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2"/>
              </a:rPr>
              <a:t>https://thenounproject.com/icon/magnifying-glass-1067096</a:t>
            </a:r>
            <a:endParaRPr lang="en-CA" sz="1800" dirty="0">
              <a:latin typeface="Arial" panose="020B0604020202020204" pitchFamily="34" charset="0"/>
              <a:cs typeface="Arial" panose="020B0604020202020204" pitchFamily="34" charset="0"/>
            </a:endParaRPr>
          </a:p>
          <a:p>
            <a:pPr marL="457200" indent="-457200">
              <a:spcBef>
                <a:spcPts val="1200"/>
              </a:spcBef>
            </a:pPr>
            <a:r>
              <a:rPr lang="en-CA" sz="1800" dirty="0">
                <a:latin typeface="Arial" panose="020B0604020202020204" pitchFamily="34" charset="0"/>
                <a:cs typeface="Arial" panose="020B0604020202020204" pitchFamily="34" charset="0"/>
              </a:rPr>
              <a:t>AceOfSpadesProduc100. (2016). 8-bit few "pew" </a:t>
            </a:r>
            <a:r>
              <a:rPr lang="en-CA" sz="1800" dirty="0" smtClean="0">
                <a:latin typeface="Arial" panose="020B0604020202020204" pitchFamily="34" charset="0"/>
                <a:cs typeface="Arial" panose="020B0604020202020204" pitchFamily="34" charset="0"/>
              </a:rPr>
              <a:t>effects. </a:t>
            </a:r>
            <a:r>
              <a:rPr lang="en-CA" sz="1800" i="1" dirty="0" err="1" smtClean="0">
                <a:latin typeface="Arial" panose="020B0604020202020204" pitchFamily="34" charset="0"/>
                <a:cs typeface="Arial" panose="020B0604020202020204" pitchFamily="34" charset="0"/>
              </a:rPr>
              <a:t>Freesound</a:t>
            </a:r>
            <a:r>
              <a:rPr lang="en-CA" sz="1800" dirty="0" smtClean="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3"/>
              </a:rPr>
              <a:t>https://freesound.org/people/AceOfSpadesProduc100/sounds/333784/</a:t>
            </a:r>
            <a:endParaRPr lang="en-CA" sz="1800" dirty="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Three </a:t>
            </a:r>
            <a:r>
              <a:rPr lang="en-CA" sz="1800" dirty="0">
                <a:latin typeface="Arial" panose="020B0604020202020204" pitchFamily="34" charset="0"/>
                <a:cs typeface="Arial" panose="020B0604020202020204" pitchFamily="34" charset="0"/>
              </a:rPr>
              <a:t>Six Five. </a:t>
            </a:r>
            <a:r>
              <a:rPr lang="en-CA" sz="1800" dirty="0" smtClean="0">
                <a:latin typeface="Arial" panose="020B0604020202020204" pitchFamily="34" charset="0"/>
                <a:cs typeface="Arial" panose="020B0604020202020204" pitchFamily="34" charset="0"/>
              </a:rPr>
              <a:t>(2017). </a:t>
            </a:r>
            <a:r>
              <a:rPr lang="en-CA" sz="1800" dirty="0">
                <a:latin typeface="Arial" panose="020B0604020202020204" pitchFamily="34" charset="0"/>
                <a:cs typeface="Arial" panose="020B0604020202020204" pitchFamily="34" charset="0"/>
              </a:rPr>
              <a:t>Phone.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4"/>
              </a:rPr>
              <a:t>https://thenounproject.com/icon/phone-1354627</a:t>
            </a:r>
            <a:r>
              <a:rPr lang="en-CA" sz="1800" dirty="0" smtClean="0">
                <a:latin typeface="Arial" panose="020B0604020202020204" pitchFamily="34" charset="0"/>
                <a:cs typeface="Arial" panose="020B0604020202020204" pitchFamily="34" charset="0"/>
                <a:hlinkClick r:id="rId4"/>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CA" sz="1800" dirty="0" smtClean="0">
                <a:latin typeface="Arial" panose="020B0604020202020204" pitchFamily="34" charset="0"/>
                <a:cs typeface="Arial" panose="020B0604020202020204" pitchFamily="34" charset="0"/>
              </a:rPr>
              <a:t>Rob </a:t>
            </a:r>
            <a:r>
              <a:rPr lang="en-CA" sz="1800" dirty="0" err="1" smtClean="0">
                <a:latin typeface="Arial" panose="020B0604020202020204" pitchFamily="34" charset="0"/>
                <a:cs typeface="Arial" panose="020B0604020202020204" pitchFamily="34" charset="0"/>
              </a:rPr>
              <a:t>Crosswell</a:t>
            </a:r>
            <a:r>
              <a:rPr lang="en-CA" sz="1800" dirty="0" smtClean="0">
                <a:latin typeface="Arial" panose="020B0604020202020204" pitchFamily="34" charset="0"/>
                <a:cs typeface="Arial" panose="020B0604020202020204" pitchFamily="34" charset="0"/>
              </a:rPr>
              <a:t>. (2017). </a:t>
            </a:r>
            <a:r>
              <a:rPr lang="en-CA" sz="1800" dirty="0">
                <a:latin typeface="Arial" panose="020B0604020202020204" pitchFamily="34" charset="0"/>
                <a:cs typeface="Arial" panose="020B0604020202020204" pitchFamily="34" charset="0"/>
              </a:rPr>
              <a:t>Library. </a:t>
            </a:r>
            <a:r>
              <a:rPr lang="en-CA" sz="1800" i="1" dirty="0">
                <a:latin typeface="Arial" panose="020B0604020202020204" pitchFamily="34" charset="0"/>
                <a:cs typeface="Arial" panose="020B0604020202020204" pitchFamily="34" charset="0"/>
              </a:rPr>
              <a:t>The Noun Project. </a:t>
            </a:r>
            <a:r>
              <a:rPr lang="en-CA" sz="1800" dirty="0">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5"/>
              </a:rPr>
              <a:t>https://thenounproject.com/icon/library-1122689</a:t>
            </a:r>
            <a:r>
              <a:rPr lang="en-CA" sz="1800" dirty="0" smtClean="0">
                <a:latin typeface="Arial" panose="020B0604020202020204" pitchFamily="34" charset="0"/>
                <a:cs typeface="Arial" panose="020B0604020202020204" pitchFamily="34" charset="0"/>
                <a:hlinkClick r:id="rId5"/>
              </a:rPr>
              <a:t>/</a:t>
            </a:r>
            <a:endParaRPr lang="en-CA" sz="1800" dirty="0" smtClean="0">
              <a:latin typeface="Arial" panose="020B0604020202020204" pitchFamily="34" charset="0"/>
              <a:cs typeface="Arial" panose="020B0604020202020204" pitchFamily="34" charset="0"/>
            </a:endParaRPr>
          </a:p>
          <a:p>
            <a:pPr marL="457200" indent="-457200">
              <a:spcBef>
                <a:spcPts val="1200"/>
              </a:spcBef>
            </a:pPr>
            <a:r>
              <a:rPr lang="en-US" sz="1800" dirty="0" err="1" smtClean="0">
                <a:latin typeface="Arial" panose="020B0604020202020204" pitchFamily="34" charset="0"/>
                <a:cs typeface="Arial" panose="020B0604020202020204" pitchFamily="34" charset="0"/>
              </a:rPr>
              <a:t>Magicon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(2017). </a:t>
            </a:r>
            <a:r>
              <a:rPr lang="en-US" sz="1800" dirty="0">
                <a:latin typeface="Arial" panose="020B0604020202020204" pitchFamily="34" charset="0"/>
                <a:cs typeface="Arial" panose="020B0604020202020204" pitchFamily="34" charset="0"/>
              </a:rPr>
              <a:t>Crowd. </a:t>
            </a:r>
            <a:r>
              <a:rPr lang="en-US" sz="1800" i="1" dirty="0">
                <a:latin typeface="Arial" panose="020B0604020202020204" pitchFamily="34" charset="0"/>
                <a:cs typeface="Arial" panose="020B0604020202020204" pitchFamily="34" charset="0"/>
              </a:rPr>
              <a:t>The Noun Project</a:t>
            </a:r>
            <a:r>
              <a:rPr lang="en-US" sz="1800" dirty="0">
                <a:latin typeface="Arial" panose="020B0604020202020204" pitchFamily="34" charset="0"/>
                <a:cs typeface="Arial" panose="020B0604020202020204" pitchFamily="34" charset="0"/>
              </a:rPr>
              <a:t>. CC BY. </a:t>
            </a:r>
            <a:r>
              <a:rPr lang="en-CA" sz="1800" u="sng" dirty="0">
                <a:latin typeface="Arial" panose="020B0604020202020204" pitchFamily="34" charset="0"/>
                <a:cs typeface="Arial" panose="020B0604020202020204" pitchFamily="34" charset="0"/>
                <a:hlinkClick r:id="rId6"/>
              </a:rPr>
              <a:t>https://thenounproject.com/icon/crowd-902535</a:t>
            </a:r>
            <a:r>
              <a:rPr lang="en-CA" sz="1800" u="sng" dirty="0" smtClean="0">
                <a:latin typeface="Arial" panose="020B0604020202020204" pitchFamily="34" charset="0"/>
                <a:cs typeface="Arial" panose="020B0604020202020204" pitchFamily="34" charset="0"/>
                <a:hlinkClick r:id="rId6"/>
              </a:rPr>
              <a:t>/</a:t>
            </a:r>
            <a:endParaRPr lang="en-CA" sz="1800" u="sng" dirty="0" smtClean="0">
              <a:latin typeface="Arial" panose="020B0604020202020204" pitchFamily="34" charset="0"/>
              <a:cs typeface="Arial" panose="020B0604020202020204" pitchFamily="34" charset="0"/>
            </a:endParaRPr>
          </a:p>
          <a:p>
            <a:pPr marL="457200" indent="-457200">
              <a:spcBef>
                <a:spcPts val="1200"/>
              </a:spcBef>
            </a:pPr>
            <a:r>
              <a:rPr lang="en-CA" sz="1800" dirty="0" err="1" smtClean="0">
                <a:latin typeface="Arial" panose="020B0604020202020204" pitchFamily="34" charset="0"/>
                <a:cs typeface="Arial" panose="020B0604020202020204" pitchFamily="34" charset="0"/>
              </a:rPr>
              <a:t>BomSymbols</a:t>
            </a:r>
            <a:r>
              <a:rPr lang="en-CA" sz="1800" dirty="0">
                <a:latin typeface="Arial" panose="020B0604020202020204" pitchFamily="34" charset="0"/>
                <a:cs typeface="Arial" panose="020B0604020202020204" pitchFamily="34" charset="0"/>
              </a:rPr>
              <a:t>. </a:t>
            </a:r>
            <a:r>
              <a:rPr lang="en-CA" sz="1800" dirty="0" smtClean="0">
                <a:latin typeface="Arial" panose="020B0604020202020204" pitchFamily="34" charset="0"/>
                <a:cs typeface="Arial" panose="020B0604020202020204" pitchFamily="34" charset="0"/>
              </a:rPr>
              <a:t>(2017). </a:t>
            </a:r>
            <a:r>
              <a:rPr lang="en-CA" sz="1800" dirty="0">
                <a:latin typeface="Arial" panose="020B0604020202020204" pitchFamily="34" charset="0"/>
                <a:cs typeface="Arial" panose="020B0604020202020204" pitchFamily="34" charset="0"/>
              </a:rPr>
              <a:t>Money. </a:t>
            </a:r>
            <a:r>
              <a:rPr lang="en-CA" sz="1800" i="1" dirty="0">
                <a:latin typeface="Arial" panose="020B0604020202020204" pitchFamily="34" charset="0"/>
                <a:cs typeface="Arial" panose="020B0604020202020204" pitchFamily="34" charset="0"/>
              </a:rPr>
              <a:t>The Noun Project</a:t>
            </a:r>
            <a:r>
              <a:rPr lang="en-CA" sz="1800" dirty="0">
                <a:latin typeface="Arial" panose="020B0604020202020204" pitchFamily="34" charset="0"/>
                <a:cs typeface="Arial" panose="020B0604020202020204" pitchFamily="34" charset="0"/>
              </a:rPr>
              <a:t>. CC BY. </a:t>
            </a:r>
            <a:r>
              <a:rPr lang="en-CA" sz="1800" dirty="0">
                <a:latin typeface="Arial" panose="020B0604020202020204" pitchFamily="34" charset="0"/>
                <a:cs typeface="Arial" panose="020B0604020202020204" pitchFamily="34" charset="0"/>
                <a:hlinkClick r:id="rId7"/>
              </a:rPr>
              <a:t>https://thenounproject.com/icon/money-890872</a:t>
            </a:r>
            <a:r>
              <a:rPr lang="en-CA" sz="1800" dirty="0" smtClean="0">
                <a:latin typeface="Arial" panose="020B0604020202020204" pitchFamily="34" charset="0"/>
                <a:cs typeface="Arial" panose="020B0604020202020204" pitchFamily="34" charset="0"/>
                <a:hlinkClick r:id="rId7"/>
              </a:rPr>
              <a:t>/</a:t>
            </a:r>
            <a:endParaRPr lang="en-CA" sz="1800" dirty="0" smtClean="0">
              <a:latin typeface="Arial" panose="020B0604020202020204" pitchFamily="34" charset="0"/>
              <a:cs typeface="Arial" panose="020B0604020202020204" pitchFamily="34" charset="0"/>
            </a:endParaRPr>
          </a:p>
          <a:p>
            <a:pPr marL="457200" indent="-914400">
              <a:spcBef>
                <a:spcPts val="1200"/>
              </a:spcBef>
            </a:pPr>
            <a:r>
              <a:rPr lang="en-US" sz="1800" dirty="0" smtClean="0">
                <a:solidFill>
                  <a:schemeClr val="tx1"/>
                </a:solidFill>
              </a:rPr>
              <a:t>Closing </a:t>
            </a:r>
            <a:r>
              <a:rPr lang="en-US" sz="1800" dirty="0">
                <a:solidFill>
                  <a:schemeClr val="tx1"/>
                </a:solidFill>
              </a:rPr>
              <a:t>Slides Music: </a:t>
            </a:r>
            <a:r>
              <a:rPr lang="en-US" sz="1800" dirty="0" err="1">
                <a:solidFill>
                  <a:schemeClr val="tx1"/>
                </a:solidFill>
              </a:rPr>
              <a:t>Rybak</a:t>
            </a:r>
            <a:r>
              <a:rPr lang="en-US" sz="1800" dirty="0">
                <a:solidFill>
                  <a:schemeClr val="tx1"/>
                </a:solidFill>
              </a:rPr>
              <a:t>, </a:t>
            </a:r>
            <a:r>
              <a:rPr lang="en-US" sz="1800" dirty="0" err="1">
                <a:solidFill>
                  <a:schemeClr val="tx1"/>
                </a:solidFill>
              </a:rPr>
              <a:t>Nazar</a:t>
            </a:r>
            <a:r>
              <a:rPr lang="en-US" sz="1800" dirty="0">
                <a:solidFill>
                  <a:schemeClr val="tx1"/>
                </a:solidFill>
              </a:rPr>
              <a:t>. (</a:t>
            </a:r>
            <a:r>
              <a:rPr lang="en-US" sz="1800" dirty="0" err="1">
                <a:solidFill>
                  <a:schemeClr val="tx1"/>
                </a:solidFill>
              </a:rPr>
              <a:t>n.d.</a:t>
            </a:r>
            <a:r>
              <a:rPr lang="en-US" sz="1800" dirty="0">
                <a:solidFill>
                  <a:schemeClr val="tx1"/>
                </a:solidFill>
              </a:rPr>
              <a:t>). Corporate Inspired. </a:t>
            </a:r>
            <a:r>
              <a:rPr lang="en-US" sz="1800" i="1" dirty="0" err="1">
                <a:solidFill>
                  <a:schemeClr val="tx1"/>
                </a:solidFill>
              </a:rPr>
              <a:t>HookSounds</a:t>
            </a:r>
            <a:r>
              <a:rPr lang="en-US" sz="1800" dirty="0">
                <a:solidFill>
                  <a:schemeClr val="tx1"/>
                </a:solidFill>
              </a:rPr>
              <a:t>. CC BY. </a:t>
            </a:r>
            <a:r>
              <a:rPr lang="en-US" sz="1800" dirty="0">
                <a:solidFill>
                  <a:schemeClr val="tx1"/>
                </a:solidFill>
                <a:hlinkClick r:id="rId8"/>
              </a:rPr>
              <a:t>http://www.hooksounds.com/</a:t>
            </a:r>
            <a:r>
              <a:rPr lang="en-US" sz="1800" dirty="0">
                <a:solidFill>
                  <a:schemeClr val="tx1"/>
                </a:solidFill>
              </a:rPr>
              <a:t> </a:t>
            </a:r>
          </a:p>
          <a:p>
            <a:pPr>
              <a:spcBef>
                <a:spcPts val="1200"/>
              </a:spcBef>
            </a:pPr>
            <a:r>
              <a:rPr lang="en-US" sz="1800" dirty="0">
                <a:solidFill>
                  <a:schemeClr val="tx1"/>
                </a:solidFill>
              </a:rPr>
              <a:t>Unattributed materials are contributions from the Opening Up Copyright Project Team and placed in the Public Domain.</a:t>
            </a:r>
          </a:p>
          <a:p>
            <a:pPr>
              <a:spcBef>
                <a:spcPts val="1200"/>
              </a:spcBef>
            </a:pPr>
            <a:endParaRPr lang="en-CA" sz="1800" dirty="0"/>
          </a:p>
        </p:txBody>
      </p:sp>
    </p:spTree>
    <p:extLst>
      <p:ext uri="{BB962C8B-B14F-4D97-AF65-F5344CB8AC3E}">
        <p14:creationId xmlns:p14="http://schemas.microsoft.com/office/powerpoint/2010/main" val="2028460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University of Alberta. (2019). Publishing Agreements. </a:t>
            </a:r>
            <a:r>
              <a:rPr lang="en-US" i="1" dirty="0" smtClean="0"/>
              <a:t>Opening Up Copyright Instructional Module</a:t>
            </a:r>
            <a:r>
              <a:rPr lang="en-US" dirty="0"/>
              <a:t>. </a:t>
            </a:r>
            <a:r>
              <a:rPr lang="en-US" dirty="0">
                <a:hlinkClick r:id="rId2"/>
              </a:rPr>
              <a:t>https://sites.library.ualberta.ca/copyright</a:t>
            </a:r>
            <a:r>
              <a:rPr lang="en-US" dirty="0" smtClean="0">
                <a:hlinkClick r:id="rId2"/>
              </a:rPr>
              <a:t>/</a:t>
            </a:r>
            <a:endParaRPr lang="en-CA" dirty="0"/>
          </a:p>
        </p:txBody>
      </p:sp>
    </p:spTree>
    <p:extLst>
      <p:ext uri="{BB962C8B-B14F-4D97-AF65-F5344CB8AC3E}">
        <p14:creationId xmlns:p14="http://schemas.microsoft.com/office/powerpoint/2010/main" val="659751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43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4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5" name="Picture 4">
            <a:extLst>
              <a:ext uri="{FF2B5EF4-FFF2-40B4-BE49-F238E27FC236}">
                <a16:creationId xmlns:a16="http://schemas.microsoft.com/office/drawing/2014/main" id="{292BBB4E-84D4-D841-88F8-63318331A433}"/>
              </a:ext>
            </a:extLst>
          </p:cNvPr>
          <p:cNvPicPr>
            <a:picLocks noChangeAspect="1"/>
          </p:cNvPicPr>
          <p:nvPr/>
        </p:nvPicPr>
        <p:blipFill>
          <a:blip r:embed="rId3"/>
          <a:stretch>
            <a:fillRect/>
          </a:stretch>
        </p:blipFill>
        <p:spPr>
          <a:xfrm>
            <a:off x="1812692" y="3210489"/>
            <a:ext cx="3097658" cy="3066156"/>
          </a:xfrm>
          <a:prstGeom prst="rect">
            <a:avLst/>
          </a:prstGeom>
        </p:spPr>
      </p:pic>
      <p:pic>
        <p:nvPicPr>
          <p:cNvPr id="3" name="Picture 2">
            <a:extLst>
              <a:ext uri="{FF2B5EF4-FFF2-40B4-BE49-F238E27FC236}">
                <a16:creationId xmlns:a16="http://schemas.microsoft.com/office/drawing/2014/main" id="{8F77986D-75CD-E649-966F-644259021C14}"/>
              </a:ext>
            </a:extLst>
          </p:cNvPr>
          <p:cNvPicPr>
            <a:picLocks noChangeAspect="1"/>
          </p:cNvPicPr>
          <p:nvPr/>
        </p:nvPicPr>
        <p:blipFill>
          <a:blip r:embed="rId4"/>
          <a:stretch>
            <a:fillRect/>
          </a:stretch>
        </p:blipFill>
        <p:spPr>
          <a:xfrm>
            <a:off x="2321753" y="3762530"/>
            <a:ext cx="436208" cy="490755"/>
          </a:xfrm>
          <a:prstGeom prst="rect">
            <a:avLst/>
          </a:prstGeom>
        </p:spPr>
      </p:pic>
      <p:pic>
        <p:nvPicPr>
          <p:cNvPr id="9" name="Picture 8">
            <a:extLst>
              <a:ext uri="{FF2B5EF4-FFF2-40B4-BE49-F238E27FC236}">
                <a16:creationId xmlns:a16="http://schemas.microsoft.com/office/drawing/2014/main" id="{924BFF60-ED8B-7740-9426-21618FA54C5B}"/>
              </a:ext>
            </a:extLst>
          </p:cNvPr>
          <p:cNvPicPr>
            <a:picLocks noChangeAspect="1"/>
          </p:cNvPicPr>
          <p:nvPr/>
        </p:nvPicPr>
        <p:blipFill>
          <a:blip r:embed="rId5"/>
          <a:stretch>
            <a:fillRect/>
          </a:stretch>
        </p:blipFill>
        <p:spPr>
          <a:xfrm>
            <a:off x="8626760" y="5634360"/>
            <a:ext cx="465859" cy="453045"/>
          </a:xfrm>
          <a:prstGeom prst="rect">
            <a:avLst/>
          </a:prstGeom>
        </p:spPr>
      </p:pic>
      <p:pic>
        <p:nvPicPr>
          <p:cNvPr id="11" name="Picture 10">
            <a:extLst>
              <a:ext uri="{FF2B5EF4-FFF2-40B4-BE49-F238E27FC236}">
                <a16:creationId xmlns:a16="http://schemas.microsoft.com/office/drawing/2014/main" id="{89808F22-2E1F-834E-972D-03F029848839}"/>
              </a:ext>
            </a:extLst>
          </p:cNvPr>
          <p:cNvPicPr>
            <a:picLocks noChangeAspect="1"/>
          </p:cNvPicPr>
          <p:nvPr/>
        </p:nvPicPr>
        <p:blipFill>
          <a:blip r:embed="rId6"/>
          <a:stretch>
            <a:fillRect/>
          </a:stretch>
        </p:blipFill>
        <p:spPr>
          <a:xfrm>
            <a:off x="3113338" y="3730604"/>
            <a:ext cx="720817" cy="829009"/>
          </a:xfrm>
          <a:prstGeom prst="rect">
            <a:avLst/>
          </a:prstGeom>
        </p:spPr>
      </p:pic>
      <p:sp>
        <p:nvSpPr>
          <p:cNvPr id="14" name="Rounded Rectangular Callout 13">
            <a:extLst>
              <a:ext uri="{FF2B5EF4-FFF2-40B4-BE49-F238E27FC236}">
                <a16:creationId xmlns:a16="http://schemas.microsoft.com/office/drawing/2014/main" id="{7E687BC4-F414-E744-AD3B-C12ACAB312D3}"/>
              </a:ext>
            </a:extLst>
          </p:cNvPr>
          <p:cNvSpPr/>
          <p:nvPr/>
        </p:nvSpPr>
        <p:spPr>
          <a:xfrm>
            <a:off x="8580018" y="3076330"/>
            <a:ext cx="3097658" cy="1176955"/>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WHO SAID THAT !?</a:t>
            </a:r>
          </a:p>
        </p:txBody>
      </p:sp>
      <p:sp>
        <p:nvSpPr>
          <p:cNvPr id="16" name="Rounded Rectangular Callout 15">
            <a:extLst>
              <a:ext uri="{FF2B5EF4-FFF2-40B4-BE49-F238E27FC236}">
                <a16:creationId xmlns:a16="http://schemas.microsoft.com/office/drawing/2014/main" id="{281FB5F6-04E3-444F-9A4F-BCE4EE3913A3}"/>
              </a:ext>
            </a:extLst>
          </p:cNvPr>
          <p:cNvSpPr/>
          <p:nvPr/>
        </p:nvSpPr>
        <p:spPr>
          <a:xfrm>
            <a:off x="8933574" y="2274776"/>
            <a:ext cx="1948579" cy="1403606"/>
          </a:xfrm>
          <a:prstGeom prst="wedgeRoundRectCallou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WHAT?!</a:t>
            </a:r>
          </a:p>
        </p:txBody>
      </p:sp>
      <p:pic>
        <p:nvPicPr>
          <p:cNvPr id="15" name="Picture 14">
            <a:extLst>
              <a:ext uri="{FF2B5EF4-FFF2-40B4-BE49-F238E27FC236}">
                <a16:creationId xmlns:a16="http://schemas.microsoft.com/office/drawing/2014/main" id="{F6515F60-AD91-0B48-B239-0952EBF673BF}"/>
              </a:ext>
            </a:extLst>
          </p:cNvPr>
          <p:cNvPicPr>
            <a:picLocks noChangeAspect="1"/>
          </p:cNvPicPr>
          <p:nvPr/>
        </p:nvPicPr>
        <p:blipFill>
          <a:blip r:embed="rId7"/>
          <a:stretch>
            <a:fillRect/>
          </a:stretch>
        </p:blipFill>
        <p:spPr>
          <a:xfrm>
            <a:off x="8972969" y="4486275"/>
            <a:ext cx="2256525" cy="2371725"/>
          </a:xfrm>
          <a:prstGeom prst="rect">
            <a:avLst/>
          </a:prstGeom>
        </p:spPr>
      </p:pic>
      <p:pic>
        <p:nvPicPr>
          <p:cNvPr id="17" name="Picture 16">
            <a:extLst>
              <a:ext uri="{FF2B5EF4-FFF2-40B4-BE49-F238E27FC236}">
                <a16:creationId xmlns:a16="http://schemas.microsoft.com/office/drawing/2014/main" id="{B0626500-F6FB-7241-B826-B33D0E2D850D}"/>
              </a:ext>
            </a:extLst>
          </p:cNvPr>
          <p:cNvPicPr>
            <a:picLocks noChangeAspect="1"/>
          </p:cNvPicPr>
          <p:nvPr/>
        </p:nvPicPr>
        <p:blipFill>
          <a:blip r:embed="rId8"/>
          <a:stretch>
            <a:fillRect/>
          </a:stretch>
        </p:blipFill>
        <p:spPr>
          <a:xfrm>
            <a:off x="10831732" y="5672137"/>
            <a:ext cx="795523" cy="938784"/>
          </a:xfrm>
          <a:prstGeom prst="rect">
            <a:avLst/>
          </a:prstGeom>
        </p:spPr>
      </p:pic>
      <p:sp>
        <p:nvSpPr>
          <p:cNvPr id="13" name="Rounded Rectangular Callout 12">
            <a:extLst>
              <a:ext uri="{FF2B5EF4-FFF2-40B4-BE49-F238E27FC236}">
                <a16:creationId xmlns:a16="http://schemas.microsoft.com/office/drawing/2014/main" id="{1A639154-A50D-D749-8337-3151BC7529FD}"/>
              </a:ext>
            </a:extLst>
          </p:cNvPr>
          <p:cNvSpPr/>
          <p:nvPr/>
        </p:nvSpPr>
        <p:spPr>
          <a:xfrm>
            <a:off x="8585178" y="3096929"/>
            <a:ext cx="3132947" cy="1101253"/>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OKEY DOKEY</a:t>
            </a:r>
          </a:p>
        </p:txBody>
      </p:sp>
      <p:sp>
        <p:nvSpPr>
          <p:cNvPr id="10" name="Rounded Rectangular Callout 9">
            <a:extLst>
              <a:ext uri="{FF2B5EF4-FFF2-40B4-BE49-F238E27FC236}">
                <a16:creationId xmlns:a16="http://schemas.microsoft.com/office/drawing/2014/main" id="{A3736FDE-45B0-7A4D-85A3-F0F7DB45BE26}"/>
              </a:ext>
            </a:extLst>
          </p:cNvPr>
          <p:cNvSpPr/>
          <p:nvPr/>
        </p:nvSpPr>
        <p:spPr>
          <a:xfrm>
            <a:off x="6932815" y="2244436"/>
            <a:ext cx="4744861" cy="2008850"/>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Arial" panose="020B0604020202020204" pitchFamily="34" charset="0"/>
                <a:cs typeface="Arial" panose="020B0604020202020204" pitchFamily="34" charset="0"/>
              </a:rPr>
              <a:t>GIVE AWAY MY COPYRIGHT AND LOSE THOUSANDS OF DOLLARS? </a:t>
            </a:r>
          </a:p>
          <a:p>
            <a:pPr algn="ctr"/>
            <a:endParaRPr lang="en-US" sz="2000" dirty="0">
              <a:solidFill>
                <a:schemeClr val="bg2">
                  <a:lumMod val="10000"/>
                </a:schemeClr>
              </a:solidFill>
              <a:latin typeface="Arial" panose="020B0604020202020204" pitchFamily="34" charset="0"/>
              <a:cs typeface="Arial" panose="020B0604020202020204" pitchFamily="34" charset="0"/>
            </a:endParaRPr>
          </a:p>
          <a:p>
            <a:pPr algn="ctr"/>
            <a:r>
              <a:rPr lang="en-US" sz="2000" dirty="0">
                <a:solidFill>
                  <a:schemeClr val="bg2">
                    <a:lumMod val="10000"/>
                  </a:schemeClr>
                </a:solidFill>
                <a:latin typeface="Arial" panose="020B0604020202020204" pitchFamily="34" charset="0"/>
                <a:cs typeface="Arial" panose="020B0604020202020204" pitchFamily="34" charset="0"/>
              </a:rPr>
              <a:t>HMMM…VERY TEMPTING… </a:t>
            </a:r>
            <a:endParaRPr lang="en-US" dirty="0">
              <a:solidFill>
                <a:schemeClr val="bg2">
                  <a:lumMod val="10000"/>
                </a:schemeClr>
              </a:solidFill>
            </a:endParaRPr>
          </a:p>
        </p:txBody>
      </p:sp>
    </p:spTree>
    <p:extLst>
      <p:ext uri="{BB962C8B-B14F-4D97-AF65-F5344CB8AC3E}">
        <p14:creationId xmlns:p14="http://schemas.microsoft.com/office/powerpoint/2010/main" val="2977389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70833E-6 3.7037E-7 L -0.38646 -0.17894 " pathEditMode="relative" rAng="0" ptsTypes="AA">
                                      <p:cBhvr>
                                        <p:cTn id="31" dur="5000" fill="hold"/>
                                        <p:tgtEl>
                                          <p:spTgt spid="9"/>
                                        </p:tgtEl>
                                        <p:attrNameLst>
                                          <p:attrName>ppt_x</p:attrName>
                                          <p:attrName>ppt_y</p:attrName>
                                        </p:attrNameLst>
                                      </p:cBhvr>
                                      <p:rCtr x="-19323" y="-8958"/>
                                    </p:animMotion>
                                  </p:childTnLst>
                                </p:cTn>
                              </p:par>
                            </p:childTnLst>
                          </p:cTn>
                        </p:par>
                        <p:par>
                          <p:cTn id="32" fill="hold">
                            <p:stCondLst>
                              <p:cond delay="5000"/>
                            </p:stCondLst>
                            <p:childTnLst>
                              <p:par>
                                <p:cTn id="33" presetID="10" presetClass="exit" presetSubtype="0" fill="hold" grpId="0" nodeType="after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3"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grpSp>
        <p:nvGrpSpPr>
          <p:cNvPr id="13" name="Group 12">
            <a:extLst>
              <a:ext uri="{FF2B5EF4-FFF2-40B4-BE49-F238E27FC236}">
                <a16:creationId xmlns:a16="http://schemas.microsoft.com/office/drawing/2014/main" id="{0C9601EF-8E3A-154B-85DD-17477E965E04}"/>
              </a:ext>
            </a:extLst>
          </p:cNvPr>
          <p:cNvGrpSpPr/>
          <p:nvPr/>
        </p:nvGrpSpPr>
        <p:grpSpPr>
          <a:xfrm>
            <a:off x="4795603" y="1530628"/>
            <a:ext cx="3224134" cy="3303337"/>
            <a:chOff x="493747" y="1278873"/>
            <a:chExt cx="3209925" cy="3976707"/>
          </a:xfrm>
        </p:grpSpPr>
        <p:pic>
          <p:nvPicPr>
            <p:cNvPr id="14" name="Picture 13" descr="Image result for canada coat of arm">
              <a:extLst>
                <a:ext uri="{FF2B5EF4-FFF2-40B4-BE49-F238E27FC236}">
                  <a16:creationId xmlns:a16="http://schemas.microsoft.com/office/drawing/2014/main" id="{46CDF75A-CF26-0C48-95CC-C8BAFBEFA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02" y="1278873"/>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84F62E5-42D4-074A-9167-CA0178E3D1DC}"/>
                </a:ext>
              </a:extLst>
            </p:cNvPr>
            <p:cNvPicPr>
              <a:picLocks noChangeAspect="1"/>
            </p:cNvPicPr>
            <p:nvPr/>
          </p:nvPicPr>
          <p:blipFill>
            <a:blip r:embed="rId4"/>
            <a:stretch>
              <a:fillRect/>
            </a:stretch>
          </p:blipFill>
          <p:spPr>
            <a:xfrm>
              <a:off x="1203993" y="3393076"/>
              <a:ext cx="1485900" cy="228600"/>
            </a:xfrm>
            <a:prstGeom prst="rect">
              <a:avLst/>
            </a:prstGeom>
          </p:spPr>
        </p:pic>
        <p:pic>
          <p:nvPicPr>
            <p:cNvPr id="16" name="Picture 15">
              <a:extLst>
                <a:ext uri="{FF2B5EF4-FFF2-40B4-BE49-F238E27FC236}">
                  <a16:creationId xmlns:a16="http://schemas.microsoft.com/office/drawing/2014/main" id="{112F2776-3042-664D-8CA9-5D21A29AB3D1}"/>
                </a:ext>
              </a:extLst>
            </p:cNvPr>
            <p:cNvPicPr>
              <a:picLocks noChangeAspect="1"/>
            </p:cNvPicPr>
            <p:nvPr/>
          </p:nvPicPr>
          <p:blipFill>
            <a:blip r:embed="rId5"/>
            <a:stretch>
              <a:fillRect/>
            </a:stretch>
          </p:blipFill>
          <p:spPr>
            <a:xfrm>
              <a:off x="493747" y="3674430"/>
              <a:ext cx="3209925" cy="1581150"/>
            </a:xfrm>
            <a:prstGeom prst="rect">
              <a:avLst/>
            </a:prstGeom>
          </p:spPr>
        </p:pic>
      </p:grpSp>
      <p:pic>
        <p:nvPicPr>
          <p:cNvPr id="4" name="Picture 3">
            <a:extLst>
              <a:ext uri="{FF2B5EF4-FFF2-40B4-BE49-F238E27FC236}">
                <a16:creationId xmlns:a16="http://schemas.microsoft.com/office/drawing/2014/main" id="{17ED0D53-4798-FD40-AE11-0F7B30931809}"/>
              </a:ext>
            </a:extLst>
          </p:cNvPr>
          <p:cNvPicPr>
            <a:picLocks noChangeAspect="1"/>
          </p:cNvPicPr>
          <p:nvPr/>
        </p:nvPicPr>
        <p:blipFill rotWithShape="1">
          <a:blip r:embed="rId6"/>
          <a:srcRect b="32560"/>
          <a:stretch/>
        </p:blipFill>
        <p:spPr>
          <a:xfrm>
            <a:off x="7292988" y="4901553"/>
            <a:ext cx="2659783" cy="1931734"/>
          </a:xfrm>
          <a:prstGeom prst="rect">
            <a:avLst/>
          </a:prstGeom>
        </p:spPr>
      </p:pic>
      <p:pic>
        <p:nvPicPr>
          <p:cNvPr id="18" name="Picture 17">
            <a:extLst>
              <a:ext uri="{FF2B5EF4-FFF2-40B4-BE49-F238E27FC236}">
                <a16:creationId xmlns:a16="http://schemas.microsoft.com/office/drawing/2014/main" id="{E5CB4579-F784-F94B-B3FA-B610C9C98EC3}"/>
              </a:ext>
            </a:extLst>
          </p:cNvPr>
          <p:cNvPicPr>
            <a:picLocks noChangeAspect="1"/>
          </p:cNvPicPr>
          <p:nvPr/>
        </p:nvPicPr>
        <p:blipFill>
          <a:blip r:embed="rId7"/>
          <a:stretch>
            <a:fillRect/>
          </a:stretch>
        </p:blipFill>
        <p:spPr>
          <a:xfrm>
            <a:off x="1963711" y="4077325"/>
            <a:ext cx="1828239" cy="2597297"/>
          </a:xfrm>
          <a:prstGeom prst="rect">
            <a:avLst/>
          </a:prstGeom>
        </p:spPr>
      </p:pic>
      <p:pic>
        <p:nvPicPr>
          <p:cNvPr id="11" name="Picture 10">
            <a:extLst>
              <a:ext uri="{FF2B5EF4-FFF2-40B4-BE49-F238E27FC236}">
                <a16:creationId xmlns:a16="http://schemas.microsoft.com/office/drawing/2014/main" id="{2A213002-E202-9C49-9815-93A1F1EBFCE6}"/>
              </a:ext>
            </a:extLst>
          </p:cNvPr>
          <p:cNvPicPr>
            <a:picLocks noChangeAspect="1"/>
          </p:cNvPicPr>
          <p:nvPr/>
        </p:nvPicPr>
        <p:blipFill>
          <a:blip r:embed="rId8"/>
          <a:stretch>
            <a:fillRect/>
          </a:stretch>
        </p:blipFill>
        <p:spPr>
          <a:xfrm>
            <a:off x="8972969" y="4486275"/>
            <a:ext cx="2256525" cy="2371725"/>
          </a:xfrm>
          <a:prstGeom prst="rect">
            <a:avLst/>
          </a:prstGeom>
        </p:spPr>
      </p:pic>
      <p:pic>
        <p:nvPicPr>
          <p:cNvPr id="17" name="Picture 16">
            <a:extLst>
              <a:ext uri="{FF2B5EF4-FFF2-40B4-BE49-F238E27FC236}">
                <a16:creationId xmlns:a16="http://schemas.microsoft.com/office/drawing/2014/main" id="{49E0F9CB-F1AA-8547-B2AB-40758D2805EE}"/>
              </a:ext>
            </a:extLst>
          </p:cNvPr>
          <p:cNvPicPr>
            <a:picLocks noChangeAspect="1"/>
          </p:cNvPicPr>
          <p:nvPr/>
        </p:nvPicPr>
        <p:blipFill>
          <a:blip r:embed="rId9"/>
          <a:stretch>
            <a:fillRect/>
          </a:stretch>
        </p:blipFill>
        <p:spPr>
          <a:xfrm>
            <a:off x="10831732" y="5672137"/>
            <a:ext cx="795523" cy="938784"/>
          </a:xfrm>
          <a:prstGeom prst="rect">
            <a:avLst/>
          </a:prstGeom>
        </p:spPr>
      </p:pic>
    </p:spTree>
    <p:extLst>
      <p:ext uri="{BB962C8B-B14F-4D97-AF65-F5344CB8AC3E}">
        <p14:creationId xmlns:p14="http://schemas.microsoft.com/office/powerpoint/2010/main" val="2735987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45833E-6 4.44444E-6 L -0.31172 0.00347 " pathEditMode="relative" rAng="0" ptsTypes="AA">
                                      <p:cBhvr>
                                        <p:cTn id="23" dur="2000" fill="hold"/>
                                        <p:tgtEl>
                                          <p:spTgt spid="4"/>
                                        </p:tgtEl>
                                        <p:attrNameLst>
                                          <p:attrName>ppt_x</p:attrName>
                                          <p:attrName>ppt_y</p:attrName>
                                        </p:attrNameLst>
                                      </p:cBhvr>
                                      <p:rCtr x="-1558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7" name="Picture 6">
            <a:extLst>
              <a:ext uri="{FF2B5EF4-FFF2-40B4-BE49-F238E27FC236}">
                <a16:creationId xmlns:a16="http://schemas.microsoft.com/office/drawing/2014/main" id="{D1202DBF-DF19-4345-8A30-243AD0EDA1E9}"/>
              </a:ext>
            </a:extLst>
          </p:cNvPr>
          <p:cNvPicPr>
            <a:picLocks noChangeAspect="1"/>
          </p:cNvPicPr>
          <p:nvPr/>
        </p:nvPicPr>
        <p:blipFill>
          <a:blip r:embed="rId3"/>
          <a:stretch>
            <a:fillRect/>
          </a:stretch>
        </p:blipFill>
        <p:spPr>
          <a:xfrm>
            <a:off x="-10185" y="1585679"/>
            <a:ext cx="4384198" cy="4608020"/>
          </a:xfrm>
          <a:prstGeom prst="rect">
            <a:avLst/>
          </a:prstGeom>
        </p:spPr>
      </p:pic>
      <p:sp>
        <p:nvSpPr>
          <p:cNvPr id="5" name="Rounded Rectangular Callout 4">
            <a:extLst>
              <a:ext uri="{FF2B5EF4-FFF2-40B4-BE49-F238E27FC236}">
                <a16:creationId xmlns:a16="http://schemas.microsoft.com/office/drawing/2014/main" id="{141F35CE-1442-4642-982B-A3F1B531A150}"/>
              </a:ext>
            </a:extLst>
          </p:cNvPr>
          <p:cNvSpPr/>
          <p:nvPr/>
        </p:nvSpPr>
        <p:spPr>
          <a:xfrm>
            <a:off x="3697244" y="1639019"/>
            <a:ext cx="2966559" cy="2296063"/>
          </a:xfrm>
          <a:prstGeom prst="wedgeRoundRectCallout">
            <a:avLst>
              <a:gd name="adj1" fmla="val -34637"/>
              <a:gd name="adj2" fmla="val 63300"/>
              <a:gd name="adj3" fmla="val 16667"/>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WHAT DOES THAT MEAN, OMNISCIENT  VOICE? </a:t>
            </a:r>
          </a:p>
        </p:txBody>
      </p:sp>
      <p:sp>
        <p:nvSpPr>
          <p:cNvPr id="8" name="Internal Storage 7">
            <a:extLst>
              <a:ext uri="{FF2B5EF4-FFF2-40B4-BE49-F238E27FC236}">
                <a16:creationId xmlns:a16="http://schemas.microsoft.com/office/drawing/2014/main" id="{2F168AA7-334D-3549-9141-0B286C84B2A6}"/>
              </a:ext>
            </a:extLst>
          </p:cNvPr>
          <p:cNvSpPr/>
          <p:nvPr/>
        </p:nvSpPr>
        <p:spPr>
          <a:xfrm>
            <a:off x="6910664" y="1916824"/>
            <a:ext cx="4660358" cy="4463493"/>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a:p>
            <a:pPr algn="ctr"/>
            <a:r>
              <a:rPr lang="en-US" sz="2400" u="sng"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PAM’S TO DO LIST</a:t>
            </a:r>
            <a:r>
              <a:rPr lang="en-US" sz="24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t>
            </a:r>
          </a:p>
          <a:p>
            <a:pPr algn="ctr"/>
            <a:endParaRPr lang="en-US" sz="2400"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a:p>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1. RETAIN RIGHTS </a:t>
            </a:r>
          </a:p>
          <a:p>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TO MY WORK</a:t>
            </a:r>
          </a:p>
          <a:p>
            <a:endPar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endParaRPr>
          </a:p>
          <a:p>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2. MAKE MY WORK </a:t>
            </a:r>
          </a:p>
          <a:p>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OPEN ACCESS</a:t>
            </a:r>
          </a:p>
          <a:p>
            <a:endParaRPr lang="en-US" sz="2400"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bg2">
                  <a:lumMod val="10000"/>
                </a:schemeClr>
              </a:solidFill>
              <a:latin typeface="Noteworthy Light" panose="02000400000000000000" pitchFamily="2" charset="77"/>
              <a:ea typeface="Noteworthy Light" panose="02000400000000000000" pitchFamily="2" charset="77"/>
              <a:cs typeface="Arial" panose="020B0604020202020204" pitchFamily="34" charset="0"/>
            </a:endParaRPr>
          </a:p>
        </p:txBody>
      </p:sp>
      <p:sp>
        <p:nvSpPr>
          <p:cNvPr id="13" name="Multiply 12">
            <a:extLst>
              <a:ext uri="{FF2B5EF4-FFF2-40B4-BE49-F238E27FC236}">
                <a16:creationId xmlns:a16="http://schemas.microsoft.com/office/drawing/2014/main" id="{AD8D2994-FF11-4C47-9F30-FDF7691BBFCF}"/>
              </a:ext>
            </a:extLst>
          </p:cNvPr>
          <p:cNvSpPr/>
          <p:nvPr/>
        </p:nvSpPr>
        <p:spPr>
          <a:xfrm>
            <a:off x="6814636" y="4230137"/>
            <a:ext cx="766485" cy="75706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ultiply 15">
            <a:extLst>
              <a:ext uri="{FF2B5EF4-FFF2-40B4-BE49-F238E27FC236}">
                <a16:creationId xmlns:a16="http://schemas.microsoft.com/office/drawing/2014/main" id="{EA8027AA-45FD-ED4E-9915-324152C8A9A3}"/>
              </a:ext>
            </a:extLst>
          </p:cNvPr>
          <p:cNvSpPr/>
          <p:nvPr/>
        </p:nvSpPr>
        <p:spPr>
          <a:xfrm>
            <a:off x="6814636" y="3246184"/>
            <a:ext cx="766485" cy="75706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5FB95DD8-45BB-B747-8961-1A534DEC8C30}"/>
                  </a:ext>
                </a:extLst>
              </p14:cNvPr>
              <p14:cNvContentPartPr/>
              <p14:nvPr/>
            </p14:nvContentPartPr>
            <p14:xfrm>
              <a:off x="9171261" y="5697183"/>
              <a:ext cx="360" cy="360"/>
            </p14:xfrm>
          </p:contentPart>
        </mc:Choice>
        <mc:Fallback xmlns="">
          <p:pic>
            <p:nvPicPr>
              <p:cNvPr id="20" name="Ink 19">
                <a:extLst>
                  <a:ext uri="{FF2B5EF4-FFF2-40B4-BE49-F238E27FC236}">
                    <a16:creationId xmlns:a16="http://schemas.microsoft.com/office/drawing/2014/main" id="{5FB95DD8-45BB-B747-8961-1A534DEC8C30}"/>
                  </a:ext>
                </a:extLst>
              </p:cNvPr>
              <p:cNvPicPr/>
              <p:nvPr/>
            </p:nvPicPr>
            <p:blipFill>
              <a:blip r:embed="rId5"/>
              <a:stretch>
                <a:fillRect/>
              </a:stretch>
            </p:blipFill>
            <p:spPr>
              <a:xfrm>
                <a:off x="9162261" y="5688183"/>
                <a:ext cx="18000" cy="18000"/>
              </a:xfrm>
              <a:prstGeom prst="rect">
                <a:avLst/>
              </a:prstGeom>
            </p:spPr>
          </p:pic>
        </mc:Fallback>
      </mc:AlternateContent>
      <p:sp>
        <p:nvSpPr>
          <p:cNvPr id="10" name="Oval 9">
            <a:extLst>
              <a:ext uri="{FF2B5EF4-FFF2-40B4-BE49-F238E27FC236}">
                <a16:creationId xmlns:a16="http://schemas.microsoft.com/office/drawing/2014/main" id="{205CECB1-2792-2048-A442-CFD801963B78}"/>
              </a:ext>
            </a:extLst>
          </p:cNvPr>
          <p:cNvSpPr/>
          <p:nvPr/>
        </p:nvSpPr>
        <p:spPr>
          <a:xfrm>
            <a:off x="7233924" y="5104404"/>
            <a:ext cx="4375357" cy="1120207"/>
          </a:xfrm>
          <a:prstGeom prst="ellipse">
            <a:avLst/>
          </a:prstGeom>
          <a:noFill/>
          <a:ln w="825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208212-7BE7-B746-BA8B-01FBFFE40AED}"/>
              </a:ext>
            </a:extLst>
          </p:cNvPr>
          <p:cNvSpPr txBox="1"/>
          <p:nvPr/>
        </p:nvSpPr>
        <p:spPr>
          <a:xfrm>
            <a:off x="7571875" y="5272321"/>
            <a:ext cx="4344202" cy="1046440"/>
          </a:xfrm>
          <a:prstGeom prst="rect">
            <a:avLst/>
          </a:prstGeom>
          <a:noFill/>
        </p:spPr>
        <p:txBody>
          <a:bodyPr wrap="square" rtlCol="0">
            <a:spAutoFit/>
          </a:bodyPr>
          <a:lstStyle/>
          <a:p>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3. LEARN </a:t>
            </a:r>
            <a:r>
              <a:rPr lang="en-US" sz="2200" dirty="0" smtClean="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ABOUT </a:t>
            </a:r>
            <a:r>
              <a:rPr lang="en-US" sz="2200" dirty="0">
                <a:solidFill>
                  <a:schemeClr val="bg2">
                    <a:lumMod val="10000"/>
                  </a:schemeClr>
                </a:solidFill>
                <a:latin typeface="MV Boli" panose="02000500030200090000" pitchFamily="2" charset="0"/>
                <a:ea typeface="Noteworthy Light" panose="02000400000000000000" pitchFamily="2" charset="77"/>
                <a:cs typeface="MV Boli" panose="02000500030200090000" pitchFamily="2" charset="0"/>
              </a:rPr>
              <a:t>PUBLISHING AGREEMENTS</a:t>
            </a:r>
          </a:p>
          <a:p>
            <a:endParaRPr lang="en-US" dirty="0">
              <a:solidFill>
                <a:schemeClr val="bg2">
                  <a:lumMod val="10000"/>
                </a:schemeClr>
              </a:solidFill>
            </a:endParaRPr>
          </a:p>
        </p:txBody>
      </p:sp>
    </p:spTree>
    <p:extLst>
      <p:ext uri="{BB962C8B-B14F-4D97-AF65-F5344CB8AC3E}">
        <p14:creationId xmlns:p14="http://schemas.microsoft.com/office/powerpoint/2010/main" val="1609526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205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6" grpId="0" animBg="1"/>
      <p:bldP spid="1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3" name="Picture 2">
            <a:extLst>
              <a:ext uri="{FF2B5EF4-FFF2-40B4-BE49-F238E27FC236}">
                <a16:creationId xmlns:a16="http://schemas.microsoft.com/office/drawing/2014/main" id="{8F77986D-75CD-E649-966F-644259021C14}"/>
              </a:ext>
            </a:extLst>
          </p:cNvPr>
          <p:cNvPicPr>
            <a:picLocks noChangeAspect="1"/>
          </p:cNvPicPr>
          <p:nvPr/>
        </p:nvPicPr>
        <p:blipFill>
          <a:blip r:embed="rId3"/>
          <a:stretch>
            <a:fillRect/>
          </a:stretch>
        </p:blipFill>
        <p:spPr>
          <a:xfrm>
            <a:off x="10018726" y="2679082"/>
            <a:ext cx="1823504" cy="2532165"/>
          </a:xfrm>
          <a:prstGeom prst="rect">
            <a:avLst/>
          </a:prstGeom>
        </p:spPr>
      </p:pic>
      <p:pic>
        <p:nvPicPr>
          <p:cNvPr id="4" name="Picture 3">
            <a:extLst>
              <a:ext uri="{FF2B5EF4-FFF2-40B4-BE49-F238E27FC236}">
                <a16:creationId xmlns:a16="http://schemas.microsoft.com/office/drawing/2014/main" id="{0303916D-0356-1B4E-AB02-006B2060B603}"/>
              </a:ext>
            </a:extLst>
          </p:cNvPr>
          <p:cNvPicPr>
            <a:picLocks noChangeAspect="1"/>
          </p:cNvPicPr>
          <p:nvPr/>
        </p:nvPicPr>
        <p:blipFill>
          <a:blip r:embed="rId4"/>
          <a:stretch>
            <a:fillRect/>
          </a:stretch>
        </p:blipFill>
        <p:spPr>
          <a:xfrm>
            <a:off x="5220585" y="3114643"/>
            <a:ext cx="1921140" cy="2130519"/>
          </a:xfrm>
          <a:prstGeom prst="rect">
            <a:avLst/>
          </a:prstGeom>
        </p:spPr>
      </p:pic>
      <p:pic>
        <p:nvPicPr>
          <p:cNvPr id="9" name="Picture 8">
            <a:extLst>
              <a:ext uri="{FF2B5EF4-FFF2-40B4-BE49-F238E27FC236}">
                <a16:creationId xmlns:a16="http://schemas.microsoft.com/office/drawing/2014/main" id="{15ED7233-6AF7-9B44-8D06-B626F03B55F0}"/>
              </a:ext>
            </a:extLst>
          </p:cNvPr>
          <p:cNvPicPr>
            <a:picLocks noChangeAspect="1"/>
          </p:cNvPicPr>
          <p:nvPr/>
        </p:nvPicPr>
        <p:blipFill>
          <a:blip r:embed="rId5"/>
          <a:stretch>
            <a:fillRect/>
          </a:stretch>
        </p:blipFill>
        <p:spPr>
          <a:xfrm>
            <a:off x="-127334" y="2380237"/>
            <a:ext cx="3317708" cy="3487083"/>
          </a:xfrm>
          <a:prstGeom prst="rect">
            <a:avLst/>
          </a:prstGeom>
        </p:spPr>
      </p:pic>
      <p:pic>
        <p:nvPicPr>
          <p:cNvPr id="17" name="Picture 16">
            <a:extLst>
              <a:ext uri="{FF2B5EF4-FFF2-40B4-BE49-F238E27FC236}">
                <a16:creationId xmlns:a16="http://schemas.microsoft.com/office/drawing/2014/main" id="{EFE74834-D962-D348-919A-055333A06075}"/>
              </a:ext>
            </a:extLst>
          </p:cNvPr>
          <p:cNvPicPr>
            <a:picLocks noChangeAspect="1"/>
          </p:cNvPicPr>
          <p:nvPr/>
        </p:nvPicPr>
        <p:blipFill>
          <a:blip r:embed="rId6"/>
          <a:stretch>
            <a:fillRect/>
          </a:stretch>
        </p:blipFill>
        <p:spPr>
          <a:xfrm>
            <a:off x="3190373" y="3114643"/>
            <a:ext cx="810397" cy="956337"/>
          </a:xfrm>
          <a:prstGeom prst="rect">
            <a:avLst/>
          </a:prstGeom>
        </p:spPr>
      </p:pic>
      <p:sp>
        <p:nvSpPr>
          <p:cNvPr id="18" name="Right Arrow 17">
            <a:extLst>
              <a:ext uri="{FF2B5EF4-FFF2-40B4-BE49-F238E27FC236}">
                <a16:creationId xmlns:a16="http://schemas.microsoft.com/office/drawing/2014/main" id="{AE82A227-CE6B-5D4F-9F57-9049625762CE}"/>
              </a:ext>
            </a:extLst>
          </p:cNvPr>
          <p:cNvSpPr/>
          <p:nvPr/>
        </p:nvSpPr>
        <p:spPr>
          <a:xfrm>
            <a:off x="3092325" y="4119826"/>
            <a:ext cx="1934240" cy="808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EXPECTATIONS</a:t>
            </a:r>
          </a:p>
        </p:txBody>
      </p:sp>
      <p:sp>
        <p:nvSpPr>
          <p:cNvPr id="20" name="Right Arrow 19">
            <a:extLst>
              <a:ext uri="{FF2B5EF4-FFF2-40B4-BE49-F238E27FC236}">
                <a16:creationId xmlns:a16="http://schemas.microsoft.com/office/drawing/2014/main" id="{C1D61F05-2946-634D-992F-6C1293463815}"/>
              </a:ext>
            </a:extLst>
          </p:cNvPr>
          <p:cNvSpPr/>
          <p:nvPr/>
        </p:nvSpPr>
        <p:spPr>
          <a:xfrm flipH="1">
            <a:off x="7174144" y="4070980"/>
            <a:ext cx="2062403" cy="808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COMMITMENTS</a:t>
            </a:r>
          </a:p>
        </p:txBody>
      </p:sp>
      <p:pic>
        <p:nvPicPr>
          <p:cNvPr id="21" name="Picture 20">
            <a:extLst>
              <a:ext uri="{FF2B5EF4-FFF2-40B4-BE49-F238E27FC236}">
                <a16:creationId xmlns:a16="http://schemas.microsoft.com/office/drawing/2014/main" id="{89D9A339-3D11-F64F-9C83-F79AC8846273}"/>
              </a:ext>
            </a:extLst>
          </p:cNvPr>
          <p:cNvPicPr>
            <a:picLocks noChangeAspect="1"/>
          </p:cNvPicPr>
          <p:nvPr/>
        </p:nvPicPr>
        <p:blipFill>
          <a:blip r:embed="rId6"/>
          <a:stretch>
            <a:fillRect/>
          </a:stretch>
        </p:blipFill>
        <p:spPr>
          <a:xfrm>
            <a:off x="9381352" y="3847919"/>
            <a:ext cx="685022" cy="808384"/>
          </a:xfrm>
          <a:prstGeom prst="rect">
            <a:avLst/>
          </a:prstGeom>
        </p:spPr>
      </p:pic>
    </p:spTree>
    <p:extLst>
      <p:ext uri="{BB962C8B-B14F-4D97-AF65-F5344CB8AC3E}">
        <p14:creationId xmlns:p14="http://schemas.microsoft.com/office/powerpoint/2010/main" val="2918029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7" name="Picture 6">
            <a:extLst>
              <a:ext uri="{FF2B5EF4-FFF2-40B4-BE49-F238E27FC236}">
                <a16:creationId xmlns:a16="http://schemas.microsoft.com/office/drawing/2014/main" id="{04A67966-681C-CC41-A7A7-9D9CE472114D}"/>
              </a:ext>
            </a:extLst>
          </p:cNvPr>
          <p:cNvPicPr>
            <a:picLocks noChangeAspect="1"/>
          </p:cNvPicPr>
          <p:nvPr/>
        </p:nvPicPr>
        <p:blipFill>
          <a:blip r:embed="rId3"/>
          <a:stretch>
            <a:fillRect/>
          </a:stretch>
        </p:blipFill>
        <p:spPr>
          <a:xfrm>
            <a:off x="1380955" y="1752346"/>
            <a:ext cx="3111533" cy="4581398"/>
          </a:xfrm>
          <a:prstGeom prst="rect">
            <a:avLst/>
          </a:prstGeom>
        </p:spPr>
      </p:pic>
      <p:sp>
        <p:nvSpPr>
          <p:cNvPr id="8" name="Rounded Rectangular Callout 7">
            <a:extLst>
              <a:ext uri="{FF2B5EF4-FFF2-40B4-BE49-F238E27FC236}">
                <a16:creationId xmlns:a16="http://schemas.microsoft.com/office/drawing/2014/main" id="{1E571FB0-194D-104B-9DBC-51C695B7A89B}"/>
              </a:ext>
            </a:extLst>
          </p:cNvPr>
          <p:cNvSpPr/>
          <p:nvPr/>
        </p:nvSpPr>
        <p:spPr>
          <a:xfrm>
            <a:off x="4492488" y="1752346"/>
            <a:ext cx="2305878" cy="1285461"/>
          </a:xfrm>
          <a:prstGeom prst="wedgeRoundRectCallout">
            <a:avLst>
              <a:gd name="adj1" fmla="val -38099"/>
              <a:gd name="adj2" fmla="val 77964"/>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Arial" panose="020B0604020202020204" pitchFamily="34" charset="0"/>
                <a:cs typeface="Arial" panose="020B0604020202020204" pitchFamily="34" charset="0"/>
              </a:rPr>
              <a:t>I’M SO POE!</a:t>
            </a:r>
          </a:p>
        </p:txBody>
      </p:sp>
      <p:pic>
        <p:nvPicPr>
          <p:cNvPr id="11" name="Picture 10">
            <a:extLst>
              <a:ext uri="{FF2B5EF4-FFF2-40B4-BE49-F238E27FC236}">
                <a16:creationId xmlns:a16="http://schemas.microsoft.com/office/drawing/2014/main" id="{DD689232-3253-834D-9FA1-9847914807D7}"/>
              </a:ext>
            </a:extLst>
          </p:cNvPr>
          <p:cNvPicPr>
            <a:picLocks noChangeAspect="1"/>
          </p:cNvPicPr>
          <p:nvPr/>
        </p:nvPicPr>
        <p:blipFill>
          <a:blip r:embed="rId4"/>
          <a:stretch>
            <a:fillRect/>
          </a:stretch>
        </p:blipFill>
        <p:spPr>
          <a:xfrm>
            <a:off x="8245977" y="2014454"/>
            <a:ext cx="2892098" cy="3185576"/>
          </a:xfrm>
          <a:prstGeom prst="rect">
            <a:avLst/>
          </a:prstGeom>
        </p:spPr>
      </p:pic>
      <p:pic>
        <p:nvPicPr>
          <p:cNvPr id="3" name="Picture 2">
            <a:extLst>
              <a:ext uri="{FF2B5EF4-FFF2-40B4-BE49-F238E27FC236}">
                <a16:creationId xmlns:a16="http://schemas.microsoft.com/office/drawing/2014/main" id="{4894AF54-8078-FB46-861A-E7694251DA78}"/>
              </a:ext>
            </a:extLst>
          </p:cNvPr>
          <p:cNvPicPr>
            <a:picLocks noChangeAspect="1"/>
          </p:cNvPicPr>
          <p:nvPr/>
        </p:nvPicPr>
        <p:blipFill>
          <a:blip r:embed="rId5"/>
          <a:stretch>
            <a:fillRect/>
          </a:stretch>
        </p:blipFill>
        <p:spPr>
          <a:xfrm>
            <a:off x="8245977" y="2188864"/>
            <a:ext cx="3011397" cy="2836755"/>
          </a:xfrm>
          <a:prstGeom prst="rect">
            <a:avLst/>
          </a:prstGeom>
        </p:spPr>
      </p:pic>
      <p:sp>
        <p:nvSpPr>
          <p:cNvPr id="4" name="TextBox 3">
            <a:extLst>
              <a:ext uri="{FF2B5EF4-FFF2-40B4-BE49-F238E27FC236}">
                <a16:creationId xmlns:a16="http://schemas.microsoft.com/office/drawing/2014/main" id="{4EAFCD5A-A5E1-384C-A8D5-ACBA8E103414}"/>
              </a:ext>
            </a:extLst>
          </p:cNvPr>
          <p:cNvSpPr txBox="1"/>
          <p:nvPr/>
        </p:nvSpPr>
        <p:spPr>
          <a:xfrm>
            <a:off x="7882209" y="5517339"/>
            <a:ext cx="3255866" cy="830997"/>
          </a:xfrm>
          <a:prstGeom prst="rect">
            <a:avLst/>
          </a:prstGeom>
          <a:noFill/>
        </p:spPr>
        <p:txBody>
          <a:bodyPr wrap="square" rtlCol="0">
            <a:spAutoFit/>
          </a:bodyPr>
          <a:lstStyle/>
          <a:p>
            <a:pPr algn="ctr"/>
            <a:r>
              <a:rPr lang="en-US" sz="2400" dirty="0">
                <a:solidFill>
                  <a:schemeClr val="bg2">
                    <a:lumMod val="10000"/>
                  </a:schemeClr>
                </a:solidFill>
                <a:latin typeface="Arial" panose="020B0604020202020204" pitchFamily="34" charset="0"/>
                <a:cs typeface="Arial" panose="020B0604020202020204" pitchFamily="34" charset="0"/>
              </a:rPr>
              <a:t> MODEL AGREEMENT</a:t>
            </a:r>
          </a:p>
        </p:txBody>
      </p:sp>
    </p:spTree>
    <p:extLst>
      <p:ext uri="{BB962C8B-B14F-4D97-AF65-F5344CB8AC3E}">
        <p14:creationId xmlns:p14="http://schemas.microsoft.com/office/powerpoint/2010/main" val="2366791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xit" presetSubtype="1"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0-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p:nvPr>
        </p:nvSpPr>
        <p:spPr>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4" name="Picture 3">
            <a:extLst>
              <a:ext uri="{FF2B5EF4-FFF2-40B4-BE49-F238E27FC236}">
                <a16:creationId xmlns:a16="http://schemas.microsoft.com/office/drawing/2014/main" id="{0303916D-0356-1B4E-AB02-006B2060B603}"/>
              </a:ext>
            </a:extLst>
          </p:cNvPr>
          <p:cNvPicPr>
            <a:picLocks noChangeAspect="1"/>
          </p:cNvPicPr>
          <p:nvPr/>
        </p:nvPicPr>
        <p:blipFill>
          <a:blip r:embed="rId3"/>
          <a:stretch>
            <a:fillRect/>
          </a:stretch>
        </p:blipFill>
        <p:spPr>
          <a:xfrm>
            <a:off x="2000809" y="2362104"/>
            <a:ext cx="2788078" cy="3091942"/>
          </a:xfrm>
          <a:prstGeom prst="rect">
            <a:avLst/>
          </a:prstGeom>
        </p:spPr>
      </p:pic>
      <p:pic>
        <p:nvPicPr>
          <p:cNvPr id="5" name="Picture 4">
            <a:extLst>
              <a:ext uri="{FF2B5EF4-FFF2-40B4-BE49-F238E27FC236}">
                <a16:creationId xmlns:a16="http://schemas.microsoft.com/office/drawing/2014/main" id="{0D98C8AF-C479-F74B-B633-2329994B5CE2}"/>
              </a:ext>
            </a:extLst>
          </p:cNvPr>
          <p:cNvPicPr>
            <a:picLocks noChangeAspect="1"/>
          </p:cNvPicPr>
          <p:nvPr/>
        </p:nvPicPr>
        <p:blipFill>
          <a:blip r:embed="rId4"/>
          <a:stretch>
            <a:fillRect/>
          </a:stretch>
        </p:blipFill>
        <p:spPr>
          <a:xfrm>
            <a:off x="8086029" y="2225585"/>
            <a:ext cx="2324932" cy="3228461"/>
          </a:xfrm>
          <a:prstGeom prst="rect">
            <a:avLst/>
          </a:prstGeom>
        </p:spPr>
      </p:pic>
    </p:spTree>
    <p:extLst>
      <p:ext uri="{BB962C8B-B14F-4D97-AF65-F5344CB8AC3E}">
        <p14:creationId xmlns:p14="http://schemas.microsoft.com/office/powerpoint/2010/main" val="1783719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16011</TotalTime>
  <Words>2793</Words>
  <Application>Microsoft Office PowerPoint</Application>
  <PresentationFormat>Widescreen</PresentationFormat>
  <Paragraphs>230</Paragraphs>
  <Slides>34</Slides>
  <Notes>27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34</vt:i4>
      </vt:variant>
    </vt:vector>
  </HeadingPairs>
  <TitlesOfParts>
    <vt:vector size="50" baseType="lpstr">
      <vt:lpstr>Aldhabi</vt:lpstr>
      <vt:lpstr>Arial</vt:lpstr>
      <vt:lpstr>Calibri</vt:lpstr>
      <vt:lpstr>Century</vt:lpstr>
      <vt:lpstr>Chiller</vt:lpstr>
      <vt:lpstr>DINpro</vt:lpstr>
      <vt:lpstr>DINpro</vt:lpstr>
      <vt:lpstr>Freestyle Script</vt:lpstr>
      <vt:lpstr>MV Boli</vt:lpstr>
      <vt:lpstr>Noteworthy Light</vt:lpstr>
      <vt:lpstr>Times New Roman</vt:lpstr>
      <vt:lpstr>Level 1</vt:lpstr>
      <vt:lpstr>Level 2</vt:lpstr>
      <vt:lpstr>Level 3</vt:lpstr>
      <vt:lpstr>Level 4</vt:lpstr>
      <vt:lpstr>Level 5</vt:lpstr>
      <vt:lpstr>Publishing Agreements</vt:lpstr>
      <vt:lpstr>PROFESSOR PAM WROTE A THING</vt:lpstr>
      <vt:lpstr>PROFESSOR PAM WROTE A THING</vt:lpstr>
      <vt:lpstr>PROFESSOR PAM WROTE A THING</vt:lpstr>
      <vt:lpstr>PROFESSOR PAM WROTE A THING</vt:lpstr>
      <vt:lpstr>PROFESSOR PAM WROTE A THING</vt:lpstr>
      <vt:lpstr>WHAT ARE PUBLISHING AGREEMENTS?</vt:lpstr>
      <vt:lpstr>WHAT ARE PUBLISHING AGREEMENTS?</vt:lpstr>
      <vt:lpstr>WHAT ARE PUBLISHING AGREEMENTS?</vt:lpstr>
      <vt:lpstr>WHAT ARE PUBLISHING AGREEMENTS?</vt:lpstr>
      <vt:lpstr>WHAT ARE PUBLISHING AGREEMENTS?</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THE WORLD OF ACADEMIC PUBLISHING</vt:lpstr>
      <vt:lpstr>THE WORLD OF ACADEMIC PUBLISHING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Guy</dc:creator>
  <cp:lastModifiedBy>Smith, Mireille</cp:lastModifiedBy>
  <cp:revision>185</cp:revision>
  <dcterms:created xsi:type="dcterms:W3CDTF">2019-01-22T17:40:29Z</dcterms:created>
  <dcterms:modified xsi:type="dcterms:W3CDTF">2024-07-16T17:32:49Z</dcterms:modified>
</cp:coreProperties>
</file>