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6" r:id="rId3"/>
    <p:sldId id="258" r:id="rId4"/>
    <p:sldId id="260" r:id="rId5"/>
    <p:sldId id="285" r:id="rId6"/>
    <p:sldId id="281" r:id="rId7"/>
    <p:sldId id="286" r:id="rId8"/>
    <p:sldId id="267" r:id="rId9"/>
    <p:sldId id="269" r:id="rId10"/>
    <p:sldId id="288" r:id="rId11"/>
    <p:sldId id="270" r:id="rId12"/>
    <p:sldId id="284" r:id="rId13"/>
    <p:sldId id="289" r:id="rId14"/>
    <p:sldId id="290" r:id="rId15"/>
    <p:sldId id="276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9525" autoAdjust="0"/>
  </p:normalViewPr>
  <p:slideViewPr>
    <p:cSldViewPr>
      <p:cViewPr varScale="1">
        <p:scale>
          <a:sx n="97" d="100"/>
          <a:sy n="97" d="100"/>
        </p:scale>
        <p:origin x="-20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9E4DE-7AAE-40D2-A189-A923928EDB4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0BCCAFD-9EEA-477A-8E05-99D985951708}">
      <dgm:prSet phldrT="[Text]" custT="1"/>
      <dgm:spPr/>
      <dgm:t>
        <a:bodyPr/>
        <a:lstStyle/>
        <a:p>
          <a:pPr algn="l"/>
          <a:r>
            <a:rPr lang="en-US" sz="1600" dirty="0" smtClean="0"/>
            <a:t>- </a:t>
          </a:r>
          <a:r>
            <a:rPr lang="en-US" sz="1600" dirty="0" smtClean="0">
              <a:latin typeface="Calibri Light" panose="020F0302020204030204" pitchFamily="34" charset="0"/>
            </a:rPr>
            <a:t>One core collection</a:t>
          </a:r>
        </a:p>
        <a:p>
          <a:pPr algn="l"/>
          <a:r>
            <a:rPr lang="en-US" sz="1600" dirty="0" smtClean="0">
              <a:latin typeface="Calibri Light" panose="020F0302020204030204" pitchFamily="34" charset="0"/>
            </a:rPr>
            <a:t>- Launch of KRS Website</a:t>
          </a:r>
          <a:endParaRPr lang="en-US" sz="1600" dirty="0">
            <a:latin typeface="Calibri Light" panose="020F0302020204030204" pitchFamily="34" charset="0"/>
          </a:endParaRPr>
        </a:p>
      </dgm:t>
    </dgm:pt>
    <dgm:pt modelId="{A7CABF3F-C89F-42E8-AFEF-AE7AD0CD5D40}" type="parTrans" cxnId="{9814D99B-BE5A-4090-9E2B-D72B5CB42B8A}">
      <dgm:prSet/>
      <dgm:spPr/>
      <dgm:t>
        <a:bodyPr/>
        <a:lstStyle/>
        <a:p>
          <a:endParaRPr lang="en-US"/>
        </a:p>
      </dgm:t>
    </dgm:pt>
    <dgm:pt modelId="{3ABADF60-F6AA-4B32-8D61-B1E93073C9C0}" type="sibTrans" cxnId="{9814D99B-BE5A-4090-9E2B-D72B5CB42B8A}">
      <dgm:prSet/>
      <dgm:spPr/>
      <dgm:t>
        <a:bodyPr/>
        <a:lstStyle/>
        <a:p>
          <a:endParaRPr lang="en-US"/>
        </a:p>
      </dgm:t>
    </dgm:pt>
    <dgm:pt modelId="{CFE728CB-99FF-461E-B269-72D991925085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 Light" panose="020F0302020204030204" pitchFamily="34" charset="0"/>
            </a:rPr>
            <a:t>- </a:t>
          </a:r>
          <a:r>
            <a:rPr lang="en-US" sz="1600" dirty="0" smtClean="0">
              <a:latin typeface="Calibri Light" panose="020F0302020204030204" pitchFamily="34" charset="0"/>
            </a:rPr>
            <a:t>In house management and operation of all library spaces</a:t>
          </a:r>
        </a:p>
        <a:p>
          <a:pPr algn="l"/>
          <a:r>
            <a:rPr lang="en-US" sz="1600" dirty="0" smtClean="0">
              <a:latin typeface="Calibri Light" panose="020F0302020204030204" pitchFamily="34" charset="0"/>
            </a:rPr>
            <a:t>- Online learning programs</a:t>
          </a:r>
          <a:endParaRPr lang="en-US" sz="1600" dirty="0">
            <a:latin typeface="Calibri Light" panose="020F0302020204030204" pitchFamily="34" charset="0"/>
          </a:endParaRPr>
        </a:p>
      </dgm:t>
    </dgm:pt>
    <dgm:pt modelId="{43468DAC-D258-41C4-9F3B-C6CDA79E0477}" type="parTrans" cxnId="{41F86209-7C7A-4074-8665-C5A08ABBCDB7}">
      <dgm:prSet/>
      <dgm:spPr/>
      <dgm:t>
        <a:bodyPr/>
        <a:lstStyle/>
        <a:p>
          <a:endParaRPr lang="en-US"/>
        </a:p>
      </dgm:t>
    </dgm:pt>
    <dgm:pt modelId="{DABF2B57-FACB-4D68-A99A-CF35FD6E1EC7}" type="sibTrans" cxnId="{41F86209-7C7A-4074-8665-C5A08ABBCDB7}">
      <dgm:prSet/>
      <dgm:spPr/>
      <dgm:t>
        <a:bodyPr/>
        <a:lstStyle/>
        <a:p>
          <a:endParaRPr lang="en-US"/>
        </a:p>
      </dgm:t>
    </dgm:pt>
    <dgm:pt modelId="{A0FC5ACA-B77F-4CAC-BCCF-5D4F7B6746EE}">
      <dgm:prSet phldrT="[Text]" custT="1"/>
      <dgm:spPr/>
      <dgm:t>
        <a:bodyPr/>
        <a:lstStyle/>
        <a:p>
          <a:pPr algn="l"/>
          <a:r>
            <a:rPr lang="en-US" sz="1600" dirty="0" smtClean="0"/>
            <a:t>- </a:t>
          </a:r>
          <a:r>
            <a:rPr lang="en-US" sz="1600" dirty="0" smtClean="0">
              <a:latin typeface="Calibri Light" panose="020F0302020204030204" pitchFamily="34" charset="0"/>
            </a:rPr>
            <a:t>KRS Strategic Service directions</a:t>
          </a:r>
        </a:p>
        <a:p>
          <a:pPr algn="l"/>
          <a:r>
            <a:rPr lang="en-US" sz="1600" dirty="0" smtClean="0">
              <a:latin typeface="Calibri Light" panose="020F0302020204030204" pitchFamily="34" charset="0"/>
            </a:rPr>
            <a:t>- Review of KRS sites and services</a:t>
          </a:r>
          <a:endParaRPr lang="en-US" sz="1600" dirty="0">
            <a:latin typeface="Calibri Light" panose="020F0302020204030204" pitchFamily="34" charset="0"/>
          </a:endParaRPr>
        </a:p>
      </dgm:t>
    </dgm:pt>
    <dgm:pt modelId="{CA370691-4641-4E3A-9756-01BB1BD0CD47}" type="parTrans" cxnId="{34E8D7FB-A441-4998-A6E0-2F19D1D3C5D9}">
      <dgm:prSet/>
      <dgm:spPr/>
      <dgm:t>
        <a:bodyPr/>
        <a:lstStyle/>
        <a:p>
          <a:endParaRPr lang="en-US"/>
        </a:p>
      </dgm:t>
    </dgm:pt>
    <dgm:pt modelId="{B767EB37-4D08-47DF-BC24-4689B85C06D8}" type="sibTrans" cxnId="{34E8D7FB-A441-4998-A6E0-2F19D1D3C5D9}">
      <dgm:prSet/>
      <dgm:spPr/>
      <dgm:t>
        <a:bodyPr/>
        <a:lstStyle/>
        <a:p>
          <a:endParaRPr lang="en-US"/>
        </a:p>
      </dgm:t>
    </dgm:pt>
    <dgm:pt modelId="{0A9575A5-02C6-4BB8-90A3-6EF7C610BDAC}" type="pres">
      <dgm:prSet presAssocID="{1D69E4DE-7AAE-40D2-A189-A923928EDB41}" presName="Name0" presStyleCnt="0">
        <dgm:presLayoutVars>
          <dgm:dir/>
          <dgm:resizeHandles val="exact"/>
        </dgm:presLayoutVars>
      </dgm:prSet>
      <dgm:spPr/>
    </dgm:pt>
    <dgm:pt modelId="{C6E6DFE5-C53C-4729-93D7-374D0495A8C9}" type="pres">
      <dgm:prSet presAssocID="{1D69E4DE-7AAE-40D2-A189-A923928EDB41}" presName="arrow" presStyleLbl="bgShp" presStyleIdx="0" presStyleCnt="1"/>
      <dgm:spPr/>
    </dgm:pt>
    <dgm:pt modelId="{EEF905D5-97ED-4A5F-92FF-DD65B1C82EE2}" type="pres">
      <dgm:prSet presAssocID="{1D69E4DE-7AAE-40D2-A189-A923928EDB41}" presName="points" presStyleCnt="0"/>
      <dgm:spPr/>
    </dgm:pt>
    <dgm:pt modelId="{8CBCEAEF-E19F-4671-8311-256459E0AE3E}" type="pres">
      <dgm:prSet presAssocID="{80BCCAFD-9EEA-477A-8E05-99D985951708}" presName="compositeA" presStyleCnt="0"/>
      <dgm:spPr/>
    </dgm:pt>
    <dgm:pt modelId="{3BACAAB9-0226-49B3-B288-CCF0615D49D8}" type="pres">
      <dgm:prSet presAssocID="{80BCCAFD-9EEA-477A-8E05-99D985951708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5774F-3F46-4B32-B05B-AF3479CD0254}" type="pres">
      <dgm:prSet presAssocID="{80BCCAFD-9EEA-477A-8E05-99D985951708}" presName="circleA" presStyleLbl="node1" presStyleIdx="0" presStyleCnt="3"/>
      <dgm:spPr/>
    </dgm:pt>
    <dgm:pt modelId="{A13A80BD-7285-4EA3-8BE3-063B987BA39F}" type="pres">
      <dgm:prSet presAssocID="{80BCCAFD-9EEA-477A-8E05-99D985951708}" presName="spaceA" presStyleCnt="0"/>
      <dgm:spPr/>
    </dgm:pt>
    <dgm:pt modelId="{4213D1B0-6E0D-4A85-92CD-D42B071A4EE4}" type="pres">
      <dgm:prSet presAssocID="{3ABADF60-F6AA-4B32-8D61-B1E93073C9C0}" presName="space" presStyleCnt="0"/>
      <dgm:spPr/>
    </dgm:pt>
    <dgm:pt modelId="{0D8FDF66-42BE-481F-8AE4-0658FD84E5EF}" type="pres">
      <dgm:prSet presAssocID="{CFE728CB-99FF-461E-B269-72D991925085}" presName="compositeB" presStyleCnt="0"/>
      <dgm:spPr/>
    </dgm:pt>
    <dgm:pt modelId="{0A9AAA0C-2F57-4A14-87F9-090B5DED4811}" type="pres">
      <dgm:prSet presAssocID="{CFE728CB-99FF-461E-B269-72D99192508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49AF9-2446-489B-B5CA-51E52CFF02FF}" type="pres">
      <dgm:prSet presAssocID="{CFE728CB-99FF-461E-B269-72D991925085}" presName="circleB" presStyleLbl="node1" presStyleIdx="1" presStyleCnt="3"/>
      <dgm:spPr>
        <a:solidFill>
          <a:schemeClr val="accent3">
            <a:lumMod val="50000"/>
          </a:schemeClr>
        </a:solidFill>
      </dgm:spPr>
    </dgm:pt>
    <dgm:pt modelId="{C57FD8F4-2FC7-4E1B-BD49-CBF3B3477E11}" type="pres">
      <dgm:prSet presAssocID="{CFE728CB-99FF-461E-B269-72D991925085}" presName="spaceB" presStyleCnt="0"/>
      <dgm:spPr/>
    </dgm:pt>
    <dgm:pt modelId="{C1BAE4F4-2B40-41B3-9028-62D3E82D8E1F}" type="pres">
      <dgm:prSet presAssocID="{DABF2B57-FACB-4D68-A99A-CF35FD6E1EC7}" presName="space" presStyleCnt="0"/>
      <dgm:spPr/>
    </dgm:pt>
    <dgm:pt modelId="{35477054-549E-40FF-97B7-E32574289AAA}" type="pres">
      <dgm:prSet presAssocID="{A0FC5ACA-B77F-4CAC-BCCF-5D4F7B6746EE}" presName="compositeA" presStyleCnt="0"/>
      <dgm:spPr/>
    </dgm:pt>
    <dgm:pt modelId="{DDF38935-F570-46C5-8602-A87994CC2DCA}" type="pres">
      <dgm:prSet presAssocID="{A0FC5ACA-B77F-4CAC-BCCF-5D4F7B6746EE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C568A-6EA4-420B-AAE2-825630686699}" type="pres">
      <dgm:prSet presAssocID="{A0FC5ACA-B77F-4CAC-BCCF-5D4F7B6746EE}" presName="circleA" presStyleLbl="node1" presStyleIdx="2" presStyleCnt="3"/>
      <dgm:spPr>
        <a:solidFill>
          <a:schemeClr val="accent6">
            <a:lumMod val="75000"/>
          </a:schemeClr>
        </a:solidFill>
      </dgm:spPr>
    </dgm:pt>
    <dgm:pt modelId="{6CBB6E63-5DCA-42D0-BF05-D687F4E8CFDA}" type="pres">
      <dgm:prSet presAssocID="{A0FC5ACA-B77F-4CAC-BCCF-5D4F7B6746EE}" presName="spaceA" presStyleCnt="0"/>
      <dgm:spPr/>
    </dgm:pt>
  </dgm:ptLst>
  <dgm:cxnLst>
    <dgm:cxn modelId="{9814D99B-BE5A-4090-9E2B-D72B5CB42B8A}" srcId="{1D69E4DE-7AAE-40D2-A189-A923928EDB41}" destId="{80BCCAFD-9EEA-477A-8E05-99D985951708}" srcOrd="0" destOrd="0" parTransId="{A7CABF3F-C89F-42E8-AFEF-AE7AD0CD5D40}" sibTransId="{3ABADF60-F6AA-4B32-8D61-B1E93073C9C0}"/>
    <dgm:cxn modelId="{FF72CA95-C048-4363-AAB8-B4D67B60680D}" type="presOf" srcId="{A0FC5ACA-B77F-4CAC-BCCF-5D4F7B6746EE}" destId="{DDF38935-F570-46C5-8602-A87994CC2DCA}" srcOrd="0" destOrd="0" presId="urn:microsoft.com/office/officeart/2005/8/layout/hProcess11"/>
    <dgm:cxn modelId="{FB308B35-575E-4968-8E08-583E68FE846D}" type="presOf" srcId="{1D69E4DE-7AAE-40D2-A189-A923928EDB41}" destId="{0A9575A5-02C6-4BB8-90A3-6EF7C610BDAC}" srcOrd="0" destOrd="0" presId="urn:microsoft.com/office/officeart/2005/8/layout/hProcess11"/>
    <dgm:cxn modelId="{41F86209-7C7A-4074-8665-C5A08ABBCDB7}" srcId="{1D69E4DE-7AAE-40D2-A189-A923928EDB41}" destId="{CFE728CB-99FF-461E-B269-72D991925085}" srcOrd="1" destOrd="0" parTransId="{43468DAC-D258-41C4-9F3B-C6CDA79E0477}" sibTransId="{DABF2B57-FACB-4D68-A99A-CF35FD6E1EC7}"/>
    <dgm:cxn modelId="{34E8D7FB-A441-4998-A6E0-2F19D1D3C5D9}" srcId="{1D69E4DE-7AAE-40D2-A189-A923928EDB41}" destId="{A0FC5ACA-B77F-4CAC-BCCF-5D4F7B6746EE}" srcOrd="2" destOrd="0" parTransId="{CA370691-4641-4E3A-9756-01BB1BD0CD47}" sibTransId="{B767EB37-4D08-47DF-BC24-4689B85C06D8}"/>
    <dgm:cxn modelId="{5C78B288-03EE-4AAC-B80C-B93CC9C70C80}" type="presOf" srcId="{80BCCAFD-9EEA-477A-8E05-99D985951708}" destId="{3BACAAB9-0226-49B3-B288-CCF0615D49D8}" srcOrd="0" destOrd="0" presId="urn:microsoft.com/office/officeart/2005/8/layout/hProcess11"/>
    <dgm:cxn modelId="{61BC3A60-B431-4277-AB35-22D01B537303}" type="presOf" srcId="{CFE728CB-99FF-461E-B269-72D991925085}" destId="{0A9AAA0C-2F57-4A14-87F9-090B5DED4811}" srcOrd="0" destOrd="0" presId="urn:microsoft.com/office/officeart/2005/8/layout/hProcess11"/>
    <dgm:cxn modelId="{9B8EAF34-89C0-481F-80CD-06EB88AECFED}" type="presParOf" srcId="{0A9575A5-02C6-4BB8-90A3-6EF7C610BDAC}" destId="{C6E6DFE5-C53C-4729-93D7-374D0495A8C9}" srcOrd="0" destOrd="0" presId="urn:microsoft.com/office/officeart/2005/8/layout/hProcess11"/>
    <dgm:cxn modelId="{DBD1BA4E-CD1A-4877-A3FE-C430A7C78F28}" type="presParOf" srcId="{0A9575A5-02C6-4BB8-90A3-6EF7C610BDAC}" destId="{EEF905D5-97ED-4A5F-92FF-DD65B1C82EE2}" srcOrd="1" destOrd="0" presId="urn:microsoft.com/office/officeart/2005/8/layout/hProcess11"/>
    <dgm:cxn modelId="{7066915F-91A1-46BD-9799-7707A58C5AE6}" type="presParOf" srcId="{EEF905D5-97ED-4A5F-92FF-DD65B1C82EE2}" destId="{8CBCEAEF-E19F-4671-8311-256459E0AE3E}" srcOrd="0" destOrd="0" presId="urn:microsoft.com/office/officeart/2005/8/layout/hProcess11"/>
    <dgm:cxn modelId="{F2355004-12B8-496F-9121-4498AF499A07}" type="presParOf" srcId="{8CBCEAEF-E19F-4671-8311-256459E0AE3E}" destId="{3BACAAB9-0226-49B3-B288-CCF0615D49D8}" srcOrd="0" destOrd="0" presId="urn:microsoft.com/office/officeart/2005/8/layout/hProcess11"/>
    <dgm:cxn modelId="{F657DAC4-7CD5-4A8A-A1B2-23A3BA9F7A6A}" type="presParOf" srcId="{8CBCEAEF-E19F-4671-8311-256459E0AE3E}" destId="{C285774F-3F46-4B32-B05B-AF3479CD0254}" srcOrd="1" destOrd="0" presId="urn:microsoft.com/office/officeart/2005/8/layout/hProcess11"/>
    <dgm:cxn modelId="{CBE95AF4-AD05-49B3-946F-A795A63DDFE8}" type="presParOf" srcId="{8CBCEAEF-E19F-4671-8311-256459E0AE3E}" destId="{A13A80BD-7285-4EA3-8BE3-063B987BA39F}" srcOrd="2" destOrd="0" presId="urn:microsoft.com/office/officeart/2005/8/layout/hProcess11"/>
    <dgm:cxn modelId="{33D7C5EA-08D6-4CCA-8177-CEC05D1C606F}" type="presParOf" srcId="{EEF905D5-97ED-4A5F-92FF-DD65B1C82EE2}" destId="{4213D1B0-6E0D-4A85-92CD-D42B071A4EE4}" srcOrd="1" destOrd="0" presId="urn:microsoft.com/office/officeart/2005/8/layout/hProcess11"/>
    <dgm:cxn modelId="{6EA4359D-C290-4F9D-B6C6-9065761076DD}" type="presParOf" srcId="{EEF905D5-97ED-4A5F-92FF-DD65B1C82EE2}" destId="{0D8FDF66-42BE-481F-8AE4-0658FD84E5EF}" srcOrd="2" destOrd="0" presId="urn:microsoft.com/office/officeart/2005/8/layout/hProcess11"/>
    <dgm:cxn modelId="{B648E021-416F-4993-AAE6-A4BBA6F3AAD8}" type="presParOf" srcId="{0D8FDF66-42BE-481F-8AE4-0658FD84E5EF}" destId="{0A9AAA0C-2F57-4A14-87F9-090B5DED4811}" srcOrd="0" destOrd="0" presId="urn:microsoft.com/office/officeart/2005/8/layout/hProcess11"/>
    <dgm:cxn modelId="{46F49606-C85D-443B-93DE-54DD82AE4252}" type="presParOf" srcId="{0D8FDF66-42BE-481F-8AE4-0658FD84E5EF}" destId="{4C049AF9-2446-489B-B5CA-51E52CFF02FF}" srcOrd="1" destOrd="0" presId="urn:microsoft.com/office/officeart/2005/8/layout/hProcess11"/>
    <dgm:cxn modelId="{9BB3DCAA-45E1-4EC8-8334-E80772239FE1}" type="presParOf" srcId="{0D8FDF66-42BE-481F-8AE4-0658FD84E5EF}" destId="{C57FD8F4-2FC7-4E1B-BD49-CBF3B3477E11}" srcOrd="2" destOrd="0" presId="urn:microsoft.com/office/officeart/2005/8/layout/hProcess11"/>
    <dgm:cxn modelId="{A83A3537-E98E-4844-8A4B-6D128580B04B}" type="presParOf" srcId="{EEF905D5-97ED-4A5F-92FF-DD65B1C82EE2}" destId="{C1BAE4F4-2B40-41B3-9028-62D3E82D8E1F}" srcOrd="3" destOrd="0" presId="urn:microsoft.com/office/officeart/2005/8/layout/hProcess11"/>
    <dgm:cxn modelId="{E49A5765-8FB9-4CC0-923E-7462A141878B}" type="presParOf" srcId="{EEF905D5-97ED-4A5F-92FF-DD65B1C82EE2}" destId="{35477054-549E-40FF-97B7-E32574289AAA}" srcOrd="4" destOrd="0" presId="urn:microsoft.com/office/officeart/2005/8/layout/hProcess11"/>
    <dgm:cxn modelId="{38A23E67-BEB7-4FE4-A569-F40EDDD52283}" type="presParOf" srcId="{35477054-549E-40FF-97B7-E32574289AAA}" destId="{DDF38935-F570-46C5-8602-A87994CC2DCA}" srcOrd="0" destOrd="0" presId="urn:microsoft.com/office/officeart/2005/8/layout/hProcess11"/>
    <dgm:cxn modelId="{E0E4CE9C-A0B7-4E09-813A-308EE5182EC2}" type="presParOf" srcId="{35477054-549E-40FF-97B7-E32574289AAA}" destId="{7A2C568A-6EA4-420B-AAE2-825630686699}" srcOrd="1" destOrd="0" presId="urn:microsoft.com/office/officeart/2005/8/layout/hProcess11"/>
    <dgm:cxn modelId="{B5D1207E-2B3F-4536-A3D1-87FB3167AB64}" type="presParOf" srcId="{35477054-549E-40FF-97B7-E32574289AAA}" destId="{6CBB6E63-5DCA-42D0-BF05-D687F4E8CF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DFE5-C53C-4729-93D7-374D0495A8C9}">
      <dsp:nvSpPr>
        <dsp:cNvPr id="0" name=""/>
        <dsp:cNvSpPr/>
      </dsp:nvSpPr>
      <dsp:spPr>
        <a:xfrm>
          <a:off x="0" y="1219199"/>
          <a:ext cx="6096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CAAB9-0226-49B3-B288-CCF0615D49D8}">
      <dsp:nvSpPr>
        <dsp:cNvPr id="0" name=""/>
        <dsp:cNvSpPr/>
      </dsp:nvSpPr>
      <dsp:spPr>
        <a:xfrm>
          <a:off x="2678" y="0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</a:t>
          </a:r>
          <a:r>
            <a:rPr lang="en-US" sz="1600" kern="1200" dirty="0" smtClean="0">
              <a:latin typeface="Calibri Light" panose="020F0302020204030204" pitchFamily="34" charset="0"/>
            </a:rPr>
            <a:t>One core collection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 Light" panose="020F0302020204030204" pitchFamily="34" charset="0"/>
            </a:rPr>
            <a:t>- Launch of KRS Website</a:t>
          </a:r>
          <a:endParaRPr lang="en-US" sz="1600" kern="1200" dirty="0">
            <a:latin typeface="Calibri Light" panose="020F0302020204030204" pitchFamily="34" charset="0"/>
          </a:endParaRPr>
        </a:p>
      </dsp:txBody>
      <dsp:txXfrm>
        <a:off x="2678" y="0"/>
        <a:ext cx="1768078" cy="1625600"/>
      </dsp:txXfrm>
    </dsp:sp>
    <dsp:sp modelId="{C285774F-3F46-4B32-B05B-AF3479CD0254}">
      <dsp:nvSpPr>
        <dsp:cNvPr id="0" name=""/>
        <dsp:cNvSpPr/>
      </dsp:nvSpPr>
      <dsp:spPr>
        <a:xfrm>
          <a:off x="683517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AAA0C-2F57-4A14-87F9-090B5DED4811}">
      <dsp:nvSpPr>
        <dsp:cNvPr id="0" name=""/>
        <dsp:cNvSpPr/>
      </dsp:nvSpPr>
      <dsp:spPr>
        <a:xfrm>
          <a:off x="1859160" y="2438399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 Light" panose="020F0302020204030204" pitchFamily="34" charset="0"/>
            </a:rPr>
            <a:t>- </a:t>
          </a:r>
          <a:r>
            <a:rPr lang="en-US" sz="1600" kern="1200" dirty="0" smtClean="0">
              <a:latin typeface="Calibri Light" panose="020F0302020204030204" pitchFamily="34" charset="0"/>
            </a:rPr>
            <a:t>In house management and operation of all library spaces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 Light" panose="020F0302020204030204" pitchFamily="34" charset="0"/>
            </a:rPr>
            <a:t>- Online learning programs</a:t>
          </a:r>
          <a:endParaRPr lang="en-US" sz="1600" kern="1200" dirty="0">
            <a:latin typeface="Calibri Light" panose="020F0302020204030204" pitchFamily="34" charset="0"/>
          </a:endParaRPr>
        </a:p>
      </dsp:txBody>
      <dsp:txXfrm>
        <a:off x="1859160" y="2438399"/>
        <a:ext cx="1768078" cy="1625600"/>
      </dsp:txXfrm>
    </dsp:sp>
    <dsp:sp modelId="{4C049AF9-2446-489B-B5CA-51E52CFF02FF}">
      <dsp:nvSpPr>
        <dsp:cNvPr id="0" name=""/>
        <dsp:cNvSpPr/>
      </dsp:nvSpPr>
      <dsp:spPr>
        <a:xfrm>
          <a:off x="2540000" y="1828800"/>
          <a:ext cx="406400" cy="406400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38935-F570-46C5-8602-A87994CC2DCA}">
      <dsp:nvSpPr>
        <dsp:cNvPr id="0" name=""/>
        <dsp:cNvSpPr/>
      </dsp:nvSpPr>
      <dsp:spPr>
        <a:xfrm>
          <a:off x="3715642" y="0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</a:t>
          </a:r>
          <a:r>
            <a:rPr lang="en-US" sz="1600" kern="1200" dirty="0" smtClean="0">
              <a:latin typeface="Calibri Light" panose="020F0302020204030204" pitchFamily="34" charset="0"/>
            </a:rPr>
            <a:t>KRS Strategic Service directions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 Light" panose="020F0302020204030204" pitchFamily="34" charset="0"/>
            </a:rPr>
            <a:t>- Review of KRS sites and services</a:t>
          </a:r>
          <a:endParaRPr lang="en-US" sz="1600" kern="1200" dirty="0">
            <a:latin typeface="Calibri Light" panose="020F0302020204030204" pitchFamily="34" charset="0"/>
          </a:endParaRPr>
        </a:p>
      </dsp:txBody>
      <dsp:txXfrm>
        <a:off x="3715642" y="0"/>
        <a:ext cx="1768078" cy="1625600"/>
      </dsp:txXfrm>
    </dsp:sp>
    <dsp:sp modelId="{7A2C568A-6EA4-420B-AAE2-825630686699}">
      <dsp:nvSpPr>
        <dsp:cNvPr id="0" name=""/>
        <dsp:cNvSpPr/>
      </dsp:nvSpPr>
      <dsp:spPr>
        <a:xfrm>
          <a:off x="4396482" y="1828800"/>
          <a:ext cx="406400" cy="4064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9E200-6397-45A7-ABF2-18F41B562708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CEA83-2255-4F47-BDCC-A274B4DF4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Defining outreach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Lit review: Varies according to the institution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Provide services outside of physical site to extend the reach of the services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Education, training, presentations, evidence</a:t>
            </a:r>
            <a:r>
              <a:rPr lang="en-US" sz="1200" b="1" i="0" u="none" strike="noStrike" kern="1200" baseline="0" dirty="0" smtClean="0">
                <a:solidFill>
                  <a:srgbClr val="FFFFFF"/>
                </a:solidFill>
                <a:effectLst/>
                <a:latin typeface="+mn-lt"/>
              </a:rPr>
              <a:t> literacy development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baseline="0" dirty="0" smtClean="0">
                <a:solidFill>
                  <a:srgbClr val="FFFFFF"/>
                </a:solidFill>
                <a:effectLst/>
                <a:latin typeface="+mn-lt"/>
              </a:rPr>
              <a:t>Increase usability and accessibility of library resources</a:t>
            </a:r>
          </a:p>
          <a:p>
            <a:pPr marL="173736" indent="-173736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baseline="0" dirty="0" smtClean="0">
                <a:solidFill>
                  <a:srgbClr val="FFFFFF"/>
                </a:solidFill>
                <a:effectLst/>
                <a:latin typeface="+mn-lt"/>
              </a:rPr>
              <a:t>Internal audit: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283464" indent="-28346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Reach</a:t>
            </a:r>
            <a:r>
              <a:rPr lang="en-US" sz="1200" b="1" i="0" u="none" strike="noStrike" kern="1200" baseline="0" dirty="0" smtClean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new users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283464" indent="-28346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Connect</a:t>
            </a:r>
            <a:r>
              <a:rPr lang="en-US" sz="1200" b="1" i="0" u="none" strike="noStrike" kern="1200" baseline="0" dirty="0" smtClean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and understand</a:t>
            </a:r>
            <a:r>
              <a:rPr lang="en-US" sz="1200" b="1" i="0" u="none" strike="noStrike" kern="1200" baseline="0" dirty="0" smtClean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user needs and communities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283464" indent="-28346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rgbClr val="FFFFFF"/>
                </a:solidFill>
                <a:effectLst/>
                <a:latin typeface="+mn-lt"/>
              </a:rPr>
              <a:t>Promote</a:t>
            </a:r>
            <a:r>
              <a:rPr lang="en-US" sz="1200" b="1" i="0" u="none" strike="noStrike" kern="1200" baseline="0" dirty="0" smtClean="0">
                <a:solidFill>
                  <a:srgbClr val="FFFFFF"/>
                </a:solidFill>
                <a:effectLst/>
                <a:latin typeface="+mn-lt"/>
              </a:rPr>
              <a:t> and market KRS services (emails and newsletters; meetings and presentations; displays or booths; project work; conferences; 1:1 interactions)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600" b="0" i="0" u="none" strike="noStrike" kern="1200" dirty="0" smtClean="0">
              <a:solidFill>
                <a:srgbClr val="000000"/>
              </a:solidFill>
              <a:effectLst/>
              <a:latin typeface="+mn-lt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Benefits 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283464" indent="-28346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Lit review: </a:t>
            </a:r>
          </a:p>
          <a:p>
            <a:pPr marL="283464" indent="-28346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Meet users at the point of need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283464" indent="-283464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Awareness and visibility of the library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283464" marR="0" indent="-283464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kern="1200" dirty="0" smtClean="0">
              <a:solidFill>
                <a:srgbClr val="000000"/>
              </a:solidFill>
              <a:effectLst/>
              <a:latin typeface="+mn-lt"/>
            </a:endParaRPr>
          </a:p>
          <a:p>
            <a:pPr marL="283464" marR="0" indent="-283464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Internal Audit: </a:t>
            </a:r>
          </a:p>
          <a:p>
            <a:pPr marL="283464" marR="0" indent="-283464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Help us better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effectLst/>
                <a:latin typeface="+mn-lt"/>
              </a:rPr>
              <a:t> understand users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283464" marR="0" indent="-283464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baseline="0" dirty="0" smtClean="0">
                <a:solidFill>
                  <a:srgbClr val="000000"/>
                </a:solidFill>
                <a:effectLst/>
                <a:latin typeface="+mn-lt"/>
              </a:rPr>
              <a:t>Awareness 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endParaRPr lang="en-US"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EA83-2255-4F47-BDCC-A274B4DF43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5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EA83-2255-4F47-BDCC-A274B4DF43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92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lang="en-US" baseline="0" dirty="0" smtClean="0"/>
          </a:p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EA83-2255-4F47-BDCC-A274B4DF43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lang="en-US"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4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lang="en-US"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7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8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8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B032-5D21-4200-BE26-7C24F496F746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021C-53AB-4A7A-A492-9D5587A8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3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rs.ahs.ca/" TargetMode="External"/><Relationship Id="rId4" Type="http://schemas.openxmlformats.org/officeDocument/2006/relationships/hyperlink" Target="http://insite.albertahealthservices.ca/12046.as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24326" y="914400"/>
            <a:ext cx="7737473" cy="4876800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239839" y="1162050"/>
            <a:ext cx="691356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Creating a blended outreach service model for a province-wide health care information service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571500" lvl="3" indent="-509588">
              <a:buClr>
                <a:srgbClr val="E28432"/>
              </a:buClr>
              <a:buSzPct val="100000"/>
              <a:buFont typeface="Arial" panose="020B0604020202020204" pitchFamily="34" charset="0"/>
              <a:buChar char="●"/>
            </a:pPr>
            <a:endParaRPr lang="en-US" sz="1000" dirty="0" smtClean="0">
              <a:solidFill>
                <a:srgbClr val="005E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000" i="0" u="none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i="0" u="none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Yongtao Lin, </a:t>
            </a:r>
            <a:r>
              <a:rPr lang="en-US" sz="2000" i="0" u="none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MLIS</a:t>
            </a:r>
          </a:p>
          <a:p>
            <a:pPr lvl="0">
              <a:buClr>
                <a:schemeClr val="lt1"/>
              </a:buClr>
              <a:buSzPct val="25000"/>
            </a:pPr>
            <a:r>
              <a:rPr lang="en-US" sz="2400" dirty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Jeanette Blanchard, </a:t>
            </a:r>
            <a:r>
              <a:rPr lang="en-US" sz="2000" dirty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MI</a:t>
            </a:r>
            <a:endParaRPr lang="en-US" sz="2400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Jorden Habib, </a:t>
            </a:r>
            <a:r>
              <a:rPr lang="en-US" sz="2000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MLIS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2000" i="0" u="none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6" y="5986712"/>
            <a:ext cx="1156854" cy="624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35228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C6670"/>
                </a:solidFill>
                <a:latin typeface="Calibri Light" panose="020F0302020204030204" pitchFamily="34" charset="0"/>
              </a:rPr>
              <a:t>May 2017</a:t>
            </a:r>
            <a:endParaRPr lang="en-US" sz="1200" dirty="0">
              <a:solidFill>
                <a:srgbClr val="5C667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6238044"/>
            <a:ext cx="0" cy="353312"/>
          </a:xfrm>
          <a:prstGeom prst="line">
            <a:avLst/>
          </a:prstGeom>
          <a:ln w="6350">
            <a:solidFill>
              <a:srgbClr val="5C667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6175632"/>
            <a:ext cx="0" cy="353312"/>
          </a:xfrm>
          <a:prstGeom prst="line">
            <a:avLst/>
          </a:prstGeom>
          <a:ln w="6350">
            <a:solidFill>
              <a:srgbClr val="5C667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1" y="6175632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C6670"/>
                </a:solidFill>
                <a:latin typeface="Calibri Light" panose="020F0302020204030204" pitchFamily="34" charset="0"/>
                <a:hlinkClick r:id="rId4"/>
              </a:rPr>
              <a:t>krs@albertahealthservices.ca</a:t>
            </a:r>
          </a:p>
          <a:p>
            <a:r>
              <a:rPr lang="en-US" sz="1000" dirty="0" smtClean="0">
                <a:solidFill>
                  <a:srgbClr val="5C6670"/>
                </a:solidFill>
                <a:latin typeface="Calibri Light" panose="020F0302020204030204" pitchFamily="34" charset="0"/>
                <a:hlinkClick r:id="rId5"/>
              </a:rPr>
              <a:t>https://krs.ahs.ca</a:t>
            </a:r>
            <a:endParaRPr lang="en-US" sz="1000" dirty="0">
              <a:solidFill>
                <a:srgbClr val="5C667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99311" y="691163"/>
            <a:ext cx="8087489" cy="5097409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311" y="1262609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Literature Review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A subgroup of five librarians and MLTs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Databases: PubMed, LISA, LISS, ERIC, World of Science Core Collection, Google Scholar, NEOS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Compare models of outreach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047" y="1262609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Internal Audit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A subgroup of one librarian, one MLT and a coordinator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Poll, white boards and online discussions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Summary of common themes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6" y="709485"/>
            <a:ext cx="7391400" cy="55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hape 88"/>
          <p:cNvSpPr/>
          <p:nvPr/>
        </p:nvSpPr>
        <p:spPr>
          <a:xfrm>
            <a:off x="599311" y="787218"/>
            <a:ext cx="7935089" cy="5001354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28781" y="420255"/>
            <a:ext cx="8001000" cy="6019800"/>
          </a:xfrm>
          <a:prstGeom prst="roundRect">
            <a:avLst>
              <a:gd name="adj" fmla="val 9695"/>
            </a:avLst>
          </a:prstGeom>
          <a:solidFill>
            <a:srgbClr val="008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468" y="967942"/>
            <a:ext cx="8001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Our 3 </a:t>
            </a:r>
            <a:r>
              <a:rPr lang="en-US" sz="4000" dirty="0" smtClean="0">
                <a:solidFill>
                  <a:schemeClr val="bg1"/>
                </a:solidFill>
              </a:rPr>
              <a:t>Primary Situations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Sites that have recently closed or are closing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Sites with a KRS physical presence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Sites without a physical KRS presence</a:t>
            </a:r>
          </a:p>
          <a:p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28781" y="420255"/>
            <a:ext cx="8001000" cy="6019800"/>
          </a:xfrm>
          <a:prstGeom prst="roundRect">
            <a:avLst>
              <a:gd name="adj" fmla="val 9695"/>
            </a:avLst>
          </a:prstGeom>
          <a:solidFill>
            <a:srgbClr val="008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1768161"/>
            <a:ext cx="48721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KRS Outreach Model</a:t>
            </a:r>
          </a:p>
          <a:p>
            <a:endParaRPr lang="en-US" sz="1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Embedded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Liaison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Technology enhanced</a:t>
            </a:r>
          </a:p>
          <a:p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781" y="420255"/>
            <a:ext cx="2976419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05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36907"/>
            <a:ext cx="7010400" cy="6894907"/>
          </a:xfrm>
        </p:spPr>
      </p:pic>
    </p:spTree>
    <p:extLst>
      <p:ext uri="{BB962C8B-B14F-4D97-AF65-F5344CB8AC3E}">
        <p14:creationId xmlns:p14="http://schemas.microsoft.com/office/powerpoint/2010/main" val="15104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252"/>
            <a:ext cx="6172200" cy="6862513"/>
          </a:xfrm>
        </p:spPr>
      </p:pic>
    </p:spTree>
    <p:extLst>
      <p:ext uri="{BB962C8B-B14F-4D97-AF65-F5344CB8AC3E}">
        <p14:creationId xmlns:p14="http://schemas.microsoft.com/office/powerpoint/2010/main" val="39835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28781" y="420255"/>
            <a:ext cx="8001000" cy="6019800"/>
          </a:xfrm>
          <a:prstGeom prst="roundRect">
            <a:avLst>
              <a:gd name="adj" fmla="val 9695"/>
            </a:avLst>
          </a:prstGeom>
          <a:solidFill>
            <a:srgbClr val="008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C:\Users\jeanetteblanchard\AppData\Local\Microsoft\Windows\Temporary Internet Files\Content.Outlook\Z3H9M5MO\IMG_23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0" y="727685"/>
            <a:ext cx="2833210" cy="2230299"/>
          </a:xfrm>
          <a:prstGeom prst="rect">
            <a:avLst/>
          </a:prstGeom>
          <a:noFill/>
          <a:extLst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49" y="727685"/>
            <a:ext cx="3755851" cy="2230299"/>
          </a:xfrm>
          <a:prstGeom prst="rect">
            <a:avLst/>
          </a:prstGeom>
        </p:spPr>
      </p:pic>
      <p:pic>
        <p:nvPicPr>
          <p:cNvPr id="8" name="Picture 7" descr="https://share.ahsnet.ca/teams/qhikm/krs/Media%20Assets/Nursing_Conference_ACH_20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04360"/>
            <a:ext cx="3505200" cy="2239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27674" y="3107722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Mobile Awareness Project</a:t>
            </a:r>
            <a:endParaRPr lang="en-US" sz="2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603994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National Nursing Week</a:t>
            </a:r>
            <a:endParaRPr lang="en-US" sz="2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915" y="2996475"/>
            <a:ext cx="2518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Peter </a:t>
            </a:r>
            <a:r>
              <a:rPr lang="en-US" sz="2000" b="1" dirty="0" err="1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Lougheed</a:t>
            </a: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Centre</a:t>
            </a:r>
            <a:b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</a:b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Outreach </a:t>
            </a:r>
            <a:r>
              <a:rPr 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Program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00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99311" y="774758"/>
            <a:ext cx="7935089" cy="5001354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“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Great to know that we can still access the library services.”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“Didn’t know that we can access so many journals from our own computers.”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“We (nurses) are very busy every day… wonderful to know what are available to us… Love Nursing Reference Centre, so easy to use.”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“Promoting point-of-care apps is a great way to connect us (physician)…”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994060" y="899312"/>
            <a:ext cx="691356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What did users say?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84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yongtaol\AppData\Local\Microsoft\Windows\Temporary Internet Files\Content.IE5\8XAX0B4A\4786_digitalchalk-develo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68" y="3504946"/>
            <a:ext cx="3352800" cy="22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Shape 88"/>
          <p:cNvSpPr/>
          <p:nvPr/>
        </p:nvSpPr>
        <p:spPr>
          <a:xfrm>
            <a:off x="599311" y="884733"/>
            <a:ext cx="7737473" cy="4876800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Communicate, communicate and communicate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Learn about the organization and our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Develop a means of collecting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Train library staff and provide them with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Use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“In person” focus for a virtual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    success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838200" y="921604"/>
            <a:ext cx="691356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What are we learning?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58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24326" y="914400"/>
            <a:ext cx="7737473" cy="4876800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212755" y="1083183"/>
            <a:ext cx="691356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Outline of the 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2754" y="2467213"/>
            <a:ext cx="62548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Background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Library outreach and KRS Outreach Work Group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Our project questions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Literature review and internal audit (an online focus group)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Results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Learnings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16952" y="869372"/>
            <a:ext cx="8214874" cy="5177698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6" y="5986712"/>
            <a:ext cx="1156854" cy="62437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43600" y="6238044"/>
            <a:ext cx="0" cy="353312"/>
          </a:xfrm>
          <a:prstGeom prst="line">
            <a:avLst/>
          </a:prstGeom>
          <a:ln w="6350">
            <a:solidFill>
              <a:srgbClr val="5C667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8200" y="1295400"/>
            <a:ext cx="3795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912" lvl="3" algn="ctr">
              <a:buClr>
                <a:srgbClr val="E28432"/>
              </a:buClr>
              <a:buSzPct val="100000"/>
            </a:pPr>
            <a:r>
              <a:rPr lang="en-US" sz="4400" dirty="0" smtClean="0">
                <a:solidFill>
                  <a:srgbClr val="005E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Alberta Health Services (AHS)</a:t>
            </a:r>
          </a:p>
          <a:p>
            <a:pPr marL="61912" lvl="3" algn="ctr">
              <a:buClr>
                <a:srgbClr val="E28432"/>
              </a:buClr>
              <a:buSzPct val="100000"/>
            </a:pPr>
            <a:r>
              <a:rPr lang="en-US" sz="4400" dirty="0" smtClean="0">
                <a:solidFill>
                  <a:srgbClr val="005E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 Resource Service (KRS)</a:t>
            </a:r>
          </a:p>
          <a:p>
            <a:pPr marL="61912" lvl="3" algn="ctr">
              <a:buClr>
                <a:srgbClr val="E28432"/>
              </a:buClr>
              <a:buSzPct val="100000"/>
            </a:pPr>
            <a:r>
              <a:rPr lang="en-US" sz="4400" dirty="0" smtClean="0">
                <a:solidFill>
                  <a:srgbClr val="005E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" r="3644" b="7033"/>
          <a:stretch/>
        </p:blipFill>
        <p:spPr bwMode="auto">
          <a:xfrm>
            <a:off x="4633473" y="0"/>
            <a:ext cx="4510527" cy="69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5-Point Star 10"/>
          <p:cNvSpPr/>
          <p:nvPr/>
        </p:nvSpPr>
        <p:spPr>
          <a:xfrm>
            <a:off x="7429500" y="38481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2" y="526732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82" y="4572000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90167" y="838200"/>
            <a:ext cx="8200590" cy="5168695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endParaRPr lang="en-US" sz="2400" b="0" i="0" u="none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  <a:p>
            <a:pPr lvl="0"/>
            <a:endParaRPr lang="en-US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  <a:p>
            <a:pPr lvl="0"/>
            <a:endParaRPr lang="en-US" sz="2400" b="0" i="0" u="none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  <a:p>
            <a:pPr lvl="0"/>
            <a:endParaRPr lang="en-US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  <a:p>
            <a:pPr lvl="0"/>
            <a:endParaRPr lang="en-US" sz="2400" b="0" i="0" u="none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239839" y="1162050"/>
            <a:ext cx="691356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Who is KRS?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 descr="C:\Users\yongtaol\AppData\Local\Microsoft\Windows\Temporary Internet Files\Content.IE5\RK6RQWV5\kmlogo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990600"/>
            <a:ext cx="66198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NC.Laptop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276600"/>
            <a:ext cx="2354931" cy="2090202"/>
          </a:xfrm>
          <a:prstGeom prst="rect">
            <a:avLst/>
          </a:prstGeom>
        </p:spPr>
      </p:pic>
      <p:pic>
        <p:nvPicPr>
          <p:cNvPr id="6" name="Picture 5" descr="127727-simple-black-square-icon-social-media-logos-myspace-logo.png"/>
          <p:cNvPicPr>
            <a:picLocks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4449" y="3568495"/>
            <a:ext cx="1644339" cy="1480247"/>
          </a:xfrm>
          <a:prstGeom prst="rect">
            <a:avLst/>
          </a:prstGeom>
        </p:spPr>
      </p:pic>
      <p:pic>
        <p:nvPicPr>
          <p:cNvPr id="7" name="Picture 6" descr="126870-simple-black-square-icon-culture-book3-open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5617" y="3272445"/>
            <a:ext cx="2225653" cy="20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Enable easy discovery and access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Enhance evidence informed decision making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Create just in time learning environments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Build centers of excellence to enrich learning and collaboration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Incorporate a customer focus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C:\Users\yongtaol\AppData\Local\Microsoft\Windows\Temporary Internet Files\Content.IE5\QFIMGW5Z\1392051917523127096546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492971" cy="24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88"/>
          <p:cNvSpPr/>
          <p:nvPr/>
        </p:nvSpPr>
        <p:spPr>
          <a:xfrm>
            <a:off x="457200" y="985221"/>
            <a:ext cx="8229600" cy="5186979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295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KRS Strategic Directions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24325" y="914400"/>
            <a:ext cx="7737473" cy="4876800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676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0758216"/>
              </p:ext>
            </p:extLst>
          </p:nvPr>
        </p:nvGraphicFramePr>
        <p:xfrm>
          <a:off x="1447800" y="16838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914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KRS Transformation Phases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90167" y="951750"/>
            <a:ext cx="8020433" cy="5055145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/>
            <a:endParaRPr lang="en-US" sz="2400" b="0" i="0" u="none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  <a:p>
            <a:pPr lvl="0"/>
            <a:endParaRPr lang="en-US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  <a:p>
            <a:pPr lvl="0"/>
            <a:endParaRPr lang="en-US" sz="2400" b="0" i="0" u="none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  <a:p>
            <a:pPr lvl="0"/>
            <a:endParaRPr lang="en-US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  <a:p>
            <a:pPr lvl="0"/>
            <a:endParaRPr lang="en-US" sz="2400" b="0" i="0" u="none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239839" y="1162050"/>
            <a:ext cx="691356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Shape 89"/>
          <p:cNvSpPr txBox="1"/>
          <p:nvPr/>
        </p:nvSpPr>
        <p:spPr>
          <a:xfrm>
            <a:off x="828368" y="1162050"/>
            <a:ext cx="4779933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1912" lvl="3" algn="ctr">
              <a:buClr>
                <a:srgbClr val="E28432"/>
              </a:buClr>
              <a:buSzPct val="100000"/>
            </a:pPr>
            <a:r>
              <a:rPr lang="en-US" sz="4800" dirty="0">
                <a:solidFill>
                  <a:srgbClr val="005E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Library Outreach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 smtClean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43400" y="2092478"/>
            <a:ext cx="4041775" cy="3951288"/>
          </a:xfrm>
        </p:spPr>
        <p:txBody>
          <a:bodyPr/>
          <a:lstStyle/>
          <a:p>
            <a:pPr marL="404812" lvl="3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Promote and raise awareness of services and resources</a:t>
            </a:r>
          </a:p>
          <a:p>
            <a:pPr marL="404812" lvl="3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Potential to reach out to users and non-users</a:t>
            </a:r>
          </a:p>
          <a:p>
            <a:pPr marL="404812" lvl="3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Engage users in their spaces</a:t>
            </a:r>
          </a:p>
          <a:p>
            <a:pPr marL="404812" lvl="3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May occur both in-person and online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4" y="3048000"/>
            <a:ext cx="3755461" cy="220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99311" y="595107"/>
            <a:ext cx="8239889" cy="5193465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239839" y="1162050"/>
            <a:ext cx="691356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KRS Outreach Work Group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99311" y="739190"/>
            <a:ext cx="8011289" cy="5049382"/>
          </a:xfrm>
          <a:prstGeom prst="roundRect">
            <a:avLst>
              <a:gd name="adj" fmla="val 9695"/>
            </a:avLst>
          </a:prstGeom>
          <a:solidFill>
            <a:srgbClr val="008996">
              <a:alpha val="10000"/>
            </a:srgbClr>
          </a:solidFill>
          <a:ln w="6350"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How is outreach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defined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What are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benefits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of outreach programs to libraries and organizations?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What are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barriers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encountered while conducting outreach programs?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What factors may contribute to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success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of outreach programs?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239839" y="1162050"/>
            <a:ext cx="691356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800" dirty="0" smtClean="0">
                <a:solidFill>
                  <a:srgbClr val="005E85"/>
                </a:solidFill>
                <a:latin typeface="Calibri Light" panose="020F0302020204030204" pitchFamily="34" charset="0"/>
                <a:ea typeface="Helvetica Neue"/>
                <a:cs typeface="Helvetica Neue"/>
                <a:sym typeface="Helvetica Neue"/>
              </a:rPr>
              <a:t>Questions to Answer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i="0" u="none" dirty="0">
              <a:solidFill>
                <a:srgbClr val="005E85"/>
              </a:solidFill>
              <a:latin typeface="Calibri Light" panose="020F030202020403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68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544</Words>
  <Application>Microsoft Office PowerPoint</Application>
  <PresentationFormat>On-screen Show (4:3)</PresentationFormat>
  <Paragraphs>117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Alberta Health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Yongtao Lin</dc:creator>
  <cp:lastModifiedBy>Yongtao Lin</cp:lastModifiedBy>
  <cp:revision>72</cp:revision>
  <dcterms:created xsi:type="dcterms:W3CDTF">2017-04-19T15:27:11Z</dcterms:created>
  <dcterms:modified xsi:type="dcterms:W3CDTF">2017-05-15T20:07:18Z</dcterms:modified>
</cp:coreProperties>
</file>