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31"/>
  </p:notesMasterIdLst>
  <p:sldIdLst>
    <p:sldId id="260" r:id="rId6"/>
    <p:sldId id="262" r:id="rId7"/>
    <p:sldId id="263" r:id="rId8"/>
    <p:sldId id="264" r:id="rId9"/>
    <p:sldId id="275" r:id="rId10"/>
    <p:sldId id="265" r:id="rId11"/>
    <p:sldId id="288" r:id="rId12"/>
    <p:sldId id="267" r:id="rId13"/>
    <p:sldId id="268" r:id="rId14"/>
    <p:sldId id="269" r:id="rId15"/>
    <p:sldId id="270" r:id="rId16"/>
    <p:sldId id="271" r:id="rId17"/>
    <p:sldId id="272" r:id="rId18"/>
    <p:sldId id="273" r:id="rId19"/>
    <p:sldId id="276" r:id="rId20"/>
    <p:sldId id="261" r:id="rId21"/>
    <p:sldId id="280" r:id="rId22"/>
    <p:sldId id="281" r:id="rId23"/>
    <p:sldId id="274" r:id="rId24"/>
    <p:sldId id="282" r:id="rId25"/>
    <p:sldId id="283" r:id="rId26"/>
    <p:sldId id="284" r:id="rId27"/>
    <p:sldId id="285" r:id="rId28"/>
    <p:sldId id="286"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7" autoAdjust="0"/>
    <p:restoredTop sz="74773" autoAdjust="0"/>
  </p:normalViewPr>
  <p:slideViewPr>
    <p:cSldViewPr snapToGrid="0" snapToObjects="1">
      <p:cViewPr varScale="1">
        <p:scale>
          <a:sx n="84" d="100"/>
          <a:sy n="84" d="100"/>
        </p:scale>
        <p:origin x="103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and welcome to the University of Alberta’s Opening Up Copyright Instructional Module on Open Licensing and Creative Commons.</a:t>
            </a:r>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241092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major open licensing system was created by Richard Stallman as the Free Software Foundation's GNU Public Licence (or GPL), which was designed for software. There are also related licences like the GNU Free Documentation Licence.</a:t>
            </a:r>
          </a:p>
        </p:txBody>
      </p:sp>
      <p:sp>
        <p:nvSpPr>
          <p:cNvPr id="4" name="Slide Number Placeholder 3"/>
          <p:cNvSpPr>
            <a:spLocks noGrp="1"/>
          </p:cNvSpPr>
          <p:nvPr>
            <p:ph type="sldNum" sz="quarter" idx="10"/>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361693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dirty="0"/>
              <a:t>Richard Stallman was the champion of the free software movement. He viewed freedom in terms of liberty not cost or “free as in free speech, not free beer.” For him, there were four fundamental freedoms his licence provided are:</a:t>
            </a:r>
          </a:p>
          <a:p>
            <a:pPr marL="171450" indent="-171450" fontAlgn="base">
              <a:buFont typeface="Arial" panose="020B0604020202020204" pitchFamily="34" charset="0"/>
              <a:buChar char="•"/>
            </a:pPr>
            <a:r>
              <a:rPr lang="en-CA" dirty="0"/>
              <a:t>The freedom to run the program as you wish, for any purpose (freedom 0).</a:t>
            </a:r>
          </a:p>
          <a:p>
            <a:pPr marL="171450" indent="-171450" fontAlgn="base">
              <a:buFont typeface="Arial" panose="020B0604020202020204" pitchFamily="34" charset="0"/>
              <a:buChar char="•"/>
            </a:pPr>
            <a:r>
              <a:rPr lang="en-CA" dirty="0"/>
              <a:t>The freedom to study how the program works, and change it so it does your computing as you wish (freedom 1). Access to the source code is a precondition for this.</a:t>
            </a:r>
          </a:p>
          <a:p>
            <a:pPr marL="171450" indent="-171450" fontAlgn="base">
              <a:buFont typeface="Arial" panose="020B0604020202020204" pitchFamily="34" charset="0"/>
              <a:buChar char="•"/>
            </a:pPr>
            <a:r>
              <a:rPr lang="en-CA" dirty="0"/>
              <a:t>The freedom to redistribute copies so you can help your neighbor (freedom 2).</a:t>
            </a:r>
          </a:p>
          <a:p>
            <a:pPr marL="171450" indent="-171450" fontAlgn="base">
              <a:buFont typeface="Arial" panose="020B0604020202020204" pitchFamily="34" charset="0"/>
              <a:buChar char="•"/>
            </a:pPr>
            <a:r>
              <a:rPr lang="en-CA" dirty="0"/>
              <a:t>The freedom to distribute copies of your modified versions to others (freedom 3). By doing this you can give the whole community a chance to benefit from your changes. Access to the source code is a precondition for this.</a:t>
            </a:r>
          </a:p>
          <a:p>
            <a:r>
              <a:rPr lang="en-CA" dirty="0"/>
              <a:t>These freedoms do not preclude one from selling one’s work for profit.</a:t>
            </a:r>
          </a:p>
          <a:p>
            <a:br>
              <a:rPr lang="en-CA" dirty="0"/>
            </a:br>
            <a:endParaRPr lang="en-CA" dirty="0"/>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119304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b="0" i="0" u="none" strike="noStrike" kern="1200" dirty="0">
                <a:solidFill>
                  <a:schemeClr val="tx1"/>
                </a:solidFill>
                <a:effectLst/>
                <a:latin typeface="+mn-lt"/>
                <a:ea typeface="+mn-ea"/>
                <a:cs typeface="+mn-cs"/>
              </a:rPr>
              <a:t>A second major licensing system is Creative Commons, which is a</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set of licences,</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an organization, and a movement. The organization was founded in 2001 by the Center for the Public Domain.</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 key figure in spearheading the creation of Creative Commons was Stanford law professor, Lawrence Lessig, who was concerned about intellectual property inhibiting economic growth and technological progress.</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29991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Creative Commons was inspired by the idea of an intellectual or knowledge commons. Much in the same way that certain ‘commons’ have existed in the past, such as common grazing land and fishing pools, the intellectual commons is a bastion of ideas and expressions of those ideas that everyone can benefit from. When you openly license your work, you are putting it into the intellectual commons for others to draw on and benefit from. </a:t>
            </a:r>
          </a:p>
        </p:txBody>
      </p:sp>
      <p:sp>
        <p:nvSpPr>
          <p:cNvPr id="4" name="Slide Number Placeholder 3"/>
          <p:cNvSpPr>
            <a:spLocks noGrp="1"/>
          </p:cNvSpPr>
          <p:nvPr>
            <p:ph type="sldNum" sz="quarter" idx="10"/>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372718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addition to Free Software Foundation and Creative Commons open licensing systems, there are other open licensing systems and many other types of open licences. While the philosophical underpinnings and specific terms of the licences differ, knowledge and use of open licensing,</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both as a creator and as a user, broadens access to </a:t>
            </a:r>
            <a:r>
              <a:rPr lang="en-CA" sz="1200" b="0" i="0" u="none" strike="noStrike" kern="1200" dirty="0" err="1">
                <a:solidFill>
                  <a:schemeClr val="tx1"/>
                </a:solidFill>
                <a:effectLst/>
                <a:latin typeface="+mn-lt"/>
                <a:ea typeface="+mn-ea"/>
                <a:cs typeface="+mn-cs"/>
              </a:rPr>
              <a:t>information.Although</a:t>
            </a:r>
            <a:r>
              <a:rPr lang="en-CA" sz="1200" b="0" i="0" u="none" strike="noStrike" kern="1200" dirty="0">
                <a:solidFill>
                  <a:schemeClr val="tx1"/>
                </a:solidFill>
                <a:effectLst/>
                <a:latin typeface="+mn-lt"/>
                <a:ea typeface="+mn-ea"/>
                <a:cs typeface="+mn-cs"/>
              </a:rPr>
              <a:t> there is not an extensive record of legal challenges, there is increasing confidence that these open licences should be considered legally enforceable in all jurisdictions worldwide.</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133270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should now be able to: [learning objectives]</a:t>
            </a:r>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170419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has been the Opening Up Copyright instructional module on Open Licensing and Creative Commons. Thank you for your attention.</a:t>
            </a:r>
          </a:p>
        </p:txBody>
      </p:sp>
      <p:sp>
        <p:nvSpPr>
          <p:cNvPr id="4" name="Slide Number Placeholder 3"/>
          <p:cNvSpPr>
            <a:spLocks noGrp="1"/>
          </p:cNvSpPr>
          <p:nvPr>
            <p:ph type="sldNum" sz="quarter" idx="10"/>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38203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14. You should now be able to: [learning objectives</a:t>
            </a:r>
            <a:r>
              <a:rPr lang="en-CA"/>
              <a: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60275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374937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Licences, including open licences, allow copyright holders to specify the terms of use for their works. Licence terms can cover the full spectrum between the “all rights reserved” approach of copyright and the public domain where there are no conditions or restrictions on the use of a work. With open licences, rights holders grant all users certain rights to copy or use a work.</a:t>
            </a:r>
          </a:p>
        </p:txBody>
      </p:sp>
      <p:sp>
        <p:nvSpPr>
          <p:cNvPr id="4" name="Slide Number Placeholder 3"/>
          <p:cNvSpPr>
            <a:spLocks noGrp="1"/>
          </p:cNvSpPr>
          <p:nvPr>
            <p:ph type="sldNum" sz="quarter" idx="10"/>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338078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The </a:t>
            </a:r>
            <a:r>
              <a:rPr lang="en-CA" i="1" dirty="0"/>
              <a:t>Copyright Act</a:t>
            </a:r>
            <a:r>
              <a:rPr lang="en-CA" dirty="0"/>
              <a:t> grants copyright holders a set of certain exclusive rights in a work, including the ability to authorize others to use the work. While rights holders can authorize different uses to different individuals or groups of individuals through separate licences, open licensing is an efficient way to grant the same set of rights to all users. </a:t>
            </a:r>
          </a:p>
        </p:txBody>
      </p:sp>
      <p:sp>
        <p:nvSpPr>
          <p:cNvPr id="4" name="Slide Number Placeholder 3"/>
          <p:cNvSpPr>
            <a:spLocks noGrp="1"/>
          </p:cNvSpPr>
          <p:nvPr>
            <p:ph type="sldNum" sz="quarter" idx="10"/>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381311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example, as the creator of a work, you may want everyone to be able to copy your entire work without permission, as this may increase the exposure of your work. Rather than separately having to grant permission to every group or individual that asks, an open licence can be used to grant the right to copy to all users. </a:t>
            </a:r>
          </a:p>
        </p:txBody>
      </p:sp>
      <p:sp>
        <p:nvSpPr>
          <p:cNvPr id="4" name="Slide Number Placeholder 3"/>
          <p:cNvSpPr>
            <a:spLocks noGrp="1"/>
          </p:cNvSpPr>
          <p:nvPr>
            <p:ph type="sldNum" sz="quarter" idx="10"/>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317805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the creator of a work, you may want everyone to be able to copy your entire work without requiring permission, as this may increase the exposure of your work. Rather than having to separately grant permission to every group or individual who asks, an open </a:t>
            </a:r>
            <a:r>
              <a:rPr lang="en-US" sz="1200" b="0" i="0" u="none" strike="noStrike" kern="1200" dirty="0" err="1">
                <a:solidFill>
                  <a:schemeClr val="tx1"/>
                </a:solidFill>
                <a:effectLst/>
                <a:latin typeface="+mn-lt"/>
                <a:ea typeface="+mn-ea"/>
                <a:cs typeface="+mn-cs"/>
              </a:rPr>
              <a:t>licence</a:t>
            </a:r>
            <a:r>
              <a:rPr lang="en-US" sz="1200" b="0" i="0" u="none" strike="noStrike" kern="1200" dirty="0">
                <a:solidFill>
                  <a:schemeClr val="tx1"/>
                </a:solidFill>
                <a:effectLst/>
                <a:latin typeface="+mn-lt"/>
                <a:ea typeface="+mn-ea"/>
                <a:cs typeface="+mn-cs"/>
              </a:rPr>
              <a:t> can be used to grant the right to copy to all users.</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336939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Open licensing systems are advantageous for a few reasons. They offer a degree of consistency. It is easier for rights holders and users to deal with a consistent common open licence or open licensing system as opposed to creating new licences for each work.</a:t>
            </a:r>
          </a:p>
        </p:txBody>
      </p:sp>
      <p:sp>
        <p:nvSpPr>
          <p:cNvPr id="4" name="Slide Number Placeholder 3"/>
          <p:cNvSpPr>
            <a:spLocks noGrp="1"/>
          </p:cNvSpPr>
          <p:nvPr>
            <p:ph type="sldNum" sz="quarter" idx="10"/>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344375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systematic approaches also enable works with similar licensing terms to be integrated, though in some cases a licence may specifically prevent this type of use. For example, this module is licensed under a Creative Commons Attribution (CC-BY) licence, and can be remixed with other CC-BY materials.</a:t>
            </a:r>
          </a:p>
        </p:txBody>
      </p:sp>
      <p:sp>
        <p:nvSpPr>
          <p:cNvPr id="4" name="Slide Number Placeholder 3"/>
          <p:cNvSpPr>
            <a:spLocks noGrp="1"/>
          </p:cNvSpPr>
          <p:nvPr>
            <p:ph type="sldNum" sz="quarter" idx="10"/>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231564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While open licences are not new, the systematic approaches to open licensing developed over the last few decades have made it easier for authors to open up their work and for users to better understand the terms and conditions of these licences.</a:t>
            </a:r>
          </a:p>
          <a:p>
            <a:endParaRPr lang="en-CA" dirty="0"/>
          </a:p>
          <a:p>
            <a:pPr>
              <a:defRPr/>
            </a:pP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163763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Open licensing systems are a set of licences that grant everyone certain permissions. In the same way there is a spectrum between the all rights reserved approach of copyright and the no rights of the public domain, a spectrum of openness also exists. In an open licence, the rights holder allows the material to be copied. “More open” licences allow even more uses of work including, for example, the right to remix or modify a work and the right to sell a work.</a:t>
            </a:r>
          </a:p>
        </p:txBody>
      </p:sp>
      <p:sp>
        <p:nvSpPr>
          <p:cNvPr id="4" name="Slide Number Placeholder 3"/>
          <p:cNvSpPr>
            <a:spLocks noGrp="1"/>
          </p:cNvSpPr>
          <p:nvPr>
            <p:ph type="sldNum" sz="quarter" idx="10"/>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15289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DINPro-CondBold"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95263F"/>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DINPro-CondBold"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2</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CB534C"/>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F7CA0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DINPro-CondBold"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4</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879F3D"/>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38.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image" Target="../media/image29.jp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49.png"/><Relationship Id="rId5" Type="http://schemas.openxmlformats.org/officeDocument/2006/relationships/image" Target="../media/image30.jpg"/><Relationship Id="rId4" Type="http://schemas.openxmlformats.org/officeDocument/2006/relationships/image" Target="../media/image38.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certificates.creativecommons.org/about/certificate-resources-cc-by/" TargetMode="External"/><Relationship Id="rId7" Type="http://schemas.openxmlformats.org/officeDocument/2006/relationships/hyperlink" Target="https://www.wired.com/2013/09/why-free-software-is-more-important-now-than-ever-befor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gnu.org/philosophy/open-source-misses-the-point.html" TargetMode="External"/><Relationship Id="rId5" Type="http://schemas.openxmlformats.org/officeDocument/2006/relationships/hyperlink" Target="https://doi.org/10.1093/jiplp/jpx023" TargetMode="External"/><Relationship Id="rId4" Type="http://schemas.openxmlformats.org/officeDocument/2006/relationships/hyperlink" Target="https://creativecommons.org/about/video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en/typewriter-old-alphabet-typing-2242164/" TargetMode="External"/><Relationship Id="rId13" Type="http://schemas.openxmlformats.org/officeDocument/2006/relationships/hyperlink" Target="https://thenounproject.com/search/?q=beer&amp;i=1219375" TargetMode="External"/><Relationship Id="rId18" Type="http://schemas.openxmlformats.org/officeDocument/2006/relationships/hyperlink" Target="https://thenounproject.com/term/protest/983931/" TargetMode="External"/><Relationship Id="rId3" Type="http://schemas.openxmlformats.org/officeDocument/2006/relationships/hyperlink" Target="https://commons.wikimedia.org/wiki/File:Spectrum-sRGB.svg" TargetMode="External"/><Relationship Id="rId21" Type="http://schemas.openxmlformats.org/officeDocument/2006/relationships/hyperlink" Target="https://commons.wikimedia.org/wiki/Category:Grazing_cattle#/media/File:071001_NRCS_Geary_339_-_Oklahoma_(717006)(NRCS_Photo_Gallery).tif" TargetMode="External"/><Relationship Id="rId7" Type="http://schemas.openxmlformats.org/officeDocument/2006/relationships/hyperlink" Target="https://thenounproject.com/icon/1787402/" TargetMode="External"/><Relationship Id="rId12" Type="http://schemas.openxmlformats.org/officeDocument/2006/relationships/hyperlink" Target="https://commons.wikimedia.org/wiki/Richard_Stallman#/media/File:Portrait_-_Denmark_DTU_2007-3-31.jpg" TargetMode="External"/><Relationship Id="rId17" Type="http://schemas.openxmlformats.org/officeDocument/2006/relationships/hyperlink" Target="https://pixabay.com/en/creative-commons-licenses-icons-by-783531/" TargetMode="External"/><Relationship Id="rId2" Type="http://schemas.openxmlformats.org/officeDocument/2006/relationships/hyperlink" Target="https://creativecommons.org/about/downloads/" TargetMode="External"/><Relationship Id="rId16" Type="http://schemas.openxmlformats.org/officeDocument/2006/relationships/hyperlink" Target="https://pixabay.com/en/dollar-currency-money-us-dollar-499481/" TargetMode="External"/><Relationship Id="rId20" Type="http://schemas.openxmlformats.org/officeDocument/2006/relationships/hyperlink" Target="https://thenounproject.com/icon/15744" TargetMode="External"/><Relationship Id="rId1" Type="http://schemas.openxmlformats.org/officeDocument/2006/relationships/slideLayout" Target="../slideLayouts/slideLayout6.xml"/><Relationship Id="rId6" Type="http://schemas.openxmlformats.org/officeDocument/2006/relationships/hyperlink" Target="https://commons.wikimedia.org/wiki/Woody_Guthrie#/media/File:Woody_Guthrie_NYWTS.jpg" TargetMode="External"/><Relationship Id="rId11" Type="http://schemas.openxmlformats.org/officeDocument/2006/relationships/hyperlink" Target="https://en.wikipedia.org/wiki/GNU_General_Public_License#/media/File:GPLv3_Logo.svg" TargetMode="External"/><Relationship Id="rId5" Type="http://schemas.openxmlformats.org/officeDocument/2006/relationships/hyperlink" Target="https://thenounproject.com/search/?q=reader&amp;i=797600" TargetMode="External"/><Relationship Id="rId15" Type="http://schemas.openxmlformats.org/officeDocument/2006/relationships/hyperlink" Target="https://thenounproject.com/tatiana.selicka/collection/road-signs/?i=343267" TargetMode="External"/><Relationship Id="rId23" Type="http://schemas.openxmlformats.org/officeDocument/2006/relationships/hyperlink" Target="https://pixabay.com/en/library-city-library-stuttgart-1700581/" TargetMode="External"/><Relationship Id="rId10" Type="http://schemas.openxmlformats.org/officeDocument/2006/relationships/hyperlink" Target="https://commons.wikimedia.org/wiki/Richard_Stallman#/media/File:Richard_Stallman,_Wikimedia_Polska_2009,_3.jpg" TargetMode="External"/><Relationship Id="rId19" Type="http://schemas.openxmlformats.org/officeDocument/2006/relationships/hyperlink" Target="https://www.flickr.com/photos/dtkindler/6155457139/" TargetMode="External"/><Relationship Id="rId4" Type="http://schemas.openxmlformats.org/officeDocument/2006/relationships/hyperlink" Target="https://thenounproject.com/icon/665382/" TargetMode="External"/><Relationship Id="rId9" Type="http://schemas.openxmlformats.org/officeDocument/2006/relationships/hyperlink" Target="https://pixabay.com/en/human-child-girl-sitting-blond-725651/" TargetMode="External"/><Relationship Id="rId14" Type="http://schemas.openxmlformats.org/officeDocument/2006/relationships/hyperlink" Target="https://thenounproject.com/search/?q=free%20speech&amp;i=821139" TargetMode="External"/><Relationship Id="rId22" Type="http://schemas.openxmlformats.org/officeDocument/2006/relationships/hyperlink" Target="https://pixabay.com/en/fishing-boat-fisherman-16497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Commons:Free_media_resources/Photography" TargetMode="External"/><Relationship Id="rId2" Type="http://schemas.openxmlformats.org/officeDocument/2006/relationships/hyperlink" Target="https://www.ualberta.ca/copyright/resources/opening-up-copyright-instructional-modules" TargetMode="External"/><Relationship Id="rId1" Type="http://schemas.openxmlformats.org/officeDocument/2006/relationships/slideLayout" Target="../slideLayouts/slideLayout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4.jp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image" Target="../media/image34.png"/><Relationship Id="rId12"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3.png"/><Relationship Id="rId11" Type="http://schemas.openxmlformats.org/officeDocument/2006/relationships/image" Target="../media/image17.png"/><Relationship Id="rId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36.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Open Licensing and Creative Commons</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Opening Up Copyright Instructional Module</a:t>
            </a:r>
          </a:p>
        </p:txBody>
      </p:sp>
      <p:pic>
        <p:nvPicPr>
          <p:cNvPr id="4" name="Picture 6" descr="https://licensebuttons.net/l/by/3.0/88x31.png">
            <a:extLst>
              <a:ext uri="{FF2B5EF4-FFF2-40B4-BE49-F238E27FC236}">
                <a16:creationId xmlns:a16="http://schemas.microsoft.com/office/drawing/2014/main" id="{7A96A0B5-DC97-42F4-B038-27A899E16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762901"/>
            <a:ext cx="1260000" cy="44386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5F2B312A-A2C0-4407-A15E-01AFD66FD691}"/>
              </a:ext>
            </a:extLst>
          </p:cNvPr>
          <p:cNvSpPr txBox="1">
            <a:spLocks/>
          </p:cNvSpPr>
          <p:nvPr/>
        </p:nvSpPr>
        <p:spPr>
          <a:xfrm>
            <a:off x="10605712" y="6297926"/>
            <a:ext cx="1418648" cy="413940"/>
          </a:xfrm>
          <a:prstGeom prst="rect">
            <a:avLst/>
          </a:prstGeom>
        </p:spPr>
        <p:txBody>
          <a:bodyPr/>
          <a:lstStyle>
            <a:lvl1pPr marL="0" indent="0" algn="ctr" defTabSz="914400" rtl="0" eaLnBrk="1" latinLnBrk="0" hangingPunct="1">
              <a:lnSpc>
                <a:spcPct val="90000"/>
              </a:lnSpc>
              <a:spcBef>
                <a:spcPts val="1000"/>
              </a:spcBef>
              <a:buFont typeface="Arial"/>
              <a:buNone/>
              <a:defRPr sz="2400" kern="1200" baseline="0">
                <a:solidFill>
                  <a:schemeClr val="bg2">
                    <a:lumMod val="50000"/>
                  </a:schemeClr>
                </a:solidFill>
                <a:latin typeface="DINPro"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August 2018 </a:t>
            </a:r>
          </a:p>
        </p:txBody>
      </p:sp>
      <p:pic>
        <p:nvPicPr>
          <p:cNvPr id="6" name="Picture 5">
            <a:extLst>
              <a:ext uri="{FF2B5EF4-FFF2-40B4-BE49-F238E27FC236}">
                <a16:creationId xmlns:a16="http://schemas.microsoft.com/office/drawing/2014/main" id="{0BAD44AA-ED44-4853-A573-EF6791481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216" y="4552628"/>
            <a:ext cx="2721567" cy="63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79771"/>
      </p:ext>
    </p:extLst>
  </p:cSld>
  <p:clrMapOvr>
    <a:masterClrMapping/>
  </p:clrMapOvr>
  <mc:AlternateContent xmlns:mc="http://schemas.openxmlformats.org/markup-compatibility/2006" xmlns:p14="http://schemas.microsoft.com/office/powerpoint/2010/main">
    <mc:Choice Requires="p14">
      <p:transition spd="slow" p14:dur="2000" advTm="10245"/>
    </mc:Choice>
    <mc:Fallback xmlns="">
      <p:transition spd="slow" advTm="102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31EF-6AC7-4A99-8D28-84E28AC28403}"/>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GNU PUBLIC LICENSE (GPL)</a:t>
            </a:r>
          </a:p>
        </p:txBody>
      </p:sp>
      <p:pic>
        <p:nvPicPr>
          <p:cNvPr id="1026" name="Picture 2" descr="https://upload.wikimedia.org/wikipedia/commons/thumb/4/43/Richard_Stallman%2C_Wikimedia_Polska_2009%2C_3.jpg/800px-Richard_Stallman%2C_Wikimedia_Polska_2009%2C_3.jpg">
            <a:extLst>
              <a:ext uri="{FF2B5EF4-FFF2-40B4-BE49-F238E27FC236}">
                <a16:creationId xmlns:a16="http://schemas.microsoft.com/office/drawing/2014/main" id="{4FA1F125-1B17-4DFC-A803-DFB780972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858" y="1795053"/>
            <a:ext cx="2461365" cy="3692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PLv3 Logo.svg">
            <a:extLst>
              <a:ext uri="{FF2B5EF4-FFF2-40B4-BE49-F238E27FC236}">
                <a16:creationId xmlns:a16="http://schemas.microsoft.com/office/drawing/2014/main" id="{2AACA2AE-36AD-498F-B2F3-21BEB7EE6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777" y="2570016"/>
            <a:ext cx="4308178" cy="21421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81838430"/>
      </p:ext>
    </p:extLst>
  </p:cSld>
  <p:clrMapOvr>
    <a:masterClrMapping/>
  </p:clrMapOvr>
  <mc:AlternateContent xmlns:mc="http://schemas.openxmlformats.org/markup-compatibility/2006" xmlns:p14="http://schemas.microsoft.com/office/powerpoint/2010/main">
    <mc:Choice Requires="p14">
      <p:transition spd="slow" p14:dur="2000" advTm="19573"/>
    </mc:Choice>
    <mc:Fallback xmlns="">
      <p:transition spd="slow" advTm="19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ollar, Currency, Money, Us-Dollar, Franklin, Seem">
            <a:extLst>
              <a:ext uri="{FF2B5EF4-FFF2-40B4-BE49-F238E27FC236}">
                <a16:creationId xmlns:a16="http://schemas.microsoft.com/office/drawing/2014/main" id="{E33E6420-FDD4-416C-8D28-09AA50049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10" y="1795097"/>
            <a:ext cx="5892800" cy="416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1A39E0-1F4D-4376-B65F-33F68145CFA4}"/>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FREE SOFTWARE MOVEMENT</a:t>
            </a:r>
          </a:p>
        </p:txBody>
      </p:sp>
      <p:sp>
        <p:nvSpPr>
          <p:cNvPr id="6" name="TextBox 5">
            <a:extLst>
              <a:ext uri="{FF2B5EF4-FFF2-40B4-BE49-F238E27FC236}">
                <a16:creationId xmlns:a16="http://schemas.microsoft.com/office/drawing/2014/main" id="{BC3765E2-801E-491D-8716-9CC783FD5B93}"/>
              </a:ext>
            </a:extLst>
          </p:cNvPr>
          <p:cNvSpPr txBox="1"/>
          <p:nvPr/>
        </p:nvSpPr>
        <p:spPr>
          <a:xfrm>
            <a:off x="6396310" y="1727808"/>
            <a:ext cx="5795689" cy="3785652"/>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Freedom 0 – The freedom to run the program as you wish, for any purpose</a:t>
            </a:r>
          </a:p>
          <a:p>
            <a:endParaRPr lang="en-CA" sz="2000" dirty="0">
              <a:solidFill>
                <a:schemeClr val="bg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Freedom 1 – The freedom to study how the program works, and change it so it does your computing as you wish</a:t>
            </a:r>
          </a:p>
          <a:p>
            <a:endParaRPr lang="en-CA" sz="2000" dirty="0">
              <a:solidFill>
                <a:schemeClr val="bg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Freedom 2 – The freedom to redistribute copies so you can help your neighbor</a:t>
            </a:r>
          </a:p>
          <a:p>
            <a:endParaRPr lang="en-CA" sz="2000" dirty="0">
              <a:solidFill>
                <a:schemeClr val="bg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Freedom 3 – The freedom to distribute copies of your modified versions to others</a:t>
            </a:r>
          </a:p>
        </p:txBody>
      </p:sp>
      <p:pic>
        <p:nvPicPr>
          <p:cNvPr id="12" name="Content Placeholder 11">
            <a:extLst>
              <a:ext uri="{FF2B5EF4-FFF2-40B4-BE49-F238E27FC236}">
                <a16:creationId xmlns:a16="http://schemas.microsoft.com/office/drawing/2014/main" id="{812CFAE8-205D-467F-AD3E-9D9A0409E08D}"/>
              </a:ext>
            </a:extLst>
          </p:cNvPr>
          <p:cNvPicPr>
            <a:picLocks noGrp="1" noChangeAspect="1"/>
          </p:cNvPicPr>
          <p:nvPr>
            <p:ph sz="quarter" idx="14"/>
          </p:nvPr>
        </p:nvPicPr>
        <p:blipFill rotWithShape="1">
          <a:blip r:embed="rId5"/>
          <a:srcRect l="13881" r="12987" b="17082"/>
          <a:stretch/>
        </p:blipFill>
        <p:spPr>
          <a:xfrm>
            <a:off x="3686658" y="1662209"/>
            <a:ext cx="2153790" cy="2441975"/>
          </a:xfrm>
        </p:spPr>
      </p:pic>
      <p:pic>
        <p:nvPicPr>
          <p:cNvPr id="14" name="Picture 13">
            <a:extLst>
              <a:ext uri="{FF2B5EF4-FFF2-40B4-BE49-F238E27FC236}">
                <a16:creationId xmlns:a16="http://schemas.microsoft.com/office/drawing/2014/main" id="{D50E58AD-CB0F-4C9C-982E-C0CD42942B0E}"/>
              </a:ext>
            </a:extLst>
          </p:cNvPr>
          <p:cNvPicPr>
            <a:picLocks noChangeAspect="1"/>
          </p:cNvPicPr>
          <p:nvPr/>
        </p:nvPicPr>
        <p:blipFill rotWithShape="1">
          <a:blip r:embed="rId6"/>
          <a:srcRect l="19855" t="7675" r="20031" b="16606"/>
          <a:stretch/>
        </p:blipFill>
        <p:spPr>
          <a:xfrm>
            <a:off x="409889" y="1727807"/>
            <a:ext cx="2398929" cy="3021672"/>
          </a:xfrm>
          <a:prstGeom prst="rect">
            <a:avLst/>
          </a:prstGeom>
        </p:spPr>
      </p:pic>
      <p:pic>
        <p:nvPicPr>
          <p:cNvPr id="16" name="Picture 15">
            <a:extLst>
              <a:ext uri="{FF2B5EF4-FFF2-40B4-BE49-F238E27FC236}">
                <a16:creationId xmlns:a16="http://schemas.microsoft.com/office/drawing/2014/main" id="{A8194BD0-251F-4A2E-B6D0-0F0BF21176FA}"/>
              </a:ext>
            </a:extLst>
          </p:cNvPr>
          <p:cNvPicPr>
            <a:picLocks noChangeAspect="1"/>
          </p:cNvPicPr>
          <p:nvPr/>
        </p:nvPicPr>
        <p:blipFill rotWithShape="1">
          <a:blip r:embed="rId7"/>
          <a:srcRect l="10080" r="11387" b="16848"/>
          <a:stretch/>
        </p:blipFill>
        <p:spPr>
          <a:xfrm>
            <a:off x="3294435" y="1371096"/>
            <a:ext cx="2938235" cy="3111028"/>
          </a:xfrm>
          <a:prstGeom prst="rect">
            <a:avLst/>
          </a:prstGeom>
        </p:spPr>
      </p:pic>
      <p:pic>
        <p:nvPicPr>
          <p:cNvPr id="1026" name="Picture 2" descr="https://upload.wikimedia.org/wikipedia/commons/thumb/c/cf/Portrait_-_Denmark_DTU_2007-3-31.jpg/800px-Portrait_-_Denmark_DTU_2007-3-31.jpg">
            <a:extLst>
              <a:ext uri="{FF2B5EF4-FFF2-40B4-BE49-F238E27FC236}">
                <a16:creationId xmlns:a16="http://schemas.microsoft.com/office/drawing/2014/main" id="{E29EEE02-60DE-45B7-B12D-8BC474AEE8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871" y="1662209"/>
            <a:ext cx="4051288" cy="42335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5270007"/>
      </p:ext>
    </p:extLst>
  </p:cSld>
  <p:clrMapOvr>
    <a:masterClrMapping/>
  </p:clrMapOvr>
  <mc:AlternateContent xmlns:mc="http://schemas.openxmlformats.org/markup-compatibility/2006" xmlns:p14="http://schemas.microsoft.com/office/powerpoint/2010/main">
    <mc:Choice Requires="p14">
      <p:transition spd="slow" p14:dur="2000" advTm="61974"/>
    </mc:Choice>
    <mc:Fallback xmlns="">
      <p:transition spd="slow" advTm="61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10" presetClass="exit" presetSubtype="0" fill="hold" nodeType="withEffect">
                                  <p:stCondLst>
                                    <p:cond delay="0"/>
                                  </p:stCondLst>
                                  <p:childTnLst>
                                    <p:animEffect transition="out" filter="fade">
                                      <p:cBhvr>
                                        <p:cTn id="28" dur="1000"/>
                                        <p:tgtEl>
                                          <p:spTgt spid="1026"/>
                                        </p:tgtEl>
                                      </p:cBhvr>
                                    </p:animEffect>
                                    <p:set>
                                      <p:cBhvr>
                                        <p:cTn id="29" dur="1" fill="hold">
                                          <p:stCondLst>
                                            <p:cond delay="999"/>
                                          </p:stCondLst>
                                        </p:cTn>
                                        <p:tgtEl>
                                          <p:spTgt spid="10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additive="base">
                                        <p:cTn id="34"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additive="base">
                                        <p:cTn id="40"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 calcmode="lin" valueType="num">
                                      <p:cBhvr additive="base">
                                        <p:cTn id="46"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16"/>
                                        </p:tgtEl>
                                      </p:cBhvr>
                                    </p:animEffect>
                                    <p:set>
                                      <p:cBhvr>
                                        <p:cTn id="55" dur="1" fill="hold">
                                          <p:stCondLst>
                                            <p:cond delay="999"/>
                                          </p:stCondLst>
                                        </p:cTn>
                                        <p:tgtEl>
                                          <p:spTgt spid="1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12"/>
                                        </p:tgtEl>
                                      </p:cBhvr>
                                    </p:animEffect>
                                    <p:set>
                                      <p:cBhvr>
                                        <p:cTn id="58" dur="1" fill="hold">
                                          <p:stCondLst>
                                            <p:cond delay="999"/>
                                          </p:stCondLst>
                                        </p:cTn>
                                        <p:tgtEl>
                                          <p:spTgt spid="12"/>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052"/>
                                        </p:tgtEl>
                                        <p:attrNameLst>
                                          <p:attrName>style.visibility</p:attrName>
                                        </p:attrNameLst>
                                      </p:cBhvr>
                                      <p:to>
                                        <p:strVal val="visible"/>
                                      </p:to>
                                    </p:set>
                                    <p:animEffect transition="in" filter="fade">
                                      <p:cBhvr>
                                        <p:cTn id="61"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6891-358B-4B5D-A4D9-E9ED147AE5A3}"/>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CREATIVE COMMONS LICENCES</a:t>
            </a:r>
          </a:p>
        </p:txBody>
      </p:sp>
      <p:pic>
        <p:nvPicPr>
          <p:cNvPr id="7" name="Content Placeholder 6">
            <a:extLst>
              <a:ext uri="{FF2B5EF4-FFF2-40B4-BE49-F238E27FC236}">
                <a16:creationId xmlns:a16="http://schemas.microsoft.com/office/drawing/2014/main" id="{C04A7276-DF5A-43BF-91AB-E6CA7DC47050}"/>
              </a:ext>
            </a:extLst>
          </p:cNvPr>
          <p:cNvPicPr>
            <a:picLocks noGrp="1" noChangeAspect="1"/>
          </p:cNvPicPr>
          <p:nvPr>
            <p:ph sz="quarter" idx="14"/>
          </p:nvPr>
        </p:nvPicPr>
        <p:blipFill rotWithShape="1">
          <a:blip r:embed="rId4"/>
          <a:srcRect l="4613" r="4613" b="15422"/>
          <a:stretch/>
        </p:blipFill>
        <p:spPr>
          <a:xfrm>
            <a:off x="3660712" y="3598386"/>
            <a:ext cx="3023871" cy="2817495"/>
          </a:xfrm>
        </p:spPr>
      </p:pic>
      <p:pic>
        <p:nvPicPr>
          <p:cNvPr id="2050" name="Picture 2" descr="Image result for creative commons logo">
            <a:extLst>
              <a:ext uri="{FF2B5EF4-FFF2-40B4-BE49-F238E27FC236}">
                <a16:creationId xmlns:a16="http://schemas.microsoft.com/office/drawing/2014/main" id="{491BE8B0-3935-47F6-B61C-E3189D00A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064" y="2097167"/>
            <a:ext cx="5181600" cy="13318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eative Commons, Licenses, Icons, By, Sa, Nc, Nd">
            <a:extLst>
              <a:ext uri="{FF2B5EF4-FFF2-40B4-BE49-F238E27FC236}">
                <a16:creationId xmlns:a16="http://schemas.microsoft.com/office/drawing/2014/main" id="{A00F2886-1C29-4C41-8887-1C7D4C682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4583" y="2456862"/>
            <a:ext cx="4969565" cy="27487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F77834D-A0FF-4D6B-9789-13CD220D85C8}"/>
              </a:ext>
            </a:extLst>
          </p:cNvPr>
          <p:cNvPicPr>
            <a:picLocks noChangeAspect="1" noChangeArrowheads="1"/>
          </p:cNvPicPr>
          <p:nvPr/>
        </p:nvPicPr>
        <p:blipFill>
          <a:blip r:embed="rId7"/>
          <a:stretch>
            <a:fillRect/>
          </a:stretch>
        </p:blipFill>
        <p:spPr bwMode="auto">
          <a:xfrm>
            <a:off x="7305835" y="1520191"/>
            <a:ext cx="3876850" cy="49949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9901822"/>
      </p:ext>
    </p:extLst>
  </p:cSld>
  <p:clrMapOvr>
    <a:masterClrMapping/>
  </p:clrMapOvr>
  <mc:AlternateContent xmlns:mc="http://schemas.openxmlformats.org/markup-compatibility/2006" xmlns:p14="http://schemas.microsoft.com/office/powerpoint/2010/main">
    <mc:Choice Requires="p14">
      <p:transition spd="slow" p14:dur="2000" advTm="31270"/>
    </mc:Choice>
    <mc:Fallback xmlns="">
      <p:transition spd="slow" advTm="31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052"/>
                                        </p:tgtEl>
                                      </p:cBhvr>
                                    </p:animEffect>
                                    <p:set>
                                      <p:cBhvr>
                                        <p:cTn id="22" dur="1" fill="hold">
                                          <p:stCondLst>
                                            <p:cond delay="999"/>
                                          </p:stCondLst>
                                        </p:cTn>
                                        <p:tgtEl>
                                          <p:spTgt spid="205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F308-A4F0-422F-ACD7-3FEF5F737A7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INTELLECTUAL COMMONS</a:t>
            </a:r>
          </a:p>
        </p:txBody>
      </p:sp>
      <p:pic>
        <p:nvPicPr>
          <p:cNvPr id="1026" name="Picture 2" descr="071001 NRCS Geary 339 - Oklahoma (717006)(NRCS Photo Gallery).tif">
            <a:extLst>
              <a:ext uri="{FF2B5EF4-FFF2-40B4-BE49-F238E27FC236}">
                <a16:creationId xmlns:a16="http://schemas.microsoft.com/office/drawing/2014/main" id="{889F18E3-D28C-4211-AF9A-54134BC9E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47" y="1942993"/>
            <a:ext cx="5133178" cy="34205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shing, Boat, Fisherman, Tam Giang Lagoon, Hue, Sunset">
            <a:extLst>
              <a:ext uri="{FF2B5EF4-FFF2-40B4-BE49-F238E27FC236}">
                <a16:creationId xmlns:a16="http://schemas.microsoft.com/office/drawing/2014/main" id="{9BC822A4-05A6-4154-8B10-070F11921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951" y="1942992"/>
            <a:ext cx="5130802" cy="34205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F60FDB2-B45C-4D11-9DDE-FC9434DF37C5}"/>
              </a:ext>
            </a:extLst>
          </p:cNvPr>
          <p:cNvPicPr>
            <a:picLocks noChangeAspect="1" noChangeArrowheads="1"/>
          </p:cNvPicPr>
          <p:nvPr/>
        </p:nvPicPr>
        <p:blipFill>
          <a:blip r:embed="rId6"/>
          <a:stretch>
            <a:fillRect/>
          </a:stretch>
        </p:blipFill>
        <p:spPr bwMode="auto">
          <a:xfrm>
            <a:off x="2728947" y="1533432"/>
            <a:ext cx="7416800" cy="4942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5661601"/>
      </p:ext>
    </p:extLst>
  </p:cSld>
  <p:clrMapOvr>
    <a:masterClrMapping/>
  </p:clrMapOvr>
  <mc:AlternateContent xmlns:mc="http://schemas.openxmlformats.org/markup-compatibility/2006" xmlns:p14="http://schemas.microsoft.com/office/powerpoint/2010/main">
    <mc:Choice Requires="p14">
      <p:transition spd="slow" p14:dur="2000" advTm="28294"/>
    </mc:Choice>
    <mc:Fallback xmlns="">
      <p:transition spd="slow" advTm="28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026"/>
                                        </p:tgtEl>
                                      </p:cBhvr>
                                    </p:animEffect>
                                    <p:set>
                                      <p:cBhvr>
                                        <p:cTn id="15" dur="1" fill="hold">
                                          <p:stCondLst>
                                            <p:cond delay="999"/>
                                          </p:stCondLst>
                                        </p:cTn>
                                        <p:tgtEl>
                                          <p:spTgt spid="102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3074"/>
                                        </p:tgtEl>
                                      </p:cBhvr>
                                    </p:animEffect>
                                    <p:set>
                                      <p:cBhvr>
                                        <p:cTn id="18" dur="1" fill="hold">
                                          <p:stCondLst>
                                            <p:cond delay="999"/>
                                          </p:stCondLst>
                                        </p:cTn>
                                        <p:tgtEl>
                                          <p:spTgt spid="307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PLv3 Logo.svg">
            <a:extLst>
              <a:ext uri="{FF2B5EF4-FFF2-40B4-BE49-F238E27FC236}">
                <a16:creationId xmlns:a16="http://schemas.microsoft.com/office/drawing/2014/main" id="{25B29003-12FD-4AD7-8124-2D14EAFB2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63" y="1931936"/>
            <a:ext cx="4308178" cy="21421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F06E056-E329-4AA5-B4CE-9D47D355E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825" y="2396014"/>
            <a:ext cx="4629707" cy="3231150"/>
          </a:xfrm>
          <a:prstGeom prst="rect">
            <a:avLst/>
          </a:prstGeom>
        </p:spPr>
      </p:pic>
      <p:pic>
        <p:nvPicPr>
          <p:cNvPr id="20" name="Picture 19">
            <a:extLst>
              <a:ext uri="{FF2B5EF4-FFF2-40B4-BE49-F238E27FC236}">
                <a16:creationId xmlns:a16="http://schemas.microsoft.com/office/drawing/2014/main" id="{986F39DF-DDCD-49D3-A80A-6DC3F79DD04F}"/>
              </a:ext>
            </a:extLst>
          </p:cNvPr>
          <p:cNvPicPr>
            <a:picLocks noChangeAspect="1"/>
          </p:cNvPicPr>
          <p:nvPr/>
        </p:nvPicPr>
        <p:blipFill rotWithShape="1">
          <a:blip r:embed="rId6"/>
          <a:srcRect r="3099" b="34245"/>
          <a:stretch/>
        </p:blipFill>
        <p:spPr>
          <a:xfrm>
            <a:off x="5802156" y="991184"/>
            <a:ext cx="6389843" cy="4336025"/>
          </a:xfrm>
          <a:prstGeom prst="rect">
            <a:avLst/>
          </a:prstGeom>
        </p:spPr>
      </p:pic>
      <p:pic>
        <p:nvPicPr>
          <p:cNvPr id="16" name="Content Placeholder 3">
            <a:extLst>
              <a:ext uri="{FF2B5EF4-FFF2-40B4-BE49-F238E27FC236}">
                <a16:creationId xmlns:a16="http://schemas.microsoft.com/office/drawing/2014/main" id="{4C654B74-6821-4F0B-BBB8-26FB1FAB26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2680" y="2396015"/>
            <a:ext cx="4846720" cy="3231150"/>
          </a:xfrm>
          <a:prstGeom prst="rect">
            <a:avLst/>
          </a:prstGeom>
        </p:spPr>
      </p:pic>
      <p:sp>
        <p:nvSpPr>
          <p:cNvPr id="2" name="Title 1">
            <a:extLst>
              <a:ext uri="{FF2B5EF4-FFF2-40B4-BE49-F238E27FC236}">
                <a16:creationId xmlns:a16="http://schemas.microsoft.com/office/drawing/2014/main" id="{4975F74B-4529-4B26-9E99-5CA8E7E2C662}"/>
              </a:ext>
            </a:extLst>
          </p:cNvPr>
          <p:cNvSpPr>
            <a:spLocks noGrp="1"/>
          </p:cNvSpPr>
          <p:nvPr>
            <p:ph type="title"/>
          </p:nvPr>
        </p:nvSpPr>
        <p:spPr>
          <a:xfrm>
            <a:off x="2671282" y="526318"/>
            <a:ext cx="9038118" cy="868633"/>
          </a:xfrm>
        </p:spPr>
        <p:txBody>
          <a:bodyPr/>
          <a:lstStyle/>
          <a:p>
            <a:r>
              <a:rPr lang="en-CA" b="1" dirty="0">
                <a:latin typeface="Arial" panose="020B0604020202020204" pitchFamily="34" charset="0"/>
                <a:cs typeface="Arial" panose="020B0604020202020204" pitchFamily="34" charset="0"/>
              </a:rPr>
              <a:t>OTHER OPEN LICENSING SYSTEMS</a:t>
            </a:r>
          </a:p>
        </p:txBody>
      </p:sp>
      <p:pic>
        <p:nvPicPr>
          <p:cNvPr id="7" name="Picture 2" descr="Image result for creative commons logo">
            <a:extLst>
              <a:ext uri="{FF2B5EF4-FFF2-40B4-BE49-F238E27FC236}">
                <a16:creationId xmlns:a16="http://schemas.microsoft.com/office/drawing/2014/main" id="{CE9B61D1-1477-4041-8D26-0FD5218690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611043"/>
            <a:ext cx="5181600" cy="13318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3ACC5C-54D5-4940-8AF3-42EA41F6ED6C}"/>
              </a:ext>
            </a:extLst>
          </p:cNvPr>
          <p:cNvSpPr txBox="1"/>
          <p:nvPr/>
        </p:nvSpPr>
        <p:spPr>
          <a:xfrm>
            <a:off x="9372600" y="5347478"/>
            <a:ext cx="2135153" cy="338554"/>
          </a:xfrm>
          <a:prstGeom prst="rect">
            <a:avLst/>
          </a:prstGeom>
          <a:noFill/>
        </p:spPr>
        <p:txBody>
          <a:bodyPr wrap="square" rtlCol="0">
            <a:spAutoFit/>
          </a:bodyPr>
          <a:lstStyle/>
          <a:p>
            <a:r>
              <a:rPr lang="en-CA" sz="1600" dirty="0">
                <a:solidFill>
                  <a:schemeClr val="bg2">
                    <a:lumMod val="50000"/>
                  </a:schemeClr>
                </a:solidFill>
                <a:latin typeface="Arial" panose="020B0604020202020204" pitchFamily="34" charset="0"/>
                <a:cs typeface="Arial" panose="020B0604020202020204" pitchFamily="34" charset="0"/>
              </a:rPr>
              <a:t>Apache License 2.0</a:t>
            </a:r>
          </a:p>
        </p:txBody>
      </p:sp>
      <p:sp>
        <p:nvSpPr>
          <p:cNvPr id="10" name="TextBox 9">
            <a:extLst>
              <a:ext uri="{FF2B5EF4-FFF2-40B4-BE49-F238E27FC236}">
                <a16:creationId xmlns:a16="http://schemas.microsoft.com/office/drawing/2014/main" id="{8B1D5B86-087B-4DA8-890B-AA47337CB517}"/>
              </a:ext>
            </a:extLst>
          </p:cNvPr>
          <p:cNvSpPr txBox="1"/>
          <p:nvPr/>
        </p:nvSpPr>
        <p:spPr>
          <a:xfrm>
            <a:off x="7874000" y="2926686"/>
            <a:ext cx="2408238" cy="338554"/>
          </a:xfrm>
          <a:prstGeom prst="rect">
            <a:avLst/>
          </a:prstGeom>
          <a:noFill/>
        </p:spPr>
        <p:txBody>
          <a:bodyPr wrap="square" rtlCol="0">
            <a:spAutoFit/>
          </a:bodyPr>
          <a:lstStyle/>
          <a:p>
            <a:r>
              <a:rPr lang="en-CA" sz="1600" dirty="0">
                <a:solidFill>
                  <a:schemeClr val="bg2">
                    <a:lumMod val="50000"/>
                  </a:schemeClr>
                </a:solidFill>
                <a:latin typeface="Arial" panose="020B0604020202020204" pitchFamily="34" charset="0"/>
                <a:cs typeface="Arial" panose="020B0604020202020204" pitchFamily="34" charset="0"/>
              </a:rPr>
              <a:t>Adaptive Public License</a:t>
            </a:r>
          </a:p>
        </p:txBody>
      </p:sp>
      <p:sp>
        <p:nvSpPr>
          <p:cNvPr id="11" name="TextBox 10">
            <a:extLst>
              <a:ext uri="{FF2B5EF4-FFF2-40B4-BE49-F238E27FC236}">
                <a16:creationId xmlns:a16="http://schemas.microsoft.com/office/drawing/2014/main" id="{A5951E58-B58C-45F2-A8BF-0599B8A4DE2B}"/>
              </a:ext>
            </a:extLst>
          </p:cNvPr>
          <p:cNvSpPr txBox="1"/>
          <p:nvPr/>
        </p:nvSpPr>
        <p:spPr>
          <a:xfrm>
            <a:off x="6654800" y="4348871"/>
            <a:ext cx="3803650" cy="338554"/>
          </a:xfrm>
          <a:prstGeom prst="rect">
            <a:avLst/>
          </a:prstGeom>
          <a:noFill/>
        </p:spPr>
        <p:txBody>
          <a:bodyPr wrap="square" rtlCol="0">
            <a:spAutoFit/>
          </a:bodyPr>
          <a:lstStyle/>
          <a:p>
            <a:r>
              <a:rPr lang="en-CA" sz="1600" dirty="0">
                <a:solidFill>
                  <a:schemeClr val="bg2">
                    <a:lumMod val="50000"/>
                  </a:schemeClr>
                </a:solidFill>
                <a:latin typeface="Arial" panose="020B0604020202020204" pitchFamily="34" charset="0"/>
                <a:cs typeface="Arial" panose="020B0604020202020204" pitchFamily="34" charset="0"/>
              </a:rPr>
              <a:t>Educational Community License, V. 2.0</a:t>
            </a:r>
          </a:p>
        </p:txBody>
      </p:sp>
      <p:sp>
        <p:nvSpPr>
          <p:cNvPr id="12" name="TextBox 11">
            <a:extLst>
              <a:ext uri="{FF2B5EF4-FFF2-40B4-BE49-F238E27FC236}">
                <a16:creationId xmlns:a16="http://schemas.microsoft.com/office/drawing/2014/main" id="{5A774032-F630-4741-B66A-0E145431E98C}"/>
              </a:ext>
            </a:extLst>
          </p:cNvPr>
          <p:cNvSpPr txBox="1"/>
          <p:nvPr/>
        </p:nvSpPr>
        <p:spPr>
          <a:xfrm>
            <a:off x="6019800" y="2042643"/>
            <a:ext cx="1854200" cy="338554"/>
          </a:xfrm>
          <a:prstGeom prst="rect">
            <a:avLst/>
          </a:prstGeom>
          <a:noFill/>
        </p:spPr>
        <p:txBody>
          <a:bodyPr wrap="square" rtlCol="0">
            <a:spAutoFit/>
          </a:bodyPr>
          <a:lstStyle/>
          <a:p>
            <a:r>
              <a:rPr lang="en-CA" sz="1600" dirty="0">
                <a:solidFill>
                  <a:schemeClr val="bg2">
                    <a:lumMod val="50000"/>
                  </a:schemeClr>
                </a:solidFill>
                <a:latin typeface="Arial" panose="020B0604020202020204" pitchFamily="34" charset="0"/>
                <a:cs typeface="Arial" panose="020B0604020202020204" pitchFamily="34" charset="0"/>
              </a:rPr>
              <a:t>IPA Font License</a:t>
            </a:r>
          </a:p>
        </p:txBody>
      </p:sp>
      <p:sp>
        <p:nvSpPr>
          <p:cNvPr id="13" name="TextBox 12">
            <a:extLst>
              <a:ext uri="{FF2B5EF4-FFF2-40B4-BE49-F238E27FC236}">
                <a16:creationId xmlns:a16="http://schemas.microsoft.com/office/drawing/2014/main" id="{AD1E621C-5334-4186-9D73-53329A9C0933}"/>
              </a:ext>
            </a:extLst>
          </p:cNvPr>
          <p:cNvSpPr txBox="1"/>
          <p:nvPr/>
        </p:nvSpPr>
        <p:spPr>
          <a:xfrm>
            <a:off x="6883400" y="5447890"/>
            <a:ext cx="1403350" cy="338554"/>
          </a:xfrm>
          <a:prstGeom prst="rect">
            <a:avLst/>
          </a:prstGeom>
          <a:noFill/>
        </p:spPr>
        <p:txBody>
          <a:bodyPr wrap="square" rtlCol="0">
            <a:spAutoFit/>
          </a:bodyPr>
          <a:lstStyle/>
          <a:p>
            <a:r>
              <a:rPr lang="en-CA" sz="1600" dirty="0">
                <a:solidFill>
                  <a:schemeClr val="bg2">
                    <a:lumMod val="50000"/>
                  </a:schemeClr>
                </a:solidFill>
                <a:latin typeface="Arial" panose="020B0604020202020204" pitchFamily="34" charset="0"/>
                <a:cs typeface="Arial" panose="020B0604020202020204" pitchFamily="34" charset="0"/>
              </a:rPr>
              <a:t>MIT License</a:t>
            </a:r>
          </a:p>
        </p:txBody>
      </p:sp>
      <p:sp>
        <p:nvSpPr>
          <p:cNvPr id="14" name="TextBox 13">
            <a:extLst>
              <a:ext uri="{FF2B5EF4-FFF2-40B4-BE49-F238E27FC236}">
                <a16:creationId xmlns:a16="http://schemas.microsoft.com/office/drawing/2014/main" id="{FCE721A7-DE87-4B86-A4B3-7C567E3C16BF}"/>
              </a:ext>
            </a:extLst>
          </p:cNvPr>
          <p:cNvSpPr txBox="1"/>
          <p:nvPr/>
        </p:nvSpPr>
        <p:spPr>
          <a:xfrm>
            <a:off x="5740400" y="3318293"/>
            <a:ext cx="1905000" cy="338554"/>
          </a:xfrm>
          <a:prstGeom prst="rect">
            <a:avLst/>
          </a:prstGeom>
          <a:noFill/>
        </p:spPr>
        <p:txBody>
          <a:bodyPr wrap="square" rtlCol="0">
            <a:spAutoFit/>
          </a:bodyPr>
          <a:lstStyle/>
          <a:p>
            <a:r>
              <a:rPr lang="en-CA" sz="1600" dirty="0" err="1">
                <a:solidFill>
                  <a:schemeClr val="bg2">
                    <a:lumMod val="50000"/>
                  </a:schemeClr>
                </a:solidFill>
                <a:latin typeface="Arial" panose="020B0604020202020204" pitchFamily="34" charset="0"/>
                <a:cs typeface="Arial" panose="020B0604020202020204" pitchFamily="34" charset="0"/>
              </a:rPr>
              <a:t>Sleepycat</a:t>
            </a:r>
            <a:r>
              <a:rPr lang="en-CA" sz="1600" dirty="0">
                <a:solidFill>
                  <a:schemeClr val="bg2">
                    <a:lumMod val="50000"/>
                  </a:schemeClr>
                </a:solidFill>
                <a:latin typeface="Arial" panose="020B0604020202020204" pitchFamily="34" charset="0"/>
                <a:cs typeface="Arial" panose="020B0604020202020204" pitchFamily="34" charset="0"/>
              </a:rPr>
              <a:t> License</a:t>
            </a:r>
          </a:p>
        </p:txBody>
      </p:sp>
      <p:sp>
        <p:nvSpPr>
          <p:cNvPr id="15" name="TextBox 14">
            <a:extLst>
              <a:ext uri="{FF2B5EF4-FFF2-40B4-BE49-F238E27FC236}">
                <a16:creationId xmlns:a16="http://schemas.microsoft.com/office/drawing/2014/main" id="{E3D5644D-A654-40D1-AD3D-97AE3CF5BAB8}"/>
              </a:ext>
            </a:extLst>
          </p:cNvPr>
          <p:cNvSpPr txBox="1"/>
          <p:nvPr/>
        </p:nvSpPr>
        <p:spPr>
          <a:xfrm>
            <a:off x="8783053" y="1800112"/>
            <a:ext cx="2959768" cy="338554"/>
          </a:xfrm>
          <a:prstGeom prst="rect">
            <a:avLst/>
          </a:prstGeom>
          <a:noFill/>
        </p:spPr>
        <p:txBody>
          <a:bodyPr wrap="square" rtlCol="0">
            <a:spAutoFit/>
          </a:bodyPr>
          <a:lstStyle/>
          <a:p>
            <a:r>
              <a:rPr lang="en-CA" sz="1600" dirty="0">
                <a:solidFill>
                  <a:schemeClr val="bg2">
                    <a:lumMod val="50000"/>
                  </a:schemeClr>
                </a:solidFill>
                <a:latin typeface="Arial" panose="020B0604020202020204" pitchFamily="34" charset="0"/>
                <a:cs typeface="Arial" panose="020B0604020202020204" pitchFamily="34" charset="0"/>
              </a:rPr>
              <a:t>Universal Permissive License</a:t>
            </a:r>
          </a:p>
        </p:txBody>
      </p:sp>
      <p:pic>
        <p:nvPicPr>
          <p:cNvPr id="18" name="Content Placeholder 17">
            <a:extLst>
              <a:ext uri="{FF2B5EF4-FFF2-40B4-BE49-F238E27FC236}">
                <a16:creationId xmlns:a16="http://schemas.microsoft.com/office/drawing/2014/main" id="{203D416A-5713-426F-981A-EB47B04B3EB6}"/>
              </a:ext>
            </a:extLst>
          </p:cNvPr>
          <p:cNvPicPr>
            <a:picLocks noGrp="1" noChangeAspect="1"/>
          </p:cNvPicPr>
          <p:nvPr>
            <p:ph sz="quarter" idx="14"/>
          </p:nvPr>
        </p:nvPicPr>
        <p:blipFill>
          <a:blip r:embed="rId9"/>
          <a:stretch>
            <a:fillRect/>
          </a:stretch>
        </p:blipFill>
        <p:spPr>
          <a:xfrm>
            <a:off x="1676400" y="2599453"/>
            <a:ext cx="2438400" cy="2032000"/>
          </a:xfrm>
        </p:spPr>
      </p:pic>
    </p:spTree>
    <p:custDataLst>
      <p:tags r:id="rId1"/>
    </p:custDataLst>
    <p:extLst>
      <p:ext uri="{BB962C8B-B14F-4D97-AF65-F5344CB8AC3E}">
        <p14:creationId xmlns:p14="http://schemas.microsoft.com/office/powerpoint/2010/main" val="2497554012"/>
      </p:ext>
    </p:extLst>
  </p:cSld>
  <p:clrMapOvr>
    <a:masterClrMapping/>
  </p:clrMapOvr>
  <mc:AlternateContent xmlns:mc="http://schemas.openxmlformats.org/markup-compatibility/2006" xmlns:p14="http://schemas.microsoft.com/office/powerpoint/2010/main">
    <mc:Choice Requires="p14">
      <p:transition spd="slow" p14:dur="2000" advTm="38602"/>
    </mc:Choice>
    <mc:Fallback xmlns="">
      <p:transition spd="slow" advTm="386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500"/>
                                        <p:tgtEl>
                                          <p:spTgt spid="16"/>
                                        </p:tgtEl>
                                      </p:cBhvr>
                                    </p:animEffect>
                                  </p:childTnLst>
                                </p:cTn>
                              </p:par>
                              <p:par>
                                <p:cTn id="48" presetID="10" presetClass="exit" presetSubtype="0" fill="hold" nodeType="withEffect">
                                  <p:stCondLst>
                                    <p:cond delay="0"/>
                                  </p:stCondLst>
                                  <p:childTnLst>
                                    <p:animEffect transition="out" filter="fade">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000"/>
                                        <p:tgtEl>
                                          <p:spTgt spid="10"/>
                                        </p:tgtEl>
                                      </p:cBhvr>
                                    </p:animEffect>
                                    <p:set>
                                      <p:cBhvr>
                                        <p:cTn id="56" dur="1" fill="hold">
                                          <p:stCondLst>
                                            <p:cond delay="999"/>
                                          </p:stCondLst>
                                        </p:cTn>
                                        <p:tgtEl>
                                          <p:spTgt spid="1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00"/>
                                        <p:tgtEl>
                                          <p:spTgt spid="14"/>
                                        </p:tgtEl>
                                      </p:cBhvr>
                                    </p:animEffect>
                                    <p:set>
                                      <p:cBhvr>
                                        <p:cTn id="62" dur="1" fill="hold">
                                          <p:stCondLst>
                                            <p:cond delay="999"/>
                                          </p:stCondLst>
                                        </p:cTn>
                                        <p:tgtEl>
                                          <p:spTgt spid="1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15"/>
                                        </p:tgtEl>
                                      </p:cBhvr>
                                    </p:animEffect>
                                    <p:set>
                                      <p:cBhvr>
                                        <p:cTn id="65" dur="1" fill="hold">
                                          <p:stCondLst>
                                            <p:cond delay="999"/>
                                          </p:stCondLst>
                                        </p:cTn>
                                        <p:tgtEl>
                                          <p:spTgt spid="1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9"/>
                                        </p:tgtEl>
                                      </p:cBhvr>
                                    </p:animEffect>
                                    <p:set>
                                      <p:cBhvr>
                                        <p:cTn id="68" dur="1" fill="hold">
                                          <p:stCondLst>
                                            <p:cond delay="999"/>
                                          </p:stCondLst>
                                        </p:cTn>
                                        <p:tgtEl>
                                          <p:spTgt spid="9"/>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11"/>
                                        </p:tgtEl>
                                      </p:cBhvr>
                                    </p:animEffect>
                                    <p:set>
                                      <p:cBhvr>
                                        <p:cTn id="71" dur="1" fill="hold">
                                          <p:stCondLst>
                                            <p:cond delay="999"/>
                                          </p:stCondLst>
                                        </p:cTn>
                                        <p:tgtEl>
                                          <p:spTgt spid="1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1000"/>
                                        <p:tgtEl>
                                          <p:spTgt spid="12"/>
                                        </p:tgtEl>
                                      </p:cBhvr>
                                    </p:animEffect>
                                    <p:set>
                                      <p:cBhvr>
                                        <p:cTn id="74" dur="1" fill="hold">
                                          <p:stCondLst>
                                            <p:cond delay="99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000"/>
                                        <p:tgtEl>
                                          <p:spTgt spid="18"/>
                                        </p:tgtEl>
                                      </p:cBhvr>
                                    </p:animEffect>
                                  </p:childTnLst>
                                </p:cTn>
                              </p:par>
                              <p:par>
                                <p:cTn id="80" presetID="10" presetClass="exit" presetSubtype="0" fill="hold" nodeType="withEffect">
                                  <p:stCondLst>
                                    <p:cond delay="0"/>
                                  </p:stCondLst>
                                  <p:childTnLst>
                                    <p:animEffect transition="out" filter="fade">
                                      <p:cBhvr>
                                        <p:cTn id="81" dur="1000"/>
                                        <p:tgtEl>
                                          <p:spTgt spid="17"/>
                                        </p:tgtEl>
                                      </p:cBhvr>
                                    </p:animEffect>
                                    <p:set>
                                      <p:cBhvr>
                                        <p:cTn id="82" dur="1" fill="hold">
                                          <p:stCondLst>
                                            <p:cond delay="999"/>
                                          </p:stCondLst>
                                        </p:cTn>
                                        <p:tgtEl>
                                          <p:spTgt spid="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16"/>
                                        </p:tgtEl>
                                      </p:cBhvr>
                                    </p:animEffect>
                                    <p:set>
                                      <p:cBhvr>
                                        <p:cTn id="85" dur="1" fill="hold">
                                          <p:stCondLst>
                                            <p:cond delay="999"/>
                                          </p:stCondLst>
                                        </p:cTn>
                                        <p:tgtEl>
                                          <p:spTgt spid="1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FF64-5FD8-4179-A3BE-6A1F46A3B202}"/>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2770368B-7888-4338-8167-E97CCE3F78C9}"/>
              </a:ext>
            </a:extLst>
          </p:cNvPr>
          <p:cNvSpPr>
            <a:spLocks noGrp="1"/>
          </p:cNvSpPr>
          <p:nvPr>
            <p:ph sz="half" idx="1"/>
          </p:nvPr>
        </p:nvSpPr>
        <p:spPr>
          <a:xfrm>
            <a:off x="537409" y="1702864"/>
            <a:ext cx="11029751" cy="4351338"/>
          </a:xfrm>
        </p:spPr>
        <p:txBody>
          <a:bodyPr/>
          <a:lstStyle/>
          <a:p>
            <a:pPr marL="0" indent="0">
              <a:buNone/>
            </a:pPr>
            <a:r>
              <a:rPr lang="en-CA" sz="2400" dirty="0">
                <a:latin typeface="Arial" panose="020B0604020202020204" pitchFamily="34" charset="0"/>
                <a:cs typeface="Arial" panose="020B0604020202020204" pitchFamily="34" charset="0"/>
              </a:rPr>
              <a:t>Open licences and open licensing systems are valuable because they:</a:t>
            </a:r>
          </a:p>
          <a:p>
            <a:pPr>
              <a:lnSpc>
                <a:spcPct val="100000"/>
              </a:lnSpc>
            </a:pPr>
            <a:r>
              <a:rPr lang="en-CA" sz="2400" dirty="0">
                <a:latin typeface="Arial" panose="020B0604020202020204" pitchFamily="34" charset="0"/>
                <a:cs typeface="Arial" panose="020B0604020202020204" pitchFamily="34" charset="0"/>
              </a:rPr>
              <a:t>Add a degree of consistency to the open licensing of works</a:t>
            </a:r>
          </a:p>
          <a:p>
            <a:pPr marL="0" indent="0">
              <a:lnSpc>
                <a:spcPct val="100000"/>
              </a:lnSpc>
              <a:buNone/>
            </a:pPr>
            <a:endParaRPr lang="en-CA" sz="2400" dirty="0">
              <a:latin typeface="Arial" panose="020B0604020202020204" pitchFamily="34" charset="0"/>
              <a:cs typeface="Arial" panose="020B0604020202020204" pitchFamily="34" charset="0"/>
            </a:endParaRPr>
          </a:p>
          <a:p>
            <a:pPr>
              <a:lnSpc>
                <a:spcPct val="100000"/>
              </a:lnSpc>
            </a:pPr>
            <a:r>
              <a:rPr lang="en-CA" sz="2400" dirty="0">
                <a:latin typeface="Arial" panose="020B0604020202020204" pitchFamily="34" charset="0"/>
                <a:cs typeface="Arial" panose="020B0604020202020204" pitchFamily="34" charset="0"/>
              </a:rPr>
              <a:t>Allow the creator to specify the terms for the use of works</a:t>
            </a:r>
          </a:p>
          <a:p>
            <a:pPr>
              <a:lnSpc>
                <a:spcPct val="100000"/>
              </a:lnSpc>
            </a:pPr>
            <a:endParaRPr lang="en-CA" sz="2400" dirty="0">
              <a:latin typeface="Arial" panose="020B0604020202020204" pitchFamily="34" charset="0"/>
              <a:cs typeface="Arial" panose="020B0604020202020204" pitchFamily="34" charset="0"/>
            </a:endParaRPr>
          </a:p>
          <a:p>
            <a:pPr>
              <a:lnSpc>
                <a:spcPct val="100000"/>
              </a:lnSpc>
            </a:pPr>
            <a:r>
              <a:rPr lang="en-CA" sz="2400" dirty="0">
                <a:latin typeface="Arial" panose="020B0604020202020204" pitchFamily="34" charset="0"/>
                <a:cs typeface="Arial" panose="020B0604020202020204" pitchFamily="34" charset="0"/>
              </a:rPr>
              <a:t>Help users better understand the terms and conditions of use for works</a:t>
            </a:r>
          </a:p>
          <a:p>
            <a:pPr marL="0" indent="0">
              <a:lnSpc>
                <a:spcPct val="100000"/>
              </a:lnSpc>
              <a:buNone/>
            </a:pPr>
            <a:endParaRPr lang="en-CA" sz="2400" dirty="0">
              <a:latin typeface="Arial" panose="020B0604020202020204" pitchFamily="34" charset="0"/>
              <a:cs typeface="Arial" panose="020B0604020202020204" pitchFamily="34" charset="0"/>
            </a:endParaRPr>
          </a:p>
          <a:p>
            <a:pPr>
              <a:lnSpc>
                <a:spcPct val="100000"/>
              </a:lnSpc>
            </a:pPr>
            <a:r>
              <a:rPr lang="en-CA" sz="2400" dirty="0">
                <a:latin typeface="Arial" panose="020B0604020202020204" pitchFamily="34" charset="0"/>
                <a:cs typeface="Arial" panose="020B0604020202020204" pitchFamily="34" charset="0"/>
              </a:rPr>
              <a:t>Broaden access to, and visibility of, works by adding them to the intellectual commons</a:t>
            </a:r>
          </a:p>
        </p:txBody>
      </p:sp>
    </p:spTree>
    <p:custDataLst>
      <p:tags r:id="rId1"/>
    </p:custDataLst>
    <p:extLst>
      <p:ext uri="{BB962C8B-B14F-4D97-AF65-F5344CB8AC3E}">
        <p14:creationId xmlns:p14="http://schemas.microsoft.com/office/powerpoint/2010/main" val="1650248810"/>
      </p:ext>
    </p:extLst>
  </p:cSld>
  <p:clrMapOvr>
    <a:masterClrMapping/>
  </p:clrMapOvr>
  <mc:AlternateContent xmlns:mc="http://schemas.openxmlformats.org/markup-compatibility/2006" xmlns:p14="http://schemas.microsoft.com/office/powerpoint/2010/main">
    <mc:Choice Requires="p14">
      <p:transition spd="slow" p14:dur="2000" advTm="36482"/>
    </mc:Choice>
    <mc:Fallback xmlns="">
      <p:transition spd="slow" advTm="36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526318"/>
            <a:ext cx="9823938" cy="868633"/>
          </a:xfrm>
        </p:spPr>
        <p:txBody>
          <a:bodyPr/>
          <a:lstStyle/>
          <a:p>
            <a:r>
              <a:rPr lang="en-US" b="1" dirty="0">
                <a:latin typeface="Arial" panose="020B0604020202020204" pitchFamily="34" charset="0"/>
                <a:cs typeface="Arial" panose="020B0604020202020204" pitchFamily="34" charset="0"/>
              </a:rPr>
              <a:t>LEARNING OBJECTIVES</a:t>
            </a:r>
          </a:p>
        </p:txBody>
      </p:sp>
      <p:sp>
        <p:nvSpPr>
          <p:cNvPr id="3" name="Content Placeholder 2"/>
          <p:cNvSpPr>
            <a:spLocks noGrp="1"/>
          </p:cNvSpPr>
          <p:nvPr>
            <p:ph sz="half" idx="1"/>
          </p:nvPr>
        </p:nvSpPr>
        <p:spPr>
          <a:xfrm>
            <a:off x="838199" y="1657913"/>
            <a:ext cx="10736179" cy="4351338"/>
          </a:xfrm>
        </p:spPr>
        <p:txBody>
          <a:bodyPr/>
          <a:lstStyle/>
          <a:p>
            <a:pPr marL="0" indent="0">
              <a:buNone/>
            </a:pPr>
            <a:r>
              <a:rPr lang="en-US" sz="2400" dirty="0">
                <a:latin typeface="Arial" panose="020B0604020202020204" pitchFamily="34" charset="0"/>
                <a:cs typeface="Arial" panose="020B0604020202020204" pitchFamily="34" charset="0"/>
              </a:rPr>
              <a:t>You should now be able to:</a:t>
            </a:r>
          </a:p>
          <a:p>
            <a:r>
              <a:rPr lang="en-US" sz="2400" dirty="0">
                <a:latin typeface="Arial" panose="020B0604020202020204" pitchFamily="34" charset="0"/>
                <a:cs typeface="Arial" panose="020B0604020202020204" pitchFamily="34" charset="0"/>
              </a:rPr>
              <a:t>Describe the nature of open licensing systems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Provide an overview of the GNU Public License and the Creative Commons licensing systems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Explain how open </a:t>
            </a:r>
            <a:r>
              <a:rPr lang="en-US" sz="2400" dirty="0" err="1">
                <a:latin typeface="Arial" panose="020B0604020202020204" pitchFamily="34" charset="0"/>
                <a:cs typeface="Arial" panose="020B0604020202020204" pitchFamily="34" charset="0"/>
              </a:rPr>
              <a:t>licences</a:t>
            </a:r>
            <a:r>
              <a:rPr lang="en-US" sz="2400" dirty="0">
                <a:latin typeface="Arial" panose="020B0604020202020204" pitchFamily="34" charset="0"/>
                <a:cs typeface="Arial" panose="020B0604020202020204" pitchFamily="34" charset="0"/>
              </a:rPr>
              <a:t> can be used to improve the visibility and impact of copyright-protected works</a:t>
            </a:r>
          </a:p>
        </p:txBody>
      </p:sp>
    </p:spTree>
    <p:custDataLst>
      <p:tags r:id="rId1"/>
    </p:custDataLst>
    <p:extLst>
      <p:ext uri="{BB962C8B-B14F-4D97-AF65-F5344CB8AC3E}">
        <p14:creationId xmlns:p14="http://schemas.microsoft.com/office/powerpoint/2010/main" val="1540596572"/>
      </p:ext>
    </p:extLst>
  </p:cSld>
  <p:clrMapOvr>
    <a:masterClrMapping/>
  </p:clrMapOvr>
  <mc:AlternateContent xmlns:mc="http://schemas.openxmlformats.org/markup-compatibility/2006" xmlns:p14="http://schemas.microsoft.com/office/powerpoint/2010/main">
    <mc:Choice Requires="p14">
      <p:transition spd="slow" p14:dur="2000" advTm="22386"/>
    </mc:Choice>
    <mc:Fallback xmlns="">
      <p:transition spd="slow" advTm="223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526318"/>
            <a:ext cx="9823938" cy="868633"/>
          </a:xfrm>
        </p:spPr>
        <p:txBody>
          <a:bodyPr/>
          <a:lstStyle/>
          <a:p>
            <a:r>
              <a:rPr lang="en-US" b="1" dirty="0">
                <a:latin typeface="Arial" panose="020B0604020202020204" pitchFamily="34" charset="0"/>
                <a:cs typeface="Arial" panose="020B0604020202020204" pitchFamily="34" charset="0"/>
              </a:rPr>
              <a:t>THANK YOU FOR YOUR ATTENTION</a:t>
            </a:r>
          </a:p>
        </p:txBody>
      </p:sp>
      <p:pic>
        <p:nvPicPr>
          <p:cNvPr id="7" name="Content Placeholder 6">
            <a:extLst>
              <a:ext uri="{FF2B5EF4-FFF2-40B4-BE49-F238E27FC236}">
                <a16:creationId xmlns:a16="http://schemas.microsoft.com/office/drawing/2014/main" id="{6269F8F5-3C89-4A6F-8DD6-83F60892560C}"/>
              </a:ext>
            </a:extLst>
          </p:cNvPr>
          <p:cNvPicPr>
            <a:picLocks noChangeAspect="1"/>
          </p:cNvPicPr>
          <p:nvPr/>
        </p:nvPicPr>
        <p:blipFill>
          <a:blip r:embed="rId3"/>
          <a:stretch>
            <a:fillRect/>
          </a:stretch>
        </p:blipFill>
        <p:spPr>
          <a:xfrm>
            <a:off x="367177" y="1996794"/>
            <a:ext cx="11457646" cy="2864412"/>
          </a:xfrm>
          <a:prstGeom prst="rect">
            <a:avLst/>
          </a:prstGeom>
        </p:spPr>
      </p:pic>
    </p:spTree>
    <p:extLst>
      <p:ext uri="{BB962C8B-B14F-4D97-AF65-F5344CB8AC3E}">
        <p14:creationId xmlns:p14="http://schemas.microsoft.com/office/powerpoint/2010/main" val="661923784"/>
      </p:ext>
    </p:extLst>
  </p:cSld>
  <p:clrMapOvr>
    <a:masterClrMapping/>
  </p:clrMapOvr>
  <mc:AlternateContent xmlns:mc="http://schemas.openxmlformats.org/markup-compatibility/2006" xmlns:p14="http://schemas.microsoft.com/office/powerpoint/2010/main">
    <mc:Choice Requires="p14">
      <p:transition spd="slow" p14:dur="2000" advTm="11392"/>
    </mc:Choice>
    <mc:Fallback xmlns="">
      <p:transition spd="slow" advTm="1139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526318"/>
            <a:ext cx="9823938" cy="868633"/>
          </a:xfrm>
        </p:spPr>
        <p:txBody>
          <a:bodyPr/>
          <a:lstStyle/>
          <a:p>
            <a:r>
              <a:rPr lang="en-US" b="1" dirty="0">
                <a:latin typeface="Arial" panose="020B0604020202020204" pitchFamily="34" charset="0"/>
                <a:cs typeface="Arial" panose="020B0604020202020204" pitchFamily="34" charset="0"/>
              </a:rPr>
              <a:t>REFERENCES AND RESOURCES</a:t>
            </a:r>
          </a:p>
        </p:txBody>
      </p:sp>
      <p:sp>
        <p:nvSpPr>
          <p:cNvPr id="3" name="TextBox 2">
            <a:extLst>
              <a:ext uri="{FF2B5EF4-FFF2-40B4-BE49-F238E27FC236}">
                <a16:creationId xmlns:a16="http://schemas.microsoft.com/office/drawing/2014/main" id="{D29466A3-4681-4304-84B5-4F2569960A26}"/>
              </a:ext>
            </a:extLst>
          </p:cNvPr>
          <p:cNvSpPr txBox="1"/>
          <p:nvPr/>
        </p:nvSpPr>
        <p:spPr>
          <a:xfrm>
            <a:off x="1520894" y="1709923"/>
            <a:ext cx="8899071" cy="4247317"/>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Creative Commons Certificate Resources. </a:t>
            </a:r>
            <a:r>
              <a:rPr lang="en-CA" dirty="0">
                <a:solidFill>
                  <a:schemeClr val="bg2">
                    <a:lumMod val="50000"/>
                  </a:schemeClr>
                </a:solidFill>
                <a:latin typeface="Arial" panose="020B0604020202020204" pitchFamily="34" charset="0"/>
                <a:cs typeface="Arial" panose="020B0604020202020204" pitchFamily="34" charset="0"/>
                <a:hlinkClick r:id="rId3"/>
              </a:rPr>
              <a:t>https://certificates.creativecommons.org/about/certificate-resources-cc-by/</a:t>
            </a:r>
            <a:r>
              <a:rPr lang="en-CA" dirty="0">
                <a:solidFill>
                  <a:schemeClr val="bg2">
                    <a:lumMod val="50000"/>
                  </a:schemeClr>
                </a:solidFill>
                <a:latin typeface="Arial" panose="020B0604020202020204" pitchFamily="34" charset="0"/>
                <a:cs typeface="Arial" panose="020B0604020202020204" pitchFamily="34" charset="0"/>
              </a:rPr>
              <a:t> </a:t>
            </a:r>
          </a:p>
          <a:p>
            <a:endParaRPr lang="en-CA" dirty="0">
              <a:solidFill>
                <a:schemeClr val="bg2">
                  <a:lumMod val="50000"/>
                </a:schemeClr>
              </a:solidFill>
              <a:latin typeface="Arial" panose="020B0604020202020204" pitchFamily="34" charset="0"/>
              <a:cs typeface="Arial" panose="020B0604020202020204" pitchFamily="34" charset="0"/>
            </a:endParaRPr>
          </a:p>
          <a:p>
            <a:r>
              <a:rPr lang="en-CA" dirty="0">
                <a:solidFill>
                  <a:schemeClr val="bg2">
                    <a:lumMod val="50000"/>
                  </a:schemeClr>
                </a:solidFill>
                <a:latin typeface="Arial" panose="020B0604020202020204" pitchFamily="34" charset="0"/>
                <a:cs typeface="Arial" panose="020B0604020202020204" pitchFamily="34" charset="0"/>
              </a:rPr>
              <a:t>Creative Commons Videos. </a:t>
            </a:r>
            <a:r>
              <a:rPr lang="en-CA" dirty="0">
                <a:solidFill>
                  <a:schemeClr val="bg2">
                    <a:lumMod val="50000"/>
                  </a:schemeClr>
                </a:solidFill>
                <a:latin typeface="Arial" panose="020B0604020202020204" pitchFamily="34" charset="0"/>
                <a:cs typeface="Arial" panose="020B0604020202020204" pitchFamily="34" charset="0"/>
                <a:hlinkClick r:id="rId4"/>
              </a:rPr>
              <a:t>https://creativecommons.org/about/videos/</a:t>
            </a:r>
            <a:r>
              <a:rPr lang="en-CA" dirty="0">
                <a:solidFill>
                  <a:schemeClr val="bg2">
                    <a:lumMod val="50000"/>
                  </a:schemeClr>
                </a:solidFill>
                <a:latin typeface="Arial" panose="020B0604020202020204" pitchFamily="34" charset="0"/>
                <a:cs typeface="Arial" panose="020B0604020202020204" pitchFamily="34" charset="0"/>
              </a:rPr>
              <a:t> </a:t>
            </a:r>
          </a:p>
          <a:p>
            <a:endParaRPr lang="en-CA" dirty="0">
              <a:solidFill>
                <a:schemeClr val="bg2">
                  <a:lumMod val="50000"/>
                </a:schemeClr>
              </a:solidFill>
              <a:latin typeface="Arial" panose="020B0604020202020204" pitchFamily="34" charset="0"/>
              <a:cs typeface="Arial" panose="020B0604020202020204" pitchFamily="34" charset="0"/>
            </a:endParaRPr>
          </a:p>
          <a:p>
            <a:r>
              <a:rPr lang="en-CA" dirty="0">
                <a:solidFill>
                  <a:schemeClr val="bg2">
                    <a:lumMod val="50000"/>
                  </a:schemeClr>
                </a:solidFill>
                <a:latin typeface="Arial" panose="020B0604020202020204" pitchFamily="34" charset="0"/>
                <a:cs typeface="Arial" panose="020B0604020202020204" pitchFamily="34" charset="0"/>
              </a:rPr>
              <a:t>Scharf, N. (2017). Creative commons-</a:t>
            </a:r>
            <a:r>
              <a:rPr lang="en-CA" dirty="0" err="1">
                <a:solidFill>
                  <a:schemeClr val="bg2">
                    <a:lumMod val="50000"/>
                  </a:schemeClr>
                </a:solidFill>
                <a:latin typeface="Arial" panose="020B0604020202020204" pitchFamily="34" charset="0"/>
                <a:cs typeface="Arial" panose="020B0604020202020204" pitchFamily="34" charset="0"/>
              </a:rPr>
              <a:t>ense</a:t>
            </a:r>
            <a:r>
              <a:rPr lang="en-CA" dirty="0">
                <a:solidFill>
                  <a:schemeClr val="bg2">
                    <a:lumMod val="50000"/>
                  </a:schemeClr>
                </a:solidFill>
                <a:latin typeface="Arial" panose="020B0604020202020204" pitchFamily="34" charset="0"/>
                <a:cs typeface="Arial" panose="020B0604020202020204" pitchFamily="34" charset="0"/>
              </a:rPr>
              <a:t>? An analysis of tensions between copyright law and Creative Commons. </a:t>
            </a:r>
            <a:r>
              <a:rPr lang="en-CA" i="1" dirty="0">
                <a:solidFill>
                  <a:schemeClr val="bg2">
                    <a:lumMod val="50000"/>
                  </a:schemeClr>
                </a:solidFill>
                <a:latin typeface="Arial" panose="020B0604020202020204" pitchFamily="34" charset="0"/>
                <a:cs typeface="Arial" panose="020B0604020202020204" pitchFamily="34" charset="0"/>
              </a:rPr>
              <a:t>Journal of Intellectual Property Law &amp; Practice, 12</a:t>
            </a:r>
            <a:r>
              <a:rPr lang="en-CA" dirty="0">
                <a:solidFill>
                  <a:schemeClr val="bg2">
                    <a:lumMod val="50000"/>
                  </a:schemeClr>
                </a:solidFill>
                <a:latin typeface="Arial" panose="020B0604020202020204" pitchFamily="34" charset="0"/>
                <a:cs typeface="Arial" panose="020B0604020202020204" pitchFamily="34" charset="0"/>
              </a:rPr>
              <a:t>(5), 376-383. Retrieved from </a:t>
            </a:r>
            <a:r>
              <a:rPr lang="en-CA" dirty="0">
                <a:hlinkClick r:id="rId5"/>
              </a:rPr>
              <a:t>https://doi.org/10.1093/jiplp/jpx023</a:t>
            </a:r>
            <a:r>
              <a:rPr lang="en-CA" dirty="0"/>
              <a:t> </a:t>
            </a:r>
          </a:p>
          <a:p>
            <a:endParaRPr lang="en-CA" dirty="0">
              <a:solidFill>
                <a:schemeClr val="bg2">
                  <a:lumMod val="50000"/>
                </a:schemeClr>
              </a:solidFill>
              <a:latin typeface="Arial" panose="020B0604020202020204" pitchFamily="34" charset="0"/>
              <a:cs typeface="Arial" panose="020B0604020202020204" pitchFamily="34" charset="0"/>
            </a:endParaRPr>
          </a:p>
          <a:p>
            <a:r>
              <a:rPr lang="en-CA" dirty="0">
                <a:solidFill>
                  <a:schemeClr val="bg2">
                    <a:lumMod val="50000"/>
                  </a:schemeClr>
                </a:solidFill>
                <a:latin typeface="Arial" panose="020B0604020202020204" pitchFamily="34" charset="0"/>
                <a:cs typeface="Arial" panose="020B0604020202020204" pitchFamily="34" charset="0"/>
              </a:rPr>
              <a:t>Stallman, R. (N.d.). </a:t>
            </a:r>
            <a:r>
              <a:rPr lang="en-CA" i="1" dirty="0">
                <a:solidFill>
                  <a:schemeClr val="bg2">
                    <a:lumMod val="50000"/>
                  </a:schemeClr>
                </a:solidFill>
                <a:latin typeface="Arial" panose="020B0604020202020204" pitchFamily="34" charset="0"/>
                <a:cs typeface="Arial" panose="020B0604020202020204" pitchFamily="34" charset="0"/>
              </a:rPr>
              <a:t>Why open source misses the point of free software</a:t>
            </a:r>
            <a:r>
              <a:rPr lang="en-CA" dirty="0">
                <a:solidFill>
                  <a:schemeClr val="bg2">
                    <a:lumMod val="50000"/>
                  </a:schemeClr>
                </a:solidFill>
                <a:latin typeface="Arial" panose="020B0604020202020204" pitchFamily="34" charset="0"/>
                <a:cs typeface="Arial" panose="020B0604020202020204" pitchFamily="34" charset="0"/>
              </a:rPr>
              <a:t>. Retrieved from </a:t>
            </a:r>
            <a:r>
              <a:rPr lang="en-CA" dirty="0">
                <a:solidFill>
                  <a:schemeClr val="bg2">
                    <a:lumMod val="50000"/>
                  </a:schemeClr>
                </a:solidFill>
                <a:latin typeface="Arial" panose="020B0604020202020204" pitchFamily="34" charset="0"/>
                <a:cs typeface="Arial" panose="020B0604020202020204" pitchFamily="34" charset="0"/>
                <a:hlinkClick r:id="rId6"/>
              </a:rPr>
              <a:t>https://www.gnu.org/philosophy/open-source-misses-the-point.html</a:t>
            </a:r>
            <a:r>
              <a:rPr lang="en-CA" dirty="0">
                <a:solidFill>
                  <a:schemeClr val="bg2">
                    <a:lumMod val="50000"/>
                  </a:schemeClr>
                </a:solidFill>
                <a:latin typeface="Arial" panose="020B0604020202020204" pitchFamily="34" charset="0"/>
                <a:cs typeface="Arial" panose="020B0604020202020204" pitchFamily="34" charset="0"/>
              </a:rPr>
              <a:t>   </a:t>
            </a:r>
          </a:p>
          <a:p>
            <a:endParaRPr lang="en-CA" dirty="0">
              <a:solidFill>
                <a:schemeClr val="bg2">
                  <a:lumMod val="50000"/>
                </a:schemeClr>
              </a:solidFill>
              <a:latin typeface="Arial" panose="020B0604020202020204" pitchFamily="34" charset="0"/>
              <a:cs typeface="Arial" panose="020B0604020202020204" pitchFamily="34" charset="0"/>
            </a:endParaRPr>
          </a:p>
          <a:p>
            <a:r>
              <a:rPr lang="en-CA" dirty="0" err="1">
                <a:solidFill>
                  <a:schemeClr val="bg2">
                    <a:lumMod val="50000"/>
                  </a:schemeClr>
                </a:solidFill>
                <a:latin typeface="Arial" panose="020B0604020202020204" pitchFamily="34" charset="0"/>
                <a:cs typeface="Arial" panose="020B0604020202020204" pitchFamily="34" charset="0"/>
              </a:rPr>
              <a:t>Watercutter</a:t>
            </a:r>
            <a:r>
              <a:rPr lang="en-CA" dirty="0">
                <a:solidFill>
                  <a:schemeClr val="bg2">
                    <a:lumMod val="50000"/>
                  </a:schemeClr>
                </a:solidFill>
                <a:latin typeface="Arial" panose="020B0604020202020204" pitchFamily="34" charset="0"/>
                <a:cs typeface="Arial" panose="020B0604020202020204" pitchFamily="34" charset="0"/>
              </a:rPr>
              <a:t>, A. (2013, September). Why free software is more important now than ever before. </a:t>
            </a:r>
            <a:r>
              <a:rPr lang="en-CA" i="1" dirty="0">
                <a:solidFill>
                  <a:schemeClr val="bg2">
                    <a:lumMod val="50000"/>
                  </a:schemeClr>
                </a:solidFill>
                <a:latin typeface="Arial" panose="020B0604020202020204" pitchFamily="34" charset="0"/>
                <a:cs typeface="Arial" panose="020B0604020202020204" pitchFamily="34" charset="0"/>
              </a:rPr>
              <a:t>Wired</a:t>
            </a:r>
            <a:r>
              <a:rPr lang="en-CA" dirty="0">
                <a:solidFill>
                  <a:schemeClr val="bg2">
                    <a:lumMod val="50000"/>
                  </a:schemeClr>
                </a:solidFill>
                <a:latin typeface="Arial" panose="020B0604020202020204" pitchFamily="34" charset="0"/>
                <a:cs typeface="Arial" panose="020B0604020202020204" pitchFamily="34" charset="0"/>
              </a:rPr>
              <a:t>. Retrieved from </a:t>
            </a:r>
            <a:r>
              <a:rPr lang="en-CA" dirty="0">
                <a:solidFill>
                  <a:schemeClr val="bg2">
                    <a:lumMod val="50000"/>
                  </a:schemeClr>
                </a:solidFill>
                <a:latin typeface="Arial" panose="020B0604020202020204" pitchFamily="34" charset="0"/>
                <a:cs typeface="Arial" panose="020B0604020202020204" pitchFamily="34" charset="0"/>
                <a:hlinkClick r:id="rId7"/>
              </a:rPr>
              <a:t>https://www.wired.com/2013/09/why-free-software-is-more-important-now-than-ever-before/</a:t>
            </a:r>
            <a:r>
              <a:rPr lang="en-CA" dirty="0">
                <a:solidFill>
                  <a:schemeClr val="bg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22149342"/>
      </p:ext>
    </p:extLst>
  </p:cSld>
  <p:clrMapOvr>
    <a:masterClrMapping/>
  </p:clrMapOvr>
  <mc:AlternateContent xmlns:mc="http://schemas.openxmlformats.org/markup-compatibility/2006" xmlns:p14="http://schemas.microsoft.com/office/powerpoint/2010/main">
    <mc:Choice Requires="p14">
      <p:transition spd="slow" p14:dur="2000" advTm="6441"/>
    </mc:Choice>
    <mc:Fallback xmlns="">
      <p:transition spd="slow" advTm="64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18D-D0AC-4700-9E07-FFDB28B7D3C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IMAGE REFERENCES</a:t>
            </a:r>
          </a:p>
        </p:txBody>
      </p:sp>
      <p:sp>
        <p:nvSpPr>
          <p:cNvPr id="3" name="Content Placeholder 2">
            <a:extLst>
              <a:ext uri="{FF2B5EF4-FFF2-40B4-BE49-F238E27FC236}">
                <a16:creationId xmlns:a16="http://schemas.microsoft.com/office/drawing/2014/main" id="{E9CE8CB9-C68A-4DB4-A29E-FD9D149E050E}"/>
              </a:ext>
            </a:extLst>
          </p:cNvPr>
          <p:cNvSpPr>
            <a:spLocks noGrp="1"/>
          </p:cNvSpPr>
          <p:nvPr>
            <p:ph sz="half" idx="1"/>
          </p:nvPr>
        </p:nvSpPr>
        <p:spPr>
          <a:xfrm>
            <a:off x="838200" y="1185013"/>
            <a:ext cx="10728960" cy="3631637"/>
          </a:xfrm>
        </p:spPr>
        <p:txBody>
          <a:bodyPr/>
          <a:lstStyle/>
          <a:p>
            <a:pPr marL="0" indent="0">
              <a:buNone/>
            </a:pPr>
            <a:endParaRPr lang="en-CA" sz="900" dirty="0">
              <a:latin typeface="Arial" panose="020B0604020202020204" pitchFamily="34" charset="0"/>
              <a:cs typeface="Arial" panose="020B0604020202020204" pitchFamily="34" charset="0"/>
            </a:endParaRPr>
          </a:p>
          <a:p>
            <a:pPr marL="0" indent="0">
              <a:buNone/>
            </a:pPr>
            <a:r>
              <a:rPr lang="en-CA" sz="1400" dirty="0">
                <a:latin typeface="Arial" panose="020B0604020202020204" pitchFamily="34" charset="0"/>
                <a:cs typeface="Arial" panose="020B0604020202020204" pitchFamily="34" charset="0"/>
              </a:rPr>
              <a:t>Image Credits (in order of appearance)</a:t>
            </a:r>
          </a:p>
          <a:p>
            <a:pPr lvl="1"/>
            <a:r>
              <a:rPr lang="en-CA" sz="900" dirty="0">
                <a:latin typeface="Arial" panose="020B0604020202020204" pitchFamily="34" charset="0"/>
                <a:cs typeface="Arial" panose="020B0604020202020204" pitchFamily="34" charset="0"/>
              </a:rPr>
              <a:t>Creative Commons. (n.d.). [Creative Commons Logo]. </a:t>
            </a:r>
            <a:r>
              <a:rPr lang="en-CA" sz="900" dirty="0">
                <a:latin typeface="Arial" panose="020B0604020202020204" pitchFamily="34" charset="0"/>
                <a:cs typeface="Arial" panose="020B0604020202020204" pitchFamily="34" charset="0"/>
                <a:hlinkClick r:id="rId2"/>
              </a:rPr>
              <a:t>https://creativecommons.org/about/downloads/</a:t>
            </a:r>
            <a:r>
              <a:rPr lang="en-CA" sz="900" dirty="0">
                <a:latin typeface="Arial" panose="020B0604020202020204" pitchFamily="34" charset="0"/>
                <a:cs typeface="Arial" panose="020B0604020202020204" pitchFamily="34" charset="0"/>
              </a:rPr>
              <a:t> </a:t>
            </a:r>
          </a:p>
          <a:p>
            <a:pPr lvl="1"/>
            <a:r>
              <a:rPr lang="en-CA" sz="900" dirty="0" err="1">
                <a:latin typeface="Arial" panose="020B0604020202020204" pitchFamily="34" charset="0"/>
                <a:cs typeface="Arial" panose="020B0604020202020204" pitchFamily="34" charset="0"/>
              </a:rPr>
              <a:t>Phrood</a:t>
            </a:r>
            <a:r>
              <a:rPr lang="en-CA" sz="900" i="1" dirty="0">
                <a:latin typeface="Arial" panose="020B0604020202020204" pitchFamily="34" charset="0"/>
                <a:cs typeface="Arial" panose="020B0604020202020204" pitchFamily="34" charset="0"/>
              </a:rPr>
              <a:t>. </a:t>
            </a:r>
            <a:r>
              <a:rPr lang="en-CA" sz="900" dirty="0">
                <a:latin typeface="Arial" panose="020B0604020202020204" pitchFamily="34" charset="0"/>
                <a:cs typeface="Arial" panose="020B0604020202020204" pitchFamily="34" charset="0"/>
              </a:rPr>
              <a:t>(2008). Spectrum-sRGB. </a:t>
            </a:r>
            <a:r>
              <a:rPr lang="en-CA" sz="900" i="1" dirty="0">
                <a:latin typeface="Arial" panose="020B0604020202020204" pitchFamily="34" charset="0"/>
                <a:cs typeface="Arial" panose="020B0604020202020204" pitchFamily="34" charset="0"/>
              </a:rPr>
              <a:t>Wikimedia Commons</a:t>
            </a:r>
            <a:r>
              <a:rPr lang="en-CA" sz="900" dirty="0">
                <a:latin typeface="Arial" panose="020B0604020202020204" pitchFamily="34" charset="0"/>
                <a:cs typeface="Arial" panose="020B0604020202020204" pitchFamily="34" charset="0"/>
              </a:rPr>
              <a:t>. PD. </a:t>
            </a:r>
            <a:r>
              <a:rPr lang="en-CA" sz="900" dirty="0">
                <a:latin typeface="Arial" panose="020B0604020202020204" pitchFamily="34" charset="0"/>
                <a:cs typeface="Arial" panose="020B0604020202020204" pitchFamily="34" charset="0"/>
                <a:hlinkClick r:id="rId3"/>
              </a:rPr>
              <a:t>https://commons.wikimedia.org/wiki/File:Spectrum-sRGB.svg</a:t>
            </a:r>
            <a:endParaRPr lang="en-CA" sz="900" dirty="0">
              <a:latin typeface="Arial" panose="020B0604020202020204" pitchFamily="34" charset="0"/>
              <a:cs typeface="Arial" panose="020B0604020202020204" pitchFamily="34" charset="0"/>
            </a:endParaRPr>
          </a:p>
          <a:p>
            <a:pPr lvl="1"/>
            <a:r>
              <a:rPr lang="en-CA" sz="900" dirty="0" err="1">
                <a:latin typeface="Arial" panose="020B0604020202020204" pitchFamily="34" charset="0"/>
                <a:cs typeface="Arial" panose="020B0604020202020204" pitchFamily="34" charset="0"/>
              </a:rPr>
              <a:t>Lȧstad</a:t>
            </a:r>
            <a:r>
              <a:rPr lang="en-CA" sz="900" dirty="0">
                <a:latin typeface="Arial" panose="020B0604020202020204" pitchFamily="34" charset="0"/>
                <a:cs typeface="Arial" panose="020B0604020202020204" pitchFamily="34" charset="0"/>
              </a:rPr>
              <a:t>, Egon. (n.d.). Note-taking. </a:t>
            </a:r>
            <a:r>
              <a:rPr lang="en-CA" sz="900" i="1" dirty="0">
                <a:latin typeface="Arial" panose="020B0604020202020204" pitchFamily="34" charset="0"/>
                <a:cs typeface="Arial" panose="020B0604020202020204" pitchFamily="34" charset="0"/>
              </a:rPr>
              <a:t>The Noun Project. </a:t>
            </a:r>
            <a:r>
              <a:rPr lang="en-CA" sz="900" dirty="0">
                <a:latin typeface="Arial" panose="020B0604020202020204" pitchFamily="34" charset="0"/>
                <a:cs typeface="Arial" panose="020B0604020202020204" pitchFamily="34" charset="0"/>
              </a:rPr>
              <a:t>CC BY. </a:t>
            </a:r>
            <a:r>
              <a:rPr lang="en-CA" sz="900" dirty="0">
                <a:latin typeface="Arial" panose="020B0604020202020204" pitchFamily="34" charset="0"/>
                <a:cs typeface="Arial" panose="020B0604020202020204" pitchFamily="34" charset="0"/>
                <a:hlinkClick r:id="rId4"/>
              </a:rPr>
              <a:t>https://thenounproject.com/icon/665382/</a:t>
            </a:r>
            <a:r>
              <a:rPr lang="en-CA" sz="900" dirty="0">
                <a:latin typeface="Arial" panose="020B0604020202020204" pitchFamily="34" charset="0"/>
                <a:cs typeface="Arial" panose="020B0604020202020204" pitchFamily="34" charset="0"/>
              </a:rPr>
              <a:t> </a:t>
            </a:r>
          </a:p>
          <a:p>
            <a:pPr lvl="1"/>
            <a:r>
              <a:rPr lang="en-CA" sz="900" dirty="0" err="1">
                <a:latin typeface="Arial" panose="020B0604020202020204" pitchFamily="34" charset="0"/>
                <a:cs typeface="Arial" panose="020B0604020202020204" pitchFamily="34" charset="0"/>
              </a:rPr>
              <a:t>ProSymbols</a:t>
            </a:r>
            <a:r>
              <a:rPr lang="en-CA" sz="900" dirty="0">
                <a:latin typeface="Arial" panose="020B0604020202020204" pitchFamily="34" charset="0"/>
                <a:cs typeface="Arial" panose="020B0604020202020204" pitchFamily="34" charset="0"/>
              </a:rPr>
              <a:t>, US. (n.d.). Reader. </a:t>
            </a:r>
            <a:r>
              <a:rPr lang="en-CA" sz="900" i="1" dirty="0">
                <a:latin typeface="Arial" panose="020B0604020202020204" pitchFamily="34" charset="0"/>
                <a:cs typeface="Arial" panose="020B0604020202020204" pitchFamily="34" charset="0"/>
              </a:rPr>
              <a:t>The Noun Project. </a:t>
            </a:r>
            <a:r>
              <a:rPr lang="en-CA" sz="900" dirty="0">
                <a:latin typeface="Arial" panose="020B0604020202020204" pitchFamily="34" charset="0"/>
                <a:cs typeface="Arial" panose="020B0604020202020204" pitchFamily="34" charset="0"/>
              </a:rPr>
              <a:t>CC BY. </a:t>
            </a:r>
            <a:r>
              <a:rPr lang="en-CA" sz="900" dirty="0">
                <a:latin typeface="Arial" panose="020B0604020202020204" pitchFamily="34" charset="0"/>
                <a:cs typeface="Arial" panose="020B0604020202020204" pitchFamily="34" charset="0"/>
                <a:hlinkClick r:id="rId5"/>
              </a:rPr>
              <a:t>https://thenounproject.com/search/?q=reader&amp;i=797600</a:t>
            </a:r>
            <a:r>
              <a:rPr lang="en-CA" sz="900" dirty="0">
                <a:latin typeface="Arial" panose="020B0604020202020204" pitchFamily="34" charset="0"/>
                <a:cs typeface="Arial" panose="020B0604020202020204" pitchFamily="34" charset="0"/>
              </a:rPr>
              <a:t> </a:t>
            </a:r>
          </a:p>
          <a:p>
            <a:pPr lvl="1"/>
            <a:r>
              <a:rPr lang="en-CA" sz="900" dirty="0">
                <a:latin typeface="Arial" panose="020B0604020202020204" pitchFamily="34" charset="0"/>
                <a:cs typeface="Arial" panose="020B0604020202020204" pitchFamily="34" charset="0"/>
              </a:rPr>
              <a:t>(1943). Woody Guthrie. </a:t>
            </a:r>
            <a:r>
              <a:rPr lang="en-CA" sz="900" i="1" dirty="0">
                <a:latin typeface="Arial" panose="020B0604020202020204" pitchFamily="34" charset="0"/>
                <a:cs typeface="Arial" panose="020B0604020202020204" pitchFamily="34" charset="0"/>
              </a:rPr>
              <a:t>Wikimedia Commons.</a:t>
            </a:r>
            <a:r>
              <a:rPr lang="en-CA" sz="900" dirty="0">
                <a:latin typeface="Arial" panose="020B0604020202020204" pitchFamily="34" charset="0"/>
                <a:cs typeface="Arial" panose="020B0604020202020204" pitchFamily="34" charset="0"/>
              </a:rPr>
              <a:t> PD. </a:t>
            </a:r>
            <a:r>
              <a:rPr lang="en-CA" sz="900" dirty="0">
                <a:latin typeface="Arial" panose="020B0604020202020204" pitchFamily="34" charset="0"/>
                <a:cs typeface="Arial" panose="020B0604020202020204" pitchFamily="34" charset="0"/>
                <a:hlinkClick r:id="rId6"/>
              </a:rPr>
              <a:t>https://commons.wikimedia.org/wiki/Woody_Guthrie#/media/File:Woody_Guthrie_NYWTS.jpg</a:t>
            </a:r>
            <a:endParaRPr lang="en-CA" sz="900" dirty="0">
              <a:latin typeface="Arial" panose="020B0604020202020204" pitchFamily="34" charset="0"/>
              <a:cs typeface="Arial" panose="020B0604020202020204" pitchFamily="34" charset="0"/>
            </a:endParaRPr>
          </a:p>
          <a:p>
            <a:pPr lvl="1"/>
            <a:r>
              <a:rPr lang="en-CA" sz="900" dirty="0" err="1">
                <a:latin typeface="Arial" panose="020B0604020202020204" pitchFamily="34" charset="0"/>
                <a:cs typeface="Arial" panose="020B0604020202020204" pitchFamily="34" charset="0"/>
              </a:rPr>
              <a:t>Enshia</a:t>
            </a:r>
            <a:r>
              <a:rPr lang="en-CA" sz="900" dirty="0">
                <a:latin typeface="Arial" panose="020B0604020202020204" pitchFamily="34" charset="0"/>
                <a:cs typeface="Arial" panose="020B0604020202020204" pitchFamily="34" charset="0"/>
              </a:rPr>
              <a:t>, CM. (n.d.).</a:t>
            </a:r>
            <a:r>
              <a:rPr lang="en-CA" sz="900" i="1" dirty="0">
                <a:latin typeface="Arial" panose="020B0604020202020204" pitchFamily="34" charset="0"/>
                <a:cs typeface="Arial" panose="020B0604020202020204" pitchFamily="34" charset="0"/>
              </a:rPr>
              <a:t> </a:t>
            </a:r>
            <a:r>
              <a:rPr lang="en-CA" sz="900" dirty="0">
                <a:latin typeface="Arial" panose="020B0604020202020204" pitchFamily="34" charset="0"/>
                <a:cs typeface="Arial" panose="020B0604020202020204" pitchFamily="34" charset="0"/>
              </a:rPr>
              <a:t>Book. </a:t>
            </a:r>
            <a:r>
              <a:rPr lang="en-CA" sz="900" i="1" dirty="0">
                <a:latin typeface="Arial" panose="020B0604020202020204" pitchFamily="34" charset="0"/>
                <a:cs typeface="Arial" panose="020B0604020202020204" pitchFamily="34" charset="0"/>
              </a:rPr>
              <a:t>The Noun Project. </a:t>
            </a:r>
            <a:r>
              <a:rPr lang="en-CA" sz="900" dirty="0">
                <a:latin typeface="Arial" panose="020B0604020202020204" pitchFamily="34" charset="0"/>
                <a:cs typeface="Arial" panose="020B0604020202020204" pitchFamily="34" charset="0"/>
              </a:rPr>
              <a:t>CC BY. </a:t>
            </a:r>
            <a:r>
              <a:rPr lang="en-CA" sz="900" dirty="0">
                <a:latin typeface="Arial" panose="020B0604020202020204" pitchFamily="34" charset="0"/>
                <a:cs typeface="Arial" panose="020B0604020202020204" pitchFamily="34" charset="0"/>
                <a:hlinkClick r:id="rId7"/>
              </a:rPr>
              <a:t>https://thenounproject.com/icon/1787402/</a:t>
            </a:r>
            <a:r>
              <a:rPr lang="en-CA" sz="900" dirty="0">
                <a:latin typeface="Arial" panose="020B0604020202020204" pitchFamily="34" charset="0"/>
                <a:cs typeface="Arial" panose="020B0604020202020204" pitchFamily="34" charset="0"/>
              </a:rPr>
              <a:t> </a:t>
            </a:r>
          </a:p>
          <a:p>
            <a:pPr lvl="1"/>
            <a:r>
              <a:rPr lang="en-CA" sz="900" dirty="0" err="1">
                <a:latin typeface="Arial" panose="020B0604020202020204" pitchFamily="34" charset="0"/>
                <a:cs typeface="Arial" panose="020B0604020202020204" pitchFamily="34" charset="0"/>
              </a:rPr>
              <a:t>Rawpixel</a:t>
            </a:r>
            <a:r>
              <a:rPr lang="en-CA" sz="900" dirty="0">
                <a:latin typeface="Arial" panose="020B0604020202020204" pitchFamily="34" charset="0"/>
                <a:cs typeface="Arial" panose="020B0604020202020204" pitchFamily="34" charset="0"/>
              </a:rPr>
              <a:t>. (2017). [Typewriter]. </a:t>
            </a:r>
            <a:r>
              <a:rPr lang="en-CA" sz="900" i="1" dirty="0" err="1">
                <a:latin typeface="Arial" panose="020B0604020202020204" pitchFamily="34" charset="0"/>
                <a:cs typeface="Arial" panose="020B0604020202020204" pitchFamily="34" charset="0"/>
              </a:rPr>
              <a:t>Pixabay</a:t>
            </a:r>
            <a:r>
              <a:rPr lang="en-CA" sz="900" dirty="0">
                <a:latin typeface="Arial" panose="020B0604020202020204" pitchFamily="34" charset="0"/>
                <a:cs typeface="Arial" panose="020B0604020202020204" pitchFamily="34" charset="0"/>
              </a:rPr>
              <a:t>. CC0. </a:t>
            </a:r>
            <a:r>
              <a:rPr lang="en-CA" sz="900" dirty="0">
                <a:latin typeface="Arial" panose="020B0604020202020204" pitchFamily="34" charset="0"/>
                <a:cs typeface="Arial" panose="020B0604020202020204" pitchFamily="34" charset="0"/>
                <a:hlinkClick r:id="rId8"/>
              </a:rPr>
              <a:t>https://pixabay.com/en/typewriter-old-alphabet-typing-2242164/</a:t>
            </a:r>
            <a:r>
              <a:rPr lang="en-CA" sz="900" dirty="0">
                <a:latin typeface="Arial" panose="020B0604020202020204" pitchFamily="34" charset="0"/>
                <a:cs typeface="Arial" panose="020B0604020202020204" pitchFamily="34" charset="0"/>
              </a:rPr>
              <a:t>  </a:t>
            </a:r>
          </a:p>
          <a:p>
            <a:pPr lvl="1"/>
            <a:r>
              <a:rPr lang="en-CA" sz="900" dirty="0" err="1">
                <a:latin typeface="Arial" panose="020B0604020202020204" pitchFamily="34" charset="0"/>
                <a:cs typeface="Arial" panose="020B0604020202020204" pitchFamily="34" charset="0"/>
              </a:rPr>
              <a:t>Pezibear</a:t>
            </a:r>
            <a:r>
              <a:rPr lang="en-CA" sz="900" dirty="0">
                <a:latin typeface="Arial" panose="020B0604020202020204" pitchFamily="34" charset="0"/>
                <a:cs typeface="Arial" panose="020B0604020202020204" pitchFamily="34" charset="0"/>
              </a:rPr>
              <a:t>. (2015). [Reading]. </a:t>
            </a:r>
            <a:r>
              <a:rPr lang="en-CA" sz="900" i="1" dirty="0" err="1">
                <a:latin typeface="Arial" panose="020B0604020202020204" pitchFamily="34" charset="0"/>
                <a:cs typeface="Arial" panose="020B0604020202020204" pitchFamily="34" charset="0"/>
              </a:rPr>
              <a:t>Pixabay</a:t>
            </a:r>
            <a:r>
              <a:rPr lang="en-CA" sz="900" dirty="0">
                <a:latin typeface="Arial" panose="020B0604020202020204" pitchFamily="34" charset="0"/>
                <a:cs typeface="Arial" panose="020B0604020202020204" pitchFamily="34" charset="0"/>
              </a:rPr>
              <a:t>. CC0. </a:t>
            </a:r>
            <a:r>
              <a:rPr lang="en-CA" sz="900" dirty="0">
                <a:latin typeface="Arial" panose="020B0604020202020204" pitchFamily="34" charset="0"/>
                <a:cs typeface="Arial" panose="020B0604020202020204" pitchFamily="34" charset="0"/>
                <a:hlinkClick r:id="rId9"/>
              </a:rPr>
              <a:t>https://pixabay.com/en/human-child-girl-sitting-blond-725651/</a:t>
            </a:r>
            <a:r>
              <a:rPr lang="en-CA" sz="900" dirty="0">
                <a:latin typeface="Arial" panose="020B0604020202020204" pitchFamily="34" charset="0"/>
                <a:cs typeface="Arial" panose="020B0604020202020204" pitchFamily="34" charset="0"/>
              </a:rPr>
              <a:t> </a:t>
            </a:r>
          </a:p>
          <a:p>
            <a:pPr lvl="1"/>
            <a:r>
              <a:rPr lang="en-CA" sz="900" dirty="0" err="1">
                <a:latin typeface="Arial" panose="020B0604020202020204" pitchFamily="34" charset="0"/>
                <a:cs typeface="Arial" panose="020B0604020202020204" pitchFamily="34" charset="0"/>
              </a:rPr>
              <a:t>Kozák</a:t>
            </a:r>
            <a:r>
              <a:rPr lang="en-CA" sz="900" dirty="0">
                <a:latin typeface="Arial" panose="020B0604020202020204" pitchFamily="34" charset="0"/>
                <a:cs typeface="Arial" panose="020B0604020202020204" pitchFamily="34" charset="0"/>
              </a:rPr>
              <a:t>, M. (2009). Richard Stallman at Wikimedia </a:t>
            </a:r>
            <a:r>
              <a:rPr lang="en-CA" sz="900" dirty="0" err="1">
                <a:latin typeface="Arial" panose="020B0604020202020204" pitchFamily="34" charset="0"/>
                <a:cs typeface="Arial" panose="020B0604020202020204" pitchFamily="34" charset="0"/>
              </a:rPr>
              <a:t>Polska</a:t>
            </a:r>
            <a:r>
              <a:rPr lang="en-CA" sz="900" dirty="0">
                <a:latin typeface="Arial" panose="020B0604020202020204" pitchFamily="34" charset="0"/>
                <a:cs typeface="Arial" panose="020B0604020202020204" pitchFamily="34" charset="0"/>
              </a:rPr>
              <a:t> Conference. </a:t>
            </a:r>
            <a:r>
              <a:rPr lang="en-CA" sz="900" i="1" dirty="0">
                <a:latin typeface="Arial" panose="020B0604020202020204" pitchFamily="34" charset="0"/>
                <a:cs typeface="Arial" panose="020B0604020202020204" pitchFamily="34" charset="0"/>
              </a:rPr>
              <a:t>Wikimedia Commons</a:t>
            </a:r>
            <a:r>
              <a:rPr lang="en-CA" sz="900" dirty="0">
                <a:latin typeface="Arial" panose="020B0604020202020204" pitchFamily="34" charset="0"/>
                <a:cs typeface="Arial" panose="020B0604020202020204" pitchFamily="34" charset="0"/>
              </a:rPr>
              <a:t>. PD. </a:t>
            </a:r>
            <a:r>
              <a:rPr lang="en-CA" sz="900" dirty="0">
                <a:latin typeface="Arial" panose="020B0604020202020204" pitchFamily="34" charset="0"/>
                <a:cs typeface="Arial" panose="020B0604020202020204" pitchFamily="34" charset="0"/>
                <a:hlinkClick r:id="rId10"/>
              </a:rPr>
              <a:t>https://commons.wikimedia.org/wiki/Richard_Stallman#/media/File:Richard_Stallman,_Wikimedia_Polska_2009,_3.jpg</a:t>
            </a:r>
            <a:r>
              <a:rPr lang="en-CA" sz="900" dirty="0">
                <a:latin typeface="Arial" panose="020B0604020202020204" pitchFamily="34" charset="0"/>
                <a:cs typeface="Arial" panose="020B0604020202020204" pitchFamily="34" charset="0"/>
              </a:rPr>
              <a:t> </a:t>
            </a:r>
          </a:p>
          <a:p>
            <a:pPr lvl="1"/>
            <a:r>
              <a:rPr lang="en-CA" sz="900" dirty="0">
                <a:latin typeface="Arial" panose="020B0604020202020204" pitchFamily="34" charset="0"/>
                <a:cs typeface="Arial" panose="020B0604020202020204" pitchFamily="34" charset="0"/>
              </a:rPr>
              <a:t>Free Software Foundation. (2012). GPLv3 logo. </a:t>
            </a:r>
            <a:r>
              <a:rPr lang="en-CA" sz="900" dirty="0">
                <a:latin typeface="Arial" panose="020B0604020202020204" pitchFamily="34" charset="0"/>
                <a:cs typeface="Arial" panose="020B0604020202020204" pitchFamily="34" charset="0"/>
                <a:hlinkClick r:id="rId11"/>
              </a:rPr>
              <a:t>https://en.wikipedia.org/wiki/GNU_General_Public_License#/media/File:GPLv3_Logo.svg</a:t>
            </a:r>
            <a:endParaRPr lang="en-CA" sz="900" dirty="0">
              <a:latin typeface="Arial" panose="020B0604020202020204" pitchFamily="34" charset="0"/>
              <a:cs typeface="Arial" panose="020B0604020202020204" pitchFamily="34" charset="0"/>
            </a:endParaRPr>
          </a:p>
          <a:p>
            <a:pPr lvl="1"/>
            <a:r>
              <a:rPr lang="en-CA" sz="900" dirty="0" err="1">
                <a:latin typeface="Arial" panose="020B0604020202020204" pitchFamily="34" charset="0"/>
                <a:cs typeface="Arial" panose="020B0604020202020204" pitchFamily="34" charset="0"/>
              </a:rPr>
              <a:t>Ebbesen</a:t>
            </a:r>
            <a:r>
              <a:rPr lang="en-CA" sz="900" dirty="0">
                <a:latin typeface="Arial" panose="020B0604020202020204" pitchFamily="34" charset="0"/>
                <a:cs typeface="Arial" panose="020B0604020202020204" pitchFamily="34" charset="0"/>
              </a:rPr>
              <a:t>, Bill. (2007). [Richard Stallman]. </a:t>
            </a:r>
            <a:r>
              <a:rPr lang="en-CA" sz="900" i="1" dirty="0">
                <a:latin typeface="Arial" panose="020B0604020202020204" pitchFamily="34" charset="0"/>
                <a:cs typeface="Arial" panose="020B0604020202020204" pitchFamily="34" charset="0"/>
              </a:rPr>
              <a:t>Wikimedia Commons.</a:t>
            </a:r>
            <a:r>
              <a:rPr lang="en-CA" sz="900" dirty="0">
                <a:latin typeface="Arial" panose="020B0604020202020204" pitchFamily="34" charset="0"/>
                <a:cs typeface="Arial" panose="020B0604020202020204" pitchFamily="34" charset="0"/>
              </a:rPr>
              <a:t> PD. </a:t>
            </a:r>
            <a:r>
              <a:rPr lang="en-CA" sz="900" dirty="0">
                <a:latin typeface="Arial" panose="020B0604020202020204" pitchFamily="34" charset="0"/>
                <a:cs typeface="Arial" panose="020B0604020202020204" pitchFamily="34" charset="0"/>
                <a:hlinkClick r:id="rId12"/>
              </a:rPr>
              <a:t>https://commons.wikimedia.org/wiki/Richard_Stallman#/media/File:Portrait_-_Denmark_DTU_2007-3-31.jpg</a:t>
            </a:r>
            <a:r>
              <a:rPr lang="en-CA" sz="900" dirty="0">
                <a:latin typeface="Arial" panose="020B0604020202020204" pitchFamily="34" charset="0"/>
                <a:cs typeface="Arial" panose="020B0604020202020204" pitchFamily="34" charset="0"/>
              </a:rPr>
              <a:t> </a:t>
            </a:r>
            <a:endParaRPr lang="en-CA" sz="900" i="1" dirty="0">
              <a:latin typeface="Arial" panose="020B0604020202020204" pitchFamily="34" charset="0"/>
              <a:cs typeface="Arial" panose="020B0604020202020204" pitchFamily="34" charset="0"/>
            </a:endParaRPr>
          </a:p>
          <a:p>
            <a:pPr lvl="1"/>
            <a:r>
              <a:rPr lang="en-CA" sz="900" dirty="0">
                <a:latin typeface="Arial" panose="020B0604020202020204" pitchFamily="34" charset="0"/>
                <a:cs typeface="Arial" panose="020B0604020202020204" pitchFamily="34" charset="0"/>
              </a:rPr>
              <a:t>Gomez, Oliver. (n.d.). Beer. </a:t>
            </a:r>
            <a:r>
              <a:rPr lang="en-CA" sz="900" i="1" dirty="0">
                <a:latin typeface="Arial" panose="020B0604020202020204" pitchFamily="34" charset="0"/>
                <a:cs typeface="Arial" panose="020B0604020202020204" pitchFamily="34" charset="0"/>
              </a:rPr>
              <a:t>The Noun Project.</a:t>
            </a:r>
            <a:r>
              <a:rPr lang="en-CA" sz="900" dirty="0">
                <a:latin typeface="Arial" panose="020B0604020202020204" pitchFamily="34" charset="0"/>
                <a:cs typeface="Arial" panose="020B0604020202020204" pitchFamily="34" charset="0"/>
              </a:rPr>
              <a:t> CC BY. </a:t>
            </a:r>
            <a:r>
              <a:rPr lang="en-CA" sz="900" dirty="0">
                <a:latin typeface="Arial" panose="020B0604020202020204" pitchFamily="34" charset="0"/>
                <a:cs typeface="Arial" panose="020B0604020202020204" pitchFamily="34" charset="0"/>
                <a:hlinkClick r:id="rId13"/>
              </a:rPr>
              <a:t>https://thenounproject.com/search/?q=beer&amp;i=1219375</a:t>
            </a:r>
            <a:endParaRPr lang="en-CA" sz="900" dirty="0">
              <a:latin typeface="Arial" panose="020B0604020202020204" pitchFamily="34" charset="0"/>
              <a:cs typeface="Arial" panose="020B0604020202020204" pitchFamily="34" charset="0"/>
            </a:endParaRPr>
          </a:p>
          <a:p>
            <a:pPr lvl="1"/>
            <a:r>
              <a:rPr lang="en-CA" sz="900" dirty="0">
                <a:latin typeface="Arial" panose="020B0604020202020204" pitchFamily="34" charset="0"/>
                <a:cs typeface="Arial" panose="020B0604020202020204" pitchFamily="34" charset="0"/>
              </a:rPr>
              <a:t>Joseph, Kiran. (n.d.). Voice Commands. </a:t>
            </a:r>
            <a:r>
              <a:rPr lang="en-CA" sz="900" i="1" dirty="0">
                <a:latin typeface="Arial" panose="020B0604020202020204" pitchFamily="34" charset="0"/>
                <a:cs typeface="Arial" panose="020B0604020202020204" pitchFamily="34" charset="0"/>
              </a:rPr>
              <a:t>The Noun Project. </a:t>
            </a:r>
            <a:r>
              <a:rPr lang="en-CA" sz="900" dirty="0">
                <a:latin typeface="Arial" panose="020B0604020202020204" pitchFamily="34" charset="0"/>
                <a:cs typeface="Arial" panose="020B0604020202020204" pitchFamily="34" charset="0"/>
              </a:rPr>
              <a:t>CC BY. </a:t>
            </a:r>
            <a:r>
              <a:rPr lang="en-CA" sz="900" dirty="0">
                <a:latin typeface="Arial" panose="020B0604020202020204" pitchFamily="34" charset="0"/>
                <a:cs typeface="Arial" panose="020B0604020202020204" pitchFamily="34" charset="0"/>
                <a:hlinkClick r:id="rId14"/>
              </a:rPr>
              <a:t>https://thenounproject.com/search/?q=free%20speech&amp;i=821139</a:t>
            </a:r>
            <a:r>
              <a:rPr lang="en-CA" sz="900" dirty="0">
                <a:latin typeface="Arial" panose="020B0604020202020204" pitchFamily="34" charset="0"/>
                <a:cs typeface="Arial" panose="020B0604020202020204" pitchFamily="34" charset="0"/>
              </a:rPr>
              <a:t> </a:t>
            </a:r>
          </a:p>
          <a:p>
            <a:pPr lvl="1"/>
            <a:r>
              <a:rPr lang="en-CA" sz="900" dirty="0">
                <a:latin typeface="Arial" panose="020B0604020202020204" pitchFamily="34" charset="0"/>
                <a:cs typeface="Arial" panose="020B0604020202020204" pitchFamily="34" charset="0"/>
              </a:rPr>
              <a:t>Tatiana. (n.d.). No Parking. </a:t>
            </a:r>
            <a:r>
              <a:rPr lang="en-CA" sz="900" i="1" dirty="0">
                <a:latin typeface="Arial" panose="020B0604020202020204" pitchFamily="34" charset="0"/>
                <a:cs typeface="Arial" panose="020B0604020202020204" pitchFamily="34" charset="0"/>
              </a:rPr>
              <a:t>The Noun Project.</a:t>
            </a:r>
            <a:r>
              <a:rPr lang="en-CA" sz="900" dirty="0">
                <a:latin typeface="Arial" panose="020B0604020202020204" pitchFamily="34" charset="0"/>
                <a:cs typeface="Arial" panose="020B0604020202020204" pitchFamily="34" charset="0"/>
              </a:rPr>
              <a:t> CC BY. </a:t>
            </a:r>
            <a:r>
              <a:rPr lang="en-CA" sz="900" dirty="0">
                <a:latin typeface="Arial" panose="020B0604020202020204" pitchFamily="34" charset="0"/>
                <a:cs typeface="Arial" panose="020B0604020202020204" pitchFamily="34" charset="0"/>
                <a:hlinkClick r:id="rId15"/>
              </a:rPr>
              <a:t>https://thenounproject.com/tatiana.selicka/collection/road-signs/?i=343267</a:t>
            </a:r>
            <a:r>
              <a:rPr lang="en-CA" sz="900" dirty="0">
                <a:latin typeface="Arial" panose="020B0604020202020204" pitchFamily="34" charset="0"/>
                <a:cs typeface="Arial" panose="020B0604020202020204" pitchFamily="34" charset="0"/>
              </a:rPr>
              <a:t> </a:t>
            </a:r>
          </a:p>
          <a:p>
            <a:pPr lvl="1"/>
            <a:r>
              <a:rPr lang="en-CA" sz="900" dirty="0" err="1">
                <a:latin typeface="Arial" panose="020B0604020202020204" pitchFamily="34" charset="0"/>
                <a:cs typeface="Arial" panose="020B0604020202020204" pitchFamily="34" charset="0"/>
              </a:rPr>
              <a:t>Geralt</a:t>
            </a:r>
            <a:r>
              <a:rPr lang="en-CA" sz="900" dirty="0">
                <a:latin typeface="Arial" panose="020B0604020202020204" pitchFamily="34" charset="0"/>
                <a:cs typeface="Arial" panose="020B0604020202020204" pitchFamily="34" charset="0"/>
              </a:rPr>
              <a:t>. (2014). [Money]. </a:t>
            </a:r>
            <a:r>
              <a:rPr lang="en-CA" sz="900" i="1" dirty="0" err="1">
                <a:latin typeface="Arial" panose="020B0604020202020204" pitchFamily="34" charset="0"/>
                <a:cs typeface="Arial" panose="020B0604020202020204" pitchFamily="34" charset="0"/>
              </a:rPr>
              <a:t>Pixabay</a:t>
            </a:r>
            <a:r>
              <a:rPr lang="en-CA" sz="900" i="1" dirty="0">
                <a:latin typeface="Arial" panose="020B0604020202020204" pitchFamily="34" charset="0"/>
                <a:cs typeface="Arial" panose="020B0604020202020204" pitchFamily="34" charset="0"/>
              </a:rPr>
              <a:t>.</a:t>
            </a:r>
            <a:r>
              <a:rPr lang="en-CA" sz="900" dirty="0">
                <a:latin typeface="Arial" panose="020B0604020202020204" pitchFamily="34" charset="0"/>
                <a:cs typeface="Arial" panose="020B0604020202020204" pitchFamily="34" charset="0"/>
              </a:rPr>
              <a:t> CC0. </a:t>
            </a:r>
            <a:r>
              <a:rPr lang="en-CA" sz="900" dirty="0">
                <a:latin typeface="Arial" panose="020B0604020202020204" pitchFamily="34" charset="0"/>
                <a:cs typeface="Arial" panose="020B0604020202020204" pitchFamily="34" charset="0"/>
                <a:hlinkClick r:id="rId16"/>
              </a:rPr>
              <a:t>https://pixabay.com/en/dollar-currency-money-us-dollar-499481/</a:t>
            </a:r>
            <a:r>
              <a:rPr lang="en-CA" sz="900" dirty="0">
                <a:latin typeface="Arial" panose="020B0604020202020204" pitchFamily="34" charset="0"/>
                <a:cs typeface="Arial" panose="020B0604020202020204" pitchFamily="34" charset="0"/>
              </a:rPr>
              <a:t> </a:t>
            </a:r>
          </a:p>
          <a:p>
            <a:pPr lvl="1"/>
            <a:r>
              <a:rPr lang="en-CA" sz="900" dirty="0">
                <a:latin typeface="Arial" panose="020B0604020202020204" pitchFamily="34" charset="0"/>
                <a:cs typeface="Arial" panose="020B0604020202020204" pitchFamily="34" charset="0"/>
              </a:rPr>
              <a:t>Progressor. (2015). [Creative Commons]. </a:t>
            </a:r>
            <a:r>
              <a:rPr lang="en-CA" sz="900" i="1" dirty="0" err="1">
                <a:latin typeface="Arial" panose="020B0604020202020204" pitchFamily="34" charset="0"/>
                <a:cs typeface="Arial" panose="020B0604020202020204" pitchFamily="34" charset="0"/>
              </a:rPr>
              <a:t>Pixabay</a:t>
            </a:r>
            <a:r>
              <a:rPr lang="en-CA" sz="900" dirty="0">
                <a:latin typeface="Arial" panose="020B0604020202020204" pitchFamily="34" charset="0"/>
                <a:cs typeface="Arial" panose="020B0604020202020204" pitchFamily="34" charset="0"/>
              </a:rPr>
              <a:t>. CC0. </a:t>
            </a:r>
            <a:r>
              <a:rPr lang="en-CA" sz="900" dirty="0">
                <a:latin typeface="Arial" panose="020B0604020202020204" pitchFamily="34" charset="0"/>
                <a:cs typeface="Arial" panose="020B0604020202020204" pitchFamily="34" charset="0"/>
                <a:hlinkClick r:id="rId17"/>
              </a:rPr>
              <a:t>https://pixabay.com/en/creative-commons-licenses-icons-by-783531/</a:t>
            </a:r>
            <a:endParaRPr lang="en-CA" sz="900" dirty="0">
              <a:latin typeface="Arial" panose="020B0604020202020204" pitchFamily="34" charset="0"/>
              <a:cs typeface="Arial" panose="020B0604020202020204" pitchFamily="34" charset="0"/>
            </a:endParaRPr>
          </a:p>
          <a:p>
            <a:pPr lvl="1"/>
            <a:r>
              <a:rPr lang="en-CA" sz="900" dirty="0" err="1">
                <a:latin typeface="Arial" panose="020B0604020202020204" pitchFamily="34" charset="0"/>
                <a:cs typeface="Arial" panose="020B0604020202020204" pitchFamily="34" charset="0"/>
              </a:rPr>
              <a:t>Symbolon</a:t>
            </a:r>
            <a:r>
              <a:rPr lang="en-CA" sz="900" dirty="0">
                <a:latin typeface="Arial" panose="020B0604020202020204" pitchFamily="34" charset="0"/>
                <a:cs typeface="Arial" panose="020B0604020202020204" pitchFamily="34" charset="0"/>
              </a:rPr>
              <a:t>, IT. (n.d.). Protest. </a:t>
            </a:r>
            <a:r>
              <a:rPr lang="en-CA" sz="900" i="1" dirty="0">
                <a:latin typeface="Arial" panose="020B0604020202020204" pitchFamily="34" charset="0"/>
                <a:cs typeface="Arial" panose="020B0604020202020204" pitchFamily="34" charset="0"/>
              </a:rPr>
              <a:t>The Noun Project</a:t>
            </a:r>
            <a:r>
              <a:rPr lang="en-CA" sz="900" dirty="0">
                <a:latin typeface="Arial" panose="020B0604020202020204" pitchFamily="34" charset="0"/>
                <a:cs typeface="Arial" panose="020B0604020202020204" pitchFamily="34" charset="0"/>
              </a:rPr>
              <a:t>. CC BY. </a:t>
            </a:r>
            <a:r>
              <a:rPr lang="en-CA" sz="900" dirty="0">
                <a:latin typeface="Arial" panose="020B0604020202020204" pitchFamily="34" charset="0"/>
                <a:cs typeface="Arial" panose="020B0604020202020204" pitchFamily="34" charset="0"/>
                <a:hlinkClick r:id="rId18"/>
              </a:rPr>
              <a:t>https://thenounproject.com/term/protest/983931/</a:t>
            </a:r>
            <a:r>
              <a:rPr lang="en-CA" sz="900" dirty="0">
                <a:latin typeface="Arial" panose="020B0604020202020204" pitchFamily="34" charset="0"/>
                <a:cs typeface="Arial" panose="020B0604020202020204" pitchFamily="34" charset="0"/>
              </a:rPr>
              <a:t> </a:t>
            </a:r>
          </a:p>
          <a:p>
            <a:pPr lvl="1"/>
            <a:r>
              <a:rPr lang="en-CA" sz="900" dirty="0">
                <a:latin typeface="Arial" panose="020B0604020202020204" pitchFamily="34" charset="0"/>
                <a:cs typeface="Arial" panose="020B0604020202020204" pitchFamily="34" charset="0"/>
              </a:rPr>
              <a:t>Kindler, D. (2011). [Larry Lessig]. </a:t>
            </a:r>
            <a:r>
              <a:rPr lang="en-CA" sz="900" i="1" dirty="0">
                <a:latin typeface="Arial" panose="020B0604020202020204" pitchFamily="34" charset="0"/>
                <a:cs typeface="Arial" panose="020B0604020202020204" pitchFamily="34" charset="0"/>
              </a:rPr>
              <a:t>Flickr.</a:t>
            </a:r>
            <a:r>
              <a:rPr lang="en-CA" sz="900" dirty="0">
                <a:latin typeface="Arial" panose="020B0604020202020204" pitchFamily="34" charset="0"/>
                <a:cs typeface="Arial" panose="020B0604020202020204" pitchFamily="34" charset="0"/>
              </a:rPr>
              <a:t> CC-BY 2.0. </a:t>
            </a:r>
            <a:r>
              <a:rPr lang="en-CA" sz="900" dirty="0">
                <a:latin typeface="Arial" panose="020B0604020202020204" pitchFamily="34" charset="0"/>
                <a:cs typeface="Arial" panose="020B0604020202020204" pitchFamily="34" charset="0"/>
                <a:hlinkClick r:id="rId19"/>
              </a:rPr>
              <a:t>https://www.flickr.com/photos/dtkindler/6155457139/</a:t>
            </a:r>
            <a:r>
              <a:rPr lang="en-CA" sz="900" dirty="0">
                <a:latin typeface="Arial" panose="020B0604020202020204" pitchFamily="34" charset="0"/>
                <a:cs typeface="Arial" panose="020B0604020202020204" pitchFamily="34" charset="0"/>
              </a:rPr>
              <a:t>  </a:t>
            </a:r>
          </a:p>
          <a:p>
            <a:pPr lvl="1"/>
            <a:r>
              <a:rPr lang="en-CA" sz="900" dirty="0">
                <a:latin typeface="Arial" panose="020B0604020202020204" pitchFamily="34" charset="0"/>
                <a:cs typeface="Arial" panose="020B0604020202020204" pitchFamily="34" charset="0"/>
              </a:rPr>
              <a:t>Dev, Nikhil, IT. (n.d.). Scale. </a:t>
            </a:r>
            <a:r>
              <a:rPr lang="en-CA" sz="900" i="1" dirty="0">
                <a:latin typeface="Arial" panose="020B0604020202020204" pitchFamily="34" charset="0"/>
                <a:cs typeface="Arial" panose="020B0604020202020204" pitchFamily="34" charset="0"/>
              </a:rPr>
              <a:t>The Noun Project</a:t>
            </a:r>
            <a:r>
              <a:rPr lang="en-CA" sz="900" dirty="0">
                <a:latin typeface="Arial" panose="020B0604020202020204" pitchFamily="34" charset="0"/>
                <a:cs typeface="Arial" panose="020B0604020202020204" pitchFamily="34" charset="0"/>
              </a:rPr>
              <a:t>. CC BY. </a:t>
            </a:r>
            <a:r>
              <a:rPr lang="en-CA" sz="900" dirty="0">
                <a:solidFill>
                  <a:schemeClr val="accent1"/>
                </a:solidFill>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https://thenounproject.com/icon/15744</a:t>
            </a:r>
            <a:endParaRPr lang="en-CA" sz="900" dirty="0">
              <a:solidFill>
                <a:schemeClr val="accent1"/>
              </a:solidFill>
              <a:latin typeface="Arial" panose="020B0604020202020204" pitchFamily="34" charset="0"/>
              <a:cs typeface="Arial" panose="020B0604020202020204" pitchFamily="34" charset="0"/>
            </a:endParaRPr>
          </a:p>
          <a:p>
            <a:pPr lvl="1"/>
            <a:r>
              <a:rPr lang="en-CA" sz="900" dirty="0">
                <a:latin typeface="Arial" panose="020B0604020202020204" pitchFamily="34" charset="0"/>
                <a:cs typeface="Arial" panose="020B0604020202020204" pitchFamily="34" charset="0"/>
              </a:rPr>
              <a:t>Bauer, S. (2012). Grazing on farmland</a:t>
            </a:r>
            <a:r>
              <a:rPr lang="en-CA" sz="900" i="1" dirty="0">
                <a:latin typeface="Arial" panose="020B0604020202020204" pitchFamily="34" charset="0"/>
                <a:cs typeface="Arial" panose="020B0604020202020204" pitchFamily="34" charset="0"/>
              </a:rPr>
              <a:t>. Wikimedia Commons</a:t>
            </a:r>
            <a:r>
              <a:rPr lang="en-CA" sz="900" dirty="0">
                <a:latin typeface="Arial" panose="020B0604020202020204" pitchFamily="34" charset="0"/>
                <a:cs typeface="Arial" panose="020B0604020202020204" pitchFamily="34" charset="0"/>
              </a:rPr>
              <a:t>. CC0. </a:t>
            </a:r>
            <a:r>
              <a:rPr lang="en-CA" sz="900" dirty="0">
                <a:latin typeface="Arial" panose="020B0604020202020204" pitchFamily="34" charset="0"/>
                <a:cs typeface="Arial" panose="020B0604020202020204" pitchFamily="34" charset="0"/>
                <a:hlinkClick r:id="rId21"/>
              </a:rPr>
              <a:t>https://commons.wikimedia.org/wiki/Category:Grazing_cattle#/media/File:071001_NRCS_Geary_339_-_Oklahoma_(717006)(NRCS_Photo_Gallery).tif</a:t>
            </a:r>
            <a:endParaRPr lang="en-CA" sz="900" dirty="0">
              <a:latin typeface="Arial" panose="020B0604020202020204" pitchFamily="34" charset="0"/>
              <a:cs typeface="Arial" panose="020B0604020202020204" pitchFamily="34" charset="0"/>
            </a:endParaRPr>
          </a:p>
          <a:p>
            <a:pPr lvl="1"/>
            <a:r>
              <a:rPr lang="en-CA" sz="900" dirty="0">
                <a:latin typeface="Arial" panose="020B0604020202020204" pitchFamily="34" charset="0"/>
                <a:cs typeface="Arial" panose="020B0604020202020204" pitchFamily="34" charset="0"/>
              </a:rPr>
              <a:t>Public Domain Pictures. (2013). [Fishing]. </a:t>
            </a:r>
            <a:r>
              <a:rPr lang="en-CA" sz="900" i="1" dirty="0" err="1">
                <a:latin typeface="Arial" panose="020B0604020202020204" pitchFamily="34" charset="0"/>
                <a:cs typeface="Arial" panose="020B0604020202020204" pitchFamily="34" charset="0"/>
              </a:rPr>
              <a:t>Pixabay</a:t>
            </a:r>
            <a:r>
              <a:rPr lang="en-CA" sz="900" i="1" dirty="0">
                <a:latin typeface="Arial" panose="020B0604020202020204" pitchFamily="34" charset="0"/>
                <a:cs typeface="Arial" panose="020B0604020202020204" pitchFamily="34" charset="0"/>
              </a:rPr>
              <a:t>.</a:t>
            </a:r>
            <a:r>
              <a:rPr lang="en-CA" sz="900" dirty="0">
                <a:latin typeface="Arial" panose="020B0604020202020204" pitchFamily="34" charset="0"/>
                <a:cs typeface="Arial" panose="020B0604020202020204" pitchFamily="34" charset="0"/>
              </a:rPr>
              <a:t> CC0. </a:t>
            </a:r>
            <a:r>
              <a:rPr lang="en-CA" sz="900" dirty="0">
                <a:latin typeface="Arial" panose="020B0604020202020204" pitchFamily="34" charset="0"/>
                <a:cs typeface="Arial" panose="020B0604020202020204" pitchFamily="34" charset="0"/>
                <a:hlinkClick r:id="rId22"/>
              </a:rPr>
              <a:t>https://pixabay.com/en/fishing-boat-fisherman-164977/</a:t>
            </a:r>
            <a:r>
              <a:rPr lang="en-CA" sz="900" dirty="0">
                <a:latin typeface="Arial" panose="020B0604020202020204" pitchFamily="34" charset="0"/>
                <a:cs typeface="Arial" panose="020B0604020202020204" pitchFamily="34" charset="0"/>
              </a:rPr>
              <a:t> </a:t>
            </a:r>
          </a:p>
          <a:p>
            <a:pPr lvl="1"/>
            <a:r>
              <a:rPr lang="en-CA" sz="900" dirty="0" err="1">
                <a:latin typeface="Arial" panose="020B0604020202020204" pitchFamily="34" charset="0"/>
                <a:cs typeface="Arial" panose="020B0604020202020204" pitchFamily="34" charset="0"/>
              </a:rPr>
              <a:t>Reginasphotos</a:t>
            </a:r>
            <a:r>
              <a:rPr lang="en-CA" sz="900" dirty="0">
                <a:latin typeface="Arial" panose="020B0604020202020204" pitchFamily="34" charset="0"/>
                <a:cs typeface="Arial" panose="020B0604020202020204" pitchFamily="34" charset="0"/>
              </a:rPr>
              <a:t>. (2016). [Stuttgart Library]. </a:t>
            </a:r>
            <a:r>
              <a:rPr lang="en-CA" sz="900" i="1" dirty="0" err="1">
                <a:latin typeface="Arial" panose="020B0604020202020204" pitchFamily="34" charset="0"/>
                <a:cs typeface="Arial" panose="020B0604020202020204" pitchFamily="34" charset="0"/>
              </a:rPr>
              <a:t>Pixabay</a:t>
            </a:r>
            <a:r>
              <a:rPr lang="en-CA" sz="900" dirty="0">
                <a:latin typeface="Arial" panose="020B0604020202020204" pitchFamily="34" charset="0"/>
                <a:cs typeface="Arial" panose="020B0604020202020204" pitchFamily="34" charset="0"/>
              </a:rPr>
              <a:t>. CC0. </a:t>
            </a:r>
            <a:r>
              <a:rPr lang="en-CA" sz="900" dirty="0">
                <a:latin typeface="Arial" panose="020B0604020202020204" pitchFamily="34" charset="0"/>
                <a:cs typeface="Arial" panose="020B0604020202020204" pitchFamily="34" charset="0"/>
                <a:hlinkClick r:id="rId23"/>
              </a:rPr>
              <a:t>https://pixabay.com/en/library-city-library-stuttgart-1700581/</a:t>
            </a:r>
            <a:r>
              <a:rPr lang="en-CA" sz="900" dirty="0">
                <a:latin typeface="Arial" panose="020B0604020202020204" pitchFamily="34" charset="0"/>
                <a:cs typeface="Arial" panose="020B0604020202020204" pitchFamily="34" charset="0"/>
              </a:rPr>
              <a:t> </a:t>
            </a:r>
          </a:p>
          <a:p>
            <a:pPr marL="457200" lvl="1" indent="0">
              <a:buNone/>
            </a:pPr>
            <a:r>
              <a:rPr lang="en-CA" sz="9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04135D0-B05F-4631-B06D-479C39471D90}"/>
              </a:ext>
            </a:extLst>
          </p:cNvPr>
          <p:cNvSpPr txBox="1"/>
          <p:nvPr/>
        </p:nvSpPr>
        <p:spPr>
          <a:xfrm>
            <a:off x="944880" y="6024573"/>
            <a:ext cx="10515600" cy="307777"/>
          </a:xfrm>
          <a:prstGeom prst="rect">
            <a:avLst/>
          </a:prstGeom>
          <a:noFill/>
        </p:spPr>
        <p:txBody>
          <a:bodyPr wrap="square" rtlCol="0">
            <a:spAutoFit/>
          </a:bodyPr>
          <a:lstStyle/>
          <a:p>
            <a:r>
              <a:rPr lang="en-CA" sz="1400" dirty="0">
                <a:solidFill>
                  <a:schemeClr val="bg2">
                    <a:lumMod val="50000"/>
                  </a:schemeClr>
                </a:solidFill>
                <a:latin typeface="Arial" panose="020B0604020202020204" pitchFamily="34" charset="0"/>
                <a:cs typeface="Arial" panose="020B0604020202020204" pitchFamily="34" charset="0"/>
              </a:rPr>
              <a:t>Unattributed materials are contributions from the Opening Up Copyright Project Team and are placed in the Public Domain</a:t>
            </a:r>
          </a:p>
        </p:txBody>
      </p:sp>
    </p:spTree>
    <p:extLst>
      <p:ext uri="{BB962C8B-B14F-4D97-AF65-F5344CB8AC3E}">
        <p14:creationId xmlns:p14="http://schemas.microsoft.com/office/powerpoint/2010/main" val="1035421335"/>
      </p:ext>
    </p:extLst>
  </p:cSld>
  <p:clrMapOvr>
    <a:masterClrMapping/>
  </p:clrMapOvr>
  <mc:AlternateContent xmlns:mc="http://schemas.openxmlformats.org/markup-compatibility/2006" xmlns:p14="http://schemas.microsoft.com/office/powerpoint/2010/main">
    <mc:Choice Requires="p14">
      <p:transition spd="slow" p14:dur="2000" advTm="6476"/>
    </mc:Choice>
    <mc:Fallback xmlns="">
      <p:transition spd="slow" advTm="64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Image result for creative commons logo">
            <a:extLst>
              <a:ext uri="{FF2B5EF4-FFF2-40B4-BE49-F238E27FC236}">
                <a16:creationId xmlns:a16="http://schemas.microsoft.com/office/drawing/2014/main" id="{09F097AC-6F89-4916-99AE-76C5CA8BD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992" y="3331579"/>
            <a:ext cx="5181600" cy="13318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9B5BF35-4DD8-4B9B-B805-54541985A072}"/>
              </a:ext>
            </a:extLst>
          </p:cNvPr>
          <p:cNvPicPr>
            <a:picLocks noChangeAspect="1" noChangeArrowheads="1"/>
          </p:cNvPicPr>
          <p:nvPr/>
        </p:nvPicPr>
        <p:blipFill>
          <a:blip r:embed="rId5"/>
          <a:stretch>
            <a:fillRect/>
          </a:stretch>
        </p:blipFill>
        <p:spPr bwMode="auto">
          <a:xfrm>
            <a:off x="1141113" y="3244502"/>
            <a:ext cx="361228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Content Placeholder 22">
            <a:extLst>
              <a:ext uri="{FF2B5EF4-FFF2-40B4-BE49-F238E27FC236}">
                <a16:creationId xmlns:a16="http://schemas.microsoft.com/office/drawing/2014/main" id="{14037216-5AC8-4E29-9315-DFEDDCFE8F02}"/>
              </a:ext>
            </a:extLst>
          </p:cNvPr>
          <p:cNvPicPr>
            <a:picLocks noGrp="1" noChangeAspect="1"/>
          </p:cNvPicPr>
          <p:nvPr>
            <p:ph sz="quarter" idx="14"/>
          </p:nvPr>
        </p:nvPicPr>
        <p:blipFill>
          <a:blip r:embed="rId6">
            <a:extLst>
              <a:ext uri="{BEBA8EAE-BF5A-486C-A8C5-ECC9F3942E4B}">
                <a14:imgProps xmlns:a14="http://schemas.microsoft.com/office/drawing/2010/main">
                  <a14:imgLayer r:embed="rId7">
                    <a14:imgEffect>
                      <a14:backgroundRemoval t="3125" b="98698" l="9961" r="89844">
                        <a14:foregroundMark x1="85352" y1="36979" x2="86816" y2="57292"/>
                        <a14:foregroundMark x1="86816" y1="57292" x2="82617" y2="76042"/>
                        <a14:foregroundMark x1="82617" y1="76042" x2="78418" y2="85026"/>
                        <a14:foregroundMark x1="78418" y1="85026" x2="66895" y2="98568"/>
                        <a14:foregroundMark x1="66895" y1="98568" x2="50195" y2="98958"/>
                        <a14:foregroundMark x1="50195" y1="98958" x2="57910" y2="99609"/>
                        <a14:foregroundMark x1="57910" y1="99609" x2="41309" y2="96875"/>
                        <a14:foregroundMark x1="41309" y1="96875" x2="26953" y2="90104"/>
                        <a14:foregroundMark x1="26953" y1="90104" x2="13184" y2="64714"/>
                        <a14:foregroundMark x1="13184" y1="64714" x2="13770" y2="41276"/>
                        <a14:foregroundMark x1="13770" y1="41276" x2="15332" y2="31510"/>
                        <a14:foregroundMark x1="15332" y1="31510" x2="30078" y2="8333"/>
                        <a14:foregroundMark x1="30078" y1="8333" x2="45996" y2="2865"/>
                        <a14:foregroundMark x1="45996" y1="2865" x2="63184" y2="8464"/>
                        <a14:foregroundMark x1="63184" y1="8464" x2="76270" y2="18229"/>
                        <a14:foregroundMark x1="76270" y1="18229" x2="86133" y2="38281"/>
                        <a14:foregroundMark x1="56250" y1="4688" x2="40039" y2="4167"/>
                        <a14:foregroundMark x1="40039" y1="4167" x2="48242" y2="4818"/>
                        <a14:foregroundMark x1="48242" y1="4818" x2="56250" y2="4688"/>
                        <a14:foregroundMark x1="56250" y1="4688" x2="48535" y2="3646"/>
                        <a14:foregroundMark x1="48535" y1="3646" x2="56445" y2="5469"/>
                        <a14:foregroundMark x1="56445" y1="5469" x2="53320" y2="4167"/>
                        <a14:foregroundMark x1="51758" y1="3125" x2="59277" y2="5469"/>
                        <a14:foregroundMark x1="59277" y1="5469" x2="57227" y2="5990"/>
                        <a14:foregroundMark x1="28125" y1="90625" x2="44531" y2="99349"/>
                        <a14:foregroundMark x1="44531" y1="99349" x2="61621" y2="99609"/>
                        <a14:foregroundMark x1="61621" y1="99609" x2="67676" y2="93099"/>
                        <a14:foregroundMark x1="67676" y1="93099" x2="64258" y2="94401"/>
                        <a14:foregroundMark x1="41504" y1="97786" x2="49902" y2="99870"/>
                        <a14:foregroundMark x1="49902" y1="99870" x2="61133" y2="98698"/>
                        <a14:foregroundMark x1="61133" y1="98698" x2="58398" y2="97005"/>
                        <a14:foregroundMark x1="58984" y1="97526" x2="49805" y2="97526"/>
                        <a14:foregroundMark x1="70605" y1="11589" x2="69434" y2="9635"/>
                        <a14:foregroundMark x1="70410" y1="10547" x2="75098" y2="16797"/>
                      </a14:backgroundRemoval>
                    </a14:imgEffect>
                  </a14:imgLayer>
                </a14:imgProps>
              </a:ext>
            </a:extLst>
          </a:blip>
          <a:stretch>
            <a:fillRect/>
          </a:stretch>
        </p:blipFill>
        <p:spPr>
          <a:xfrm>
            <a:off x="3100268" y="1638434"/>
            <a:ext cx="6544246" cy="4908185"/>
          </a:xfrm>
        </p:spPr>
      </p:pic>
      <p:sp>
        <p:nvSpPr>
          <p:cNvPr id="2" name="Title 1">
            <a:extLst>
              <a:ext uri="{FF2B5EF4-FFF2-40B4-BE49-F238E27FC236}">
                <a16:creationId xmlns:a16="http://schemas.microsoft.com/office/drawing/2014/main" id="{6203D1AE-4F08-4066-A0D6-E7796217C48B}"/>
              </a:ext>
            </a:extLst>
          </p:cNvPr>
          <p:cNvSpPr>
            <a:spLocks noGrp="1"/>
          </p:cNvSpPr>
          <p:nvPr>
            <p:ph type="title"/>
          </p:nvPr>
        </p:nvSpPr>
        <p:spPr>
          <a:xfrm>
            <a:off x="2671282" y="526318"/>
            <a:ext cx="8682518" cy="868633"/>
          </a:xfrm>
        </p:spPr>
        <p:txBody>
          <a:bodyPr/>
          <a:lstStyle/>
          <a:p>
            <a:r>
              <a:rPr lang="en-CA" b="1" dirty="0">
                <a:latin typeface="Arial" panose="020B0604020202020204" pitchFamily="34" charset="0"/>
                <a:cs typeface="Arial" panose="020B0604020202020204" pitchFamily="34" charset="0"/>
              </a:rPr>
              <a:t>LICENCE SPECTRUM</a:t>
            </a:r>
          </a:p>
        </p:txBody>
      </p:sp>
      <p:sp>
        <p:nvSpPr>
          <p:cNvPr id="7" name="TextBox 6"/>
          <p:cNvSpPr txBox="1"/>
          <p:nvPr/>
        </p:nvSpPr>
        <p:spPr>
          <a:xfrm>
            <a:off x="761870" y="5273373"/>
            <a:ext cx="2172611" cy="369332"/>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All-rights reserved</a:t>
            </a:r>
          </a:p>
        </p:txBody>
      </p:sp>
      <p:pic>
        <p:nvPicPr>
          <p:cNvPr id="1028" name="Picture 4" descr="File:Spectrum-sRGB.svg">
            <a:extLst>
              <a:ext uri="{FF2B5EF4-FFF2-40B4-BE49-F238E27FC236}">
                <a16:creationId xmlns:a16="http://schemas.microsoft.com/office/drawing/2014/main" id="{6C53292E-0AA5-4F13-A601-3E15DE6A0F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0775" y="4663412"/>
            <a:ext cx="7620000" cy="471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8B561B-8C65-4336-B64E-EC368E259CDF}"/>
              </a:ext>
            </a:extLst>
          </p:cNvPr>
          <p:cNvSpPr txBox="1"/>
          <p:nvPr/>
        </p:nvSpPr>
        <p:spPr>
          <a:xfrm>
            <a:off x="10061348" y="5274099"/>
            <a:ext cx="1708836" cy="369332"/>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sym typeface="Wingdings" panose="05000000000000000000" pitchFamily="2" charset="2"/>
              </a:rPr>
              <a:t>Public domain</a:t>
            </a:r>
            <a:endParaRPr lang="en-CA" dirty="0">
              <a:solidFill>
                <a:schemeClr val="bg2">
                  <a:lumMod val="50000"/>
                </a:schemeClr>
              </a:solidFill>
              <a:latin typeface="Arial" panose="020B0604020202020204" pitchFamily="34" charset="0"/>
              <a:cs typeface="Arial" panose="020B0604020202020204" pitchFamily="34" charset="0"/>
            </a:endParaRPr>
          </a:p>
        </p:txBody>
      </p:sp>
      <p:pic>
        <p:nvPicPr>
          <p:cNvPr id="1046" name="Picture 22" descr="public domain symbol">
            <a:extLst>
              <a:ext uri="{FF2B5EF4-FFF2-40B4-BE49-F238E27FC236}">
                <a16:creationId xmlns:a16="http://schemas.microsoft.com/office/drawing/2014/main" id="{408204E8-D4BB-4656-8675-36FEAE6015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2268" y="4341458"/>
            <a:ext cx="926134" cy="926134"/>
          </a:xfrm>
          <a:prstGeom prst="rect">
            <a:avLst/>
          </a:prstGeom>
          <a:noFill/>
          <a:extLst/>
        </p:spPr>
      </p:pic>
      <p:pic>
        <p:nvPicPr>
          <p:cNvPr id="2054" name="Picture 6" descr="https://upload.wikimedia.org/wikipedia/commons/thumb/b/b0/Copyright.svg/197px-Copyright.svg.png">
            <a:extLst>
              <a:ext uri="{FF2B5EF4-FFF2-40B4-BE49-F238E27FC236}">
                <a16:creationId xmlns:a16="http://schemas.microsoft.com/office/drawing/2014/main" id="{7A76C87A-82CF-4817-AF2C-04229D82D0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2878" y="4305585"/>
            <a:ext cx="926134" cy="92613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0D6890D6-3978-4DA8-9775-066577DFF349}"/>
              </a:ext>
            </a:extLst>
          </p:cNvPr>
          <p:cNvCxnSpPr>
            <a:stCxn id="7" idx="3"/>
            <a:endCxn id="3" idx="1"/>
          </p:cNvCxnSpPr>
          <p:nvPr/>
        </p:nvCxnSpPr>
        <p:spPr>
          <a:xfrm>
            <a:off x="2934481" y="5458039"/>
            <a:ext cx="7126867" cy="726"/>
          </a:xfrm>
          <a:prstGeom prst="straightConnector1">
            <a:avLst/>
          </a:prstGeom>
          <a:ln w="1905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60503020"/>
      </p:ext>
    </p:extLst>
  </p:cSld>
  <p:clrMapOvr>
    <a:masterClrMapping/>
  </p:clrMapOvr>
  <mc:AlternateContent xmlns:mc="http://schemas.openxmlformats.org/markup-compatibility/2006" xmlns:p14="http://schemas.microsoft.com/office/powerpoint/2010/main">
    <mc:Choice Requires="p14">
      <p:transition spd="slow" p14:dur="2000" advTm="27183"/>
    </mc:Choice>
    <mc:Fallback xmlns="">
      <p:transition spd="slow" advTm="271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childTnLst>
                                </p:cTn>
                              </p:par>
                              <p:par>
                                <p:cTn id="13" presetID="10" presetClass="exit" presetSubtype="0" fill="hold" nodeType="withEffect">
                                  <p:stCondLst>
                                    <p:cond delay="0"/>
                                  </p:stCondLst>
                                  <p:childTnLst>
                                    <p:animEffect transition="out" filter="fade">
                                      <p:cBhvr>
                                        <p:cTn id="14" dur="1000"/>
                                        <p:tgtEl>
                                          <p:spTgt spid="23"/>
                                        </p:tgtEl>
                                      </p:cBhvr>
                                    </p:animEffect>
                                    <p:set>
                                      <p:cBhvr>
                                        <p:cTn id="15" dur="1" fill="hold">
                                          <p:stCondLst>
                                            <p:cond delay="999"/>
                                          </p:stCondLst>
                                        </p:cTn>
                                        <p:tgtEl>
                                          <p:spTgt spid="2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2000"/>
                                        <p:tgtEl>
                                          <p:spTgt spid="10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046"/>
                                        </p:tgtEl>
                                        <p:attrNameLst>
                                          <p:attrName>style.visibility</p:attrName>
                                        </p:attrNameLst>
                                      </p:cBhvr>
                                      <p:to>
                                        <p:strVal val="visible"/>
                                      </p:to>
                                    </p:set>
                                    <p:animEffect transition="in" filter="fade">
                                      <p:cBhvr>
                                        <p:cTn id="30" dur="2000"/>
                                        <p:tgtEl>
                                          <p:spTgt spid="10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par>
                                <p:cTn id="39" presetID="10" presetClass="exit" presetSubtype="0" fill="hold" nodeType="withEffect">
                                  <p:stCondLst>
                                    <p:cond delay="0"/>
                                  </p:stCondLst>
                                  <p:childTnLst>
                                    <p:animEffect transition="out" filter="fade">
                                      <p:cBhvr>
                                        <p:cTn id="40" dur="1000"/>
                                        <p:tgtEl>
                                          <p:spTgt spid="2054"/>
                                        </p:tgtEl>
                                      </p:cBhvr>
                                    </p:animEffect>
                                    <p:set>
                                      <p:cBhvr>
                                        <p:cTn id="41" dur="1" fill="hold">
                                          <p:stCondLst>
                                            <p:cond delay="999"/>
                                          </p:stCondLst>
                                        </p:cTn>
                                        <p:tgtEl>
                                          <p:spTgt spid="205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12"/>
                                        </p:tgtEl>
                                      </p:cBhvr>
                                    </p:animEffect>
                                    <p:set>
                                      <p:cBhvr>
                                        <p:cTn id="44" dur="1" fill="hold">
                                          <p:stCondLst>
                                            <p:cond delay="999"/>
                                          </p:stCondLst>
                                        </p:cTn>
                                        <p:tgtEl>
                                          <p:spTgt spid="1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000"/>
                                        <p:tgtEl>
                                          <p:spTgt spid="7"/>
                                        </p:tgtEl>
                                      </p:cBhvr>
                                    </p:animEffect>
                                    <p:set>
                                      <p:cBhvr>
                                        <p:cTn id="47" dur="1" fill="hold">
                                          <p:stCondLst>
                                            <p:cond delay="999"/>
                                          </p:stCondLst>
                                        </p:cTn>
                                        <p:tgtEl>
                                          <p:spTgt spid="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1028"/>
                                        </p:tgtEl>
                                      </p:cBhvr>
                                    </p:animEffect>
                                    <p:set>
                                      <p:cBhvr>
                                        <p:cTn id="50" dur="1" fill="hold">
                                          <p:stCondLst>
                                            <p:cond delay="999"/>
                                          </p:stCondLst>
                                        </p:cTn>
                                        <p:tgtEl>
                                          <p:spTgt spid="102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1000"/>
                                        <p:tgtEl>
                                          <p:spTgt spid="3"/>
                                        </p:tgtEl>
                                      </p:cBhvr>
                                    </p:animEffect>
                                    <p:set>
                                      <p:cBhvr>
                                        <p:cTn id="53" dur="1" fill="hold">
                                          <p:stCondLst>
                                            <p:cond delay="999"/>
                                          </p:stCondLst>
                                        </p:cTn>
                                        <p:tgtEl>
                                          <p:spTgt spid="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1046"/>
                                        </p:tgtEl>
                                      </p:cBhvr>
                                    </p:animEffect>
                                    <p:set>
                                      <p:cBhvr>
                                        <p:cTn id="56" dur="1" fill="hold">
                                          <p:stCondLst>
                                            <p:cond delay="999"/>
                                          </p:stCondLst>
                                        </p:cTn>
                                        <p:tgtEl>
                                          <p:spTgt spid="10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18D-D0AC-4700-9E07-FFDB28B7D3C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LICENSING AND ATTRIBUTION</a:t>
            </a:r>
          </a:p>
        </p:txBody>
      </p:sp>
      <p:sp>
        <p:nvSpPr>
          <p:cNvPr id="8" name="Rectangle 7">
            <a:extLst>
              <a:ext uri="{FF2B5EF4-FFF2-40B4-BE49-F238E27FC236}">
                <a16:creationId xmlns:a16="http://schemas.microsoft.com/office/drawing/2014/main" id="{7D05AEF2-C958-4EC2-96E1-20550F707B34}"/>
              </a:ext>
            </a:extLst>
          </p:cNvPr>
          <p:cNvSpPr/>
          <p:nvPr/>
        </p:nvSpPr>
        <p:spPr>
          <a:xfrm>
            <a:off x="1103452" y="1782395"/>
            <a:ext cx="10980517" cy="3539430"/>
          </a:xfrm>
          <a:prstGeom prst="rect">
            <a:avLst/>
          </a:prstGeom>
        </p:spPr>
        <p:txBody>
          <a:bodyPr wrap="square">
            <a:spAutoFit/>
          </a:bodyPr>
          <a:lstStyle/>
          <a:p>
            <a:pPr marL="38100" indent="0">
              <a:lnSpc>
                <a:spcPct val="80000"/>
              </a:lnSpc>
              <a:spcBef>
                <a:spcPts val="0"/>
              </a:spcBef>
              <a:buClr>
                <a:schemeClr val="dk1"/>
              </a:buClr>
              <a:buSzPts val="1800"/>
              <a:buNone/>
            </a:pPr>
            <a:r>
              <a:rPr lang="en" sz="2000" dirty="0">
                <a:solidFill>
                  <a:schemeClr val="bg2">
                    <a:lumMod val="50000"/>
                  </a:schemeClr>
                </a:solidFill>
                <a:latin typeface="Arial" panose="020B0604020202020204" pitchFamily="34" charset="0"/>
                <a:cs typeface="Arial" panose="020B0604020202020204" pitchFamily="34" charset="0"/>
                <a:sym typeface="Calibri"/>
              </a:rPr>
              <a:t>Suggested Citation:</a:t>
            </a:r>
          </a:p>
          <a:p>
            <a:pPr marL="38100" indent="0">
              <a:lnSpc>
                <a:spcPct val="80000"/>
              </a:lnSpc>
              <a:spcBef>
                <a:spcPts val="0"/>
              </a:spcBef>
              <a:buClr>
                <a:schemeClr val="dk1"/>
              </a:buClr>
              <a:buSzPts val="1800"/>
              <a:buNone/>
            </a:pPr>
            <a:endParaRPr lang="en" sz="2000" dirty="0">
              <a:solidFill>
                <a:schemeClr val="bg2">
                  <a:lumMod val="50000"/>
                </a:schemeClr>
              </a:solidFill>
              <a:latin typeface="Arial" panose="020B0604020202020204" pitchFamily="34" charset="0"/>
              <a:cs typeface="Arial" panose="020B0604020202020204" pitchFamily="34" charset="0"/>
              <a:sym typeface="Calibri"/>
            </a:endParaRPr>
          </a:p>
          <a:p>
            <a:pPr marL="495300" lvl="1" indent="0">
              <a:lnSpc>
                <a:spcPct val="80000"/>
              </a:lnSpc>
              <a:spcBef>
                <a:spcPts val="0"/>
              </a:spcBef>
              <a:buClr>
                <a:schemeClr val="dk1"/>
              </a:buClr>
              <a:buSzPts val="1800"/>
              <a:buNone/>
            </a:pPr>
            <a:r>
              <a:rPr lang="en" sz="2000" dirty="0">
                <a:solidFill>
                  <a:schemeClr val="bg2">
                    <a:lumMod val="50000"/>
                  </a:schemeClr>
                </a:solidFill>
                <a:latin typeface="Arial" panose="020B0604020202020204" pitchFamily="34" charset="0"/>
                <a:cs typeface="Arial" panose="020B0604020202020204" pitchFamily="34" charset="0"/>
                <a:sym typeface="Calibri"/>
              </a:rPr>
              <a:t>University of Alberta. (2018). Open Licensing and Creative Commons. </a:t>
            </a:r>
            <a:r>
              <a:rPr lang="en" sz="2000" i="1" dirty="0">
                <a:solidFill>
                  <a:schemeClr val="bg2">
                    <a:lumMod val="50000"/>
                  </a:schemeClr>
                </a:solidFill>
                <a:latin typeface="Arial" panose="020B0604020202020204" pitchFamily="34" charset="0"/>
                <a:cs typeface="Arial" panose="020B0604020202020204" pitchFamily="34" charset="0"/>
                <a:sym typeface="Calibri"/>
              </a:rPr>
              <a:t>Opening Up Copyright Instructional Module</a:t>
            </a:r>
            <a:r>
              <a:rPr lang="en" sz="2000" dirty="0">
                <a:solidFill>
                  <a:schemeClr val="bg2">
                    <a:lumMod val="50000"/>
                  </a:schemeClr>
                </a:solidFill>
                <a:latin typeface="Arial" panose="020B0604020202020204" pitchFamily="34" charset="0"/>
                <a:cs typeface="Arial" panose="020B0604020202020204" pitchFamily="34" charset="0"/>
                <a:sym typeface="Calibri"/>
              </a:rPr>
              <a:t>. </a:t>
            </a:r>
            <a:r>
              <a:rPr lang="en-US" sz="2000" dirty="0">
                <a:solidFill>
                  <a:schemeClr val="bg2">
                    <a:lumMod val="50000"/>
                  </a:schemeClr>
                </a:solidFill>
                <a:latin typeface="Arial" panose="020B0604020202020204" pitchFamily="34" charset="0"/>
                <a:cs typeface="Arial" panose="020B0604020202020204" pitchFamily="34" charset="0"/>
                <a:sym typeface="Calibri"/>
                <a:hlinkClick r:id="rId2"/>
              </a:rPr>
              <a:t>https://www.ualberta.ca/copyright/resources/opening-up-copyright-instructional-modules</a:t>
            </a:r>
            <a:r>
              <a:rPr lang="en" sz="2000" dirty="0">
                <a:solidFill>
                  <a:schemeClr val="bg2">
                    <a:lumMod val="50000"/>
                  </a:schemeClr>
                </a:solidFill>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solidFill>
                <a:schemeClr val="bg2">
                  <a:lumMod val="50000"/>
                </a:schemeClr>
              </a:solidFill>
              <a:latin typeface="Arial" panose="020B0604020202020204" pitchFamily="34" charset="0"/>
              <a:cs typeface="Arial" panose="020B0604020202020204" pitchFamily="34" charset="0"/>
              <a:sym typeface="Calibri"/>
              <a:hlinkClick r:id="rId3"/>
            </a:endParaRPr>
          </a:p>
          <a:p>
            <a:pPr marL="38100" indent="0">
              <a:lnSpc>
                <a:spcPct val="80000"/>
              </a:lnSpc>
              <a:spcBef>
                <a:spcPts val="0"/>
              </a:spcBef>
              <a:buClr>
                <a:schemeClr val="dk1"/>
              </a:buClr>
              <a:buSzPts val="1800"/>
              <a:buNone/>
            </a:pPr>
            <a:r>
              <a:rPr lang="en" sz="2000" dirty="0">
                <a:solidFill>
                  <a:schemeClr val="bg2">
                    <a:lumMod val="50000"/>
                  </a:schemeClr>
                </a:solidFill>
                <a:latin typeface="Arial" panose="020B0604020202020204" pitchFamily="34" charset="0"/>
                <a:cs typeface="Arial" panose="020B0604020202020204" pitchFamily="34" charset="0"/>
                <a:sym typeface="Calibri"/>
              </a:rPr>
              <a:t>For the project overview and complete list of modules please visit the project website at: </a:t>
            </a:r>
            <a:r>
              <a:rPr lang="en-US" sz="2000" dirty="0">
                <a:solidFill>
                  <a:schemeClr val="bg2">
                    <a:lumMod val="50000"/>
                  </a:schemeClr>
                </a:solidFill>
                <a:latin typeface="Arial" panose="020B0604020202020204" pitchFamily="34" charset="0"/>
                <a:cs typeface="Arial" panose="020B0604020202020204" pitchFamily="34" charset="0"/>
                <a:sym typeface="Calibri"/>
                <a:hlinkClick r:id="rId2"/>
              </a:rPr>
              <a:t>https://www.ualberta.ca/copyright/resources/opening-up-copyright-instructional-modules</a:t>
            </a:r>
            <a:r>
              <a:rPr lang="en" sz="2000" dirty="0">
                <a:solidFill>
                  <a:schemeClr val="bg2">
                    <a:lumMod val="50000"/>
                  </a:schemeClr>
                </a:solidFill>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solidFill>
                <a:schemeClr val="bg2">
                  <a:lumMod val="50000"/>
                </a:schemeClr>
              </a:solidFill>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 sz="2000" dirty="0">
                <a:solidFill>
                  <a:schemeClr val="bg2">
                    <a:lumMod val="50000"/>
                  </a:schemeClr>
                </a:solidFill>
                <a:latin typeface="Arial" panose="020B0604020202020204" pitchFamily="34" charset="0"/>
                <a:cs typeface="Arial" panose="020B0604020202020204" pitchFamily="34" charset="0"/>
                <a:sym typeface="Calibri"/>
              </a:rPr>
              <a:t>Questions, comments, and suggestions should be directed to the University of Alberta’s Copyright Office at: </a:t>
            </a:r>
            <a:r>
              <a:rPr lang="en-US" sz="2000" dirty="0">
                <a:solidFill>
                  <a:schemeClr val="bg2">
                    <a:lumMod val="50000"/>
                  </a:schemeClr>
                </a:solidFill>
                <a:latin typeface="Arial" panose="020B0604020202020204" pitchFamily="34" charset="0"/>
                <a:cs typeface="Arial" panose="020B0604020202020204" pitchFamily="34" charset="0"/>
                <a:hlinkClick r:id="rId4"/>
              </a:rPr>
              <a:t>copyright@ualberta.ca</a:t>
            </a:r>
            <a:r>
              <a:rPr lang="en-US" sz="2000" dirty="0">
                <a:solidFill>
                  <a:schemeClr val="bg2">
                    <a:lumMod val="50000"/>
                  </a:schemeClr>
                </a:solidFill>
                <a:latin typeface="Arial" panose="020B0604020202020204" pitchFamily="34" charset="0"/>
                <a:cs typeface="Arial" panose="020B0604020202020204" pitchFamily="34" charset="0"/>
              </a:rPr>
              <a:t> </a:t>
            </a:r>
          </a:p>
          <a:p>
            <a:pPr marL="38100" indent="0">
              <a:lnSpc>
                <a:spcPct val="80000"/>
              </a:lnSpc>
              <a:spcBef>
                <a:spcPts val="0"/>
              </a:spcBef>
              <a:buClr>
                <a:schemeClr val="dk1"/>
              </a:buClr>
              <a:buSzPts val="1800"/>
              <a:buNone/>
            </a:pPr>
            <a:endParaRPr lang="en-US" sz="2000" dirty="0">
              <a:solidFill>
                <a:schemeClr val="bg2">
                  <a:lumMod val="50000"/>
                </a:schemeClr>
              </a:solidFill>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US" sz="2000" dirty="0">
                <a:solidFill>
                  <a:schemeClr val="bg2">
                    <a:lumMod val="50000"/>
                  </a:schemeClr>
                </a:solidFill>
                <a:latin typeface="Arial" panose="020B0604020202020204" pitchFamily="34" charset="0"/>
                <a:cs typeface="Arial" panose="020B0604020202020204" pitchFamily="34" charset="0"/>
                <a:sym typeface="Calibri"/>
              </a:rPr>
              <a:t>This module is made available and licensed under a </a:t>
            </a:r>
            <a:r>
              <a:rPr lang="en-US" sz="2000" dirty="0">
                <a:solidFill>
                  <a:schemeClr val="bg2">
                    <a:lumMod val="50000"/>
                  </a:schemeClr>
                </a:solidFill>
                <a:latin typeface="Arial" panose="020B0604020202020204" pitchFamily="34" charset="0"/>
                <a:cs typeface="Arial" panose="020B0604020202020204" pitchFamily="34" charset="0"/>
                <a:sym typeface="Calibri"/>
                <a:hlinkClick r:id="rId5"/>
              </a:rPr>
              <a:t>Creative Commons Attribution 4.0 International </a:t>
            </a:r>
            <a:r>
              <a:rPr lang="en-US" sz="2000" dirty="0" err="1">
                <a:solidFill>
                  <a:schemeClr val="bg2">
                    <a:lumMod val="50000"/>
                  </a:schemeClr>
                </a:solidFill>
                <a:latin typeface="Arial" panose="020B0604020202020204" pitchFamily="34" charset="0"/>
                <a:cs typeface="Arial" panose="020B0604020202020204" pitchFamily="34" charset="0"/>
                <a:sym typeface="Calibri"/>
                <a:hlinkClick r:id="rId5"/>
              </a:rPr>
              <a:t>Licence</a:t>
            </a:r>
            <a:endParaRPr lang="en" sz="2000" dirty="0">
              <a:solidFill>
                <a:schemeClr val="bg2">
                  <a:lumMod val="50000"/>
                </a:schemeClr>
              </a:solidFill>
              <a:latin typeface="Arial" panose="020B0604020202020204" pitchFamily="34" charset="0"/>
              <a:cs typeface="Arial" panose="020B0604020202020204" pitchFamily="34" charset="0"/>
              <a:sym typeface="Calibri"/>
              <a:hlinkClick r:id="rId3"/>
            </a:endParaRPr>
          </a:p>
        </p:txBody>
      </p:sp>
    </p:spTree>
    <p:extLst>
      <p:ext uri="{BB962C8B-B14F-4D97-AF65-F5344CB8AC3E}">
        <p14:creationId xmlns:p14="http://schemas.microsoft.com/office/powerpoint/2010/main" val="1695413364"/>
      </p:ext>
    </p:extLst>
  </p:cSld>
  <p:clrMapOvr>
    <a:masterClrMapping/>
  </p:clrMapOvr>
  <mc:AlternateContent xmlns:mc="http://schemas.openxmlformats.org/markup-compatibility/2006" xmlns:p14="http://schemas.microsoft.com/office/powerpoint/2010/main">
    <mc:Choice Requires="p14">
      <p:transition spd="slow" p14:dur="2000" advTm="4553"/>
    </mc:Choice>
    <mc:Fallback xmlns="">
      <p:transition spd="slow" advTm="45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18D-D0AC-4700-9E07-FFDB28B7D3C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CONTRIBUTORS</a:t>
            </a:r>
          </a:p>
        </p:txBody>
      </p:sp>
      <p:sp>
        <p:nvSpPr>
          <p:cNvPr id="6" name="Rectangle 5">
            <a:extLst>
              <a:ext uri="{FF2B5EF4-FFF2-40B4-BE49-F238E27FC236}">
                <a16:creationId xmlns:a16="http://schemas.microsoft.com/office/drawing/2014/main" id="{260E7DA7-4E11-41DC-A964-574103176899}"/>
              </a:ext>
            </a:extLst>
          </p:cNvPr>
          <p:cNvSpPr/>
          <p:nvPr/>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7" name="Rectangle 6">
            <a:extLst>
              <a:ext uri="{FF2B5EF4-FFF2-40B4-BE49-F238E27FC236}">
                <a16:creationId xmlns:a16="http://schemas.microsoft.com/office/drawing/2014/main" id="{F9740AE3-1CE4-49B8-81C6-C954F4FF21A0}"/>
              </a:ext>
            </a:extLst>
          </p:cNvPr>
          <p:cNvSpPr/>
          <p:nvPr/>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9" name="Rectangle 8">
            <a:extLst>
              <a:ext uri="{FF2B5EF4-FFF2-40B4-BE49-F238E27FC236}">
                <a16:creationId xmlns:a16="http://schemas.microsoft.com/office/drawing/2014/main" id="{CD24B933-9573-48A5-8D83-395A1C8C9068}"/>
              </a:ext>
            </a:extLst>
          </p:cNvPr>
          <p:cNvSpPr/>
          <p:nvPr/>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10" name="Rectangle 9">
            <a:extLst>
              <a:ext uri="{FF2B5EF4-FFF2-40B4-BE49-F238E27FC236}">
                <a16:creationId xmlns:a16="http://schemas.microsoft.com/office/drawing/2014/main" id="{A0111554-5E8E-46F4-82CB-83DDA23857AF}"/>
              </a:ext>
            </a:extLst>
          </p:cNvPr>
          <p:cNvSpPr/>
          <p:nvPr/>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1" name="Rectangle 10">
            <a:extLst>
              <a:ext uri="{FF2B5EF4-FFF2-40B4-BE49-F238E27FC236}">
                <a16:creationId xmlns:a16="http://schemas.microsoft.com/office/drawing/2014/main" id="{272DF1C8-3C41-440C-AC29-939877E7103D}"/>
              </a:ext>
            </a:extLst>
          </p:cNvPr>
          <p:cNvSpPr/>
          <p:nvPr/>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2" name="TextBox 11">
            <a:extLst>
              <a:ext uri="{FF2B5EF4-FFF2-40B4-BE49-F238E27FC236}">
                <a16:creationId xmlns:a16="http://schemas.microsoft.com/office/drawing/2014/main" id="{A63F014B-F001-41F4-8E13-4707C28D7896}"/>
              </a:ext>
            </a:extLst>
          </p:cNvPr>
          <p:cNvSpPr txBox="1"/>
          <p:nvPr/>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6AFC0DD-F467-45DC-94C0-783F31818FC2}"/>
              </a:ext>
            </a:extLst>
          </p:cNvPr>
          <p:cNvSpPr txBox="1"/>
          <p:nvPr/>
        </p:nvSpPr>
        <p:spPr>
          <a:xfrm>
            <a:off x="8944970" y="2585367"/>
            <a:ext cx="2074460" cy="108029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Jamie Stewart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Matt Cheung</a:t>
            </a:r>
          </a:p>
        </p:txBody>
      </p:sp>
      <p:sp>
        <p:nvSpPr>
          <p:cNvPr id="14" name="TextBox 13">
            <a:extLst>
              <a:ext uri="{FF2B5EF4-FFF2-40B4-BE49-F238E27FC236}">
                <a16:creationId xmlns:a16="http://schemas.microsoft.com/office/drawing/2014/main" id="{C530A943-1E73-4D03-ACB0-15533072738A}"/>
              </a:ext>
            </a:extLst>
          </p:cNvPr>
          <p:cNvSpPr txBox="1"/>
          <p:nvPr/>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5" name="TextBox 14">
            <a:extLst>
              <a:ext uri="{FF2B5EF4-FFF2-40B4-BE49-F238E27FC236}">
                <a16:creationId xmlns:a16="http://schemas.microsoft.com/office/drawing/2014/main" id="{5DA5B8FC-71FA-49A8-A2BB-6BD06AF99E35}"/>
              </a:ext>
            </a:extLst>
          </p:cNvPr>
          <p:cNvSpPr txBox="1"/>
          <p:nvPr/>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300E20FC-2CD4-4964-AADE-CBBBA55E20B4}"/>
              </a:ext>
            </a:extLst>
          </p:cNvPr>
          <p:cNvSpPr txBox="1"/>
          <p:nvPr/>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Jesse Carson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Tree>
    <p:extLst>
      <p:ext uri="{BB962C8B-B14F-4D97-AF65-F5344CB8AC3E}">
        <p14:creationId xmlns:p14="http://schemas.microsoft.com/office/powerpoint/2010/main" val="1758258205"/>
      </p:ext>
    </p:extLst>
  </p:cSld>
  <p:clrMapOvr>
    <a:masterClrMapping/>
  </p:clrMapOvr>
  <mc:AlternateContent xmlns:mc="http://schemas.openxmlformats.org/markup-compatibility/2006" xmlns:p14="http://schemas.microsoft.com/office/powerpoint/2010/main">
    <mc:Choice Requires="p14">
      <p:transition spd="slow" p14:dur="2000" advTm="3666"/>
    </mc:Choice>
    <mc:Fallback xmlns="">
      <p:transition spd="slow" advTm="366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18D-D0AC-4700-9E07-FFDB28B7D3C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ACKNOWLEDGEMENT</a:t>
            </a:r>
          </a:p>
        </p:txBody>
      </p:sp>
      <p:sp>
        <p:nvSpPr>
          <p:cNvPr id="17" name="Content Placeholder 2">
            <a:extLst>
              <a:ext uri="{FF2B5EF4-FFF2-40B4-BE49-F238E27FC236}">
                <a16:creationId xmlns:a16="http://schemas.microsoft.com/office/drawing/2014/main" id="{7C0BD7D1-B0CC-4F45-BBB3-C2AC3FC3ABCD}"/>
              </a:ext>
            </a:extLst>
          </p:cNvPr>
          <p:cNvSpPr>
            <a:spLocks noGrp="1"/>
          </p:cNvSpPr>
          <p:nvPr>
            <p:ph sz="half" idx="1"/>
          </p:nvPr>
        </p:nvSpPr>
        <p:spPr>
          <a:xfrm>
            <a:off x="1595717" y="2097171"/>
            <a:ext cx="8964707" cy="4399409"/>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pPr lvl="1"/>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52A37B3-B6A3-447B-A357-01C8E7C9A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Tree>
    <p:extLst>
      <p:ext uri="{BB962C8B-B14F-4D97-AF65-F5344CB8AC3E}">
        <p14:creationId xmlns:p14="http://schemas.microsoft.com/office/powerpoint/2010/main" val="604195732"/>
      </p:ext>
    </p:extLst>
  </p:cSld>
  <p:clrMapOvr>
    <a:masterClrMapping/>
  </p:clrMapOvr>
  <mc:AlternateContent xmlns:mc="http://schemas.openxmlformats.org/markup-compatibility/2006" xmlns:p14="http://schemas.microsoft.com/office/powerpoint/2010/main">
    <mc:Choice Requires="p14">
      <p:transition spd="slow" p14:dur="2000" advTm="2692"/>
    </mc:Choice>
    <mc:Fallback xmlns="">
      <p:transition spd="slow" advTm="269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18D-D0AC-4700-9E07-FFDB28B7D3C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TEST QUESTIONS</a:t>
            </a:r>
          </a:p>
        </p:txBody>
      </p:sp>
      <p:sp>
        <p:nvSpPr>
          <p:cNvPr id="17" name="Content Placeholder 2">
            <a:extLst>
              <a:ext uri="{FF2B5EF4-FFF2-40B4-BE49-F238E27FC236}">
                <a16:creationId xmlns:a16="http://schemas.microsoft.com/office/drawing/2014/main" id="{7C0BD7D1-B0CC-4F45-BBB3-C2AC3FC3ABCD}"/>
              </a:ext>
            </a:extLst>
          </p:cNvPr>
          <p:cNvSpPr>
            <a:spLocks noGrp="1"/>
          </p:cNvSpPr>
          <p:nvPr>
            <p:ph sz="half" idx="1"/>
          </p:nvPr>
        </p:nvSpPr>
        <p:spPr>
          <a:xfrm>
            <a:off x="151231" y="1554376"/>
            <a:ext cx="7654300" cy="513507"/>
          </a:xfrm>
        </p:spPr>
        <p:txBody>
          <a:bodyPr>
            <a:normAutofit/>
          </a:bodyPr>
          <a:lstStyle/>
          <a:p>
            <a:pPr marL="0" indent="0">
              <a:buNone/>
            </a:pPr>
            <a:r>
              <a:rPr lang="en-US" dirty="0">
                <a:latin typeface="Arial" panose="020B0604020202020204" pitchFamily="34" charset="0"/>
                <a:cs typeface="Arial" panose="020B0604020202020204" pitchFamily="34" charset="0"/>
              </a:rPr>
              <a:t>Describe the nature of open licensing systems</a:t>
            </a:r>
          </a:p>
          <a:p>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AFEEA1-4FDB-447F-A2D9-BB1E5AAD5679}"/>
              </a:ext>
            </a:extLst>
          </p:cNvPr>
          <p:cNvSpPr txBox="1"/>
          <p:nvPr/>
        </p:nvSpPr>
        <p:spPr>
          <a:xfrm>
            <a:off x="437322" y="2067883"/>
            <a:ext cx="5075582" cy="2585323"/>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Open licences:</a:t>
            </a:r>
          </a:p>
          <a:p>
            <a:pPr marL="514350" indent="-514350">
              <a:buAutoNum type="alphaLcParenR"/>
            </a:pPr>
            <a:r>
              <a:rPr lang="en-CA" dirty="0">
                <a:solidFill>
                  <a:srgbClr val="FF0000"/>
                </a:solidFill>
                <a:latin typeface="Arial" panose="020B0604020202020204" pitchFamily="34" charset="0"/>
                <a:cs typeface="Arial" panose="020B0604020202020204" pitchFamily="34" charset="0"/>
              </a:rPr>
              <a:t>Allow copyright holders to easily communicate the terms of use of their works</a:t>
            </a:r>
          </a:p>
          <a:p>
            <a:pPr marL="514350" indent="-514350">
              <a:buAutoNum type="alphaLcParenR"/>
            </a:pPr>
            <a:r>
              <a:rPr lang="en-CA" dirty="0">
                <a:solidFill>
                  <a:schemeClr val="bg2">
                    <a:lumMod val="50000"/>
                  </a:schemeClr>
                </a:solidFill>
                <a:latin typeface="Arial" panose="020B0604020202020204" pitchFamily="34" charset="0"/>
                <a:cs typeface="Arial" panose="020B0604020202020204" pitchFamily="34" charset="0"/>
              </a:rPr>
              <a:t>Remove all rights from the copyright holder</a:t>
            </a:r>
          </a:p>
          <a:p>
            <a:pPr marL="514350" indent="-514350">
              <a:buAutoNum type="alphaLcParenR"/>
            </a:pPr>
            <a:r>
              <a:rPr lang="en-CA" dirty="0">
                <a:solidFill>
                  <a:schemeClr val="bg2">
                    <a:lumMod val="50000"/>
                  </a:schemeClr>
                </a:solidFill>
                <a:latin typeface="Arial" panose="020B0604020202020204" pitchFamily="34" charset="0"/>
                <a:cs typeface="Arial" panose="020B0604020202020204" pitchFamily="34" charset="0"/>
              </a:rPr>
              <a:t>Allow the copyright holder to transfer copyright of a work to the user</a:t>
            </a:r>
          </a:p>
          <a:p>
            <a:pPr marL="514350" indent="-514350">
              <a:buAutoNum type="alphaLcParenR"/>
            </a:pPr>
            <a:r>
              <a:rPr lang="en-CA" dirty="0">
                <a:solidFill>
                  <a:schemeClr val="bg2">
                    <a:lumMod val="50000"/>
                  </a:schemeClr>
                </a:solidFill>
                <a:latin typeface="Arial" panose="020B0604020202020204" pitchFamily="34" charset="0"/>
                <a:cs typeface="Arial" panose="020B0604020202020204" pitchFamily="34" charset="0"/>
              </a:rPr>
              <a:t>Add further protection to existing copyright law</a:t>
            </a:r>
            <a:endParaRPr lang="en-CA" dirty="0">
              <a:solidFill>
                <a:schemeClr val="bg2">
                  <a:lumMod val="50000"/>
                </a:schemeClr>
              </a:solidFill>
            </a:endParaRPr>
          </a:p>
        </p:txBody>
      </p:sp>
      <p:sp>
        <p:nvSpPr>
          <p:cNvPr id="6" name="Rectangle 5">
            <a:extLst>
              <a:ext uri="{FF2B5EF4-FFF2-40B4-BE49-F238E27FC236}">
                <a16:creationId xmlns:a16="http://schemas.microsoft.com/office/drawing/2014/main" id="{01469BDB-F3DE-46F3-A307-BF3CDE0BB9CE}"/>
              </a:ext>
            </a:extLst>
          </p:cNvPr>
          <p:cNvSpPr/>
          <p:nvPr/>
        </p:nvSpPr>
        <p:spPr>
          <a:xfrm>
            <a:off x="6096000" y="2067883"/>
            <a:ext cx="6096000" cy="2585323"/>
          </a:xfrm>
          <a:prstGeom prst="rect">
            <a:avLst/>
          </a:prstGeom>
        </p:spPr>
        <p:txBody>
          <a:bodyPr>
            <a:spAutoFit/>
          </a:bodyPr>
          <a:lstStyle/>
          <a:p>
            <a:r>
              <a:rPr lang="en-CA" dirty="0">
                <a:solidFill>
                  <a:schemeClr val="bg2">
                    <a:lumMod val="50000"/>
                  </a:schemeClr>
                </a:solidFill>
                <a:latin typeface="Arial" panose="020B0604020202020204" pitchFamily="34" charset="0"/>
                <a:cs typeface="Arial" panose="020B0604020202020204" pitchFamily="34" charset="0"/>
              </a:rPr>
              <a:t>Open licensing systems are beneficial to the user because:</a:t>
            </a:r>
          </a:p>
          <a:p>
            <a:pPr marL="514350" indent="-514350">
              <a:buAutoNum type="alphaLcParenR"/>
            </a:pPr>
            <a:r>
              <a:rPr lang="en-CA" dirty="0">
                <a:solidFill>
                  <a:srgbClr val="FF0000"/>
                </a:solidFill>
                <a:latin typeface="Arial" panose="020B0604020202020204" pitchFamily="34" charset="0"/>
                <a:cs typeface="Arial" panose="020B0604020202020204" pitchFamily="34" charset="0"/>
              </a:rPr>
              <a:t>They help users understand the terms and conditions for the use of a work</a:t>
            </a:r>
          </a:p>
          <a:p>
            <a:pPr marL="514350" indent="-514350">
              <a:buAutoNum type="alphaLcParenR"/>
            </a:pPr>
            <a:r>
              <a:rPr lang="en-CA" dirty="0">
                <a:solidFill>
                  <a:schemeClr val="bg2">
                    <a:lumMod val="50000"/>
                  </a:schemeClr>
                </a:solidFill>
                <a:latin typeface="Arial" panose="020B0604020202020204" pitchFamily="34" charset="0"/>
                <a:cs typeface="Arial" panose="020B0604020202020204" pitchFamily="34" charset="0"/>
              </a:rPr>
              <a:t>They allow users to do whatever they want with a work</a:t>
            </a:r>
          </a:p>
          <a:p>
            <a:pPr marL="514350" indent="-514350">
              <a:buAutoNum type="alphaLcParenR"/>
            </a:pPr>
            <a:r>
              <a:rPr lang="en-CA" dirty="0">
                <a:solidFill>
                  <a:schemeClr val="bg2">
                    <a:lumMod val="50000"/>
                  </a:schemeClr>
                </a:solidFill>
                <a:latin typeface="Arial" panose="020B0604020202020204" pitchFamily="34" charset="0"/>
                <a:cs typeface="Arial" panose="020B0604020202020204" pitchFamily="34" charset="0"/>
              </a:rPr>
              <a:t>They protect the user from legal action by the creator</a:t>
            </a:r>
          </a:p>
          <a:p>
            <a:pPr marL="514350" indent="-514350">
              <a:buAutoNum type="alphaLcParenR"/>
            </a:pPr>
            <a:r>
              <a:rPr lang="en-CA" dirty="0">
                <a:solidFill>
                  <a:schemeClr val="bg2">
                    <a:lumMod val="50000"/>
                  </a:schemeClr>
                </a:solidFill>
                <a:latin typeface="Arial" panose="020B0604020202020204" pitchFamily="34" charset="0"/>
                <a:cs typeface="Arial" panose="020B0604020202020204" pitchFamily="34" charset="0"/>
              </a:rPr>
              <a:t>They encourage users to create their own, derivative works</a:t>
            </a:r>
            <a:endParaRPr lang="en-CA" dirty="0">
              <a:solidFill>
                <a:schemeClr val="bg2">
                  <a:lumMod val="50000"/>
                </a:schemeClr>
              </a:solidFill>
            </a:endParaRPr>
          </a:p>
        </p:txBody>
      </p:sp>
    </p:spTree>
    <p:extLst>
      <p:ext uri="{BB962C8B-B14F-4D97-AF65-F5344CB8AC3E}">
        <p14:creationId xmlns:p14="http://schemas.microsoft.com/office/powerpoint/2010/main" val="3399237062"/>
      </p:ext>
    </p:extLst>
  </p:cSld>
  <p:clrMapOvr>
    <a:masterClrMapping/>
  </p:clrMapOvr>
  <mc:AlternateContent xmlns:mc="http://schemas.openxmlformats.org/markup-compatibility/2006" xmlns:p14="http://schemas.microsoft.com/office/powerpoint/2010/main">
    <mc:Choice Requires="p14">
      <p:transition spd="slow" p14:dur="2000" advTm="919"/>
    </mc:Choice>
    <mc:Fallback xmlns="">
      <p:transition spd="slow" advTm="9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18D-D0AC-4700-9E07-FFDB28B7D3C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TEST QUESTIONS</a:t>
            </a:r>
          </a:p>
        </p:txBody>
      </p:sp>
      <p:sp>
        <p:nvSpPr>
          <p:cNvPr id="17" name="Content Placeholder 2">
            <a:extLst>
              <a:ext uri="{FF2B5EF4-FFF2-40B4-BE49-F238E27FC236}">
                <a16:creationId xmlns:a16="http://schemas.microsoft.com/office/drawing/2014/main" id="{7C0BD7D1-B0CC-4F45-BBB3-C2AC3FC3ABCD}"/>
              </a:ext>
            </a:extLst>
          </p:cNvPr>
          <p:cNvSpPr>
            <a:spLocks noGrp="1"/>
          </p:cNvSpPr>
          <p:nvPr>
            <p:ph sz="half" idx="1"/>
          </p:nvPr>
        </p:nvSpPr>
        <p:spPr>
          <a:xfrm>
            <a:off x="151231" y="1554376"/>
            <a:ext cx="10132456" cy="513507"/>
          </a:xfrm>
        </p:spPr>
        <p:txBody>
          <a:bodyPr>
            <a:normAutofit fontScale="62500" lnSpcReduction="20000"/>
          </a:bodyPr>
          <a:lstStyle/>
          <a:p>
            <a:pPr marL="0" indent="0">
              <a:buNone/>
            </a:pPr>
            <a:r>
              <a:rPr lang="en-US" dirty="0">
                <a:latin typeface="Arial" panose="020B0604020202020204" pitchFamily="34" charset="0"/>
                <a:cs typeface="Arial" panose="020B0604020202020204" pitchFamily="34" charset="0"/>
              </a:rPr>
              <a:t>Provide an overview of the GNU Public License and the Creative Commons licensing systems</a:t>
            </a:r>
          </a:p>
          <a:p>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AFEEA1-4FDB-447F-A2D9-BB1E5AAD5679}"/>
              </a:ext>
            </a:extLst>
          </p:cNvPr>
          <p:cNvSpPr txBox="1"/>
          <p:nvPr/>
        </p:nvSpPr>
        <p:spPr>
          <a:xfrm>
            <a:off x="437322" y="2067883"/>
            <a:ext cx="5075582" cy="3693319"/>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The first major open licensing system was created by:</a:t>
            </a:r>
          </a:p>
          <a:p>
            <a:pPr marL="342900" indent="-342900">
              <a:buAutoNum type="alphaLcParenR"/>
            </a:pPr>
            <a:r>
              <a:rPr lang="en-CA" dirty="0">
                <a:solidFill>
                  <a:srgbClr val="FF0000"/>
                </a:solidFill>
                <a:latin typeface="Arial" panose="020B0604020202020204" pitchFamily="34" charset="0"/>
                <a:cs typeface="Arial" panose="020B0604020202020204" pitchFamily="34" charset="0"/>
              </a:rPr>
              <a:t>Richard Stallman</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Lawrence Lessig</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The Government of Canada</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Woody Guthrie</a:t>
            </a:r>
            <a:br>
              <a:rPr lang="en-CA" dirty="0">
                <a:solidFill>
                  <a:schemeClr val="bg2">
                    <a:lumMod val="50000"/>
                  </a:schemeClr>
                </a:solidFill>
                <a:latin typeface="Arial" panose="020B0604020202020204" pitchFamily="34" charset="0"/>
                <a:cs typeface="Arial" panose="020B0604020202020204" pitchFamily="34" charset="0"/>
              </a:rPr>
            </a:br>
            <a:endParaRPr lang="en-CA" dirty="0">
              <a:solidFill>
                <a:schemeClr val="bg2">
                  <a:lumMod val="50000"/>
                </a:schemeClr>
              </a:solidFill>
              <a:latin typeface="Arial" panose="020B0604020202020204" pitchFamily="34" charset="0"/>
              <a:cs typeface="Arial" panose="020B0604020202020204" pitchFamily="34" charset="0"/>
            </a:endParaRPr>
          </a:p>
          <a:p>
            <a:r>
              <a:rPr lang="en-CA" dirty="0">
                <a:solidFill>
                  <a:schemeClr val="bg2">
                    <a:lumMod val="50000"/>
                  </a:schemeClr>
                </a:solidFill>
                <a:latin typeface="Arial" panose="020B0604020202020204" pitchFamily="34" charset="0"/>
                <a:cs typeface="Arial" panose="020B0604020202020204" pitchFamily="34" charset="0"/>
              </a:rPr>
              <a:t>A key figure in the creation of Creative Commons was:</a:t>
            </a:r>
          </a:p>
          <a:p>
            <a:pPr marL="342900" indent="-342900">
              <a:buAutoNum type="alphaLcParenR"/>
            </a:pPr>
            <a:r>
              <a:rPr lang="en-CA" dirty="0">
                <a:solidFill>
                  <a:srgbClr val="FF0000"/>
                </a:solidFill>
                <a:latin typeface="Arial" panose="020B0604020202020204" pitchFamily="34" charset="0"/>
                <a:cs typeface="Arial" panose="020B0604020202020204" pitchFamily="34" charset="0"/>
              </a:rPr>
              <a:t>Lawrence Lessig</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Richard Stallman</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Woody Guthrie</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The Government of Canada</a:t>
            </a:r>
            <a:endParaRPr lang="en-CA" dirty="0">
              <a:solidFill>
                <a:schemeClr val="bg2">
                  <a:lumMod val="50000"/>
                </a:schemeClr>
              </a:solidFill>
            </a:endParaRPr>
          </a:p>
        </p:txBody>
      </p:sp>
      <p:sp>
        <p:nvSpPr>
          <p:cNvPr id="6" name="Rectangle 5">
            <a:extLst>
              <a:ext uri="{FF2B5EF4-FFF2-40B4-BE49-F238E27FC236}">
                <a16:creationId xmlns:a16="http://schemas.microsoft.com/office/drawing/2014/main" id="{01469BDB-F3DE-46F3-A307-BF3CDE0BB9CE}"/>
              </a:ext>
            </a:extLst>
          </p:cNvPr>
          <p:cNvSpPr/>
          <p:nvPr/>
        </p:nvSpPr>
        <p:spPr>
          <a:xfrm>
            <a:off x="6096000" y="2067883"/>
            <a:ext cx="6096000" cy="2031325"/>
          </a:xfrm>
          <a:prstGeom prst="rect">
            <a:avLst/>
          </a:prstGeom>
        </p:spPr>
        <p:txBody>
          <a:bodyPr>
            <a:spAutoFit/>
          </a:bodyPr>
          <a:lstStyle/>
          <a:p>
            <a:r>
              <a:rPr lang="en-CA" dirty="0">
                <a:solidFill>
                  <a:schemeClr val="bg2">
                    <a:lumMod val="50000"/>
                  </a:schemeClr>
                </a:solidFill>
                <a:latin typeface="Arial" panose="020B0604020202020204" pitchFamily="34" charset="0"/>
                <a:cs typeface="Arial" panose="020B0604020202020204" pitchFamily="34" charset="0"/>
              </a:rPr>
              <a:t>Richard Stallman views freedom as “free as in free speech, not free beer,” meaning:</a:t>
            </a:r>
          </a:p>
          <a:p>
            <a:pPr marL="342900" indent="-342900">
              <a:buAutoNum type="alphaLcParenR"/>
            </a:pPr>
            <a:r>
              <a:rPr lang="en-CA" dirty="0">
                <a:solidFill>
                  <a:srgbClr val="FF0000"/>
                </a:solidFill>
                <a:latin typeface="Arial" panose="020B0604020202020204" pitchFamily="34" charset="0"/>
                <a:cs typeface="Arial" panose="020B0604020202020204" pitchFamily="34" charset="0"/>
              </a:rPr>
              <a:t>Freedom in terms of liberty, not cost</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Open licensing systems must promote free speech</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Freedom in terms of cost, not liberty</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Open licensing systems cannot be applied to recipes, e.g. craft beer recipes</a:t>
            </a:r>
          </a:p>
        </p:txBody>
      </p:sp>
    </p:spTree>
    <p:extLst>
      <p:ext uri="{BB962C8B-B14F-4D97-AF65-F5344CB8AC3E}">
        <p14:creationId xmlns:p14="http://schemas.microsoft.com/office/powerpoint/2010/main" val="1795046326"/>
      </p:ext>
    </p:extLst>
  </p:cSld>
  <p:clrMapOvr>
    <a:masterClrMapping/>
  </p:clrMapOvr>
  <mc:AlternateContent xmlns:mc="http://schemas.openxmlformats.org/markup-compatibility/2006" xmlns:p14="http://schemas.microsoft.com/office/powerpoint/2010/main">
    <mc:Choice Requires="p14">
      <p:transition spd="slow" p14:dur="2000" advTm="141"/>
    </mc:Choice>
    <mc:Fallback xmlns="">
      <p:transition spd="slow" advTm="14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18D-D0AC-4700-9E07-FFDB28B7D3C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TEST QUESTIONS</a:t>
            </a:r>
          </a:p>
        </p:txBody>
      </p:sp>
      <p:sp>
        <p:nvSpPr>
          <p:cNvPr id="17" name="Content Placeholder 2">
            <a:extLst>
              <a:ext uri="{FF2B5EF4-FFF2-40B4-BE49-F238E27FC236}">
                <a16:creationId xmlns:a16="http://schemas.microsoft.com/office/drawing/2014/main" id="{7C0BD7D1-B0CC-4F45-BBB3-C2AC3FC3ABCD}"/>
              </a:ext>
            </a:extLst>
          </p:cNvPr>
          <p:cNvSpPr>
            <a:spLocks noGrp="1"/>
          </p:cNvSpPr>
          <p:nvPr>
            <p:ph sz="half" idx="1"/>
          </p:nvPr>
        </p:nvSpPr>
        <p:spPr>
          <a:xfrm>
            <a:off x="151230" y="1554376"/>
            <a:ext cx="11099865" cy="513507"/>
          </a:xfrm>
        </p:spPr>
        <p:txBody>
          <a:bodyPr>
            <a:normAutofit fontScale="62500" lnSpcReduction="20000"/>
          </a:bodyPr>
          <a:lstStyle/>
          <a:p>
            <a:pPr marL="0" indent="0">
              <a:buNone/>
            </a:pPr>
            <a:r>
              <a:rPr lang="en-US" dirty="0">
                <a:latin typeface="Arial" panose="020B0604020202020204" pitchFamily="34" charset="0"/>
                <a:cs typeface="Arial" panose="020B0604020202020204" pitchFamily="34" charset="0"/>
              </a:rPr>
              <a:t>Explain how open </a:t>
            </a:r>
            <a:r>
              <a:rPr lang="en-US" dirty="0" err="1">
                <a:latin typeface="Arial" panose="020B0604020202020204" pitchFamily="34" charset="0"/>
                <a:cs typeface="Arial" panose="020B0604020202020204" pitchFamily="34" charset="0"/>
              </a:rPr>
              <a:t>licences</a:t>
            </a:r>
            <a:r>
              <a:rPr lang="en-US" dirty="0">
                <a:latin typeface="Arial" panose="020B0604020202020204" pitchFamily="34" charset="0"/>
                <a:cs typeface="Arial" panose="020B0604020202020204" pitchFamily="34" charset="0"/>
              </a:rPr>
              <a:t> can be used to improve the visibility and impact of copyright-protected works</a:t>
            </a:r>
            <a:endParaRPr lang="en-CA" dirty="0"/>
          </a:p>
        </p:txBody>
      </p:sp>
      <p:sp>
        <p:nvSpPr>
          <p:cNvPr id="3" name="TextBox 2">
            <a:extLst>
              <a:ext uri="{FF2B5EF4-FFF2-40B4-BE49-F238E27FC236}">
                <a16:creationId xmlns:a16="http://schemas.microsoft.com/office/drawing/2014/main" id="{9DAFEEA1-4FDB-447F-A2D9-BB1E5AAD5679}"/>
              </a:ext>
            </a:extLst>
          </p:cNvPr>
          <p:cNvSpPr txBox="1"/>
          <p:nvPr/>
        </p:nvSpPr>
        <p:spPr>
          <a:xfrm>
            <a:off x="251791" y="2068427"/>
            <a:ext cx="5844209" cy="1754326"/>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Open licences allow creators to add their works to:</a:t>
            </a:r>
          </a:p>
          <a:p>
            <a:pPr marL="342900" indent="-342900">
              <a:buAutoNum type="alphaLcParenR"/>
            </a:pPr>
            <a:r>
              <a:rPr lang="en-CA" dirty="0">
                <a:solidFill>
                  <a:srgbClr val="FF0000"/>
                </a:solidFill>
                <a:latin typeface="Arial" panose="020B0604020202020204" pitchFamily="34" charset="0"/>
                <a:cs typeface="Arial" panose="020B0604020202020204" pitchFamily="34" charset="0"/>
              </a:rPr>
              <a:t>The intellectual commons</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The universe of created works</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The public domain</a:t>
            </a:r>
          </a:p>
          <a:p>
            <a:pPr marL="342900" indent="-342900">
              <a:buAutoNum type="alphaLcParenR"/>
            </a:pPr>
            <a:r>
              <a:rPr lang="en-CA" dirty="0">
                <a:solidFill>
                  <a:schemeClr val="bg2">
                    <a:lumMod val="50000"/>
                  </a:schemeClr>
                </a:solidFill>
                <a:latin typeface="Arial" panose="020B0604020202020204" pitchFamily="34" charset="0"/>
                <a:cs typeface="Arial" panose="020B0604020202020204" pitchFamily="34" charset="0"/>
              </a:rPr>
              <a:t>The United States Copyright Registry</a:t>
            </a:r>
            <a:br>
              <a:rPr lang="en-CA" dirty="0">
                <a:solidFill>
                  <a:schemeClr val="bg2">
                    <a:lumMod val="50000"/>
                  </a:schemeClr>
                </a:solidFill>
                <a:latin typeface="Arial" panose="020B0604020202020204" pitchFamily="34" charset="0"/>
                <a:cs typeface="Arial" panose="020B0604020202020204" pitchFamily="34" charset="0"/>
              </a:rPr>
            </a:br>
            <a:endParaRPr lang="en-CA" dirty="0">
              <a:solidFill>
                <a:schemeClr val="bg2">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1469BDB-F3DE-46F3-A307-BF3CDE0BB9CE}"/>
              </a:ext>
            </a:extLst>
          </p:cNvPr>
          <p:cNvSpPr/>
          <p:nvPr/>
        </p:nvSpPr>
        <p:spPr>
          <a:xfrm>
            <a:off x="6096000" y="2067883"/>
            <a:ext cx="6096000" cy="1200329"/>
          </a:xfrm>
          <a:prstGeom prst="rect">
            <a:avLst/>
          </a:prstGeom>
        </p:spPr>
        <p:txBody>
          <a:bodyPr>
            <a:spAutoFit/>
          </a:bodyPr>
          <a:lstStyle/>
          <a:p>
            <a:r>
              <a:rPr lang="en-CA" dirty="0">
                <a:solidFill>
                  <a:schemeClr val="bg2">
                    <a:lumMod val="50000"/>
                  </a:schemeClr>
                </a:solidFill>
                <a:latin typeface="Arial" panose="020B0604020202020204" pitchFamily="34" charset="0"/>
                <a:cs typeface="Arial" panose="020B0604020202020204" pitchFamily="34" charset="0"/>
              </a:rPr>
              <a:t>Open licences are beneficial to [creators] because they allow them to [specify] the terms of use, and are beneficial to [users] because they help them better [understand] terms and conditions. </a:t>
            </a:r>
          </a:p>
        </p:txBody>
      </p:sp>
    </p:spTree>
    <p:extLst>
      <p:ext uri="{BB962C8B-B14F-4D97-AF65-F5344CB8AC3E}">
        <p14:creationId xmlns:p14="http://schemas.microsoft.com/office/powerpoint/2010/main" val="342040964"/>
      </p:ext>
    </p:extLst>
  </p:cSld>
  <p:clrMapOvr>
    <a:masterClrMapping/>
  </p:clrMapOvr>
  <mc:AlternateContent xmlns:mc="http://schemas.openxmlformats.org/markup-compatibility/2006" xmlns:p14="http://schemas.microsoft.com/office/powerpoint/2010/main">
    <mc:Choice Requires="p14">
      <p:transition spd="slow" p14:dur="2000" advTm="151"/>
    </mc:Choice>
    <mc:Fallback xmlns="">
      <p:transition spd="slow" advTm="1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0C5C-4E6A-49E7-AA98-463C94E7B52E}"/>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GRANTING RIGHTS TO USERS</a:t>
            </a:r>
          </a:p>
        </p:txBody>
      </p:sp>
      <p:pic>
        <p:nvPicPr>
          <p:cNvPr id="10" name="Content Placeholder 9">
            <a:extLst>
              <a:ext uri="{FF2B5EF4-FFF2-40B4-BE49-F238E27FC236}">
                <a16:creationId xmlns:a16="http://schemas.microsoft.com/office/drawing/2014/main" id="{DDC9CFDB-0F39-4B8B-A9B4-3422422A889F}"/>
              </a:ext>
            </a:extLst>
          </p:cNvPr>
          <p:cNvPicPr>
            <a:picLocks noGrp="1" noChangeAspect="1"/>
          </p:cNvPicPr>
          <p:nvPr>
            <p:ph sz="quarter" idx="14"/>
          </p:nvPr>
        </p:nvPicPr>
        <p:blipFill rotWithShape="1">
          <a:blip r:embed="rId4"/>
          <a:srcRect l="12094" r="10797" b="13435"/>
          <a:stretch/>
        </p:blipFill>
        <p:spPr>
          <a:xfrm>
            <a:off x="11014063" y="3333168"/>
            <a:ext cx="1012392" cy="1136555"/>
          </a:xfrm>
        </p:spPr>
      </p:pic>
      <p:pic>
        <p:nvPicPr>
          <p:cNvPr id="8" name="Content Placeholder 6">
            <a:extLst>
              <a:ext uri="{FF2B5EF4-FFF2-40B4-BE49-F238E27FC236}">
                <a16:creationId xmlns:a16="http://schemas.microsoft.com/office/drawing/2014/main" id="{201E9193-DFE5-4AE1-9D3E-B3F4C30B2EFB}"/>
              </a:ext>
            </a:extLst>
          </p:cNvPr>
          <p:cNvPicPr>
            <a:picLocks noChangeAspect="1"/>
          </p:cNvPicPr>
          <p:nvPr/>
        </p:nvPicPr>
        <p:blipFill rotWithShape="1">
          <a:blip r:embed="rId5"/>
          <a:srcRect l="12948" r="12951" b="15898"/>
          <a:stretch/>
        </p:blipFill>
        <p:spPr>
          <a:xfrm>
            <a:off x="7293429" y="3228101"/>
            <a:ext cx="1186543" cy="1346690"/>
          </a:xfrm>
          <a:prstGeom prst="rect">
            <a:avLst/>
          </a:prstGeom>
        </p:spPr>
      </p:pic>
      <p:cxnSp>
        <p:nvCxnSpPr>
          <p:cNvPr id="12" name="Straight Arrow Connector 11">
            <a:extLst>
              <a:ext uri="{FF2B5EF4-FFF2-40B4-BE49-F238E27FC236}">
                <a16:creationId xmlns:a16="http://schemas.microsoft.com/office/drawing/2014/main" id="{5A46927D-8CB4-4A4D-B1BC-206EFAA9E2FA}"/>
              </a:ext>
            </a:extLst>
          </p:cNvPr>
          <p:cNvCxnSpPr>
            <a:cxnSpLocks/>
            <a:stCxn id="8" idx="3"/>
            <a:endCxn id="10" idx="1"/>
          </p:cNvCxnSpPr>
          <p:nvPr/>
        </p:nvCxnSpPr>
        <p:spPr>
          <a:xfrm>
            <a:off x="8479972" y="3901446"/>
            <a:ext cx="253409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3" name="Content Placeholder 9">
            <a:extLst>
              <a:ext uri="{FF2B5EF4-FFF2-40B4-BE49-F238E27FC236}">
                <a16:creationId xmlns:a16="http://schemas.microsoft.com/office/drawing/2014/main" id="{5A3215EE-A454-4667-B9AA-D5B007436DCE}"/>
              </a:ext>
            </a:extLst>
          </p:cNvPr>
          <p:cNvPicPr>
            <a:picLocks noChangeAspect="1"/>
          </p:cNvPicPr>
          <p:nvPr/>
        </p:nvPicPr>
        <p:blipFill rotWithShape="1">
          <a:blip r:embed="rId4"/>
          <a:srcRect l="12094" r="10797" b="13435"/>
          <a:stretch/>
        </p:blipFill>
        <p:spPr>
          <a:xfrm>
            <a:off x="9747017" y="5154657"/>
            <a:ext cx="1012392" cy="1136555"/>
          </a:xfrm>
          <a:prstGeom prst="rect">
            <a:avLst/>
          </a:prstGeom>
        </p:spPr>
      </p:pic>
      <p:pic>
        <p:nvPicPr>
          <p:cNvPr id="14" name="Content Placeholder 9">
            <a:extLst>
              <a:ext uri="{FF2B5EF4-FFF2-40B4-BE49-F238E27FC236}">
                <a16:creationId xmlns:a16="http://schemas.microsoft.com/office/drawing/2014/main" id="{1622B25D-170E-41C6-BA0D-4F7F08630C4F}"/>
              </a:ext>
            </a:extLst>
          </p:cNvPr>
          <p:cNvPicPr>
            <a:picLocks noChangeAspect="1"/>
          </p:cNvPicPr>
          <p:nvPr/>
        </p:nvPicPr>
        <p:blipFill rotWithShape="1">
          <a:blip r:embed="rId4"/>
          <a:srcRect l="12094" r="10797" b="13435"/>
          <a:stretch/>
        </p:blipFill>
        <p:spPr>
          <a:xfrm>
            <a:off x="5522313" y="5154656"/>
            <a:ext cx="1012392" cy="1136555"/>
          </a:xfrm>
          <a:prstGeom prst="rect">
            <a:avLst/>
          </a:prstGeom>
        </p:spPr>
      </p:pic>
      <p:pic>
        <p:nvPicPr>
          <p:cNvPr id="15" name="Content Placeholder 9">
            <a:extLst>
              <a:ext uri="{FF2B5EF4-FFF2-40B4-BE49-F238E27FC236}">
                <a16:creationId xmlns:a16="http://schemas.microsoft.com/office/drawing/2014/main" id="{DDB729A1-B4A2-417F-BDCB-1EE4FF3E6EB5}"/>
              </a:ext>
            </a:extLst>
          </p:cNvPr>
          <p:cNvPicPr>
            <a:picLocks noChangeAspect="1"/>
          </p:cNvPicPr>
          <p:nvPr/>
        </p:nvPicPr>
        <p:blipFill rotWithShape="1">
          <a:blip r:embed="rId4"/>
          <a:srcRect l="12094" r="10797" b="13435"/>
          <a:stretch/>
        </p:blipFill>
        <p:spPr>
          <a:xfrm>
            <a:off x="3906873" y="3321507"/>
            <a:ext cx="1012392" cy="1136555"/>
          </a:xfrm>
          <a:prstGeom prst="rect">
            <a:avLst/>
          </a:prstGeom>
        </p:spPr>
      </p:pic>
      <p:pic>
        <p:nvPicPr>
          <p:cNvPr id="17" name="Content Placeholder 9">
            <a:extLst>
              <a:ext uri="{FF2B5EF4-FFF2-40B4-BE49-F238E27FC236}">
                <a16:creationId xmlns:a16="http://schemas.microsoft.com/office/drawing/2014/main" id="{C4DABF11-6890-4AB7-8ACB-071AD4658040}"/>
              </a:ext>
            </a:extLst>
          </p:cNvPr>
          <p:cNvPicPr>
            <a:picLocks noChangeAspect="1"/>
          </p:cNvPicPr>
          <p:nvPr/>
        </p:nvPicPr>
        <p:blipFill rotWithShape="1">
          <a:blip r:embed="rId4"/>
          <a:srcRect l="12094" r="10797" b="13435"/>
          <a:stretch/>
        </p:blipFill>
        <p:spPr>
          <a:xfrm>
            <a:off x="5522313" y="1558346"/>
            <a:ext cx="1012392" cy="1136555"/>
          </a:xfrm>
          <a:prstGeom prst="rect">
            <a:avLst/>
          </a:prstGeom>
        </p:spPr>
      </p:pic>
      <p:pic>
        <p:nvPicPr>
          <p:cNvPr id="18" name="Content Placeholder 9">
            <a:extLst>
              <a:ext uri="{FF2B5EF4-FFF2-40B4-BE49-F238E27FC236}">
                <a16:creationId xmlns:a16="http://schemas.microsoft.com/office/drawing/2014/main" id="{8E803271-5C91-4A08-84AC-80DB033A1322}"/>
              </a:ext>
            </a:extLst>
          </p:cNvPr>
          <p:cNvPicPr>
            <a:picLocks noChangeAspect="1"/>
          </p:cNvPicPr>
          <p:nvPr/>
        </p:nvPicPr>
        <p:blipFill rotWithShape="1">
          <a:blip r:embed="rId4"/>
          <a:srcRect l="12094" r="10797" b="13435"/>
          <a:stretch/>
        </p:blipFill>
        <p:spPr>
          <a:xfrm>
            <a:off x="9385067" y="1570009"/>
            <a:ext cx="1012392" cy="1136555"/>
          </a:xfrm>
          <a:prstGeom prst="rect">
            <a:avLst/>
          </a:prstGeom>
        </p:spPr>
      </p:pic>
      <p:cxnSp>
        <p:nvCxnSpPr>
          <p:cNvPr id="20" name="Straight Arrow Connector 19">
            <a:extLst>
              <a:ext uri="{FF2B5EF4-FFF2-40B4-BE49-F238E27FC236}">
                <a16:creationId xmlns:a16="http://schemas.microsoft.com/office/drawing/2014/main" id="{4DC9BF1A-0AC9-4C11-8F01-CC7292C49AE1}"/>
              </a:ext>
            </a:extLst>
          </p:cNvPr>
          <p:cNvCxnSpPr/>
          <p:nvPr/>
        </p:nvCxnSpPr>
        <p:spPr>
          <a:xfrm>
            <a:off x="8479972" y="4284406"/>
            <a:ext cx="1267045" cy="1104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AC4096-C81E-4A85-BDE1-1A43D9984FF2}"/>
              </a:ext>
            </a:extLst>
          </p:cNvPr>
          <p:cNvCxnSpPr/>
          <p:nvPr/>
        </p:nvCxnSpPr>
        <p:spPr>
          <a:xfrm flipH="1">
            <a:off x="6379029" y="4284406"/>
            <a:ext cx="1066800" cy="11049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396009-7C2E-4089-A913-BF15AA9977F4}"/>
              </a:ext>
            </a:extLst>
          </p:cNvPr>
          <p:cNvCxnSpPr>
            <a:stCxn id="8" idx="1"/>
            <a:endCxn id="15" idx="3"/>
          </p:cNvCxnSpPr>
          <p:nvPr/>
        </p:nvCxnSpPr>
        <p:spPr>
          <a:xfrm flipH="1" flipV="1">
            <a:off x="4919265" y="3889785"/>
            <a:ext cx="2374164" cy="1166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B40A413-B219-4145-A639-909D21D28CCB}"/>
              </a:ext>
            </a:extLst>
          </p:cNvPr>
          <p:cNvCxnSpPr/>
          <p:nvPr/>
        </p:nvCxnSpPr>
        <p:spPr>
          <a:xfrm flipH="1" flipV="1">
            <a:off x="6534705" y="2694901"/>
            <a:ext cx="911124" cy="6382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99F0A-E1EB-4A3A-BA1C-FBC29A1104DD}"/>
              </a:ext>
            </a:extLst>
          </p:cNvPr>
          <p:cNvCxnSpPr>
            <a:cxnSpLocks/>
          </p:cNvCxnSpPr>
          <p:nvPr/>
        </p:nvCxnSpPr>
        <p:spPr>
          <a:xfrm flipV="1">
            <a:off x="8479972" y="2648236"/>
            <a:ext cx="914400" cy="68493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066928A-31EE-4906-B567-ED9081643062}"/>
              </a:ext>
            </a:extLst>
          </p:cNvPr>
          <p:cNvCxnSpPr/>
          <p:nvPr/>
        </p:nvCxnSpPr>
        <p:spPr>
          <a:xfrm>
            <a:off x="8480397" y="4284406"/>
            <a:ext cx="1267045" cy="1104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33777E9-62E9-476C-A025-AB6C69D3E37E}"/>
              </a:ext>
            </a:extLst>
          </p:cNvPr>
          <p:cNvCxnSpPr/>
          <p:nvPr/>
        </p:nvCxnSpPr>
        <p:spPr>
          <a:xfrm flipH="1">
            <a:off x="6379029" y="4292514"/>
            <a:ext cx="1066800" cy="1104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14F77FB-9B91-4A7D-866A-E80865CCEED8}"/>
              </a:ext>
            </a:extLst>
          </p:cNvPr>
          <p:cNvCxnSpPr/>
          <p:nvPr/>
        </p:nvCxnSpPr>
        <p:spPr>
          <a:xfrm flipH="1" flipV="1">
            <a:off x="4919265" y="3889785"/>
            <a:ext cx="2374164" cy="1166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576B46-168B-471B-B73E-134B88AB06DD}"/>
              </a:ext>
            </a:extLst>
          </p:cNvPr>
          <p:cNvCxnSpPr/>
          <p:nvPr/>
        </p:nvCxnSpPr>
        <p:spPr>
          <a:xfrm flipH="1" flipV="1">
            <a:off x="6534280" y="2694900"/>
            <a:ext cx="911124" cy="63826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1728856-2B96-40E8-92D1-556F1E0F9AEF}"/>
              </a:ext>
            </a:extLst>
          </p:cNvPr>
          <p:cNvCxnSpPr>
            <a:cxnSpLocks/>
          </p:cNvCxnSpPr>
          <p:nvPr/>
        </p:nvCxnSpPr>
        <p:spPr>
          <a:xfrm flipV="1">
            <a:off x="8490858" y="2636575"/>
            <a:ext cx="914400" cy="68493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85CC047-EC96-4306-B3B1-4E30AA9FAC63}"/>
              </a:ext>
            </a:extLst>
          </p:cNvPr>
          <p:cNvGrpSpPr/>
          <p:nvPr/>
        </p:nvGrpSpPr>
        <p:grpSpPr>
          <a:xfrm>
            <a:off x="455616" y="1795203"/>
            <a:ext cx="3462354" cy="3927730"/>
            <a:chOff x="493747" y="1394952"/>
            <a:chExt cx="3209925" cy="3860628"/>
          </a:xfrm>
        </p:grpSpPr>
        <p:pic>
          <p:nvPicPr>
            <p:cNvPr id="27" name="Picture 2" descr="Image result for canada coat of arm">
              <a:extLst>
                <a:ext uri="{FF2B5EF4-FFF2-40B4-BE49-F238E27FC236}">
                  <a16:creationId xmlns:a16="http://schemas.microsoft.com/office/drawing/2014/main" id="{BAEDF31C-8967-433B-A1DD-248133040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603" y="1394952"/>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9505237-30EE-4061-AD0B-09583DC5AB8D}"/>
                </a:ext>
              </a:extLst>
            </p:cNvPr>
            <p:cNvPicPr>
              <a:picLocks noChangeAspect="1"/>
            </p:cNvPicPr>
            <p:nvPr/>
          </p:nvPicPr>
          <p:blipFill>
            <a:blip r:embed="rId7"/>
            <a:stretch>
              <a:fillRect/>
            </a:stretch>
          </p:blipFill>
          <p:spPr>
            <a:xfrm>
              <a:off x="1203993" y="3393076"/>
              <a:ext cx="1485900" cy="228600"/>
            </a:xfrm>
            <a:prstGeom prst="rect">
              <a:avLst/>
            </a:prstGeom>
          </p:spPr>
        </p:pic>
        <p:pic>
          <p:nvPicPr>
            <p:cNvPr id="35" name="Picture 34">
              <a:extLst>
                <a:ext uri="{FF2B5EF4-FFF2-40B4-BE49-F238E27FC236}">
                  <a16:creationId xmlns:a16="http://schemas.microsoft.com/office/drawing/2014/main" id="{C6136223-95AC-4002-A733-4C2794384FAD}"/>
                </a:ext>
              </a:extLst>
            </p:cNvPr>
            <p:cNvPicPr>
              <a:picLocks noChangeAspect="1"/>
            </p:cNvPicPr>
            <p:nvPr/>
          </p:nvPicPr>
          <p:blipFill>
            <a:blip r:embed="rId8"/>
            <a:stretch>
              <a:fillRect/>
            </a:stretch>
          </p:blipFill>
          <p:spPr>
            <a:xfrm>
              <a:off x="493747" y="3674430"/>
              <a:ext cx="3209925" cy="1581150"/>
            </a:xfrm>
            <a:prstGeom prst="rect">
              <a:avLst/>
            </a:prstGeom>
          </p:spPr>
        </p:pic>
      </p:grpSp>
    </p:spTree>
    <p:custDataLst>
      <p:tags r:id="rId1"/>
    </p:custDataLst>
    <p:extLst>
      <p:ext uri="{BB962C8B-B14F-4D97-AF65-F5344CB8AC3E}">
        <p14:creationId xmlns:p14="http://schemas.microsoft.com/office/powerpoint/2010/main" val="4129108263"/>
      </p:ext>
    </p:extLst>
  </p:cSld>
  <p:clrMapOvr>
    <a:masterClrMapping/>
  </p:clrMapOvr>
  <mc:AlternateContent xmlns:mc="http://schemas.openxmlformats.org/markup-compatibility/2006" xmlns:p14="http://schemas.microsoft.com/office/powerpoint/2010/main">
    <mc:Choice Requires="p14">
      <p:transition spd="slow" p14:dur="2000" advTm="25361"/>
    </mc:Choice>
    <mc:Fallback xmlns="">
      <p:transition spd="slow" advTm="25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6"/>
                                        </p:tgtEl>
                                      </p:cBhvr>
                                    </p:animEffect>
                                    <p:set>
                                      <p:cBhvr>
                                        <p:cTn id="70" dur="1" fill="hold">
                                          <p:stCondLst>
                                            <p:cond delay="499"/>
                                          </p:stCondLst>
                                        </p:cTn>
                                        <p:tgtEl>
                                          <p:spTgt spid="2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par>
                          <p:cTn id="90" fill="hold">
                            <p:stCondLst>
                              <p:cond delay="2500"/>
                            </p:stCondLst>
                            <p:childTnLst>
                              <p:par>
                                <p:cTn id="91" presetID="10" presetClass="entr" presetSubtype="0"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EF4F-1A08-4B94-BEFA-992791C365E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WOODY GUTHRIE</a:t>
            </a:r>
          </a:p>
        </p:txBody>
      </p:sp>
      <p:pic>
        <p:nvPicPr>
          <p:cNvPr id="10" name="Content Placeholder 9">
            <a:extLst>
              <a:ext uri="{FF2B5EF4-FFF2-40B4-BE49-F238E27FC236}">
                <a16:creationId xmlns:a16="http://schemas.microsoft.com/office/drawing/2014/main" id="{DCDFA9DD-F538-4571-AD83-E8276ECC5377}"/>
              </a:ext>
            </a:extLst>
          </p:cNvPr>
          <p:cNvPicPr>
            <a:picLocks noGrp="1" noChangeAspect="1"/>
          </p:cNvPicPr>
          <p:nvPr>
            <p:ph sz="quarter" idx="14"/>
          </p:nvPr>
        </p:nvPicPr>
        <p:blipFill>
          <a:blip r:embed="rId4"/>
          <a:stretch>
            <a:fillRect/>
          </a:stretch>
        </p:blipFill>
        <p:spPr>
          <a:xfrm>
            <a:off x="7161187" y="1783033"/>
            <a:ext cx="3619612" cy="4548649"/>
          </a:xfrm>
        </p:spPr>
      </p:pic>
      <p:sp>
        <p:nvSpPr>
          <p:cNvPr id="8" name="TextBox 7">
            <a:extLst>
              <a:ext uri="{FF2B5EF4-FFF2-40B4-BE49-F238E27FC236}">
                <a16:creationId xmlns:a16="http://schemas.microsoft.com/office/drawing/2014/main" id="{0DB1E19C-9E04-4E0A-B578-A17F4C8C532F}"/>
              </a:ext>
            </a:extLst>
          </p:cNvPr>
          <p:cNvSpPr txBox="1"/>
          <p:nvPr/>
        </p:nvSpPr>
        <p:spPr>
          <a:xfrm>
            <a:off x="975360" y="2668088"/>
            <a:ext cx="5013960" cy="2554545"/>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“This song is Copyrighted in U.S., under Seal of Copyright #154085, for a period of 28 years, and anybody caught </a:t>
            </a:r>
            <a:r>
              <a:rPr lang="en-CA" sz="2000" dirty="0" err="1">
                <a:solidFill>
                  <a:schemeClr val="bg2">
                    <a:lumMod val="50000"/>
                  </a:schemeClr>
                </a:solidFill>
                <a:latin typeface="Arial" panose="020B0604020202020204" pitchFamily="34" charset="0"/>
                <a:cs typeface="Arial" panose="020B0604020202020204" pitchFamily="34" charset="0"/>
              </a:rPr>
              <a:t>singin</a:t>
            </a:r>
            <a:r>
              <a:rPr lang="en-CA" sz="2000" dirty="0">
                <a:solidFill>
                  <a:schemeClr val="bg2">
                    <a:lumMod val="50000"/>
                  </a:schemeClr>
                </a:solidFill>
                <a:latin typeface="Arial" panose="020B0604020202020204" pitchFamily="34" charset="0"/>
                <a:cs typeface="Arial" panose="020B0604020202020204" pitchFamily="34" charset="0"/>
              </a:rPr>
              <a:t>  it without our permission, will be mighty good friends of </a:t>
            </a:r>
            <a:r>
              <a:rPr lang="en-CA" sz="2000" dirty="0" err="1">
                <a:solidFill>
                  <a:schemeClr val="bg2">
                    <a:lumMod val="50000"/>
                  </a:schemeClr>
                </a:solidFill>
                <a:latin typeface="Arial" panose="020B0604020202020204" pitchFamily="34" charset="0"/>
                <a:cs typeface="Arial" panose="020B0604020202020204" pitchFamily="34" charset="0"/>
              </a:rPr>
              <a:t>ourn</a:t>
            </a:r>
            <a:r>
              <a:rPr lang="en-CA" sz="2000" dirty="0">
                <a:solidFill>
                  <a:schemeClr val="bg2">
                    <a:lumMod val="50000"/>
                  </a:schemeClr>
                </a:solidFill>
                <a:latin typeface="Arial" panose="020B0604020202020204" pitchFamily="34" charset="0"/>
                <a:cs typeface="Arial" panose="020B0604020202020204" pitchFamily="34" charset="0"/>
              </a:rPr>
              <a:t>, cause we don’t give a </a:t>
            </a:r>
            <a:r>
              <a:rPr lang="en-CA" sz="2000" dirty="0" err="1">
                <a:solidFill>
                  <a:schemeClr val="bg2">
                    <a:lumMod val="50000"/>
                  </a:schemeClr>
                </a:solidFill>
                <a:latin typeface="Arial" panose="020B0604020202020204" pitchFamily="34" charset="0"/>
                <a:cs typeface="Arial" panose="020B0604020202020204" pitchFamily="34" charset="0"/>
              </a:rPr>
              <a:t>dern</a:t>
            </a:r>
            <a:r>
              <a:rPr lang="en-CA" sz="2000" dirty="0">
                <a:solidFill>
                  <a:schemeClr val="bg2">
                    <a:lumMod val="50000"/>
                  </a:schemeClr>
                </a:solidFill>
                <a:latin typeface="Arial" panose="020B0604020202020204" pitchFamily="34" charset="0"/>
                <a:cs typeface="Arial" panose="020B0604020202020204" pitchFamily="34" charset="0"/>
              </a:rPr>
              <a:t>. Publish it. Write it. Sing it. Swing to it. Yodel it. We wrote it, that’s all we wanted to do.”</a:t>
            </a:r>
          </a:p>
        </p:txBody>
      </p:sp>
    </p:spTree>
    <p:custDataLst>
      <p:tags r:id="rId1"/>
    </p:custDataLst>
    <p:extLst>
      <p:ext uri="{BB962C8B-B14F-4D97-AF65-F5344CB8AC3E}">
        <p14:creationId xmlns:p14="http://schemas.microsoft.com/office/powerpoint/2010/main" val="316936796"/>
      </p:ext>
    </p:extLst>
  </p:cSld>
  <p:clrMapOvr>
    <a:masterClrMapping/>
  </p:clrMapOvr>
  <mc:AlternateContent xmlns:mc="http://schemas.openxmlformats.org/markup-compatibility/2006" xmlns:p14="http://schemas.microsoft.com/office/powerpoint/2010/main">
    <mc:Choice Requires="p14">
      <p:transition spd="slow" p14:dur="2000" advTm="31616"/>
    </mc:Choice>
    <mc:Fallback xmlns="">
      <p:transition spd="slow" advTm="316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70"/>
                                  </p:iterate>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B2E9-940D-40D7-B228-28A3AA2ED841}"/>
              </a:ext>
            </a:extLst>
          </p:cNvPr>
          <p:cNvSpPr>
            <a:spLocks noGrp="1"/>
          </p:cNvSpPr>
          <p:nvPr>
            <p:ph type="title"/>
          </p:nvPr>
        </p:nvSpPr>
        <p:spPr>
          <a:xfrm>
            <a:off x="2671282" y="526318"/>
            <a:ext cx="9032310" cy="868633"/>
          </a:xfrm>
        </p:spPr>
        <p:txBody>
          <a:bodyPr/>
          <a:lstStyle/>
          <a:p>
            <a:r>
              <a:rPr lang="en-CA" b="1" dirty="0">
                <a:latin typeface="Arial" panose="020B0604020202020204" pitchFamily="34" charset="0"/>
                <a:cs typeface="Arial" panose="020B0604020202020204" pitchFamily="34" charset="0"/>
              </a:rPr>
              <a:t>GRANTING RIGHTS TO ALL USERS</a:t>
            </a:r>
          </a:p>
        </p:txBody>
      </p:sp>
      <p:pic>
        <p:nvPicPr>
          <p:cNvPr id="7" name="Content Placeholder 9">
            <a:extLst>
              <a:ext uri="{FF2B5EF4-FFF2-40B4-BE49-F238E27FC236}">
                <a16:creationId xmlns:a16="http://schemas.microsoft.com/office/drawing/2014/main" id="{B696D279-D86F-492C-AE20-93733EA9C6D4}"/>
              </a:ext>
            </a:extLst>
          </p:cNvPr>
          <p:cNvPicPr>
            <a:picLocks noChangeAspect="1"/>
          </p:cNvPicPr>
          <p:nvPr/>
        </p:nvPicPr>
        <p:blipFill rotWithShape="1">
          <a:blip r:embed="rId4"/>
          <a:srcRect l="12094" r="10797" b="13435"/>
          <a:stretch/>
        </p:blipFill>
        <p:spPr>
          <a:xfrm>
            <a:off x="11070751" y="3196497"/>
            <a:ext cx="1012392" cy="1136555"/>
          </a:xfrm>
          <a:prstGeom prst="rect">
            <a:avLst/>
          </a:prstGeom>
        </p:spPr>
      </p:pic>
      <p:pic>
        <p:nvPicPr>
          <p:cNvPr id="8" name="Content Placeholder 6">
            <a:extLst>
              <a:ext uri="{FF2B5EF4-FFF2-40B4-BE49-F238E27FC236}">
                <a16:creationId xmlns:a16="http://schemas.microsoft.com/office/drawing/2014/main" id="{E9E2B6B2-0B84-4CDA-A39C-325190A83DCF}"/>
              </a:ext>
            </a:extLst>
          </p:cNvPr>
          <p:cNvPicPr>
            <a:picLocks noChangeAspect="1"/>
          </p:cNvPicPr>
          <p:nvPr/>
        </p:nvPicPr>
        <p:blipFill rotWithShape="1">
          <a:blip r:embed="rId5"/>
          <a:srcRect l="12948" r="12951" b="15898"/>
          <a:stretch/>
        </p:blipFill>
        <p:spPr>
          <a:xfrm>
            <a:off x="7350117" y="3091430"/>
            <a:ext cx="1186543" cy="1346690"/>
          </a:xfrm>
          <a:prstGeom prst="rect">
            <a:avLst/>
          </a:prstGeom>
        </p:spPr>
      </p:pic>
      <p:cxnSp>
        <p:nvCxnSpPr>
          <p:cNvPr id="9" name="Straight Arrow Connector 8">
            <a:extLst>
              <a:ext uri="{FF2B5EF4-FFF2-40B4-BE49-F238E27FC236}">
                <a16:creationId xmlns:a16="http://schemas.microsoft.com/office/drawing/2014/main" id="{58F20B4A-CA77-4F58-93E2-D9C904984FC1}"/>
              </a:ext>
            </a:extLst>
          </p:cNvPr>
          <p:cNvCxnSpPr>
            <a:cxnSpLocks/>
            <a:stCxn id="8" idx="3"/>
            <a:endCxn id="7" idx="1"/>
          </p:cNvCxnSpPr>
          <p:nvPr/>
        </p:nvCxnSpPr>
        <p:spPr>
          <a:xfrm>
            <a:off x="8536660" y="3764775"/>
            <a:ext cx="253409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F9D17CD8-9C89-4736-A41A-5DACEF5F18FF}"/>
              </a:ext>
            </a:extLst>
          </p:cNvPr>
          <p:cNvPicPr>
            <a:picLocks noChangeAspect="1"/>
          </p:cNvPicPr>
          <p:nvPr/>
        </p:nvPicPr>
        <p:blipFill rotWithShape="1">
          <a:blip r:embed="rId4"/>
          <a:srcRect l="12094" r="10797" b="13435"/>
          <a:stretch/>
        </p:blipFill>
        <p:spPr>
          <a:xfrm>
            <a:off x="9803705" y="5017986"/>
            <a:ext cx="1012392" cy="1136555"/>
          </a:xfrm>
          <a:prstGeom prst="rect">
            <a:avLst/>
          </a:prstGeom>
        </p:spPr>
      </p:pic>
      <p:pic>
        <p:nvPicPr>
          <p:cNvPr id="11" name="Content Placeholder 9">
            <a:extLst>
              <a:ext uri="{FF2B5EF4-FFF2-40B4-BE49-F238E27FC236}">
                <a16:creationId xmlns:a16="http://schemas.microsoft.com/office/drawing/2014/main" id="{55BB782C-C385-4500-BDEB-3091C9A9C780}"/>
              </a:ext>
            </a:extLst>
          </p:cNvPr>
          <p:cNvPicPr>
            <a:picLocks noChangeAspect="1"/>
          </p:cNvPicPr>
          <p:nvPr/>
        </p:nvPicPr>
        <p:blipFill rotWithShape="1">
          <a:blip r:embed="rId4"/>
          <a:srcRect l="12094" r="10797" b="13435"/>
          <a:stretch/>
        </p:blipFill>
        <p:spPr>
          <a:xfrm>
            <a:off x="5579001" y="5017985"/>
            <a:ext cx="1012392" cy="1136555"/>
          </a:xfrm>
          <a:prstGeom prst="rect">
            <a:avLst/>
          </a:prstGeom>
        </p:spPr>
      </p:pic>
      <p:pic>
        <p:nvPicPr>
          <p:cNvPr id="12" name="Content Placeholder 9">
            <a:extLst>
              <a:ext uri="{FF2B5EF4-FFF2-40B4-BE49-F238E27FC236}">
                <a16:creationId xmlns:a16="http://schemas.microsoft.com/office/drawing/2014/main" id="{C90240A4-2E40-4C44-9E45-086CED369773}"/>
              </a:ext>
            </a:extLst>
          </p:cNvPr>
          <p:cNvPicPr>
            <a:picLocks noChangeAspect="1"/>
          </p:cNvPicPr>
          <p:nvPr/>
        </p:nvPicPr>
        <p:blipFill rotWithShape="1">
          <a:blip r:embed="rId4"/>
          <a:srcRect l="12094" r="10797" b="13435"/>
          <a:stretch/>
        </p:blipFill>
        <p:spPr>
          <a:xfrm>
            <a:off x="3963561" y="3184836"/>
            <a:ext cx="1012392" cy="1136555"/>
          </a:xfrm>
          <a:prstGeom prst="rect">
            <a:avLst/>
          </a:prstGeom>
        </p:spPr>
      </p:pic>
      <p:pic>
        <p:nvPicPr>
          <p:cNvPr id="13" name="Content Placeholder 9">
            <a:extLst>
              <a:ext uri="{FF2B5EF4-FFF2-40B4-BE49-F238E27FC236}">
                <a16:creationId xmlns:a16="http://schemas.microsoft.com/office/drawing/2014/main" id="{D90FF9CE-3021-4C56-91B9-5DD25180927E}"/>
              </a:ext>
            </a:extLst>
          </p:cNvPr>
          <p:cNvPicPr>
            <a:picLocks noChangeAspect="1"/>
          </p:cNvPicPr>
          <p:nvPr/>
        </p:nvPicPr>
        <p:blipFill rotWithShape="1">
          <a:blip r:embed="rId4"/>
          <a:srcRect l="12094" r="10797" b="13435"/>
          <a:stretch/>
        </p:blipFill>
        <p:spPr>
          <a:xfrm>
            <a:off x="5579001" y="1421675"/>
            <a:ext cx="1012392" cy="1136555"/>
          </a:xfrm>
          <a:prstGeom prst="rect">
            <a:avLst/>
          </a:prstGeom>
        </p:spPr>
      </p:pic>
      <p:pic>
        <p:nvPicPr>
          <p:cNvPr id="14" name="Content Placeholder 9">
            <a:extLst>
              <a:ext uri="{FF2B5EF4-FFF2-40B4-BE49-F238E27FC236}">
                <a16:creationId xmlns:a16="http://schemas.microsoft.com/office/drawing/2014/main" id="{D95BE3EE-1233-4009-9F05-AA060C25729B}"/>
              </a:ext>
            </a:extLst>
          </p:cNvPr>
          <p:cNvPicPr>
            <a:picLocks noChangeAspect="1"/>
          </p:cNvPicPr>
          <p:nvPr/>
        </p:nvPicPr>
        <p:blipFill rotWithShape="1">
          <a:blip r:embed="rId4"/>
          <a:srcRect l="12094" r="10797" b="13435"/>
          <a:stretch/>
        </p:blipFill>
        <p:spPr>
          <a:xfrm>
            <a:off x="9441755" y="1433338"/>
            <a:ext cx="1012392" cy="1136555"/>
          </a:xfrm>
          <a:prstGeom prst="rect">
            <a:avLst/>
          </a:prstGeom>
        </p:spPr>
      </p:pic>
      <p:cxnSp>
        <p:nvCxnSpPr>
          <p:cNvPr id="15" name="Straight Arrow Connector 14">
            <a:extLst>
              <a:ext uri="{FF2B5EF4-FFF2-40B4-BE49-F238E27FC236}">
                <a16:creationId xmlns:a16="http://schemas.microsoft.com/office/drawing/2014/main" id="{F1133BB6-1D9D-46B3-97B0-3A0B797C5D6F}"/>
              </a:ext>
            </a:extLst>
          </p:cNvPr>
          <p:cNvCxnSpPr>
            <a:cxnSpLocks/>
          </p:cNvCxnSpPr>
          <p:nvPr/>
        </p:nvCxnSpPr>
        <p:spPr>
          <a:xfrm>
            <a:off x="8537085" y="4147735"/>
            <a:ext cx="1267045" cy="1104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DBF323-5980-4B1E-ACB6-A732891CC437}"/>
              </a:ext>
            </a:extLst>
          </p:cNvPr>
          <p:cNvCxnSpPr>
            <a:cxnSpLocks/>
          </p:cNvCxnSpPr>
          <p:nvPr/>
        </p:nvCxnSpPr>
        <p:spPr>
          <a:xfrm flipH="1">
            <a:off x="6435717" y="4155843"/>
            <a:ext cx="1066800" cy="11049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08E32A-DDE4-4B7A-B121-8419BDED6437}"/>
              </a:ext>
            </a:extLst>
          </p:cNvPr>
          <p:cNvCxnSpPr>
            <a:cxnSpLocks/>
          </p:cNvCxnSpPr>
          <p:nvPr/>
        </p:nvCxnSpPr>
        <p:spPr>
          <a:xfrm flipH="1" flipV="1">
            <a:off x="4975953" y="3753114"/>
            <a:ext cx="2374164" cy="1166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376B11-D78D-478D-830C-7E6C536131AD}"/>
              </a:ext>
            </a:extLst>
          </p:cNvPr>
          <p:cNvCxnSpPr>
            <a:cxnSpLocks/>
          </p:cNvCxnSpPr>
          <p:nvPr/>
        </p:nvCxnSpPr>
        <p:spPr>
          <a:xfrm flipH="1" flipV="1">
            <a:off x="6590968" y="2558229"/>
            <a:ext cx="911124" cy="63826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8076D7-DB82-4DC5-BD1C-AF1233612B31}"/>
              </a:ext>
            </a:extLst>
          </p:cNvPr>
          <p:cNvCxnSpPr>
            <a:cxnSpLocks/>
          </p:cNvCxnSpPr>
          <p:nvPr/>
        </p:nvCxnSpPr>
        <p:spPr>
          <a:xfrm flipV="1">
            <a:off x="8547546" y="2499904"/>
            <a:ext cx="914400" cy="68493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4" name="Content Placeholder 9">
            <a:extLst>
              <a:ext uri="{FF2B5EF4-FFF2-40B4-BE49-F238E27FC236}">
                <a16:creationId xmlns:a16="http://schemas.microsoft.com/office/drawing/2014/main" id="{21DAF1D3-06C6-4C49-A447-3A8178881E4B}"/>
              </a:ext>
            </a:extLst>
          </p:cNvPr>
          <p:cNvPicPr>
            <a:picLocks noChangeAspect="1"/>
          </p:cNvPicPr>
          <p:nvPr/>
        </p:nvPicPr>
        <p:blipFill>
          <a:blip r:embed="rId6"/>
          <a:stretch>
            <a:fillRect/>
          </a:stretch>
        </p:blipFill>
        <p:spPr>
          <a:xfrm>
            <a:off x="617381" y="2195110"/>
            <a:ext cx="2607645" cy="3276943"/>
          </a:xfrm>
          <a:prstGeom prst="rect">
            <a:avLst/>
          </a:prstGeom>
        </p:spPr>
      </p:pic>
      <p:pic>
        <p:nvPicPr>
          <p:cNvPr id="26" name="Picture 25">
            <a:extLst>
              <a:ext uri="{FF2B5EF4-FFF2-40B4-BE49-F238E27FC236}">
                <a16:creationId xmlns:a16="http://schemas.microsoft.com/office/drawing/2014/main" id="{F78AC46A-8B65-43AC-95F8-C78D127A46FB}"/>
              </a:ext>
            </a:extLst>
          </p:cNvPr>
          <p:cNvPicPr>
            <a:picLocks noChangeAspect="1" noChangeArrowheads="1"/>
          </p:cNvPicPr>
          <p:nvPr/>
        </p:nvPicPr>
        <p:blipFill>
          <a:blip r:embed="rId7"/>
          <a:stretch>
            <a:fillRect/>
          </a:stretch>
        </p:blipFill>
        <p:spPr bwMode="auto">
          <a:xfrm>
            <a:off x="720000" y="2880000"/>
            <a:ext cx="36102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creative commons logo">
            <a:extLst>
              <a:ext uri="{FF2B5EF4-FFF2-40B4-BE49-F238E27FC236}">
                <a16:creationId xmlns:a16="http://schemas.microsoft.com/office/drawing/2014/main" id="{0F10E216-AC5F-4CF0-B67A-3E4DAC5238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000" y="3186000"/>
            <a:ext cx="5181600" cy="1331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7227490"/>
      </p:ext>
    </p:extLst>
  </p:cSld>
  <p:clrMapOvr>
    <a:masterClrMapping/>
  </p:clrMapOvr>
  <mc:AlternateContent xmlns:mc="http://schemas.openxmlformats.org/markup-compatibility/2006" xmlns:p14="http://schemas.microsoft.com/office/powerpoint/2010/main">
    <mc:Choice Requires="p14">
      <p:transition spd="slow" p14:dur="2000" advTm="18592"/>
    </mc:Choice>
    <mc:Fallback xmlns="">
      <p:transition spd="slow" advTm="18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2000"/>
                                        <p:tgtEl>
                                          <p:spTgt spid="26"/>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2000"/>
                                        <p:tgtEl>
                                          <p:spTgt spid="25"/>
                                        </p:tgtEl>
                                      </p:cBhvr>
                                    </p:animEffect>
                                  </p:childTnLst>
                                </p:cTn>
                              </p:par>
                              <p:par>
                                <p:cTn id="57" presetID="10" presetClass="exit" presetSubtype="0" fill="hold" nodeType="withEffect">
                                  <p:stCondLst>
                                    <p:cond delay="0"/>
                                  </p:stCondLst>
                                  <p:childTnLst>
                                    <p:animEffect transition="out" filter="fade">
                                      <p:cBhvr>
                                        <p:cTn id="58" dur="1000"/>
                                        <p:tgtEl>
                                          <p:spTgt spid="24"/>
                                        </p:tgtEl>
                                      </p:cBhvr>
                                    </p:animEffect>
                                    <p:set>
                                      <p:cBhvr>
                                        <p:cTn id="59" dur="1" fill="hold">
                                          <p:stCondLst>
                                            <p:cond delay="999"/>
                                          </p:stCondLst>
                                        </p:cTn>
                                        <p:tgtEl>
                                          <p:spTgt spid="2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8"/>
                                        </p:tgtEl>
                                      </p:cBhvr>
                                    </p:animEffect>
                                    <p:set>
                                      <p:cBhvr>
                                        <p:cTn id="62" dur="1" fill="hold">
                                          <p:stCondLst>
                                            <p:cond delay="999"/>
                                          </p:stCondLst>
                                        </p:cTn>
                                        <p:tgtEl>
                                          <p:spTgt spid="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9"/>
                                        </p:tgtEl>
                                      </p:cBhvr>
                                    </p:animEffect>
                                    <p:set>
                                      <p:cBhvr>
                                        <p:cTn id="65" dur="1" fill="hold">
                                          <p:stCondLst>
                                            <p:cond delay="999"/>
                                          </p:stCondLst>
                                        </p:cTn>
                                        <p:tgtEl>
                                          <p:spTgt spid="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1000"/>
                                        <p:tgtEl>
                                          <p:spTgt spid="7"/>
                                        </p:tgtEl>
                                      </p:cBhvr>
                                    </p:animEffect>
                                    <p:set>
                                      <p:cBhvr>
                                        <p:cTn id="68" dur="1" fill="hold">
                                          <p:stCondLst>
                                            <p:cond delay="999"/>
                                          </p:stCondLst>
                                        </p:cTn>
                                        <p:tgtEl>
                                          <p:spTgt spid="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12"/>
                                        </p:tgtEl>
                                      </p:cBhvr>
                                    </p:animEffect>
                                    <p:set>
                                      <p:cBhvr>
                                        <p:cTn id="77" dur="1" fill="hold">
                                          <p:stCondLst>
                                            <p:cond delay="999"/>
                                          </p:stCondLst>
                                        </p:cTn>
                                        <p:tgtEl>
                                          <p:spTgt spid="1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1000"/>
                                        <p:tgtEl>
                                          <p:spTgt spid="13"/>
                                        </p:tgtEl>
                                      </p:cBhvr>
                                    </p:animEffect>
                                    <p:set>
                                      <p:cBhvr>
                                        <p:cTn id="80" dur="1" fill="hold">
                                          <p:stCondLst>
                                            <p:cond delay="999"/>
                                          </p:stCondLst>
                                        </p:cTn>
                                        <p:tgtEl>
                                          <p:spTgt spid="1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1000"/>
                                        <p:tgtEl>
                                          <p:spTgt spid="14"/>
                                        </p:tgtEl>
                                      </p:cBhvr>
                                    </p:animEffect>
                                    <p:set>
                                      <p:cBhvr>
                                        <p:cTn id="83" dur="1" fill="hold">
                                          <p:stCondLst>
                                            <p:cond delay="999"/>
                                          </p:stCondLst>
                                        </p:cTn>
                                        <p:tgtEl>
                                          <p:spTgt spid="1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1000"/>
                                        <p:tgtEl>
                                          <p:spTgt spid="15"/>
                                        </p:tgtEl>
                                      </p:cBhvr>
                                    </p:animEffect>
                                    <p:set>
                                      <p:cBhvr>
                                        <p:cTn id="86" dur="1" fill="hold">
                                          <p:stCondLst>
                                            <p:cond delay="999"/>
                                          </p:stCondLst>
                                        </p:cTn>
                                        <p:tgtEl>
                                          <p:spTgt spid="1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1000"/>
                                        <p:tgtEl>
                                          <p:spTgt spid="16"/>
                                        </p:tgtEl>
                                      </p:cBhvr>
                                    </p:animEffect>
                                    <p:set>
                                      <p:cBhvr>
                                        <p:cTn id="89" dur="1" fill="hold">
                                          <p:stCondLst>
                                            <p:cond delay="999"/>
                                          </p:stCondLst>
                                        </p:cTn>
                                        <p:tgtEl>
                                          <p:spTgt spid="1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17"/>
                                        </p:tgtEl>
                                      </p:cBhvr>
                                    </p:animEffect>
                                    <p:set>
                                      <p:cBhvr>
                                        <p:cTn id="92" dur="1" fill="hold">
                                          <p:stCondLst>
                                            <p:cond delay="999"/>
                                          </p:stCondLst>
                                        </p:cTn>
                                        <p:tgtEl>
                                          <p:spTgt spid="1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18"/>
                                        </p:tgtEl>
                                      </p:cBhvr>
                                    </p:animEffect>
                                    <p:set>
                                      <p:cBhvr>
                                        <p:cTn id="95" dur="1" fill="hold">
                                          <p:stCondLst>
                                            <p:cond delay="999"/>
                                          </p:stCondLst>
                                        </p:cTn>
                                        <p:tgtEl>
                                          <p:spTgt spid="1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1000"/>
                                        <p:tgtEl>
                                          <p:spTgt spid="19"/>
                                        </p:tgtEl>
                                      </p:cBhvr>
                                    </p:animEffect>
                                    <p:set>
                                      <p:cBhvr>
                                        <p:cTn id="98"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BCA6-30A7-4D81-87FF-B63B3DCE3E7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OPEN LICENSING SYSTEMS</a:t>
            </a:r>
          </a:p>
        </p:txBody>
      </p:sp>
      <p:pic>
        <p:nvPicPr>
          <p:cNvPr id="6" name="Content Placeholder 5">
            <a:extLst>
              <a:ext uri="{FF2B5EF4-FFF2-40B4-BE49-F238E27FC236}">
                <a16:creationId xmlns:a16="http://schemas.microsoft.com/office/drawing/2014/main" id="{039A6650-72C3-4188-8494-DDA93E11FD13}"/>
              </a:ext>
            </a:extLst>
          </p:cNvPr>
          <p:cNvPicPr>
            <a:picLocks noGrp="1" noChangeAspect="1"/>
          </p:cNvPicPr>
          <p:nvPr>
            <p:ph sz="quarter" idx="14"/>
          </p:nvPr>
        </p:nvPicPr>
        <p:blipFill rotWithShape="1">
          <a:blip r:embed="rId4"/>
          <a:srcRect b="20654"/>
          <a:stretch/>
        </p:blipFill>
        <p:spPr>
          <a:xfrm>
            <a:off x="5323113" y="1544208"/>
            <a:ext cx="1545774" cy="1226513"/>
          </a:xfrm>
        </p:spPr>
      </p:pic>
      <p:pic>
        <p:nvPicPr>
          <p:cNvPr id="7" name="Content Placeholder 6">
            <a:extLst>
              <a:ext uri="{FF2B5EF4-FFF2-40B4-BE49-F238E27FC236}">
                <a16:creationId xmlns:a16="http://schemas.microsoft.com/office/drawing/2014/main" id="{7D87D394-CF4F-41E8-A32E-9E4F8D1AEC01}"/>
              </a:ext>
            </a:extLst>
          </p:cNvPr>
          <p:cNvPicPr>
            <a:picLocks noChangeAspect="1"/>
          </p:cNvPicPr>
          <p:nvPr/>
        </p:nvPicPr>
        <p:blipFill rotWithShape="1">
          <a:blip r:embed="rId5"/>
          <a:srcRect l="12948" r="12951" b="15898"/>
          <a:stretch/>
        </p:blipFill>
        <p:spPr>
          <a:xfrm>
            <a:off x="457201" y="2157465"/>
            <a:ext cx="3004457" cy="3409966"/>
          </a:xfrm>
          <a:prstGeom prst="rect">
            <a:avLst/>
          </a:prstGeom>
        </p:spPr>
      </p:pic>
      <p:pic>
        <p:nvPicPr>
          <p:cNvPr id="8" name="Content Placeholder 9">
            <a:extLst>
              <a:ext uri="{FF2B5EF4-FFF2-40B4-BE49-F238E27FC236}">
                <a16:creationId xmlns:a16="http://schemas.microsoft.com/office/drawing/2014/main" id="{277C1A8E-BC3A-4FED-B769-4121994700A6}"/>
              </a:ext>
            </a:extLst>
          </p:cNvPr>
          <p:cNvPicPr>
            <a:picLocks noChangeAspect="1"/>
          </p:cNvPicPr>
          <p:nvPr/>
        </p:nvPicPr>
        <p:blipFill rotWithShape="1">
          <a:blip r:embed="rId6"/>
          <a:srcRect l="12094" r="10797" b="13435"/>
          <a:stretch/>
        </p:blipFill>
        <p:spPr>
          <a:xfrm>
            <a:off x="8937139" y="2292061"/>
            <a:ext cx="2797660" cy="3140774"/>
          </a:xfrm>
          <a:prstGeom prst="rect">
            <a:avLst/>
          </a:prstGeom>
        </p:spPr>
      </p:pic>
      <p:pic>
        <p:nvPicPr>
          <p:cNvPr id="11" name="Content Placeholder 5">
            <a:extLst>
              <a:ext uri="{FF2B5EF4-FFF2-40B4-BE49-F238E27FC236}">
                <a16:creationId xmlns:a16="http://schemas.microsoft.com/office/drawing/2014/main" id="{E4D0A080-309C-4F06-8CDB-D0EDE5FF8DED}"/>
              </a:ext>
            </a:extLst>
          </p:cNvPr>
          <p:cNvPicPr>
            <a:picLocks noChangeAspect="1"/>
          </p:cNvPicPr>
          <p:nvPr/>
        </p:nvPicPr>
        <p:blipFill rotWithShape="1">
          <a:blip r:embed="rId4"/>
          <a:srcRect b="20654"/>
          <a:stretch/>
        </p:blipFill>
        <p:spPr>
          <a:xfrm>
            <a:off x="5323113" y="2717512"/>
            <a:ext cx="1545774" cy="1226513"/>
          </a:xfrm>
          <a:prstGeom prst="rect">
            <a:avLst/>
          </a:prstGeom>
        </p:spPr>
      </p:pic>
      <p:pic>
        <p:nvPicPr>
          <p:cNvPr id="12" name="Content Placeholder 5">
            <a:extLst>
              <a:ext uri="{FF2B5EF4-FFF2-40B4-BE49-F238E27FC236}">
                <a16:creationId xmlns:a16="http://schemas.microsoft.com/office/drawing/2014/main" id="{0719970A-B0B0-4F51-AF22-3A42BD37F855}"/>
              </a:ext>
            </a:extLst>
          </p:cNvPr>
          <p:cNvPicPr>
            <a:picLocks noChangeAspect="1"/>
          </p:cNvPicPr>
          <p:nvPr/>
        </p:nvPicPr>
        <p:blipFill rotWithShape="1">
          <a:blip r:embed="rId4"/>
          <a:srcRect b="20654"/>
          <a:stretch/>
        </p:blipFill>
        <p:spPr>
          <a:xfrm>
            <a:off x="5323113" y="3818123"/>
            <a:ext cx="1545774" cy="1226513"/>
          </a:xfrm>
          <a:prstGeom prst="rect">
            <a:avLst/>
          </a:prstGeom>
        </p:spPr>
      </p:pic>
      <p:pic>
        <p:nvPicPr>
          <p:cNvPr id="13" name="Content Placeholder 5">
            <a:extLst>
              <a:ext uri="{FF2B5EF4-FFF2-40B4-BE49-F238E27FC236}">
                <a16:creationId xmlns:a16="http://schemas.microsoft.com/office/drawing/2014/main" id="{11250431-9534-48A5-91BE-3F366011CD0C}"/>
              </a:ext>
            </a:extLst>
          </p:cNvPr>
          <p:cNvPicPr>
            <a:picLocks noChangeAspect="1"/>
          </p:cNvPicPr>
          <p:nvPr/>
        </p:nvPicPr>
        <p:blipFill rotWithShape="1">
          <a:blip r:embed="rId4"/>
          <a:srcRect b="20654"/>
          <a:stretch/>
        </p:blipFill>
        <p:spPr>
          <a:xfrm>
            <a:off x="5323113" y="5044636"/>
            <a:ext cx="1545774" cy="1226513"/>
          </a:xfrm>
          <a:prstGeom prst="rect">
            <a:avLst/>
          </a:prstGeom>
        </p:spPr>
      </p:pic>
      <p:cxnSp>
        <p:nvCxnSpPr>
          <p:cNvPr id="15" name="Straight Arrow Connector 14">
            <a:extLst>
              <a:ext uri="{FF2B5EF4-FFF2-40B4-BE49-F238E27FC236}">
                <a16:creationId xmlns:a16="http://schemas.microsoft.com/office/drawing/2014/main" id="{081FCB0F-267F-43E1-AD12-34298B5D1ABD}"/>
              </a:ext>
            </a:extLst>
          </p:cNvPr>
          <p:cNvCxnSpPr>
            <a:stCxn id="7" idx="3"/>
          </p:cNvCxnSpPr>
          <p:nvPr/>
        </p:nvCxnSpPr>
        <p:spPr>
          <a:xfrm>
            <a:off x="3461658" y="3862448"/>
            <a:ext cx="1861455"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1039A31-286C-4406-B566-A704B0BF5E1D}"/>
              </a:ext>
            </a:extLst>
          </p:cNvPr>
          <p:cNvCxnSpPr>
            <a:endCxn id="8" idx="1"/>
          </p:cNvCxnSpPr>
          <p:nvPr/>
        </p:nvCxnSpPr>
        <p:spPr>
          <a:xfrm>
            <a:off x="7012541" y="3862448"/>
            <a:ext cx="1924598"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DB463F6-88EA-4D63-93C6-C8CF8749ACD4}"/>
              </a:ext>
            </a:extLst>
          </p:cNvPr>
          <p:cNvCxnSpPr>
            <a:stCxn id="7" idx="3"/>
            <a:endCxn id="6" idx="1"/>
          </p:cNvCxnSpPr>
          <p:nvPr/>
        </p:nvCxnSpPr>
        <p:spPr>
          <a:xfrm flipV="1">
            <a:off x="3461658" y="2157465"/>
            <a:ext cx="1861455" cy="17049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C5CA326-B7C7-415B-9836-E50E58607EFD}"/>
              </a:ext>
            </a:extLst>
          </p:cNvPr>
          <p:cNvCxnSpPr>
            <a:endCxn id="11" idx="1"/>
          </p:cNvCxnSpPr>
          <p:nvPr/>
        </p:nvCxnSpPr>
        <p:spPr>
          <a:xfrm flipV="1">
            <a:off x="3461658" y="3330769"/>
            <a:ext cx="1861455" cy="53167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B5223C5-94DE-4053-8875-81D92A090050}"/>
              </a:ext>
            </a:extLst>
          </p:cNvPr>
          <p:cNvCxnSpPr>
            <a:stCxn id="7" idx="3"/>
            <a:endCxn id="12" idx="1"/>
          </p:cNvCxnSpPr>
          <p:nvPr/>
        </p:nvCxnSpPr>
        <p:spPr>
          <a:xfrm>
            <a:off x="3461658" y="3862448"/>
            <a:ext cx="1861455" cy="56893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72DF794-25B0-4024-BE1D-1D183565C9BC}"/>
              </a:ext>
            </a:extLst>
          </p:cNvPr>
          <p:cNvCxnSpPr>
            <a:stCxn id="7" idx="3"/>
            <a:endCxn id="13" idx="1"/>
          </p:cNvCxnSpPr>
          <p:nvPr/>
        </p:nvCxnSpPr>
        <p:spPr>
          <a:xfrm>
            <a:off x="3461658" y="3862448"/>
            <a:ext cx="1861455" cy="179544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B8662C-8C28-457E-8256-9F82CC992035}"/>
              </a:ext>
            </a:extLst>
          </p:cNvPr>
          <p:cNvCxnSpPr>
            <a:stCxn id="6" idx="3"/>
            <a:endCxn id="8" idx="1"/>
          </p:cNvCxnSpPr>
          <p:nvPr/>
        </p:nvCxnSpPr>
        <p:spPr>
          <a:xfrm>
            <a:off x="6868887" y="2157465"/>
            <a:ext cx="2068252" cy="17049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C4BBB8-78F6-4211-BEA5-3F34723315FD}"/>
              </a:ext>
            </a:extLst>
          </p:cNvPr>
          <p:cNvCxnSpPr>
            <a:stCxn id="11" idx="3"/>
            <a:endCxn id="8" idx="1"/>
          </p:cNvCxnSpPr>
          <p:nvPr/>
        </p:nvCxnSpPr>
        <p:spPr>
          <a:xfrm>
            <a:off x="6868887" y="3330769"/>
            <a:ext cx="2068252" cy="53167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42C70C0-3CD9-437F-A15D-3F214DD2DBE8}"/>
              </a:ext>
            </a:extLst>
          </p:cNvPr>
          <p:cNvCxnSpPr>
            <a:stCxn id="12" idx="3"/>
            <a:endCxn id="8" idx="1"/>
          </p:cNvCxnSpPr>
          <p:nvPr/>
        </p:nvCxnSpPr>
        <p:spPr>
          <a:xfrm flipV="1">
            <a:off x="6868887" y="3862448"/>
            <a:ext cx="2068252" cy="56893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0EF3869-A111-4BAA-8726-29D793F42925}"/>
              </a:ext>
            </a:extLst>
          </p:cNvPr>
          <p:cNvCxnSpPr>
            <a:stCxn id="13" idx="3"/>
            <a:endCxn id="8" idx="1"/>
          </p:cNvCxnSpPr>
          <p:nvPr/>
        </p:nvCxnSpPr>
        <p:spPr>
          <a:xfrm flipV="1">
            <a:off x="6868887" y="3862448"/>
            <a:ext cx="2068252" cy="179544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9F77A48-3E43-4619-B26E-1245FE95DE10}"/>
              </a:ext>
            </a:extLst>
          </p:cNvPr>
          <p:cNvPicPr>
            <a:picLocks noChangeAspect="1" noChangeArrowheads="1"/>
          </p:cNvPicPr>
          <p:nvPr/>
        </p:nvPicPr>
        <p:blipFill>
          <a:blip r:embed="rId7"/>
          <a:stretch>
            <a:fillRect/>
          </a:stretch>
        </p:blipFill>
        <p:spPr bwMode="auto">
          <a:xfrm>
            <a:off x="720000" y="2880000"/>
            <a:ext cx="36102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creative commons logo">
            <a:extLst>
              <a:ext uri="{FF2B5EF4-FFF2-40B4-BE49-F238E27FC236}">
                <a16:creationId xmlns:a16="http://schemas.microsoft.com/office/drawing/2014/main" id="{D8C80CE6-8142-4F14-9667-1C6CAE42B0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199" y="3184111"/>
            <a:ext cx="5181600" cy="1331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5739429"/>
      </p:ext>
    </p:extLst>
  </p:cSld>
  <p:clrMapOvr>
    <a:masterClrMapping/>
  </p:clrMapOvr>
  <mc:AlternateContent xmlns:mc="http://schemas.openxmlformats.org/markup-compatibility/2006" xmlns:p14="http://schemas.microsoft.com/office/powerpoint/2010/main">
    <mc:Choice Requires="p14">
      <p:transition spd="slow" p14:dur="2000" advTm="20967"/>
    </mc:Choice>
    <mc:Fallback xmlns="">
      <p:transition spd="slow" advTm="209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xit" presetSubtype="0" fill="hold" nodeType="withEffect">
                                  <p:stCondLst>
                                    <p:cond delay="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6"/>
                                        </p:tgtEl>
                                      </p:cBhvr>
                                    </p:animEffect>
                                    <p:set>
                                      <p:cBhvr>
                                        <p:cTn id="13" dur="1" fill="hold">
                                          <p:stCondLst>
                                            <p:cond delay="999"/>
                                          </p:stCondLst>
                                        </p:cTn>
                                        <p:tgtEl>
                                          <p:spTgt spid="2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childTnLst>
                                </p:cTn>
                              </p:par>
                              <p:par>
                                <p:cTn id="52" presetID="10"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childTnLst>
                                </p:cTn>
                              </p:par>
                              <p:par>
                                <p:cTn id="61" presetID="10" presetClass="exit" presetSubtype="0" fill="hold"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1C0C-ADDF-472A-8F6D-E82E6D982B14}"/>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INTEGRATING SIMILARLY LICENSED WORKS</a:t>
            </a:r>
          </a:p>
        </p:txBody>
      </p:sp>
      <p:pic>
        <p:nvPicPr>
          <p:cNvPr id="3" name="Picture 2">
            <a:extLst>
              <a:ext uri="{FF2B5EF4-FFF2-40B4-BE49-F238E27FC236}">
                <a16:creationId xmlns:a16="http://schemas.microsoft.com/office/drawing/2014/main" id="{DD770B70-D625-489E-8D25-3FB3B5637C74}"/>
              </a:ext>
            </a:extLst>
          </p:cNvPr>
          <p:cNvPicPr>
            <a:picLocks noChangeAspect="1"/>
          </p:cNvPicPr>
          <p:nvPr/>
        </p:nvPicPr>
        <p:blipFill>
          <a:blip r:embed="rId4"/>
          <a:stretch>
            <a:fillRect/>
          </a:stretch>
        </p:blipFill>
        <p:spPr>
          <a:xfrm>
            <a:off x="2776902" y="1961700"/>
            <a:ext cx="7320890" cy="4136711"/>
          </a:xfrm>
          <a:prstGeom prst="rect">
            <a:avLst/>
          </a:prstGeom>
        </p:spPr>
      </p:pic>
      <p:sp>
        <p:nvSpPr>
          <p:cNvPr id="4" name="Oval 3">
            <a:extLst>
              <a:ext uri="{FF2B5EF4-FFF2-40B4-BE49-F238E27FC236}">
                <a16:creationId xmlns:a16="http://schemas.microsoft.com/office/drawing/2014/main" id="{EFF36F29-C982-4610-91FA-6D01101B97D0}"/>
              </a:ext>
            </a:extLst>
          </p:cNvPr>
          <p:cNvSpPr/>
          <p:nvPr/>
        </p:nvSpPr>
        <p:spPr>
          <a:xfrm>
            <a:off x="8932899" y="5135633"/>
            <a:ext cx="1293847" cy="86863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Content Placeholder 5">
            <a:extLst>
              <a:ext uri="{FF2B5EF4-FFF2-40B4-BE49-F238E27FC236}">
                <a16:creationId xmlns:a16="http://schemas.microsoft.com/office/drawing/2014/main" id="{54C75365-68AD-4F8C-9A65-DC3BD7773047}"/>
              </a:ext>
            </a:extLst>
          </p:cNvPr>
          <p:cNvPicPr>
            <a:picLocks noChangeAspect="1"/>
          </p:cNvPicPr>
          <p:nvPr/>
        </p:nvPicPr>
        <p:blipFill rotWithShape="1">
          <a:blip r:embed="rId5"/>
          <a:srcRect b="20654"/>
          <a:stretch/>
        </p:blipFill>
        <p:spPr>
          <a:xfrm>
            <a:off x="3668075" y="1680945"/>
            <a:ext cx="1545774" cy="1226513"/>
          </a:xfrm>
          <a:prstGeom prst="rect">
            <a:avLst/>
          </a:prstGeom>
        </p:spPr>
      </p:pic>
      <p:pic>
        <p:nvPicPr>
          <p:cNvPr id="22" name="Content Placeholder 5">
            <a:extLst>
              <a:ext uri="{FF2B5EF4-FFF2-40B4-BE49-F238E27FC236}">
                <a16:creationId xmlns:a16="http://schemas.microsoft.com/office/drawing/2014/main" id="{EA59F185-DDAE-4F24-A99B-6AF105C67D76}"/>
              </a:ext>
            </a:extLst>
          </p:cNvPr>
          <p:cNvPicPr>
            <a:picLocks noChangeAspect="1"/>
          </p:cNvPicPr>
          <p:nvPr/>
        </p:nvPicPr>
        <p:blipFill rotWithShape="1">
          <a:blip r:embed="rId5"/>
          <a:srcRect b="20654"/>
          <a:stretch/>
        </p:blipFill>
        <p:spPr>
          <a:xfrm>
            <a:off x="6953538" y="1727504"/>
            <a:ext cx="1545774" cy="1226513"/>
          </a:xfrm>
          <a:prstGeom prst="rect">
            <a:avLst/>
          </a:prstGeom>
        </p:spPr>
      </p:pic>
      <p:pic>
        <p:nvPicPr>
          <p:cNvPr id="23" name="Content Placeholder 5">
            <a:extLst>
              <a:ext uri="{FF2B5EF4-FFF2-40B4-BE49-F238E27FC236}">
                <a16:creationId xmlns:a16="http://schemas.microsoft.com/office/drawing/2014/main" id="{4DE84C7D-A886-46DA-8DB2-03C1439D44FA}"/>
              </a:ext>
            </a:extLst>
          </p:cNvPr>
          <p:cNvPicPr>
            <a:picLocks noChangeAspect="1"/>
          </p:cNvPicPr>
          <p:nvPr/>
        </p:nvPicPr>
        <p:blipFill rotWithShape="1">
          <a:blip r:embed="rId5"/>
          <a:srcRect b="20654"/>
          <a:stretch/>
        </p:blipFill>
        <p:spPr>
          <a:xfrm>
            <a:off x="5323113" y="4504329"/>
            <a:ext cx="1545774" cy="1226513"/>
          </a:xfrm>
          <a:prstGeom prst="rect">
            <a:avLst/>
          </a:prstGeom>
        </p:spPr>
      </p:pic>
      <p:cxnSp>
        <p:nvCxnSpPr>
          <p:cNvPr id="24" name="Straight Arrow Connector 23">
            <a:extLst>
              <a:ext uri="{FF2B5EF4-FFF2-40B4-BE49-F238E27FC236}">
                <a16:creationId xmlns:a16="http://schemas.microsoft.com/office/drawing/2014/main" id="{305C97BE-34A2-415A-A230-30F0DFC46B0C}"/>
              </a:ext>
            </a:extLst>
          </p:cNvPr>
          <p:cNvCxnSpPr>
            <a:cxnSpLocks/>
            <a:stCxn id="21" idx="2"/>
            <a:endCxn id="23" idx="0"/>
          </p:cNvCxnSpPr>
          <p:nvPr/>
        </p:nvCxnSpPr>
        <p:spPr>
          <a:xfrm>
            <a:off x="4440962" y="2907458"/>
            <a:ext cx="1655038" cy="159687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575C783-2B3B-499E-8759-1D060BC01FA1}"/>
              </a:ext>
            </a:extLst>
          </p:cNvPr>
          <p:cNvCxnSpPr>
            <a:cxnSpLocks/>
            <a:stCxn id="22" idx="2"/>
          </p:cNvCxnSpPr>
          <p:nvPr/>
        </p:nvCxnSpPr>
        <p:spPr>
          <a:xfrm flipH="1">
            <a:off x="6096000" y="2954017"/>
            <a:ext cx="1630425" cy="155031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 descr="https://mirrors.creativecommons.org/presskit/buttons/88x31/png/by-nc-nd.png">
            <a:extLst>
              <a:ext uri="{FF2B5EF4-FFF2-40B4-BE49-F238E27FC236}">
                <a16:creationId xmlns:a16="http://schemas.microsoft.com/office/drawing/2014/main" id="{CA6BA7B6-F211-4759-9FCE-FAC45E9C6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9131" y="3223264"/>
            <a:ext cx="2482692" cy="8686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70915637"/>
      </p:ext>
    </p:extLst>
  </p:cSld>
  <p:clrMapOvr>
    <a:masterClrMapping/>
  </p:clrMapOvr>
  <mc:AlternateContent xmlns:mc="http://schemas.openxmlformats.org/markup-compatibility/2006" xmlns:p14="http://schemas.microsoft.com/office/powerpoint/2010/main">
    <mc:Choice Requires="p14">
      <p:transition spd="slow" p14:dur="2000" advTm="24561"/>
    </mc:Choice>
    <mc:Fallback xmlns="">
      <p:transition spd="slow" advTm="245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3000"/>
                                        <p:tgtEl>
                                          <p:spTgt spid="22"/>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subTnLst>
                                    <p:animClr clrSpc="rgb" dir="cw">
                                      <p:cBhvr override="childStyle">
                                        <p:cTn dur="1" fill="hold" display="0" masterRel="nextClick" afterEffect="1"/>
                                        <p:tgtEl>
                                          <p:spTgt spid="23"/>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24"/>
                                        </p:tgtEl>
                                      </p:cBhvr>
                                    </p:animEffect>
                                    <p:set>
                                      <p:cBhvr>
                                        <p:cTn id="25" dur="1" fill="hold">
                                          <p:stCondLst>
                                            <p:cond delay="999"/>
                                          </p:stCondLst>
                                        </p:cTn>
                                        <p:tgtEl>
                                          <p:spTgt spid="2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26"/>
                                        </p:tgtEl>
                                      </p:cBhvr>
                                    </p:animEffect>
                                    <p:set>
                                      <p:cBhvr>
                                        <p:cTn id="28" dur="1" fill="hold">
                                          <p:stCondLst>
                                            <p:cond delay="999"/>
                                          </p:stCondLst>
                                        </p:cTn>
                                        <p:tgtEl>
                                          <p:spTgt spid="2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25" presetClass="emph" presetSubtype="0" fill="hold" nodeType="withEffect">
                                  <p:stCondLst>
                                    <p:cond delay="0"/>
                                  </p:stCondLst>
                                  <p:childTnLst>
                                    <p:animClr clrSpc="hsl" dir="cw">
                                      <p:cBhvr override="childStyle">
                                        <p:cTn id="33" dur="2000" fill="hold"/>
                                        <p:tgtEl>
                                          <p:spTgt spid="23"/>
                                        </p:tgtEl>
                                        <p:attrNameLst>
                                          <p:attrName>style.color</p:attrName>
                                        </p:attrNameLst>
                                      </p:cBhvr>
                                      <p:by>
                                        <p:hsl h="0" s="-70588" l="0"/>
                                      </p:by>
                                    </p:animClr>
                                    <p:animClr clrSpc="hsl" dir="cw">
                                      <p:cBhvr>
                                        <p:cTn id="34" dur="2000" fill="hold"/>
                                        <p:tgtEl>
                                          <p:spTgt spid="23"/>
                                        </p:tgtEl>
                                        <p:attrNameLst>
                                          <p:attrName>fillcolor</p:attrName>
                                        </p:attrNameLst>
                                      </p:cBhvr>
                                      <p:by>
                                        <p:hsl h="0" s="-70588" l="0"/>
                                      </p:by>
                                    </p:animClr>
                                    <p:animClr clrSpc="hsl" dir="cw">
                                      <p:cBhvr>
                                        <p:cTn id="35" dur="2000" fill="hold"/>
                                        <p:tgtEl>
                                          <p:spTgt spid="23"/>
                                        </p:tgtEl>
                                        <p:attrNameLst>
                                          <p:attrName>stroke.color</p:attrName>
                                        </p:attrNameLst>
                                      </p:cBhvr>
                                      <p:by>
                                        <p:hsl h="0" s="-70588" l="0"/>
                                      </p:by>
                                    </p:animClr>
                                    <p:set>
                                      <p:cBhvr>
                                        <p:cTn id="36" dur="2000" fill="hold"/>
                                        <p:tgtEl>
                                          <p:spTgt spid="23"/>
                                        </p:tgtEl>
                                        <p:attrNameLst>
                                          <p:attrName>fill.type</p:attrName>
                                        </p:attrNameLst>
                                      </p:cBhvr>
                                      <p:to>
                                        <p:strVal val="solid"/>
                                      </p:to>
                                    </p:set>
                                  </p:childTnLst>
                                  <p:subTnLst>
                                    <p:animClr clrSpc="rgb" dir="cw">
                                      <p:cBhvr override="childStyle">
                                        <p:cTn dur="1" fill="hold" display="0" masterRel="nextClick" afterEffect="1"/>
                                        <p:tgtEl>
                                          <p:spTgt spid="23"/>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heel(1)">
                                      <p:cBhvr>
                                        <p:cTn id="44" dur="2000"/>
                                        <p:tgtEl>
                                          <p:spTgt spid="4"/>
                                        </p:tgtEl>
                                      </p:cBhvr>
                                    </p:animEffect>
                                  </p:childTnLst>
                                </p:cTn>
                              </p:par>
                              <p:par>
                                <p:cTn id="45" presetID="10" presetClass="exit" presetSubtype="0" fill="hold" nodeType="withEffect">
                                  <p:stCondLst>
                                    <p:cond delay="0"/>
                                  </p:stCondLst>
                                  <p:childTnLst>
                                    <p:animEffect transition="out" filter="fade">
                                      <p:cBhvr>
                                        <p:cTn id="46" dur="1000"/>
                                        <p:tgtEl>
                                          <p:spTgt spid="21"/>
                                        </p:tgtEl>
                                      </p:cBhvr>
                                    </p:animEffect>
                                    <p:set>
                                      <p:cBhvr>
                                        <p:cTn id="47" dur="1" fill="hold">
                                          <p:stCondLst>
                                            <p:cond delay="9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22"/>
                                        </p:tgtEl>
                                      </p:cBhvr>
                                    </p:animEffect>
                                    <p:set>
                                      <p:cBhvr>
                                        <p:cTn id="50" dur="1" fill="hold">
                                          <p:stCondLst>
                                            <p:cond delay="999"/>
                                          </p:stCondLst>
                                        </p:cTn>
                                        <p:tgtEl>
                                          <p:spTgt spid="2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1000"/>
                                        <p:tgtEl>
                                          <p:spTgt spid="23"/>
                                        </p:tgtEl>
                                      </p:cBhvr>
                                    </p:animEffect>
                                    <p:set>
                                      <p:cBhvr>
                                        <p:cTn id="53" dur="1" fill="hold">
                                          <p:stCondLst>
                                            <p:cond delay="999"/>
                                          </p:stCondLst>
                                        </p:cTn>
                                        <p:tgtEl>
                                          <p:spTgt spid="2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30"/>
                                        </p:tgtEl>
                                      </p:cBhvr>
                                    </p:animEffect>
                                    <p:set>
                                      <p:cBhvr>
                                        <p:cTn id="56"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0F40-E0FD-4011-9902-38B471DC5BC3}"/>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SYSTEMATIC APPROACHES TO OPEN LICENCES</a:t>
            </a:r>
          </a:p>
        </p:txBody>
      </p:sp>
      <p:pic>
        <p:nvPicPr>
          <p:cNvPr id="4" name="Content Placeholder 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7771721" y="4335384"/>
            <a:ext cx="2994444" cy="1996298"/>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5903" y="1653983"/>
            <a:ext cx="2926080" cy="2042160"/>
          </a:xfrm>
          <a:prstGeom prst="rect">
            <a:avLst/>
          </a:prstGeom>
        </p:spPr>
      </p:pic>
      <p:pic>
        <p:nvPicPr>
          <p:cNvPr id="1026" name="Picture 2" descr="Creative Commons, Licenses, Icons, By, Sa, Nc, Nd">
            <a:extLst>
              <a:ext uri="{FF2B5EF4-FFF2-40B4-BE49-F238E27FC236}">
                <a16:creationId xmlns:a16="http://schemas.microsoft.com/office/drawing/2014/main" id="{69ACF110-2E1F-42EF-BCE8-74403D11BB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22616"/>
            <a:ext cx="5586663" cy="30901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2634414"/>
      </p:ext>
    </p:extLst>
  </p:cSld>
  <p:clrMapOvr>
    <a:masterClrMapping/>
  </p:clrMapOvr>
  <mc:AlternateContent xmlns:mc="http://schemas.openxmlformats.org/markup-compatibility/2006" xmlns:p14="http://schemas.microsoft.com/office/powerpoint/2010/main">
    <mc:Choice Requires="p14">
      <p:transition spd="slow" p14:dur="2000" advTm="19087"/>
    </mc:Choice>
    <mc:Fallback xmlns="">
      <p:transition spd="slow" advTm="19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6966-4BFC-40BA-8A8C-E1263ACB28EB}"/>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OPEN LICENSING SYSTEMS</a:t>
            </a:r>
          </a:p>
        </p:txBody>
      </p:sp>
      <p:pic>
        <p:nvPicPr>
          <p:cNvPr id="21" name="Picture 6" descr="https://licensebuttons.net/l/by/3.0/88x31.png">
            <a:extLst>
              <a:ext uri="{FF2B5EF4-FFF2-40B4-BE49-F238E27FC236}">
                <a16:creationId xmlns:a16="http://schemas.microsoft.com/office/drawing/2014/main" id="{7BAC104D-80AF-44F9-B438-E323D29D3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9110" y="2736974"/>
            <a:ext cx="1260000" cy="4438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licensebuttons.net/l/by-sa/3.0/88x31.png">
            <a:extLst>
              <a:ext uri="{FF2B5EF4-FFF2-40B4-BE49-F238E27FC236}">
                <a16:creationId xmlns:a16="http://schemas.microsoft.com/office/drawing/2014/main" id="{89E8A172-F0EE-4BA8-954B-ABEE8390E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420" y="3433560"/>
            <a:ext cx="1277418" cy="45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licensebuttons.net/l/by-nd/3.0/88x31.png">
            <a:extLst>
              <a:ext uri="{FF2B5EF4-FFF2-40B4-BE49-F238E27FC236}">
                <a16:creationId xmlns:a16="http://schemas.microsoft.com/office/drawing/2014/main" id="{8B8D920A-4DB4-421C-AD3A-E902E429D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292" y="2730838"/>
            <a:ext cx="1277418" cy="45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s://licensebuttons.net/l/by-nc/3.0/88x31.png">
            <a:extLst>
              <a:ext uri="{FF2B5EF4-FFF2-40B4-BE49-F238E27FC236}">
                <a16:creationId xmlns:a16="http://schemas.microsoft.com/office/drawing/2014/main" id="{D58855B9-A1A3-4C41-9DD0-83CED64F34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3382" y="3433560"/>
            <a:ext cx="1277418" cy="45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s://licensebuttons.net/l/by-nc-sa/3.0/88x31.png">
            <a:extLst>
              <a:ext uri="{FF2B5EF4-FFF2-40B4-BE49-F238E27FC236}">
                <a16:creationId xmlns:a16="http://schemas.microsoft.com/office/drawing/2014/main" id="{17C33811-5433-4642-A06F-F1500EA878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1474" y="2730838"/>
            <a:ext cx="1277418" cy="45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https://licensebuttons.net/l/by-nc-nd/3.0/88x31.png">
            <a:extLst>
              <a:ext uri="{FF2B5EF4-FFF2-40B4-BE49-F238E27FC236}">
                <a16:creationId xmlns:a16="http://schemas.microsoft.com/office/drawing/2014/main" id="{881A360F-DD83-4DBD-A582-CD3625F3C1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150" y="3433560"/>
            <a:ext cx="1277418" cy="450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7D281985-67E0-4E0D-A648-0181D7AAC456}"/>
              </a:ext>
            </a:extLst>
          </p:cNvPr>
          <p:cNvSpPr txBox="1"/>
          <p:nvPr/>
        </p:nvSpPr>
        <p:spPr>
          <a:xfrm>
            <a:off x="761870" y="5231719"/>
            <a:ext cx="2054280" cy="369332"/>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rPr>
              <a:t>All-rights reserved</a:t>
            </a:r>
          </a:p>
        </p:txBody>
      </p:sp>
      <p:pic>
        <p:nvPicPr>
          <p:cNvPr id="34" name="Picture 4" descr="File:Spectrum-sRGB.svg">
            <a:extLst>
              <a:ext uri="{FF2B5EF4-FFF2-40B4-BE49-F238E27FC236}">
                <a16:creationId xmlns:a16="http://schemas.microsoft.com/office/drawing/2014/main" id="{98F4B5A8-25D5-4969-B5C4-A53163142F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4663412"/>
            <a:ext cx="7620000" cy="47108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978715D-A4AC-4E23-854C-C7213B11662B}"/>
              </a:ext>
            </a:extLst>
          </p:cNvPr>
          <p:cNvSpPr txBox="1"/>
          <p:nvPr/>
        </p:nvSpPr>
        <p:spPr>
          <a:xfrm>
            <a:off x="10061348" y="5231719"/>
            <a:ext cx="1719835" cy="369332"/>
          </a:xfrm>
          <a:prstGeom prst="rect">
            <a:avLst/>
          </a:prstGeom>
          <a:noFill/>
        </p:spPr>
        <p:txBody>
          <a:bodyPr wrap="square" rtlCol="0">
            <a:spAutoFit/>
          </a:bodyPr>
          <a:lstStyle/>
          <a:p>
            <a:r>
              <a:rPr lang="en-CA" dirty="0">
                <a:solidFill>
                  <a:schemeClr val="bg2">
                    <a:lumMod val="50000"/>
                  </a:schemeClr>
                </a:solidFill>
                <a:latin typeface="Arial" panose="020B0604020202020204" pitchFamily="34" charset="0"/>
                <a:cs typeface="Arial" panose="020B0604020202020204" pitchFamily="34" charset="0"/>
                <a:sym typeface="Wingdings" panose="05000000000000000000" pitchFamily="2" charset="2"/>
              </a:rPr>
              <a:t>Public domain</a:t>
            </a:r>
            <a:endParaRPr lang="en-CA" dirty="0">
              <a:solidFill>
                <a:schemeClr val="bg2">
                  <a:lumMod val="50000"/>
                </a:schemeClr>
              </a:solidFill>
              <a:latin typeface="Arial" panose="020B0604020202020204" pitchFamily="34" charset="0"/>
              <a:cs typeface="Arial" panose="020B0604020202020204" pitchFamily="34" charset="0"/>
            </a:endParaRPr>
          </a:p>
        </p:txBody>
      </p:sp>
      <p:pic>
        <p:nvPicPr>
          <p:cNvPr id="37" name="Picture 22" descr="public domain symbol">
            <a:extLst>
              <a:ext uri="{FF2B5EF4-FFF2-40B4-BE49-F238E27FC236}">
                <a16:creationId xmlns:a16="http://schemas.microsoft.com/office/drawing/2014/main" id="{CCA993DC-2C8F-441A-846F-C9C8788CB2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2268" y="4341458"/>
            <a:ext cx="926134" cy="926134"/>
          </a:xfrm>
          <a:prstGeom prst="rect">
            <a:avLst/>
          </a:prstGeom>
          <a:noFill/>
          <a:extLst/>
        </p:spPr>
      </p:pic>
      <p:pic>
        <p:nvPicPr>
          <p:cNvPr id="38" name="Picture 6" descr="https://upload.wikimedia.org/wikipedia/commons/thumb/b/b0/Copyright.svg/197px-Copyright.svg.png">
            <a:extLst>
              <a:ext uri="{FF2B5EF4-FFF2-40B4-BE49-F238E27FC236}">
                <a16:creationId xmlns:a16="http://schemas.microsoft.com/office/drawing/2014/main" id="{4E4096D8-5576-41D2-99D8-3DB2C42DD5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2878" y="4305585"/>
            <a:ext cx="926134" cy="926134"/>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9">
            <a:extLst>
              <a:ext uri="{FF2B5EF4-FFF2-40B4-BE49-F238E27FC236}">
                <a16:creationId xmlns:a16="http://schemas.microsoft.com/office/drawing/2014/main" id="{A536517E-2D48-4381-8D74-0CBF0360C2B4}"/>
              </a:ext>
            </a:extLst>
          </p:cNvPr>
          <p:cNvPicPr>
            <a:picLocks noChangeAspect="1"/>
          </p:cNvPicPr>
          <p:nvPr/>
        </p:nvPicPr>
        <p:blipFill rotWithShape="1">
          <a:blip r:embed="rId13"/>
          <a:srcRect l="12094" r="10797" b="13435"/>
          <a:stretch/>
        </p:blipFill>
        <p:spPr>
          <a:xfrm>
            <a:off x="9223362" y="3228100"/>
            <a:ext cx="1012392" cy="1136555"/>
          </a:xfrm>
          <a:prstGeom prst="rect">
            <a:avLst/>
          </a:prstGeom>
        </p:spPr>
      </p:pic>
      <p:pic>
        <p:nvPicPr>
          <p:cNvPr id="18" name="Content Placeholder 6">
            <a:extLst>
              <a:ext uri="{FF2B5EF4-FFF2-40B4-BE49-F238E27FC236}">
                <a16:creationId xmlns:a16="http://schemas.microsoft.com/office/drawing/2014/main" id="{4DCF47F4-F906-4F04-B0D9-1839C2D4673A}"/>
              </a:ext>
            </a:extLst>
          </p:cNvPr>
          <p:cNvPicPr>
            <a:picLocks noChangeAspect="1"/>
          </p:cNvPicPr>
          <p:nvPr/>
        </p:nvPicPr>
        <p:blipFill rotWithShape="1">
          <a:blip r:embed="rId14"/>
          <a:srcRect l="12948" r="12951" b="15898"/>
          <a:stretch/>
        </p:blipFill>
        <p:spPr>
          <a:xfrm>
            <a:off x="5502728" y="3123033"/>
            <a:ext cx="1186543" cy="1346690"/>
          </a:xfrm>
          <a:prstGeom prst="rect">
            <a:avLst/>
          </a:prstGeom>
        </p:spPr>
      </p:pic>
      <p:cxnSp>
        <p:nvCxnSpPr>
          <p:cNvPr id="19" name="Straight Arrow Connector 18">
            <a:extLst>
              <a:ext uri="{FF2B5EF4-FFF2-40B4-BE49-F238E27FC236}">
                <a16:creationId xmlns:a16="http://schemas.microsoft.com/office/drawing/2014/main" id="{41E4FF50-24B9-4998-987C-AE96BFFFA6F7}"/>
              </a:ext>
            </a:extLst>
          </p:cNvPr>
          <p:cNvCxnSpPr>
            <a:cxnSpLocks/>
            <a:stCxn id="18" idx="3"/>
            <a:endCxn id="17" idx="1"/>
          </p:cNvCxnSpPr>
          <p:nvPr/>
        </p:nvCxnSpPr>
        <p:spPr>
          <a:xfrm>
            <a:off x="6689271" y="3796378"/>
            <a:ext cx="253409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0" name="Content Placeholder 9">
            <a:extLst>
              <a:ext uri="{FF2B5EF4-FFF2-40B4-BE49-F238E27FC236}">
                <a16:creationId xmlns:a16="http://schemas.microsoft.com/office/drawing/2014/main" id="{16132B80-BB73-4AF6-AC4C-FDC5C221901B}"/>
              </a:ext>
            </a:extLst>
          </p:cNvPr>
          <p:cNvPicPr>
            <a:picLocks noChangeAspect="1"/>
          </p:cNvPicPr>
          <p:nvPr/>
        </p:nvPicPr>
        <p:blipFill rotWithShape="1">
          <a:blip r:embed="rId13"/>
          <a:srcRect l="12094" r="10797" b="13435"/>
          <a:stretch/>
        </p:blipFill>
        <p:spPr>
          <a:xfrm>
            <a:off x="7956316" y="5049589"/>
            <a:ext cx="1012392" cy="1136555"/>
          </a:xfrm>
          <a:prstGeom prst="rect">
            <a:avLst/>
          </a:prstGeom>
        </p:spPr>
      </p:pic>
      <p:pic>
        <p:nvPicPr>
          <p:cNvPr id="27" name="Content Placeholder 9">
            <a:extLst>
              <a:ext uri="{FF2B5EF4-FFF2-40B4-BE49-F238E27FC236}">
                <a16:creationId xmlns:a16="http://schemas.microsoft.com/office/drawing/2014/main" id="{7909312F-F498-4E20-A30F-D189214F8043}"/>
              </a:ext>
            </a:extLst>
          </p:cNvPr>
          <p:cNvPicPr>
            <a:picLocks noChangeAspect="1"/>
          </p:cNvPicPr>
          <p:nvPr/>
        </p:nvPicPr>
        <p:blipFill rotWithShape="1">
          <a:blip r:embed="rId13"/>
          <a:srcRect l="12094" r="10797" b="13435"/>
          <a:stretch/>
        </p:blipFill>
        <p:spPr>
          <a:xfrm>
            <a:off x="3731612" y="5049588"/>
            <a:ext cx="1012392" cy="1136555"/>
          </a:xfrm>
          <a:prstGeom prst="rect">
            <a:avLst/>
          </a:prstGeom>
        </p:spPr>
      </p:pic>
      <p:pic>
        <p:nvPicPr>
          <p:cNvPr id="28" name="Content Placeholder 9">
            <a:extLst>
              <a:ext uri="{FF2B5EF4-FFF2-40B4-BE49-F238E27FC236}">
                <a16:creationId xmlns:a16="http://schemas.microsoft.com/office/drawing/2014/main" id="{7A55E820-8FDA-4585-BCA2-838FF925731D}"/>
              </a:ext>
            </a:extLst>
          </p:cNvPr>
          <p:cNvPicPr>
            <a:picLocks noChangeAspect="1"/>
          </p:cNvPicPr>
          <p:nvPr/>
        </p:nvPicPr>
        <p:blipFill rotWithShape="1">
          <a:blip r:embed="rId13"/>
          <a:srcRect l="12094" r="10797" b="13435"/>
          <a:stretch/>
        </p:blipFill>
        <p:spPr>
          <a:xfrm>
            <a:off x="2116172" y="3216439"/>
            <a:ext cx="1012392" cy="1136555"/>
          </a:xfrm>
          <a:prstGeom prst="rect">
            <a:avLst/>
          </a:prstGeom>
        </p:spPr>
      </p:pic>
      <p:pic>
        <p:nvPicPr>
          <p:cNvPr id="29" name="Content Placeholder 9">
            <a:extLst>
              <a:ext uri="{FF2B5EF4-FFF2-40B4-BE49-F238E27FC236}">
                <a16:creationId xmlns:a16="http://schemas.microsoft.com/office/drawing/2014/main" id="{6D778823-2A3A-40A6-8C23-72AF8E007828}"/>
              </a:ext>
            </a:extLst>
          </p:cNvPr>
          <p:cNvPicPr>
            <a:picLocks noChangeAspect="1"/>
          </p:cNvPicPr>
          <p:nvPr/>
        </p:nvPicPr>
        <p:blipFill rotWithShape="1">
          <a:blip r:embed="rId13"/>
          <a:srcRect l="12094" r="10797" b="13435"/>
          <a:stretch/>
        </p:blipFill>
        <p:spPr>
          <a:xfrm>
            <a:off x="3731612" y="1453278"/>
            <a:ext cx="1012392" cy="1136555"/>
          </a:xfrm>
          <a:prstGeom prst="rect">
            <a:avLst/>
          </a:prstGeom>
        </p:spPr>
      </p:pic>
      <p:pic>
        <p:nvPicPr>
          <p:cNvPr id="30" name="Content Placeholder 9">
            <a:extLst>
              <a:ext uri="{FF2B5EF4-FFF2-40B4-BE49-F238E27FC236}">
                <a16:creationId xmlns:a16="http://schemas.microsoft.com/office/drawing/2014/main" id="{CD76A279-FE79-42D9-9E44-F1C50F754A0C}"/>
              </a:ext>
            </a:extLst>
          </p:cNvPr>
          <p:cNvPicPr>
            <a:picLocks noChangeAspect="1"/>
          </p:cNvPicPr>
          <p:nvPr/>
        </p:nvPicPr>
        <p:blipFill rotWithShape="1">
          <a:blip r:embed="rId13"/>
          <a:srcRect l="12094" r="10797" b="13435"/>
          <a:stretch/>
        </p:blipFill>
        <p:spPr>
          <a:xfrm>
            <a:off x="7594366" y="1464941"/>
            <a:ext cx="1012392" cy="1136555"/>
          </a:xfrm>
          <a:prstGeom prst="rect">
            <a:avLst/>
          </a:prstGeom>
        </p:spPr>
      </p:pic>
      <p:cxnSp>
        <p:nvCxnSpPr>
          <p:cNvPr id="31" name="Straight Arrow Connector 30">
            <a:extLst>
              <a:ext uri="{FF2B5EF4-FFF2-40B4-BE49-F238E27FC236}">
                <a16:creationId xmlns:a16="http://schemas.microsoft.com/office/drawing/2014/main" id="{F804F36B-87ED-4EF0-ACE8-D3EBEEE5A3BB}"/>
              </a:ext>
            </a:extLst>
          </p:cNvPr>
          <p:cNvCxnSpPr/>
          <p:nvPr/>
        </p:nvCxnSpPr>
        <p:spPr>
          <a:xfrm>
            <a:off x="6689696" y="4179338"/>
            <a:ext cx="1267045" cy="1104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9E83088-F43C-415A-9BF4-7B168FA698D0}"/>
              </a:ext>
            </a:extLst>
          </p:cNvPr>
          <p:cNvCxnSpPr/>
          <p:nvPr/>
        </p:nvCxnSpPr>
        <p:spPr>
          <a:xfrm flipH="1">
            <a:off x="4588328" y="4187446"/>
            <a:ext cx="1066800" cy="1104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984AF3B-6662-4828-B000-16C4DB61F962}"/>
              </a:ext>
            </a:extLst>
          </p:cNvPr>
          <p:cNvCxnSpPr/>
          <p:nvPr/>
        </p:nvCxnSpPr>
        <p:spPr>
          <a:xfrm flipH="1" flipV="1">
            <a:off x="3128564" y="3784717"/>
            <a:ext cx="2374164" cy="1166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5C074EA-A3A9-47C2-ACB3-B4B6775ACDCE}"/>
              </a:ext>
            </a:extLst>
          </p:cNvPr>
          <p:cNvCxnSpPr/>
          <p:nvPr/>
        </p:nvCxnSpPr>
        <p:spPr>
          <a:xfrm flipH="1" flipV="1">
            <a:off x="4743579" y="2589832"/>
            <a:ext cx="911124" cy="63826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8BF1C30-34B3-4659-A484-6F6D33B97CC1}"/>
              </a:ext>
            </a:extLst>
          </p:cNvPr>
          <p:cNvCxnSpPr>
            <a:cxnSpLocks/>
          </p:cNvCxnSpPr>
          <p:nvPr/>
        </p:nvCxnSpPr>
        <p:spPr>
          <a:xfrm flipV="1">
            <a:off x="6700157" y="2531507"/>
            <a:ext cx="914400" cy="68493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508E36-4939-441A-AC13-076FF551EDA3}"/>
              </a:ext>
            </a:extLst>
          </p:cNvPr>
          <p:cNvCxnSpPr>
            <a:cxnSpLocks/>
            <a:stCxn id="33" idx="3"/>
            <a:endCxn id="35" idx="1"/>
          </p:cNvCxnSpPr>
          <p:nvPr/>
        </p:nvCxnSpPr>
        <p:spPr>
          <a:xfrm>
            <a:off x="2816150" y="5416385"/>
            <a:ext cx="7245198" cy="0"/>
          </a:xfrm>
          <a:prstGeom prst="straightConnector1">
            <a:avLst/>
          </a:prstGeom>
          <a:ln w="1905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5013887"/>
      </p:ext>
    </p:extLst>
  </p:cSld>
  <p:clrMapOvr>
    <a:masterClrMapping/>
  </p:clrMapOvr>
  <mc:AlternateContent xmlns:mc="http://schemas.openxmlformats.org/markup-compatibility/2006" xmlns:p14="http://schemas.microsoft.com/office/powerpoint/2010/main">
    <mc:Choice Requires="p14">
      <p:transition spd="slow" p14:dur="2000" advTm="33756"/>
    </mc:Choice>
    <mc:Fallback xmlns="">
      <p:transition spd="slow" advTm="33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nodeType="withEffect">
                                  <p:stCondLst>
                                    <p:cond delay="30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par>
                                <p:cTn id="11" presetID="10" presetClass="entr" presetSubtype="0" fill="hold" nodeType="withEffect">
                                  <p:stCondLst>
                                    <p:cond delay="30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000"/>
                                        <p:tgtEl>
                                          <p:spTgt spid="41"/>
                                        </p:tgtEl>
                                      </p:cBhvr>
                                    </p:animEffect>
                                  </p:childTnLst>
                                </p:cTn>
                              </p:par>
                              <p:par>
                                <p:cTn id="14" presetID="10" presetClass="entr" presetSubtype="0" fill="hold" nodeType="withEffect">
                                  <p:stCondLst>
                                    <p:cond delay="3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000"/>
                                        <p:tgtEl>
                                          <p:spTgt spid="30"/>
                                        </p:tgtEl>
                                      </p:cBhvr>
                                    </p:animEffect>
                                  </p:childTnLst>
                                </p:cTn>
                              </p:par>
                              <p:par>
                                <p:cTn id="17" presetID="10" presetClass="entr" presetSubtype="0" fill="hold" nodeType="withEffect">
                                  <p:stCondLst>
                                    <p:cond delay="3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nodeType="withEffect">
                                  <p:stCondLst>
                                    <p:cond delay="3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par>
                                <p:cTn id="23" presetID="10" presetClass="entr" presetSubtype="0" fill="hold" nodeType="withEffect">
                                  <p:stCondLst>
                                    <p:cond delay="30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0"/>
                                        <p:tgtEl>
                                          <p:spTgt spid="31"/>
                                        </p:tgtEl>
                                      </p:cBhvr>
                                    </p:animEffect>
                                  </p:childTnLst>
                                </p:cTn>
                              </p:par>
                              <p:par>
                                <p:cTn id="26" presetID="10" presetClass="entr" presetSubtype="0" fill="hold" nodeType="withEffect">
                                  <p:stCondLst>
                                    <p:cond delay="30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nodeType="withEffect">
                                  <p:stCondLst>
                                    <p:cond delay="3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par>
                                <p:cTn id="32" presetID="10" presetClass="entr" presetSubtype="0" fill="hold" nodeType="withEffect">
                                  <p:stCondLst>
                                    <p:cond delay="3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000"/>
                                        <p:tgtEl>
                                          <p:spTgt spid="28"/>
                                        </p:tgtEl>
                                      </p:cBhvr>
                                    </p:animEffect>
                                  </p:childTnLst>
                                </p:cTn>
                              </p:par>
                              <p:par>
                                <p:cTn id="35" presetID="10" presetClass="entr" presetSubtype="0" fill="hold" nodeType="withEffect">
                                  <p:stCondLst>
                                    <p:cond delay="30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000"/>
                                        <p:tgtEl>
                                          <p:spTgt spid="39"/>
                                        </p:tgtEl>
                                      </p:cBhvr>
                                    </p:animEffect>
                                  </p:childTnLst>
                                </p:cTn>
                              </p:par>
                              <p:par>
                                <p:cTn id="38" presetID="10" presetClass="entr" presetSubtype="0" fill="hold" nodeType="withEffect">
                                  <p:stCondLst>
                                    <p:cond delay="3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000"/>
                                        <p:tgtEl>
                                          <p:spTgt spid="32"/>
                                        </p:tgtEl>
                                      </p:cBhvr>
                                    </p:animEffect>
                                  </p:childTnLst>
                                </p:cTn>
                              </p:par>
                              <p:par>
                                <p:cTn id="41" presetID="10" presetClass="entr" presetSubtype="0" fill="hold" nodeType="withEffect">
                                  <p:stCondLst>
                                    <p:cond delay="30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000"/>
                                        <p:tgtEl>
                                          <p:spTgt spid="27"/>
                                        </p:tgtEl>
                                      </p:cBhvr>
                                    </p:animEffect>
                                  </p:childTnLst>
                                </p:cTn>
                              </p:par>
                            </p:childTnLst>
                          </p:cTn>
                        </p:par>
                        <p:par>
                          <p:cTn id="44" fill="hold">
                            <p:stCondLst>
                              <p:cond delay="5000"/>
                            </p:stCondLst>
                            <p:childTnLst>
                              <p:par>
                                <p:cTn id="45" presetID="10" presetClass="exit" presetSubtype="0" fill="hold" nodeType="afterEffect">
                                  <p:stCondLst>
                                    <p:cond delay="3000"/>
                                  </p:stCondLst>
                                  <p:childTnLst>
                                    <p:animEffect transition="out" filter="fade">
                                      <p:cBhvr>
                                        <p:cTn id="46" dur="2000"/>
                                        <p:tgtEl>
                                          <p:spTgt spid="29"/>
                                        </p:tgtEl>
                                      </p:cBhvr>
                                    </p:animEffect>
                                    <p:set>
                                      <p:cBhvr>
                                        <p:cTn id="47" dur="1" fill="hold">
                                          <p:stCondLst>
                                            <p:cond delay="1999"/>
                                          </p:stCondLst>
                                        </p:cTn>
                                        <p:tgtEl>
                                          <p:spTgt spid="29"/>
                                        </p:tgtEl>
                                        <p:attrNameLst>
                                          <p:attrName>style.visibility</p:attrName>
                                        </p:attrNameLst>
                                      </p:cBhvr>
                                      <p:to>
                                        <p:strVal val="hidden"/>
                                      </p:to>
                                    </p:set>
                                  </p:childTnLst>
                                </p:cTn>
                              </p:par>
                              <p:par>
                                <p:cTn id="48" presetID="10" presetClass="exit" presetSubtype="0" fill="hold" nodeType="withEffect">
                                  <p:stCondLst>
                                    <p:cond delay="3000"/>
                                  </p:stCondLst>
                                  <p:childTnLst>
                                    <p:animEffect transition="out" filter="fade">
                                      <p:cBhvr>
                                        <p:cTn id="49" dur="2000"/>
                                        <p:tgtEl>
                                          <p:spTgt spid="40"/>
                                        </p:tgtEl>
                                      </p:cBhvr>
                                    </p:animEffect>
                                    <p:set>
                                      <p:cBhvr>
                                        <p:cTn id="50" dur="1" fill="hold">
                                          <p:stCondLst>
                                            <p:cond delay="1999"/>
                                          </p:stCondLst>
                                        </p:cTn>
                                        <p:tgtEl>
                                          <p:spTgt spid="40"/>
                                        </p:tgtEl>
                                        <p:attrNameLst>
                                          <p:attrName>style.visibility</p:attrName>
                                        </p:attrNameLst>
                                      </p:cBhvr>
                                      <p:to>
                                        <p:strVal val="hidden"/>
                                      </p:to>
                                    </p:set>
                                  </p:childTnLst>
                                </p:cTn>
                              </p:par>
                              <p:par>
                                <p:cTn id="51" presetID="10" presetClass="exit" presetSubtype="0" fill="hold" nodeType="withEffect">
                                  <p:stCondLst>
                                    <p:cond delay="3000"/>
                                  </p:stCondLst>
                                  <p:childTnLst>
                                    <p:animEffect transition="out" filter="fade">
                                      <p:cBhvr>
                                        <p:cTn id="52" dur="2000"/>
                                        <p:tgtEl>
                                          <p:spTgt spid="41"/>
                                        </p:tgtEl>
                                      </p:cBhvr>
                                    </p:animEffect>
                                    <p:set>
                                      <p:cBhvr>
                                        <p:cTn id="53" dur="1" fill="hold">
                                          <p:stCondLst>
                                            <p:cond delay="1999"/>
                                          </p:stCondLst>
                                        </p:cTn>
                                        <p:tgtEl>
                                          <p:spTgt spid="41"/>
                                        </p:tgtEl>
                                        <p:attrNameLst>
                                          <p:attrName>style.visibility</p:attrName>
                                        </p:attrNameLst>
                                      </p:cBhvr>
                                      <p:to>
                                        <p:strVal val="hidden"/>
                                      </p:to>
                                    </p:set>
                                  </p:childTnLst>
                                </p:cTn>
                              </p:par>
                              <p:par>
                                <p:cTn id="54" presetID="10" presetClass="exit" presetSubtype="0" fill="hold" nodeType="withEffect">
                                  <p:stCondLst>
                                    <p:cond delay="3000"/>
                                  </p:stCondLst>
                                  <p:childTnLst>
                                    <p:animEffect transition="out" filter="fade">
                                      <p:cBhvr>
                                        <p:cTn id="55" dur="2000"/>
                                        <p:tgtEl>
                                          <p:spTgt spid="30"/>
                                        </p:tgtEl>
                                      </p:cBhvr>
                                    </p:animEffect>
                                    <p:set>
                                      <p:cBhvr>
                                        <p:cTn id="56" dur="1" fill="hold">
                                          <p:stCondLst>
                                            <p:cond delay="1999"/>
                                          </p:stCondLst>
                                        </p:cTn>
                                        <p:tgtEl>
                                          <p:spTgt spid="30"/>
                                        </p:tgtEl>
                                        <p:attrNameLst>
                                          <p:attrName>style.visibility</p:attrName>
                                        </p:attrNameLst>
                                      </p:cBhvr>
                                      <p:to>
                                        <p:strVal val="hidden"/>
                                      </p:to>
                                    </p:set>
                                  </p:childTnLst>
                                </p:cTn>
                              </p:par>
                              <p:par>
                                <p:cTn id="57" presetID="10" presetClass="exit" presetSubtype="0" fill="hold" nodeType="withEffect">
                                  <p:stCondLst>
                                    <p:cond delay="3000"/>
                                  </p:stCondLst>
                                  <p:childTnLst>
                                    <p:animEffect transition="out" filter="fade">
                                      <p:cBhvr>
                                        <p:cTn id="58" dur="2000"/>
                                        <p:tgtEl>
                                          <p:spTgt spid="19"/>
                                        </p:tgtEl>
                                      </p:cBhvr>
                                    </p:animEffect>
                                    <p:set>
                                      <p:cBhvr>
                                        <p:cTn id="59" dur="1" fill="hold">
                                          <p:stCondLst>
                                            <p:cond delay="1999"/>
                                          </p:stCondLst>
                                        </p:cTn>
                                        <p:tgtEl>
                                          <p:spTgt spid="19"/>
                                        </p:tgtEl>
                                        <p:attrNameLst>
                                          <p:attrName>style.visibility</p:attrName>
                                        </p:attrNameLst>
                                      </p:cBhvr>
                                      <p:to>
                                        <p:strVal val="hidden"/>
                                      </p:to>
                                    </p:set>
                                  </p:childTnLst>
                                </p:cTn>
                              </p:par>
                              <p:par>
                                <p:cTn id="60" presetID="10" presetClass="exit" presetSubtype="0" fill="hold" nodeType="withEffect">
                                  <p:stCondLst>
                                    <p:cond delay="3000"/>
                                  </p:stCondLst>
                                  <p:childTnLst>
                                    <p:animEffect transition="out" filter="fade">
                                      <p:cBhvr>
                                        <p:cTn id="61" dur="2000"/>
                                        <p:tgtEl>
                                          <p:spTgt spid="17"/>
                                        </p:tgtEl>
                                      </p:cBhvr>
                                    </p:animEffect>
                                    <p:set>
                                      <p:cBhvr>
                                        <p:cTn id="62" dur="1" fill="hold">
                                          <p:stCondLst>
                                            <p:cond delay="1999"/>
                                          </p:stCondLst>
                                        </p:cTn>
                                        <p:tgtEl>
                                          <p:spTgt spid="17"/>
                                        </p:tgtEl>
                                        <p:attrNameLst>
                                          <p:attrName>style.visibility</p:attrName>
                                        </p:attrNameLst>
                                      </p:cBhvr>
                                      <p:to>
                                        <p:strVal val="hidden"/>
                                      </p:to>
                                    </p:set>
                                  </p:childTnLst>
                                </p:cTn>
                              </p:par>
                              <p:par>
                                <p:cTn id="63" presetID="10" presetClass="exit" presetSubtype="0" fill="hold" nodeType="withEffect">
                                  <p:stCondLst>
                                    <p:cond delay="3000"/>
                                  </p:stCondLst>
                                  <p:childTnLst>
                                    <p:animEffect transition="out" filter="fade">
                                      <p:cBhvr>
                                        <p:cTn id="64" dur="2000"/>
                                        <p:tgtEl>
                                          <p:spTgt spid="31"/>
                                        </p:tgtEl>
                                      </p:cBhvr>
                                    </p:animEffect>
                                    <p:set>
                                      <p:cBhvr>
                                        <p:cTn id="65" dur="1" fill="hold">
                                          <p:stCondLst>
                                            <p:cond delay="1999"/>
                                          </p:stCondLst>
                                        </p:cTn>
                                        <p:tgtEl>
                                          <p:spTgt spid="31"/>
                                        </p:tgtEl>
                                        <p:attrNameLst>
                                          <p:attrName>style.visibility</p:attrName>
                                        </p:attrNameLst>
                                      </p:cBhvr>
                                      <p:to>
                                        <p:strVal val="hidden"/>
                                      </p:to>
                                    </p:set>
                                  </p:childTnLst>
                                </p:cTn>
                              </p:par>
                              <p:par>
                                <p:cTn id="66" presetID="10" presetClass="exit" presetSubtype="0" fill="hold" nodeType="withEffect">
                                  <p:stCondLst>
                                    <p:cond delay="3000"/>
                                  </p:stCondLst>
                                  <p:childTnLst>
                                    <p:animEffect transition="out" filter="fade">
                                      <p:cBhvr>
                                        <p:cTn id="67" dur="2000"/>
                                        <p:tgtEl>
                                          <p:spTgt spid="20"/>
                                        </p:tgtEl>
                                      </p:cBhvr>
                                    </p:animEffect>
                                    <p:set>
                                      <p:cBhvr>
                                        <p:cTn id="68" dur="1" fill="hold">
                                          <p:stCondLst>
                                            <p:cond delay="1999"/>
                                          </p:stCondLst>
                                        </p:cTn>
                                        <p:tgtEl>
                                          <p:spTgt spid="20"/>
                                        </p:tgtEl>
                                        <p:attrNameLst>
                                          <p:attrName>style.visibility</p:attrName>
                                        </p:attrNameLst>
                                      </p:cBhvr>
                                      <p:to>
                                        <p:strVal val="hidden"/>
                                      </p:to>
                                    </p:set>
                                  </p:childTnLst>
                                </p:cTn>
                              </p:par>
                              <p:par>
                                <p:cTn id="69" presetID="10" presetClass="exit" presetSubtype="0" fill="hold" nodeType="withEffect">
                                  <p:stCondLst>
                                    <p:cond delay="3000"/>
                                  </p:stCondLst>
                                  <p:childTnLst>
                                    <p:animEffect transition="out" filter="fade">
                                      <p:cBhvr>
                                        <p:cTn id="70" dur="2000"/>
                                        <p:tgtEl>
                                          <p:spTgt spid="18"/>
                                        </p:tgtEl>
                                      </p:cBhvr>
                                    </p:animEffect>
                                    <p:set>
                                      <p:cBhvr>
                                        <p:cTn id="71" dur="1" fill="hold">
                                          <p:stCondLst>
                                            <p:cond delay="1999"/>
                                          </p:stCondLst>
                                        </p:cTn>
                                        <p:tgtEl>
                                          <p:spTgt spid="18"/>
                                        </p:tgtEl>
                                        <p:attrNameLst>
                                          <p:attrName>style.visibility</p:attrName>
                                        </p:attrNameLst>
                                      </p:cBhvr>
                                      <p:to>
                                        <p:strVal val="hidden"/>
                                      </p:to>
                                    </p:set>
                                  </p:childTnLst>
                                </p:cTn>
                              </p:par>
                              <p:par>
                                <p:cTn id="72" presetID="10" presetClass="exit" presetSubtype="0" fill="hold" nodeType="withEffect">
                                  <p:stCondLst>
                                    <p:cond delay="3000"/>
                                  </p:stCondLst>
                                  <p:childTnLst>
                                    <p:animEffect transition="out" filter="fade">
                                      <p:cBhvr>
                                        <p:cTn id="73" dur="2000"/>
                                        <p:tgtEl>
                                          <p:spTgt spid="28"/>
                                        </p:tgtEl>
                                      </p:cBhvr>
                                    </p:animEffect>
                                    <p:set>
                                      <p:cBhvr>
                                        <p:cTn id="74" dur="1" fill="hold">
                                          <p:stCondLst>
                                            <p:cond delay="1999"/>
                                          </p:stCondLst>
                                        </p:cTn>
                                        <p:tgtEl>
                                          <p:spTgt spid="28"/>
                                        </p:tgtEl>
                                        <p:attrNameLst>
                                          <p:attrName>style.visibility</p:attrName>
                                        </p:attrNameLst>
                                      </p:cBhvr>
                                      <p:to>
                                        <p:strVal val="hidden"/>
                                      </p:to>
                                    </p:set>
                                  </p:childTnLst>
                                </p:cTn>
                              </p:par>
                              <p:par>
                                <p:cTn id="75" presetID="10" presetClass="exit" presetSubtype="0" fill="hold" nodeType="withEffect">
                                  <p:stCondLst>
                                    <p:cond delay="3000"/>
                                  </p:stCondLst>
                                  <p:childTnLst>
                                    <p:animEffect transition="out" filter="fade">
                                      <p:cBhvr>
                                        <p:cTn id="76" dur="2000"/>
                                        <p:tgtEl>
                                          <p:spTgt spid="39"/>
                                        </p:tgtEl>
                                      </p:cBhvr>
                                    </p:animEffect>
                                    <p:set>
                                      <p:cBhvr>
                                        <p:cTn id="77" dur="1" fill="hold">
                                          <p:stCondLst>
                                            <p:cond delay="1999"/>
                                          </p:stCondLst>
                                        </p:cTn>
                                        <p:tgtEl>
                                          <p:spTgt spid="39"/>
                                        </p:tgtEl>
                                        <p:attrNameLst>
                                          <p:attrName>style.visibility</p:attrName>
                                        </p:attrNameLst>
                                      </p:cBhvr>
                                      <p:to>
                                        <p:strVal val="hidden"/>
                                      </p:to>
                                    </p:set>
                                  </p:childTnLst>
                                </p:cTn>
                              </p:par>
                              <p:par>
                                <p:cTn id="78" presetID="10" presetClass="exit" presetSubtype="0" fill="hold" nodeType="withEffect">
                                  <p:stCondLst>
                                    <p:cond delay="3000"/>
                                  </p:stCondLst>
                                  <p:childTnLst>
                                    <p:animEffect transition="out" filter="fade">
                                      <p:cBhvr>
                                        <p:cTn id="79" dur="2000"/>
                                        <p:tgtEl>
                                          <p:spTgt spid="32"/>
                                        </p:tgtEl>
                                      </p:cBhvr>
                                    </p:animEffect>
                                    <p:set>
                                      <p:cBhvr>
                                        <p:cTn id="80" dur="1" fill="hold">
                                          <p:stCondLst>
                                            <p:cond delay="1999"/>
                                          </p:stCondLst>
                                        </p:cTn>
                                        <p:tgtEl>
                                          <p:spTgt spid="32"/>
                                        </p:tgtEl>
                                        <p:attrNameLst>
                                          <p:attrName>style.visibility</p:attrName>
                                        </p:attrNameLst>
                                      </p:cBhvr>
                                      <p:to>
                                        <p:strVal val="hidden"/>
                                      </p:to>
                                    </p:set>
                                  </p:childTnLst>
                                </p:cTn>
                              </p:par>
                              <p:par>
                                <p:cTn id="81" presetID="10" presetClass="exit" presetSubtype="0" fill="hold" nodeType="withEffect">
                                  <p:stCondLst>
                                    <p:cond delay="300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200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20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2000"/>
                                        <p:tgtEl>
                                          <p:spTgt spid="34"/>
                                        </p:tgtEl>
                                      </p:cBhvr>
                                    </p:animEffect>
                                  </p:childTnLst>
                                </p:cTn>
                              </p:par>
                              <p:par>
                                <p:cTn id="95" presetID="10" presetClass="entr" presetSubtype="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20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20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00"/>
                                        <p:tgtEl>
                                          <p:spTgt spid="38"/>
                                        </p:tgtEl>
                                      </p:cBhvr>
                                    </p:animEffect>
                                    <p:set>
                                      <p:cBhvr>
                                        <p:cTn id="105" dur="1" fill="hold">
                                          <p:stCondLst>
                                            <p:cond delay="999"/>
                                          </p:stCondLst>
                                        </p:cTn>
                                        <p:tgtEl>
                                          <p:spTgt spid="3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1000"/>
                                        <p:tgtEl>
                                          <p:spTgt spid="33"/>
                                        </p:tgtEl>
                                      </p:cBhvr>
                                    </p:animEffect>
                                    <p:set>
                                      <p:cBhvr>
                                        <p:cTn id="108" dur="1" fill="hold">
                                          <p:stCondLst>
                                            <p:cond delay="999"/>
                                          </p:stCondLst>
                                        </p:cTn>
                                        <p:tgtEl>
                                          <p:spTgt spid="3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34"/>
                                        </p:tgtEl>
                                      </p:cBhvr>
                                    </p:animEffect>
                                    <p:set>
                                      <p:cBhvr>
                                        <p:cTn id="111" dur="1" fill="hold">
                                          <p:stCondLst>
                                            <p:cond delay="999"/>
                                          </p:stCondLst>
                                        </p:cTn>
                                        <p:tgtEl>
                                          <p:spTgt spid="3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1000"/>
                                        <p:tgtEl>
                                          <p:spTgt spid="37"/>
                                        </p:tgtEl>
                                      </p:cBhvr>
                                    </p:animEffect>
                                    <p:set>
                                      <p:cBhvr>
                                        <p:cTn id="114" dur="1" fill="hold">
                                          <p:stCondLst>
                                            <p:cond delay="999"/>
                                          </p:stCondLst>
                                        </p:cTn>
                                        <p:tgtEl>
                                          <p:spTgt spid="3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1000"/>
                                        <p:tgtEl>
                                          <p:spTgt spid="35"/>
                                        </p:tgtEl>
                                      </p:cBhvr>
                                    </p:animEffect>
                                    <p:set>
                                      <p:cBhvr>
                                        <p:cTn id="117" dur="1" fill="hold">
                                          <p:stCondLst>
                                            <p:cond delay="999"/>
                                          </p:stCondLst>
                                        </p:cTn>
                                        <p:tgtEl>
                                          <p:spTgt spid="35"/>
                                        </p:tgtEl>
                                        <p:attrNameLst>
                                          <p:attrName>style.visibility</p:attrName>
                                        </p:attrNameLst>
                                      </p:cBhvr>
                                      <p:to>
                                        <p:strVal val="hidden"/>
                                      </p:to>
                                    </p:set>
                                  </p:childTnLst>
                                </p:cTn>
                              </p:par>
                              <p:par>
                                <p:cTn id="118" presetID="10" presetClass="entr" presetSubtype="0" fill="hold"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par>
                          <p:cTn id="121" fill="hold">
                            <p:stCondLst>
                              <p:cond delay="1000"/>
                            </p:stCondLst>
                            <p:childTnLst>
                              <p:par>
                                <p:cTn id="122" presetID="10" presetClass="entr" presetSubtype="0" fill="hold" nodeType="after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childTnLst>
                          </p:cTn>
                        </p:par>
                        <p:par>
                          <p:cTn id="125" fill="hold">
                            <p:stCondLst>
                              <p:cond delay="1500"/>
                            </p:stCondLst>
                            <p:childTnLst>
                              <p:par>
                                <p:cTn id="126" presetID="10" presetClass="entr" presetSubtype="0" fill="hold" nodeType="after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childTnLst>
                          </p:cTn>
                        </p:par>
                        <p:par>
                          <p:cTn id="129" fill="hold">
                            <p:stCondLst>
                              <p:cond delay="2000"/>
                            </p:stCondLst>
                            <p:childTnLst>
                              <p:par>
                                <p:cTn id="130" presetID="10" presetClass="entr" presetSubtype="0" fill="hold"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fade">
                                      <p:cBhvr>
                                        <p:cTn id="132" dur="500"/>
                                        <p:tgtEl>
                                          <p:spTgt spid="23"/>
                                        </p:tgtEl>
                                      </p:cBhvr>
                                    </p:animEffect>
                                  </p:childTnLst>
                                </p:cTn>
                              </p:par>
                            </p:childTnLst>
                          </p:cTn>
                        </p:par>
                        <p:par>
                          <p:cTn id="133" fill="hold">
                            <p:stCondLst>
                              <p:cond delay="2500"/>
                            </p:stCondLst>
                            <p:childTnLst>
                              <p:par>
                                <p:cTn id="134" presetID="10" presetClass="entr" presetSubtype="0"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500"/>
                                        <p:tgtEl>
                                          <p:spTgt spid="22"/>
                                        </p:tgtEl>
                                      </p:cBhvr>
                                    </p:animEffect>
                                  </p:childTnLst>
                                </p:cTn>
                              </p:par>
                            </p:childTnLst>
                          </p:cTn>
                        </p:par>
                        <p:par>
                          <p:cTn id="137" fill="hold">
                            <p:stCondLst>
                              <p:cond delay="3000"/>
                            </p:stCondLst>
                            <p:childTnLst>
                              <p:par>
                                <p:cTn id="138" presetID="10" presetClass="entr" presetSubtype="0" fill="hold" nodeType="after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500"/>
                                        <p:tgtEl>
                                          <p:spTgt spid="21"/>
                                        </p:tgtEl>
                                      </p:cBhvr>
                                    </p:animEffect>
                                  </p:childTnLst>
                                </p:cTn>
                              </p:par>
                            </p:childTnLst>
                          </p:cTn>
                        </p:par>
                      </p:childTnLst>
                    </p:cTn>
                  </p:par>
                  <p:par>
                    <p:cTn id="141" fill="hold">
                      <p:stCondLst>
                        <p:cond delay="indefinite"/>
                      </p:stCondLst>
                      <p:childTnLst>
                        <p:par>
                          <p:cTn id="142" fill="hold">
                            <p:stCondLst>
                              <p:cond delay="0"/>
                            </p:stCondLst>
                            <p:childTnLst>
                              <p:par>
                                <p:cTn id="143" presetID="6" presetClass="emph" presetSubtype="0" fill="hold" nodeType="clickEffect">
                                  <p:stCondLst>
                                    <p:cond delay="0"/>
                                  </p:stCondLst>
                                  <p:childTnLst>
                                    <p:animScale>
                                      <p:cBhvr>
                                        <p:cTn id="144" dur="2000" fill="hold"/>
                                        <p:tgtEl>
                                          <p:spTgt spid="22"/>
                                        </p:tgtEl>
                                      </p:cBhvr>
                                      <p:by x="130000" y="130000"/>
                                    </p:animScale>
                                  </p:childTnLst>
                                </p:cTn>
                              </p:par>
                              <p:par>
                                <p:cTn id="145" presetID="6" presetClass="emph" presetSubtype="0" fill="hold" nodeType="withEffect">
                                  <p:stCondLst>
                                    <p:cond delay="0"/>
                                  </p:stCondLst>
                                  <p:childTnLst>
                                    <p:animScale>
                                      <p:cBhvr>
                                        <p:cTn id="146" dur="2000" fill="hold"/>
                                        <p:tgtEl>
                                          <p:spTgt spid="21"/>
                                        </p:tgtEl>
                                      </p:cBhvr>
                                      <p:by x="130000" y="130000"/>
                                    </p:animScale>
                                  </p:childTnLst>
                                </p:cTn>
                              </p:par>
                              <p:par>
                                <p:cTn id="147" presetID="10" presetClass="entr" presetSubtype="0" fill="hold" nodeType="with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fade">
                                      <p:cBhvr>
                                        <p:cTn id="149" dur="2000"/>
                                        <p:tgtEl>
                                          <p:spTgt spid="42"/>
                                        </p:tgtEl>
                                      </p:cBhvr>
                                    </p:animEffect>
                                  </p:childTnLst>
                                </p:cTn>
                              </p:par>
                              <p:par>
                                <p:cTn id="150" presetID="10" presetClass="exit" presetSubtype="0" fill="hold" nodeType="withEffect">
                                  <p:stCondLst>
                                    <p:cond delay="0"/>
                                  </p:stCondLst>
                                  <p:childTnLst>
                                    <p:animEffect transition="out" filter="fade">
                                      <p:cBhvr>
                                        <p:cTn id="151" dur="1000"/>
                                        <p:tgtEl>
                                          <p:spTgt spid="42"/>
                                        </p:tgtEl>
                                      </p:cBhvr>
                                    </p:animEffect>
                                    <p:set>
                                      <p:cBhvr>
                                        <p:cTn id="152"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5" grpId="0"/>
      <p:bldP spid="35"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2|8.2"/>
</p:tagLst>
</file>

<file path=ppt/tags/tag10.xml><?xml version="1.0" encoding="utf-8"?>
<p:tagLst xmlns:a="http://schemas.openxmlformats.org/drawingml/2006/main" xmlns:r="http://schemas.openxmlformats.org/officeDocument/2006/relationships" xmlns:p="http://schemas.openxmlformats.org/presentationml/2006/main">
  <p:tag name="TIMING" val="|2.6|10|1.2|6.4|4.8|9.6|5.1|16.1"/>
</p:tagLst>
</file>

<file path=ppt/tags/tag11.xml><?xml version="1.0" encoding="utf-8"?>
<p:tagLst xmlns:a="http://schemas.openxmlformats.org/drawingml/2006/main" xmlns:r="http://schemas.openxmlformats.org/officeDocument/2006/relationships" xmlns:p="http://schemas.openxmlformats.org/presentationml/2006/main">
  <p:tag name="TIMING" val="|7.9|1.6|1.6|7.3"/>
</p:tagLst>
</file>

<file path=ppt/tags/tag12.xml><?xml version="1.0" encoding="utf-8"?>
<p:tagLst xmlns:a="http://schemas.openxmlformats.org/drawingml/2006/main" xmlns:r="http://schemas.openxmlformats.org/officeDocument/2006/relationships" xmlns:p="http://schemas.openxmlformats.org/presentationml/2006/main">
  <p:tag name="TIMING" val="|7.1|8"/>
</p:tagLst>
</file>

<file path=ppt/tags/tag13.xml><?xml version="1.0" encoding="utf-8"?>
<p:tagLst xmlns:a="http://schemas.openxmlformats.org/drawingml/2006/main" xmlns:r="http://schemas.openxmlformats.org/officeDocument/2006/relationships" xmlns:p="http://schemas.openxmlformats.org/presentationml/2006/main">
  <p:tag name="TIMING" val="|2.1|6.4|11.1|5.9|7.3"/>
</p:tagLst>
</file>

<file path=ppt/tags/tag14.xml><?xml version="1.0" encoding="utf-8"?>
<p:tagLst xmlns:a="http://schemas.openxmlformats.org/drawingml/2006/main" xmlns:r="http://schemas.openxmlformats.org/officeDocument/2006/relationships" xmlns:p="http://schemas.openxmlformats.org/presentationml/2006/main">
  <p:tag name="TIMING" val="|8.5|4.6|7.7|6.8"/>
</p:tagLst>
</file>

<file path=ppt/tags/tag15.xml><?xml version="1.0" encoding="utf-8"?>
<p:tagLst xmlns:a="http://schemas.openxmlformats.org/drawingml/2006/main" xmlns:r="http://schemas.openxmlformats.org/officeDocument/2006/relationships" xmlns:p="http://schemas.openxmlformats.org/presentationml/2006/main">
  <p:tag name="TIMING" val="|4.3|3.7|5.9"/>
</p:tagLst>
</file>

<file path=ppt/tags/tag2.xml><?xml version="1.0" encoding="utf-8"?>
<p:tagLst xmlns:a="http://schemas.openxmlformats.org/drawingml/2006/main" xmlns:r="http://schemas.openxmlformats.org/officeDocument/2006/relationships" xmlns:p="http://schemas.openxmlformats.org/presentationml/2006/main">
  <p:tag name="TIMING" val="|2.5|1.6|3.9|3.7|6.7"/>
</p:tagLst>
</file>

<file path=ppt/tags/tag3.xml><?xml version="1.0" encoding="utf-8"?>
<p:tagLst xmlns:a="http://schemas.openxmlformats.org/drawingml/2006/main" xmlns:r="http://schemas.openxmlformats.org/officeDocument/2006/relationships" xmlns:p="http://schemas.openxmlformats.org/presentationml/2006/main">
  <p:tag name="TIMING" val="|2.7|8.3"/>
</p:tagLst>
</file>

<file path=ppt/tags/tag4.xml><?xml version="1.0" encoding="utf-8"?>
<p:tagLst xmlns:a="http://schemas.openxmlformats.org/drawingml/2006/main" xmlns:r="http://schemas.openxmlformats.org/officeDocument/2006/relationships" xmlns:p="http://schemas.openxmlformats.org/presentationml/2006/main">
  <p:tag name="TIMING" val="|3.1|6.3|3.6"/>
</p:tagLst>
</file>

<file path=ppt/tags/tag5.xml><?xml version="1.0" encoding="utf-8"?>
<p:tagLst xmlns:a="http://schemas.openxmlformats.org/drawingml/2006/main" xmlns:r="http://schemas.openxmlformats.org/officeDocument/2006/relationships" xmlns:p="http://schemas.openxmlformats.org/presentationml/2006/main">
  <p:tag name="TIMING" val="|7.9|8"/>
</p:tagLst>
</file>

<file path=ppt/tags/tag6.xml><?xml version="1.0" encoding="utf-8"?>
<p:tagLst xmlns:a="http://schemas.openxmlformats.org/drawingml/2006/main" xmlns:r="http://schemas.openxmlformats.org/officeDocument/2006/relationships" xmlns:p="http://schemas.openxmlformats.org/presentationml/2006/main">
  <p:tag name="TIMING" val="|1.9|6.3|5.9"/>
</p:tagLst>
</file>

<file path=ppt/tags/tag7.xml><?xml version="1.0" encoding="utf-8"?>
<p:tagLst xmlns:a="http://schemas.openxmlformats.org/drawingml/2006/main" xmlns:r="http://schemas.openxmlformats.org/officeDocument/2006/relationships" xmlns:p="http://schemas.openxmlformats.org/presentationml/2006/main">
  <p:tag name="TIMING" val="|4.9|5.6|1.9"/>
</p:tagLst>
</file>

<file path=ppt/tags/tag8.xml><?xml version="1.0" encoding="utf-8"?>
<p:tagLst xmlns:a="http://schemas.openxmlformats.org/drawingml/2006/main" xmlns:r="http://schemas.openxmlformats.org/officeDocument/2006/relationships" xmlns:p="http://schemas.openxmlformats.org/presentationml/2006/main">
  <p:tag name="TIMING" val="|7.8|7.7|7.5"/>
</p:tagLst>
</file>

<file path=ppt/tags/tag9.xml><?xml version="1.0" encoding="utf-8"?>
<p:tagLst xmlns:a="http://schemas.openxmlformats.org/drawingml/2006/main" xmlns:r="http://schemas.openxmlformats.org/officeDocument/2006/relationships" xmlns:p="http://schemas.openxmlformats.org/presentationml/2006/main">
  <p:tag name="TIMING" val="|4.9|3.1"/>
</p:tagLst>
</file>

<file path=ppt/theme/theme1.xml><?xml version="1.0" encoding="utf-8"?>
<a:theme xmlns:a="http://schemas.openxmlformats.org/drawingml/2006/main" name="Level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10171</TotalTime>
  <Words>2729</Words>
  <Application>Microsoft Macintosh PowerPoint</Application>
  <PresentationFormat>Widescreen</PresentationFormat>
  <Paragraphs>197</Paragraphs>
  <Slides>25</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Arial</vt:lpstr>
      <vt:lpstr>Calibri</vt:lpstr>
      <vt:lpstr>DINPro</vt:lpstr>
      <vt:lpstr>DINPro-CondBold</vt:lpstr>
      <vt:lpstr>Level 1</vt:lpstr>
      <vt:lpstr>Level 2</vt:lpstr>
      <vt:lpstr>LEvel 3</vt:lpstr>
      <vt:lpstr>LEvel 4</vt:lpstr>
      <vt:lpstr>LEvel 5</vt:lpstr>
      <vt:lpstr>Open Licensing and Creative Commons</vt:lpstr>
      <vt:lpstr>LICENCE SPECTRUM</vt:lpstr>
      <vt:lpstr>GRANTING RIGHTS TO USERS</vt:lpstr>
      <vt:lpstr>WOODY GUTHRIE</vt:lpstr>
      <vt:lpstr>GRANTING RIGHTS TO ALL USERS</vt:lpstr>
      <vt:lpstr>OPEN LICENSING SYSTEMS</vt:lpstr>
      <vt:lpstr>INTEGRATING SIMILARLY LICENSED WORKS</vt:lpstr>
      <vt:lpstr>SYSTEMATIC APPROACHES TO OPEN LICENCES</vt:lpstr>
      <vt:lpstr>OPEN LICENSING SYSTEMS</vt:lpstr>
      <vt:lpstr>GNU PUBLIC LICENSE (GPL)</vt:lpstr>
      <vt:lpstr>FREE SOFTWARE MOVEMENT</vt:lpstr>
      <vt:lpstr>CREATIVE COMMONS LICENCES</vt:lpstr>
      <vt:lpstr>INTELLECTUAL COMMONS</vt:lpstr>
      <vt:lpstr>OTHER OPEN LICENSING SYSTEMS</vt:lpstr>
      <vt:lpstr>CONCLUSION</vt:lpstr>
      <vt:lpstr>LEARNING OBJECTIVES</vt:lpstr>
      <vt:lpstr>THANK YOU FOR YOUR ATTENTION</vt:lpstr>
      <vt:lpstr>REFERENCES AND RESOURCES</vt:lpstr>
      <vt:lpstr>IMAGE REFERENCES</vt:lpstr>
      <vt:lpstr>LICENSING AND ATTRIBUTION</vt:lpstr>
      <vt:lpstr>CONTRIBUTORS</vt:lpstr>
      <vt:lpstr>ACKNOWLEDGEMENT</vt:lpstr>
      <vt:lpstr>TEST QUESTIONS</vt:lpstr>
      <vt:lpstr>TEST QUESTIONS</vt:lpstr>
      <vt:lpstr>TEST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Sou</dc:creator>
  <cp:lastModifiedBy>Microsoft Office User</cp:lastModifiedBy>
  <cp:revision>137</cp:revision>
  <dcterms:created xsi:type="dcterms:W3CDTF">2018-01-12T19:27:15Z</dcterms:created>
  <dcterms:modified xsi:type="dcterms:W3CDTF">2019-01-14T18:06:16Z</dcterms:modified>
</cp:coreProperties>
</file>