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0"/>
  </p:notesMasterIdLst>
  <p:handoutMasterIdLst>
    <p:handoutMasterId r:id="rId31"/>
  </p:handoutMasterIdLst>
  <p:sldIdLst>
    <p:sldId id="332" r:id="rId6"/>
    <p:sldId id="261" r:id="rId7"/>
    <p:sldId id="333" r:id="rId8"/>
    <p:sldId id="353" r:id="rId9"/>
    <p:sldId id="264" r:id="rId10"/>
    <p:sldId id="354" r:id="rId11"/>
    <p:sldId id="356" r:id="rId12"/>
    <p:sldId id="339" r:id="rId13"/>
    <p:sldId id="340" r:id="rId14"/>
    <p:sldId id="341" r:id="rId15"/>
    <p:sldId id="342" r:id="rId16"/>
    <p:sldId id="345" r:id="rId17"/>
    <p:sldId id="346" r:id="rId18"/>
    <p:sldId id="285" r:id="rId19"/>
    <p:sldId id="286" r:id="rId20"/>
    <p:sldId id="349" r:id="rId21"/>
    <p:sldId id="357" r:id="rId22"/>
    <p:sldId id="335" r:id="rId23"/>
    <p:sldId id="348" r:id="rId24"/>
    <p:sldId id="355" r:id="rId25"/>
    <p:sldId id="350" r:id="rId26"/>
    <p:sldId id="351" r:id="rId27"/>
    <p:sldId id="352" r:id="rId28"/>
    <p:sldId id="35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F5A1"/>
    <a:srgbClr val="1659B4"/>
    <a:srgbClr val="54AF95"/>
    <a:srgbClr val="ED6B33"/>
    <a:srgbClr val="296475"/>
    <a:srgbClr val="5042DC"/>
    <a:srgbClr val="2A4AFC"/>
    <a:srgbClr val="3787A9"/>
    <a:srgbClr val="61BE52"/>
    <a:srgbClr val="71B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3" autoAdjust="0"/>
    <p:restoredTop sz="81845"/>
  </p:normalViewPr>
  <p:slideViewPr>
    <p:cSldViewPr snapToGrid="0" snapToObjects="1">
      <p:cViewPr>
        <p:scale>
          <a:sx n="75" d="100"/>
          <a:sy n="75" d="100"/>
        </p:scale>
        <p:origin x="1016" y="584"/>
      </p:cViewPr>
      <p:guideLst>
        <p:guide orient="horz" pos="2092"/>
        <p:guide pos="3840"/>
      </p:guideLst>
    </p:cSldViewPr>
  </p:slideViewPr>
  <p:notesTextViewPr>
    <p:cViewPr>
      <p:scale>
        <a:sx n="80" d="100"/>
        <a:sy n="8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2020-01-20</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Hello and welcome to the University of Alberta’s Opening Up Copyright Instructional Module on Open Licensing and Creative Commons </a:t>
            </a:r>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1401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A second major licensing system is Creative Commons, which is an organization,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set of licences, and a movement. The organization was founded in 2001 by the Center for the Public Domain.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 key figure in spearheading the creation of Creative Commons was Stanford law professor, Lawrence Lessig, who was concerned about intellectual property inhibiting economic growth and technological progress. </a:t>
            </a: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Creative Commons was inspired by the idea of an intellectual or knowledge commons.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Much in the same way that certain ‘commons’ have existed in the past, such as common grazing land and fishing pools, the intellectual commons is a</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 bastion of ideas and expressions of those ideas. When you openly license your work, you are putting it into the intellectual commons for others to draw on and benefit from. [have sheep say something smart]</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54307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In addition to Free Software Foundation and Creative Commons open licensing systems, there are other open licensing systems and many other types of open licences. While the philosophical underpinnings and specific terms of the licences differ, knowledge and use of open licensing, both as a creator and as a user, broadens access to information. </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3067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rtl="0" fontAlgn="base"/>
            <a:r>
              <a:rPr lang="en-CA" sz="1200" b="0" i="0" u="none" strike="noStrike" kern="1200" dirty="0">
                <a:solidFill>
                  <a:schemeClr val="tx1"/>
                </a:solidFill>
                <a:effectLst/>
                <a:latin typeface="+mn-lt"/>
                <a:ea typeface="+mn-ea"/>
                <a:cs typeface="+mn-cs"/>
              </a:rPr>
              <a:t>Describe the nature of open licensing systems</a:t>
            </a:r>
          </a:p>
          <a:p>
            <a:pPr rtl="0" fontAlgn="base"/>
            <a:r>
              <a:rPr lang="en-CA" sz="1200" b="0" i="0" u="none" strike="noStrike" kern="1200" dirty="0">
                <a:solidFill>
                  <a:schemeClr val="tx1"/>
                </a:solidFill>
                <a:effectLst/>
                <a:latin typeface="+mn-lt"/>
                <a:ea typeface="+mn-ea"/>
                <a:cs typeface="+mn-cs"/>
              </a:rPr>
              <a:t>Provide an overview of the GNU Public License and the Creative Commons license systems</a:t>
            </a:r>
          </a:p>
          <a:p>
            <a:pPr rtl="0" fontAlgn="base"/>
            <a:r>
              <a:rPr lang="en-CA" sz="1200" b="0" i="0" u="none" strike="noStrike" kern="1200" dirty="0">
                <a:solidFill>
                  <a:schemeClr val="tx1"/>
                </a:solidFill>
                <a:effectLst/>
                <a:latin typeface="+mn-lt"/>
                <a:ea typeface="+mn-ea"/>
                <a:cs typeface="+mn-cs"/>
              </a:rPr>
              <a:t>Explain how open licenses can be used to improve the visibility and impact of copyright-protected works</a:t>
            </a:r>
          </a:p>
          <a:p>
            <a:pPr rtl="0" fontAlgn="base"/>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013036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145300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b="0" i="0" u="none" strike="noStrike" kern="1200" dirty="0">
                <a:solidFill>
                  <a:schemeClr val="tx1"/>
                </a:solidFill>
                <a:effectLst/>
                <a:latin typeface="+mn-lt"/>
                <a:ea typeface="+mn-ea"/>
                <a:cs typeface="+mn-cs"/>
              </a:rPr>
              <a:t>Licences, including open licences, allow copyright holders to specify the terms of use for their works. Terms of use can cover the full spectrum between the “all rights reserved” approach of copyright and the public domain where there are no conditions or restrictions on the use of a work. With open licences, rights holders grant all users certain rights to copy or use a work. </a:t>
            </a:r>
            <a:endParaRPr lang="en-US" sz="1600"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239527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grants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copyright holders a set of certain exclusive rights in a work,</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including the ability to authorize others to use the work.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While rights holders can authorize different uses to different individuals or groups of individuals through separate licences,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open licensing is an efficient way to grant the same set of rights to all users.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77245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For example, in the 1930s iconic American folk singer Woody Guthrie distributed a lyrics sheet of a song to fans, saying: “This song is Copyrighted in U.S., under Seal of Copyright # 154085, for a period of 28 years, and anybody caught singing  it without our permission, will be mighty good friends of </a:t>
            </a:r>
            <a:r>
              <a:rPr lang="en-CA" sz="1200" b="0" i="0" u="none" strike="noStrike" kern="1200" dirty="0" err="1">
                <a:solidFill>
                  <a:schemeClr val="tx1"/>
                </a:solidFill>
                <a:effectLst/>
                <a:latin typeface="+mn-lt"/>
                <a:ea typeface="+mn-ea"/>
                <a:cs typeface="+mn-cs"/>
              </a:rPr>
              <a:t>ourn</a:t>
            </a:r>
            <a:r>
              <a:rPr lang="en-CA" sz="1200" b="0" i="0" u="none" strike="noStrike" kern="1200" dirty="0">
                <a:solidFill>
                  <a:schemeClr val="tx1"/>
                </a:solidFill>
                <a:effectLst/>
                <a:latin typeface="+mn-lt"/>
                <a:ea typeface="+mn-ea"/>
                <a:cs typeface="+mn-cs"/>
              </a:rPr>
              <a:t>, cause we don’t give a </a:t>
            </a:r>
            <a:r>
              <a:rPr lang="en-CA" sz="1200" b="0" i="0" u="none" strike="noStrike" kern="1200" dirty="0" err="1">
                <a:solidFill>
                  <a:schemeClr val="tx1"/>
                </a:solidFill>
                <a:effectLst/>
                <a:latin typeface="+mn-lt"/>
                <a:ea typeface="+mn-ea"/>
                <a:cs typeface="+mn-cs"/>
              </a:rPr>
              <a:t>dern</a:t>
            </a:r>
            <a:r>
              <a:rPr lang="en-CA" sz="1200" b="0" i="0" u="none" strike="noStrike" kern="1200" dirty="0">
                <a:solidFill>
                  <a:schemeClr val="tx1"/>
                </a:solidFill>
                <a:effectLst/>
                <a:latin typeface="+mn-lt"/>
                <a:ea typeface="+mn-ea"/>
                <a:cs typeface="+mn-cs"/>
              </a:rPr>
              <a:t>. Publish it. Write it. Sing it. Swing to it. Yodel it. We wrote it, that’s all we wanted to do. Today, if Woody or another creator wanted everyone to be able to copy their entire work without requiring permission,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instead of separately granting permission to every group or individual, an open license can be used to grant the right to copy to all users.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276751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 Today, if Woody or another creator wanted everyone to be able to copy their entire work without requiring permission,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instead of separately granting permission to every group or individual, an open license can be used to grant the right to copy to all users. Open licensing systems are advantageous because they allow rights holders and users to deal with a </a:t>
            </a:r>
            <a:r>
              <a:rPr lang="en-CA" sz="1200" b="0" i="1" u="none" strike="noStrike" kern="1200" dirty="0">
                <a:solidFill>
                  <a:schemeClr val="tx1"/>
                </a:solidFill>
                <a:effectLst/>
                <a:latin typeface="+mn-lt"/>
                <a:ea typeface="+mn-ea"/>
                <a:cs typeface="+mn-cs"/>
              </a:rPr>
              <a:t>consistent</a:t>
            </a:r>
            <a:r>
              <a:rPr lang="en-CA" sz="1200" b="0" i="0" u="none" strike="noStrike" kern="1200" dirty="0">
                <a:solidFill>
                  <a:schemeClr val="tx1"/>
                </a:solidFill>
                <a:effectLst/>
                <a:latin typeface="+mn-lt"/>
                <a:ea typeface="+mn-ea"/>
                <a:cs typeface="+mn-cs"/>
              </a:rPr>
              <a:t> common open licence or open licensing system as opposed to creating new licences for each work. More systematic approaches also enable works with similar licensing terms to be integrated.</a:t>
            </a:r>
            <a:endParaRPr lang="en-US" dirty="0"/>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97725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For example, this module is licensed under a Creative Commons Attribution (CC-BY) licence, and can be remixed with other CC-BY materials</a:t>
            </a:r>
            <a:r>
              <a:rPr lang="en-CA" sz="1200" b="0" i="0" u="none" kern="1200" dirty="0">
                <a:solidFill>
                  <a:schemeClr val="tx1"/>
                </a:solidFill>
                <a:effectLst/>
                <a:latin typeface="+mn-lt"/>
                <a:ea typeface="+mn-ea"/>
                <a:cs typeface="+mn-cs"/>
              </a:rPr>
              <a:t> though in some cases a licence may specifically prevent this type of use.</a:t>
            </a:r>
            <a:r>
              <a:rPr lang="en-CA" sz="1200" b="0" i="0" u="none" strike="noStrike" kern="1200" dirty="0">
                <a:solidFill>
                  <a:schemeClr val="tx1"/>
                </a:solidFill>
                <a:effectLst/>
                <a:latin typeface="+mn-lt"/>
                <a:ea typeface="+mn-ea"/>
                <a:cs typeface="+mn-cs"/>
              </a:rPr>
              <a:t> While open licences are not new, the systematic approaches to open licensing developed over the last few decades have made it easier for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authors to open up their work and for users to better understand the terms and conditions of these licences. </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48183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and can be remixed with other CC-BY materials. </a:t>
            </a:r>
            <a:r>
              <a:rPr lang="en-CA" sz="1200" b="0" i="0" kern="1200" dirty="0">
                <a:solidFill>
                  <a:schemeClr val="tx1"/>
                </a:solidFill>
                <a:effectLst/>
                <a:latin typeface="+mn-lt"/>
                <a:ea typeface="+mn-ea"/>
                <a:cs typeface="+mn-cs"/>
              </a:rPr>
              <a:t>However, not all open license are compatible. </a:t>
            </a:r>
            <a:r>
              <a:rPr lang="en-CA" sz="1200" b="0" i="0" u="none" strike="noStrike" kern="1200" dirty="0">
                <a:solidFill>
                  <a:schemeClr val="tx1"/>
                </a:solidFill>
                <a:effectLst/>
                <a:latin typeface="+mn-lt"/>
                <a:ea typeface="+mn-ea"/>
                <a:cs typeface="+mn-cs"/>
              </a:rPr>
              <a:t>While open licences are not new, the systematic approaches to open licensing developed over the last few decades have made it easier for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authors to open up their work and for users to better understand the terms and conditions of these licences.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59944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 In the same way there is a spectrum between the all rights reserved approach of copyright and the no rights reserved of the public domain,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 spectrum of openness also exists. In an open licence, the rights holder allows the material to be copied. “More open” licences allow even </a:t>
            </a:r>
            <a:r>
              <a:rPr lang="en-CA" sz="1200" b="0" i="1" u="none" strike="noStrike" kern="1200" dirty="0">
                <a:solidFill>
                  <a:schemeClr val="tx1"/>
                </a:solidFill>
                <a:effectLst/>
                <a:latin typeface="+mn-lt"/>
                <a:ea typeface="+mn-ea"/>
                <a:cs typeface="+mn-cs"/>
              </a:rPr>
              <a:t>more</a:t>
            </a:r>
            <a:r>
              <a:rPr lang="en-CA" sz="1200" b="0" i="0" u="none" strike="noStrike" kern="1200" dirty="0">
                <a:solidFill>
                  <a:schemeClr val="tx1"/>
                </a:solidFill>
                <a:effectLst/>
                <a:latin typeface="+mn-lt"/>
                <a:ea typeface="+mn-ea"/>
                <a:cs typeface="+mn-cs"/>
              </a:rPr>
              <a:t> uses of work including, for example, the right to remix or modify a work and the right to sell a work. </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01188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first major open licensing system was created by Richard Stallman as the Free Software Foundation's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GNU Public Licence (or GPL), which was designed for software. There are also related licences like the GNU Free Documentation Licence.</a:t>
            </a:r>
          </a:p>
          <a:p>
            <a:pPr rtl="0" fontAlgn="base"/>
            <a:br>
              <a:rPr lang="en-CA" b="0" dirty="0">
                <a:effectLst/>
              </a:rPr>
            </a:br>
            <a:r>
              <a:rPr lang="en-CA" sz="1200" b="0" i="0" u="none" strike="noStrike" kern="1200" dirty="0">
                <a:solidFill>
                  <a:schemeClr val="tx1"/>
                </a:solidFill>
                <a:effectLst/>
                <a:latin typeface="+mn-lt"/>
                <a:ea typeface="+mn-ea"/>
                <a:cs typeface="+mn-cs"/>
              </a:rPr>
              <a:t>Richard Stallman is a founder of the free software movement. Freedom in terms of liberty not cost or “free as in free speech, not free beer.” For him, there are four fundamental freedoms his licences provide:</a:t>
            </a:r>
          </a:p>
          <a:p>
            <a:pPr rtl="0" fontAlgn="base"/>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freedom to run the program as you wish, for any purpose (freedom 0).</a:t>
            </a:r>
          </a:p>
          <a:p>
            <a:pPr rtl="0" fontAlgn="base"/>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freedom to study how the program works, and change it so it does your computing as you wish (freedom 1). Access to the source code is a precondition for this.</a:t>
            </a:r>
          </a:p>
          <a:p>
            <a:pPr rtl="0" fontAlgn="base"/>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freedom to redistribute copies so you can help your neighbor (freedom 2).</a:t>
            </a:r>
          </a:p>
          <a:p>
            <a:pPr rtl="0" fontAlgn="base"/>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freedom to distribute copies of your modified versions to others (freedom 3). By doing this you can give the whole community a chance to benefit from your changes. Access to the source code is a precondition for this.</a:t>
            </a:r>
          </a:p>
          <a:p>
            <a:r>
              <a:rPr lang="en-CA" sz="1200" b="0" i="0" u="none" strike="noStrike" kern="1200" dirty="0">
                <a:solidFill>
                  <a:schemeClr val="tx1"/>
                </a:solidFill>
                <a:effectLst/>
                <a:latin typeface="+mn-lt"/>
                <a:ea typeface="+mn-ea"/>
                <a:cs typeface="+mn-cs"/>
              </a:rPr>
              <a:t>It is important to note, these freedoms </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do not preclude one from selling one’s work for profit. </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233414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8.png"/><Relationship Id="rId7"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jp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4.jpg"/><Relationship Id="rId5" Type="http://schemas.openxmlformats.org/officeDocument/2006/relationships/image" Target="../media/image39.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about/videos/wanna-work-together/" TargetMode="External"/><Relationship Id="rId7" Type="http://schemas.openxmlformats.org/officeDocument/2006/relationships/hyperlink" Target="https://www.youtube.com/watch?reload=9&amp;v=HKfqoPYJdVc" TargetMode="External"/><Relationship Id="rId2" Type="http://schemas.openxmlformats.org/officeDocument/2006/relationships/hyperlink" Target="http://tlp-lpa.ca/faculty-toolkit/copyright" TargetMode="External"/><Relationship Id="rId1" Type="http://schemas.openxmlformats.org/officeDocument/2006/relationships/slideLayout" Target="../slideLayouts/slideLayout22.xml"/><Relationship Id="rId6" Type="http://schemas.openxmlformats.org/officeDocument/2006/relationships/hyperlink" Target="https://creativecommons.org/about/videos/" TargetMode="External"/><Relationship Id="rId5" Type="http://schemas.openxmlformats.org/officeDocument/2006/relationships/hyperlink" Target="https://certificates.creativecommons.org/about/certificate-resources-cc-by/" TargetMode="External"/><Relationship Id="rId4" Type="http://schemas.openxmlformats.org/officeDocument/2006/relationships/hyperlink" Target="https://wiki.creativecommons.org/wiki/Category:Case_La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GNU_General_Public_License" TargetMode="External"/><Relationship Id="rId7" Type="http://schemas.openxmlformats.org/officeDocument/2006/relationships/hyperlink" Target="https://www.wired.com/2013/09/why-free-software-is-more-important-now-than-ever-before/" TargetMode="External"/><Relationship Id="rId2" Type="http://schemas.openxmlformats.org/officeDocument/2006/relationships/hyperlink" Target="https://www.gnu.org/philosophy/free-sw.en.html" TargetMode="External"/><Relationship Id="rId1" Type="http://schemas.openxmlformats.org/officeDocument/2006/relationships/slideLayout" Target="../slideLayouts/slideLayout22.xml"/><Relationship Id="rId6" Type="http://schemas.openxmlformats.org/officeDocument/2006/relationships/hyperlink" Target="https://kfgo.com/news/articles/2019/mar/28/us-judge-refuses-to-dismiss-this-land-is-your-land-lawsuit/" TargetMode="External"/><Relationship Id="rId5" Type="http://schemas.openxmlformats.org/officeDocument/2006/relationships/hyperlink" Target="https://doi.org/10.1093/jiplp/jpx023" TargetMode="External"/><Relationship Id="rId4" Type="http://schemas.openxmlformats.org/officeDocument/2006/relationships/hyperlink" Target="https://opensource.org/licenses/alphabetica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photos/3V8xo5Gbusk" TargetMode="External"/><Relationship Id="rId3" Type="http://schemas.openxmlformats.org/officeDocument/2006/relationships/hyperlink" Target="https://freesound.org/people/alexkandrell/sounds/170523/" TargetMode="External"/><Relationship Id="rId7" Type="http://schemas.openxmlformats.org/officeDocument/2006/relationships/hyperlink" Target="https://unsplash.com/photos/AGy0SxTzqr8" TargetMode="External"/><Relationship Id="rId12" Type="http://schemas.openxmlformats.org/officeDocument/2006/relationships/hyperlink" Target="https://commons.wikimedia.org/wiki/Woody_Guthrie#/media/File:Woody_Guthrie_NYWTS.jpg" TargetMode="External"/><Relationship Id="rId2" Type="http://schemas.openxmlformats.org/officeDocument/2006/relationships/hyperlink" Target="https://commons.wikimedia.org/wiki/File:Spectrum-sRGB.svg" TargetMode="External"/><Relationship Id="rId1" Type="http://schemas.openxmlformats.org/officeDocument/2006/relationships/slideLayout" Target="../slideLayouts/slideLayout24.xml"/><Relationship Id="rId6" Type="http://schemas.openxmlformats.org/officeDocument/2006/relationships/hyperlink" Target="https://en.wikipedia.org/wiki/GNU_General_Public_License#/media/File:GPLv3_Logo.svg" TargetMode="External"/><Relationship Id="rId11" Type="http://schemas.openxmlformats.org/officeDocument/2006/relationships/hyperlink" Target="https://archive.org/details/WoodyGuthrieSongs/IAintGotNoHome.mp3" TargetMode="External"/><Relationship Id="rId5" Type="http://schemas.openxmlformats.org/officeDocument/2006/relationships/hyperlink" Target="https://creativecommons.org/about/downloads" TargetMode="External"/><Relationship Id="rId10" Type="http://schemas.openxmlformats.org/officeDocument/2006/relationships/hyperlink" Target="https://unsplash.com/photos/rxpThOwuVgE" TargetMode="External"/><Relationship Id="rId4" Type="http://schemas.openxmlformats.org/officeDocument/2006/relationships/hyperlink" Target="https://www.freeiconspng.com/img/26968" TargetMode="External"/><Relationship Id="rId9" Type="http://schemas.openxmlformats.org/officeDocument/2006/relationships/hyperlink" Target="https://unsplash.com/photos/jwFj5FWBQXU"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freesound.org/people/aust_paul/sounds/30932/" TargetMode="External"/><Relationship Id="rId13" Type="http://schemas.openxmlformats.org/officeDocument/2006/relationships/hyperlink" Target="https://thenounproject.com/search/?q=distribute&amp;i=344173" TargetMode="External"/><Relationship Id="rId3" Type="http://schemas.openxmlformats.org/officeDocument/2006/relationships/hyperlink" Target="https://pixabay.com/en/creative-commons-licenses-icons-by-783531/" TargetMode="External"/><Relationship Id="rId7" Type="http://schemas.openxmlformats.org/officeDocument/2006/relationships/hyperlink" Target="https://thenounproject.com/icon.cheese/collection/arrow-bow-1/?i=2538368" TargetMode="External"/><Relationship Id="rId12" Type="http://schemas.openxmlformats.org/officeDocument/2006/relationships/hyperlink" Target="https://freesound.org/people/Pep_Molina/sounds/220691/" TargetMode="External"/><Relationship Id="rId2" Type="http://schemas.openxmlformats.org/officeDocument/2006/relationships/hyperlink" Target="https://wiki.creativecommons.org/wiki/File:CC_License_Compatibility_Chart.png" TargetMode="External"/><Relationship Id="rId1" Type="http://schemas.openxmlformats.org/officeDocument/2006/relationships/slideLayout" Target="../slideLayouts/slideLayout24.xml"/><Relationship Id="rId6" Type="http://schemas.openxmlformats.org/officeDocument/2006/relationships/hyperlink" Target="https://unsplash.com/photos/82fcB8ZgdNI" TargetMode="External"/><Relationship Id="rId11" Type="http://schemas.openxmlformats.org/officeDocument/2006/relationships/hyperlink" Target="https://thenounproject.com/search/?q=sharing&amp;i=1821546" TargetMode="External"/><Relationship Id="rId5" Type="http://schemas.openxmlformats.org/officeDocument/2006/relationships/hyperlink" Target="https://unsplash.com/photos/GkWP64truqg" TargetMode="External"/><Relationship Id="rId10" Type="http://schemas.openxmlformats.org/officeDocument/2006/relationships/hyperlink" Target="https://thenounproject.com/search/?q=%20car%20hood&amp;i=340250" TargetMode="External"/><Relationship Id="rId4" Type="http://schemas.openxmlformats.org/officeDocument/2006/relationships/hyperlink" Target="https://commons.wikimedia.org/wiki/File:Richard_Stallman,_Wikimedia_Polska_2009,_3.jpg" TargetMode="External"/><Relationship Id="rId9" Type="http://schemas.openxmlformats.org/officeDocument/2006/relationships/hyperlink" Target="https://freesound.org/people/waveplay_old/sounds/23355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hyperlink" Target="https://thenounproject.com/search/?q=social%20change&amp;i=147745" TargetMode="External"/><Relationship Id="rId13" Type="http://schemas.openxmlformats.org/officeDocument/2006/relationships/hyperlink" Target="http://www.hooksounds.com/" TargetMode="External"/><Relationship Id="rId3" Type="http://schemas.openxmlformats.org/officeDocument/2006/relationships/hyperlink" Target="https://freesound.org/people/DDmyzik/sounds/476713/" TargetMode="External"/><Relationship Id="rId7" Type="http://schemas.openxmlformats.org/officeDocument/2006/relationships/hyperlink" Target="https://en.wikipedia.org/wiki/Creative_Commons#/media/File:Lawrence_Lessig_(9).jpg" TargetMode="External"/><Relationship Id="rId12" Type="http://schemas.openxmlformats.org/officeDocument/2006/relationships/hyperlink" Target="https://freesound.org/people/humanoide9000/sounds/468924/"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hyperlink" Target="https://freesound.org/people/deleted_user_96253/sounds/351304/" TargetMode="External"/><Relationship Id="rId11" Type="http://schemas.openxmlformats.org/officeDocument/2006/relationships/hyperlink" Target="https://unsplash.com/photos/2JIvboGLeho" TargetMode="External"/><Relationship Id="rId5" Type="http://schemas.openxmlformats.org/officeDocument/2006/relationships/hyperlink" Target="https://thenounproject.com/search/?q=money&amp;i=8174" TargetMode="External"/><Relationship Id="rId10" Type="http://schemas.openxmlformats.org/officeDocument/2006/relationships/hyperlink" Target="https://freesound.org/people/soundmary/sounds/196671/" TargetMode="External"/><Relationship Id="rId4" Type="http://schemas.openxmlformats.org/officeDocument/2006/relationships/hyperlink" Target="https://thenounproject.com/search/?q=hand&amp;i=2379145" TargetMode="External"/><Relationship Id="rId9" Type="http://schemas.openxmlformats.org/officeDocument/2006/relationships/hyperlink" Target="https://unsplash.com/photos/KjLD6XBNWek"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28.jp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28.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17.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19.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B5FB-5B41-9A45-9649-145DD1B40C9B}"/>
              </a:ext>
            </a:extLst>
          </p:cNvPr>
          <p:cNvSpPr>
            <a:spLocks noGrp="1"/>
          </p:cNvSpPr>
          <p:nvPr>
            <p:ph type="ctrTitle"/>
          </p:nvPr>
        </p:nvSpPr>
        <p:spPr>
          <a:xfrm>
            <a:off x="1524000" y="1328506"/>
            <a:ext cx="9144000" cy="2387600"/>
          </a:xfrm>
        </p:spPr>
        <p:txBody>
          <a:bodyPr/>
          <a:lstStyle/>
          <a:p>
            <a:r>
              <a:rPr lang="en-CA" dirty="0"/>
              <a:t>Open Licensing and Creative Commons</a:t>
            </a:r>
            <a:endParaRPr lang="en-US" dirty="0"/>
          </a:p>
        </p:txBody>
      </p:sp>
      <p:sp>
        <p:nvSpPr>
          <p:cNvPr id="4" name="Text Placeholder 3">
            <a:extLst>
              <a:ext uri="{FF2B5EF4-FFF2-40B4-BE49-F238E27FC236}">
                <a16:creationId xmlns:a16="http://schemas.microsoft.com/office/drawing/2014/main" id="{4DFE435C-F19F-A144-ABE4-719DF158B43C}"/>
              </a:ext>
            </a:extLst>
          </p:cNvPr>
          <p:cNvSpPr>
            <a:spLocks noGrp="1"/>
          </p:cNvSpPr>
          <p:nvPr>
            <p:ph type="body" sz="quarter" idx="10"/>
          </p:nvPr>
        </p:nvSpPr>
        <p:spPr>
          <a:xfrm>
            <a:off x="10072997" y="6337532"/>
            <a:ext cx="2119003" cy="374650"/>
          </a:xfrm>
        </p:spPr>
        <p:txBody>
          <a:bodyPr/>
          <a:lstStyle/>
          <a:p>
            <a:r>
              <a:rPr lang="en-US" dirty="0"/>
              <a:t>January 2020</a:t>
            </a:r>
          </a:p>
        </p:txBody>
      </p:sp>
    </p:spTree>
    <p:extLst>
      <p:ext uri="{BB962C8B-B14F-4D97-AF65-F5344CB8AC3E}">
        <p14:creationId xmlns:p14="http://schemas.microsoft.com/office/powerpoint/2010/main" val="19681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CREATIVE COMMONS</a:t>
            </a:r>
          </a:p>
        </p:txBody>
      </p:sp>
      <p:pic>
        <p:nvPicPr>
          <p:cNvPr id="3" name="Picture 2" descr="Image result for creative commons logo">
            <a:extLst>
              <a:ext uri="{FF2B5EF4-FFF2-40B4-BE49-F238E27FC236}">
                <a16:creationId xmlns:a16="http://schemas.microsoft.com/office/drawing/2014/main" id="{C2417622-42E9-8142-9AD5-7AECAD966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641" y="1835063"/>
            <a:ext cx="5693229" cy="1463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93453F-BBF5-5049-ACC3-9206C46CF585}"/>
              </a:ext>
            </a:extLst>
          </p:cNvPr>
          <p:cNvPicPr>
            <a:picLocks noChangeAspect="1"/>
          </p:cNvPicPr>
          <p:nvPr/>
        </p:nvPicPr>
        <p:blipFill>
          <a:blip r:embed="rId4"/>
          <a:stretch>
            <a:fillRect/>
          </a:stretch>
        </p:blipFill>
        <p:spPr>
          <a:xfrm>
            <a:off x="3042827" y="1986597"/>
            <a:ext cx="6106345" cy="4070897"/>
          </a:xfrm>
          <a:prstGeom prst="rect">
            <a:avLst/>
          </a:prstGeom>
        </p:spPr>
      </p:pic>
      <p:pic>
        <p:nvPicPr>
          <p:cNvPr id="6" name="Picture 4" descr="Creative Commons, Licenses, Icons, By, Sa, Nc, Nd">
            <a:extLst>
              <a:ext uri="{FF2B5EF4-FFF2-40B4-BE49-F238E27FC236}">
                <a16:creationId xmlns:a16="http://schemas.microsoft.com/office/drawing/2014/main" id="{E34EE968-D370-6640-967E-847C18A48B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08" y="4150056"/>
            <a:ext cx="3057460" cy="1691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FF7E1D-727E-A64C-9A0F-D2BA9309F11D}"/>
              </a:ext>
            </a:extLst>
          </p:cNvPr>
          <p:cNvPicPr>
            <a:picLocks noChangeAspect="1"/>
          </p:cNvPicPr>
          <p:nvPr/>
        </p:nvPicPr>
        <p:blipFill>
          <a:blip r:embed="rId6"/>
          <a:stretch>
            <a:fillRect/>
          </a:stretch>
        </p:blipFill>
        <p:spPr>
          <a:xfrm>
            <a:off x="8865870" y="3392488"/>
            <a:ext cx="2487930" cy="3429000"/>
          </a:xfrm>
          <a:prstGeom prst="rect">
            <a:avLst/>
          </a:prstGeom>
        </p:spPr>
      </p:pic>
      <p:pic>
        <p:nvPicPr>
          <p:cNvPr id="9" name="Picture 6">
            <a:extLst>
              <a:ext uri="{FF2B5EF4-FFF2-40B4-BE49-F238E27FC236}">
                <a16:creationId xmlns:a16="http://schemas.microsoft.com/office/drawing/2014/main" id="{FC48D291-8C21-5A40-B16D-DD01B6431B34}"/>
              </a:ext>
            </a:extLst>
          </p:cNvPr>
          <p:cNvPicPr>
            <a:picLocks noChangeAspect="1" noChangeArrowheads="1"/>
          </p:cNvPicPr>
          <p:nvPr/>
        </p:nvPicPr>
        <p:blipFill>
          <a:blip r:embed="rId7"/>
          <a:srcRect/>
          <a:stretch/>
        </p:blipFill>
        <p:spPr bwMode="auto">
          <a:xfrm>
            <a:off x="7012541" y="2433758"/>
            <a:ext cx="4770058" cy="32007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AC07DC-8091-C847-AC83-AD8143AEA34B}"/>
              </a:ext>
            </a:extLst>
          </p:cNvPr>
          <p:cNvPicPr>
            <a:picLocks noChangeAspect="1"/>
          </p:cNvPicPr>
          <p:nvPr/>
        </p:nvPicPr>
        <p:blipFill>
          <a:blip r:embed="rId8"/>
          <a:srcRect/>
          <a:stretch/>
        </p:blipFill>
        <p:spPr>
          <a:xfrm>
            <a:off x="2777598" y="1608347"/>
            <a:ext cx="5767198" cy="4827395"/>
          </a:xfrm>
          <a:prstGeom prst="rect">
            <a:avLst/>
          </a:prstGeom>
        </p:spPr>
      </p:pic>
      <p:pic>
        <p:nvPicPr>
          <p:cNvPr id="13" name="Picture 12">
            <a:extLst>
              <a:ext uri="{FF2B5EF4-FFF2-40B4-BE49-F238E27FC236}">
                <a16:creationId xmlns:a16="http://schemas.microsoft.com/office/drawing/2014/main" id="{D01219CC-6ED7-CD46-B184-7914BA18930C}"/>
              </a:ext>
            </a:extLst>
          </p:cNvPr>
          <p:cNvPicPr>
            <a:picLocks noChangeAspect="1"/>
          </p:cNvPicPr>
          <p:nvPr/>
        </p:nvPicPr>
        <p:blipFill>
          <a:blip r:embed="rId9"/>
          <a:stretch>
            <a:fillRect/>
          </a:stretch>
        </p:blipFill>
        <p:spPr>
          <a:xfrm>
            <a:off x="8544386" y="4432388"/>
            <a:ext cx="1354484" cy="1126493"/>
          </a:xfrm>
          <a:prstGeom prst="rect">
            <a:avLst/>
          </a:prstGeom>
          <a:ln w="57150">
            <a:noFill/>
          </a:ln>
        </p:spPr>
      </p:pic>
      <p:pic>
        <p:nvPicPr>
          <p:cNvPr id="7" name="Picture 6" descr="A close up of a book shelf&#10;&#10;Description automatically generated">
            <a:extLst>
              <a:ext uri="{FF2B5EF4-FFF2-40B4-BE49-F238E27FC236}">
                <a16:creationId xmlns:a16="http://schemas.microsoft.com/office/drawing/2014/main" id="{813DEC1F-0CAB-FE46-855D-4A81D1FA5246}"/>
              </a:ext>
            </a:extLst>
          </p:cNvPr>
          <p:cNvPicPr>
            <a:picLocks noChangeAspect="1"/>
          </p:cNvPicPr>
          <p:nvPr/>
        </p:nvPicPr>
        <p:blipFill>
          <a:blip r:embed="rId10"/>
          <a:stretch>
            <a:fillRect/>
          </a:stretch>
        </p:blipFill>
        <p:spPr>
          <a:xfrm>
            <a:off x="8535295" y="1608347"/>
            <a:ext cx="1464842" cy="4827395"/>
          </a:xfrm>
          <a:prstGeom prst="rect">
            <a:avLst/>
          </a:prstGeom>
        </p:spPr>
      </p:pic>
    </p:spTree>
    <p:extLst>
      <p:ext uri="{BB962C8B-B14F-4D97-AF65-F5344CB8AC3E}">
        <p14:creationId xmlns:p14="http://schemas.microsoft.com/office/powerpoint/2010/main" val="30848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90"/>
                                          </p:val>
                                        </p:tav>
                                        <p:tav tm="100000">
                                          <p:val>
                                            <p:fltVal val="0"/>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par>
                          <p:cTn id="35" fill="hold">
                            <p:stCondLst>
                              <p:cond delay="500"/>
                            </p:stCondLst>
                            <p:childTnLst>
                              <p:par>
                                <p:cTn id="36" presetID="42" presetClass="path" presetSubtype="0" accel="50000" decel="50000" fill="hold" nodeType="afterEffect">
                                  <p:stCondLst>
                                    <p:cond delay="0"/>
                                  </p:stCondLst>
                                  <p:childTnLst>
                                    <p:animMotion origin="layout" path="M 0.00625 -0.00255 L -0.22096 0.18379 " pathEditMode="relative" rAng="0" ptsTypes="AA">
                                      <p:cBhvr>
                                        <p:cTn id="37" dur="2000" fill="hold"/>
                                        <p:tgtEl>
                                          <p:spTgt spid="3"/>
                                        </p:tgtEl>
                                        <p:attrNameLst>
                                          <p:attrName>ppt_x</p:attrName>
                                          <p:attrName>ppt_y</p:attrName>
                                        </p:attrNameLst>
                                      </p:cBhvr>
                                      <p:rCtr x="-11367" y="9306"/>
                                    </p:animMotion>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900" decel="100000" fill="hold"/>
                                        <p:tgtEl>
                                          <p:spTgt spid="9"/>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1000"/>
                                        <p:tgtEl>
                                          <p:spTgt spid="3"/>
                                        </p:tgtEl>
                                      </p:cBhvr>
                                    </p:animEffect>
                                    <p:set>
                                      <p:cBhvr>
                                        <p:cTn id="50" dur="1" fill="hold">
                                          <p:stCondLst>
                                            <p:cond delay="999"/>
                                          </p:stCondLst>
                                        </p:cTn>
                                        <p:tgtEl>
                                          <p:spTgt spid="3"/>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1000"/>
                                        <p:tgtEl>
                                          <p:spTgt spid="9"/>
                                        </p:tgtEl>
                                      </p:cBhvr>
                                    </p:animEffect>
                                    <p:set>
                                      <p:cBhvr>
                                        <p:cTn id="53" dur="1" fill="hold">
                                          <p:stCondLst>
                                            <p:cond delay="999"/>
                                          </p:stCondLst>
                                        </p:cTn>
                                        <p:tgtEl>
                                          <p:spTgt spid="9"/>
                                        </p:tgtEl>
                                        <p:attrNameLst>
                                          <p:attrName>style.visibility</p:attrName>
                                        </p:attrNameLst>
                                      </p:cBhvr>
                                      <p:to>
                                        <p:strVal val="hidden"/>
                                      </p:to>
                                    </p:set>
                                  </p:childTnLst>
                                </p:cTn>
                              </p:par>
                              <p:par>
                                <p:cTn id="54" presetID="9"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dissolv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9"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p:stCondLst>
                              <p:cond delay="0"/>
                            </p:stCondLst>
                            <p:childTnLst>
                              <p:par>
                                <p:cTn id="70" presetID="37" presetClass="path" presetSubtype="0" accel="50000" decel="50000" fill="hold" nodeType="afterEffect">
                                  <p:stCondLst>
                                    <p:cond delay="0"/>
                                  </p:stCondLst>
                                  <p:childTnLst>
                                    <p:animMotion origin="layout" path="M -2.08333E-7 0.08218 L -0.08242 -0.0294 C -0.09948 -0.05463 -0.12513 -0.06736 -0.15208 -0.06736 C -0.18268 -0.06736 -0.20742 -0.05463 -0.22435 -0.0294 L -0.30638 0.08218 " pathEditMode="relative" rAng="0" ptsTypes="AAAAA">
                                      <p:cBhvr>
                                        <p:cTn id="71" dur="2000" fill="hold"/>
                                        <p:tgtEl>
                                          <p:spTgt spid="13"/>
                                        </p:tgtEl>
                                        <p:attrNameLst>
                                          <p:attrName>ppt_x</p:attrName>
                                          <p:attrName>ppt_y</p:attrName>
                                        </p:attrNameLst>
                                      </p:cBhvr>
                                      <p:rCtr x="-15326" y="-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a:xfrm>
            <a:off x="2208065" y="528527"/>
            <a:ext cx="8682518" cy="938785"/>
          </a:xfrm>
        </p:spPr>
        <p:txBody>
          <a:bodyPr/>
          <a:lstStyle/>
          <a:p>
            <a:r>
              <a:rPr lang="en-US" dirty="0"/>
              <a:t>OPEN LICENCES</a:t>
            </a:r>
          </a:p>
        </p:txBody>
      </p:sp>
      <p:sp>
        <p:nvSpPr>
          <p:cNvPr id="3" name="TextBox 2">
            <a:extLst>
              <a:ext uri="{FF2B5EF4-FFF2-40B4-BE49-F238E27FC236}">
                <a16:creationId xmlns:a16="http://schemas.microsoft.com/office/drawing/2014/main" id="{5C705972-78ED-0142-ACE8-171ACAF583DE}"/>
              </a:ext>
            </a:extLst>
          </p:cNvPr>
          <p:cNvSpPr txBox="1"/>
          <p:nvPr/>
        </p:nvSpPr>
        <p:spPr>
          <a:xfrm>
            <a:off x="8424728" y="2371280"/>
            <a:ext cx="2761048" cy="369332"/>
          </a:xfrm>
          <a:prstGeom prst="rect">
            <a:avLst/>
          </a:prstGeom>
          <a:noFill/>
        </p:spPr>
        <p:txBody>
          <a:bodyPr wrap="square" rtlCol="0">
            <a:spAutoFit/>
          </a:bodyPr>
          <a:lstStyle/>
          <a:p>
            <a:r>
              <a:rPr lang="en-CA" b="1" dirty="0">
                <a:solidFill>
                  <a:srgbClr val="C00000"/>
                </a:solidFill>
                <a:latin typeface="Arial" panose="020B0604020202020204" pitchFamily="34" charset="0"/>
                <a:cs typeface="Arial" panose="020B0604020202020204" pitchFamily="34" charset="0"/>
              </a:rPr>
              <a:t>Apache License 2.0</a:t>
            </a:r>
          </a:p>
        </p:txBody>
      </p:sp>
      <p:sp>
        <p:nvSpPr>
          <p:cNvPr id="4" name="TextBox 3">
            <a:extLst>
              <a:ext uri="{FF2B5EF4-FFF2-40B4-BE49-F238E27FC236}">
                <a16:creationId xmlns:a16="http://schemas.microsoft.com/office/drawing/2014/main" id="{9CB34EFD-F9AE-5243-98F4-4A161FE53AE5}"/>
              </a:ext>
            </a:extLst>
          </p:cNvPr>
          <p:cNvSpPr txBox="1"/>
          <p:nvPr/>
        </p:nvSpPr>
        <p:spPr>
          <a:xfrm>
            <a:off x="1080596" y="4155478"/>
            <a:ext cx="3114185" cy="369332"/>
          </a:xfrm>
          <a:prstGeom prst="rect">
            <a:avLst/>
          </a:prstGeom>
          <a:noFill/>
        </p:spPr>
        <p:txBody>
          <a:bodyPr wrap="square" rtlCol="0">
            <a:spAutoFit/>
          </a:bodyPr>
          <a:lstStyle/>
          <a:p>
            <a:r>
              <a:rPr lang="en-CA" b="1" dirty="0">
                <a:solidFill>
                  <a:srgbClr val="C00000"/>
                </a:solidFill>
                <a:latin typeface="Arial" panose="020B0604020202020204" pitchFamily="34" charset="0"/>
                <a:cs typeface="Arial" panose="020B0604020202020204" pitchFamily="34" charset="0"/>
              </a:rPr>
              <a:t>Adaptive Public License</a:t>
            </a:r>
          </a:p>
        </p:txBody>
      </p:sp>
      <p:sp>
        <p:nvSpPr>
          <p:cNvPr id="6" name="TextBox 5">
            <a:extLst>
              <a:ext uri="{FF2B5EF4-FFF2-40B4-BE49-F238E27FC236}">
                <a16:creationId xmlns:a16="http://schemas.microsoft.com/office/drawing/2014/main" id="{23A3CEC9-E2CB-CC4A-9C09-C5E41C9C9777}"/>
              </a:ext>
            </a:extLst>
          </p:cNvPr>
          <p:cNvSpPr txBox="1"/>
          <p:nvPr/>
        </p:nvSpPr>
        <p:spPr>
          <a:xfrm>
            <a:off x="6465881" y="4256412"/>
            <a:ext cx="4918645"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Educational Community License, V. 2.0</a:t>
            </a:r>
          </a:p>
        </p:txBody>
      </p:sp>
      <p:sp>
        <p:nvSpPr>
          <p:cNvPr id="7" name="TextBox 6">
            <a:extLst>
              <a:ext uri="{FF2B5EF4-FFF2-40B4-BE49-F238E27FC236}">
                <a16:creationId xmlns:a16="http://schemas.microsoft.com/office/drawing/2014/main" id="{8523EF68-0FBB-FD48-9B10-F9938D18FAE9}"/>
              </a:ext>
            </a:extLst>
          </p:cNvPr>
          <p:cNvSpPr txBox="1"/>
          <p:nvPr/>
        </p:nvSpPr>
        <p:spPr>
          <a:xfrm>
            <a:off x="6099797" y="1698760"/>
            <a:ext cx="2397737" cy="369332"/>
          </a:xfrm>
          <a:prstGeom prst="rect">
            <a:avLst/>
          </a:prstGeom>
          <a:noFill/>
        </p:spPr>
        <p:txBody>
          <a:bodyPr wrap="square" rtlCol="0">
            <a:spAutoFit/>
          </a:bodyPr>
          <a:lstStyle/>
          <a:p>
            <a:r>
              <a:rPr lang="en-CA" b="1" dirty="0">
                <a:solidFill>
                  <a:schemeClr val="accent6">
                    <a:lumMod val="75000"/>
                  </a:schemeClr>
                </a:solidFill>
                <a:latin typeface="Arial" panose="020B0604020202020204" pitchFamily="34" charset="0"/>
                <a:cs typeface="Arial" panose="020B0604020202020204" pitchFamily="34" charset="0"/>
              </a:rPr>
              <a:t>IPA Font License</a:t>
            </a:r>
          </a:p>
        </p:txBody>
      </p:sp>
      <p:sp>
        <p:nvSpPr>
          <p:cNvPr id="8" name="TextBox 7">
            <a:extLst>
              <a:ext uri="{FF2B5EF4-FFF2-40B4-BE49-F238E27FC236}">
                <a16:creationId xmlns:a16="http://schemas.microsoft.com/office/drawing/2014/main" id="{0AA92BB1-ABDE-484C-87E8-72BE64C26012}"/>
              </a:ext>
            </a:extLst>
          </p:cNvPr>
          <p:cNvSpPr txBox="1"/>
          <p:nvPr/>
        </p:nvSpPr>
        <p:spPr>
          <a:xfrm>
            <a:off x="3969659" y="4728421"/>
            <a:ext cx="1814726" cy="369332"/>
          </a:xfrm>
          <a:prstGeom prst="rect">
            <a:avLst/>
          </a:prstGeom>
          <a:noFill/>
        </p:spPr>
        <p:txBody>
          <a:bodyPr wrap="square" rtlCol="0">
            <a:spAutoFit/>
          </a:bodyPr>
          <a:lstStyle/>
          <a:p>
            <a:r>
              <a:rPr lang="en-CA" b="1" dirty="0">
                <a:solidFill>
                  <a:schemeClr val="accent6">
                    <a:lumMod val="75000"/>
                  </a:schemeClr>
                </a:solidFill>
                <a:latin typeface="Arial" panose="020B0604020202020204" pitchFamily="34" charset="0"/>
                <a:cs typeface="Arial" panose="020B0604020202020204" pitchFamily="34" charset="0"/>
              </a:rPr>
              <a:t>MIT License</a:t>
            </a:r>
          </a:p>
        </p:txBody>
      </p:sp>
      <p:sp>
        <p:nvSpPr>
          <p:cNvPr id="9" name="TextBox 8">
            <a:extLst>
              <a:ext uri="{FF2B5EF4-FFF2-40B4-BE49-F238E27FC236}">
                <a16:creationId xmlns:a16="http://schemas.microsoft.com/office/drawing/2014/main" id="{C25B70B1-7D50-3E43-B409-336FC7DA5550}"/>
              </a:ext>
            </a:extLst>
          </p:cNvPr>
          <p:cNvSpPr txBox="1"/>
          <p:nvPr/>
        </p:nvSpPr>
        <p:spPr>
          <a:xfrm>
            <a:off x="1080596" y="5504975"/>
            <a:ext cx="2463428" cy="369332"/>
          </a:xfrm>
          <a:prstGeom prst="rect">
            <a:avLst/>
          </a:prstGeom>
          <a:noFill/>
        </p:spPr>
        <p:txBody>
          <a:bodyPr wrap="square" rtlCol="0">
            <a:spAutoFit/>
          </a:bodyPr>
          <a:lstStyle/>
          <a:p>
            <a:r>
              <a:rPr lang="en-CA" b="1" dirty="0" err="1">
                <a:solidFill>
                  <a:schemeClr val="accent1"/>
                </a:solidFill>
                <a:latin typeface="Arial" panose="020B0604020202020204" pitchFamily="34" charset="0"/>
                <a:cs typeface="Arial" panose="020B0604020202020204" pitchFamily="34" charset="0"/>
              </a:rPr>
              <a:t>Sleepycat</a:t>
            </a:r>
            <a:r>
              <a:rPr lang="en-CA" b="1" dirty="0">
                <a:solidFill>
                  <a:schemeClr val="accent1"/>
                </a:solidFill>
                <a:latin typeface="Arial" panose="020B0604020202020204" pitchFamily="34" charset="0"/>
                <a:cs typeface="Arial" panose="020B0604020202020204" pitchFamily="34" charset="0"/>
              </a:rPr>
              <a:t> License</a:t>
            </a:r>
          </a:p>
        </p:txBody>
      </p:sp>
      <p:sp>
        <p:nvSpPr>
          <p:cNvPr id="10" name="TextBox 9">
            <a:extLst>
              <a:ext uri="{FF2B5EF4-FFF2-40B4-BE49-F238E27FC236}">
                <a16:creationId xmlns:a16="http://schemas.microsoft.com/office/drawing/2014/main" id="{25CF388E-ECA0-4943-ACD4-040084EB4591}"/>
              </a:ext>
            </a:extLst>
          </p:cNvPr>
          <p:cNvSpPr txBox="1"/>
          <p:nvPr/>
        </p:nvSpPr>
        <p:spPr>
          <a:xfrm>
            <a:off x="9109578" y="3406179"/>
            <a:ext cx="3827389" cy="369332"/>
          </a:xfrm>
          <a:prstGeom prst="rect">
            <a:avLst/>
          </a:prstGeom>
          <a:noFill/>
        </p:spPr>
        <p:txBody>
          <a:bodyPr wrap="square" rtlCol="0">
            <a:spAutoFit/>
          </a:bodyPr>
          <a:lstStyle/>
          <a:p>
            <a:r>
              <a:rPr lang="en-CA" b="1" dirty="0">
                <a:solidFill>
                  <a:srgbClr val="ED6B33"/>
                </a:solidFill>
                <a:latin typeface="Arial" panose="020B0604020202020204" pitchFamily="34" charset="0"/>
                <a:cs typeface="Arial" panose="020B0604020202020204" pitchFamily="34" charset="0"/>
              </a:rPr>
              <a:t>Free Art License (FAL)</a:t>
            </a:r>
          </a:p>
        </p:txBody>
      </p:sp>
      <p:pic>
        <p:nvPicPr>
          <p:cNvPr id="12" name="Content Placeholder 9">
            <a:extLst>
              <a:ext uri="{FF2B5EF4-FFF2-40B4-BE49-F238E27FC236}">
                <a16:creationId xmlns:a16="http://schemas.microsoft.com/office/drawing/2014/main" id="{83804D19-0A8D-6D41-AA65-F2605B9425BF}"/>
              </a:ext>
            </a:extLst>
          </p:cNvPr>
          <p:cNvPicPr>
            <a:picLocks noChangeAspect="1"/>
          </p:cNvPicPr>
          <p:nvPr/>
        </p:nvPicPr>
        <p:blipFill>
          <a:blip r:embed="rId3"/>
          <a:stretch>
            <a:fillRect/>
          </a:stretch>
        </p:blipFill>
        <p:spPr>
          <a:xfrm>
            <a:off x="3146361" y="3692295"/>
            <a:ext cx="2340521" cy="2941256"/>
          </a:xfrm>
          <a:prstGeom prst="rect">
            <a:avLst/>
          </a:prstGeom>
          <a:ln w="76200">
            <a:solidFill>
              <a:schemeClr val="bg1"/>
            </a:solidFill>
          </a:ln>
        </p:spPr>
      </p:pic>
      <p:pic>
        <p:nvPicPr>
          <p:cNvPr id="11" name="Picture 10" descr="A person wearing a costume&#10;&#10;Description automatically generated">
            <a:extLst>
              <a:ext uri="{FF2B5EF4-FFF2-40B4-BE49-F238E27FC236}">
                <a16:creationId xmlns:a16="http://schemas.microsoft.com/office/drawing/2014/main" id="{1C9D7D1B-4E65-544A-9500-49FF0A20DB18}"/>
              </a:ext>
            </a:extLst>
          </p:cNvPr>
          <p:cNvPicPr>
            <a:picLocks noChangeAspect="1"/>
          </p:cNvPicPr>
          <p:nvPr/>
        </p:nvPicPr>
        <p:blipFill>
          <a:blip r:embed="rId4"/>
          <a:stretch>
            <a:fillRect/>
          </a:stretch>
        </p:blipFill>
        <p:spPr>
          <a:xfrm>
            <a:off x="1398718" y="1874857"/>
            <a:ext cx="2191989" cy="2853564"/>
          </a:xfrm>
          <a:prstGeom prst="rect">
            <a:avLst/>
          </a:prstGeom>
          <a:ln w="76200">
            <a:solidFill>
              <a:schemeClr val="bg1"/>
            </a:solidFill>
          </a:ln>
        </p:spPr>
      </p:pic>
      <p:pic>
        <p:nvPicPr>
          <p:cNvPr id="13" name="Picture 12">
            <a:extLst>
              <a:ext uri="{FF2B5EF4-FFF2-40B4-BE49-F238E27FC236}">
                <a16:creationId xmlns:a16="http://schemas.microsoft.com/office/drawing/2014/main" id="{0CFBF4C6-9776-AD46-AD3D-5C3A8E42E38F}"/>
              </a:ext>
            </a:extLst>
          </p:cNvPr>
          <p:cNvPicPr>
            <a:picLocks noChangeAspect="1"/>
          </p:cNvPicPr>
          <p:nvPr/>
        </p:nvPicPr>
        <p:blipFill>
          <a:blip r:embed="rId5"/>
          <a:stretch>
            <a:fillRect/>
          </a:stretch>
        </p:blipFill>
        <p:spPr>
          <a:xfrm>
            <a:off x="7001534" y="1877913"/>
            <a:ext cx="2387115" cy="2789878"/>
          </a:xfrm>
          <a:prstGeom prst="rect">
            <a:avLst/>
          </a:prstGeom>
        </p:spPr>
      </p:pic>
      <p:pic>
        <p:nvPicPr>
          <p:cNvPr id="15" name="Picture 14">
            <a:extLst>
              <a:ext uri="{FF2B5EF4-FFF2-40B4-BE49-F238E27FC236}">
                <a16:creationId xmlns:a16="http://schemas.microsoft.com/office/drawing/2014/main" id="{EBA101AF-DF5D-6D4F-821E-95B2F79DC971}"/>
              </a:ext>
            </a:extLst>
          </p:cNvPr>
          <p:cNvPicPr>
            <a:picLocks noChangeAspect="1"/>
          </p:cNvPicPr>
          <p:nvPr/>
        </p:nvPicPr>
        <p:blipFill>
          <a:blip r:embed="rId6"/>
          <a:stretch>
            <a:fillRect/>
          </a:stretch>
        </p:blipFill>
        <p:spPr>
          <a:xfrm>
            <a:off x="8925203" y="3840451"/>
            <a:ext cx="2340521" cy="2793100"/>
          </a:xfrm>
          <a:prstGeom prst="rect">
            <a:avLst/>
          </a:prstGeom>
          <a:ln w="76200">
            <a:solidFill>
              <a:schemeClr val="bg1"/>
            </a:solidFill>
          </a:ln>
        </p:spPr>
      </p:pic>
      <p:sp>
        <p:nvSpPr>
          <p:cNvPr id="14" name="TextBox 13">
            <a:extLst>
              <a:ext uri="{FF2B5EF4-FFF2-40B4-BE49-F238E27FC236}">
                <a16:creationId xmlns:a16="http://schemas.microsoft.com/office/drawing/2014/main" id="{F2C47DA0-C4F7-9741-B2C3-D565B613C860}"/>
              </a:ext>
            </a:extLst>
          </p:cNvPr>
          <p:cNvSpPr txBox="1"/>
          <p:nvPr/>
        </p:nvSpPr>
        <p:spPr>
          <a:xfrm>
            <a:off x="652664" y="3006110"/>
            <a:ext cx="4918645"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European Union Public License</a:t>
            </a:r>
          </a:p>
        </p:txBody>
      </p:sp>
      <p:sp>
        <p:nvSpPr>
          <p:cNvPr id="16" name="TextBox 15">
            <a:extLst>
              <a:ext uri="{FF2B5EF4-FFF2-40B4-BE49-F238E27FC236}">
                <a16:creationId xmlns:a16="http://schemas.microsoft.com/office/drawing/2014/main" id="{3DE63751-FC71-2146-A614-1D49A220D042}"/>
              </a:ext>
            </a:extLst>
          </p:cNvPr>
          <p:cNvSpPr txBox="1"/>
          <p:nvPr/>
        </p:nvSpPr>
        <p:spPr>
          <a:xfrm>
            <a:off x="5654645" y="3221513"/>
            <a:ext cx="3114185" cy="369332"/>
          </a:xfrm>
          <a:prstGeom prst="rect">
            <a:avLst/>
          </a:prstGeom>
          <a:noFill/>
        </p:spPr>
        <p:txBody>
          <a:bodyPr wrap="square" rtlCol="0">
            <a:spAutoFit/>
          </a:bodyPr>
          <a:lstStyle/>
          <a:p>
            <a:r>
              <a:rPr lang="en-CA" b="1" dirty="0">
                <a:solidFill>
                  <a:schemeClr val="accent1"/>
                </a:solidFill>
                <a:latin typeface="Arial" panose="020B0604020202020204" pitchFamily="34" charset="0"/>
                <a:cs typeface="Arial" panose="020B0604020202020204" pitchFamily="34" charset="0"/>
              </a:rPr>
              <a:t>Ruby License</a:t>
            </a:r>
          </a:p>
        </p:txBody>
      </p:sp>
      <p:sp>
        <p:nvSpPr>
          <p:cNvPr id="17" name="TextBox 16">
            <a:extLst>
              <a:ext uri="{FF2B5EF4-FFF2-40B4-BE49-F238E27FC236}">
                <a16:creationId xmlns:a16="http://schemas.microsoft.com/office/drawing/2014/main" id="{0B92A8CE-BC7E-214A-BD7B-58AB96EA87B3}"/>
              </a:ext>
            </a:extLst>
          </p:cNvPr>
          <p:cNvSpPr txBox="1"/>
          <p:nvPr/>
        </p:nvSpPr>
        <p:spPr>
          <a:xfrm>
            <a:off x="4838769" y="5217449"/>
            <a:ext cx="3827389" cy="369332"/>
          </a:xfrm>
          <a:prstGeom prst="rect">
            <a:avLst/>
          </a:prstGeom>
          <a:noFill/>
        </p:spPr>
        <p:txBody>
          <a:bodyPr wrap="square" rtlCol="0">
            <a:spAutoFit/>
          </a:bodyPr>
          <a:lstStyle/>
          <a:p>
            <a:r>
              <a:rPr lang="en-CA" b="1" dirty="0">
                <a:solidFill>
                  <a:schemeClr val="accent2"/>
                </a:solidFill>
                <a:latin typeface="Arial" panose="020B0604020202020204" pitchFamily="34" charset="0"/>
                <a:cs typeface="Arial" panose="020B0604020202020204" pitchFamily="34" charset="0"/>
              </a:rPr>
              <a:t>Universal Permissive License</a:t>
            </a:r>
          </a:p>
        </p:txBody>
      </p:sp>
      <p:sp>
        <p:nvSpPr>
          <p:cNvPr id="18" name="TextBox 17">
            <a:extLst>
              <a:ext uri="{FF2B5EF4-FFF2-40B4-BE49-F238E27FC236}">
                <a16:creationId xmlns:a16="http://schemas.microsoft.com/office/drawing/2014/main" id="{5FAD6C8F-DEAE-304E-B196-CEA4111E4EE0}"/>
              </a:ext>
            </a:extLst>
          </p:cNvPr>
          <p:cNvSpPr txBox="1"/>
          <p:nvPr/>
        </p:nvSpPr>
        <p:spPr>
          <a:xfrm>
            <a:off x="626120" y="1695077"/>
            <a:ext cx="2779790" cy="369332"/>
          </a:xfrm>
          <a:prstGeom prst="rect">
            <a:avLst/>
          </a:prstGeom>
          <a:noFill/>
        </p:spPr>
        <p:txBody>
          <a:bodyPr wrap="square" rtlCol="0">
            <a:spAutoFit/>
          </a:bodyPr>
          <a:lstStyle/>
          <a:p>
            <a:r>
              <a:rPr lang="en-CA" b="1" dirty="0">
                <a:solidFill>
                  <a:schemeClr val="accent1"/>
                </a:solidFill>
                <a:latin typeface="Arial" panose="020B0604020202020204" pitchFamily="34" charset="0"/>
                <a:cs typeface="Arial" panose="020B0604020202020204" pitchFamily="34" charset="0"/>
              </a:rPr>
              <a:t>Eclipse Pubic License</a:t>
            </a:r>
          </a:p>
        </p:txBody>
      </p:sp>
      <p:sp>
        <p:nvSpPr>
          <p:cNvPr id="20" name="TextBox 19">
            <a:extLst>
              <a:ext uri="{FF2B5EF4-FFF2-40B4-BE49-F238E27FC236}">
                <a16:creationId xmlns:a16="http://schemas.microsoft.com/office/drawing/2014/main" id="{28399AB6-C625-8846-AC41-FFA74E644139}"/>
              </a:ext>
            </a:extLst>
          </p:cNvPr>
          <p:cNvSpPr txBox="1"/>
          <p:nvPr/>
        </p:nvSpPr>
        <p:spPr>
          <a:xfrm>
            <a:off x="8351708" y="5560070"/>
            <a:ext cx="3714314" cy="369332"/>
          </a:xfrm>
          <a:prstGeom prst="rect">
            <a:avLst/>
          </a:prstGeom>
          <a:noFill/>
        </p:spPr>
        <p:txBody>
          <a:bodyPr wrap="square" rtlCol="0">
            <a:spAutoFit/>
          </a:bodyPr>
          <a:lstStyle/>
          <a:p>
            <a:r>
              <a:rPr lang="en-CA" b="1" dirty="0">
                <a:solidFill>
                  <a:schemeClr val="accent6">
                    <a:lumMod val="75000"/>
                  </a:schemeClr>
                </a:solidFill>
                <a:latin typeface="Arial" panose="020B0604020202020204" pitchFamily="34" charset="0"/>
                <a:cs typeface="Arial" panose="020B0604020202020204" pitchFamily="34" charset="0"/>
              </a:rPr>
              <a:t>NASA Open Source Agreement</a:t>
            </a:r>
          </a:p>
        </p:txBody>
      </p:sp>
      <p:sp>
        <p:nvSpPr>
          <p:cNvPr id="22" name="TextBox 21">
            <a:extLst>
              <a:ext uri="{FF2B5EF4-FFF2-40B4-BE49-F238E27FC236}">
                <a16:creationId xmlns:a16="http://schemas.microsoft.com/office/drawing/2014/main" id="{392993AA-2178-6A41-B09D-F606830A29C4}"/>
              </a:ext>
            </a:extLst>
          </p:cNvPr>
          <p:cNvSpPr txBox="1"/>
          <p:nvPr/>
        </p:nvSpPr>
        <p:spPr>
          <a:xfrm>
            <a:off x="6542025" y="6399338"/>
            <a:ext cx="3760077" cy="369332"/>
          </a:xfrm>
          <a:prstGeom prst="rect">
            <a:avLst/>
          </a:prstGeom>
          <a:noFill/>
        </p:spPr>
        <p:txBody>
          <a:bodyPr wrap="square" rtlCol="0">
            <a:spAutoFit/>
          </a:bodyPr>
          <a:lstStyle/>
          <a:p>
            <a:r>
              <a:rPr lang="en-CA" b="1" dirty="0">
                <a:solidFill>
                  <a:srgbClr val="C00000"/>
                </a:solidFill>
                <a:latin typeface="Arial" panose="020B0604020202020204" pitchFamily="34" charset="0"/>
                <a:cs typeface="Arial" panose="020B0604020202020204" pitchFamily="34" charset="0"/>
              </a:rPr>
              <a:t>Attribution Assurance License</a:t>
            </a:r>
          </a:p>
        </p:txBody>
      </p:sp>
      <p:sp>
        <p:nvSpPr>
          <p:cNvPr id="23" name="TextBox 22">
            <a:extLst>
              <a:ext uri="{FF2B5EF4-FFF2-40B4-BE49-F238E27FC236}">
                <a16:creationId xmlns:a16="http://schemas.microsoft.com/office/drawing/2014/main" id="{328E4DD4-F980-EC42-AFD1-0ABD560B1D45}"/>
              </a:ext>
            </a:extLst>
          </p:cNvPr>
          <p:cNvSpPr txBox="1"/>
          <p:nvPr/>
        </p:nvSpPr>
        <p:spPr>
          <a:xfrm>
            <a:off x="2984753" y="6230809"/>
            <a:ext cx="1814727" cy="369332"/>
          </a:xfrm>
          <a:prstGeom prst="rect">
            <a:avLst/>
          </a:prstGeom>
          <a:noFill/>
        </p:spPr>
        <p:txBody>
          <a:bodyPr wrap="square" rtlCol="0">
            <a:spAutoFit/>
          </a:bodyPr>
          <a:lstStyle/>
          <a:p>
            <a:r>
              <a:rPr lang="en-CA" b="1" dirty="0">
                <a:solidFill>
                  <a:srgbClr val="7030A0"/>
                </a:solidFill>
                <a:latin typeface="Arial" panose="020B0604020202020204" pitchFamily="34" charset="0"/>
                <a:cs typeface="Arial" panose="020B0604020202020204" pitchFamily="34" charset="0"/>
              </a:rPr>
              <a:t>Fair License</a:t>
            </a:r>
          </a:p>
        </p:txBody>
      </p:sp>
      <p:sp>
        <p:nvSpPr>
          <p:cNvPr id="24" name="TextBox 23">
            <a:extLst>
              <a:ext uri="{FF2B5EF4-FFF2-40B4-BE49-F238E27FC236}">
                <a16:creationId xmlns:a16="http://schemas.microsoft.com/office/drawing/2014/main" id="{6DE58239-D09E-BB44-BD04-AE2C010FA29A}"/>
              </a:ext>
            </a:extLst>
          </p:cNvPr>
          <p:cNvSpPr txBox="1"/>
          <p:nvPr/>
        </p:nvSpPr>
        <p:spPr>
          <a:xfrm>
            <a:off x="3657614" y="2339901"/>
            <a:ext cx="3827389" cy="369332"/>
          </a:xfrm>
          <a:prstGeom prst="rect">
            <a:avLst/>
          </a:prstGeom>
          <a:noFill/>
        </p:spPr>
        <p:txBody>
          <a:bodyPr wrap="square" rtlCol="0">
            <a:spAutoFit/>
          </a:bodyPr>
          <a:lstStyle/>
          <a:p>
            <a:r>
              <a:rPr lang="en-CA" b="1" dirty="0" err="1">
                <a:solidFill>
                  <a:srgbClr val="ED6B33"/>
                </a:solidFill>
                <a:latin typeface="Arial" panose="020B0604020202020204" pitchFamily="34" charset="0"/>
                <a:cs typeface="Arial" panose="020B0604020202020204" pitchFamily="34" charset="0"/>
              </a:rPr>
              <a:t>Motosoto</a:t>
            </a:r>
            <a:r>
              <a:rPr lang="en-CA" b="1" dirty="0">
                <a:solidFill>
                  <a:srgbClr val="ED6B33"/>
                </a:solidFill>
                <a:latin typeface="Arial" panose="020B0604020202020204" pitchFamily="34" charset="0"/>
                <a:cs typeface="Arial" panose="020B0604020202020204" pitchFamily="34" charset="0"/>
              </a:rPr>
              <a:t> License </a:t>
            </a:r>
          </a:p>
        </p:txBody>
      </p:sp>
    </p:spTree>
    <p:extLst>
      <p:ext uri="{BB962C8B-B14F-4D97-AF65-F5344CB8AC3E}">
        <p14:creationId xmlns:p14="http://schemas.microsoft.com/office/powerpoint/2010/main" val="397253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23"/>
                                        </p:tgtEl>
                                      </p:cBhvr>
                                    </p:animEffect>
                                    <p:set>
                                      <p:cBhvr>
                                        <p:cTn id="71" dur="1" fill="hold">
                                          <p:stCondLst>
                                            <p:cond delay="999"/>
                                          </p:stCondLst>
                                        </p:cTn>
                                        <p:tgtEl>
                                          <p:spTgt spid="2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9"/>
                                        </p:tgtEl>
                                      </p:cBhvr>
                                    </p:animEffect>
                                    <p:set>
                                      <p:cBhvr>
                                        <p:cTn id="77" dur="1" fill="hold">
                                          <p:stCondLst>
                                            <p:cond delay="999"/>
                                          </p:stCondLst>
                                        </p:cTn>
                                        <p:tgtEl>
                                          <p:spTgt spid="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
                                        </p:tgtEl>
                                      </p:cBhvr>
                                    </p:animEffect>
                                    <p:set>
                                      <p:cBhvr>
                                        <p:cTn id="83" dur="1" fill="hold">
                                          <p:stCondLst>
                                            <p:cond delay="999"/>
                                          </p:stCondLst>
                                        </p:cTn>
                                        <p:tgtEl>
                                          <p:spTgt spid="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4"/>
                                        </p:tgtEl>
                                      </p:cBhvr>
                                    </p:animEffect>
                                    <p:set>
                                      <p:cBhvr>
                                        <p:cTn id="89" dur="1" fill="hold">
                                          <p:stCondLst>
                                            <p:cond delay="999"/>
                                          </p:stCondLst>
                                        </p:cTn>
                                        <p:tgtEl>
                                          <p:spTgt spid="1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6"/>
                                        </p:tgtEl>
                                      </p:cBhvr>
                                    </p:animEffect>
                                    <p:set>
                                      <p:cBhvr>
                                        <p:cTn id="92" dur="1" fill="hold">
                                          <p:stCondLst>
                                            <p:cond delay="999"/>
                                          </p:stCondLst>
                                        </p:cTn>
                                        <p:tgtEl>
                                          <p:spTgt spid="1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7"/>
                                        </p:tgtEl>
                                      </p:cBhvr>
                                    </p:animEffect>
                                    <p:set>
                                      <p:cBhvr>
                                        <p:cTn id="95" dur="1" fill="hold">
                                          <p:stCondLst>
                                            <p:cond delay="999"/>
                                          </p:stCondLst>
                                        </p:cTn>
                                        <p:tgtEl>
                                          <p:spTgt spid="1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20"/>
                                        </p:tgtEl>
                                      </p:cBhvr>
                                    </p:animEffect>
                                    <p:set>
                                      <p:cBhvr>
                                        <p:cTn id="98" dur="1" fill="hold">
                                          <p:stCondLst>
                                            <p:cond delay="999"/>
                                          </p:stCondLst>
                                        </p:cTn>
                                        <p:tgtEl>
                                          <p:spTgt spid="2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24"/>
                                        </p:tgtEl>
                                      </p:cBhvr>
                                    </p:animEffect>
                                    <p:set>
                                      <p:cBhvr>
                                        <p:cTn id="101" dur="1" fill="hold">
                                          <p:stCondLst>
                                            <p:cond delay="999"/>
                                          </p:stCondLst>
                                        </p:cTn>
                                        <p:tgtEl>
                                          <p:spTgt spid="2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18"/>
                                        </p:tgtEl>
                                      </p:cBhvr>
                                    </p:animEffect>
                                    <p:set>
                                      <p:cBhvr>
                                        <p:cTn id="104" dur="1" fill="hold">
                                          <p:stCondLst>
                                            <p:cond delay="999"/>
                                          </p:stCondLst>
                                        </p:cTn>
                                        <p:tgtEl>
                                          <p:spTgt spid="1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22"/>
                                        </p:tgtEl>
                                      </p:cBhvr>
                                    </p:animEffect>
                                    <p:set>
                                      <p:cBhvr>
                                        <p:cTn id="107" dur="1" fill="hold">
                                          <p:stCondLst>
                                            <p:cond delay="999"/>
                                          </p:stCondLst>
                                        </p:cTn>
                                        <p:tgtEl>
                                          <p:spTgt spid="2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7"/>
                                        </p:tgtEl>
                                      </p:cBhvr>
                                    </p:animEffect>
                                    <p:set>
                                      <p:cBhvr>
                                        <p:cTn id="110" dur="1" fill="hold">
                                          <p:stCondLst>
                                            <p:cond delay="999"/>
                                          </p:stCondLst>
                                        </p:cTn>
                                        <p:tgtEl>
                                          <p:spTgt spid="7"/>
                                        </p:tgtEl>
                                        <p:attrNameLst>
                                          <p:attrName>style.visibility</p:attrName>
                                        </p:attrNameLst>
                                      </p:cBhvr>
                                      <p:to>
                                        <p:strVal val="hidden"/>
                                      </p:to>
                                    </p:set>
                                  </p:childTnLst>
                                </p:cTn>
                              </p:par>
                            </p:childTnLst>
                          </p:cTn>
                        </p:par>
                        <p:par>
                          <p:cTn id="111" fill="hold">
                            <p:stCondLst>
                              <p:cond delay="1000"/>
                            </p:stCondLst>
                            <p:childTnLst>
                              <p:par>
                                <p:cTn id="112" presetID="10" presetClass="entr" presetSubtype="0" fill="hold" nodeType="after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childTnLst>
                          </p:cTn>
                        </p:par>
                        <p:par>
                          <p:cTn id="115" fill="hold">
                            <p:stCondLst>
                              <p:cond delay="1500"/>
                            </p:stCondLst>
                            <p:childTnLst>
                              <p:par>
                                <p:cTn id="116" presetID="10" presetClass="entr" presetSubtype="0" fill="hold" nodeType="after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fade">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500"/>
                                        <p:tgtEl>
                                          <p:spTgt spid="13"/>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6" grpId="1"/>
      <p:bldP spid="7" grpId="0"/>
      <p:bldP spid="7" grpId="1"/>
      <p:bldP spid="8" grpId="0"/>
      <p:bldP spid="8" grpId="1"/>
      <p:bldP spid="9" grpId="0"/>
      <p:bldP spid="9" grpId="1"/>
      <p:bldP spid="10" grpId="0"/>
      <p:bldP spid="10" grpId="1"/>
      <p:bldP spid="14" grpId="0"/>
      <p:bldP spid="14" grpId="1"/>
      <p:bldP spid="16" grpId="0"/>
      <p:bldP spid="16" grpId="1"/>
      <p:bldP spid="17" grpId="0"/>
      <p:bldP spid="17" grpId="1"/>
      <p:bldP spid="18" grpId="0"/>
      <p:bldP spid="18" grpId="1"/>
      <p:bldP spid="20" grpId="0"/>
      <p:bldP spid="20" grpId="1"/>
      <p:bldP spid="22" grpId="0"/>
      <p:bldP spid="22" grpId="1"/>
      <p:bldP spid="23" grpId="0"/>
      <p:bldP spid="23" grpId="1"/>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LEARNING OBJECTIVES</a:t>
            </a:r>
          </a:p>
        </p:txBody>
      </p:sp>
      <p:sp>
        <p:nvSpPr>
          <p:cNvPr id="2" name="TextBox 1">
            <a:extLst>
              <a:ext uri="{FF2B5EF4-FFF2-40B4-BE49-F238E27FC236}">
                <a16:creationId xmlns:a16="http://schemas.microsoft.com/office/drawing/2014/main" id="{BAB5859F-D9C3-3C43-91F5-DB11823834F9}"/>
              </a:ext>
            </a:extLst>
          </p:cNvPr>
          <p:cNvSpPr txBox="1"/>
          <p:nvPr/>
        </p:nvSpPr>
        <p:spPr>
          <a:xfrm>
            <a:off x="1301858" y="1735810"/>
            <a:ext cx="10454898" cy="4247317"/>
          </a:xfrm>
          <a:prstGeom prst="rect">
            <a:avLst/>
          </a:prstGeom>
          <a:noFill/>
        </p:spPr>
        <p:txBody>
          <a:bodyPr wrap="square" rtlCol="0">
            <a:spAutoFit/>
          </a:bodyPr>
          <a:lstStyle/>
          <a:p>
            <a:r>
              <a:rPr lang="en-CA" sz="2800" dirty="0"/>
              <a:t>You should now be able to:</a:t>
            </a:r>
          </a:p>
          <a:p>
            <a:endParaRPr lang="en-CA" sz="2800" dirty="0"/>
          </a:p>
          <a:p>
            <a:pPr marL="457200" indent="-457200" fontAlgn="base">
              <a:buFont typeface="Arial" panose="020B0604020202020204" pitchFamily="34" charset="0"/>
              <a:buChar char="•"/>
            </a:pPr>
            <a:r>
              <a:rPr lang="en-CA" sz="2800" dirty="0"/>
              <a:t>Describe the nature of open licensing systems</a:t>
            </a:r>
          </a:p>
          <a:p>
            <a:pPr marL="457200" indent="-457200" fontAlgn="base">
              <a:buFont typeface="Arial" panose="020B0604020202020204" pitchFamily="34" charset="0"/>
              <a:buChar char="•"/>
            </a:pPr>
            <a:endParaRPr lang="en-CA" sz="2800" dirty="0"/>
          </a:p>
          <a:p>
            <a:pPr marL="457200" indent="-457200" fontAlgn="base">
              <a:buFont typeface="Arial" panose="020B0604020202020204" pitchFamily="34" charset="0"/>
              <a:buChar char="•"/>
            </a:pPr>
            <a:r>
              <a:rPr lang="en-CA" sz="2800" dirty="0"/>
              <a:t>Provide an overview of the GNU Public License and the Creative Commons license systems</a:t>
            </a:r>
          </a:p>
          <a:p>
            <a:pPr marL="457200" indent="-457200" fontAlgn="base">
              <a:buFont typeface="Arial" panose="020B0604020202020204" pitchFamily="34" charset="0"/>
              <a:buChar char="•"/>
            </a:pPr>
            <a:endParaRPr lang="en-CA" sz="2800" dirty="0"/>
          </a:p>
          <a:p>
            <a:pPr marL="457200" indent="-457200" fontAlgn="base">
              <a:buFont typeface="Arial" panose="020B0604020202020204" pitchFamily="34" charset="0"/>
              <a:buChar char="•"/>
            </a:pPr>
            <a:r>
              <a:rPr lang="en-CA" sz="2800" dirty="0"/>
              <a:t>Explain how open licences can be used to improve the visibility and impact of copyright-protected works</a:t>
            </a:r>
          </a:p>
          <a:p>
            <a:endParaRPr lang="en-US" dirty="0"/>
          </a:p>
        </p:txBody>
      </p:sp>
    </p:spTree>
    <p:extLst>
      <p:ext uri="{BB962C8B-B14F-4D97-AF65-F5344CB8AC3E}">
        <p14:creationId xmlns:p14="http://schemas.microsoft.com/office/powerpoint/2010/main" val="4460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99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QUESTIONS</a:t>
            </a: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3" name="TextBox 2">
            <a:extLst>
              <a:ext uri="{FF2B5EF4-FFF2-40B4-BE49-F238E27FC236}">
                <a16:creationId xmlns:a16="http://schemas.microsoft.com/office/drawing/2014/main" id="{9DAFEEA1-4FDB-447F-A2D9-BB1E5AAD5679}"/>
              </a:ext>
            </a:extLst>
          </p:cNvPr>
          <p:cNvSpPr txBox="1"/>
          <p:nvPr/>
        </p:nvSpPr>
        <p:spPr>
          <a:xfrm>
            <a:off x="696814" y="2067883"/>
            <a:ext cx="5075582" cy="2585323"/>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Open licences:</a:t>
            </a:r>
          </a:p>
          <a:p>
            <a:pPr marL="514350" indent="-514350">
              <a:buFont typeface="+mj-lt"/>
              <a:buAutoNum type="alphaLcPeriod"/>
            </a:pPr>
            <a:r>
              <a:rPr lang="en-CA" dirty="0">
                <a:solidFill>
                  <a:schemeClr val="accent6"/>
                </a:solidFill>
                <a:latin typeface="Arial" panose="020B0604020202020204" pitchFamily="34" charset="0"/>
                <a:cs typeface="Arial" panose="020B0604020202020204" pitchFamily="34" charset="0"/>
              </a:rPr>
              <a:t>Allow copyright holders to easily communicate the terms of use of their works</a:t>
            </a:r>
          </a:p>
          <a:p>
            <a:pPr marL="514350" indent="-514350">
              <a:buFont typeface="+mj-lt"/>
              <a:buAutoNum type="alphaLcPeriod"/>
            </a:pPr>
            <a:r>
              <a:rPr lang="en-CA" dirty="0">
                <a:latin typeface="Arial" panose="020B0604020202020204" pitchFamily="34" charset="0"/>
                <a:cs typeface="Arial" panose="020B0604020202020204" pitchFamily="34" charset="0"/>
              </a:rPr>
              <a:t>Remove all rights from the copyright holder</a:t>
            </a:r>
          </a:p>
          <a:p>
            <a:pPr marL="514350" indent="-514350">
              <a:buFont typeface="+mj-lt"/>
              <a:buAutoNum type="alphaLcPeriod"/>
            </a:pPr>
            <a:r>
              <a:rPr lang="en-CA" dirty="0">
                <a:latin typeface="Arial" panose="020B0604020202020204" pitchFamily="34" charset="0"/>
                <a:cs typeface="Arial" panose="020B0604020202020204" pitchFamily="34" charset="0"/>
              </a:rPr>
              <a:t>Allow the copyright holder to transfer copyright of a work to the user</a:t>
            </a:r>
          </a:p>
          <a:p>
            <a:pPr marL="514350" indent="-514350">
              <a:buFont typeface="+mj-lt"/>
              <a:buAutoNum type="alphaLcPeriod"/>
            </a:pPr>
            <a:r>
              <a:rPr lang="en-CA" dirty="0">
                <a:latin typeface="Arial" panose="020B0604020202020204" pitchFamily="34" charset="0"/>
                <a:cs typeface="Arial" panose="020B0604020202020204" pitchFamily="34" charset="0"/>
              </a:rPr>
              <a:t>Add further protection to existing copyright law</a:t>
            </a:r>
            <a:endParaRPr lang="en-CA" dirty="0"/>
          </a:p>
        </p:txBody>
      </p:sp>
      <p:sp>
        <p:nvSpPr>
          <p:cNvPr id="6" name="Rectangle 5">
            <a:extLst>
              <a:ext uri="{FF2B5EF4-FFF2-40B4-BE49-F238E27FC236}">
                <a16:creationId xmlns:a16="http://schemas.microsoft.com/office/drawing/2014/main" id="{01469BDB-F3DE-46F3-A307-BF3CDE0BB9CE}"/>
              </a:ext>
            </a:extLst>
          </p:cNvPr>
          <p:cNvSpPr/>
          <p:nvPr/>
        </p:nvSpPr>
        <p:spPr>
          <a:xfrm>
            <a:off x="6096000" y="2067883"/>
            <a:ext cx="6096000" cy="2585323"/>
          </a:xfrm>
          <a:prstGeom prst="rect">
            <a:avLst/>
          </a:prstGeom>
        </p:spPr>
        <p:txBody>
          <a:bodyPr>
            <a:spAutoFit/>
          </a:bodyPr>
          <a:lstStyle/>
          <a:p>
            <a:r>
              <a:rPr lang="en-CA" dirty="0">
                <a:latin typeface="Arial" panose="020B0604020202020204" pitchFamily="34" charset="0"/>
                <a:cs typeface="Arial" panose="020B0604020202020204" pitchFamily="34" charset="0"/>
              </a:rPr>
              <a:t>Open licensing systems are beneficial to the user because:</a:t>
            </a:r>
          </a:p>
          <a:p>
            <a:pPr marL="514350" indent="-514350">
              <a:buFont typeface="+mj-lt"/>
              <a:buAutoNum type="alphaLcPeriod"/>
            </a:pPr>
            <a:r>
              <a:rPr lang="en-CA" dirty="0">
                <a:solidFill>
                  <a:schemeClr val="accent6"/>
                </a:solidFill>
                <a:latin typeface="Arial" panose="020B0604020202020204" pitchFamily="34" charset="0"/>
                <a:cs typeface="Arial" panose="020B0604020202020204" pitchFamily="34" charset="0"/>
              </a:rPr>
              <a:t>They help users understand the terms and conditions for the use of a work</a:t>
            </a:r>
          </a:p>
          <a:p>
            <a:pPr marL="514350" indent="-514350">
              <a:buFont typeface="+mj-lt"/>
              <a:buAutoNum type="alphaLcPeriod"/>
            </a:pPr>
            <a:r>
              <a:rPr lang="en-CA" dirty="0">
                <a:latin typeface="Arial" panose="020B0604020202020204" pitchFamily="34" charset="0"/>
                <a:cs typeface="Arial" panose="020B0604020202020204" pitchFamily="34" charset="0"/>
              </a:rPr>
              <a:t>They allow users to do whatever they want with a work</a:t>
            </a:r>
          </a:p>
          <a:p>
            <a:pPr marL="514350" indent="-514350">
              <a:buFont typeface="+mj-lt"/>
              <a:buAutoNum type="alphaLcPeriod"/>
            </a:pPr>
            <a:r>
              <a:rPr lang="en-CA" dirty="0">
                <a:latin typeface="Arial" panose="020B0604020202020204" pitchFamily="34" charset="0"/>
                <a:cs typeface="Arial" panose="020B0604020202020204" pitchFamily="34" charset="0"/>
              </a:rPr>
              <a:t>They protect the user from legal action by the creator</a:t>
            </a:r>
          </a:p>
          <a:p>
            <a:pPr marL="514350" indent="-514350">
              <a:buFont typeface="+mj-lt"/>
              <a:buAutoNum type="alphaLcPeriod"/>
            </a:pPr>
            <a:r>
              <a:rPr lang="en-CA" dirty="0">
                <a:latin typeface="Arial" panose="020B0604020202020204" pitchFamily="34" charset="0"/>
                <a:cs typeface="Arial" panose="020B0604020202020204" pitchFamily="34" charset="0"/>
              </a:rPr>
              <a:t>They encourage users to create their own, derivative works</a:t>
            </a:r>
            <a:endParaRPr lang="en-CA" dirty="0"/>
          </a:p>
        </p:txBody>
      </p:sp>
    </p:spTree>
    <p:extLst>
      <p:ext uri="{BB962C8B-B14F-4D97-AF65-F5344CB8AC3E}">
        <p14:creationId xmlns:p14="http://schemas.microsoft.com/office/powerpoint/2010/main" val="2405725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QUESTIONS</a:t>
            </a: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3" name="TextBox 2">
            <a:extLst>
              <a:ext uri="{FF2B5EF4-FFF2-40B4-BE49-F238E27FC236}">
                <a16:creationId xmlns:a16="http://schemas.microsoft.com/office/drawing/2014/main" id="{9DAFEEA1-4FDB-447F-A2D9-BB1E5AAD5679}"/>
              </a:ext>
            </a:extLst>
          </p:cNvPr>
          <p:cNvSpPr txBox="1"/>
          <p:nvPr/>
        </p:nvSpPr>
        <p:spPr>
          <a:xfrm>
            <a:off x="474392" y="2020967"/>
            <a:ext cx="5075582" cy="3693319"/>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The first major open licensing system was created by:</a:t>
            </a:r>
          </a:p>
          <a:p>
            <a:pPr marL="342900" indent="-342900">
              <a:buFont typeface="+mj-lt"/>
              <a:buAutoNum type="alphaLcPeriod"/>
            </a:pPr>
            <a:r>
              <a:rPr lang="en-CA" dirty="0">
                <a:solidFill>
                  <a:schemeClr val="accent6"/>
                </a:solidFill>
                <a:latin typeface="Arial" panose="020B0604020202020204" pitchFamily="34" charset="0"/>
                <a:cs typeface="Arial" panose="020B0604020202020204" pitchFamily="34" charset="0"/>
              </a:rPr>
              <a:t>Richard Stallman</a:t>
            </a:r>
          </a:p>
          <a:p>
            <a:pPr marL="342900" indent="-342900">
              <a:buFont typeface="+mj-lt"/>
              <a:buAutoNum type="alphaLcPeriod"/>
            </a:pPr>
            <a:r>
              <a:rPr lang="en-CA" dirty="0">
                <a:latin typeface="Arial" panose="020B0604020202020204" pitchFamily="34" charset="0"/>
                <a:cs typeface="Arial" panose="020B0604020202020204" pitchFamily="34" charset="0"/>
              </a:rPr>
              <a:t>Lawrence Lessig</a:t>
            </a:r>
          </a:p>
          <a:p>
            <a:pPr marL="342900" indent="-342900">
              <a:buFont typeface="+mj-lt"/>
              <a:buAutoNum type="alphaLcPeriod"/>
            </a:pPr>
            <a:r>
              <a:rPr lang="en-CA" dirty="0">
                <a:latin typeface="Arial" panose="020B0604020202020204" pitchFamily="34" charset="0"/>
                <a:cs typeface="Arial" panose="020B0604020202020204" pitchFamily="34" charset="0"/>
              </a:rPr>
              <a:t>The Government of Canada</a:t>
            </a:r>
          </a:p>
          <a:p>
            <a:pPr marL="342900" indent="-342900">
              <a:buFont typeface="+mj-lt"/>
              <a:buAutoNum type="alphaLcPeriod"/>
            </a:pPr>
            <a:r>
              <a:rPr lang="en-CA" dirty="0">
                <a:latin typeface="Arial" panose="020B0604020202020204" pitchFamily="34" charset="0"/>
                <a:cs typeface="Arial" panose="020B0604020202020204" pitchFamily="34" charset="0"/>
              </a:rPr>
              <a:t>Woody Guthrie</a:t>
            </a:r>
            <a:br>
              <a:rPr lang="en-CA"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 key figure in the creation of Creative Commons was:</a:t>
            </a:r>
          </a:p>
          <a:p>
            <a:pPr marL="342900" indent="-342900">
              <a:buFont typeface="+mj-lt"/>
              <a:buAutoNum type="alphaLcPeriod"/>
            </a:pPr>
            <a:r>
              <a:rPr lang="en-CA" dirty="0">
                <a:solidFill>
                  <a:schemeClr val="accent6"/>
                </a:solidFill>
                <a:latin typeface="Arial" panose="020B0604020202020204" pitchFamily="34" charset="0"/>
                <a:cs typeface="Arial" panose="020B0604020202020204" pitchFamily="34" charset="0"/>
              </a:rPr>
              <a:t>Lawrence Lessig</a:t>
            </a:r>
          </a:p>
          <a:p>
            <a:pPr marL="342900" indent="-342900">
              <a:buFont typeface="+mj-lt"/>
              <a:buAutoNum type="alphaLcPeriod"/>
            </a:pPr>
            <a:r>
              <a:rPr lang="en-CA" dirty="0">
                <a:latin typeface="Arial" panose="020B0604020202020204" pitchFamily="34" charset="0"/>
                <a:cs typeface="Arial" panose="020B0604020202020204" pitchFamily="34" charset="0"/>
              </a:rPr>
              <a:t>Richard Stallman</a:t>
            </a:r>
          </a:p>
          <a:p>
            <a:pPr marL="342900" indent="-342900">
              <a:buFont typeface="+mj-lt"/>
              <a:buAutoNum type="alphaLcPeriod"/>
            </a:pPr>
            <a:r>
              <a:rPr lang="en-CA" dirty="0">
                <a:latin typeface="Arial" panose="020B0604020202020204" pitchFamily="34" charset="0"/>
                <a:cs typeface="Arial" panose="020B0604020202020204" pitchFamily="34" charset="0"/>
              </a:rPr>
              <a:t>Woody Guthrie</a:t>
            </a:r>
          </a:p>
          <a:p>
            <a:pPr marL="342900" indent="-342900">
              <a:buFont typeface="+mj-lt"/>
              <a:buAutoNum type="alphaLcPeriod"/>
            </a:pPr>
            <a:r>
              <a:rPr lang="en-CA" dirty="0">
                <a:latin typeface="Arial" panose="020B0604020202020204" pitchFamily="34" charset="0"/>
                <a:cs typeface="Arial" panose="020B0604020202020204" pitchFamily="34" charset="0"/>
              </a:rPr>
              <a:t>The Government of Canada</a:t>
            </a:r>
            <a:endParaRPr lang="en-CA" dirty="0"/>
          </a:p>
        </p:txBody>
      </p:sp>
      <p:sp>
        <p:nvSpPr>
          <p:cNvPr id="6" name="Rectangle 5">
            <a:extLst>
              <a:ext uri="{FF2B5EF4-FFF2-40B4-BE49-F238E27FC236}">
                <a16:creationId xmlns:a16="http://schemas.microsoft.com/office/drawing/2014/main" id="{01469BDB-F3DE-46F3-A307-BF3CDE0BB9CE}"/>
              </a:ext>
            </a:extLst>
          </p:cNvPr>
          <p:cNvSpPr/>
          <p:nvPr/>
        </p:nvSpPr>
        <p:spPr>
          <a:xfrm>
            <a:off x="6096000" y="2067883"/>
            <a:ext cx="6096000" cy="2031325"/>
          </a:xfrm>
          <a:prstGeom prst="rect">
            <a:avLst/>
          </a:prstGeom>
        </p:spPr>
        <p:txBody>
          <a:bodyPr>
            <a:spAutoFit/>
          </a:bodyPr>
          <a:lstStyle/>
          <a:p>
            <a:r>
              <a:rPr lang="en-CA" dirty="0">
                <a:latin typeface="Arial" panose="020B0604020202020204" pitchFamily="34" charset="0"/>
                <a:cs typeface="Arial" panose="020B0604020202020204" pitchFamily="34" charset="0"/>
              </a:rPr>
              <a:t>Richard Stallman views freedom as “free as in free speech, not free beer,” meaning:</a:t>
            </a:r>
          </a:p>
          <a:p>
            <a:pPr marL="342900" indent="-342900">
              <a:buFont typeface="+mj-lt"/>
              <a:buAutoNum type="alphaLcPeriod"/>
            </a:pPr>
            <a:r>
              <a:rPr lang="en-CA" dirty="0">
                <a:solidFill>
                  <a:schemeClr val="accent6"/>
                </a:solidFill>
                <a:latin typeface="Arial" panose="020B0604020202020204" pitchFamily="34" charset="0"/>
                <a:cs typeface="Arial" panose="020B0604020202020204" pitchFamily="34" charset="0"/>
              </a:rPr>
              <a:t>Freedom in terms of liberty, not cost</a:t>
            </a:r>
          </a:p>
          <a:p>
            <a:pPr marL="342900" indent="-342900">
              <a:buFont typeface="+mj-lt"/>
              <a:buAutoNum type="alphaLcPeriod"/>
            </a:pPr>
            <a:r>
              <a:rPr lang="en-CA" dirty="0">
                <a:latin typeface="Arial" panose="020B0604020202020204" pitchFamily="34" charset="0"/>
                <a:cs typeface="Arial" panose="020B0604020202020204" pitchFamily="34" charset="0"/>
              </a:rPr>
              <a:t>Open licensing systems must promote free speech</a:t>
            </a:r>
          </a:p>
          <a:p>
            <a:pPr marL="342900" indent="-342900">
              <a:buFont typeface="+mj-lt"/>
              <a:buAutoNum type="alphaLcPeriod"/>
            </a:pPr>
            <a:r>
              <a:rPr lang="en-CA" dirty="0">
                <a:latin typeface="Arial" panose="020B0604020202020204" pitchFamily="34" charset="0"/>
                <a:cs typeface="Arial" panose="020B0604020202020204" pitchFamily="34" charset="0"/>
              </a:rPr>
              <a:t>Freedom in terms of cost, not liberty</a:t>
            </a:r>
          </a:p>
          <a:p>
            <a:pPr marL="342900" indent="-342900">
              <a:buFont typeface="+mj-lt"/>
              <a:buAutoNum type="alphaLcPeriod"/>
            </a:pPr>
            <a:r>
              <a:rPr lang="en-CA" dirty="0">
                <a:latin typeface="Arial" panose="020B0604020202020204" pitchFamily="34" charset="0"/>
                <a:cs typeface="Arial" panose="020B0604020202020204" pitchFamily="34" charset="0"/>
              </a:rPr>
              <a:t>Open licensing systems cannot be applied to recipes, e.g. craft beer recipes</a:t>
            </a:r>
          </a:p>
        </p:txBody>
      </p:sp>
    </p:spTree>
    <p:extLst>
      <p:ext uri="{BB962C8B-B14F-4D97-AF65-F5344CB8AC3E}">
        <p14:creationId xmlns:p14="http://schemas.microsoft.com/office/powerpoint/2010/main" val="288915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9EC4E-8E18-734C-A83F-BED8265FD5EC}"/>
              </a:ext>
            </a:extLst>
          </p:cNvPr>
          <p:cNvSpPr>
            <a:spLocks noGrp="1"/>
          </p:cNvSpPr>
          <p:nvPr>
            <p:ph type="body" sz="quarter" idx="15"/>
          </p:nvPr>
        </p:nvSpPr>
        <p:spPr>
          <a:xfrm>
            <a:off x="425596" y="1494740"/>
            <a:ext cx="11340808" cy="4250430"/>
          </a:xfrm>
        </p:spPr>
        <p:txBody>
          <a:bodyPr/>
          <a:lstStyle/>
          <a:p>
            <a:endParaRPr lang="en-US" dirty="0"/>
          </a:p>
          <a:p>
            <a:pPr marL="468000" indent="-457200"/>
            <a:r>
              <a:rPr lang="en-CA" dirty="0"/>
              <a:t>College Libraries Ontario (n.d.). “Module 7: How to copy “left.” Copyright Literacy for Ontario College Employees. Retrieved from</a:t>
            </a:r>
            <a:r>
              <a:rPr lang="en-CA" dirty="0">
                <a:solidFill>
                  <a:srgbClr val="000000"/>
                </a:solidFill>
              </a:rPr>
              <a:t>: </a:t>
            </a:r>
            <a:r>
              <a:rPr lang="en-CA" u="sng" dirty="0">
                <a:solidFill>
                  <a:srgbClr val="1155CC"/>
                </a:solidFill>
                <a:hlinkClick r:id="rId2"/>
              </a:rPr>
              <a:t>http://tlp-lpa.ca/faculty-toolkit/copyright</a:t>
            </a:r>
            <a:r>
              <a:rPr lang="en-CA" dirty="0">
                <a:solidFill>
                  <a:srgbClr val="3D4A43"/>
                </a:solidFill>
              </a:rPr>
              <a:t> </a:t>
            </a:r>
          </a:p>
          <a:p>
            <a:pPr marL="468000" indent="-457200"/>
            <a:r>
              <a:rPr lang="en-US" dirty="0"/>
              <a:t>Creative Commons (2006). </a:t>
            </a:r>
            <a:r>
              <a:rPr lang="en-US" dirty="0" err="1"/>
              <a:t>Wanna</a:t>
            </a:r>
            <a:r>
              <a:rPr lang="en-US" dirty="0"/>
              <a:t> work together? [video]. Retrieved from:  </a:t>
            </a:r>
            <a:r>
              <a:rPr lang="en-CA" dirty="0">
                <a:hlinkClick r:id="rId3"/>
              </a:rPr>
              <a:t>https://creativecommons.org/about/videos/wanna-work-together/</a:t>
            </a:r>
            <a:endParaRPr lang="en-CA" dirty="0"/>
          </a:p>
          <a:p>
            <a:pPr marL="468000" indent="-457200"/>
            <a:r>
              <a:rPr lang="en-CA" dirty="0"/>
              <a:t>Creative Commons (n.d.). Case law. </a:t>
            </a:r>
            <a:r>
              <a:rPr lang="en-CA" i="1" dirty="0"/>
              <a:t>Wiki. </a:t>
            </a:r>
            <a:r>
              <a:rPr lang="en-CA" dirty="0"/>
              <a:t>Retrieved from: </a:t>
            </a:r>
            <a:r>
              <a:rPr lang="en-CA" dirty="0">
                <a:hlinkClick r:id="rId4"/>
              </a:rPr>
              <a:t>https://wiki.creativecommons.org/wiki/Category:Case_Law</a:t>
            </a:r>
            <a:endParaRPr lang="en-US" i="1" dirty="0"/>
          </a:p>
          <a:p>
            <a:pPr marL="468000" indent="-457200"/>
            <a:r>
              <a:rPr lang="en-CA" dirty="0"/>
              <a:t>Creative Commons (n.d.). Certificate resources (CC BY). Retrieved from: </a:t>
            </a:r>
            <a:r>
              <a:rPr lang="en-CA" dirty="0">
                <a:hlinkClick r:id="rId5"/>
              </a:rPr>
              <a:t>https://certificates.creativecommons.org/about/certificate-resources-cc-by/</a:t>
            </a:r>
            <a:endParaRPr lang="en-CA" dirty="0"/>
          </a:p>
          <a:p>
            <a:pPr marL="468000" indent="-457200"/>
            <a:r>
              <a:rPr lang="en-CA" dirty="0"/>
              <a:t>Creative Commons (n.d.) Videos [includes “What is Creative Commons?”] Retrieved from: </a:t>
            </a:r>
            <a:r>
              <a:rPr lang="en-CA" dirty="0">
                <a:hlinkClick r:id="rId6"/>
              </a:rPr>
              <a:t>https://creativecommons.org/about/videos/</a:t>
            </a:r>
            <a:endParaRPr lang="en-CA" dirty="0"/>
          </a:p>
          <a:p>
            <a:pPr marL="468000" indent="-457200"/>
            <a:r>
              <a:rPr lang="en-CA" dirty="0"/>
              <a:t>“Creative Commons License and how it helps us share digital content.” (2012). </a:t>
            </a:r>
            <a:r>
              <a:rPr lang="en-CA" i="1" dirty="0" err="1"/>
              <a:t>BrickPress</a:t>
            </a:r>
            <a:r>
              <a:rPr lang="en-CA" i="1" dirty="0"/>
              <a:t>. </a:t>
            </a:r>
            <a:r>
              <a:rPr lang="en-CA" dirty="0"/>
              <a:t>Retrieved from: </a:t>
            </a:r>
            <a:r>
              <a:rPr lang="en-CA" u="sng" dirty="0">
                <a:hlinkClick r:id="rId7"/>
              </a:rPr>
              <a:t>https://www.youtube.com/watch?reload=9&amp;v=HKfqoPYJdVc</a:t>
            </a:r>
            <a:r>
              <a:rPr lang="en-CA" dirty="0"/>
              <a:t> </a:t>
            </a:r>
          </a:p>
        </p:txBody>
      </p:sp>
      <p:sp>
        <p:nvSpPr>
          <p:cNvPr id="4" name="Rectangle 1">
            <a:extLst>
              <a:ext uri="{FF2B5EF4-FFF2-40B4-BE49-F238E27FC236}">
                <a16:creationId xmlns:a16="http://schemas.microsoft.com/office/drawing/2014/main" id="{19DF974D-21E5-F646-92AB-D0F0B20282A4}"/>
              </a:ext>
            </a:extLst>
          </p:cNvPr>
          <p:cNvSpPr>
            <a:spLocks noChangeArrowheads="1"/>
          </p:cNvSpPr>
          <p:nvPr/>
        </p:nvSpPr>
        <p:spPr bwMode="auto">
          <a:xfrm>
            <a:off x="9956731" y="415538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800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B00D05-1FA3-B44D-9B15-DF0702E617E0}"/>
              </a:ext>
            </a:extLst>
          </p:cNvPr>
          <p:cNvSpPr>
            <a:spLocks noGrp="1"/>
          </p:cNvSpPr>
          <p:nvPr>
            <p:ph type="body" sz="quarter" idx="15"/>
          </p:nvPr>
        </p:nvSpPr>
        <p:spPr>
          <a:xfrm>
            <a:off x="599661" y="1640965"/>
            <a:ext cx="10992678" cy="4250430"/>
          </a:xfrm>
        </p:spPr>
        <p:txBody>
          <a:bodyPr/>
          <a:lstStyle/>
          <a:p>
            <a:pPr marL="468000" indent="-457200"/>
            <a:r>
              <a:rPr lang="en-US" dirty="0"/>
              <a:t>Free Software Foundation (n.d.). What is free software? [website].Retrieved from:  </a:t>
            </a:r>
            <a:r>
              <a:rPr lang="en-CA" dirty="0">
                <a:hlinkClick r:id="rId2"/>
              </a:rPr>
              <a:t>https://www.gnu.org/philosophy/free-sw.en.html</a:t>
            </a:r>
            <a:endParaRPr lang="en-CA" dirty="0"/>
          </a:p>
          <a:p>
            <a:pPr marL="468000" indent="-457200"/>
            <a:r>
              <a:rPr lang="en-CA" dirty="0"/>
              <a:t>“GNU General Public License” (n.d.). </a:t>
            </a:r>
            <a:r>
              <a:rPr lang="en-CA" i="1" dirty="0"/>
              <a:t>Wikipedia. </a:t>
            </a:r>
            <a:r>
              <a:rPr lang="en-CA" dirty="0"/>
              <a:t>Retrieved from:</a:t>
            </a:r>
            <a:r>
              <a:rPr lang="en-CA" i="1" dirty="0"/>
              <a:t> </a:t>
            </a:r>
            <a:r>
              <a:rPr lang="en-CA" dirty="0">
                <a:hlinkClick r:id="rId3"/>
              </a:rPr>
              <a:t>https://en.wikipedia.org/wiki/GNU_General_Public_License</a:t>
            </a:r>
            <a:endParaRPr lang="en-CA" dirty="0"/>
          </a:p>
          <a:p>
            <a:pPr marL="468000" indent="-457200"/>
            <a:r>
              <a:rPr lang="en-CA" dirty="0"/>
              <a:t>Open License Initiative (n.d.). Licenses by name. Retrieved from: </a:t>
            </a:r>
            <a:r>
              <a:rPr lang="en-CA" dirty="0">
                <a:hlinkClick r:id="rId4"/>
              </a:rPr>
              <a:t>https://opensource.org/licenses/alphabetical</a:t>
            </a:r>
            <a:endParaRPr lang="en-CA" dirty="0"/>
          </a:p>
          <a:p>
            <a:pPr marL="468000" indent="-457200"/>
            <a:r>
              <a:rPr lang="en-CA" dirty="0"/>
              <a:t>Scharf, N. (2017). Creative Commons-</a:t>
            </a:r>
            <a:r>
              <a:rPr lang="en-CA" dirty="0" err="1"/>
              <a:t>ense</a:t>
            </a:r>
            <a:r>
              <a:rPr lang="en-CA" dirty="0"/>
              <a:t>? An analysis of tensions between copyright law and</a:t>
            </a:r>
            <a:r>
              <a:rPr lang="en-US" dirty="0"/>
              <a:t> </a:t>
            </a:r>
            <a:r>
              <a:rPr lang="en-CA" dirty="0"/>
              <a:t>Creative Commons. </a:t>
            </a:r>
            <a:r>
              <a:rPr lang="en-CA" i="1" dirty="0"/>
              <a:t>Journal of Intellectual Property Law &amp; Practice,12</a:t>
            </a:r>
            <a:r>
              <a:rPr lang="en-CA" dirty="0"/>
              <a:t>(5), 376–383. Retrieved from: </a:t>
            </a:r>
            <a:r>
              <a:rPr lang="en-CA" dirty="0">
                <a:hlinkClick r:id="rId5"/>
              </a:rPr>
              <a:t>https://doi.org/10.1093/jiplp/jpx023</a:t>
            </a:r>
            <a:endParaRPr lang="en-CA" dirty="0"/>
          </a:p>
          <a:p>
            <a:pPr marL="468000" indent="-457200"/>
            <a:r>
              <a:rPr lang="en-CA" dirty="0" err="1"/>
              <a:t>Stemple</a:t>
            </a:r>
            <a:r>
              <a:rPr lang="en-CA" dirty="0"/>
              <a:t>, J. (2019). U.S. judge refuses to dismiss 'This Land is Your Land' lawsuit. </a:t>
            </a:r>
            <a:r>
              <a:rPr lang="en-CA" i="1" dirty="0"/>
              <a:t>KFGO. </a:t>
            </a:r>
            <a:r>
              <a:rPr lang="en-CA" dirty="0"/>
              <a:t>Retrieved from: </a:t>
            </a:r>
            <a:r>
              <a:rPr lang="en-CA" u="sng" dirty="0">
                <a:solidFill>
                  <a:srgbClr val="1155CC"/>
                </a:solidFill>
                <a:hlinkClick r:id="rId6"/>
              </a:rPr>
              <a:t>https://kfgo.com/news/articles/2019/mar/28/us-judge-refuses-to-dismiss-this-land-is-your-land-lawsuit/</a:t>
            </a:r>
            <a:endParaRPr lang="en-CA" dirty="0"/>
          </a:p>
          <a:p>
            <a:pPr marL="468000" indent="-457200"/>
            <a:r>
              <a:rPr lang="en-CA" dirty="0"/>
              <a:t>Rabbit, R. (2013). Why free software is more important now that ever before. </a:t>
            </a:r>
            <a:r>
              <a:rPr lang="en-CA" i="1" dirty="0"/>
              <a:t>Wired. </a:t>
            </a:r>
            <a:r>
              <a:rPr lang="en-CA" dirty="0"/>
              <a:t>Retrieved from: </a:t>
            </a:r>
            <a:r>
              <a:rPr lang="en-CA" dirty="0">
                <a:hlinkClick r:id="rId7"/>
              </a:rPr>
              <a:t>https://www.wired.com/2013/09/why-free-software-is-more-important-now-than-ever-before/</a:t>
            </a:r>
            <a:br>
              <a:rPr lang="en-CA" dirty="0"/>
            </a:br>
            <a:endParaRPr lang="en-CA" dirty="0"/>
          </a:p>
          <a:p>
            <a:endParaRPr lang="en-CA" dirty="0"/>
          </a:p>
          <a:p>
            <a:pPr fontAlgn="t">
              <a:spcBef>
                <a:spcPts val="0"/>
              </a:spcBef>
            </a:pPr>
            <a:endParaRPr lang="en-CA" dirty="0"/>
          </a:p>
          <a:p>
            <a:endParaRPr lang="en-US" dirty="0"/>
          </a:p>
        </p:txBody>
      </p:sp>
    </p:spTree>
    <p:extLst>
      <p:ext uri="{BB962C8B-B14F-4D97-AF65-F5344CB8AC3E}">
        <p14:creationId xmlns:p14="http://schemas.microsoft.com/office/powerpoint/2010/main" val="822335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833AA3-B736-6040-8C6A-E9D44E469F53}"/>
              </a:ext>
            </a:extLst>
          </p:cNvPr>
          <p:cNvSpPr>
            <a:spLocks noGrp="1"/>
          </p:cNvSpPr>
          <p:nvPr>
            <p:ph type="body" sz="quarter" idx="15"/>
          </p:nvPr>
        </p:nvSpPr>
        <p:spPr>
          <a:xfrm>
            <a:off x="280151" y="1673817"/>
            <a:ext cx="12192000" cy="5184183"/>
          </a:xfrm>
        </p:spPr>
        <p:txBody>
          <a:bodyPr/>
          <a:lstStyle/>
          <a:p>
            <a:pPr marL="468000" indent="-457200"/>
            <a:r>
              <a:rPr lang="en-CA" sz="1600" dirty="0" err="1">
                <a:cs typeface="Arial" panose="020B0604020202020204" pitchFamily="34" charset="0"/>
              </a:rPr>
              <a:t>Phrood</a:t>
            </a:r>
            <a:r>
              <a:rPr lang="en-CA" sz="1600" dirty="0">
                <a:cs typeface="Arial" panose="020B0604020202020204" pitchFamily="34" charset="0"/>
              </a:rPr>
              <a:t> (2008). Spectrum-sRGB. </a:t>
            </a:r>
            <a:r>
              <a:rPr lang="en-CA" sz="1600" i="1" dirty="0">
                <a:cs typeface="Arial" panose="020B0604020202020204" pitchFamily="34" charset="0"/>
              </a:rPr>
              <a:t>Wikimedia Commons</a:t>
            </a:r>
            <a:r>
              <a:rPr lang="en-CA" sz="1600" dirty="0">
                <a:cs typeface="Arial" panose="020B0604020202020204" pitchFamily="34" charset="0"/>
              </a:rPr>
              <a:t>. </a:t>
            </a:r>
            <a:r>
              <a:rPr lang="en-CA" sz="1600" dirty="0">
                <a:hlinkClick r:id="rId2"/>
              </a:rPr>
              <a:t>https://commons.wikimedia.org/wiki/File:Spectrum-sRGB.svg</a:t>
            </a:r>
            <a:endParaRPr lang="en-CA" sz="1600" dirty="0"/>
          </a:p>
          <a:p>
            <a:pPr marL="468000" indent="-457200"/>
            <a:r>
              <a:rPr lang="en-CA" sz="1600" dirty="0" err="1"/>
              <a:t>Alexkandrell</a:t>
            </a:r>
            <a:r>
              <a:rPr lang="en-CA" sz="1600" dirty="0"/>
              <a:t> (2012). Royal sparkle whoosh centre. </a:t>
            </a:r>
            <a:r>
              <a:rPr lang="en-CA" sz="1600" i="1" dirty="0" err="1"/>
              <a:t>Freesound</a:t>
            </a:r>
            <a:r>
              <a:rPr lang="en-CA" sz="1600" i="1" dirty="0"/>
              <a:t>. </a:t>
            </a:r>
            <a:r>
              <a:rPr lang="en-CA" sz="1600" dirty="0"/>
              <a:t>CC BY. </a:t>
            </a:r>
            <a:r>
              <a:rPr lang="en-CA" sz="1600" dirty="0">
                <a:hlinkClick r:id="rId3"/>
              </a:rPr>
              <a:t>https://freesound.org/people/alexkandrell/sounds/170523/</a:t>
            </a:r>
            <a:endParaRPr lang="en-CA" sz="1600" dirty="0">
              <a:solidFill>
                <a:schemeClr val="tx1"/>
              </a:solidFill>
            </a:endParaRPr>
          </a:p>
          <a:p>
            <a:pPr marL="468000" indent="-457200"/>
            <a:r>
              <a:rPr lang="en-CA" sz="1600" dirty="0">
                <a:cs typeface="Arial" panose="020B0604020202020204" pitchFamily="34" charset="0"/>
              </a:rPr>
              <a:t>Creative Commons. (n.d.). [Creative Commons Logo].</a:t>
            </a:r>
            <a:r>
              <a:rPr lang="en-CA" sz="1600" dirty="0">
                <a:hlinkClick r:id="rId4">
                  <a:extLst>
                    <a:ext uri="{A12FA001-AC4F-418D-AE19-62706E023703}">
                      <ahyp:hlinkClr xmlns:ahyp="http://schemas.microsoft.com/office/drawing/2018/hyperlinkcolor" val="tx"/>
                    </a:ext>
                  </a:extLst>
                </a:hlinkClick>
              </a:rPr>
              <a:t> </a:t>
            </a:r>
            <a:r>
              <a:rPr lang="en-CA" sz="1600" dirty="0">
                <a:hlinkClick r:id="rId5"/>
              </a:rPr>
              <a:t>https://creativecommons.org/about/downloads</a:t>
            </a:r>
            <a:endParaRPr lang="en-CA" sz="1600" dirty="0"/>
          </a:p>
          <a:p>
            <a:pPr marL="468000" indent="-457200"/>
            <a:r>
              <a:rPr lang="en-CA" sz="1600" dirty="0">
                <a:cs typeface="Arial" panose="020B0604020202020204" pitchFamily="34" charset="0"/>
              </a:rPr>
              <a:t>Free Software Foundation. (2012). GPLv3 logo. </a:t>
            </a:r>
            <a:r>
              <a:rPr lang="en-CA" sz="1600" dirty="0">
                <a:cs typeface="Arial" panose="020B0604020202020204" pitchFamily="34" charset="0"/>
                <a:hlinkClick r:id="rId6"/>
              </a:rPr>
              <a:t>https://en.wikipedia.org/wiki/GNU_General_Public_License#/media/File:GPLv3_Logo.svg</a:t>
            </a:r>
            <a:endParaRPr lang="en-CA" sz="1600" dirty="0">
              <a:cs typeface="Arial" panose="020B0604020202020204" pitchFamily="34" charset="0"/>
            </a:endParaRPr>
          </a:p>
          <a:p>
            <a:pPr marL="468000" indent="-457200"/>
            <a:r>
              <a:rPr lang="en-CA" sz="1600" dirty="0" err="1"/>
              <a:t>Akham</a:t>
            </a:r>
            <a:r>
              <a:rPr lang="en-CA" sz="1600" dirty="0"/>
              <a:t> (n.d.). [Public domain logo]. </a:t>
            </a:r>
            <a:r>
              <a:rPr lang="en-CA" sz="1600" dirty="0">
                <a:hlinkClick r:id="rId4"/>
              </a:rPr>
              <a:t>https://www.freeiconspng.com/img/26968</a:t>
            </a:r>
            <a:endParaRPr lang="en-CA" sz="1600" dirty="0">
              <a:solidFill>
                <a:schemeClr val="tx1"/>
              </a:solidFill>
              <a:cs typeface="Arial" panose="020B0604020202020204" pitchFamily="34" charset="0"/>
            </a:endParaRPr>
          </a:p>
          <a:p>
            <a:pPr marL="468000" indent="-457200"/>
            <a:r>
              <a:rPr lang="en-CA" sz="1600" dirty="0">
                <a:cs typeface="Arial" panose="020B0604020202020204" pitchFamily="34" charset="0"/>
              </a:rPr>
              <a:t>Il </a:t>
            </a:r>
            <a:r>
              <a:rPr lang="en-CA" sz="1600" dirty="0" err="1">
                <a:cs typeface="Arial" panose="020B0604020202020204" pitchFamily="34" charset="0"/>
              </a:rPr>
              <a:t>shanting</a:t>
            </a:r>
            <a:r>
              <a:rPr lang="en-CA" sz="1600" dirty="0">
                <a:cs typeface="Arial" panose="020B0604020202020204" pitchFamily="34" charset="0"/>
              </a:rPr>
              <a:t> (n.d.). [Woman with camera].</a:t>
            </a:r>
            <a:r>
              <a:rPr lang="en-CA" sz="1600" i="1" dirty="0">
                <a:cs typeface="Arial" panose="020B0604020202020204" pitchFamily="34" charset="0"/>
              </a:rPr>
              <a:t> </a:t>
            </a:r>
            <a:r>
              <a:rPr lang="en-CA" sz="1600" i="1" dirty="0" err="1">
                <a:cs typeface="Arial" panose="020B0604020202020204" pitchFamily="34" charset="0"/>
              </a:rPr>
              <a:t>Unsplash</a:t>
            </a:r>
            <a:r>
              <a:rPr lang="en-CA" sz="1600" dirty="0">
                <a:cs typeface="Arial" panose="020B0604020202020204" pitchFamily="34" charset="0"/>
              </a:rPr>
              <a:t>. </a:t>
            </a:r>
            <a:r>
              <a:rPr lang="en-CA" sz="1600" dirty="0">
                <a:hlinkClick r:id="rId7"/>
              </a:rPr>
              <a:t>https://unsplash.com/photos/AGy0SxTzqr8</a:t>
            </a:r>
            <a:endParaRPr lang="en-CA" sz="1600" dirty="0">
              <a:solidFill>
                <a:schemeClr val="tx1"/>
              </a:solidFill>
              <a:cs typeface="Arial" panose="020B0604020202020204" pitchFamily="34" charset="0"/>
            </a:endParaRPr>
          </a:p>
          <a:p>
            <a:pPr marL="468000" indent="-457200"/>
            <a:r>
              <a:rPr lang="en-CA" sz="1600" dirty="0" err="1"/>
              <a:t>Kaleidico</a:t>
            </a:r>
            <a:r>
              <a:rPr lang="en-CA" sz="1600" dirty="0"/>
              <a:t> (n.d.).[Two people and a whiteboard]. </a:t>
            </a:r>
            <a:r>
              <a:rPr lang="en-CA" sz="1600" i="1" dirty="0" err="1"/>
              <a:t>Unsplash</a:t>
            </a:r>
            <a:r>
              <a:rPr lang="en-CA" sz="1600" i="1" dirty="0"/>
              <a:t>. </a:t>
            </a:r>
            <a:r>
              <a:rPr lang="en-CA" sz="1600" dirty="0">
                <a:hlinkClick r:id="rId8"/>
              </a:rPr>
              <a:t>https://unsplash.com/photos/3V8xo5Gbusk</a:t>
            </a:r>
            <a:endParaRPr lang="en-CA" sz="1600" dirty="0"/>
          </a:p>
          <a:p>
            <a:pPr marL="468000" indent="-457200"/>
            <a:r>
              <a:rPr lang="en-CA" sz="1600" dirty="0">
                <a:cs typeface="Arial" panose="020B0604020202020204" pitchFamily="34" charset="0"/>
              </a:rPr>
              <a:t>Abby Love (n.d.). [Woman in front of a collage].</a:t>
            </a:r>
            <a:r>
              <a:rPr lang="en-CA" sz="1600" i="1" dirty="0">
                <a:cs typeface="Arial" panose="020B0604020202020204" pitchFamily="34" charset="0"/>
              </a:rPr>
              <a:t> </a:t>
            </a:r>
            <a:r>
              <a:rPr lang="en-CA" sz="1600" i="1" dirty="0" err="1">
                <a:cs typeface="Arial" panose="020B0604020202020204" pitchFamily="34" charset="0"/>
              </a:rPr>
              <a:t>Unsplash</a:t>
            </a:r>
            <a:r>
              <a:rPr lang="en-CA" sz="1600" dirty="0">
                <a:cs typeface="Arial" panose="020B0604020202020204" pitchFamily="34" charset="0"/>
              </a:rPr>
              <a:t>. </a:t>
            </a:r>
            <a:r>
              <a:rPr lang="en-CA" sz="1600" dirty="0">
                <a:hlinkClick r:id="rId9"/>
              </a:rPr>
              <a:t>https://unsplash.com/photos/jwFj5FWBQXU</a:t>
            </a:r>
            <a:endParaRPr lang="en-CA" sz="1600" dirty="0"/>
          </a:p>
          <a:p>
            <a:pPr marL="468000" indent="-457200"/>
            <a:r>
              <a:rPr lang="en-CA" sz="1600" dirty="0"/>
              <a:t>Austin </a:t>
            </a:r>
            <a:r>
              <a:rPr lang="en-CA" sz="1600" dirty="0" err="1"/>
              <a:t>Distel</a:t>
            </a:r>
            <a:r>
              <a:rPr lang="en-CA" sz="1600" dirty="0"/>
              <a:t> (n.d.). [Man presenting]. </a:t>
            </a:r>
            <a:r>
              <a:rPr lang="en-CA" sz="1600" i="1" dirty="0" err="1"/>
              <a:t>Unsplash</a:t>
            </a:r>
            <a:r>
              <a:rPr lang="en-CA" sz="1600" i="1" dirty="0"/>
              <a:t>. </a:t>
            </a:r>
            <a:r>
              <a:rPr lang="en-CA" sz="1600" dirty="0">
                <a:hlinkClick r:id="rId10"/>
              </a:rPr>
              <a:t>https://unsplash.com/photos/rxpThOwuVgE</a:t>
            </a:r>
            <a:endParaRPr lang="en-CA" sz="1600" dirty="0"/>
          </a:p>
          <a:p>
            <a:pPr marL="468000" indent="-457200"/>
            <a:r>
              <a:rPr lang="en-CA" sz="1600" dirty="0">
                <a:cs typeface="Arial" panose="020B0604020202020204" pitchFamily="34" charset="0"/>
              </a:rPr>
              <a:t>Woody Guthrie (1940). </a:t>
            </a:r>
            <a:r>
              <a:rPr lang="en-CA" sz="1600" dirty="0" err="1">
                <a:cs typeface="Arial" panose="020B0604020202020204" pitchFamily="34" charset="0"/>
              </a:rPr>
              <a:t>Ain’t</a:t>
            </a:r>
            <a:r>
              <a:rPr lang="en-CA" sz="1600" dirty="0">
                <a:cs typeface="Arial" panose="020B0604020202020204" pitchFamily="34" charset="0"/>
              </a:rPr>
              <a:t> Got No Home [song]. </a:t>
            </a:r>
            <a:r>
              <a:rPr lang="en-CA" sz="1600" dirty="0">
                <a:hlinkClick r:id="rId11"/>
              </a:rPr>
              <a:t>https://archive.org/details/WoodyGuthrieSongs/IAintGotNoHome.mp3</a:t>
            </a:r>
            <a:endParaRPr lang="en-CA" sz="1600" dirty="0"/>
          </a:p>
          <a:p>
            <a:pPr marL="468000" indent="-457200"/>
            <a:r>
              <a:rPr lang="en-CA" sz="1600" dirty="0">
                <a:cs typeface="Arial" panose="020B0604020202020204" pitchFamily="34" charset="0"/>
              </a:rPr>
              <a:t>(1943). Woody Guthrie. </a:t>
            </a:r>
            <a:r>
              <a:rPr lang="en-CA" sz="1600" i="1" dirty="0">
                <a:cs typeface="Arial" panose="020B0604020202020204" pitchFamily="34" charset="0"/>
              </a:rPr>
              <a:t>Wikimedia Commons.</a:t>
            </a:r>
            <a:r>
              <a:rPr lang="en-CA" sz="1600" dirty="0">
                <a:cs typeface="Arial" panose="020B0604020202020204" pitchFamily="34" charset="0"/>
              </a:rPr>
              <a:t> PD. </a:t>
            </a:r>
            <a:r>
              <a:rPr lang="en-CA" sz="1600" dirty="0">
                <a:cs typeface="Arial" panose="020B0604020202020204" pitchFamily="34" charset="0"/>
                <a:hlinkClick r:id="rId12"/>
              </a:rPr>
              <a:t>https://commons.wikimedia.org/wiki/Woody_Guthrie#/media/File:Woody_Guthrie_NYWTS.jpg</a:t>
            </a:r>
            <a:endParaRPr lang="en-CA" sz="1600" dirty="0">
              <a:cs typeface="Arial" panose="020B0604020202020204" pitchFamily="34" charset="0"/>
            </a:endParaRPr>
          </a:p>
          <a:p>
            <a:endParaRPr lang="en-CA" sz="1600" dirty="0"/>
          </a:p>
          <a:p>
            <a:endParaRPr lang="en-CA" sz="1600" dirty="0"/>
          </a:p>
        </p:txBody>
      </p:sp>
    </p:spTree>
    <p:extLst>
      <p:ext uri="{BB962C8B-B14F-4D97-AF65-F5344CB8AC3E}">
        <p14:creationId xmlns:p14="http://schemas.microsoft.com/office/powerpoint/2010/main" val="4163680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416A7C-F870-0F43-BA55-74CFA9FB8705}"/>
              </a:ext>
            </a:extLst>
          </p:cNvPr>
          <p:cNvSpPr>
            <a:spLocks noGrp="1"/>
          </p:cNvSpPr>
          <p:nvPr>
            <p:ph type="body" sz="quarter" idx="15"/>
          </p:nvPr>
        </p:nvSpPr>
        <p:spPr>
          <a:xfrm>
            <a:off x="360218" y="1700221"/>
            <a:ext cx="11831782" cy="5616824"/>
          </a:xfrm>
        </p:spPr>
        <p:txBody>
          <a:bodyPr/>
          <a:lstStyle/>
          <a:p>
            <a:pPr marL="468000" indent="-457200"/>
            <a:r>
              <a:rPr lang="en-CA" sz="1600" dirty="0" err="1">
                <a:cs typeface="Arial" panose="020B0604020202020204" pitchFamily="34" charset="0"/>
              </a:rPr>
              <a:t>Kennisland</a:t>
            </a:r>
            <a:r>
              <a:rPr lang="en-CA" sz="1600" dirty="0">
                <a:cs typeface="Arial" panose="020B0604020202020204" pitchFamily="34" charset="0"/>
              </a:rPr>
              <a:t> (2013). CC License compatibility chart. </a:t>
            </a:r>
            <a:r>
              <a:rPr lang="en-CA" sz="1600" i="1" dirty="0">
                <a:cs typeface="Arial" panose="020B0604020202020204" pitchFamily="34" charset="0"/>
              </a:rPr>
              <a:t>Wikimedia Commons. </a:t>
            </a:r>
            <a:r>
              <a:rPr lang="en-CA" sz="1600" dirty="0">
                <a:cs typeface="Arial" panose="020B0604020202020204" pitchFamily="34" charset="0"/>
              </a:rPr>
              <a:t>CC 0.</a:t>
            </a:r>
            <a:r>
              <a:rPr lang="en-CA" sz="1600" i="1" dirty="0">
                <a:cs typeface="Arial" panose="020B0604020202020204" pitchFamily="34" charset="0"/>
              </a:rPr>
              <a:t> </a:t>
            </a:r>
            <a:r>
              <a:rPr lang="en-CA" sz="1600" dirty="0">
                <a:hlinkClick r:id="rId2"/>
              </a:rPr>
              <a:t>https://wiki.creativecommons.org/wiki/File:CC_License_Compatibility_Chart.png</a:t>
            </a:r>
            <a:endParaRPr lang="en-CA" sz="1600" dirty="0">
              <a:cs typeface="Arial" panose="020B0604020202020204" pitchFamily="34" charset="0"/>
            </a:endParaRPr>
          </a:p>
          <a:p>
            <a:pPr marL="468000" indent="-457200"/>
            <a:r>
              <a:rPr lang="en-CA" sz="1600" dirty="0">
                <a:cs typeface="Arial" panose="020B0604020202020204" pitchFamily="34" charset="0"/>
              </a:rPr>
              <a:t>Progressor. (2015). [Creative Commons]. </a:t>
            </a:r>
            <a:r>
              <a:rPr lang="en-CA" sz="1600" i="1" dirty="0" err="1">
                <a:cs typeface="Arial" panose="020B0604020202020204" pitchFamily="34" charset="0"/>
              </a:rPr>
              <a:t>Pixabay</a:t>
            </a:r>
            <a:r>
              <a:rPr lang="en-CA" sz="1600" dirty="0">
                <a:cs typeface="Arial" panose="020B0604020202020204" pitchFamily="34" charset="0"/>
              </a:rPr>
              <a:t>. CC 0</a:t>
            </a:r>
            <a:r>
              <a:rPr lang="en-CA" sz="1600" dirty="0">
                <a:solidFill>
                  <a:schemeClr val="tx1"/>
                </a:solidFill>
                <a:cs typeface="Arial" panose="020B0604020202020204" pitchFamily="34" charset="0"/>
              </a:rPr>
              <a:t>. </a:t>
            </a:r>
            <a:r>
              <a:rPr lang="en-CA" sz="1600" dirty="0">
                <a:cs typeface="Arial" panose="020B0604020202020204" pitchFamily="34" charset="0"/>
                <a:hlinkClick r:id="rId3"/>
              </a:rPr>
              <a:t>https://pixabay.com/en/creative-commons-licenses-icons-by-783531/</a:t>
            </a:r>
            <a:endParaRPr lang="en-CA" sz="1600" dirty="0"/>
          </a:p>
          <a:p>
            <a:pPr marL="468000" indent="-457200"/>
            <a:r>
              <a:rPr lang="en-CA" sz="1600" dirty="0" err="1">
                <a:cs typeface="Arial" panose="020B0604020202020204" pitchFamily="34" charset="0"/>
              </a:rPr>
              <a:t>Kozák</a:t>
            </a:r>
            <a:r>
              <a:rPr lang="en-CA" sz="1600" dirty="0">
                <a:cs typeface="Arial" panose="020B0604020202020204" pitchFamily="34" charset="0"/>
              </a:rPr>
              <a:t>, M. (2009). Richard Stallman at Wikimedia </a:t>
            </a:r>
            <a:r>
              <a:rPr lang="en-CA" sz="1600" dirty="0" err="1">
                <a:cs typeface="Arial" panose="020B0604020202020204" pitchFamily="34" charset="0"/>
              </a:rPr>
              <a:t>Polska</a:t>
            </a:r>
            <a:r>
              <a:rPr lang="en-CA" sz="1600" dirty="0">
                <a:cs typeface="Arial" panose="020B0604020202020204" pitchFamily="34" charset="0"/>
              </a:rPr>
              <a:t> Conference. </a:t>
            </a:r>
            <a:r>
              <a:rPr lang="en-CA" sz="1600" i="1" dirty="0">
                <a:cs typeface="Arial" panose="020B0604020202020204" pitchFamily="34" charset="0"/>
              </a:rPr>
              <a:t>Wikimedia Commons</a:t>
            </a:r>
            <a:r>
              <a:rPr lang="en-CA" sz="1600" dirty="0">
                <a:cs typeface="Arial" panose="020B0604020202020204" pitchFamily="34" charset="0"/>
              </a:rPr>
              <a:t>. PD. </a:t>
            </a:r>
            <a:r>
              <a:rPr lang="en-CA" sz="1600" dirty="0">
                <a:hlinkClick r:id="rId4"/>
              </a:rPr>
              <a:t>https://commons.wikimedia.org/wiki/File:Richard_Stallman,_Wikimedia_Polska_2009,_3.jpg</a:t>
            </a:r>
            <a:r>
              <a:rPr lang="en-CA" sz="1600" dirty="0">
                <a:cs typeface="Arial" panose="020B0604020202020204" pitchFamily="34" charset="0"/>
              </a:rPr>
              <a:t> </a:t>
            </a:r>
            <a:endParaRPr lang="en-CA" altLang="ja-JP" sz="1600" dirty="0"/>
          </a:p>
          <a:p>
            <a:pPr marL="468000" indent="-457200"/>
            <a:r>
              <a:rPr lang="en-CA" altLang="ja-JP" sz="1600" dirty="0"/>
              <a:t>William Moreland (n.d.). Free speech. </a:t>
            </a:r>
            <a:r>
              <a:rPr lang="en-CA" altLang="ja-JP" sz="1600" i="1" dirty="0" err="1"/>
              <a:t>Unsplash</a:t>
            </a:r>
            <a:r>
              <a:rPr lang="en-CA" altLang="ja-JP" sz="1600" dirty="0"/>
              <a:t>. </a:t>
            </a:r>
            <a:r>
              <a:rPr lang="en-CA" sz="1600" dirty="0">
                <a:hlinkClick r:id="rId5"/>
              </a:rPr>
              <a:t>https://unsplash.com/photos/GkWP64truqg</a:t>
            </a:r>
            <a:endParaRPr lang="en-CA" sz="1600" dirty="0"/>
          </a:p>
          <a:p>
            <a:pPr marL="468000" indent="-457200"/>
            <a:r>
              <a:rPr lang="en-CA" sz="1600" dirty="0"/>
              <a:t>Lance Anderson (n.d.). [Beer sign]. </a:t>
            </a:r>
            <a:r>
              <a:rPr lang="en-CA" sz="1600" dirty="0" err="1"/>
              <a:t>Unsplash</a:t>
            </a:r>
            <a:r>
              <a:rPr lang="en-CA" sz="1600" dirty="0"/>
              <a:t>. </a:t>
            </a:r>
            <a:r>
              <a:rPr lang="en-CA" sz="1600" dirty="0">
                <a:hlinkClick r:id="rId6"/>
              </a:rPr>
              <a:t>https://unsplash.com/photos/82fcB8ZgdNI</a:t>
            </a:r>
            <a:endParaRPr lang="en-CA" sz="1600" dirty="0"/>
          </a:p>
          <a:p>
            <a:pPr marL="468000" indent="-457200"/>
            <a:r>
              <a:rPr lang="en-CA" sz="1600" dirty="0" err="1"/>
              <a:t>Iconcheese</a:t>
            </a:r>
            <a:r>
              <a:rPr lang="en-CA" sz="1600" dirty="0"/>
              <a:t> (n.d.) Arrow. </a:t>
            </a:r>
            <a:r>
              <a:rPr lang="en-CA" sz="1600" i="1" dirty="0"/>
              <a:t>The Noun Project </a:t>
            </a:r>
            <a:r>
              <a:rPr lang="en-CA" sz="1600" dirty="0">
                <a:hlinkClick r:id="rId7"/>
              </a:rPr>
              <a:t>https://thenounproject.com/icon.cheese/collection/arrow-bow-1/?i=2538368</a:t>
            </a:r>
            <a:endParaRPr lang="en-CA" sz="1600" dirty="0"/>
          </a:p>
          <a:p>
            <a:pPr marL="468000" indent="-457200"/>
            <a:r>
              <a:rPr lang="en-CA" sz="1600" dirty="0" err="1"/>
              <a:t>Aust_paul</a:t>
            </a:r>
            <a:r>
              <a:rPr lang="en-CA" sz="1600" dirty="0"/>
              <a:t> (2007). Bullet ricochet. </a:t>
            </a:r>
            <a:r>
              <a:rPr lang="en-CA" sz="1600" i="1" dirty="0" err="1"/>
              <a:t>Freesound</a:t>
            </a:r>
            <a:r>
              <a:rPr lang="en-CA" sz="1600" dirty="0"/>
              <a:t>. CC 0. </a:t>
            </a:r>
            <a:r>
              <a:rPr lang="en-CA" sz="1600" dirty="0">
                <a:hlinkClick r:id="rId8"/>
              </a:rPr>
              <a:t>https://freesound.org/people/aust_paul/sounds/30932/</a:t>
            </a:r>
            <a:endParaRPr lang="en-CA" sz="1600" dirty="0"/>
          </a:p>
          <a:p>
            <a:pPr marL="468000" indent="-457200"/>
            <a:r>
              <a:rPr lang="en-CA" sz="1600" dirty="0" err="1"/>
              <a:t>waveplay_old</a:t>
            </a:r>
            <a:r>
              <a:rPr lang="en-CA" sz="1600" dirty="0"/>
              <a:t> (2014) Softer car </a:t>
            </a:r>
            <a:r>
              <a:rPr lang="en-CA" sz="1600" dirty="0" err="1"/>
              <a:t>sceech</a:t>
            </a:r>
            <a:r>
              <a:rPr lang="en-CA" sz="1600" dirty="0"/>
              <a:t>. </a:t>
            </a:r>
            <a:r>
              <a:rPr lang="en-CA" sz="1600" i="1" dirty="0" err="1"/>
              <a:t>Freesound</a:t>
            </a:r>
            <a:r>
              <a:rPr lang="en-CA" sz="1600" dirty="0"/>
              <a:t>. CC 0. </a:t>
            </a:r>
            <a:r>
              <a:rPr lang="en-CA" sz="1600" dirty="0">
                <a:hlinkClick r:id="rId9"/>
              </a:rPr>
              <a:t>https://freesound.org/people/waveplay_old/sounds/233558/</a:t>
            </a:r>
            <a:endParaRPr lang="en-CA" sz="1600" dirty="0"/>
          </a:p>
          <a:p>
            <a:pPr marL="468000" indent="-457200"/>
            <a:r>
              <a:rPr lang="en-CA" sz="1600" dirty="0"/>
              <a:t>Richard Nixon (n.d.). Hood open. </a:t>
            </a:r>
            <a:r>
              <a:rPr lang="en-CA" sz="1600" i="1" dirty="0"/>
              <a:t>The Noun Project</a:t>
            </a:r>
            <a:r>
              <a:rPr lang="en-CA" sz="1600" dirty="0"/>
              <a:t>. </a:t>
            </a:r>
            <a:r>
              <a:rPr lang="en-CA" sz="1600" dirty="0">
                <a:hlinkClick r:id="rId10"/>
              </a:rPr>
              <a:t>https://thenounproject.com/search/?q=%20car%20hood&amp;i=340250</a:t>
            </a:r>
            <a:endParaRPr lang="en-CA" sz="1600" dirty="0"/>
          </a:p>
          <a:p>
            <a:pPr marL="468000" indent="-457200"/>
            <a:r>
              <a:rPr lang="en-CA" sz="1600" dirty="0"/>
              <a:t>Adrien Coquet (n.d.). Share. </a:t>
            </a:r>
            <a:r>
              <a:rPr lang="en-CA" sz="1600" i="1" dirty="0"/>
              <a:t>The Noun Project.</a:t>
            </a:r>
            <a:r>
              <a:rPr lang="en-CA" sz="1600" i="1" dirty="0">
                <a:solidFill>
                  <a:schemeClr val="tx1"/>
                </a:solidFill>
              </a:rPr>
              <a:t> </a:t>
            </a:r>
            <a:r>
              <a:rPr lang="en-CA" sz="1600" dirty="0">
                <a:hlinkClick r:id="rId11"/>
              </a:rPr>
              <a:t>https://thenounproject.com/search/?q=sharing&amp;i=1821546</a:t>
            </a:r>
            <a:endParaRPr lang="en-CA" sz="1600" dirty="0"/>
          </a:p>
          <a:p>
            <a:pPr marL="468000" indent="-457200"/>
            <a:r>
              <a:rPr lang="en-CA" sz="1600" dirty="0" err="1"/>
              <a:t>Pep_moina</a:t>
            </a:r>
            <a:r>
              <a:rPr lang="en-CA" sz="1600" dirty="0"/>
              <a:t> (2014). Woohoo</a:t>
            </a:r>
            <a:r>
              <a:rPr lang="en-CA" sz="1600" i="1" dirty="0"/>
              <a:t>. </a:t>
            </a:r>
            <a:r>
              <a:rPr lang="en-CA" sz="1600" i="1" dirty="0" err="1"/>
              <a:t>Freesound</a:t>
            </a:r>
            <a:r>
              <a:rPr lang="en-CA" sz="1600" dirty="0"/>
              <a:t>. CC BY. </a:t>
            </a:r>
            <a:r>
              <a:rPr lang="en-CA" sz="1600" dirty="0">
                <a:hlinkClick r:id="rId12"/>
              </a:rPr>
              <a:t>https://freesound.org/people/Pep_Molina/sounds/220691/</a:t>
            </a:r>
            <a:endParaRPr lang="en-CA" sz="1600" dirty="0"/>
          </a:p>
          <a:p>
            <a:pPr marL="468000" indent="-457200"/>
            <a:r>
              <a:rPr lang="en-CA" sz="1600" dirty="0" err="1"/>
              <a:t>ChangHoon</a:t>
            </a:r>
            <a:r>
              <a:rPr lang="en-CA" sz="1600" dirty="0"/>
              <a:t> </a:t>
            </a:r>
            <a:r>
              <a:rPr lang="en-CA" sz="1600" dirty="0" err="1"/>
              <a:t>Baek</a:t>
            </a:r>
            <a:r>
              <a:rPr lang="en-CA" sz="1600" dirty="0"/>
              <a:t> (n.d.). Distribute. </a:t>
            </a:r>
            <a:r>
              <a:rPr lang="en-CA" sz="1600" i="1" dirty="0"/>
              <a:t>The Noun Project.  </a:t>
            </a:r>
            <a:r>
              <a:rPr lang="en-CA" sz="1600" dirty="0">
                <a:hlinkClick r:id="rId13"/>
              </a:rPr>
              <a:t>https://thenounproject.com/search/?q=distribute&amp;i=344173</a:t>
            </a:r>
            <a:endParaRPr lang="en-CA" sz="1600" dirty="0"/>
          </a:p>
          <a:p>
            <a:endParaRPr lang="en-CA" altLang="ja-JP" sz="1600" dirty="0">
              <a:solidFill>
                <a:schemeClr val="tx1"/>
              </a:solidFill>
            </a:endParaRPr>
          </a:p>
          <a:p>
            <a:endParaRPr lang="en-CA" sz="1600" dirty="0"/>
          </a:p>
          <a:p>
            <a:endParaRPr lang="en-US" sz="1600" dirty="0">
              <a:solidFill>
                <a:schemeClr val="tx1"/>
              </a:solidFill>
            </a:endParaRPr>
          </a:p>
        </p:txBody>
      </p:sp>
    </p:spTree>
    <p:extLst>
      <p:ext uri="{BB962C8B-B14F-4D97-AF65-F5344CB8AC3E}">
        <p14:creationId xmlns:p14="http://schemas.microsoft.com/office/powerpoint/2010/main" val="12871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File:Spectrum-sRGB.svg">
            <a:extLst>
              <a:ext uri="{FF2B5EF4-FFF2-40B4-BE49-F238E27FC236}">
                <a16:creationId xmlns:a16="http://schemas.microsoft.com/office/drawing/2014/main" id="{1FEBD313-2AA1-8F40-A388-478823C27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3449"/>
            <a:ext cx="12192001" cy="180408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1754741" y="3815099"/>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LICENCE</a:t>
            </a:r>
          </a:p>
        </p:txBody>
      </p:sp>
      <p:pic>
        <p:nvPicPr>
          <p:cNvPr id="11" name="Picture 10" descr="A picture containing drawing&#10;&#10;Description automatically generated">
            <a:extLst>
              <a:ext uri="{FF2B5EF4-FFF2-40B4-BE49-F238E27FC236}">
                <a16:creationId xmlns:a16="http://schemas.microsoft.com/office/drawing/2014/main" id="{E70DDCF9-EB4C-8F4E-9DC6-CCA0EAC8B6BD}"/>
              </a:ext>
            </a:extLst>
          </p:cNvPr>
          <p:cNvPicPr>
            <a:picLocks noChangeAspect="1"/>
          </p:cNvPicPr>
          <p:nvPr/>
        </p:nvPicPr>
        <p:blipFill>
          <a:blip r:embed="rId4"/>
          <a:stretch>
            <a:fillRect/>
          </a:stretch>
        </p:blipFill>
        <p:spPr>
          <a:xfrm>
            <a:off x="9932774" y="2299217"/>
            <a:ext cx="1804086" cy="1804086"/>
          </a:xfrm>
          <a:prstGeom prst="rect">
            <a:avLst/>
          </a:prstGeom>
        </p:spPr>
      </p:pic>
      <p:pic>
        <p:nvPicPr>
          <p:cNvPr id="12" name="Picture 6" descr="https://upload.wikimedia.org/wikipedia/commons/thumb/b/b0/Copyright.svg/197px-Copyright.svg.png">
            <a:extLst>
              <a:ext uri="{FF2B5EF4-FFF2-40B4-BE49-F238E27FC236}">
                <a16:creationId xmlns:a16="http://schemas.microsoft.com/office/drawing/2014/main" id="{DA775A9C-4077-7747-92F4-BB02523E9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2" y="4168344"/>
            <a:ext cx="1685314" cy="16853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D899FE5-3C43-2A4A-B18F-2B6B85443B82}"/>
              </a:ext>
            </a:extLst>
          </p:cNvPr>
          <p:cNvSpPr txBox="1"/>
          <p:nvPr/>
        </p:nvSpPr>
        <p:spPr>
          <a:xfrm>
            <a:off x="509025" y="5874456"/>
            <a:ext cx="2421924" cy="369332"/>
          </a:xfrm>
          <a:prstGeom prst="rect">
            <a:avLst/>
          </a:prstGeom>
          <a:noFill/>
        </p:spPr>
        <p:txBody>
          <a:bodyPr wrap="square" rtlCol="0">
            <a:spAutoFit/>
          </a:bodyPr>
          <a:lstStyle/>
          <a:p>
            <a:r>
              <a:rPr lang="en-US" dirty="0"/>
              <a:t>All Rights Reserved</a:t>
            </a:r>
          </a:p>
        </p:txBody>
      </p:sp>
      <p:sp>
        <p:nvSpPr>
          <p:cNvPr id="16" name="TextBox 15">
            <a:extLst>
              <a:ext uri="{FF2B5EF4-FFF2-40B4-BE49-F238E27FC236}">
                <a16:creationId xmlns:a16="http://schemas.microsoft.com/office/drawing/2014/main" id="{1638F3B7-87B3-094E-AE35-61C45C345598}"/>
              </a:ext>
            </a:extLst>
          </p:cNvPr>
          <p:cNvSpPr txBox="1"/>
          <p:nvPr/>
        </p:nvSpPr>
        <p:spPr>
          <a:xfrm>
            <a:off x="10019271" y="1778152"/>
            <a:ext cx="1804086" cy="369332"/>
          </a:xfrm>
          <a:prstGeom prst="rect">
            <a:avLst/>
          </a:prstGeom>
          <a:noFill/>
        </p:spPr>
        <p:txBody>
          <a:bodyPr wrap="square" rtlCol="0">
            <a:spAutoFit/>
          </a:bodyPr>
          <a:lstStyle/>
          <a:p>
            <a:r>
              <a:rPr lang="en-US" dirty="0"/>
              <a:t>No Restrictions</a:t>
            </a:r>
          </a:p>
        </p:txBody>
      </p:sp>
      <p:sp>
        <p:nvSpPr>
          <p:cNvPr id="18" name="Title 1">
            <a:extLst>
              <a:ext uri="{FF2B5EF4-FFF2-40B4-BE49-F238E27FC236}">
                <a16:creationId xmlns:a16="http://schemas.microsoft.com/office/drawing/2014/main" id="{9AEE03A5-C45B-E84A-9BB8-9A1C3AE596FF}"/>
              </a:ext>
            </a:extLst>
          </p:cNvPr>
          <p:cNvSpPr txBox="1">
            <a:spLocks/>
          </p:cNvSpPr>
          <p:nvPr/>
        </p:nvSpPr>
        <p:spPr>
          <a:xfrm>
            <a:off x="2439076" y="608468"/>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LICENCE SPECTRUM</a:t>
            </a:r>
          </a:p>
        </p:txBody>
      </p:sp>
      <p:sp>
        <p:nvSpPr>
          <p:cNvPr id="19" name="TextBox 18">
            <a:extLst>
              <a:ext uri="{FF2B5EF4-FFF2-40B4-BE49-F238E27FC236}">
                <a16:creationId xmlns:a16="http://schemas.microsoft.com/office/drawing/2014/main" id="{C83723A0-FB26-1D44-9128-8180C9096C28}"/>
              </a:ext>
            </a:extLst>
          </p:cNvPr>
          <p:cNvSpPr txBox="1"/>
          <p:nvPr/>
        </p:nvSpPr>
        <p:spPr>
          <a:xfrm>
            <a:off x="7135784" y="3848131"/>
            <a:ext cx="528320" cy="707886"/>
          </a:xfrm>
          <a:prstGeom prst="rect">
            <a:avLst/>
          </a:prstGeom>
          <a:noFill/>
        </p:spPr>
        <p:txBody>
          <a:bodyPr wrap="square" rtlCol="0">
            <a:spAutoFit/>
          </a:bodyPr>
          <a:lstStyle/>
          <a:p>
            <a:r>
              <a:rPr lang="en-US" sz="4000" b="1" dirty="0">
                <a:solidFill>
                  <a:schemeClr val="bg1"/>
                </a:solidFill>
              </a:rPr>
              <a:t>S</a:t>
            </a:r>
          </a:p>
        </p:txBody>
      </p:sp>
      <p:pic>
        <p:nvPicPr>
          <p:cNvPr id="22" name="Picture 2" descr="Image result for creative commons logo">
            <a:extLst>
              <a:ext uri="{FF2B5EF4-FFF2-40B4-BE49-F238E27FC236}">
                <a16:creationId xmlns:a16="http://schemas.microsoft.com/office/drawing/2014/main" id="{F45AFF8A-9581-234D-B05E-153EC0792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216" y="2028094"/>
            <a:ext cx="2079568" cy="534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226CB2-A7DD-7449-9D87-510283B96218}"/>
              </a:ext>
            </a:extLst>
          </p:cNvPr>
          <p:cNvPicPr>
            <a:picLocks noChangeAspect="1" noChangeArrowheads="1"/>
          </p:cNvPicPr>
          <p:nvPr/>
        </p:nvPicPr>
        <p:blipFill>
          <a:blip r:embed="rId7"/>
          <a:stretch>
            <a:fillRect/>
          </a:stretch>
        </p:blipFill>
        <p:spPr bwMode="auto">
          <a:xfrm>
            <a:off x="5041008" y="5159686"/>
            <a:ext cx="1844269" cy="91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5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 1.48148E-6 L -0.06693 -0.46783 " pathEditMode="relative" rAng="0" ptsTypes="AA">
                                      <p:cBhvr>
                                        <p:cTn id="15" dur="2000" fill="hold"/>
                                        <p:tgtEl>
                                          <p:spTgt spid="6"/>
                                        </p:tgtEl>
                                        <p:attrNameLst>
                                          <p:attrName>ppt_x</p:attrName>
                                          <p:attrName>ppt_y</p:attrName>
                                        </p:attrNameLst>
                                      </p:cBhvr>
                                      <p:rCtr x="-3346" y="-23403"/>
                                    </p:animMotion>
                                  </p:childTnLst>
                                </p:cTn>
                              </p:par>
                              <p:par>
                                <p:cTn id="16" presetID="42" presetClass="path" presetSubtype="0" accel="50000" decel="50000" fill="hold" grpId="0" nodeType="withEffect">
                                  <p:stCondLst>
                                    <p:cond delay="0"/>
                                  </p:stCondLst>
                                  <p:childTnLst>
                                    <p:animMotion origin="layout" path="M -1.04167E-6 -1.48148E-6 L -0.05508 -0.46597 " pathEditMode="relative" rAng="0" ptsTypes="AA">
                                      <p:cBhvr>
                                        <p:cTn id="17" dur="2000" fill="hold"/>
                                        <p:tgtEl>
                                          <p:spTgt spid="19"/>
                                        </p:tgtEl>
                                        <p:attrNameLst>
                                          <p:attrName>ppt_x</p:attrName>
                                          <p:attrName>ppt_y</p:attrName>
                                        </p:attrNameLst>
                                      </p:cBhvr>
                                      <p:rCtr x="-2760" y="-23310"/>
                                    </p:animMotion>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416A7C-F870-0F43-BA55-74CFA9FB8705}"/>
              </a:ext>
            </a:extLst>
          </p:cNvPr>
          <p:cNvSpPr>
            <a:spLocks noGrp="1"/>
          </p:cNvSpPr>
          <p:nvPr>
            <p:ph type="body" sz="quarter" idx="15"/>
          </p:nvPr>
        </p:nvSpPr>
        <p:spPr>
          <a:xfrm>
            <a:off x="253681" y="1574402"/>
            <a:ext cx="11684637" cy="3709196"/>
          </a:xfrm>
        </p:spPr>
        <p:txBody>
          <a:bodyPr/>
          <a:lstStyle/>
          <a:p>
            <a:pPr marL="468000" indent="-457200"/>
            <a:r>
              <a:rPr lang="en-CA" sz="1600" dirty="0" err="1"/>
              <a:t>Ddmyzik</a:t>
            </a:r>
            <a:r>
              <a:rPr lang="en-CA" sz="1600" dirty="0"/>
              <a:t>(2019). Happy harp sound. </a:t>
            </a:r>
            <a:r>
              <a:rPr lang="en-CA" sz="1600" i="1" dirty="0" err="1"/>
              <a:t>Freesound</a:t>
            </a:r>
            <a:r>
              <a:rPr lang="en-CA" sz="1600" dirty="0"/>
              <a:t>.  CC BY NC. </a:t>
            </a:r>
            <a:r>
              <a:rPr lang="en-CA" sz="1600" dirty="0">
                <a:hlinkClick r:id="rId3"/>
              </a:rPr>
              <a:t>https://freesound.org/people/DDmyzik/sounds/476713/</a:t>
            </a:r>
            <a:endParaRPr lang="en-CA" sz="1600" dirty="0"/>
          </a:p>
          <a:p>
            <a:pPr marL="468000" indent="-457200"/>
            <a:r>
              <a:rPr lang="en-CA" sz="1600" dirty="0"/>
              <a:t>taamir468 (n.d.). Hand. </a:t>
            </a:r>
            <a:r>
              <a:rPr lang="en-CA" sz="1600" i="1" dirty="0"/>
              <a:t>The Noun Project</a:t>
            </a:r>
            <a:r>
              <a:rPr lang="en-CA" sz="1600" dirty="0"/>
              <a:t>. CC BY. </a:t>
            </a:r>
            <a:r>
              <a:rPr lang="en-CA" sz="1600" dirty="0">
                <a:hlinkClick r:id="rId4"/>
              </a:rPr>
              <a:t>https://thenounproject.com/search/?q=hand&amp;i=2379145</a:t>
            </a:r>
            <a:endParaRPr lang="en-CA" sz="1600" dirty="0"/>
          </a:p>
          <a:p>
            <a:pPr marL="468000" indent="-457200"/>
            <a:r>
              <a:rPr lang="en-CA" altLang="ja-JP" sz="1600" dirty="0"/>
              <a:t>Lemon Liu (n.d.). Money. </a:t>
            </a:r>
            <a:r>
              <a:rPr lang="en-CA" altLang="ja-JP" sz="1600" i="1" dirty="0"/>
              <a:t>The Noun Project</a:t>
            </a:r>
            <a:r>
              <a:rPr lang="en-CA" altLang="ja-JP" sz="1600" dirty="0"/>
              <a:t>. CC BY. </a:t>
            </a:r>
            <a:r>
              <a:rPr lang="en-CA" sz="1600" dirty="0">
                <a:hlinkClick r:id="rId5"/>
              </a:rPr>
              <a:t>https://thenounproject.com/search/?q=money&amp;i=8174</a:t>
            </a:r>
            <a:endParaRPr lang="en-CA" sz="1600" dirty="0"/>
          </a:p>
          <a:p>
            <a:pPr marL="468000" indent="-457200"/>
            <a:r>
              <a:rPr lang="en-CA" sz="1600" dirty="0"/>
              <a:t>deleted_user_96253 (2016).Cha </a:t>
            </a:r>
            <a:r>
              <a:rPr lang="en-CA" sz="1600" dirty="0" err="1"/>
              <a:t>ching</a:t>
            </a:r>
            <a:r>
              <a:rPr lang="en-CA" sz="1600" dirty="0"/>
              <a:t>. </a:t>
            </a:r>
            <a:r>
              <a:rPr lang="en-CA" sz="1600" i="1" dirty="0" err="1"/>
              <a:t>Freesound</a:t>
            </a:r>
            <a:r>
              <a:rPr lang="en-CA" sz="1600" dirty="0"/>
              <a:t>. CC0.</a:t>
            </a:r>
            <a:r>
              <a:rPr lang="en-CA" sz="1600" dirty="0">
                <a:hlinkClick r:id="rId6"/>
              </a:rPr>
              <a:t> https://freesound.org/people/deleted_user_96253/sounds/351304/</a:t>
            </a:r>
            <a:endParaRPr lang="en-CA" altLang="ja-JP" sz="1600" dirty="0"/>
          </a:p>
          <a:p>
            <a:pPr marL="468000" indent="-457200"/>
            <a:r>
              <a:rPr lang="en-CA" altLang="ja-JP" sz="1600" dirty="0"/>
              <a:t>Joi (2008).Lawrence Lessig. </a:t>
            </a:r>
            <a:r>
              <a:rPr lang="en-CA" altLang="ja-JP" sz="1600" i="1" dirty="0"/>
              <a:t>Wikimedia Commons.  </a:t>
            </a:r>
            <a:r>
              <a:rPr lang="en-CA" altLang="ja-JP" sz="1600" dirty="0"/>
              <a:t>CC BY 2.0 </a:t>
            </a:r>
            <a:r>
              <a:rPr lang="en-CA" sz="1600" dirty="0">
                <a:hlinkClick r:id="rId7"/>
              </a:rPr>
              <a:t>https://en.wikipedia.org/wiki/Creative_Commons#/media/File:Lawrence_Lessig_(9).jpg</a:t>
            </a:r>
            <a:endParaRPr lang="en-CA" sz="1600" dirty="0"/>
          </a:p>
          <a:p>
            <a:pPr marL="468000" indent="-457200"/>
            <a:r>
              <a:rPr lang="en-CA" altLang="ja-JP" sz="1600" dirty="0"/>
              <a:t>Lizzy Gregory (n.d.). Protest. </a:t>
            </a:r>
            <a:r>
              <a:rPr lang="en-CA" altLang="ja-JP" sz="1600" i="1" dirty="0"/>
              <a:t>The Noun Project</a:t>
            </a:r>
            <a:r>
              <a:rPr lang="en-CA" altLang="ja-JP" sz="1600" dirty="0"/>
              <a:t>. </a:t>
            </a:r>
            <a:r>
              <a:rPr lang="en-CA" sz="1600" dirty="0">
                <a:hlinkClick r:id="rId8"/>
              </a:rPr>
              <a:t>https://thenounproject.com/search/?q=social%20change&amp;i=147745</a:t>
            </a:r>
            <a:endParaRPr lang="en-CA" altLang="ja-JP" sz="1600" dirty="0">
              <a:solidFill>
                <a:schemeClr val="tx1"/>
              </a:solidFill>
            </a:endParaRPr>
          </a:p>
          <a:p>
            <a:pPr marL="468000" indent="-457200"/>
            <a:r>
              <a:rPr lang="ja-JP" altLang="en-US" sz="1600"/>
              <a:t>童 彤</a:t>
            </a:r>
            <a:r>
              <a:rPr lang="en-US" altLang="ja-JP" sz="1600" dirty="0"/>
              <a:t> (n.d.). [Sheep in pasture]. </a:t>
            </a:r>
            <a:r>
              <a:rPr lang="en-US" altLang="ja-JP" sz="1600" i="1" dirty="0" err="1"/>
              <a:t>Unsplash</a:t>
            </a:r>
            <a:r>
              <a:rPr lang="en-US" altLang="ja-JP" sz="1600" i="1" dirty="0"/>
              <a:t> </a:t>
            </a:r>
            <a:r>
              <a:rPr lang="en-CA" sz="1600" dirty="0">
                <a:hlinkClick r:id="rId9"/>
              </a:rPr>
              <a:t>https://unsplash.com/photos/KjLD6XBNWek</a:t>
            </a:r>
            <a:endParaRPr lang="en-CA" sz="1600" dirty="0"/>
          </a:p>
          <a:p>
            <a:pPr marL="468000" indent="-457200"/>
            <a:r>
              <a:rPr lang="en-CA" sz="1600" dirty="0" err="1"/>
              <a:t>Soundmary</a:t>
            </a:r>
            <a:r>
              <a:rPr lang="en-CA" sz="1600" dirty="0"/>
              <a:t> (2013). Sheep in field. </a:t>
            </a:r>
            <a:r>
              <a:rPr lang="en-CA" sz="1600" dirty="0" err="1"/>
              <a:t>Freesound</a:t>
            </a:r>
            <a:r>
              <a:rPr lang="en-CA" sz="1600" dirty="0"/>
              <a:t>. CC BY. </a:t>
            </a:r>
            <a:r>
              <a:rPr lang="en-CA" sz="1600" dirty="0">
                <a:hlinkClick r:id="rId10"/>
              </a:rPr>
              <a:t>https://freesound.org/people/soundmary/sounds/196671/</a:t>
            </a:r>
            <a:r>
              <a:rPr lang="en-CA" sz="1600" dirty="0"/>
              <a:t>Susan Yin (n.d.). [Library]. </a:t>
            </a:r>
            <a:r>
              <a:rPr lang="en-CA" sz="1600" i="1" dirty="0" err="1"/>
              <a:t>Unsplash</a:t>
            </a:r>
            <a:r>
              <a:rPr lang="en-CA" sz="1600" dirty="0"/>
              <a:t>. </a:t>
            </a:r>
            <a:r>
              <a:rPr lang="en-CA" sz="1600" dirty="0">
                <a:hlinkClick r:id="rId11"/>
              </a:rPr>
              <a:t>https://unsplash.com/photos/2JIvboGLeho</a:t>
            </a:r>
            <a:endParaRPr lang="en-CA" sz="1600" dirty="0"/>
          </a:p>
          <a:p>
            <a:pPr marL="468000" indent="-457200"/>
            <a:r>
              <a:rPr lang="en-CA" sz="1600" dirty="0"/>
              <a:t>Humanoide9000 (2019). Orchestral Royal Theme Fanfare. CC BY. </a:t>
            </a:r>
            <a:r>
              <a:rPr lang="en-CA" sz="1600" dirty="0">
                <a:hlinkClick r:id="rId12"/>
              </a:rPr>
              <a:t>https://freesound.org/people/humanoide9000/sounds/468924/</a:t>
            </a:r>
            <a:endParaRPr lang="en-CA" sz="1600" dirty="0"/>
          </a:p>
          <a:p>
            <a:pPr marL="468000" indent="-457200">
              <a:lnSpc>
                <a:spcPct val="150000"/>
              </a:lnSpc>
              <a:spcBef>
                <a:spcPts val="0"/>
              </a:spcBef>
            </a:pPr>
            <a:r>
              <a:rPr lang="en-US" sz="1600" dirty="0">
                <a:latin typeface="Arial" panose="020B0604020202020204" pitchFamily="34" charset="0"/>
                <a:cs typeface="Arial" panose="020B0604020202020204" pitchFamily="34" charset="0"/>
              </a:rPr>
              <a:t>Susan Yin(n.d.).</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Unsplash</a:t>
            </a:r>
            <a:r>
              <a:rPr lang="en-US" sz="1600" i="1" dirty="0">
                <a:latin typeface="Arial" panose="020B0604020202020204" pitchFamily="34" charset="0"/>
                <a:cs typeface="Arial" panose="020B0604020202020204" pitchFamily="34" charset="0"/>
              </a:rPr>
              <a:t>. </a:t>
            </a:r>
            <a:r>
              <a:rPr lang="en-CA" sz="1600" dirty="0">
                <a:hlinkClick r:id="rId11"/>
              </a:rPr>
              <a:t>https://unsplash.com/photos/2JIvboGLeho</a:t>
            </a:r>
            <a:endParaRPr lang="en-CA" sz="1600" dirty="0"/>
          </a:p>
          <a:p>
            <a:pPr marL="468000" indent="-457200">
              <a:lnSpc>
                <a:spcPct val="100000"/>
              </a:lnSpc>
              <a:spcBef>
                <a:spcPts val="0"/>
              </a:spcBef>
            </a:pPr>
            <a:r>
              <a:rPr lang="en-US" sz="1600" dirty="0">
                <a:latin typeface="Arial" panose="020B0604020202020204" pitchFamily="34" charset="0"/>
                <a:cs typeface="Arial" panose="020B0604020202020204" pitchFamily="34" charset="0"/>
              </a:rPr>
              <a:t>Closing Slides Music: Rybak, </a:t>
            </a:r>
            <a:r>
              <a:rPr lang="en-US" sz="1600" dirty="0" err="1">
                <a:latin typeface="Arial" panose="020B0604020202020204" pitchFamily="34" charset="0"/>
                <a:cs typeface="Arial" panose="020B0604020202020204" pitchFamily="34" charset="0"/>
              </a:rPr>
              <a:t>Nazar</a:t>
            </a:r>
            <a:r>
              <a:rPr lang="en-US" sz="1600" dirty="0">
                <a:latin typeface="Arial" panose="020B0604020202020204" pitchFamily="34" charset="0"/>
                <a:cs typeface="Arial" panose="020B0604020202020204" pitchFamily="34" charset="0"/>
              </a:rPr>
              <a:t>. (n.d.). Corporate Inspired. </a:t>
            </a:r>
            <a:r>
              <a:rPr lang="en-US" sz="1600" i="1" dirty="0" err="1">
                <a:latin typeface="Arial" panose="020B0604020202020204" pitchFamily="34" charset="0"/>
                <a:cs typeface="Arial" panose="020B0604020202020204" pitchFamily="34" charset="0"/>
              </a:rPr>
              <a:t>HookSounds</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13"/>
              </a:rPr>
              <a:t>http://www.hooksounds.com</a:t>
            </a:r>
            <a:endParaRPr lang="en-US" sz="1600" dirty="0">
              <a:solidFill>
                <a:schemeClr val="tx1"/>
              </a:solidFill>
              <a:latin typeface="Arial" panose="020B0604020202020204" pitchFamily="34" charset="0"/>
              <a:cs typeface="Arial" panose="020B0604020202020204" pitchFamily="34" charset="0"/>
            </a:endParaRPr>
          </a:p>
          <a:p>
            <a:pPr marL="468000" indent="-457200">
              <a:lnSpc>
                <a:spcPct val="100000"/>
              </a:lnSpc>
              <a:spcBef>
                <a:spcPts val="0"/>
              </a:spcBef>
            </a:pPr>
            <a:r>
              <a:rPr lang="en-US" sz="1600" dirty="0">
                <a:latin typeface="Arial" panose="020B0604020202020204" pitchFamily="34" charset="0"/>
                <a:cs typeface="Arial" panose="020B0604020202020204" pitchFamily="34" charset="0"/>
              </a:rPr>
              <a:t>Unattributed materials are contributions from the Opening Up Copyright Project Team and placed in the Public Domain.</a:t>
            </a:r>
          </a:p>
          <a:p>
            <a:endParaRPr lang="en-CA" sz="1600" dirty="0"/>
          </a:p>
          <a:p>
            <a:endParaRPr lang="en-US" sz="1600" dirty="0">
              <a:solidFill>
                <a:schemeClr val="tx1"/>
              </a:solidFill>
            </a:endParaRPr>
          </a:p>
        </p:txBody>
      </p:sp>
    </p:spTree>
    <p:extLst>
      <p:ext uri="{BB962C8B-B14F-4D97-AF65-F5344CB8AC3E}">
        <p14:creationId xmlns:p14="http://schemas.microsoft.com/office/powerpoint/2010/main" val="1591361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4E7DF8-8836-1A49-95E6-B030D6B6FE47}"/>
              </a:ext>
            </a:extLst>
          </p:cNvPr>
          <p:cNvSpPr txBox="1">
            <a:spLocks noGrp="1"/>
          </p:cNvSpPr>
          <p:nvPr>
            <p:ph type="body" sz="quarter" idx="10"/>
          </p:nvPr>
        </p:nvSpPr>
        <p:spPr>
          <a:xfrm>
            <a:off x="1450855" y="2496233"/>
            <a:ext cx="9290290" cy="646331"/>
          </a:xfrm>
          <a:prstGeom prst="rect">
            <a:avLst/>
          </a:prstGeom>
          <a:noFill/>
        </p:spPr>
        <p:txBody>
          <a:bodyPr wrap="square" rtlCol="0">
            <a:spAutoFit/>
          </a:bodyPr>
          <a:lstStyle/>
          <a:p>
            <a:r>
              <a:rPr lang="en-US" sz="2000" dirty="0">
                <a:solidFill>
                  <a:schemeClr val="bg2">
                    <a:lumMod val="50000"/>
                  </a:schemeClr>
                </a:solidFill>
              </a:rPr>
              <a:t>University of Alberta (2020). “Open Licensing and Creative Commons.” Opening Up Copyright Instructional Module</a:t>
            </a:r>
            <a:r>
              <a:rPr lang="en-US" dirty="0">
                <a:solidFill>
                  <a:schemeClr val="bg2">
                    <a:lumMod val="75000"/>
                  </a:schemeClr>
                </a:solidFill>
              </a:rPr>
              <a:t>. </a:t>
            </a:r>
            <a:r>
              <a:rPr lang="en-CA" dirty="0">
                <a:hlinkClick r:id="rId2"/>
              </a:rPr>
              <a:t>https://sites.library.ualberta.ca/copyright/</a:t>
            </a:r>
            <a:endParaRPr lang="en-US" dirty="0"/>
          </a:p>
        </p:txBody>
      </p:sp>
    </p:spTree>
    <p:extLst>
      <p:ext uri="{BB962C8B-B14F-4D97-AF65-F5344CB8AC3E}">
        <p14:creationId xmlns:p14="http://schemas.microsoft.com/office/powerpoint/2010/main" val="143005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5F5E32-E860-BE49-B44E-EF39EC88EDE1}"/>
              </a:ext>
            </a:extLst>
          </p:cNvPr>
          <p:cNvSpPr txBox="1"/>
          <p:nvPr/>
        </p:nvSpPr>
        <p:spPr>
          <a:xfrm>
            <a:off x="7006069" y="5809414"/>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p:txBody>
      </p:sp>
      <p:sp>
        <p:nvSpPr>
          <p:cNvPr id="3" name="TextBox 2">
            <a:extLst>
              <a:ext uri="{FF2B5EF4-FFF2-40B4-BE49-F238E27FC236}">
                <a16:creationId xmlns:a16="http://schemas.microsoft.com/office/drawing/2014/main" id="{574041F5-B1BC-3F44-A874-B22CD33E4B27}"/>
              </a:ext>
            </a:extLst>
          </p:cNvPr>
          <p:cNvSpPr txBox="1"/>
          <p:nvPr/>
        </p:nvSpPr>
        <p:spPr>
          <a:xfrm>
            <a:off x="8944970" y="2885654"/>
            <a:ext cx="2074460"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Tree>
    <p:extLst>
      <p:ext uri="{BB962C8B-B14F-4D97-AF65-F5344CB8AC3E}">
        <p14:creationId xmlns:p14="http://schemas.microsoft.com/office/powerpoint/2010/main" val="2956645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23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51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AUTHORIZING USES</a:t>
            </a:r>
          </a:p>
        </p:txBody>
      </p:sp>
      <p:grpSp>
        <p:nvGrpSpPr>
          <p:cNvPr id="3" name="Group 2">
            <a:extLst>
              <a:ext uri="{FF2B5EF4-FFF2-40B4-BE49-F238E27FC236}">
                <a16:creationId xmlns:a16="http://schemas.microsoft.com/office/drawing/2014/main" id="{DB67B7D6-6C02-6640-93CF-333653991B85}"/>
              </a:ext>
            </a:extLst>
          </p:cNvPr>
          <p:cNvGrpSpPr/>
          <p:nvPr/>
        </p:nvGrpSpPr>
        <p:grpSpPr>
          <a:xfrm>
            <a:off x="1064473" y="4356348"/>
            <a:ext cx="1602751" cy="1877970"/>
            <a:chOff x="1028459" y="1394952"/>
            <a:chExt cx="1485900" cy="1845886"/>
          </a:xfrm>
        </p:grpSpPr>
        <p:pic>
          <p:nvPicPr>
            <p:cNvPr id="4"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603" y="1394952"/>
              <a:ext cx="1097615" cy="1473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13F7A6A-C5CB-8442-9534-A9E803F77A4A}"/>
                </a:ext>
              </a:extLst>
            </p:cNvPr>
            <p:cNvPicPr>
              <a:picLocks noChangeAspect="1"/>
            </p:cNvPicPr>
            <p:nvPr/>
          </p:nvPicPr>
          <p:blipFill>
            <a:blip r:embed="rId4"/>
            <a:stretch>
              <a:fillRect/>
            </a:stretch>
          </p:blipFill>
          <p:spPr>
            <a:xfrm>
              <a:off x="1028459" y="3012238"/>
              <a:ext cx="1485900" cy="228600"/>
            </a:xfrm>
            <a:prstGeom prst="rect">
              <a:avLst/>
            </a:prstGeom>
          </p:spPr>
        </p:pic>
      </p:grpSp>
      <p:cxnSp>
        <p:nvCxnSpPr>
          <p:cNvPr id="9" name="Straight Arrow Connector 8">
            <a:extLst>
              <a:ext uri="{FF2B5EF4-FFF2-40B4-BE49-F238E27FC236}">
                <a16:creationId xmlns:a16="http://schemas.microsoft.com/office/drawing/2014/main" id="{0ACF1616-63BE-C947-ACB6-5DB6734DA33B}"/>
              </a:ext>
            </a:extLst>
          </p:cNvPr>
          <p:cNvCxnSpPr>
            <a:cxnSpLocks/>
          </p:cNvCxnSpPr>
          <p:nvPr/>
        </p:nvCxnSpPr>
        <p:spPr>
          <a:xfrm>
            <a:off x="7376231" y="4986102"/>
            <a:ext cx="957998" cy="2628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ED560B-1DB0-BA4D-9A55-2C07859EB95D}"/>
              </a:ext>
            </a:extLst>
          </p:cNvPr>
          <p:cNvCxnSpPr>
            <a:cxnSpLocks/>
          </p:cNvCxnSpPr>
          <p:nvPr/>
        </p:nvCxnSpPr>
        <p:spPr>
          <a:xfrm flipH="1">
            <a:off x="3707578" y="4980074"/>
            <a:ext cx="925805" cy="268864"/>
          </a:xfrm>
          <a:prstGeom prst="straightConnector1">
            <a:avLst/>
          </a:prstGeom>
          <a:ln w="76200">
            <a:solidFill>
              <a:srgbClr val="ED6B3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0A6E01-7CBF-B243-969E-7C8DC83F4499}"/>
              </a:ext>
            </a:extLst>
          </p:cNvPr>
          <p:cNvCxnSpPr>
            <a:cxnSpLocks/>
          </p:cNvCxnSpPr>
          <p:nvPr/>
        </p:nvCxnSpPr>
        <p:spPr>
          <a:xfrm flipH="1" flipV="1">
            <a:off x="3526468" y="2817676"/>
            <a:ext cx="837261" cy="1502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F7E72A-BC2A-1F4F-80A7-16E48476E234}"/>
              </a:ext>
            </a:extLst>
          </p:cNvPr>
          <p:cNvCxnSpPr>
            <a:cxnSpLocks/>
          </p:cNvCxnSpPr>
          <p:nvPr/>
        </p:nvCxnSpPr>
        <p:spPr>
          <a:xfrm flipV="1">
            <a:off x="7547078" y="2827449"/>
            <a:ext cx="800683" cy="19747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F10912-D471-5E40-BF55-AEF5D3C89951}"/>
              </a:ext>
            </a:extLst>
          </p:cNvPr>
          <p:cNvCxnSpPr>
            <a:cxnSpLocks/>
          </p:cNvCxnSpPr>
          <p:nvPr/>
        </p:nvCxnSpPr>
        <p:spPr>
          <a:xfrm>
            <a:off x="7376231" y="4980074"/>
            <a:ext cx="964504" cy="268864"/>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5F1486-55B5-1945-88AF-14BF14F8ED53}"/>
              </a:ext>
            </a:extLst>
          </p:cNvPr>
          <p:cNvCxnSpPr>
            <a:cxnSpLocks/>
          </p:cNvCxnSpPr>
          <p:nvPr/>
        </p:nvCxnSpPr>
        <p:spPr>
          <a:xfrm flipH="1">
            <a:off x="3719279" y="4967213"/>
            <a:ext cx="903965" cy="28172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95D564-F1D9-1342-9A16-7BFB3ECB0B0D}"/>
              </a:ext>
            </a:extLst>
          </p:cNvPr>
          <p:cNvCxnSpPr>
            <a:cxnSpLocks/>
          </p:cNvCxnSpPr>
          <p:nvPr/>
        </p:nvCxnSpPr>
        <p:spPr>
          <a:xfrm flipH="1" flipV="1">
            <a:off x="3519443" y="2833416"/>
            <a:ext cx="856839" cy="14741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F86E174-C1C4-6D4C-9516-B78C11C3A197}"/>
              </a:ext>
            </a:extLst>
          </p:cNvPr>
          <p:cNvCxnSpPr>
            <a:cxnSpLocks/>
          </p:cNvCxnSpPr>
          <p:nvPr/>
        </p:nvCxnSpPr>
        <p:spPr>
          <a:xfrm flipV="1">
            <a:off x="7547078" y="2817676"/>
            <a:ext cx="793657" cy="20724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erson wearing a costume&#10;&#10;Description automatically generated">
            <a:extLst>
              <a:ext uri="{FF2B5EF4-FFF2-40B4-BE49-F238E27FC236}">
                <a16:creationId xmlns:a16="http://schemas.microsoft.com/office/drawing/2014/main" id="{AB93CCF5-7543-4D41-A652-A71A470A2225}"/>
              </a:ext>
            </a:extLst>
          </p:cNvPr>
          <p:cNvPicPr>
            <a:picLocks noChangeAspect="1"/>
          </p:cNvPicPr>
          <p:nvPr/>
        </p:nvPicPr>
        <p:blipFill>
          <a:blip r:embed="rId5"/>
          <a:stretch>
            <a:fillRect/>
          </a:stretch>
        </p:blipFill>
        <p:spPr>
          <a:xfrm>
            <a:off x="4997295" y="2450924"/>
            <a:ext cx="1916217" cy="2554956"/>
          </a:xfrm>
          <a:prstGeom prst="rect">
            <a:avLst/>
          </a:prstGeom>
        </p:spPr>
      </p:pic>
      <p:pic>
        <p:nvPicPr>
          <p:cNvPr id="7" name="Picture 6">
            <a:extLst>
              <a:ext uri="{FF2B5EF4-FFF2-40B4-BE49-F238E27FC236}">
                <a16:creationId xmlns:a16="http://schemas.microsoft.com/office/drawing/2014/main" id="{D68FAA01-4BF6-634F-B876-B7470712A790}"/>
              </a:ext>
            </a:extLst>
          </p:cNvPr>
          <p:cNvPicPr>
            <a:picLocks noChangeAspect="1"/>
          </p:cNvPicPr>
          <p:nvPr/>
        </p:nvPicPr>
        <p:blipFill>
          <a:blip r:embed="rId6"/>
          <a:stretch>
            <a:fillRect/>
          </a:stretch>
        </p:blipFill>
        <p:spPr>
          <a:xfrm>
            <a:off x="8690080" y="4379557"/>
            <a:ext cx="2781628" cy="1854761"/>
          </a:xfrm>
          <a:prstGeom prst="rect">
            <a:avLst/>
          </a:prstGeom>
        </p:spPr>
      </p:pic>
      <p:pic>
        <p:nvPicPr>
          <p:cNvPr id="21" name="Picture 20">
            <a:extLst>
              <a:ext uri="{FF2B5EF4-FFF2-40B4-BE49-F238E27FC236}">
                <a16:creationId xmlns:a16="http://schemas.microsoft.com/office/drawing/2014/main" id="{A4720171-4654-DD4B-86D7-45A5359457AD}"/>
              </a:ext>
            </a:extLst>
          </p:cNvPr>
          <p:cNvPicPr>
            <a:picLocks noChangeAspect="1"/>
          </p:cNvPicPr>
          <p:nvPr/>
        </p:nvPicPr>
        <p:blipFill>
          <a:blip r:embed="rId7"/>
          <a:stretch>
            <a:fillRect/>
          </a:stretch>
        </p:blipFill>
        <p:spPr>
          <a:xfrm>
            <a:off x="9031189" y="1596122"/>
            <a:ext cx="1916217" cy="2286750"/>
          </a:xfrm>
          <a:prstGeom prst="rect">
            <a:avLst/>
          </a:prstGeom>
        </p:spPr>
      </p:pic>
      <p:pic>
        <p:nvPicPr>
          <p:cNvPr id="23" name="Picture 22">
            <a:extLst>
              <a:ext uri="{FF2B5EF4-FFF2-40B4-BE49-F238E27FC236}">
                <a16:creationId xmlns:a16="http://schemas.microsoft.com/office/drawing/2014/main" id="{BDAA2DA2-CF65-9E4E-8F1A-0C2CAA206364}"/>
              </a:ext>
            </a:extLst>
          </p:cNvPr>
          <p:cNvPicPr>
            <a:picLocks noChangeAspect="1"/>
          </p:cNvPicPr>
          <p:nvPr/>
        </p:nvPicPr>
        <p:blipFill>
          <a:blip r:embed="rId8"/>
          <a:stretch>
            <a:fillRect/>
          </a:stretch>
        </p:blipFill>
        <p:spPr>
          <a:xfrm>
            <a:off x="750802" y="1722585"/>
            <a:ext cx="2253646" cy="2033824"/>
          </a:xfrm>
          <a:prstGeom prst="rect">
            <a:avLst/>
          </a:prstGeom>
        </p:spPr>
      </p:pic>
      <p:pic>
        <p:nvPicPr>
          <p:cNvPr id="25" name="Picture 24">
            <a:extLst>
              <a:ext uri="{FF2B5EF4-FFF2-40B4-BE49-F238E27FC236}">
                <a16:creationId xmlns:a16="http://schemas.microsoft.com/office/drawing/2014/main" id="{447751D1-FA46-2645-AAEE-D1171BB17D5F}"/>
              </a:ext>
            </a:extLst>
          </p:cNvPr>
          <p:cNvPicPr>
            <a:picLocks noChangeAspect="1"/>
          </p:cNvPicPr>
          <p:nvPr/>
        </p:nvPicPr>
        <p:blipFill>
          <a:blip r:embed="rId9"/>
          <a:stretch>
            <a:fillRect/>
          </a:stretch>
        </p:blipFill>
        <p:spPr>
          <a:xfrm>
            <a:off x="608652" y="4321557"/>
            <a:ext cx="2782143" cy="1854762"/>
          </a:xfrm>
          <a:prstGeom prst="rect">
            <a:avLst/>
          </a:prstGeom>
        </p:spPr>
      </p:pic>
    </p:spTree>
    <p:extLst>
      <p:ext uri="{BB962C8B-B14F-4D97-AF65-F5344CB8AC3E}">
        <p14:creationId xmlns:p14="http://schemas.microsoft.com/office/powerpoint/2010/main" val="160531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19B69F-535B-AD40-8B2F-EB56D80D77E0}"/>
              </a:ext>
            </a:extLst>
          </p:cNvPr>
          <p:cNvSpPr txBox="1"/>
          <p:nvPr/>
        </p:nvSpPr>
        <p:spPr>
          <a:xfrm>
            <a:off x="1045528" y="2449323"/>
            <a:ext cx="5013960" cy="2554545"/>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“This song is Copyrighted in U.S., under Seal of Copyright #154085, for a period of 28 years, and anybody caught </a:t>
            </a:r>
            <a:r>
              <a:rPr lang="en-CA" sz="2000" dirty="0" err="1">
                <a:solidFill>
                  <a:schemeClr val="bg2">
                    <a:lumMod val="50000"/>
                  </a:schemeClr>
                </a:solidFill>
                <a:latin typeface="Arial" panose="020B0604020202020204" pitchFamily="34" charset="0"/>
                <a:cs typeface="Arial" panose="020B0604020202020204" pitchFamily="34" charset="0"/>
              </a:rPr>
              <a:t>singin</a:t>
            </a:r>
            <a:r>
              <a:rPr lang="en-CA" sz="2000" dirty="0">
                <a:solidFill>
                  <a:schemeClr val="bg2">
                    <a:lumMod val="50000"/>
                  </a:schemeClr>
                </a:solidFill>
                <a:latin typeface="Arial" panose="020B0604020202020204" pitchFamily="34" charset="0"/>
                <a:cs typeface="Arial" panose="020B0604020202020204" pitchFamily="34" charset="0"/>
              </a:rPr>
              <a:t>’  it without our permission, will be mighty good friends of </a:t>
            </a:r>
            <a:r>
              <a:rPr lang="en-CA" sz="2000" dirty="0" err="1">
                <a:solidFill>
                  <a:schemeClr val="bg2">
                    <a:lumMod val="50000"/>
                  </a:schemeClr>
                </a:solidFill>
                <a:latin typeface="Arial" panose="020B0604020202020204" pitchFamily="34" charset="0"/>
                <a:cs typeface="Arial" panose="020B0604020202020204" pitchFamily="34" charset="0"/>
              </a:rPr>
              <a:t>ourn</a:t>
            </a:r>
            <a:r>
              <a:rPr lang="en-CA" sz="2000" dirty="0">
                <a:solidFill>
                  <a:schemeClr val="bg2">
                    <a:lumMod val="50000"/>
                  </a:schemeClr>
                </a:solidFill>
                <a:latin typeface="Arial" panose="020B0604020202020204" pitchFamily="34" charset="0"/>
                <a:cs typeface="Arial" panose="020B0604020202020204" pitchFamily="34" charset="0"/>
              </a:rPr>
              <a:t>, cause we don’t give a </a:t>
            </a:r>
            <a:r>
              <a:rPr lang="en-CA" sz="2000" dirty="0" err="1">
                <a:solidFill>
                  <a:schemeClr val="bg2">
                    <a:lumMod val="50000"/>
                  </a:schemeClr>
                </a:solidFill>
                <a:latin typeface="Arial" panose="020B0604020202020204" pitchFamily="34" charset="0"/>
                <a:cs typeface="Arial" panose="020B0604020202020204" pitchFamily="34" charset="0"/>
              </a:rPr>
              <a:t>dern</a:t>
            </a:r>
            <a:r>
              <a:rPr lang="en-CA" sz="2000" dirty="0">
                <a:solidFill>
                  <a:schemeClr val="bg2">
                    <a:lumMod val="50000"/>
                  </a:schemeClr>
                </a:solidFill>
                <a:latin typeface="Arial" panose="020B0604020202020204" pitchFamily="34" charset="0"/>
                <a:cs typeface="Arial" panose="020B0604020202020204" pitchFamily="34" charset="0"/>
              </a:rPr>
              <a:t>. Publish it. Write it. Sing it. Swing to it. Yodel it. We wrote it, that’s all we wanted to do.”</a:t>
            </a:r>
          </a:p>
        </p:txBody>
      </p:sp>
      <p:pic>
        <p:nvPicPr>
          <p:cNvPr id="12" name="Content Placeholder 9">
            <a:extLst>
              <a:ext uri="{FF2B5EF4-FFF2-40B4-BE49-F238E27FC236}">
                <a16:creationId xmlns:a16="http://schemas.microsoft.com/office/drawing/2014/main" id="{A114B240-3F51-7744-B249-F5FCA4FD2C80}"/>
              </a:ext>
            </a:extLst>
          </p:cNvPr>
          <p:cNvPicPr>
            <a:picLocks noChangeAspect="1"/>
          </p:cNvPicPr>
          <p:nvPr/>
        </p:nvPicPr>
        <p:blipFill>
          <a:blip r:embed="rId5"/>
          <a:stretch>
            <a:fillRect/>
          </a:stretch>
        </p:blipFill>
        <p:spPr>
          <a:xfrm>
            <a:off x="6887507" y="1801797"/>
            <a:ext cx="3606322" cy="4531947"/>
          </a:xfrm>
          <a:prstGeom prst="rect">
            <a:avLst/>
          </a:prstGeom>
        </p:spPr>
      </p:pic>
    </p:spTree>
    <p:custDataLst>
      <p:tags r:id="rId1"/>
    </p:custDataLst>
    <p:extLst>
      <p:ext uri="{BB962C8B-B14F-4D97-AF65-F5344CB8AC3E}">
        <p14:creationId xmlns:p14="http://schemas.microsoft.com/office/powerpoint/2010/main" val="311807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616">
        <p159:morph option="byObject"/>
      </p:transition>
    </mc:Choice>
    <mc:Fallback xmlns="">
      <p:transition spd="slow" advTm="316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0"/>
                                  </p:stCondLst>
                                  <p:iterate type="lt">
                                    <p:tmAbs val="70"/>
                                  </p:iterate>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costume&#10;&#10;Description automatically generated">
            <a:extLst>
              <a:ext uri="{FF2B5EF4-FFF2-40B4-BE49-F238E27FC236}">
                <a16:creationId xmlns:a16="http://schemas.microsoft.com/office/drawing/2014/main" id="{D10AB83C-90EE-8140-A3B9-17C06013CFFF}"/>
              </a:ext>
            </a:extLst>
          </p:cNvPr>
          <p:cNvPicPr>
            <a:picLocks noChangeAspect="1"/>
          </p:cNvPicPr>
          <p:nvPr/>
        </p:nvPicPr>
        <p:blipFill>
          <a:blip r:embed="rId4"/>
          <a:stretch>
            <a:fillRect/>
          </a:stretch>
        </p:blipFill>
        <p:spPr>
          <a:xfrm>
            <a:off x="2649029" y="2355855"/>
            <a:ext cx="2745996" cy="3574779"/>
          </a:xfrm>
          <a:prstGeom prst="rect">
            <a:avLst/>
          </a:prstGeom>
        </p:spPr>
      </p:pic>
      <p:sp>
        <p:nvSpPr>
          <p:cNvPr id="9" name="TextBox 8">
            <a:extLst>
              <a:ext uri="{FF2B5EF4-FFF2-40B4-BE49-F238E27FC236}">
                <a16:creationId xmlns:a16="http://schemas.microsoft.com/office/drawing/2014/main" id="{999EE7DE-65B0-9D4A-A8E1-94D77DFADAD6}"/>
              </a:ext>
            </a:extLst>
          </p:cNvPr>
          <p:cNvSpPr txBox="1"/>
          <p:nvPr/>
        </p:nvSpPr>
        <p:spPr>
          <a:xfrm>
            <a:off x="1242485" y="1636839"/>
            <a:ext cx="3026142" cy="400110"/>
          </a:xfrm>
          <a:prstGeom prst="rect">
            <a:avLst/>
          </a:prstGeom>
          <a:noFill/>
        </p:spPr>
        <p:txBody>
          <a:bodyPr wrap="square" rtlCol="0">
            <a:spAutoFit/>
          </a:bodyPr>
          <a:lstStyle/>
          <a:p>
            <a:r>
              <a:rPr lang="en-CA" sz="2000" dirty="0"/>
              <a:t>Open licensing systems</a:t>
            </a:r>
            <a:endParaRPr lang="en-US" sz="2000" dirty="0"/>
          </a:p>
        </p:txBody>
      </p:sp>
      <p:sp>
        <p:nvSpPr>
          <p:cNvPr id="12" name="Title 4">
            <a:extLst>
              <a:ext uri="{FF2B5EF4-FFF2-40B4-BE49-F238E27FC236}">
                <a16:creationId xmlns:a16="http://schemas.microsoft.com/office/drawing/2014/main" id="{94E5762F-393F-8247-ACF2-6F977E04DE57}"/>
              </a:ext>
            </a:extLst>
          </p:cNvPr>
          <p:cNvSpPr>
            <a:spLocks noGrp="1"/>
          </p:cNvSpPr>
          <p:nvPr>
            <p:ph type="title"/>
          </p:nvPr>
        </p:nvSpPr>
        <p:spPr/>
        <p:txBody>
          <a:bodyPr/>
          <a:lstStyle/>
          <a:p>
            <a:r>
              <a:rPr lang="en-US" dirty="0"/>
              <a:t>OPEN LICENSING SYSTEMS</a:t>
            </a:r>
          </a:p>
        </p:txBody>
      </p:sp>
      <p:cxnSp>
        <p:nvCxnSpPr>
          <p:cNvPr id="14" name="Straight Connector 13">
            <a:extLst>
              <a:ext uri="{FF2B5EF4-FFF2-40B4-BE49-F238E27FC236}">
                <a16:creationId xmlns:a16="http://schemas.microsoft.com/office/drawing/2014/main" id="{E4693A96-0E43-8F40-A199-56C93B8EEF1E}"/>
              </a:ext>
            </a:extLst>
          </p:cNvPr>
          <p:cNvCxnSpPr>
            <a:cxnSpLocks/>
          </p:cNvCxnSpPr>
          <p:nvPr/>
        </p:nvCxnSpPr>
        <p:spPr>
          <a:xfrm>
            <a:off x="6496398" y="2063039"/>
            <a:ext cx="39188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4C6444-CDD2-494A-85B6-A3EB2C69C079}"/>
              </a:ext>
            </a:extLst>
          </p:cNvPr>
          <p:cNvSpPr txBox="1"/>
          <p:nvPr/>
        </p:nvSpPr>
        <p:spPr>
          <a:xfrm>
            <a:off x="3907896" y="1648174"/>
            <a:ext cx="6754661" cy="400110"/>
          </a:xfrm>
          <a:prstGeom prst="rect">
            <a:avLst/>
          </a:prstGeom>
          <a:noFill/>
        </p:spPr>
        <p:txBody>
          <a:bodyPr wrap="square" rtlCol="0">
            <a:spAutoFit/>
          </a:bodyPr>
          <a:lstStyle/>
          <a:p>
            <a:r>
              <a:rPr lang="en-CA" sz="2000" dirty="0"/>
              <a:t>: A set of licenses that grant everyone certain permissions</a:t>
            </a:r>
            <a:endParaRPr lang="en-US" sz="2000" dirty="0"/>
          </a:p>
        </p:txBody>
      </p:sp>
      <p:sp>
        <p:nvSpPr>
          <p:cNvPr id="21" name="TextBox 20">
            <a:extLst>
              <a:ext uri="{FF2B5EF4-FFF2-40B4-BE49-F238E27FC236}">
                <a16:creationId xmlns:a16="http://schemas.microsoft.com/office/drawing/2014/main" id="{69055912-D5CB-4748-8349-70E33606D6FE}"/>
              </a:ext>
            </a:extLst>
          </p:cNvPr>
          <p:cNvSpPr txBox="1"/>
          <p:nvPr/>
        </p:nvSpPr>
        <p:spPr>
          <a:xfrm>
            <a:off x="3907896" y="1659509"/>
            <a:ext cx="2634418" cy="400110"/>
          </a:xfrm>
          <a:prstGeom prst="rect">
            <a:avLst/>
          </a:prstGeom>
          <a:noFill/>
        </p:spPr>
        <p:txBody>
          <a:bodyPr wrap="square" rtlCol="0">
            <a:spAutoFit/>
          </a:bodyPr>
          <a:lstStyle/>
          <a:p>
            <a:r>
              <a:rPr lang="en-CA" sz="2000" dirty="0"/>
              <a:t>: Provide consistency</a:t>
            </a:r>
            <a:endParaRPr lang="en-US" sz="2000" dirty="0"/>
          </a:p>
        </p:txBody>
      </p:sp>
      <p:sp>
        <p:nvSpPr>
          <p:cNvPr id="22" name="TextBox 21">
            <a:extLst>
              <a:ext uri="{FF2B5EF4-FFF2-40B4-BE49-F238E27FC236}">
                <a16:creationId xmlns:a16="http://schemas.microsoft.com/office/drawing/2014/main" id="{4816A5F1-FC5D-DA49-B80C-6329C77F405D}"/>
              </a:ext>
            </a:extLst>
          </p:cNvPr>
          <p:cNvSpPr txBox="1"/>
          <p:nvPr/>
        </p:nvSpPr>
        <p:spPr>
          <a:xfrm>
            <a:off x="3907896" y="1648174"/>
            <a:ext cx="6696426" cy="400110"/>
          </a:xfrm>
          <a:prstGeom prst="rect">
            <a:avLst/>
          </a:prstGeom>
          <a:noFill/>
        </p:spPr>
        <p:txBody>
          <a:bodyPr wrap="square" rtlCol="0">
            <a:spAutoFit/>
          </a:bodyPr>
          <a:lstStyle/>
          <a:p>
            <a:r>
              <a:rPr lang="en-CA" sz="2000" dirty="0"/>
              <a:t>: Enable works with similar terms to be integrated</a:t>
            </a:r>
            <a:endParaRPr lang="en-US" sz="2000" dirty="0"/>
          </a:p>
        </p:txBody>
      </p:sp>
      <p:sp>
        <p:nvSpPr>
          <p:cNvPr id="25" name="Content Placeholder 24">
            <a:extLst>
              <a:ext uri="{FF2B5EF4-FFF2-40B4-BE49-F238E27FC236}">
                <a16:creationId xmlns:a16="http://schemas.microsoft.com/office/drawing/2014/main" id="{69236933-055A-4445-BAD5-A889082870E7}"/>
              </a:ext>
            </a:extLst>
          </p:cNvPr>
          <p:cNvSpPr>
            <a:spLocks noGrp="1"/>
          </p:cNvSpPr>
          <p:nvPr>
            <p:ph sz="quarter" idx="14"/>
          </p:nvPr>
        </p:nvSpPr>
        <p:spPr/>
        <p:txBody>
          <a:bodyPr/>
          <a:lstStyle/>
          <a:p>
            <a:endParaRPr lang="en-US"/>
          </a:p>
        </p:txBody>
      </p:sp>
      <p:pic>
        <p:nvPicPr>
          <p:cNvPr id="26" name="Content Placeholder 9">
            <a:extLst>
              <a:ext uri="{FF2B5EF4-FFF2-40B4-BE49-F238E27FC236}">
                <a16:creationId xmlns:a16="http://schemas.microsoft.com/office/drawing/2014/main" id="{886B5874-4011-C94C-BAB7-68DCA838E03D}"/>
              </a:ext>
            </a:extLst>
          </p:cNvPr>
          <p:cNvPicPr>
            <a:picLocks noChangeAspect="1"/>
          </p:cNvPicPr>
          <p:nvPr/>
        </p:nvPicPr>
        <p:blipFill>
          <a:blip r:embed="rId5"/>
          <a:stretch>
            <a:fillRect/>
          </a:stretch>
        </p:blipFill>
        <p:spPr>
          <a:xfrm>
            <a:off x="6698321" y="2355855"/>
            <a:ext cx="2844650" cy="3574779"/>
          </a:xfrm>
          <a:prstGeom prst="rect">
            <a:avLst/>
          </a:prstGeom>
        </p:spPr>
      </p:pic>
    </p:spTree>
    <p:custDataLst>
      <p:tags r:id="rId1"/>
    </p:custDataLst>
    <p:extLst>
      <p:ext uri="{BB962C8B-B14F-4D97-AF65-F5344CB8AC3E}">
        <p14:creationId xmlns:p14="http://schemas.microsoft.com/office/powerpoint/2010/main" val="209019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616">
        <p159:morph option="byObject"/>
      </p:transition>
    </mc:Choice>
    <mc:Fallback xmlns="">
      <p:transition spd="slow" advTm="31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0" grpId="1"/>
      <p:bldP spid="21" grpId="0"/>
      <p:bldP spid="21"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B5FB-5B41-9A45-9649-145DD1B40C9B}"/>
              </a:ext>
            </a:extLst>
          </p:cNvPr>
          <p:cNvSpPr>
            <a:spLocks noGrp="1"/>
          </p:cNvSpPr>
          <p:nvPr>
            <p:ph type="ctrTitle"/>
          </p:nvPr>
        </p:nvSpPr>
        <p:spPr>
          <a:xfrm>
            <a:off x="1524000" y="1328506"/>
            <a:ext cx="9144000" cy="2387600"/>
          </a:xfrm>
        </p:spPr>
        <p:txBody>
          <a:bodyPr/>
          <a:lstStyle/>
          <a:p>
            <a:r>
              <a:rPr lang="en-CA" dirty="0"/>
              <a:t>Open Licensing and Creative Commons</a:t>
            </a:r>
            <a:endParaRPr lang="en-US" dirty="0"/>
          </a:p>
        </p:txBody>
      </p:sp>
      <p:sp>
        <p:nvSpPr>
          <p:cNvPr id="4" name="Text Placeholder 3">
            <a:extLst>
              <a:ext uri="{FF2B5EF4-FFF2-40B4-BE49-F238E27FC236}">
                <a16:creationId xmlns:a16="http://schemas.microsoft.com/office/drawing/2014/main" id="{4DFE435C-F19F-A144-ABE4-719DF158B43C}"/>
              </a:ext>
            </a:extLst>
          </p:cNvPr>
          <p:cNvSpPr>
            <a:spLocks noGrp="1"/>
          </p:cNvSpPr>
          <p:nvPr>
            <p:ph type="body" sz="quarter" idx="10"/>
          </p:nvPr>
        </p:nvSpPr>
        <p:spPr>
          <a:xfrm>
            <a:off x="10072997" y="6337532"/>
            <a:ext cx="2119003" cy="374650"/>
          </a:xfrm>
        </p:spPr>
        <p:txBody>
          <a:bodyPr/>
          <a:lstStyle/>
          <a:p>
            <a:r>
              <a:rPr lang="en-US" dirty="0"/>
              <a:t>January 2020</a:t>
            </a:r>
          </a:p>
        </p:txBody>
      </p:sp>
      <p:cxnSp>
        <p:nvCxnSpPr>
          <p:cNvPr id="5" name="Straight Arrow Connector 4">
            <a:extLst>
              <a:ext uri="{FF2B5EF4-FFF2-40B4-BE49-F238E27FC236}">
                <a16:creationId xmlns:a16="http://schemas.microsoft.com/office/drawing/2014/main" id="{97F179A5-09FC-7F43-8F91-D72AC4C4D430}"/>
              </a:ext>
            </a:extLst>
          </p:cNvPr>
          <p:cNvCxnSpPr>
            <a:cxnSpLocks/>
          </p:cNvCxnSpPr>
          <p:nvPr/>
        </p:nvCxnSpPr>
        <p:spPr>
          <a:xfrm>
            <a:off x="9650568" y="4868528"/>
            <a:ext cx="844858" cy="6763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D7F11D-FAA8-1946-A8E2-4316A3529BC4}"/>
              </a:ext>
            </a:extLst>
          </p:cNvPr>
          <p:cNvSpPr txBox="1"/>
          <p:nvPr/>
        </p:nvSpPr>
        <p:spPr>
          <a:xfrm>
            <a:off x="8692867" y="4283443"/>
            <a:ext cx="1539790" cy="584775"/>
          </a:xfrm>
          <a:prstGeom prst="rect">
            <a:avLst/>
          </a:prstGeom>
          <a:noFill/>
        </p:spPr>
        <p:txBody>
          <a:bodyPr wrap="square" rtlCol="0">
            <a:spAutoFit/>
          </a:bodyPr>
          <a:lstStyle/>
          <a:p>
            <a:r>
              <a:rPr lang="en-US" sz="3200" b="1" dirty="0">
                <a:solidFill>
                  <a:srgbClr val="FF0000"/>
                </a:solidFill>
              </a:rPr>
              <a:t>Yay!</a:t>
            </a:r>
          </a:p>
        </p:txBody>
      </p:sp>
      <p:pic>
        <p:nvPicPr>
          <p:cNvPr id="9" name="Picture 6">
            <a:extLst>
              <a:ext uri="{FF2B5EF4-FFF2-40B4-BE49-F238E27FC236}">
                <a16:creationId xmlns:a16="http://schemas.microsoft.com/office/drawing/2014/main" id="{A543D277-DF80-4D4D-843D-07A4CDBD67C2}"/>
              </a:ext>
            </a:extLst>
          </p:cNvPr>
          <p:cNvPicPr>
            <a:picLocks noChangeAspect="1" noChangeArrowheads="1"/>
          </p:cNvPicPr>
          <p:nvPr/>
        </p:nvPicPr>
        <p:blipFill>
          <a:blip r:embed="rId3"/>
          <a:srcRect/>
          <a:stretch/>
        </p:blipFill>
        <p:spPr bwMode="auto">
          <a:xfrm>
            <a:off x="10501662" y="5833172"/>
            <a:ext cx="1233866" cy="4413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B1198ED4-DED0-564A-A57D-F4AAD7E3266E}"/>
              </a:ext>
            </a:extLst>
          </p:cNvPr>
          <p:cNvPicPr>
            <a:picLocks noChangeAspect="1" noChangeArrowheads="1"/>
          </p:cNvPicPr>
          <p:nvPr/>
        </p:nvPicPr>
        <p:blipFill>
          <a:blip r:embed="rId3"/>
          <a:srcRect/>
          <a:stretch/>
        </p:blipFill>
        <p:spPr bwMode="auto">
          <a:xfrm>
            <a:off x="10495426" y="5833171"/>
            <a:ext cx="1233866" cy="4413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1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32" presetClass="emph" presetSubtype="0" repeatCount="2000" fill="hold" grpId="0" nodeType="afterEffect">
                                  <p:stCondLst>
                                    <p:cond delay="0"/>
                                  </p:stCondLst>
                                  <p:childTnLst>
                                    <p:animRot by="120000">
                                      <p:cBhvr>
                                        <p:cTn id="14" dur="100" fill="hold">
                                          <p:stCondLst>
                                            <p:cond delay="0"/>
                                          </p:stCondLst>
                                        </p:cTn>
                                        <p:tgtEl>
                                          <p:spTgt spid="8">
                                            <p:txEl>
                                              <p:pRg st="0" end="0"/>
                                            </p:txEl>
                                          </p:spTgt>
                                        </p:tgtEl>
                                        <p:attrNameLst>
                                          <p:attrName>r</p:attrName>
                                        </p:attrNameLst>
                                      </p:cBhvr>
                                    </p:animRot>
                                    <p:animRot by="-240000">
                                      <p:cBhvr>
                                        <p:cTn id="15" dur="200" fill="hold">
                                          <p:stCondLst>
                                            <p:cond delay="200"/>
                                          </p:stCondLst>
                                        </p:cTn>
                                        <p:tgtEl>
                                          <p:spTgt spid="8">
                                            <p:txEl>
                                              <p:pRg st="0" end="0"/>
                                            </p:txEl>
                                          </p:spTgt>
                                        </p:tgtEl>
                                        <p:attrNameLst>
                                          <p:attrName>r</p:attrName>
                                        </p:attrNameLst>
                                      </p:cBhvr>
                                    </p:animRot>
                                    <p:animRot by="240000">
                                      <p:cBhvr>
                                        <p:cTn id="16" dur="200" fill="hold">
                                          <p:stCondLst>
                                            <p:cond delay="400"/>
                                          </p:stCondLst>
                                        </p:cTn>
                                        <p:tgtEl>
                                          <p:spTgt spid="8">
                                            <p:txEl>
                                              <p:pRg st="0" end="0"/>
                                            </p:txEl>
                                          </p:spTgt>
                                        </p:tgtEl>
                                        <p:attrNameLst>
                                          <p:attrName>r</p:attrName>
                                        </p:attrNameLst>
                                      </p:cBhvr>
                                    </p:animRot>
                                    <p:animRot by="-240000">
                                      <p:cBhvr>
                                        <p:cTn id="17" dur="200" fill="hold">
                                          <p:stCondLst>
                                            <p:cond delay="600"/>
                                          </p:stCondLst>
                                        </p:cTn>
                                        <p:tgtEl>
                                          <p:spTgt spid="8">
                                            <p:txEl>
                                              <p:pRg st="0" end="0"/>
                                            </p:txEl>
                                          </p:spTgt>
                                        </p:tgtEl>
                                        <p:attrNameLst>
                                          <p:attrName>r</p:attrName>
                                        </p:attrNameLst>
                                      </p:cBhvr>
                                    </p:animRot>
                                    <p:animRot by="120000">
                                      <p:cBhvr>
                                        <p:cTn id="18" dur="200" fill="hold">
                                          <p:stCondLst>
                                            <p:cond delay="80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B609EF-0588-7746-A1EA-90A0D3EBDEE5}"/>
              </a:ext>
            </a:extLst>
          </p:cNvPr>
          <p:cNvSpPr>
            <a:spLocks noGrp="1"/>
          </p:cNvSpPr>
          <p:nvPr>
            <p:ph sz="quarter" idx="14"/>
          </p:nvPr>
        </p:nvSpPr>
        <p:spPr/>
        <p:txBody>
          <a:bodyPr/>
          <a:lstStyle/>
          <a:p>
            <a:endParaRPr lang="en-US" b="1"/>
          </a:p>
        </p:txBody>
      </p:sp>
      <p:pic>
        <p:nvPicPr>
          <p:cNvPr id="7" name="Picture 6" descr="A picture containing green&#10;&#10;Description automatically generated">
            <a:extLst>
              <a:ext uri="{FF2B5EF4-FFF2-40B4-BE49-F238E27FC236}">
                <a16:creationId xmlns:a16="http://schemas.microsoft.com/office/drawing/2014/main" id="{83D84597-3636-A24A-98C7-13E4D2D3DD75}"/>
              </a:ext>
            </a:extLst>
          </p:cNvPr>
          <p:cNvPicPr>
            <a:picLocks noChangeAspect="1"/>
          </p:cNvPicPr>
          <p:nvPr/>
        </p:nvPicPr>
        <p:blipFill>
          <a:blip r:embed="rId3"/>
          <a:stretch>
            <a:fillRect/>
          </a:stretch>
        </p:blipFill>
        <p:spPr>
          <a:xfrm>
            <a:off x="2698983" y="298450"/>
            <a:ext cx="7355808" cy="6261100"/>
          </a:xfrm>
          <a:prstGeom prst="rect">
            <a:avLst/>
          </a:prstGeom>
        </p:spPr>
      </p:pic>
      <p:pic>
        <p:nvPicPr>
          <p:cNvPr id="10" name="Picture 6">
            <a:extLst>
              <a:ext uri="{FF2B5EF4-FFF2-40B4-BE49-F238E27FC236}">
                <a16:creationId xmlns:a16="http://schemas.microsoft.com/office/drawing/2014/main" id="{EC6927EF-F7DB-FF48-9427-609D7941B825}"/>
              </a:ext>
            </a:extLst>
          </p:cNvPr>
          <p:cNvPicPr>
            <a:picLocks noChangeAspect="1" noChangeArrowheads="1"/>
          </p:cNvPicPr>
          <p:nvPr/>
        </p:nvPicPr>
        <p:blipFill>
          <a:blip r:embed="rId4"/>
          <a:srcRect/>
          <a:stretch/>
        </p:blipFill>
        <p:spPr bwMode="auto">
          <a:xfrm>
            <a:off x="10495425" y="5833171"/>
            <a:ext cx="1299009" cy="4413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15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1.11111E-6 L -0.63008 -0.43287 " pathEditMode="relative" rAng="0" ptsTypes="AA">
                                      <p:cBhvr>
                                        <p:cTn id="6" dur="2000" fill="hold"/>
                                        <p:tgtEl>
                                          <p:spTgt spid="10"/>
                                        </p:tgtEl>
                                        <p:attrNameLst>
                                          <p:attrName>ppt_x</p:attrName>
                                          <p:attrName>ppt_y</p:attrName>
                                        </p:attrNameLst>
                                      </p:cBhvr>
                                      <p:rCtr x="-31510" y="-2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SPECTRUM OF OPENNESS</a:t>
            </a:r>
          </a:p>
        </p:txBody>
      </p:sp>
      <p:pic>
        <p:nvPicPr>
          <p:cNvPr id="3" name="Picture 4" descr="File:Spectrum-sRGB.svg">
            <a:extLst>
              <a:ext uri="{FF2B5EF4-FFF2-40B4-BE49-F238E27FC236}">
                <a16:creationId xmlns:a16="http://schemas.microsoft.com/office/drawing/2014/main" id="{D88DB914-D349-3E4F-BD81-842A5685C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60" y="3169737"/>
            <a:ext cx="13289368" cy="114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6F499676-B878-0C41-A47B-27458A78103C}"/>
              </a:ext>
            </a:extLst>
          </p:cNvPr>
          <p:cNvSpPr txBox="1">
            <a:spLocks/>
          </p:cNvSpPr>
          <p:nvPr/>
        </p:nvSpPr>
        <p:spPr>
          <a:xfrm>
            <a:off x="2671282" y="53074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rgbClr val="002060"/>
                </a:solidFill>
              </a:rPr>
              <a:t>S</a:t>
            </a:r>
            <a:r>
              <a:rPr lang="en-US" dirty="0">
                <a:solidFill>
                  <a:srgbClr val="7030A0"/>
                </a:solidFill>
              </a:rPr>
              <a:t>P</a:t>
            </a:r>
            <a:r>
              <a:rPr lang="en-US" dirty="0">
                <a:solidFill>
                  <a:srgbClr val="1659B4"/>
                </a:solidFill>
              </a:rPr>
              <a:t>EC</a:t>
            </a:r>
            <a:r>
              <a:rPr lang="en-US" dirty="0">
                <a:solidFill>
                  <a:srgbClr val="0070C0"/>
                </a:solidFill>
              </a:rPr>
              <a:t>TR</a:t>
            </a:r>
            <a:r>
              <a:rPr lang="en-US" dirty="0">
                <a:solidFill>
                  <a:srgbClr val="00B0F0"/>
                </a:solidFill>
              </a:rPr>
              <a:t>UM</a:t>
            </a:r>
            <a:r>
              <a:rPr lang="en-US" dirty="0">
                <a:solidFill>
                  <a:srgbClr val="7CF5A1"/>
                </a:solidFill>
              </a:rPr>
              <a:t> OF </a:t>
            </a:r>
            <a:r>
              <a:rPr lang="en-US" dirty="0">
                <a:solidFill>
                  <a:srgbClr val="00B050"/>
                </a:solidFill>
              </a:rPr>
              <a:t>OP</a:t>
            </a:r>
            <a:r>
              <a:rPr lang="en-US" dirty="0">
                <a:solidFill>
                  <a:srgbClr val="92D050"/>
                </a:solidFill>
              </a:rPr>
              <a:t>EN</a:t>
            </a:r>
            <a:r>
              <a:rPr lang="en-US" dirty="0">
                <a:solidFill>
                  <a:srgbClr val="ED6B33"/>
                </a:solidFill>
              </a:rPr>
              <a:t>NE</a:t>
            </a:r>
            <a:r>
              <a:rPr lang="en-US" dirty="0">
                <a:solidFill>
                  <a:srgbClr val="FF0000"/>
                </a:solidFill>
              </a:rPr>
              <a:t>S</a:t>
            </a:r>
            <a:r>
              <a:rPr lang="en-US" dirty="0">
                <a:solidFill>
                  <a:srgbClr val="C00000"/>
                </a:solidFill>
              </a:rPr>
              <a:t>S</a:t>
            </a:r>
          </a:p>
        </p:txBody>
      </p:sp>
      <p:sp>
        <p:nvSpPr>
          <p:cNvPr id="6" name="TextBox 5">
            <a:extLst>
              <a:ext uri="{FF2B5EF4-FFF2-40B4-BE49-F238E27FC236}">
                <a16:creationId xmlns:a16="http://schemas.microsoft.com/office/drawing/2014/main" id="{C2BE7CEC-DBC9-714B-AB8E-61EA7B0EC24B}"/>
              </a:ext>
            </a:extLst>
          </p:cNvPr>
          <p:cNvSpPr txBox="1"/>
          <p:nvPr/>
        </p:nvSpPr>
        <p:spPr>
          <a:xfrm>
            <a:off x="4047742" y="2215929"/>
            <a:ext cx="4096515" cy="369332"/>
          </a:xfrm>
          <a:prstGeom prst="rect">
            <a:avLst/>
          </a:prstGeom>
          <a:noFill/>
        </p:spPr>
        <p:txBody>
          <a:bodyPr wrap="square" rtlCol="0">
            <a:spAutoFit/>
          </a:bodyPr>
          <a:lstStyle/>
          <a:p>
            <a:r>
              <a:rPr lang="en-US" dirty="0"/>
              <a:t>Open </a:t>
            </a:r>
            <a:r>
              <a:rPr lang="en-US" dirty="0" err="1"/>
              <a:t>licence</a:t>
            </a:r>
            <a:r>
              <a:rPr lang="en-US" dirty="0"/>
              <a:t> = Fewer rights reserved </a:t>
            </a:r>
          </a:p>
        </p:txBody>
      </p:sp>
      <p:sp>
        <p:nvSpPr>
          <p:cNvPr id="7" name="TextBox 6">
            <a:extLst>
              <a:ext uri="{FF2B5EF4-FFF2-40B4-BE49-F238E27FC236}">
                <a16:creationId xmlns:a16="http://schemas.microsoft.com/office/drawing/2014/main" id="{192C1AA0-66DF-5642-9536-F1BE8E4E22A1}"/>
              </a:ext>
            </a:extLst>
          </p:cNvPr>
          <p:cNvSpPr txBox="1"/>
          <p:nvPr/>
        </p:nvSpPr>
        <p:spPr>
          <a:xfrm>
            <a:off x="9447261" y="5083363"/>
            <a:ext cx="1658318" cy="923330"/>
          </a:xfrm>
          <a:prstGeom prst="rect">
            <a:avLst/>
          </a:prstGeom>
          <a:noFill/>
        </p:spPr>
        <p:txBody>
          <a:bodyPr wrap="square" rtlCol="0">
            <a:spAutoFit/>
          </a:bodyPr>
          <a:lstStyle/>
          <a:p>
            <a:r>
              <a:rPr lang="en-US" dirty="0"/>
              <a:t>MORE OPEN</a:t>
            </a:r>
          </a:p>
          <a:p>
            <a:endParaRPr lang="en-US" dirty="0"/>
          </a:p>
          <a:p>
            <a:endParaRPr lang="en-US" dirty="0"/>
          </a:p>
        </p:txBody>
      </p:sp>
      <p:sp>
        <p:nvSpPr>
          <p:cNvPr id="8" name="TextBox 7">
            <a:extLst>
              <a:ext uri="{FF2B5EF4-FFF2-40B4-BE49-F238E27FC236}">
                <a16:creationId xmlns:a16="http://schemas.microsoft.com/office/drawing/2014/main" id="{26C477B8-A03A-1D42-BB5E-21FA05BA4E83}"/>
              </a:ext>
            </a:extLst>
          </p:cNvPr>
          <p:cNvSpPr txBox="1"/>
          <p:nvPr/>
        </p:nvSpPr>
        <p:spPr>
          <a:xfrm>
            <a:off x="555356" y="5280687"/>
            <a:ext cx="1658318" cy="369332"/>
          </a:xfrm>
          <a:prstGeom prst="rect">
            <a:avLst/>
          </a:prstGeom>
          <a:noFill/>
        </p:spPr>
        <p:txBody>
          <a:bodyPr wrap="square" rtlCol="0">
            <a:spAutoFit/>
          </a:bodyPr>
          <a:lstStyle/>
          <a:p>
            <a:r>
              <a:rPr lang="en-US" dirty="0"/>
              <a:t>LESS OPEN</a:t>
            </a:r>
          </a:p>
        </p:txBody>
      </p:sp>
      <p:sp>
        <p:nvSpPr>
          <p:cNvPr id="9" name="TextBox 8">
            <a:extLst>
              <a:ext uri="{FF2B5EF4-FFF2-40B4-BE49-F238E27FC236}">
                <a16:creationId xmlns:a16="http://schemas.microsoft.com/office/drawing/2014/main" id="{4AA2FD47-6CB9-2642-9357-5023BAB0BF0F}"/>
              </a:ext>
            </a:extLst>
          </p:cNvPr>
          <p:cNvSpPr txBox="1"/>
          <p:nvPr/>
        </p:nvSpPr>
        <p:spPr>
          <a:xfrm>
            <a:off x="9346629" y="5545028"/>
            <a:ext cx="2333786" cy="646331"/>
          </a:xfrm>
          <a:prstGeom prst="rect">
            <a:avLst/>
          </a:prstGeom>
          <a:noFill/>
        </p:spPr>
        <p:txBody>
          <a:bodyPr wrap="square" rtlCol="0">
            <a:spAutoFit/>
          </a:bodyPr>
          <a:lstStyle/>
          <a:p>
            <a:pPr marL="285750" indent="-285750">
              <a:buFont typeface="Arial" panose="020B0604020202020204" pitchFamily="34" charset="0"/>
              <a:buChar char="•"/>
            </a:pPr>
            <a:r>
              <a:rPr lang="en-US" dirty="0"/>
              <a:t>Remix or Modify</a:t>
            </a:r>
          </a:p>
          <a:p>
            <a:pPr marL="285750" indent="-285750">
              <a:buFont typeface="Arial" panose="020B0604020202020204" pitchFamily="34" charset="0"/>
              <a:buChar char="•"/>
            </a:pPr>
            <a:r>
              <a:rPr lang="en-US" dirty="0"/>
              <a:t>Sell for Profit</a:t>
            </a:r>
          </a:p>
        </p:txBody>
      </p:sp>
      <p:pic>
        <p:nvPicPr>
          <p:cNvPr id="32" name="Picture 6">
            <a:extLst>
              <a:ext uri="{FF2B5EF4-FFF2-40B4-BE49-F238E27FC236}">
                <a16:creationId xmlns:a16="http://schemas.microsoft.com/office/drawing/2014/main" id="{5CB655EC-4DC9-274A-BBEF-B19C50B5581E}"/>
              </a:ext>
            </a:extLst>
          </p:cNvPr>
          <p:cNvPicPr>
            <a:picLocks noChangeAspect="1" noChangeArrowheads="1"/>
          </p:cNvPicPr>
          <p:nvPr/>
        </p:nvPicPr>
        <p:blipFill>
          <a:blip r:embed="rId4"/>
          <a:srcRect/>
          <a:stretch/>
        </p:blipFill>
        <p:spPr bwMode="auto">
          <a:xfrm>
            <a:off x="9068303" y="3547307"/>
            <a:ext cx="1233866" cy="4413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8">
            <a:extLst>
              <a:ext uri="{FF2B5EF4-FFF2-40B4-BE49-F238E27FC236}">
                <a16:creationId xmlns:a16="http://schemas.microsoft.com/office/drawing/2014/main" id="{9AD288DB-6E2A-BD48-8AE2-11A51E7EF40B}"/>
              </a:ext>
            </a:extLst>
          </p:cNvPr>
          <p:cNvPicPr>
            <a:picLocks noChangeAspect="1" noChangeArrowheads="1"/>
          </p:cNvPicPr>
          <p:nvPr/>
        </p:nvPicPr>
        <p:blipFill>
          <a:blip r:embed="rId5"/>
          <a:srcRect/>
          <a:stretch/>
        </p:blipFill>
        <p:spPr bwMode="auto">
          <a:xfrm>
            <a:off x="7621888" y="3554159"/>
            <a:ext cx="1233866" cy="4345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F6A6F37B-9FE9-224A-A849-5F73CE39DEFC}"/>
              </a:ext>
            </a:extLst>
          </p:cNvPr>
          <p:cNvPicPr>
            <a:picLocks noChangeAspect="1" noChangeArrowheads="1"/>
          </p:cNvPicPr>
          <p:nvPr/>
        </p:nvPicPr>
        <p:blipFill>
          <a:blip r:embed="rId6"/>
          <a:srcRect/>
          <a:stretch/>
        </p:blipFill>
        <p:spPr bwMode="auto">
          <a:xfrm>
            <a:off x="4729058" y="3564371"/>
            <a:ext cx="1233866" cy="4413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CB39FEC9-BCB5-694C-9BCB-80B1AD141C90}"/>
              </a:ext>
            </a:extLst>
          </p:cNvPr>
          <p:cNvPicPr>
            <a:picLocks noChangeAspect="1" noChangeArrowheads="1"/>
          </p:cNvPicPr>
          <p:nvPr/>
        </p:nvPicPr>
        <p:blipFill>
          <a:blip r:embed="rId7"/>
          <a:srcRect/>
          <a:stretch/>
        </p:blipFill>
        <p:spPr bwMode="auto">
          <a:xfrm>
            <a:off x="6185726" y="3569435"/>
            <a:ext cx="1233866" cy="4363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BE08D7B0-B131-E146-949D-E97D9AAF7850}"/>
              </a:ext>
            </a:extLst>
          </p:cNvPr>
          <p:cNvPicPr>
            <a:picLocks noChangeAspect="1" noChangeArrowheads="1"/>
          </p:cNvPicPr>
          <p:nvPr/>
        </p:nvPicPr>
        <p:blipFill>
          <a:blip r:embed="rId8"/>
          <a:srcRect/>
          <a:stretch/>
        </p:blipFill>
        <p:spPr bwMode="auto">
          <a:xfrm>
            <a:off x="3282643" y="3555754"/>
            <a:ext cx="1233866" cy="45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a:extLst>
              <a:ext uri="{FF2B5EF4-FFF2-40B4-BE49-F238E27FC236}">
                <a16:creationId xmlns:a16="http://schemas.microsoft.com/office/drawing/2014/main" id="{831AB4BF-3541-164B-807A-183165B40405}"/>
              </a:ext>
            </a:extLst>
          </p:cNvPr>
          <p:cNvPicPr>
            <a:picLocks noChangeAspect="1" noChangeArrowheads="1"/>
          </p:cNvPicPr>
          <p:nvPr/>
        </p:nvPicPr>
        <p:blipFill>
          <a:blip r:embed="rId9"/>
          <a:srcRect/>
          <a:stretch/>
        </p:blipFill>
        <p:spPr bwMode="auto">
          <a:xfrm>
            <a:off x="1836228" y="3548924"/>
            <a:ext cx="1233866" cy="4397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drawing&#10;&#10;Description automatically generated">
            <a:extLst>
              <a:ext uri="{FF2B5EF4-FFF2-40B4-BE49-F238E27FC236}">
                <a16:creationId xmlns:a16="http://schemas.microsoft.com/office/drawing/2014/main" id="{B4323903-6048-5945-A503-2B54FC1D8968}"/>
              </a:ext>
            </a:extLst>
          </p:cNvPr>
          <p:cNvPicPr>
            <a:picLocks noChangeAspect="1"/>
          </p:cNvPicPr>
          <p:nvPr/>
        </p:nvPicPr>
        <p:blipFill>
          <a:blip r:embed="rId10"/>
          <a:stretch>
            <a:fillRect/>
          </a:stretch>
        </p:blipFill>
        <p:spPr>
          <a:xfrm>
            <a:off x="11030728" y="3448035"/>
            <a:ext cx="1081310" cy="1081310"/>
          </a:xfrm>
          <a:prstGeom prst="rect">
            <a:avLst/>
          </a:prstGeom>
        </p:spPr>
      </p:pic>
      <p:pic>
        <p:nvPicPr>
          <p:cNvPr id="19" name="Picture 6" descr="https://upload.wikimedia.org/wikipedia/commons/thumb/b/b0/Copyright.svg/197px-Copyright.svg.png">
            <a:extLst>
              <a:ext uri="{FF2B5EF4-FFF2-40B4-BE49-F238E27FC236}">
                <a16:creationId xmlns:a16="http://schemas.microsoft.com/office/drawing/2014/main" id="{22A91AF8-3529-C748-9113-D687060D7A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8" y="3675101"/>
            <a:ext cx="1000979" cy="100097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6674240-4D43-0D4E-A88B-B15968118285}"/>
              </a:ext>
            </a:extLst>
          </p:cNvPr>
          <p:cNvCxnSpPr/>
          <p:nvPr/>
        </p:nvCxnSpPr>
        <p:spPr>
          <a:xfrm>
            <a:off x="8092356" y="2444585"/>
            <a:ext cx="1951893" cy="0"/>
          </a:xfrm>
          <a:prstGeom prst="straightConnector1">
            <a:avLst/>
          </a:prstGeom>
          <a:ln w="508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0995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40"/>
                                        </p:tgtEl>
                                      </p:cBhvr>
                                    </p:animEffect>
                                    <p:animScale>
                                      <p:cBhvr>
                                        <p:cTn id="11" dur="250" autoRev="1" fill="hold"/>
                                        <p:tgtEl>
                                          <p:spTgt spid="4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nodeType="clickEffect">
                                  <p:stCondLst>
                                    <p:cond delay="0"/>
                                  </p:stCondLst>
                                  <p:childTnLst>
                                    <p:animEffect transition="out" filter="wipe(left)">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nodeType="clickEffect">
                                  <p:stCondLst>
                                    <p:cond delay="0"/>
                                  </p:stCondLst>
                                  <p:childTnLst>
                                    <p:animEffect transition="out" filter="wipe(left)">
                                      <p:cBhvr>
                                        <p:cTn id="26" dur="500"/>
                                        <p:tgtEl>
                                          <p:spTgt spid="4">
                                            <p:txEl>
                                              <p:pRg st="0" end="0"/>
                                            </p:txEl>
                                          </p:spTgt>
                                        </p:tgtEl>
                                      </p:cBhvr>
                                    </p:animEffect>
                                    <p:set>
                                      <p:cBhvr>
                                        <p:cTn id="27" dur="1" fill="hold">
                                          <p:stCondLst>
                                            <p:cond delay="499"/>
                                          </p:stCondLst>
                                        </p:cTn>
                                        <p:tgtEl>
                                          <p:spTgt spid="4">
                                            <p:txEl>
                                              <p:pRg st="0" end="0"/>
                                            </p:txEl>
                                          </p:spTgt>
                                        </p:tgtEl>
                                        <p:attrNameLst>
                                          <p:attrName>style.visibility</p:attrName>
                                        </p:attrNameLst>
                                      </p:cBhvr>
                                      <p:to>
                                        <p:strVal val="hidden"/>
                                      </p:to>
                                    </p:set>
                                  </p:childTnLst>
                                </p:cTn>
                              </p:par>
                              <p:par>
                                <p:cTn id="28" presetID="6" presetClass="emph" presetSubtype="0" fill="hold" nodeType="withEffect">
                                  <p:stCondLst>
                                    <p:cond delay="0"/>
                                  </p:stCondLst>
                                  <p:childTnLst>
                                    <p:animScale>
                                      <p:cBhvr>
                                        <p:cTn id="29" dur="2000" fill="hold"/>
                                        <p:tgtEl>
                                          <p:spTgt spid="3"/>
                                        </p:tgtEl>
                                      </p:cBhvr>
                                      <p:by x="150000" y="150000"/>
                                    </p:animScale>
                                  </p:childTnLst>
                                </p:cTn>
                              </p:par>
                              <p:par>
                                <p:cTn id="30" presetID="35" presetClass="path" presetSubtype="0" accel="50000" decel="50000" fill="hold" nodeType="withEffect">
                                  <p:stCondLst>
                                    <p:cond delay="0"/>
                                  </p:stCondLst>
                                  <p:childTnLst>
                                    <p:animMotion origin="layout" path="M -4.375E-6 3.7037E-7 L -0.25 3.7037E-7 " pathEditMode="relative" rAng="0" ptsTypes="AA">
                                      <p:cBhvr>
                                        <p:cTn id="31" dur="2000" fill="hold"/>
                                        <p:tgtEl>
                                          <p:spTgt spid="3"/>
                                        </p:tgtEl>
                                        <p:attrNameLst>
                                          <p:attrName>ppt_x</p:attrName>
                                          <p:attrName>ppt_y</p:attrName>
                                        </p:attrNameLst>
                                      </p:cBhvr>
                                      <p:rCtr x="-12500" y="0"/>
                                    </p:animMotion>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par>
                          <p:cTn id="67" fill="hold">
                            <p:stCondLst>
                              <p:cond delay="3500"/>
                            </p:stCondLst>
                            <p:childTnLst>
                              <p:par>
                                <p:cTn id="68" presetID="10" presetClass="entr" presetSubtype="0"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grpId="1" nodeType="clickEffect">
                                  <p:stCondLst>
                                    <p:cond delay="0"/>
                                  </p:stCondLst>
                                  <p:childTnLst>
                                    <p:animScale>
                                      <p:cBhvr>
                                        <p:cTn id="74" dur="2000" fill="hold"/>
                                        <p:tgtEl>
                                          <p:spTgt spid="7"/>
                                        </p:tgtEl>
                                      </p:cBhvr>
                                      <p:by x="140000" y="140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Effect transition="in" filter="fade">
                                      <p:cBhvr>
                                        <p:cTn id="79" dur="500"/>
                                        <p:tgtEl>
                                          <p:spTgt spid="9">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
                                            <p:txEl>
                                              <p:pRg st="1" end="1"/>
                                            </p:txEl>
                                          </p:spTgt>
                                        </p:tgtEl>
                                        <p:attrNameLst>
                                          <p:attrName>style.visibility</p:attrName>
                                        </p:attrNameLst>
                                      </p:cBhvr>
                                      <p:to>
                                        <p:strVal val="visible"/>
                                      </p:to>
                                    </p:set>
                                    <p:animEffect transition="in" filter="fade">
                                      <p:cBhvr>
                                        <p:cTn id="8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6" grpId="0"/>
      <p:bldP spid="7" grpId="0"/>
      <p:bldP spid="7"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C1B63F-0523-664C-B371-CD23CA5A180F}"/>
              </a:ext>
            </a:extLst>
          </p:cNvPr>
          <p:cNvSpPr>
            <a:spLocks noGrp="1"/>
          </p:cNvSpPr>
          <p:nvPr>
            <p:ph type="title"/>
          </p:nvPr>
        </p:nvSpPr>
        <p:spPr/>
        <p:txBody>
          <a:bodyPr/>
          <a:lstStyle/>
          <a:p>
            <a:r>
              <a:rPr lang="en-US" dirty="0"/>
              <a:t>FREE SOFTWARE MOVEMENT</a:t>
            </a:r>
          </a:p>
        </p:txBody>
      </p:sp>
      <p:sp>
        <p:nvSpPr>
          <p:cNvPr id="4" name="TextBox 3">
            <a:extLst>
              <a:ext uri="{FF2B5EF4-FFF2-40B4-BE49-F238E27FC236}">
                <a16:creationId xmlns:a16="http://schemas.microsoft.com/office/drawing/2014/main" id="{5155C581-FEC3-7145-A6D0-2F88DD6A33BE}"/>
              </a:ext>
            </a:extLst>
          </p:cNvPr>
          <p:cNvSpPr txBox="1"/>
          <p:nvPr/>
        </p:nvSpPr>
        <p:spPr>
          <a:xfrm>
            <a:off x="6096000" y="1995673"/>
            <a:ext cx="5795689" cy="3785652"/>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0 – The freedom to run the program as you wish, for any purpose</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1 – The freedom to study how the program works, and change it so it does your computing as you wish</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2 – The freedom to redistribute copies so you can help your neighbor</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Freedom 3 – The freedom to distribute copies of your modified versions to others</a:t>
            </a:r>
          </a:p>
        </p:txBody>
      </p:sp>
      <p:pic>
        <p:nvPicPr>
          <p:cNvPr id="6" name="Picture 5">
            <a:extLst>
              <a:ext uri="{FF2B5EF4-FFF2-40B4-BE49-F238E27FC236}">
                <a16:creationId xmlns:a16="http://schemas.microsoft.com/office/drawing/2014/main" id="{9529E13C-D696-D543-8574-FDF4ACF5E1AB}"/>
              </a:ext>
            </a:extLst>
          </p:cNvPr>
          <p:cNvPicPr>
            <a:picLocks noChangeAspect="1"/>
          </p:cNvPicPr>
          <p:nvPr/>
        </p:nvPicPr>
        <p:blipFill>
          <a:blip r:embed="rId3"/>
          <a:stretch>
            <a:fillRect/>
          </a:stretch>
        </p:blipFill>
        <p:spPr>
          <a:xfrm>
            <a:off x="2555109" y="2698513"/>
            <a:ext cx="1786884" cy="3151414"/>
          </a:xfrm>
          <a:prstGeom prst="rect">
            <a:avLst/>
          </a:prstGeom>
        </p:spPr>
      </p:pic>
      <p:pic>
        <p:nvPicPr>
          <p:cNvPr id="8" name="Picture 7">
            <a:extLst>
              <a:ext uri="{FF2B5EF4-FFF2-40B4-BE49-F238E27FC236}">
                <a16:creationId xmlns:a16="http://schemas.microsoft.com/office/drawing/2014/main" id="{A7767363-E4A0-394A-83CB-F88BECC38528}"/>
              </a:ext>
            </a:extLst>
          </p:cNvPr>
          <p:cNvPicPr>
            <a:picLocks noChangeAspect="1"/>
          </p:cNvPicPr>
          <p:nvPr/>
        </p:nvPicPr>
        <p:blipFill>
          <a:blip r:embed="rId4"/>
          <a:stretch>
            <a:fillRect/>
          </a:stretch>
        </p:blipFill>
        <p:spPr>
          <a:xfrm>
            <a:off x="1175501" y="3608511"/>
            <a:ext cx="3106767" cy="1895021"/>
          </a:xfrm>
          <a:prstGeom prst="rect">
            <a:avLst/>
          </a:prstGeom>
        </p:spPr>
      </p:pic>
      <p:pic>
        <p:nvPicPr>
          <p:cNvPr id="10" name="Picture 9">
            <a:extLst>
              <a:ext uri="{FF2B5EF4-FFF2-40B4-BE49-F238E27FC236}">
                <a16:creationId xmlns:a16="http://schemas.microsoft.com/office/drawing/2014/main" id="{6D7E073C-E1B4-5D43-A0DE-3C71F6362065}"/>
              </a:ext>
            </a:extLst>
          </p:cNvPr>
          <p:cNvPicPr>
            <a:picLocks noChangeAspect="1"/>
          </p:cNvPicPr>
          <p:nvPr/>
        </p:nvPicPr>
        <p:blipFill>
          <a:blip r:embed="rId5"/>
          <a:stretch>
            <a:fillRect/>
          </a:stretch>
        </p:blipFill>
        <p:spPr>
          <a:xfrm>
            <a:off x="3324680" y="4741776"/>
            <a:ext cx="2771320" cy="1899347"/>
          </a:xfrm>
          <a:prstGeom prst="rect">
            <a:avLst/>
          </a:prstGeom>
        </p:spPr>
      </p:pic>
      <p:pic>
        <p:nvPicPr>
          <p:cNvPr id="18" name="Picture 17">
            <a:extLst>
              <a:ext uri="{FF2B5EF4-FFF2-40B4-BE49-F238E27FC236}">
                <a16:creationId xmlns:a16="http://schemas.microsoft.com/office/drawing/2014/main" id="{4501F987-E959-3C40-BADC-21F5918618BA}"/>
              </a:ext>
            </a:extLst>
          </p:cNvPr>
          <p:cNvPicPr>
            <a:picLocks noChangeAspect="1"/>
          </p:cNvPicPr>
          <p:nvPr/>
        </p:nvPicPr>
        <p:blipFill>
          <a:blip r:embed="rId6"/>
          <a:stretch>
            <a:fillRect/>
          </a:stretch>
        </p:blipFill>
        <p:spPr>
          <a:xfrm>
            <a:off x="1735809" y="2063839"/>
            <a:ext cx="3555020" cy="4154838"/>
          </a:xfrm>
          <a:prstGeom prst="rect">
            <a:avLst/>
          </a:prstGeom>
        </p:spPr>
      </p:pic>
      <p:pic>
        <p:nvPicPr>
          <p:cNvPr id="3" name="Picture 2">
            <a:extLst>
              <a:ext uri="{FF2B5EF4-FFF2-40B4-BE49-F238E27FC236}">
                <a16:creationId xmlns:a16="http://schemas.microsoft.com/office/drawing/2014/main" id="{CCDD181D-1B37-CE4B-B215-D542A5AC9AF2}"/>
              </a:ext>
            </a:extLst>
          </p:cNvPr>
          <p:cNvPicPr>
            <a:picLocks noChangeAspect="1" noChangeArrowheads="1"/>
          </p:cNvPicPr>
          <p:nvPr/>
        </p:nvPicPr>
        <p:blipFill>
          <a:blip r:embed="rId7"/>
          <a:stretch>
            <a:fillRect/>
          </a:stretch>
        </p:blipFill>
        <p:spPr bwMode="auto">
          <a:xfrm>
            <a:off x="1921539" y="2275147"/>
            <a:ext cx="3295684" cy="16422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0F99D2A-F298-6148-B841-E258E0CB7B60}"/>
              </a:ext>
            </a:extLst>
          </p:cNvPr>
          <p:cNvPicPr>
            <a:picLocks noChangeAspect="1"/>
          </p:cNvPicPr>
          <p:nvPr/>
        </p:nvPicPr>
        <p:blipFill>
          <a:blip r:embed="rId8"/>
          <a:stretch>
            <a:fillRect/>
          </a:stretch>
        </p:blipFill>
        <p:spPr>
          <a:xfrm>
            <a:off x="6969168" y="1926771"/>
            <a:ext cx="3615661" cy="4154838"/>
          </a:xfrm>
          <a:prstGeom prst="rect">
            <a:avLst/>
          </a:prstGeom>
        </p:spPr>
      </p:pic>
      <p:pic>
        <p:nvPicPr>
          <p:cNvPr id="22" name="Picture 2" descr="https://upload.wikimedia.org/wikipedia/commons/thumb/4/43/Richard_Stallman%2C_Wikimedia_Polska_2009%2C_3.jpg/800px-Richard_Stallman%2C_Wikimedia_Polska_2009%2C_3.jpg">
            <a:extLst>
              <a:ext uri="{FF2B5EF4-FFF2-40B4-BE49-F238E27FC236}">
                <a16:creationId xmlns:a16="http://schemas.microsoft.com/office/drawing/2014/main" id="{B5A02523-18E0-6D48-AB79-F0AD3875F6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0271" y="1884622"/>
            <a:ext cx="2826090" cy="42391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C7E8D0B-276E-9643-A69C-8ABAC53D70CC}"/>
              </a:ext>
            </a:extLst>
          </p:cNvPr>
          <p:cNvSpPr txBox="1"/>
          <p:nvPr/>
        </p:nvSpPr>
        <p:spPr>
          <a:xfrm>
            <a:off x="1700052" y="5252455"/>
            <a:ext cx="3626534" cy="646331"/>
          </a:xfrm>
          <a:prstGeom prst="rect">
            <a:avLst/>
          </a:prstGeom>
          <a:noFill/>
        </p:spPr>
        <p:txBody>
          <a:bodyPr wrap="square" rtlCol="0">
            <a:spAutoFit/>
          </a:bodyPr>
          <a:lstStyle/>
          <a:p>
            <a:pPr algn="ctr"/>
            <a:r>
              <a:rPr lang="en-US" dirty="0"/>
              <a:t>The Free Software Foundation’s</a:t>
            </a:r>
          </a:p>
          <a:p>
            <a:pPr algn="ctr"/>
            <a:r>
              <a:rPr lang="en-US" dirty="0"/>
              <a:t>GNU Public </a:t>
            </a:r>
            <a:r>
              <a:rPr lang="en-US" dirty="0" err="1"/>
              <a:t>Licence</a:t>
            </a:r>
            <a:endParaRPr lang="en-US" dirty="0"/>
          </a:p>
        </p:txBody>
      </p:sp>
      <p:cxnSp>
        <p:nvCxnSpPr>
          <p:cNvPr id="24" name="Straight Arrow Connector 23">
            <a:extLst>
              <a:ext uri="{FF2B5EF4-FFF2-40B4-BE49-F238E27FC236}">
                <a16:creationId xmlns:a16="http://schemas.microsoft.com/office/drawing/2014/main" id="{1DA8E592-DA47-D341-BA34-6F7BA32937B5}"/>
              </a:ext>
            </a:extLst>
          </p:cNvPr>
          <p:cNvCxnSpPr>
            <a:cxnSpLocks/>
          </p:cNvCxnSpPr>
          <p:nvPr/>
        </p:nvCxnSpPr>
        <p:spPr>
          <a:xfrm flipV="1">
            <a:off x="3569380" y="4387290"/>
            <a:ext cx="0" cy="70897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5EA07D-3230-194B-9F27-0B5C4617BDE2}"/>
              </a:ext>
            </a:extLst>
          </p:cNvPr>
          <p:cNvCxnSpPr>
            <a:cxnSpLocks/>
          </p:cNvCxnSpPr>
          <p:nvPr/>
        </p:nvCxnSpPr>
        <p:spPr>
          <a:xfrm>
            <a:off x="1609952" y="4120730"/>
            <a:ext cx="39188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7D87DC0E-7C04-E348-9E50-9E54F6132091}"/>
              </a:ext>
            </a:extLst>
          </p:cNvPr>
          <p:cNvPicPr>
            <a:picLocks noChangeAspect="1"/>
          </p:cNvPicPr>
          <p:nvPr/>
        </p:nvPicPr>
        <p:blipFill>
          <a:blip r:embed="rId10">
            <a:duotone>
              <a:schemeClr val="accent6">
                <a:shade val="45000"/>
                <a:satMod val="135000"/>
              </a:schemeClr>
              <a:prstClr val="white"/>
            </a:duotone>
          </a:blip>
          <a:stretch>
            <a:fillRect/>
          </a:stretch>
        </p:blipFill>
        <p:spPr>
          <a:xfrm>
            <a:off x="3021727" y="4081442"/>
            <a:ext cx="1131417" cy="1122159"/>
          </a:xfrm>
          <a:prstGeom prst="rect">
            <a:avLst/>
          </a:prstGeom>
        </p:spPr>
      </p:pic>
      <p:pic>
        <p:nvPicPr>
          <p:cNvPr id="7" name="Picture 6" descr="A close up of a logo&#10;&#10;Description automatically generated">
            <a:extLst>
              <a:ext uri="{FF2B5EF4-FFF2-40B4-BE49-F238E27FC236}">
                <a16:creationId xmlns:a16="http://schemas.microsoft.com/office/drawing/2014/main" id="{B605E533-B214-3D49-BB7D-691A06EBA40B}"/>
              </a:ext>
            </a:extLst>
          </p:cNvPr>
          <p:cNvPicPr>
            <a:picLocks noChangeAspect="1"/>
          </p:cNvPicPr>
          <p:nvPr/>
        </p:nvPicPr>
        <p:blipFill>
          <a:blip r:embed="rId11"/>
          <a:stretch>
            <a:fillRect/>
          </a:stretch>
        </p:blipFill>
        <p:spPr>
          <a:xfrm>
            <a:off x="2360348" y="4527317"/>
            <a:ext cx="2489111" cy="1806427"/>
          </a:xfrm>
          <a:prstGeom prst="rect">
            <a:avLst/>
          </a:prstGeom>
        </p:spPr>
      </p:pic>
      <p:pic>
        <p:nvPicPr>
          <p:cNvPr id="12" name="Picture 11">
            <a:extLst>
              <a:ext uri="{FF2B5EF4-FFF2-40B4-BE49-F238E27FC236}">
                <a16:creationId xmlns:a16="http://schemas.microsoft.com/office/drawing/2014/main" id="{F0E54198-78A3-E44B-8407-E5395F64AA79}"/>
              </a:ext>
            </a:extLst>
          </p:cNvPr>
          <p:cNvPicPr>
            <a:picLocks noChangeAspect="1"/>
          </p:cNvPicPr>
          <p:nvPr/>
        </p:nvPicPr>
        <p:blipFill>
          <a:blip r:embed="rId12"/>
          <a:stretch>
            <a:fillRect/>
          </a:stretch>
        </p:blipFill>
        <p:spPr>
          <a:xfrm rot="7097489">
            <a:off x="1903959" y="2699824"/>
            <a:ext cx="2931591" cy="2514118"/>
          </a:xfrm>
          <a:prstGeom prst="rect">
            <a:avLst/>
          </a:prstGeom>
        </p:spPr>
      </p:pic>
    </p:spTree>
    <p:extLst>
      <p:ext uri="{BB962C8B-B14F-4D97-AF65-F5344CB8AC3E}">
        <p14:creationId xmlns:p14="http://schemas.microsoft.com/office/powerpoint/2010/main" val="18586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22"/>
                                        </p:tgtEl>
                                      </p:cBhvr>
                                    </p:animEffect>
                                    <p:animScale>
                                      <p:cBhvr>
                                        <p:cTn id="26" dur="250" autoRev="1" fill="hold"/>
                                        <p:tgtEl>
                                          <p:spTgt spid="22"/>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par>
                          <p:cTn id="49" fill="hold">
                            <p:stCondLst>
                              <p:cond delay="500"/>
                            </p:stCondLst>
                            <p:childTnLst>
                              <p:par>
                                <p:cTn id="50" presetID="2" presetClass="entr" presetSubtype="12"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1+#ppt_w/2"/>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21"/>
                                        </p:tgtEl>
                                        <p:attrNameLst>
                                          <p:attrName>ppt_x</p:attrName>
                                        </p:attrNameLst>
                                      </p:cBhvr>
                                      <p:tavLst>
                                        <p:tav tm="0">
                                          <p:val>
                                            <p:strVal val="ppt_x"/>
                                          </p:val>
                                        </p:tav>
                                        <p:tav tm="100000">
                                          <p:val>
                                            <p:strVal val="ppt_x"/>
                                          </p:val>
                                        </p:tav>
                                      </p:tavLst>
                                    </p:anim>
                                    <p:anim calcmode="lin" valueType="num">
                                      <p:cBhvr additive="base">
                                        <p:cTn id="64" dur="500"/>
                                        <p:tgtEl>
                                          <p:spTgt spid="21"/>
                                        </p:tgtEl>
                                        <p:attrNameLst>
                                          <p:attrName>ppt_y</p:attrName>
                                        </p:attrNameLst>
                                      </p:cBhvr>
                                      <p:tavLst>
                                        <p:tav tm="0">
                                          <p:val>
                                            <p:strVal val="ppt_y"/>
                                          </p:val>
                                        </p:tav>
                                        <p:tav tm="100000">
                                          <p:val>
                                            <p:strVal val="1+ppt_h/2"/>
                                          </p:val>
                                        </p:tav>
                                      </p:tavLst>
                                    </p:anim>
                                    <p:set>
                                      <p:cBhvr>
                                        <p:cTn id="65" dur="1" fill="hold">
                                          <p:stCondLst>
                                            <p:cond delay="499"/>
                                          </p:stCondLst>
                                        </p:cTn>
                                        <p:tgtEl>
                                          <p:spTgt spid="21"/>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8"/>
                                        </p:tgtEl>
                                        <p:attrNameLst>
                                          <p:attrName>ppt_x</p:attrName>
                                        </p:attrNameLst>
                                      </p:cBhvr>
                                      <p:tavLst>
                                        <p:tav tm="0">
                                          <p:val>
                                            <p:strVal val="ppt_x"/>
                                          </p:val>
                                        </p:tav>
                                        <p:tav tm="100000">
                                          <p:val>
                                            <p:strVal val="ppt_x"/>
                                          </p:val>
                                        </p:tav>
                                      </p:tavLst>
                                    </p:anim>
                                    <p:anim calcmode="lin" valueType="num">
                                      <p:cBhvr additive="base">
                                        <p:cTn id="68" dur="500"/>
                                        <p:tgtEl>
                                          <p:spTgt spid="18"/>
                                        </p:tgtEl>
                                        <p:attrNameLst>
                                          <p:attrName>ppt_y</p:attrName>
                                        </p:attrNameLst>
                                      </p:cBhvr>
                                      <p:tavLst>
                                        <p:tav tm="0">
                                          <p:val>
                                            <p:strVal val="ppt_y"/>
                                          </p:val>
                                        </p:tav>
                                        <p:tav tm="100000">
                                          <p:val>
                                            <p:strVal val="1+ppt_h/2"/>
                                          </p:val>
                                        </p:tav>
                                      </p:tavLst>
                                    </p:anim>
                                    <p:set>
                                      <p:cBhvr>
                                        <p:cTn id="69" dur="1" fill="hold">
                                          <p:stCondLst>
                                            <p:cond delay="499"/>
                                          </p:stCondLst>
                                        </p:cTn>
                                        <p:tgtEl>
                                          <p:spTgt spid="1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fade">
                                      <p:cBhvr>
                                        <p:cTn id="74" dur="500"/>
                                        <p:tgtEl>
                                          <p:spTgt spid="4">
                                            <p:txEl>
                                              <p:pRg st="0" end="0"/>
                                            </p:txEl>
                                          </p:spTgt>
                                        </p:tgtEl>
                                      </p:cBhvr>
                                    </p:animEffect>
                                  </p:childTnLst>
                                </p:cTn>
                              </p:par>
                            </p:childTnLst>
                          </p:cTn>
                        </p:par>
                        <p:par>
                          <p:cTn id="75" fill="hold">
                            <p:stCondLst>
                              <p:cond delay="500"/>
                            </p:stCondLst>
                            <p:childTnLst>
                              <p:par>
                                <p:cTn id="76" presetID="22" presetClass="entr" presetSubtype="1" fill="hold" nodeType="afterEffect">
                                  <p:stCondLst>
                                    <p:cond delay="1000"/>
                                  </p:stCondLst>
                                  <p:childTnLst>
                                    <p:set>
                                      <p:cBhvr>
                                        <p:cTn id="77" dur="1" fill="hold">
                                          <p:stCondLst>
                                            <p:cond delay="0"/>
                                          </p:stCondLst>
                                        </p:cTn>
                                        <p:tgtEl>
                                          <p:spTgt spid="6"/>
                                        </p:tgtEl>
                                        <p:attrNameLst>
                                          <p:attrName>style.visibility</p:attrName>
                                        </p:attrNameLst>
                                      </p:cBhvr>
                                      <p:to>
                                        <p:strVal val="visible"/>
                                      </p:to>
                                    </p:set>
                                    <p:animEffect transition="in" filter="wipe(up)">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
                                            <p:txEl>
                                              <p:pRg st="2" end="2"/>
                                            </p:txEl>
                                          </p:spTgt>
                                        </p:tgtEl>
                                        <p:attrNameLst>
                                          <p:attrName>style.visibility</p:attrName>
                                        </p:attrNameLst>
                                      </p:cBhvr>
                                      <p:to>
                                        <p:strVal val="visible"/>
                                      </p:to>
                                    </p:set>
                                    <p:animEffect transition="in" filter="fade">
                                      <p:cBhvr>
                                        <p:cTn id="83" dur="500"/>
                                        <p:tgtEl>
                                          <p:spTgt spid="4">
                                            <p:txEl>
                                              <p:pRg st="2" end="2"/>
                                            </p:txEl>
                                          </p:spTgt>
                                        </p:tgtEl>
                                      </p:cBhvr>
                                    </p:animEffect>
                                  </p:childTnLst>
                                </p:cTn>
                              </p:par>
                              <p:par>
                                <p:cTn id="84" presetID="49" presetClass="exit" presetSubtype="0" accel="100000" fill="hold" nodeType="withEffect">
                                  <p:stCondLst>
                                    <p:cond delay="0"/>
                                  </p:stCondLst>
                                  <p:childTnLst>
                                    <p:anim calcmode="lin" valueType="num">
                                      <p:cBhvr>
                                        <p:cTn id="85" dur="500"/>
                                        <p:tgtEl>
                                          <p:spTgt spid="6"/>
                                        </p:tgtEl>
                                        <p:attrNameLst>
                                          <p:attrName>ppt_w</p:attrName>
                                        </p:attrNameLst>
                                      </p:cBhvr>
                                      <p:tavLst>
                                        <p:tav tm="0">
                                          <p:val>
                                            <p:strVal val="ppt_w"/>
                                          </p:val>
                                        </p:tav>
                                        <p:tav tm="100000">
                                          <p:val>
                                            <p:fltVal val="0"/>
                                          </p:val>
                                        </p:tav>
                                      </p:tavLst>
                                    </p:anim>
                                    <p:anim calcmode="lin" valueType="num">
                                      <p:cBhvr>
                                        <p:cTn id="86" dur="500"/>
                                        <p:tgtEl>
                                          <p:spTgt spid="6"/>
                                        </p:tgtEl>
                                        <p:attrNameLst>
                                          <p:attrName>ppt_h</p:attrName>
                                        </p:attrNameLst>
                                      </p:cBhvr>
                                      <p:tavLst>
                                        <p:tav tm="0">
                                          <p:val>
                                            <p:strVal val="ppt_h"/>
                                          </p:val>
                                        </p:tav>
                                        <p:tav tm="100000">
                                          <p:val>
                                            <p:fltVal val="0"/>
                                          </p:val>
                                        </p:tav>
                                      </p:tavLst>
                                    </p:anim>
                                    <p:anim calcmode="lin" valueType="num">
                                      <p:cBhvr>
                                        <p:cTn id="87" dur="500"/>
                                        <p:tgtEl>
                                          <p:spTgt spid="6"/>
                                        </p:tgtEl>
                                        <p:attrNameLst>
                                          <p:attrName>style.rotation</p:attrName>
                                        </p:attrNameLst>
                                      </p:cBhvr>
                                      <p:tavLst>
                                        <p:tav tm="0">
                                          <p:val>
                                            <p:fltVal val="0"/>
                                          </p:val>
                                        </p:tav>
                                        <p:tav tm="100000">
                                          <p:val>
                                            <p:fltVal val="360"/>
                                          </p:val>
                                        </p:tav>
                                      </p:tavLst>
                                    </p:anim>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childTnLst>
                          </p:cTn>
                        </p:par>
                        <p:par>
                          <p:cTn id="90" fill="hold">
                            <p:stCondLst>
                              <p:cond delay="500"/>
                            </p:stCondLst>
                            <p:childTnLst>
                              <p:par>
                                <p:cTn id="91" presetID="2" presetClass="entr" presetSubtype="2" fill="hold" nodeType="afterEffect">
                                  <p:stCondLst>
                                    <p:cond delay="100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1+#ppt_w/2"/>
                                          </p:val>
                                        </p:tav>
                                        <p:tav tm="100000">
                                          <p:val>
                                            <p:strVal val="#ppt_x"/>
                                          </p:val>
                                        </p:tav>
                                      </p:tavLst>
                                    </p:anim>
                                    <p:anim calcmode="lin" valueType="num">
                                      <p:cBhvr additive="base">
                                        <p:cTn id="9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xit" presetSubtype="8" fill="hold" nodeType="clickEffect">
                                  <p:stCondLst>
                                    <p:cond delay="0"/>
                                  </p:stCondLst>
                                  <p:childTnLst>
                                    <p:anim calcmode="lin" valueType="num">
                                      <p:cBhvr additive="base">
                                        <p:cTn id="98" dur="500"/>
                                        <p:tgtEl>
                                          <p:spTgt spid="8"/>
                                        </p:tgtEl>
                                        <p:attrNameLst>
                                          <p:attrName>ppt_x</p:attrName>
                                        </p:attrNameLst>
                                      </p:cBhvr>
                                      <p:tavLst>
                                        <p:tav tm="0">
                                          <p:val>
                                            <p:strVal val="ppt_x"/>
                                          </p:val>
                                        </p:tav>
                                        <p:tav tm="100000">
                                          <p:val>
                                            <p:strVal val="0-ppt_w/2"/>
                                          </p:val>
                                        </p:tav>
                                      </p:tavLst>
                                    </p:anim>
                                    <p:anim calcmode="lin" valueType="num">
                                      <p:cBhvr additive="base">
                                        <p:cTn id="99" dur="500"/>
                                        <p:tgtEl>
                                          <p:spTgt spid="8"/>
                                        </p:tgtEl>
                                        <p:attrNameLst>
                                          <p:attrName>ppt_y</p:attrName>
                                        </p:attrNameLst>
                                      </p:cBhvr>
                                      <p:tavLst>
                                        <p:tav tm="0">
                                          <p:val>
                                            <p:strVal val="ppt_y"/>
                                          </p:val>
                                        </p:tav>
                                        <p:tav tm="100000">
                                          <p:val>
                                            <p:strVal val="ppt_y"/>
                                          </p:val>
                                        </p:tav>
                                      </p:tavLst>
                                    </p:anim>
                                    <p:set>
                                      <p:cBhvr>
                                        <p:cTn id="100" dur="1" fill="hold">
                                          <p:stCondLst>
                                            <p:cond delay="499"/>
                                          </p:stCondLst>
                                        </p:cTn>
                                        <p:tgtEl>
                                          <p:spTgt spid="8"/>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
                                            <p:txEl>
                                              <p:pRg st="4" end="4"/>
                                            </p:txEl>
                                          </p:spTgt>
                                        </p:tgtEl>
                                        <p:attrNameLst>
                                          <p:attrName>style.visibility</p:attrName>
                                        </p:attrNameLst>
                                      </p:cBhvr>
                                      <p:to>
                                        <p:strVal val="visible"/>
                                      </p:to>
                                    </p:set>
                                    <p:animEffect transition="in" filter="fade">
                                      <p:cBhvr>
                                        <p:cTn id="103" dur="500"/>
                                        <p:tgtEl>
                                          <p:spTgt spid="4">
                                            <p:txEl>
                                              <p:pRg st="4" end="4"/>
                                            </p:txEl>
                                          </p:spTgt>
                                        </p:tgtEl>
                                      </p:cBhvr>
                                    </p:animEffect>
                                  </p:childTnLst>
                                </p:cTn>
                              </p:par>
                            </p:childTnLst>
                          </p:cTn>
                        </p:par>
                        <p:par>
                          <p:cTn id="104" fill="hold">
                            <p:stCondLst>
                              <p:cond delay="500"/>
                            </p:stCondLst>
                            <p:childTnLst>
                              <p:par>
                                <p:cTn id="105" presetID="2" presetClass="entr" presetSubtype="4" fill="hold" nodeType="afterEffect">
                                  <p:stCondLst>
                                    <p:cond delay="100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ppt_x"/>
                                          </p:val>
                                        </p:tav>
                                        <p:tav tm="100000">
                                          <p:val>
                                            <p:strVal val="#ppt_x"/>
                                          </p:val>
                                        </p:tav>
                                      </p:tavLst>
                                    </p:anim>
                                    <p:anim calcmode="lin" valueType="num">
                                      <p:cBhvr additive="base">
                                        <p:cTn id="10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7" presetClass="exit" presetSubtype="0" fill="hold" nodeType="clickEffect">
                                  <p:stCondLst>
                                    <p:cond delay="0"/>
                                  </p:stCondLst>
                                  <p:childTnLst>
                                    <p:animEffect transition="out" filter="fade">
                                      <p:cBhvr>
                                        <p:cTn id="112" dur="1000"/>
                                        <p:tgtEl>
                                          <p:spTgt spid="10"/>
                                        </p:tgtEl>
                                      </p:cBhvr>
                                    </p:animEffect>
                                    <p:anim calcmode="lin" valueType="num">
                                      <p:cBhvr>
                                        <p:cTn id="113" dur="1000"/>
                                        <p:tgtEl>
                                          <p:spTgt spid="10"/>
                                        </p:tgtEl>
                                        <p:attrNameLst>
                                          <p:attrName>ppt_x</p:attrName>
                                        </p:attrNameLst>
                                      </p:cBhvr>
                                      <p:tavLst>
                                        <p:tav tm="0">
                                          <p:val>
                                            <p:strVal val="ppt_x"/>
                                          </p:val>
                                        </p:tav>
                                        <p:tav tm="100000">
                                          <p:val>
                                            <p:strVal val="ppt_x"/>
                                          </p:val>
                                        </p:tav>
                                      </p:tavLst>
                                    </p:anim>
                                    <p:anim calcmode="lin" valueType="num">
                                      <p:cBhvr>
                                        <p:cTn id="114" dur="100" decel="100000"/>
                                        <p:tgtEl>
                                          <p:spTgt spid="10"/>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10"/>
                                        </p:tgtEl>
                                        <p:attrNameLst>
                                          <p:attrName>ppt_y</p:attrName>
                                        </p:attrNameLst>
                                      </p:cBhvr>
                                      <p:tavLst>
                                        <p:tav tm="0">
                                          <p:val>
                                            <p:strVal val="ppt_y"/>
                                          </p:val>
                                        </p:tav>
                                        <p:tav tm="100000">
                                          <p:val>
                                            <p:strVal val="ppt_y+1"/>
                                          </p:val>
                                        </p:tav>
                                      </p:tavLst>
                                    </p:anim>
                                    <p:set>
                                      <p:cBhvr>
                                        <p:cTn id="116" dur="1" fill="hold">
                                          <p:stCondLst>
                                            <p:cond delay="999"/>
                                          </p:stCondLst>
                                        </p:cTn>
                                        <p:tgtEl>
                                          <p:spTgt spid="10"/>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4">
                                            <p:txEl>
                                              <p:pRg st="6" end="6"/>
                                            </p:txEl>
                                          </p:spTgt>
                                        </p:tgtEl>
                                        <p:attrNameLst>
                                          <p:attrName>style.visibility</p:attrName>
                                        </p:attrNameLst>
                                      </p:cBhvr>
                                      <p:to>
                                        <p:strVal val="visible"/>
                                      </p:to>
                                    </p:set>
                                    <p:animEffect transition="in" filter="fade">
                                      <p:cBhvr>
                                        <p:cTn id="119" dur="500"/>
                                        <p:tgtEl>
                                          <p:spTgt spid="4">
                                            <p:txEl>
                                              <p:pRg st="6" end="6"/>
                                            </p:txEl>
                                          </p:spTgt>
                                        </p:tgtEl>
                                      </p:cBhvr>
                                    </p:animEffect>
                                  </p:childTnLst>
                                </p:cTn>
                              </p:par>
                            </p:childTnLst>
                          </p:cTn>
                        </p:par>
                        <p:par>
                          <p:cTn id="120" fill="hold">
                            <p:stCondLst>
                              <p:cond delay="1000"/>
                            </p:stCondLst>
                            <p:childTnLst>
                              <p:par>
                                <p:cTn id="121" presetID="31" presetClass="entr" presetSubtype="0" fill="hold" nodeType="afterEffect">
                                  <p:stCondLst>
                                    <p:cond delay="1000"/>
                                  </p:stCondLst>
                                  <p:childTnLst>
                                    <p:set>
                                      <p:cBhvr>
                                        <p:cTn id="122" dur="1" fill="hold">
                                          <p:stCondLst>
                                            <p:cond delay="0"/>
                                          </p:stCondLst>
                                        </p:cTn>
                                        <p:tgtEl>
                                          <p:spTgt spid="12"/>
                                        </p:tgtEl>
                                        <p:attrNameLst>
                                          <p:attrName>style.visibility</p:attrName>
                                        </p:attrNameLst>
                                      </p:cBhvr>
                                      <p:to>
                                        <p:strVal val="visible"/>
                                      </p:to>
                                    </p:set>
                                    <p:anim calcmode="lin" valueType="num">
                                      <p:cBhvr>
                                        <p:cTn id="123" dur="1000" fill="hold"/>
                                        <p:tgtEl>
                                          <p:spTgt spid="12"/>
                                        </p:tgtEl>
                                        <p:attrNameLst>
                                          <p:attrName>ppt_w</p:attrName>
                                        </p:attrNameLst>
                                      </p:cBhvr>
                                      <p:tavLst>
                                        <p:tav tm="0">
                                          <p:val>
                                            <p:fltVal val="0"/>
                                          </p:val>
                                        </p:tav>
                                        <p:tav tm="100000">
                                          <p:val>
                                            <p:strVal val="#ppt_w"/>
                                          </p:val>
                                        </p:tav>
                                      </p:tavLst>
                                    </p:anim>
                                    <p:anim calcmode="lin" valueType="num">
                                      <p:cBhvr>
                                        <p:cTn id="124" dur="1000" fill="hold"/>
                                        <p:tgtEl>
                                          <p:spTgt spid="12"/>
                                        </p:tgtEl>
                                        <p:attrNameLst>
                                          <p:attrName>ppt_h</p:attrName>
                                        </p:attrNameLst>
                                      </p:cBhvr>
                                      <p:tavLst>
                                        <p:tav tm="0">
                                          <p:val>
                                            <p:fltVal val="0"/>
                                          </p:val>
                                        </p:tav>
                                        <p:tav tm="100000">
                                          <p:val>
                                            <p:strVal val="#ppt_h"/>
                                          </p:val>
                                        </p:tav>
                                      </p:tavLst>
                                    </p:anim>
                                    <p:anim calcmode="lin" valueType="num">
                                      <p:cBhvr>
                                        <p:cTn id="125" dur="1000" fill="hold"/>
                                        <p:tgtEl>
                                          <p:spTgt spid="12"/>
                                        </p:tgtEl>
                                        <p:attrNameLst>
                                          <p:attrName>style.rotation</p:attrName>
                                        </p:attrNameLst>
                                      </p:cBhvr>
                                      <p:tavLst>
                                        <p:tav tm="0">
                                          <p:val>
                                            <p:fltVal val="90"/>
                                          </p:val>
                                        </p:tav>
                                        <p:tav tm="100000">
                                          <p:val>
                                            <p:fltVal val="0"/>
                                          </p:val>
                                        </p:tav>
                                      </p:tavLst>
                                    </p:anim>
                                    <p:animEffect transition="in" filter="fade">
                                      <p:cBhvr>
                                        <p:cTn id="126" dur="1000"/>
                                        <p:tgtEl>
                                          <p:spTgt spid="1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childTnLst>
                          </p:cTn>
                        </p:par>
                        <p:par>
                          <p:cTn id="132" fill="hold">
                            <p:stCondLst>
                              <p:cond delay="500"/>
                            </p:stCondLst>
                            <p:childTnLst>
                              <p:par>
                                <p:cTn id="133" presetID="10" presetClass="entr" presetSubtype="0" fill="hold" nodeType="after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par>
                          <p:cTn id="136" fill="hold">
                            <p:stCondLst>
                              <p:cond delay="1000"/>
                            </p:stCondLst>
                            <p:childTnLst>
                              <p:par>
                                <p:cTn id="137" presetID="2" presetClass="entr" presetSubtype="1" fill="hold" nodeType="afterEffect">
                                  <p:stCondLst>
                                    <p:cond delay="0"/>
                                  </p:stCondLst>
                                  <p:childTnLst>
                                    <p:set>
                                      <p:cBhvr>
                                        <p:cTn id="138" dur="1" fill="hold">
                                          <p:stCondLst>
                                            <p:cond delay="0"/>
                                          </p:stCondLst>
                                        </p:cTn>
                                        <p:tgtEl>
                                          <p:spTgt spid="14"/>
                                        </p:tgtEl>
                                        <p:attrNameLst>
                                          <p:attrName>style.visibility</p:attrName>
                                        </p:attrNameLst>
                                      </p:cBhvr>
                                      <p:to>
                                        <p:strVal val="visible"/>
                                      </p:to>
                                    </p:set>
                                    <p:anim calcmode="lin" valueType="num">
                                      <p:cBhvr additive="base">
                                        <p:cTn id="139" dur="500" fill="hold"/>
                                        <p:tgtEl>
                                          <p:spTgt spid="14"/>
                                        </p:tgtEl>
                                        <p:attrNameLst>
                                          <p:attrName>ppt_x</p:attrName>
                                        </p:attrNameLst>
                                      </p:cBhvr>
                                      <p:tavLst>
                                        <p:tav tm="0">
                                          <p:val>
                                            <p:strVal val="#ppt_x"/>
                                          </p:val>
                                        </p:tav>
                                        <p:tav tm="100000">
                                          <p:val>
                                            <p:strVal val="#ppt_x"/>
                                          </p:val>
                                        </p:tav>
                                      </p:tavLst>
                                    </p:anim>
                                    <p:anim calcmode="lin" valueType="num">
                                      <p:cBhvr additive="base">
                                        <p:cTn id="14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8.3"/>
</p:tagLst>
</file>

<file path=ppt/tags/tag2.xml><?xml version="1.0" encoding="utf-8"?>
<p:tagLst xmlns:a="http://schemas.openxmlformats.org/drawingml/2006/main" xmlns:r="http://schemas.openxmlformats.org/officeDocument/2006/relationships" xmlns:p="http://schemas.openxmlformats.org/presentationml/2006/main">
  <p:tag name="TIMING" val="|2.7|8.3"/>
</p:tagLst>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23384</TotalTime>
  <Words>3077</Words>
  <Application>Microsoft Macintosh PowerPoint</Application>
  <PresentationFormat>Widescreen</PresentationFormat>
  <Paragraphs>178</Paragraphs>
  <Slides>24</Slides>
  <Notes>13</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24</vt:i4>
      </vt:variant>
    </vt:vector>
  </HeadingPairs>
  <TitlesOfParts>
    <vt:vector size="31" baseType="lpstr">
      <vt:lpstr>Arial</vt:lpstr>
      <vt:lpstr>Calibri</vt:lpstr>
      <vt:lpstr>Level 1</vt:lpstr>
      <vt:lpstr>Level 2</vt:lpstr>
      <vt:lpstr>Level 3</vt:lpstr>
      <vt:lpstr>Level 4</vt:lpstr>
      <vt:lpstr>Level 5</vt:lpstr>
      <vt:lpstr>Open Licensing and Creative Commons</vt:lpstr>
      <vt:lpstr>LICENCE</vt:lpstr>
      <vt:lpstr>AUTHORIZING USES</vt:lpstr>
      <vt:lpstr>PowerPoint Presentation</vt:lpstr>
      <vt:lpstr>OPEN LICENSING SYSTEMS</vt:lpstr>
      <vt:lpstr>Open Licensing and Creative Commons</vt:lpstr>
      <vt:lpstr>PowerPoint Presentation</vt:lpstr>
      <vt:lpstr>SPECTRUM OF OPENNESS</vt:lpstr>
      <vt:lpstr>FREE SOFTWARE MOVEMENT</vt:lpstr>
      <vt:lpstr>CREATIVE COMMONS</vt:lpstr>
      <vt:lpstr>OPEN LICENCES</vt:lpstr>
      <vt:lpstr>LEARNING OBJECTIVES</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Julia Guy</cp:lastModifiedBy>
  <cp:revision>117</cp:revision>
  <dcterms:created xsi:type="dcterms:W3CDTF">2019-10-03T17:13:49Z</dcterms:created>
  <dcterms:modified xsi:type="dcterms:W3CDTF">2020-01-21T16:42:03Z</dcterms:modified>
</cp:coreProperties>
</file>