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9" r:id="rId1"/>
    <p:sldMasterId id="2147493530" r:id="rId2"/>
    <p:sldMasterId id="2147493541" r:id="rId3"/>
    <p:sldMasterId id="2147493552" r:id="rId4"/>
    <p:sldMasterId id="2147493563" r:id="rId5"/>
    <p:sldMasterId id="2147493574" r:id="rId6"/>
  </p:sldMasterIdLst>
  <p:notesMasterIdLst>
    <p:notesMasterId r:id="rId32"/>
  </p:notesMasterIdLst>
  <p:handoutMasterIdLst>
    <p:handoutMasterId r:id="rId33"/>
  </p:handoutMasterIdLst>
  <p:sldIdLst>
    <p:sldId id="362" r:id="rId7"/>
    <p:sldId id="261" r:id="rId8"/>
    <p:sldId id="333" r:id="rId9"/>
    <p:sldId id="353" r:id="rId10"/>
    <p:sldId id="264" r:id="rId11"/>
    <p:sldId id="364" r:id="rId12"/>
    <p:sldId id="356" r:id="rId13"/>
    <p:sldId id="339" r:id="rId14"/>
    <p:sldId id="340" r:id="rId15"/>
    <p:sldId id="341" r:id="rId16"/>
    <p:sldId id="342" r:id="rId17"/>
    <p:sldId id="345" r:id="rId18"/>
    <p:sldId id="365" r:id="rId19"/>
    <p:sldId id="359" r:id="rId20"/>
    <p:sldId id="360" r:id="rId21"/>
    <p:sldId id="361" r:id="rId22"/>
    <p:sldId id="373" r:id="rId23"/>
    <p:sldId id="374" r:id="rId24"/>
    <p:sldId id="369" r:id="rId25"/>
    <p:sldId id="370" r:id="rId26"/>
    <p:sldId id="371" r:id="rId27"/>
    <p:sldId id="372" r:id="rId28"/>
    <p:sldId id="368" r:id="rId29"/>
    <p:sldId id="367" r:id="rId30"/>
    <p:sldId id="36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9C59"/>
    <a:srgbClr val="7CF5A1"/>
    <a:srgbClr val="1659B4"/>
    <a:srgbClr val="54AF95"/>
    <a:srgbClr val="ED6B33"/>
    <a:srgbClr val="296475"/>
    <a:srgbClr val="5042DC"/>
    <a:srgbClr val="2A4AFC"/>
    <a:srgbClr val="3787A9"/>
    <a:srgbClr val="61BE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73" autoAdjust="0"/>
    <p:restoredTop sz="89041" autoAdjust="0"/>
  </p:normalViewPr>
  <p:slideViewPr>
    <p:cSldViewPr snapToGrid="0" snapToObjects="1">
      <p:cViewPr varScale="1">
        <p:scale>
          <a:sx n="74" d="100"/>
          <a:sy n="74" d="100"/>
        </p:scale>
        <p:origin x="90" y="300"/>
      </p:cViewPr>
      <p:guideLst>
        <p:guide orient="horz" pos="2092"/>
        <p:guide pos="3840"/>
      </p:guideLst>
    </p:cSldViewPr>
  </p:slideViewPr>
  <p:notesTextViewPr>
    <p:cViewPr>
      <p:scale>
        <a:sx n="100" d="100"/>
        <a:sy n="100"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2024/09/06</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smtClean="0">
                <a:solidFill>
                  <a:schemeClr val="tx1"/>
                </a:solidFill>
                <a:effectLst/>
                <a:latin typeface="+mn-lt"/>
                <a:ea typeface="+mn-ea"/>
                <a:cs typeface="+mn-cs"/>
              </a:rPr>
              <a:t>*Updated: </a:t>
            </a:r>
            <a:r>
              <a:rPr lang="en-CA" sz="1200" b="0" i="0" u="none" strike="noStrike" kern="1200" dirty="0" smtClean="0">
                <a:solidFill>
                  <a:schemeClr val="tx1"/>
                </a:solidFill>
                <a:effectLst/>
                <a:latin typeface="+mn-lt"/>
                <a:ea typeface="+mn-ea"/>
                <a:cs typeface="+mn-cs"/>
              </a:rPr>
              <a:t>September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Hello and welcome to the University of Alberta’s Opening Up Copyright instructional module on open licensing and Creative Commons.</a:t>
            </a:r>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34444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A second major licensing system is Creative Commons, which is an organization,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set of licences, and a movement. The organization was founded in 2001 by the Center for the Public Domain.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 key figure in spearheading the creation of Creative Commons was Stanford law professor, Lawrence Lessig, who was concerned about intellectual property inhibiting economic growth and technological progress</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rtl="0" fontAlgn="base"/>
            <a:endParaRPr lang="en-CA" sz="1200" b="0" i="0" u="none" strike="noStrike" kern="1200" dirty="0">
              <a:solidFill>
                <a:schemeClr val="tx1"/>
              </a:solidFill>
              <a:effectLst/>
              <a:latin typeface="+mn-lt"/>
              <a:ea typeface="+mn-ea"/>
              <a:cs typeface="+mn-cs"/>
            </a:endParaRPr>
          </a:p>
          <a:p>
            <a:pPr rtl="0" fontAlgn="base"/>
            <a:r>
              <a:rPr lang="en-CA" sz="1200" b="0" i="0" u="none" strike="noStrike" kern="1200" dirty="0">
                <a:solidFill>
                  <a:schemeClr val="tx1"/>
                </a:solidFill>
                <a:effectLst/>
                <a:latin typeface="+mn-lt"/>
                <a:ea typeface="+mn-ea"/>
                <a:cs typeface="+mn-cs"/>
              </a:rPr>
              <a:t>Creative Commons was inspired by the idea of an intellectual or knowledge commons. </a:t>
            </a:r>
            <a:r>
              <a:rPr lang="en-CA" sz="1200" b="0" i="0" u="none" strike="noStrike" kern="1200" dirty="0" smtClean="0">
                <a:solidFill>
                  <a:schemeClr val="tx1"/>
                </a:solidFill>
                <a:effectLst/>
                <a:latin typeface="+mn-lt"/>
                <a:ea typeface="+mn-ea"/>
                <a:cs typeface="+mn-cs"/>
              </a:rPr>
              <a:t>Much </a:t>
            </a:r>
            <a:r>
              <a:rPr lang="en-CA" sz="1200" b="0" i="0" u="none" strike="noStrike" kern="1200" dirty="0">
                <a:solidFill>
                  <a:schemeClr val="tx1"/>
                </a:solidFill>
                <a:effectLst/>
                <a:latin typeface="+mn-lt"/>
                <a:ea typeface="+mn-ea"/>
                <a:cs typeface="+mn-cs"/>
              </a:rPr>
              <a:t>in the same way that certain ‘commons’ have existed in the past, such as common grazing land and fishing pools, the intellectual commons is a</a:t>
            </a:r>
            <a:r>
              <a:rPr lang="en-CA" sz="1200" b="1" i="0" u="none" strike="noStrike" kern="1200" dirty="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bastion </a:t>
            </a:r>
            <a:r>
              <a:rPr lang="en-CA" sz="1200" b="0" i="0" u="none" strike="noStrike" kern="1200" dirty="0">
                <a:solidFill>
                  <a:schemeClr val="tx1"/>
                </a:solidFill>
                <a:effectLst/>
                <a:latin typeface="+mn-lt"/>
                <a:ea typeface="+mn-ea"/>
                <a:cs typeface="+mn-cs"/>
              </a:rPr>
              <a:t>of ideas and expressions of those ideas. When you openly license your work, you are putting it into the intellectual commons for others to draw on and benefit </a:t>
            </a:r>
            <a:r>
              <a:rPr lang="en-CA" sz="1200" b="0" i="0" u="none" strike="noStrike" kern="1200" dirty="0" smtClean="0">
                <a:solidFill>
                  <a:schemeClr val="tx1"/>
                </a:solidFill>
                <a:effectLst/>
                <a:latin typeface="+mn-lt"/>
                <a:ea typeface="+mn-ea"/>
                <a:cs typeface="+mn-cs"/>
              </a:rPr>
              <a:t>from.</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543071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In addition to Free Software Foundation and Creative Commons open licensing systems, there are other open licensing systems and many other types of open licences. While the philosophical underpinnings and specific terms of the licences differ, knowledge and use of open licensing, both as a creator and as a user, broadens access to information</a:t>
            </a:r>
            <a:r>
              <a:rPr lang="en-CA" sz="1200" b="0" i="0" u="none" strike="noStrike" kern="1200" dirty="0" smtClean="0">
                <a:solidFill>
                  <a:schemeClr val="tx1"/>
                </a:solidFill>
                <a:effectLst/>
                <a:latin typeface="+mn-lt"/>
                <a:ea typeface="+mn-ea"/>
                <a:cs typeface="+mn-cs"/>
              </a:rPr>
              <a:t>.</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23067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Describe the nature of open licensing </a:t>
            </a:r>
            <a:r>
              <a:rPr lang="en-CA" sz="1200" b="0" i="0" u="none" strike="noStrike" kern="1200" dirty="0" smtClean="0">
                <a:solidFill>
                  <a:schemeClr val="tx1"/>
                </a:solidFill>
                <a:effectLst/>
                <a:latin typeface="+mn-lt"/>
                <a:ea typeface="+mn-ea"/>
                <a:cs typeface="+mn-cs"/>
              </a:rPr>
              <a:t>systems</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Provide </a:t>
            </a:r>
            <a:r>
              <a:rPr lang="en-CA" sz="1200" b="0" i="0" u="none" strike="noStrike" kern="1200" dirty="0">
                <a:solidFill>
                  <a:schemeClr val="tx1"/>
                </a:solidFill>
                <a:effectLst/>
                <a:latin typeface="+mn-lt"/>
                <a:ea typeface="+mn-ea"/>
                <a:cs typeface="+mn-cs"/>
              </a:rPr>
              <a:t>an overview of the GNU Public License and the Creative Commons license </a:t>
            </a:r>
            <a:r>
              <a:rPr lang="en-CA" sz="1200" b="0" i="0" u="none" strike="noStrike" kern="1200" dirty="0" smtClean="0">
                <a:solidFill>
                  <a:schemeClr val="tx1"/>
                </a:solidFill>
                <a:effectLst/>
                <a:latin typeface="+mn-lt"/>
                <a:ea typeface="+mn-ea"/>
                <a:cs typeface="+mn-cs"/>
              </a:rPr>
              <a:t>systems</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Explain </a:t>
            </a:r>
            <a:r>
              <a:rPr lang="en-CA" sz="1200" b="0" i="0" u="none" strike="noStrike" kern="1200" dirty="0">
                <a:solidFill>
                  <a:schemeClr val="tx1"/>
                </a:solidFill>
                <a:effectLst/>
                <a:latin typeface="+mn-lt"/>
                <a:ea typeface="+mn-ea"/>
                <a:cs typeface="+mn-cs"/>
              </a:rPr>
              <a:t>how open </a:t>
            </a:r>
            <a:r>
              <a:rPr lang="en-CA" sz="1200" b="0" i="0" u="none" strike="noStrike" kern="1200" dirty="0" smtClean="0">
                <a:solidFill>
                  <a:schemeClr val="tx1"/>
                </a:solidFill>
                <a:effectLst/>
                <a:latin typeface="+mn-lt"/>
                <a:ea typeface="+mn-ea"/>
                <a:cs typeface="+mn-cs"/>
              </a:rPr>
              <a:t>licences </a:t>
            </a:r>
            <a:r>
              <a:rPr lang="en-CA" sz="1200" b="0" i="0" u="none" strike="noStrike" kern="1200" dirty="0">
                <a:solidFill>
                  <a:schemeClr val="tx1"/>
                </a:solidFill>
                <a:effectLst/>
                <a:latin typeface="+mn-lt"/>
                <a:ea typeface="+mn-ea"/>
                <a:cs typeface="+mn-cs"/>
              </a:rPr>
              <a:t>can be used to improve the visibility and impact of copyright-protected </a:t>
            </a:r>
            <a:r>
              <a:rPr lang="en-CA" sz="1200" b="0" i="0" u="none" strike="noStrike" kern="1200" dirty="0" smtClean="0">
                <a:solidFill>
                  <a:schemeClr val="tx1"/>
                </a:solidFill>
                <a:effectLst/>
                <a:latin typeface="+mn-lt"/>
                <a:ea typeface="+mn-ea"/>
                <a:cs typeface="+mn-cs"/>
              </a:rPr>
              <a:t>works</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013036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 has been the University of Alberta’s Opening Up Copyright instructional module on open licensing and Creative Commons. Thank you for your attention.</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91172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1045594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3535404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393264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391926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1436524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108307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Licences, including open licences, allow copyright holders to specify the terms of use for their works. Terms of use can cover the full spectrum between the “all rights reserved” approach of copyright and the public </a:t>
            </a:r>
            <a:r>
              <a:rPr lang="en-CA" sz="1200" b="0" i="0" u="none" strike="noStrike" kern="1200" dirty="0" smtClean="0">
                <a:solidFill>
                  <a:schemeClr val="tx1"/>
                </a:solidFill>
                <a:effectLst/>
                <a:latin typeface="+mn-lt"/>
                <a:ea typeface="+mn-ea"/>
                <a:cs typeface="+mn-cs"/>
              </a:rPr>
              <a:t>domain, </a:t>
            </a:r>
            <a:r>
              <a:rPr lang="en-CA" sz="1200" b="0" i="0" u="none" strike="noStrike" kern="1200" dirty="0">
                <a:solidFill>
                  <a:schemeClr val="tx1"/>
                </a:solidFill>
                <a:effectLst/>
                <a:latin typeface="+mn-lt"/>
                <a:ea typeface="+mn-ea"/>
                <a:cs typeface="+mn-cs"/>
              </a:rPr>
              <a:t>where there are no conditions or restrictions on the use of a work. With open licences, rights holders grant all users certain rights to copy or use a work</a:t>
            </a:r>
            <a:r>
              <a:rPr lang="en-CA" sz="1200" b="0" i="0" u="none" strike="noStrike" kern="1200" dirty="0" smtClean="0">
                <a:solidFill>
                  <a:schemeClr val="tx1"/>
                </a:solidFill>
                <a:effectLst/>
                <a:latin typeface="+mn-lt"/>
                <a:ea typeface="+mn-ea"/>
                <a:cs typeface="+mn-cs"/>
              </a:rPr>
              <a:t>.</a:t>
            </a:r>
            <a:endParaRPr lang="en-US" sz="1200"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2395270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1014127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1477465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64014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grants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copyright holders a set of certain exclusive rights in a work,</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including the ability to authorize others to use the work. </a:t>
            </a:r>
            <a:r>
              <a:rPr lang="en-CA" sz="1200" b="0" i="0" u="none" strike="noStrike" kern="1200" dirty="0" smtClean="0">
                <a:solidFill>
                  <a:schemeClr val="tx1"/>
                </a:solidFill>
                <a:effectLst/>
                <a:latin typeface="+mn-lt"/>
                <a:ea typeface="+mn-ea"/>
                <a:cs typeface="+mn-cs"/>
              </a:rPr>
              <a:t>While </a:t>
            </a:r>
            <a:r>
              <a:rPr lang="en-CA" sz="1200" b="0" i="0" u="none" strike="noStrike" kern="1200" dirty="0">
                <a:solidFill>
                  <a:schemeClr val="tx1"/>
                </a:solidFill>
                <a:effectLst/>
                <a:latin typeface="+mn-lt"/>
                <a:ea typeface="+mn-ea"/>
                <a:cs typeface="+mn-cs"/>
              </a:rPr>
              <a:t>rights holders can authorize different uses to different individuals or groups of individuals through separate licences,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open licensing is an efficient way to grant the same set of rights to all users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377245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For example, in the 1930s iconic American folk singer Woody Guthrie distributed a lyrics sheet of a song to fans, saying: “This song is Copyrighted in U.S., under Seal of Copyright # 154085, for a period of 28 years, and anybody caught </a:t>
            </a:r>
            <a:r>
              <a:rPr lang="en-CA" sz="1200" b="0" i="0" u="none" strike="noStrike" kern="1200" dirty="0" err="1" smtClean="0">
                <a:solidFill>
                  <a:schemeClr val="tx1"/>
                </a:solidFill>
                <a:effectLst/>
                <a:latin typeface="+mn-lt"/>
                <a:ea typeface="+mn-ea"/>
                <a:cs typeface="+mn-cs"/>
              </a:rPr>
              <a:t>singin</a:t>
            </a:r>
            <a:r>
              <a:rPr lang="en-CA" sz="1200" b="0" i="0" u="none" strike="noStrike" kern="1200" dirty="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it </a:t>
            </a:r>
            <a:r>
              <a:rPr lang="en-CA" sz="1200" b="0" i="0" u="none" strike="noStrike" kern="1200" dirty="0">
                <a:solidFill>
                  <a:schemeClr val="tx1"/>
                </a:solidFill>
                <a:effectLst/>
                <a:latin typeface="+mn-lt"/>
                <a:ea typeface="+mn-ea"/>
                <a:cs typeface="+mn-cs"/>
              </a:rPr>
              <a:t>without our permission, will be mighty good friends of </a:t>
            </a:r>
            <a:r>
              <a:rPr lang="en-CA" sz="1200" b="0" i="0" u="none" strike="noStrike" kern="1200" dirty="0" err="1">
                <a:solidFill>
                  <a:schemeClr val="tx1"/>
                </a:solidFill>
                <a:effectLst/>
                <a:latin typeface="+mn-lt"/>
                <a:ea typeface="+mn-ea"/>
                <a:cs typeface="+mn-cs"/>
              </a:rPr>
              <a:t>ourn</a:t>
            </a:r>
            <a:r>
              <a:rPr lang="en-CA" sz="1200" b="0" i="0" u="none" strike="noStrike" kern="1200" dirty="0">
                <a:solidFill>
                  <a:schemeClr val="tx1"/>
                </a:solidFill>
                <a:effectLst/>
                <a:latin typeface="+mn-lt"/>
                <a:ea typeface="+mn-ea"/>
                <a:cs typeface="+mn-cs"/>
              </a:rPr>
              <a:t>, cause we don’t give a </a:t>
            </a:r>
            <a:r>
              <a:rPr lang="en-CA" sz="1200" b="0" i="0" u="none" strike="noStrike" kern="1200" dirty="0" err="1">
                <a:solidFill>
                  <a:schemeClr val="tx1"/>
                </a:solidFill>
                <a:effectLst/>
                <a:latin typeface="+mn-lt"/>
                <a:ea typeface="+mn-ea"/>
                <a:cs typeface="+mn-cs"/>
              </a:rPr>
              <a:t>dern</a:t>
            </a:r>
            <a:r>
              <a:rPr lang="en-CA" sz="1200" b="0" i="0" u="none" strike="noStrike" kern="1200" dirty="0">
                <a:solidFill>
                  <a:schemeClr val="tx1"/>
                </a:solidFill>
                <a:effectLst/>
                <a:latin typeface="+mn-lt"/>
                <a:ea typeface="+mn-ea"/>
                <a:cs typeface="+mn-cs"/>
              </a:rPr>
              <a:t>. Publish it. Write it. Sing it. Swing to it. Yodel it. We wrote it, that’s all we wanted to do</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276751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Today</a:t>
            </a:r>
            <a:r>
              <a:rPr lang="en-CA" sz="1200" b="0" i="0" u="none" strike="noStrike" kern="1200" dirty="0">
                <a:solidFill>
                  <a:schemeClr val="tx1"/>
                </a:solidFill>
                <a:effectLst/>
                <a:latin typeface="+mn-lt"/>
                <a:ea typeface="+mn-ea"/>
                <a:cs typeface="+mn-cs"/>
              </a:rPr>
              <a:t>, if Woody or another creator wanted everyone to be able to copy their entire work without requiring permission,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instead of separately granting permission to every group or individual, an open </a:t>
            </a:r>
            <a:r>
              <a:rPr lang="en-CA" sz="1200" b="0" i="0" u="none" strike="noStrike" kern="1200" dirty="0" smtClean="0">
                <a:solidFill>
                  <a:schemeClr val="tx1"/>
                </a:solidFill>
                <a:effectLst/>
                <a:latin typeface="+mn-lt"/>
                <a:ea typeface="+mn-ea"/>
                <a:cs typeface="+mn-cs"/>
              </a:rPr>
              <a:t>licence </a:t>
            </a:r>
            <a:r>
              <a:rPr lang="en-CA" sz="1200" b="0" i="0" u="none" strike="noStrike" kern="1200" dirty="0">
                <a:solidFill>
                  <a:schemeClr val="tx1"/>
                </a:solidFill>
                <a:effectLst/>
                <a:latin typeface="+mn-lt"/>
                <a:ea typeface="+mn-ea"/>
                <a:cs typeface="+mn-cs"/>
              </a:rPr>
              <a:t>can be used to grant the right to copy to all users. Open licensing systems are advantageous because they allow rights holders and users to deal with a consistent common open licence or open licensing system as opposed to creating new licences for each work. More systematic approaches also enable works with similar licensing terms to be integrated</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977253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For example, this module is licensed under a Creative Commons Attribution (CC BY) </a:t>
            </a:r>
            <a:r>
              <a:rPr lang="en-US" sz="1200" b="0" i="0" u="none" strike="noStrike" kern="1200" dirty="0" err="1" smtClean="0">
                <a:solidFill>
                  <a:schemeClr val="tx1"/>
                </a:solidFill>
                <a:effectLst/>
                <a:latin typeface="+mn-lt"/>
                <a:ea typeface="+mn-ea"/>
                <a:cs typeface="+mn-cs"/>
              </a:rPr>
              <a:t>licence</a:t>
            </a:r>
            <a:r>
              <a:rPr lang="en-US" sz="1200" b="0" i="0" u="none" strike="noStrike" kern="1200" dirty="0" smtClean="0">
                <a:solidFill>
                  <a:schemeClr val="tx1"/>
                </a:solidFill>
                <a:effectLst/>
                <a:latin typeface="+mn-lt"/>
                <a:ea typeface="+mn-ea"/>
                <a:cs typeface="+mn-cs"/>
              </a:rPr>
              <a:t>, and can be remixed with other CC BY materials.</a:t>
            </a:r>
            <a:endParaRPr lang="en-US" u="none"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351810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However,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not all </a:t>
            </a:r>
            <a:r>
              <a:rPr lang="en-US" sz="1200" b="0" i="0" u="none" strike="noStrike" kern="1200" dirty="0" err="1" smtClean="0">
                <a:solidFill>
                  <a:schemeClr val="tx1"/>
                </a:solidFill>
                <a:effectLst/>
                <a:latin typeface="+mn-lt"/>
                <a:ea typeface="+mn-ea"/>
                <a:cs typeface="+mn-cs"/>
              </a:rPr>
              <a:t>licences</a:t>
            </a:r>
            <a:r>
              <a:rPr lang="en-US" sz="1200" b="0" i="0" u="none" strike="noStrike" kern="1200" dirty="0" smtClean="0">
                <a:solidFill>
                  <a:schemeClr val="tx1"/>
                </a:solidFill>
                <a:effectLst/>
                <a:latin typeface="+mn-lt"/>
                <a:ea typeface="+mn-ea"/>
                <a:cs typeface="+mn-cs"/>
              </a:rPr>
              <a:t> are compatible. </a:t>
            </a:r>
            <a:r>
              <a:rPr lang="en-CA" sz="1200" b="0" i="0" u="none" strike="noStrike" kern="1200" dirty="0" smtClean="0">
                <a:solidFill>
                  <a:schemeClr val="tx1"/>
                </a:solidFill>
                <a:effectLst/>
                <a:latin typeface="+mn-lt"/>
                <a:ea typeface="+mn-ea"/>
                <a:cs typeface="+mn-cs"/>
              </a:rPr>
              <a:t>While </a:t>
            </a:r>
            <a:r>
              <a:rPr lang="en-CA" sz="1200" b="0" i="0" u="none" strike="noStrike" kern="1200" dirty="0">
                <a:solidFill>
                  <a:schemeClr val="tx1"/>
                </a:solidFill>
                <a:effectLst/>
                <a:latin typeface="+mn-lt"/>
                <a:ea typeface="+mn-ea"/>
                <a:cs typeface="+mn-cs"/>
              </a:rPr>
              <a:t>open licences are not new, the systematic approaches to open licensing developed over the last few decades have made it easier for </a:t>
            </a:r>
            <a:r>
              <a:rPr lang="en-CA" sz="1200" b="0" i="0" u="none" strike="noStrike" kern="1200" dirty="0" smtClean="0">
                <a:solidFill>
                  <a:schemeClr val="tx1"/>
                </a:solidFill>
                <a:effectLst/>
                <a:latin typeface="+mn-lt"/>
                <a:ea typeface="+mn-ea"/>
                <a:cs typeface="+mn-cs"/>
              </a:rPr>
              <a:t>authors </a:t>
            </a:r>
            <a:r>
              <a:rPr lang="en-CA" sz="1200" b="0" i="0" u="none" strike="noStrike" kern="1200" dirty="0">
                <a:solidFill>
                  <a:schemeClr val="tx1"/>
                </a:solidFill>
                <a:effectLst/>
                <a:latin typeface="+mn-lt"/>
                <a:ea typeface="+mn-ea"/>
                <a:cs typeface="+mn-cs"/>
              </a:rPr>
              <a:t>to open up their work and for users to </a:t>
            </a:r>
            <a:r>
              <a:rPr lang="en-CA" sz="1200" b="0" i="0" u="none" strike="noStrike" kern="1200" dirty="0" smtClean="0">
                <a:solidFill>
                  <a:schemeClr val="tx1"/>
                </a:solidFill>
                <a:effectLst/>
                <a:latin typeface="+mn-lt"/>
                <a:ea typeface="+mn-ea"/>
                <a:cs typeface="+mn-cs"/>
              </a:rPr>
              <a:t>better understand </a:t>
            </a:r>
            <a:r>
              <a:rPr lang="en-CA" sz="1200" b="0" i="0" u="none" strike="noStrike" kern="1200" dirty="0">
                <a:solidFill>
                  <a:schemeClr val="tx1"/>
                </a:solidFill>
                <a:effectLst/>
                <a:latin typeface="+mn-lt"/>
                <a:ea typeface="+mn-ea"/>
                <a:cs typeface="+mn-cs"/>
              </a:rPr>
              <a:t>the terms and conditions of these licences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59944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the same way there is a spectrum between the all rights reserved approach of copyright and the no rights reserved of the public domain,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 spectrum of openness also exists. In an open licence, the rights holder allows the material to be copied. “More open” licences allow even more uses of work including, for example, the right to remix or modify a work and the right to sell a work</a:t>
            </a:r>
            <a:r>
              <a:rPr lang="en-CA" sz="1200" b="0" i="0" u="none" strike="noStrike" kern="1200" dirty="0" smtClean="0">
                <a:solidFill>
                  <a:schemeClr val="tx1"/>
                </a:solidFill>
                <a:effectLst/>
                <a:latin typeface="+mn-lt"/>
                <a:ea typeface="+mn-ea"/>
                <a:cs typeface="+mn-cs"/>
              </a:rPr>
              <a:t>.</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011886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first major open licensing system was created by Richard Stallman as the Free Software Foundation's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GNU Public Licence (or GPL), which was designed for software. There are also related licences like the GNU Free Documentation Licence.</a:t>
            </a:r>
          </a:p>
          <a:p>
            <a:pPr rtl="0" fontAlgn="base"/>
            <a:r>
              <a:rPr lang="en-CA" b="0" dirty="0">
                <a:effectLst/>
              </a:rPr>
              <a:t/>
            </a:r>
            <a:br>
              <a:rPr lang="en-CA" b="0" dirty="0">
                <a:effectLst/>
              </a:rPr>
            </a:br>
            <a:r>
              <a:rPr lang="en-CA" sz="1200" b="0" i="0" u="none" strike="noStrike" kern="1200" dirty="0">
                <a:solidFill>
                  <a:schemeClr val="tx1"/>
                </a:solidFill>
                <a:effectLst/>
                <a:latin typeface="+mn-lt"/>
                <a:ea typeface="+mn-ea"/>
                <a:cs typeface="+mn-cs"/>
              </a:rPr>
              <a:t>Richard Stallman is a founder of the free software movement. Freedom in terms of liberty not cost or “free as in free speech, not free beer.” For him, there are four fundamental freedoms his licences provide:</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freedom to run the program as you wish, for any purpose (freedom 0</a:t>
            </a:r>
            <a:r>
              <a:rPr lang="en-CA" sz="1200" b="0" i="0" u="none" strike="noStrike" kern="1200" dirty="0" smtClean="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freedom to study how the program works, and change it so it does your computing as you wish (freedom 1). Access to the source code is a precondition for this</a:t>
            </a:r>
            <a:r>
              <a:rPr lang="en-CA" sz="1200" b="0" i="0" u="none" strike="noStrike" kern="1200" dirty="0" smtClean="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freedom to redistribute copies so you can help your neighbor (freedom 2</a:t>
            </a:r>
            <a:r>
              <a:rPr lang="en-CA" sz="1200" b="0" i="0" u="none" strike="noStrike" kern="1200" dirty="0" smtClean="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freedom to distribute copies of your modified versions to others (freedom 3). By doing this you can give the whole community a chance to benefit from your changes. Access to the source code is a precondition for </a:t>
            </a:r>
            <a:r>
              <a:rPr lang="en-CA" sz="1200" b="0" i="0" u="none" strike="noStrike" kern="1200" dirty="0" smtClean="0">
                <a:solidFill>
                  <a:schemeClr val="tx1"/>
                </a:solidFill>
                <a:effectLst/>
                <a:latin typeface="+mn-lt"/>
                <a:ea typeface="+mn-ea"/>
                <a:cs typeface="+mn-cs"/>
              </a:rPr>
              <a:t>this.</a:t>
            </a:r>
          </a:p>
          <a:p>
            <a:pPr marL="0" indent="0" rtl="0" fontAlgn="base">
              <a:buFont typeface="Arial" panose="020B0604020202020204" pitchFamily="34" charset="0"/>
              <a:buNone/>
            </a:pPr>
            <a:r>
              <a:rPr lang="en-CA" sz="1200" b="0" i="0" u="none" strike="noStrike" kern="1200" dirty="0" smtClean="0">
                <a:solidFill>
                  <a:schemeClr val="tx1"/>
                </a:solidFill>
                <a:effectLst/>
                <a:latin typeface="+mn-lt"/>
                <a:ea typeface="+mn-ea"/>
                <a:cs typeface="+mn-cs"/>
              </a:rPr>
              <a:t>It </a:t>
            </a:r>
            <a:r>
              <a:rPr lang="en-CA" sz="1200" b="0" i="0" u="none" strike="noStrike" kern="1200" dirty="0">
                <a:solidFill>
                  <a:schemeClr val="tx1"/>
                </a:solidFill>
                <a:effectLst/>
                <a:latin typeface="+mn-lt"/>
                <a:ea typeface="+mn-ea"/>
                <a:cs typeface="+mn-cs"/>
              </a:rPr>
              <a:t>is important to note, these freedoms </a:t>
            </a:r>
            <a:r>
              <a:rPr lang="en-CA" sz="1200" b="0" i="0" u="none" strike="noStrike" kern="1200" dirty="0" smtClean="0">
                <a:solidFill>
                  <a:schemeClr val="tx1"/>
                </a:solidFill>
                <a:effectLst/>
                <a:latin typeface="+mn-lt"/>
                <a:ea typeface="+mn-ea"/>
                <a:cs typeface="+mn-cs"/>
              </a:rPr>
              <a:t>do </a:t>
            </a:r>
            <a:r>
              <a:rPr lang="en-CA" sz="1200" b="0" i="0" u="none" strike="noStrike" kern="1200" dirty="0">
                <a:solidFill>
                  <a:schemeClr val="tx1"/>
                </a:solidFill>
                <a:effectLst/>
                <a:latin typeface="+mn-lt"/>
                <a:ea typeface="+mn-ea"/>
                <a:cs typeface="+mn-cs"/>
              </a:rPr>
              <a:t>not preclude one from selling one’s work for profit</a:t>
            </a:r>
            <a:r>
              <a:rPr lang="en-CA" sz="1200" b="0" i="0" u="none" strike="noStrike" kern="1200" dirty="0" smtClean="0">
                <a:solidFill>
                  <a:schemeClr val="tx1"/>
                </a:solidFill>
                <a:effectLst/>
                <a:latin typeface="+mn-lt"/>
                <a:ea typeface="+mn-ea"/>
                <a:cs typeface="+mn-cs"/>
              </a:rPr>
              <a:t>.</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233414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6996259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0" name="TextBox 9">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41961356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9900823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38228786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6733138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6"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7"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2295250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2500761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38860738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04681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8" name="TextBox 7">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9" name="TextBox 8">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10"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0100220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75919327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083F97C2-CE08-D419-55DE-E495AD860F0B}"/>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144E2CD6-A0FA-7551-C40C-6EA771E3B2E0}"/>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AFB745A2-305C-9D3D-1EE6-63199EA68F8C}"/>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E73E1D8-8ED7-190F-312D-61DDA6077B5F}"/>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2BC4C087-AA79-0328-A4BE-3903579F4EA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B0F293E1-DFFE-D465-8B5F-9DB0598C6788}"/>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07E48524-0C87-B1CF-CC28-9C976AAF0A95}"/>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D70D42-49E6-6857-9BCC-0619BAA3834E}"/>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76901495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1" name="TextBox 10">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04291083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2930056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6123758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164545477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23170326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4620849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53545486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4415767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4255932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96921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59558462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11" name="Rectangle 10">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13" name="Rectangle 12">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15" name="Rectangle 14">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7" name="TextBox 16">
            <a:extLst>
              <a:ext uri="{FF2B5EF4-FFF2-40B4-BE49-F238E27FC236}">
                <a16:creationId xmlns:a16="http://schemas.microsoft.com/office/drawing/2014/main" id="{3CD0F2B1-1FE2-0E49-BEB4-81128D7F98FA}"/>
              </a:ext>
            </a:extLst>
          </p:cNvPr>
          <p:cNvSpPr txBox="1"/>
          <p:nvPr userDrawn="1"/>
        </p:nvSpPr>
        <p:spPr>
          <a:xfrm>
            <a:off x="934260" y="2590961"/>
            <a:ext cx="274320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 Smith </a:t>
            </a:r>
            <a:endParaRPr lang="en-US"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C8D7018-FE0C-914A-8D5B-C62A4EDDF500}"/>
              </a:ext>
            </a:extLst>
          </p:cNvPr>
          <p:cNvSpPr txBox="1"/>
          <p:nvPr userDrawn="1"/>
        </p:nvSpPr>
        <p:spPr>
          <a:xfrm>
            <a:off x="8610600" y="2585367"/>
            <a:ext cx="2743200" cy="1089529"/>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Burk</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Jamie Stewart</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Matt Cheung</a:t>
            </a:r>
            <a:endParaRPr lang="en-US"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D49D376-AFAD-5F45-9CE4-D798E54EBA87}"/>
              </a:ext>
            </a:extLst>
          </p:cNvPr>
          <p:cNvSpPr txBox="1"/>
          <p:nvPr userDrawn="1"/>
        </p:nvSpPr>
        <p:spPr>
          <a:xfrm>
            <a:off x="4772430" y="2585367"/>
            <a:ext cx="2743200" cy="1080296"/>
          </a:xfrm>
          <a:prstGeom prst="rect">
            <a:avLst/>
          </a:prstGeom>
          <a:noFill/>
        </p:spPr>
        <p:txBody>
          <a:bodyPr wrap="square" rtlCol="0">
            <a:spAutoFit/>
          </a:bodyPr>
          <a:lstStyle/>
          <a:p>
            <a:pPr algn="ctr">
              <a:lnSpc>
                <a:spcPct val="120000"/>
              </a:lnSpc>
            </a:pPr>
            <a:r>
              <a:rPr lang="en-US" dirty="0" err="1" smtClean="0">
                <a:solidFill>
                  <a:schemeClr val="tx1"/>
                </a:solidFill>
                <a:latin typeface="Arial" panose="020B0604020202020204" pitchFamily="34" charset="0"/>
                <a:cs typeface="Arial" panose="020B0604020202020204" pitchFamily="34" charset="0"/>
              </a:rPr>
              <a:t>Cosette</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Lemelin</a:t>
            </a:r>
            <a:endParaRPr lang="en-US" dirty="0">
              <a:solidFill>
                <a:schemeClr val="tx1"/>
              </a:solidFill>
              <a:latin typeface="Arial" panose="020B0604020202020204" pitchFamily="34" charset="0"/>
              <a:cs typeface="Arial" panose="020B0604020202020204" pitchFamily="34" charset="0"/>
            </a:endParaRPr>
          </a:p>
          <a:p>
            <a:pPr algn="ctr">
              <a:lnSpc>
                <a:spcPct val="120000"/>
              </a:lnSpc>
            </a:pP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Graeme </a:t>
            </a:r>
            <a:r>
              <a:rPr lang="en-US" dirty="0">
                <a:solidFill>
                  <a:schemeClr val="tx1"/>
                </a:solidFill>
                <a:latin typeface="Arial" panose="020B0604020202020204" pitchFamily="34" charset="0"/>
                <a:cs typeface="Arial" panose="020B0604020202020204" pitchFamily="34" charset="0"/>
              </a:rPr>
              <a:t>Pate</a:t>
            </a:r>
          </a:p>
          <a:p>
            <a:pPr algn="ctr">
              <a:lnSpc>
                <a:spcPct val="120000"/>
              </a:lnSpc>
            </a:pP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Krysta </a:t>
            </a:r>
            <a:r>
              <a:rPr lang="en-US" dirty="0">
                <a:solidFill>
                  <a:schemeClr val="tx1"/>
                </a:solidFill>
                <a:latin typeface="Arial" panose="020B0604020202020204" pitchFamily="34" charset="0"/>
                <a:cs typeface="Arial" panose="020B0604020202020204" pitchFamily="34" charset="0"/>
              </a:rPr>
              <a:t>McNutt</a:t>
            </a:r>
          </a:p>
        </p:txBody>
      </p:sp>
      <p:sp>
        <p:nvSpPr>
          <p:cNvPr id="21" name="TextBox 20">
            <a:extLst>
              <a:ext uri="{FF2B5EF4-FFF2-40B4-BE49-F238E27FC236}">
                <a16:creationId xmlns:a16="http://schemas.microsoft.com/office/drawing/2014/main" id="{C6591802-AF25-BA45-8F51-C1AA78507743}"/>
              </a:ext>
            </a:extLst>
          </p:cNvPr>
          <p:cNvSpPr txBox="1"/>
          <p:nvPr userDrawn="1"/>
        </p:nvSpPr>
        <p:spPr>
          <a:xfrm>
            <a:off x="2862356" y="4873752"/>
            <a:ext cx="2743200" cy="369332"/>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smtClean="0">
                <a:solidFill>
                  <a:schemeClr val="tx1"/>
                </a:solidFill>
                <a:latin typeface="Arial" panose="020B0604020202020204" pitchFamily="34" charset="0"/>
                <a:cs typeface="Arial" panose="020B0604020202020204" pitchFamily="34" charset="0"/>
              </a:rPr>
              <a:t>Brailey</a:t>
            </a:r>
            <a:endParaRPr lang="en-US"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E4418B-2C46-9247-A68A-F7A59ED745FF}"/>
              </a:ext>
            </a:extLst>
          </p:cNvPr>
          <p:cNvSpPr txBox="1"/>
          <p:nvPr userDrawn="1"/>
        </p:nvSpPr>
        <p:spPr>
          <a:xfrm>
            <a:off x="6698995" y="4870679"/>
            <a:ext cx="2743200" cy="175432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Luc </a:t>
            </a:r>
            <a:r>
              <a:rPr lang="en-US" dirty="0" err="1">
                <a:solidFill>
                  <a:schemeClr val="tx1"/>
                </a:solidFill>
                <a:latin typeface="Arial" panose="020B0604020202020204" pitchFamily="34" charset="0"/>
                <a:cs typeface="Arial" panose="020B0604020202020204" pitchFamily="34" charset="0"/>
              </a:rPr>
              <a:t>Fagnan</a:t>
            </a:r>
            <a:endParaRPr lang="en-US" dirty="0">
              <a:solidFill>
                <a:schemeClr val="tx1"/>
              </a:solidFill>
              <a:latin typeface="Arial" panose="020B0604020202020204" pitchFamily="34" charset="0"/>
              <a:cs typeface="Arial" panose="020B0604020202020204" pitchFamily="34" charset="0"/>
            </a:endParaRPr>
          </a:p>
          <a:p>
            <a:pPr algn="ctr">
              <a:lnSpc>
                <a:spcPct val="120000"/>
              </a:lnSpc>
            </a:pPr>
            <a:r>
              <a:rPr lang="en-US" dirty="0">
                <a:solidFill>
                  <a:schemeClr val="tx1"/>
                </a:solidFill>
                <a:latin typeface="Arial" panose="020B0604020202020204" pitchFamily="34" charset="0"/>
                <a:cs typeface="Arial" panose="020B0604020202020204" pitchFamily="34" charset="0"/>
              </a:rPr>
              <a:t>Julia Guy</a:t>
            </a:r>
          </a:p>
          <a:p>
            <a:pPr algn="ctr">
              <a:lnSpc>
                <a:spcPct val="120000"/>
              </a:lnSpc>
            </a:pPr>
            <a:r>
              <a:rPr lang="en-US" dirty="0">
                <a:solidFill>
                  <a:schemeClr val="tx1"/>
                </a:solidFill>
                <a:latin typeface="Arial" panose="020B0604020202020204" pitchFamily="34" charset="0"/>
                <a:cs typeface="Arial" panose="020B0604020202020204" pitchFamily="34" charset="0"/>
              </a:rPr>
              <a:t>Michael B. </a:t>
            </a:r>
            <a:r>
              <a:rPr lang="en-US" dirty="0" smtClean="0">
                <a:solidFill>
                  <a:schemeClr val="tx1"/>
                </a:solidFill>
                <a:latin typeface="Arial" panose="020B0604020202020204" pitchFamily="34" charset="0"/>
                <a:cs typeface="Arial" panose="020B0604020202020204" pitchFamily="34" charset="0"/>
              </a:rPr>
              <a:t>McNally</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Jesse Carson</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Toby Grant</a:t>
            </a:r>
          </a:p>
        </p:txBody>
      </p:sp>
    </p:spTree>
    <p:extLst>
      <p:ext uri="{BB962C8B-B14F-4D97-AF65-F5344CB8AC3E}">
        <p14:creationId xmlns:p14="http://schemas.microsoft.com/office/powerpoint/2010/main" val="111011877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7423640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02858163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263896216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39102851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86090629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40613460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79098819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4801020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34951620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2994729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BBC1EFB0-677B-6BBA-83B2-12D88F9D683F}"/>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46956B4-DCEC-265F-18D8-4608A0DEAD9F}"/>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B697392D-B519-6DB2-849C-04557923E445}"/>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D98D23F2-27C0-4EFF-74D5-2B1A10ED2669}"/>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343904F0-CDF3-F7CB-6D12-1EE282BFAA5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942665FB-FD50-A721-590B-55C3A531F177}"/>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16D26496-435B-F27C-7D76-20DBA15A522E}"/>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B3DDDC9-F716-D738-DD8B-1DAB5C40223C}"/>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68760340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30357604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73826264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257252612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41204026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09839352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48750163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96633258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308432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76710704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52669614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DF930C37-0BBC-5913-1242-AB3B9E88F4EA}"/>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9EAA1936-B0F6-D195-D4E5-92F19A0AEC4C}"/>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E9A4B056-3C4F-AECF-D7F9-A261F10EBD74}"/>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AB53A4CD-06E7-74DA-DBD4-D4AD2A8D68B1}"/>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950F8B14-5E2C-EA02-B2E5-630F55BBC6B0}"/>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EEEB0023-3F66-7451-7DF3-D72EB94B9A5F}"/>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4F3CEA1F-A0A6-9999-5C35-2EB3F8BC055F}"/>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DEC11A-3115-30A4-CFE8-3CE78B51190A}"/>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133516037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7" name="TextBox 6">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41692078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6065967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083986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10186231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7"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0724188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5.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6.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303831"/>
      </p:ext>
    </p:extLst>
  </p:cSld>
  <p:clrMap bg1="lt1" tx1="dk1" bg2="lt2" tx2="dk2" accent1="accent1" accent2="accent2" accent3="accent3" accent4="accent4" accent5="accent5" accent6="accent6" hlink="hlink" folHlink="folHlink"/>
  <p:sldLayoutIdLst>
    <p:sldLayoutId id="2147493531" r:id="rId1"/>
    <p:sldLayoutId id="2147493532" r:id="rId2"/>
    <p:sldLayoutId id="2147493533" r:id="rId3"/>
    <p:sldLayoutId id="2147493534" r:id="rId4"/>
    <p:sldLayoutId id="2147493535" r:id="rId5"/>
    <p:sldLayoutId id="2147493536" r:id="rId6"/>
    <p:sldLayoutId id="2147493537" r:id="rId7"/>
    <p:sldLayoutId id="2147493538" r:id="rId8"/>
    <p:sldLayoutId id="2147493539" r:id="rId9"/>
    <p:sldLayoutId id="214749354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334966"/>
      </p:ext>
    </p:extLst>
  </p:cSld>
  <p:clrMap bg1="lt1" tx1="dk1" bg2="lt2" tx2="dk2" accent1="accent1" accent2="accent2" accent3="accent3" accent4="accent4" accent5="accent5" accent6="accent6" hlink="hlink" folHlink="folHlink"/>
  <p:sldLayoutIdLst>
    <p:sldLayoutId id="2147493542" r:id="rId1"/>
    <p:sldLayoutId id="2147493543" r:id="rId2"/>
    <p:sldLayoutId id="2147493544" r:id="rId3"/>
    <p:sldLayoutId id="2147493545" r:id="rId4"/>
    <p:sldLayoutId id="2147493546" r:id="rId5"/>
    <p:sldLayoutId id="2147493547" r:id="rId6"/>
    <p:sldLayoutId id="2147493548" r:id="rId7"/>
    <p:sldLayoutId id="2147493549" r:id="rId8"/>
    <p:sldLayoutId id="2147493550" r:id="rId9"/>
    <p:sldLayoutId id="214749355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288716"/>
      </p:ext>
    </p:extLst>
  </p:cSld>
  <p:clrMap bg1="lt1" tx1="dk1" bg2="lt2" tx2="dk2" accent1="accent1" accent2="accent2" accent3="accent3" accent4="accent4" accent5="accent5" accent6="accent6" hlink="hlink" folHlink="folHlink"/>
  <p:sldLayoutIdLst>
    <p:sldLayoutId id="2147493553" r:id="rId1"/>
    <p:sldLayoutId id="2147493585" r:id="rId2"/>
    <p:sldLayoutId id="2147493554" r:id="rId3"/>
    <p:sldLayoutId id="2147493555" r:id="rId4"/>
    <p:sldLayoutId id="2147493556" r:id="rId5"/>
    <p:sldLayoutId id="2147493557" r:id="rId6"/>
    <p:sldLayoutId id="2147493558" r:id="rId7"/>
    <p:sldLayoutId id="2147493559" r:id="rId8"/>
    <p:sldLayoutId id="2147493560" r:id="rId9"/>
    <p:sldLayoutId id="2147493561" r:id="rId10"/>
    <p:sldLayoutId id="214749356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26770"/>
      </p:ext>
    </p:extLst>
  </p:cSld>
  <p:clrMap bg1="lt1" tx1="dk1" bg2="lt2" tx2="dk2" accent1="accent1" accent2="accent2" accent3="accent3" accent4="accent4" accent5="accent5" accent6="accent6" hlink="hlink" folHlink="folHlink"/>
  <p:sldLayoutIdLst>
    <p:sldLayoutId id="2147493564" r:id="rId1"/>
    <p:sldLayoutId id="2147493565" r:id="rId2"/>
    <p:sldLayoutId id="2147493566" r:id="rId3"/>
    <p:sldLayoutId id="2147493567" r:id="rId4"/>
    <p:sldLayoutId id="2147493568" r:id="rId5"/>
    <p:sldLayoutId id="2147493569" r:id="rId6"/>
    <p:sldLayoutId id="2147493570" r:id="rId7"/>
    <p:sldLayoutId id="2147493571" r:id="rId8"/>
    <p:sldLayoutId id="2147493572" r:id="rId9"/>
    <p:sldLayoutId id="2147493573"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66275"/>
      </p:ext>
    </p:extLst>
  </p:cSld>
  <p:clrMap bg1="lt1" tx1="dk1" bg2="lt2" tx2="dk2" accent1="accent1" accent2="accent2" accent3="accent3" accent4="accent4" accent5="accent5" accent6="accent6" hlink="hlink" folHlink="folHlink"/>
  <p:sldLayoutIdLst>
    <p:sldLayoutId id="2147493575" r:id="rId1"/>
    <p:sldLayoutId id="2147493576" r:id="rId2"/>
    <p:sldLayoutId id="2147493577" r:id="rId3"/>
    <p:sldLayoutId id="2147493578" r:id="rId4"/>
    <p:sldLayoutId id="2147493579" r:id="rId5"/>
    <p:sldLayoutId id="2147493580" r:id="rId6"/>
    <p:sldLayoutId id="2147493581" r:id="rId7"/>
    <p:sldLayoutId id="2147493582" r:id="rId8"/>
    <p:sldLayoutId id="2147493583" r:id="rId9"/>
    <p:sldLayoutId id="2147493584"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7.png"/><Relationship Id="rId7"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jp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39.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about/videos/" TargetMode="External"/><Relationship Id="rId3" Type="http://schemas.openxmlformats.org/officeDocument/2006/relationships/hyperlink" Target="https://www.youtube.com/watch?reload=9&amp;v=HKfqoPYJdVc" TargetMode="External"/><Relationship Id="rId7" Type="http://schemas.openxmlformats.org/officeDocument/2006/relationships/hyperlink" Target="https://certificates.creativecommons.org/about/certificate-resources-cc-by/" TargetMode="Externa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hyperlink" Target="https://wiki.creativecommons.org/wiki/Category:Case_Law" TargetMode="External"/><Relationship Id="rId5" Type="http://schemas.openxmlformats.org/officeDocument/2006/relationships/hyperlink" Target="https://creativecommons.org/about/videos/wanna-work-together/" TargetMode="External"/><Relationship Id="rId4" Type="http://schemas.openxmlformats.org/officeDocument/2006/relationships/hyperlink" Target="https://tlp-lpa.ca/faculty-toolkit/copyrigh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wired.com/2013/09/why-free-software-is-more-important-now-than-ever-before/" TargetMode="External"/><Relationship Id="rId3" Type="http://schemas.openxmlformats.org/officeDocument/2006/relationships/hyperlink" Target="https://www.gnu.org/philosophy/free-sw.en.html" TargetMode="External"/><Relationship Id="rId7" Type="http://schemas.openxmlformats.org/officeDocument/2006/relationships/hyperlink" Target="https://www.reuters.com/article/us-music-this-land-is-your-land-idUSKCN1R920P/" TargetMode="Externa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hyperlink" Target="https://doi.org/10.1093/jiplp/jpx023" TargetMode="External"/><Relationship Id="rId5" Type="http://schemas.openxmlformats.org/officeDocument/2006/relationships/hyperlink" Target="https://opensource.org/licenses/alphabetical" TargetMode="External"/><Relationship Id="rId4" Type="http://schemas.openxmlformats.org/officeDocument/2006/relationships/hyperlink" Target="https://en.wikipedia.org/wiki/GNU_General_Public_License"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unsplash.com/photos/jwFj5FWBQXU" TargetMode="External"/><Relationship Id="rId3" Type="http://schemas.openxmlformats.org/officeDocument/2006/relationships/hyperlink" Target="https://creativecommons.org/about/downloads" TargetMode="External"/><Relationship Id="rId7" Type="http://schemas.openxmlformats.org/officeDocument/2006/relationships/hyperlink" Target="https://unsplash.com/photos/3V8xo5Gbusk" TargetMode="External"/><Relationship Id="rId2" Type="http://schemas.openxmlformats.org/officeDocument/2006/relationships/hyperlink" Target="https://commons.wikimedia.org/wiki/File:Spectrum-sRGB.svg" TargetMode="External"/><Relationship Id="rId1" Type="http://schemas.openxmlformats.org/officeDocument/2006/relationships/slideLayout" Target="../slideLayouts/slideLayout29.xml"/><Relationship Id="rId6" Type="http://schemas.openxmlformats.org/officeDocument/2006/relationships/hyperlink" Target="https://unsplash.com/photos/AGy0SxTzqr8" TargetMode="External"/><Relationship Id="rId5" Type="http://schemas.openxmlformats.org/officeDocument/2006/relationships/hyperlink" Target="https://www.freeiconspng.com/img/26968" TargetMode="External"/><Relationship Id="rId10" Type="http://schemas.openxmlformats.org/officeDocument/2006/relationships/hyperlink" Target="https://archive.org/details/WoodyGuthrieSongs/IAintGotNoHome.mp3" TargetMode="External"/><Relationship Id="rId4" Type="http://schemas.openxmlformats.org/officeDocument/2006/relationships/hyperlink" Target="https://en.wikipedia.org/wiki/GNU_General_Public_License#/media/File:GPLv3_Logo.svg" TargetMode="External"/><Relationship Id="rId9" Type="http://schemas.openxmlformats.org/officeDocument/2006/relationships/hyperlink" Target="https://unsplash.com/photos/rxpThOwuVg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hyperlink" Target="https://unsplash.com/photos/82fcB8ZgdNI" TargetMode="External"/><Relationship Id="rId3" Type="http://schemas.openxmlformats.org/officeDocument/2006/relationships/hyperlink" Target="https://commons.wikimedia.org/wiki/Woody_Guthrie#/media/File:Woody_Guthrie_NYWTS.jpg" TargetMode="External"/><Relationship Id="rId7" Type="http://schemas.openxmlformats.org/officeDocument/2006/relationships/hyperlink" Target="https://unsplash.com/photos/GkWP64truqg"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hyperlink" Target="https://commons.wikimedia.org/wiki/File:Richard_Stallman,_Wikimedia_Polska_2009,_3.jpg" TargetMode="External"/><Relationship Id="rId5" Type="http://schemas.openxmlformats.org/officeDocument/2006/relationships/hyperlink" Target="https://pixabay.com/en/creative-commons-licenses-icons-by-783531/" TargetMode="External"/><Relationship Id="rId10" Type="http://schemas.openxmlformats.org/officeDocument/2006/relationships/hyperlink" Target="https://freesound.org/people/aust_paul/sounds/30932/" TargetMode="External"/><Relationship Id="rId4" Type="http://schemas.openxmlformats.org/officeDocument/2006/relationships/hyperlink" Target="https://wiki.creativecommons.org/wiki/File:CC_License_Compatibility_Chart.png" TargetMode="External"/><Relationship Id="rId9" Type="http://schemas.openxmlformats.org/officeDocument/2006/relationships/hyperlink" Target="https://thenounproject.com/icon.cheese/collection/arrow-bow-1/?i=2538368"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freesound.org/people/SergeQuadrado/sounds/476713/" TargetMode="External"/><Relationship Id="rId3" Type="http://schemas.openxmlformats.org/officeDocument/2006/relationships/hyperlink" Target="https://freesound.org/people/waveplaySFX/sounds/233558/" TargetMode="External"/><Relationship Id="rId7" Type="http://schemas.openxmlformats.org/officeDocument/2006/relationships/hyperlink" Target="https://thenounproject.com/icon/distribute-344173/" TargetMode="External"/><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hyperlink" Target="https://freesound.org/people/Pep_Molina/sounds/220691/" TargetMode="External"/><Relationship Id="rId11" Type="http://schemas.openxmlformats.org/officeDocument/2006/relationships/hyperlink" Target="https://freesound.org/people/deleted_user_96253/sounds/351304/" TargetMode="External"/><Relationship Id="rId5" Type="http://schemas.openxmlformats.org/officeDocument/2006/relationships/hyperlink" Target="https://thenounproject.com/icon/share-1821546/" TargetMode="External"/><Relationship Id="rId10" Type="http://schemas.openxmlformats.org/officeDocument/2006/relationships/hyperlink" Target="https://thenounproject.com/icon/money-8174/" TargetMode="External"/><Relationship Id="rId4" Type="http://schemas.openxmlformats.org/officeDocument/2006/relationships/hyperlink" Target="https://thenounproject.com/icon/hood-open-340250/" TargetMode="External"/><Relationship Id="rId9" Type="http://schemas.openxmlformats.org/officeDocument/2006/relationships/hyperlink" Target="https://thenounproject.com/icon/hand-2379145/"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freesound.org/people/humanoide9000/sounds/468924/" TargetMode="External"/><Relationship Id="rId3" Type="http://schemas.openxmlformats.org/officeDocument/2006/relationships/hyperlink" Target="https://en.wikipedia.org/wiki/Creative_Commons#/media/File:Lawrence_Lessig_(9).jpg" TargetMode="External"/><Relationship Id="rId7" Type="http://schemas.openxmlformats.org/officeDocument/2006/relationships/hyperlink" Target="https://unsplash.com/photos/2JIvboGLeho"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hyperlink" Target="https://freesound.org/people/soundmary/sounds/196671/" TargetMode="External"/><Relationship Id="rId5" Type="http://schemas.openxmlformats.org/officeDocument/2006/relationships/hyperlink" Target="https://unsplash.com/photos/KjLD6XBNWek" TargetMode="External"/><Relationship Id="rId4" Type="http://schemas.openxmlformats.org/officeDocument/2006/relationships/hyperlink" Target="https://thenounproject.com/icon/protest-147745/" TargetMode="External"/><Relationship Id="rId9" Type="http://schemas.openxmlformats.org/officeDocument/2006/relationships/hyperlink" Target="http://www.hooksounds.com/"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8.jp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8.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6.png"/><Relationship Id="rId5" Type="http://schemas.openxmlformats.org/officeDocument/2006/relationships/image" Target="../media/image31.png"/><Relationship Id="rId10"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18.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Open Licensing and Creative Commons</a:t>
            </a:r>
            <a:endParaRPr lang="en-CA" dirty="0"/>
          </a:p>
        </p:txBody>
      </p:sp>
      <p:sp>
        <p:nvSpPr>
          <p:cNvPr id="3" name="Subtitle 2"/>
          <p:cNvSpPr>
            <a:spLocks noGrp="1"/>
          </p:cNvSpPr>
          <p:nvPr>
            <p:ph type="subTitle" idx="1"/>
          </p:nvPr>
        </p:nvSpPr>
        <p:spPr/>
        <p:txBody>
          <a:bodyPr/>
          <a:lstStyle/>
          <a:p>
            <a:endParaRPr lang="en-CA"/>
          </a:p>
        </p:txBody>
      </p:sp>
      <p:sp>
        <p:nvSpPr>
          <p:cNvPr id="4" name="Text Placeholder 3"/>
          <p:cNvSpPr>
            <a:spLocks noGrp="1"/>
          </p:cNvSpPr>
          <p:nvPr>
            <p:ph type="body" sz="quarter" idx="10"/>
          </p:nvPr>
        </p:nvSpPr>
        <p:spPr>
          <a:xfrm>
            <a:off x="10216059" y="6270625"/>
            <a:ext cx="1695834" cy="374650"/>
          </a:xfrm>
        </p:spPr>
        <p:txBody>
          <a:bodyPr/>
          <a:lstStyle/>
          <a:p>
            <a:r>
              <a:rPr lang="en-US" dirty="0" smtClean="0"/>
              <a:t>*January 2020</a:t>
            </a:r>
            <a:endParaRPr lang="en-CA" dirty="0"/>
          </a:p>
        </p:txBody>
      </p:sp>
    </p:spTree>
    <p:extLst>
      <p:ext uri="{BB962C8B-B14F-4D97-AF65-F5344CB8AC3E}">
        <p14:creationId xmlns:p14="http://schemas.microsoft.com/office/powerpoint/2010/main" val="2062221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p:txBody>
          <a:bodyPr/>
          <a:lstStyle/>
          <a:p>
            <a:r>
              <a:rPr lang="en-US" dirty="0"/>
              <a:t>CREATIVE COMMONS</a:t>
            </a:r>
          </a:p>
        </p:txBody>
      </p:sp>
      <p:pic>
        <p:nvPicPr>
          <p:cNvPr id="3" name="Picture 2" descr="Image result for creative commons logo">
            <a:extLst>
              <a:ext uri="{FF2B5EF4-FFF2-40B4-BE49-F238E27FC236}">
                <a16:creationId xmlns:a16="http://schemas.microsoft.com/office/drawing/2014/main" id="{C2417622-42E9-8142-9AD5-7AECAD966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641" y="1835063"/>
            <a:ext cx="5693229" cy="1463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593453F-BBF5-5049-ACC3-9206C46CF585}"/>
              </a:ext>
            </a:extLst>
          </p:cNvPr>
          <p:cNvPicPr>
            <a:picLocks noChangeAspect="1"/>
          </p:cNvPicPr>
          <p:nvPr/>
        </p:nvPicPr>
        <p:blipFill>
          <a:blip r:embed="rId4"/>
          <a:stretch>
            <a:fillRect/>
          </a:stretch>
        </p:blipFill>
        <p:spPr>
          <a:xfrm>
            <a:off x="3042827" y="1986597"/>
            <a:ext cx="6106345" cy="4070897"/>
          </a:xfrm>
          <a:prstGeom prst="rect">
            <a:avLst/>
          </a:prstGeom>
        </p:spPr>
      </p:pic>
      <p:pic>
        <p:nvPicPr>
          <p:cNvPr id="6" name="Picture 4" descr="Creative Commons, Licenses, Icons, By, Sa, Nc, Nd">
            <a:extLst>
              <a:ext uri="{FF2B5EF4-FFF2-40B4-BE49-F238E27FC236}">
                <a16:creationId xmlns:a16="http://schemas.microsoft.com/office/drawing/2014/main" id="{E34EE968-D370-6640-967E-847C18A48B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08" y="4150056"/>
            <a:ext cx="3057460" cy="16911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FF7E1D-727E-A64C-9A0F-D2BA9309F11D}"/>
              </a:ext>
            </a:extLst>
          </p:cNvPr>
          <p:cNvPicPr>
            <a:picLocks noChangeAspect="1"/>
          </p:cNvPicPr>
          <p:nvPr/>
        </p:nvPicPr>
        <p:blipFill>
          <a:blip r:embed="rId6"/>
          <a:stretch>
            <a:fillRect/>
          </a:stretch>
        </p:blipFill>
        <p:spPr>
          <a:xfrm>
            <a:off x="8865870" y="3392488"/>
            <a:ext cx="2487930" cy="3429000"/>
          </a:xfrm>
          <a:prstGeom prst="rect">
            <a:avLst/>
          </a:prstGeom>
        </p:spPr>
      </p:pic>
      <p:pic>
        <p:nvPicPr>
          <p:cNvPr id="9" name="Picture 6">
            <a:extLst>
              <a:ext uri="{FF2B5EF4-FFF2-40B4-BE49-F238E27FC236}">
                <a16:creationId xmlns:a16="http://schemas.microsoft.com/office/drawing/2014/main" id="{FC48D291-8C21-5A40-B16D-DD01B6431B34}"/>
              </a:ext>
            </a:extLst>
          </p:cNvPr>
          <p:cNvPicPr>
            <a:picLocks noChangeAspect="1" noChangeArrowheads="1"/>
          </p:cNvPicPr>
          <p:nvPr/>
        </p:nvPicPr>
        <p:blipFill>
          <a:blip r:embed="rId7"/>
          <a:srcRect/>
          <a:stretch/>
        </p:blipFill>
        <p:spPr bwMode="auto">
          <a:xfrm>
            <a:off x="7012541" y="2433758"/>
            <a:ext cx="4770058" cy="32007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AC07DC-8091-C847-AC83-AD8143AEA34B}"/>
              </a:ext>
            </a:extLst>
          </p:cNvPr>
          <p:cNvPicPr>
            <a:picLocks noChangeAspect="1"/>
          </p:cNvPicPr>
          <p:nvPr/>
        </p:nvPicPr>
        <p:blipFill>
          <a:blip r:embed="rId8"/>
          <a:srcRect/>
          <a:stretch/>
        </p:blipFill>
        <p:spPr>
          <a:xfrm>
            <a:off x="2777598" y="1608347"/>
            <a:ext cx="5767198" cy="4827395"/>
          </a:xfrm>
          <a:prstGeom prst="rect">
            <a:avLst/>
          </a:prstGeom>
        </p:spPr>
      </p:pic>
      <p:pic>
        <p:nvPicPr>
          <p:cNvPr id="13" name="Picture 12">
            <a:extLst>
              <a:ext uri="{FF2B5EF4-FFF2-40B4-BE49-F238E27FC236}">
                <a16:creationId xmlns:a16="http://schemas.microsoft.com/office/drawing/2014/main" id="{D01219CC-6ED7-CD46-B184-7914BA18930C}"/>
              </a:ext>
            </a:extLst>
          </p:cNvPr>
          <p:cNvPicPr>
            <a:picLocks noChangeAspect="1"/>
          </p:cNvPicPr>
          <p:nvPr/>
        </p:nvPicPr>
        <p:blipFill>
          <a:blip r:embed="rId9"/>
          <a:stretch>
            <a:fillRect/>
          </a:stretch>
        </p:blipFill>
        <p:spPr>
          <a:xfrm>
            <a:off x="8544386" y="4432388"/>
            <a:ext cx="1354484" cy="1126493"/>
          </a:xfrm>
          <a:prstGeom prst="rect">
            <a:avLst/>
          </a:prstGeom>
          <a:ln w="57150">
            <a:noFill/>
          </a:ln>
        </p:spPr>
      </p:pic>
      <p:pic>
        <p:nvPicPr>
          <p:cNvPr id="7" name="Picture 6" descr="A close up of a book shelf&#10;&#10;Description automatically generated">
            <a:extLst>
              <a:ext uri="{FF2B5EF4-FFF2-40B4-BE49-F238E27FC236}">
                <a16:creationId xmlns:a16="http://schemas.microsoft.com/office/drawing/2014/main" id="{813DEC1F-0CAB-FE46-855D-4A81D1FA5246}"/>
              </a:ext>
            </a:extLst>
          </p:cNvPr>
          <p:cNvPicPr>
            <a:picLocks noChangeAspect="1"/>
          </p:cNvPicPr>
          <p:nvPr/>
        </p:nvPicPr>
        <p:blipFill>
          <a:blip r:embed="rId10"/>
          <a:stretch>
            <a:fillRect/>
          </a:stretch>
        </p:blipFill>
        <p:spPr>
          <a:xfrm>
            <a:off x="8535295" y="1608347"/>
            <a:ext cx="1464842" cy="4827395"/>
          </a:xfrm>
          <a:prstGeom prst="rect">
            <a:avLst/>
          </a:prstGeom>
        </p:spPr>
      </p:pic>
    </p:spTree>
    <p:extLst>
      <p:ext uri="{BB962C8B-B14F-4D97-AF65-F5344CB8AC3E}">
        <p14:creationId xmlns:p14="http://schemas.microsoft.com/office/powerpoint/2010/main" val="308482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90"/>
                                          </p:val>
                                        </p:tav>
                                        <p:tav tm="100000">
                                          <p:val>
                                            <p:fltVal val="0"/>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90"/>
                                          </p:val>
                                        </p:tav>
                                        <p:tav tm="100000">
                                          <p:val>
                                            <p:fltVal val="0"/>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par>
                          <p:cTn id="35" fill="hold">
                            <p:stCondLst>
                              <p:cond delay="500"/>
                            </p:stCondLst>
                            <p:childTnLst>
                              <p:par>
                                <p:cTn id="36" presetID="42" presetClass="path" presetSubtype="0" accel="50000" decel="50000" fill="hold" nodeType="afterEffect">
                                  <p:stCondLst>
                                    <p:cond delay="0"/>
                                  </p:stCondLst>
                                  <p:childTnLst>
                                    <p:animMotion origin="layout" path="M 0.00625 -0.00255 L -0.22096 0.18379 " pathEditMode="relative" rAng="0" ptsTypes="AA">
                                      <p:cBhvr>
                                        <p:cTn id="37" dur="2000" fill="hold"/>
                                        <p:tgtEl>
                                          <p:spTgt spid="3"/>
                                        </p:tgtEl>
                                        <p:attrNameLst>
                                          <p:attrName>ppt_x</p:attrName>
                                          <p:attrName>ppt_y</p:attrName>
                                        </p:attrNameLst>
                                      </p:cBhvr>
                                      <p:rCtr x="-11367" y="9306"/>
                                    </p:animMotion>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900" decel="100000" fill="hold"/>
                                        <p:tgtEl>
                                          <p:spTgt spid="9"/>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1000"/>
                                        <p:tgtEl>
                                          <p:spTgt spid="3"/>
                                        </p:tgtEl>
                                      </p:cBhvr>
                                    </p:animEffect>
                                    <p:set>
                                      <p:cBhvr>
                                        <p:cTn id="50" dur="1" fill="hold">
                                          <p:stCondLst>
                                            <p:cond delay="999"/>
                                          </p:stCondLst>
                                        </p:cTn>
                                        <p:tgtEl>
                                          <p:spTgt spid="3"/>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1000"/>
                                        <p:tgtEl>
                                          <p:spTgt spid="9"/>
                                        </p:tgtEl>
                                      </p:cBhvr>
                                    </p:animEffect>
                                    <p:set>
                                      <p:cBhvr>
                                        <p:cTn id="53" dur="1" fill="hold">
                                          <p:stCondLst>
                                            <p:cond delay="999"/>
                                          </p:stCondLst>
                                        </p:cTn>
                                        <p:tgtEl>
                                          <p:spTgt spid="9"/>
                                        </p:tgtEl>
                                        <p:attrNameLst>
                                          <p:attrName>style.visibility</p:attrName>
                                        </p:attrNameLst>
                                      </p:cBhvr>
                                      <p:to>
                                        <p:strVal val="hidden"/>
                                      </p:to>
                                    </p:set>
                                  </p:childTnLst>
                                </p:cTn>
                              </p:par>
                              <p:par>
                                <p:cTn id="54" presetID="9"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dissolv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9"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dissolv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p:stCondLst>
                              <p:cond delay="0"/>
                            </p:stCondLst>
                            <p:childTnLst>
                              <p:par>
                                <p:cTn id="70" presetID="37" presetClass="path" presetSubtype="0" accel="50000" decel="50000" fill="hold" nodeType="afterEffect">
                                  <p:stCondLst>
                                    <p:cond delay="0"/>
                                  </p:stCondLst>
                                  <p:childTnLst>
                                    <p:animMotion origin="layout" path="M -2.08333E-7 0.08218 L -0.08242 -0.0294 C -0.09948 -0.05463 -0.12513 -0.06736 -0.15208 -0.06736 C -0.18268 -0.06736 -0.20742 -0.05463 -0.22435 -0.0294 L -0.30638 0.08218 " pathEditMode="relative" rAng="0" ptsTypes="AAAAA">
                                      <p:cBhvr>
                                        <p:cTn id="71" dur="2000" fill="hold"/>
                                        <p:tgtEl>
                                          <p:spTgt spid="13"/>
                                        </p:tgtEl>
                                        <p:attrNameLst>
                                          <p:attrName>ppt_x</p:attrName>
                                          <p:attrName>ppt_y</p:attrName>
                                        </p:attrNameLst>
                                      </p:cBhvr>
                                      <p:rCtr x="-15326" y="-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a:xfrm>
            <a:off x="2208065" y="528527"/>
            <a:ext cx="8682518" cy="938785"/>
          </a:xfrm>
        </p:spPr>
        <p:txBody>
          <a:bodyPr/>
          <a:lstStyle/>
          <a:p>
            <a:r>
              <a:rPr lang="en-US" dirty="0"/>
              <a:t>OPEN LICENCES</a:t>
            </a:r>
          </a:p>
        </p:txBody>
      </p:sp>
      <p:sp>
        <p:nvSpPr>
          <p:cNvPr id="3" name="TextBox 2">
            <a:extLst>
              <a:ext uri="{FF2B5EF4-FFF2-40B4-BE49-F238E27FC236}">
                <a16:creationId xmlns:a16="http://schemas.microsoft.com/office/drawing/2014/main" id="{5C705972-78ED-0142-ACE8-171ACAF583DE}"/>
              </a:ext>
            </a:extLst>
          </p:cNvPr>
          <p:cNvSpPr txBox="1"/>
          <p:nvPr/>
        </p:nvSpPr>
        <p:spPr>
          <a:xfrm>
            <a:off x="8424728" y="2371280"/>
            <a:ext cx="2761048" cy="369332"/>
          </a:xfrm>
          <a:prstGeom prst="rect">
            <a:avLst/>
          </a:prstGeom>
          <a:noFill/>
        </p:spPr>
        <p:txBody>
          <a:bodyPr wrap="square" rtlCol="0">
            <a:spAutoFit/>
          </a:bodyPr>
          <a:lstStyle/>
          <a:p>
            <a:r>
              <a:rPr lang="en-CA" b="1" dirty="0">
                <a:solidFill>
                  <a:srgbClr val="C00000"/>
                </a:solidFill>
                <a:latin typeface="Arial" panose="020B0604020202020204" pitchFamily="34" charset="0"/>
                <a:cs typeface="Arial" panose="020B0604020202020204" pitchFamily="34" charset="0"/>
              </a:rPr>
              <a:t>Apache License 2.0</a:t>
            </a:r>
          </a:p>
        </p:txBody>
      </p:sp>
      <p:sp>
        <p:nvSpPr>
          <p:cNvPr id="4" name="TextBox 3">
            <a:extLst>
              <a:ext uri="{FF2B5EF4-FFF2-40B4-BE49-F238E27FC236}">
                <a16:creationId xmlns:a16="http://schemas.microsoft.com/office/drawing/2014/main" id="{9CB34EFD-F9AE-5243-98F4-4A161FE53AE5}"/>
              </a:ext>
            </a:extLst>
          </p:cNvPr>
          <p:cNvSpPr txBox="1"/>
          <p:nvPr/>
        </p:nvSpPr>
        <p:spPr>
          <a:xfrm>
            <a:off x="1080596" y="4155478"/>
            <a:ext cx="3114185" cy="369332"/>
          </a:xfrm>
          <a:prstGeom prst="rect">
            <a:avLst/>
          </a:prstGeom>
          <a:noFill/>
        </p:spPr>
        <p:txBody>
          <a:bodyPr wrap="square" rtlCol="0">
            <a:spAutoFit/>
          </a:bodyPr>
          <a:lstStyle/>
          <a:p>
            <a:r>
              <a:rPr lang="en-CA" b="1" dirty="0">
                <a:solidFill>
                  <a:srgbClr val="C00000"/>
                </a:solidFill>
                <a:latin typeface="Arial" panose="020B0604020202020204" pitchFamily="34" charset="0"/>
                <a:cs typeface="Arial" panose="020B0604020202020204" pitchFamily="34" charset="0"/>
              </a:rPr>
              <a:t>Adaptive Public License</a:t>
            </a:r>
          </a:p>
        </p:txBody>
      </p:sp>
      <p:sp>
        <p:nvSpPr>
          <p:cNvPr id="6" name="TextBox 5">
            <a:extLst>
              <a:ext uri="{FF2B5EF4-FFF2-40B4-BE49-F238E27FC236}">
                <a16:creationId xmlns:a16="http://schemas.microsoft.com/office/drawing/2014/main" id="{23A3CEC9-E2CB-CC4A-9C09-C5E41C9C9777}"/>
              </a:ext>
            </a:extLst>
          </p:cNvPr>
          <p:cNvSpPr txBox="1"/>
          <p:nvPr/>
        </p:nvSpPr>
        <p:spPr>
          <a:xfrm>
            <a:off x="6465881" y="4256412"/>
            <a:ext cx="4918645" cy="369332"/>
          </a:xfrm>
          <a:prstGeom prst="rect">
            <a:avLst/>
          </a:prstGeom>
          <a:noFill/>
        </p:spPr>
        <p:txBody>
          <a:bodyPr wrap="square" rtlCol="0">
            <a:spAutoFit/>
          </a:bodyPr>
          <a:lstStyle/>
          <a:p>
            <a:r>
              <a:rPr lang="en-CA" b="1" dirty="0">
                <a:solidFill>
                  <a:srgbClr val="7030A0"/>
                </a:solidFill>
                <a:latin typeface="Arial" panose="020B0604020202020204" pitchFamily="34" charset="0"/>
                <a:cs typeface="Arial" panose="020B0604020202020204" pitchFamily="34" charset="0"/>
              </a:rPr>
              <a:t>Educational Community License, V. 2.0</a:t>
            </a:r>
          </a:p>
        </p:txBody>
      </p:sp>
      <p:sp>
        <p:nvSpPr>
          <p:cNvPr id="7" name="TextBox 6">
            <a:extLst>
              <a:ext uri="{FF2B5EF4-FFF2-40B4-BE49-F238E27FC236}">
                <a16:creationId xmlns:a16="http://schemas.microsoft.com/office/drawing/2014/main" id="{8523EF68-0FBB-FD48-9B10-F9938D18FAE9}"/>
              </a:ext>
            </a:extLst>
          </p:cNvPr>
          <p:cNvSpPr txBox="1"/>
          <p:nvPr/>
        </p:nvSpPr>
        <p:spPr>
          <a:xfrm>
            <a:off x="6099797" y="1698760"/>
            <a:ext cx="2397737" cy="369332"/>
          </a:xfrm>
          <a:prstGeom prst="rect">
            <a:avLst/>
          </a:prstGeom>
          <a:noFill/>
        </p:spPr>
        <p:txBody>
          <a:bodyPr wrap="square" rtlCol="0">
            <a:spAutoFit/>
          </a:bodyPr>
          <a:lstStyle/>
          <a:p>
            <a:r>
              <a:rPr lang="en-CA" b="1" dirty="0">
                <a:solidFill>
                  <a:schemeClr val="accent6">
                    <a:lumMod val="75000"/>
                  </a:schemeClr>
                </a:solidFill>
                <a:latin typeface="Arial" panose="020B0604020202020204" pitchFamily="34" charset="0"/>
                <a:cs typeface="Arial" panose="020B0604020202020204" pitchFamily="34" charset="0"/>
              </a:rPr>
              <a:t>IPA Font License</a:t>
            </a:r>
          </a:p>
        </p:txBody>
      </p:sp>
      <p:sp>
        <p:nvSpPr>
          <p:cNvPr id="8" name="TextBox 7">
            <a:extLst>
              <a:ext uri="{FF2B5EF4-FFF2-40B4-BE49-F238E27FC236}">
                <a16:creationId xmlns:a16="http://schemas.microsoft.com/office/drawing/2014/main" id="{0AA92BB1-ABDE-484C-87E8-72BE64C26012}"/>
              </a:ext>
            </a:extLst>
          </p:cNvPr>
          <p:cNvSpPr txBox="1"/>
          <p:nvPr/>
        </p:nvSpPr>
        <p:spPr>
          <a:xfrm>
            <a:off x="3969659" y="4728421"/>
            <a:ext cx="1814726" cy="369332"/>
          </a:xfrm>
          <a:prstGeom prst="rect">
            <a:avLst/>
          </a:prstGeom>
          <a:noFill/>
        </p:spPr>
        <p:txBody>
          <a:bodyPr wrap="square" rtlCol="0">
            <a:spAutoFit/>
          </a:bodyPr>
          <a:lstStyle/>
          <a:p>
            <a:r>
              <a:rPr lang="en-CA" b="1" dirty="0">
                <a:solidFill>
                  <a:schemeClr val="accent6">
                    <a:lumMod val="75000"/>
                  </a:schemeClr>
                </a:solidFill>
                <a:latin typeface="Arial" panose="020B0604020202020204" pitchFamily="34" charset="0"/>
                <a:cs typeface="Arial" panose="020B0604020202020204" pitchFamily="34" charset="0"/>
              </a:rPr>
              <a:t>MIT License</a:t>
            </a:r>
          </a:p>
        </p:txBody>
      </p:sp>
      <p:sp>
        <p:nvSpPr>
          <p:cNvPr id="9" name="TextBox 8">
            <a:extLst>
              <a:ext uri="{FF2B5EF4-FFF2-40B4-BE49-F238E27FC236}">
                <a16:creationId xmlns:a16="http://schemas.microsoft.com/office/drawing/2014/main" id="{C25B70B1-7D50-3E43-B409-336FC7DA5550}"/>
              </a:ext>
            </a:extLst>
          </p:cNvPr>
          <p:cNvSpPr txBox="1"/>
          <p:nvPr/>
        </p:nvSpPr>
        <p:spPr>
          <a:xfrm>
            <a:off x="1080596" y="5504975"/>
            <a:ext cx="2463428" cy="369332"/>
          </a:xfrm>
          <a:prstGeom prst="rect">
            <a:avLst/>
          </a:prstGeom>
          <a:noFill/>
        </p:spPr>
        <p:txBody>
          <a:bodyPr wrap="square" rtlCol="0">
            <a:spAutoFit/>
          </a:bodyPr>
          <a:lstStyle/>
          <a:p>
            <a:r>
              <a:rPr lang="en-CA" b="1" dirty="0" err="1">
                <a:solidFill>
                  <a:schemeClr val="accent1"/>
                </a:solidFill>
                <a:latin typeface="Arial" panose="020B0604020202020204" pitchFamily="34" charset="0"/>
                <a:cs typeface="Arial" panose="020B0604020202020204" pitchFamily="34" charset="0"/>
              </a:rPr>
              <a:t>Sleepycat</a:t>
            </a:r>
            <a:r>
              <a:rPr lang="en-CA" b="1" dirty="0">
                <a:solidFill>
                  <a:schemeClr val="accent1"/>
                </a:solidFill>
                <a:latin typeface="Arial" panose="020B0604020202020204" pitchFamily="34" charset="0"/>
                <a:cs typeface="Arial" panose="020B0604020202020204" pitchFamily="34" charset="0"/>
              </a:rPr>
              <a:t> License</a:t>
            </a:r>
          </a:p>
        </p:txBody>
      </p:sp>
      <p:sp>
        <p:nvSpPr>
          <p:cNvPr id="10" name="TextBox 9">
            <a:extLst>
              <a:ext uri="{FF2B5EF4-FFF2-40B4-BE49-F238E27FC236}">
                <a16:creationId xmlns:a16="http://schemas.microsoft.com/office/drawing/2014/main" id="{25CF388E-ECA0-4943-ACD4-040084EB4591}"/>
              </a:ext>
            </a:extLst>
          </p:cNvPr>
          <p:cNvSpPr txBox="1"/>
          <p:nvPr/>
        </p:nvSpPr>
        <p:spPr>
          <a:xfrm>
            <a:off x="9109578" y="3406179"/>
            <a:ext cx="3827389" cy="369332"/>
          </a:xfrm>
          <a:prstGeom prst="rect">
            <a:avLst/>
          </a:prstGeom>
          <a:noFill/>
        </p:spPr>
        <p:txBody>
          <a:bodyPr wrap="square" rtlCol="0">
            <a:spAutoFit/>
          </a:bodyPr>
          <a:lstStyle/>
          <a:p>
            <a:r>
              <a:rPr lang="en-CA" b="1" dirty="0">
                <a:solidFill>
                  <a:srgbClr val="ED6B33"/>
                </a:solidFill>
                <a:latin typeface="Arial" panose="020B0604020202020204" pitchFamily="34" charset="0"/>
                <a:cs typeface="Arial" panose="020B0604020202020204" pitchFamily="34" charset="0"/>
              </a:rPr>
              <a:t>Free Art License (FAL)</a:t>
            </a:r>
          </a:p>
        </p:txBody>
      </p:sp>
      <p:pic>
        <p:nvPicPr>
          <p:cNvPr id="12" name="Content Placeholder 9">
            <a:extLst>
              <a:ext uri="{FF2B5EF4-FFF2-40B4-BE49-F238E27FC236}">
                <a16:creationId xmlns:a16="http://schemas.microsoft.com/office/drawing/2014/main" id="{83804D19-0A8D-6D41-AA65-F2605B9425BF}"/>
              </a:ext>
            </a:extLst>
          </p:cNvPr>
          <p:cNvPicPr>
            <a:picLocks noChangeAspect="1"/>
          </p:cNvPicPr>
          <p:nvPr/>
        </p:nvPicPr>
        <p:blipFill>
          <a:blip r:embed="rId3"/>
          <a:stretch>
            <a:fillRect/>
          </a:stretch>
        </p:blipFill>
        <p:spPr>
          <a:xfrm>
            <a:off x="3146361" y="3692295"/>
            <a:ext cx="2340521" cy="2941256"/>
          </a:xfrm>
          <a:prstGeom prst="rect">
            <a:avLst/>
          </a:prstGeom>
          <a:ln w="76200">
            <a:solidFill>
              <a:schemeClr val="bg1"/>
            </a:solidFill>
          </a:ln>
        </p:spPr>
      </p:pic>
      <p:pic>
        <p:nvPicPr>
          <p:cNvPr id="11" name="Picture 10" descr="A person wearing a costume&#10;&#10;Description automatically generated">
            <a:extLst>
              <a:ext uri="{FF2B5EF4-FFF2-40B4-BE49-F238E27FC236}">
                <a16:creationId xmlns:a16="http://schemas.microsoft.com/office/drawing/2014/main" id="{1C9D7D1B-4E65-544A-9500-49FF0A20DB18}"/>
              </a:ext>
            </a:extLst>
          </p:cNvPr>
          <p:cNvPicPr>
            <a:picLocks noChangeAspect="1"/>
          </p:cNvPicPr>
          <p:nvPr/>
        </p:nvPicPr>
        <p:blipFill>
          <a:blip r:embed="rId4"/>
          <a:stretch>
            <a:fillRect/>
          </a:stretch>
        </p:blipFill>
        <p:spPr>
          <a:xfrm>
            <a:off x="1398718" y="1874857"/>
            <a:ext cx="2191989" cy="2853564"/>
          </a:xfrm>
          <a:prstGeom prst="rect">
            <a:avLst/>
          </a:prstGeom>
          <a:ln w="76200">
            <a:solidFill>
              <a:schemeClr val="bg1"/>
            </a:solidFill>
          </a:ln>
        </p:spPr>
      </p:pic>
      <p:pic>
        <p:nvPicPr>
          <p:cNvPr id="13" name="Picture 12">
            <a:extLst>
              <a:ext uri="{FF2B5EF4-FFF2-40B4-BE49-F238E27FC236}">
                <a16:creationId xmlns:a16="http://schemas.microsoft.com/office/drawing/2014/main" id="{0CFBF4C6-9776-AD46-AD3D-5C3A8E42E38F}"/>
              </a:ext>
            </a:extLst>
          </p:cNvPr>
          <p:cNvPicPr>
            <a:picLocks noChangeAspect="1"/>
          </p:cNvPicPr>
          <p:nvPr/>
        </p:nvPicPr>
        <p:blipFill>
          <a:blip r:embed="rId5"/>
          <a:stretch>
            <a:fillRect/>
          </a:stretch>
        </p:blipFill>
        <p:spPr>
          <a:xfrm>
            <a:off x="7001534" y="1877913"/>
            <a:ext cx="2387115" cy="2789878"/>
          </a:xfrm>
          <a:prstGeom prst="rect">
            <a:avLst/>
          </a:prstGeom>
        </p:spPr>
      </p:pic>
      <p:pic>
        <p:nvPicPr>
          <p:cNvPr id="15" name="Picture 14">
            <a:extLst>
              <a:ext uri="{FF2B5EF4-FFF2-40B4-BE49-F238E27FC236}">
                <a16:creationId xmlns:a16="http://schemas.microsoft.com/office/drawing/2014/main" id="{EBA101AF-DF5D-6D4F-821E-95B2F79DC971}"/>
              </a:ext>
            </a:extLst>
          </p:cNvPr>
          <p:cNvPicPr>
            <a:picLocks noChangeAspect="1"/>
          </p:cNvPicPr>
          <p:nvPr/>
        </p:nvPicPr>
        <p:blipFill>
          <a:blip r:embed="rId6"/>
          <a:stretch>
            <a:fillRect/>
          </a:stretch>
        </p:blipFill>
        <p:spPr>
          <a:xfrm>
            <a:off x="8925203" y="3840451"/>
            <a:ext cx="2340521" cy="2793100"/>
          </a:xfrm>
          <a:prstGeom prst="rect">
            <a:avLst/>
          </a:prstGeom>
          <a:ln w="76200">
            <a:solidFill>
              <a:schemeClr val="bg1"/>
            </a:solidFill>
          </a:ln>
        </p:spPr>
      </p:pic>
      <p:sp>
        <p:nvSpPr>
          <p:cNvPr id="14" name="TextBox 13">
            <a:extLst>
              <a:ext uri="{FF2B5EF4-FFF2-40B4-BE49-F238E27FC236}">
                <a16:creationId xmlns:a16="http://schemas.microsoft.com/office/drawing/2014/main" id="{F2C47DA0-C4F7-9741-B2C3-D565B613C860}"/>
              </a:ext>
            </a:extLst>
          </p:cNvPr>
          <p:cNvSpPr txBox="1"/>
          <p:nvPr/>
        </p:nvSpPr>
        <p:spPr>
          <a:xfrm>
            <a:off x="652664" y="3006110"/>
            <a:ext cx="4918645" cy="369332"/>
          </a:xfrm>
          <a:prstGeom prst="rect">
            <a:avLst/>
          </a:prstGeom>
          <a:noFill/>
        </p:spPr>
        <p:txBody>
          <a:bodyPr wrap="square" rtlCol="0">
            <a:spAutoFit/>
          </a:bodyPr>
          <a:lstStyle/>
          <a:p>
            <a:r>
              <a:rPr lang="en-CA" b="1" dirty="0">
                <a:solidFill>
                  <a:srgbClr val="7030A0"/>
                </a:solidFill>
                <a:latin typeface="Arial" panose="020B0604020202020204" pitchFamily="34" charset="0"/>
                <a:cs typeface="Arial" panose="020B0604020202020204" pitchFamily="34" charset="0"/>
              </a:rPr>
              <a:t>European Union Public License</a:t>
            </a:r>
          </a:p>
        </p:txBody>
      </p:sp>
      <p:sp>
        <p:nvSpPr>
          <p:cNvPr id="16" name="TextBox 15">
            <a:extLst>
              <a:ext uri="{FF2B5EF4-FFF2-40B4-BE49-F238E27FC236}">
                <a16:creationId xmlns:a16="http://schemas.microsoft.com/office/drawing/2014/main" id="{3DE63751-FC71-2146-A614-1D49A220D042}"/>
              </a:ext>
            </a:extLst>
          </p:cNvPr>
          <p:cNvSpPr txBox="1"/>
          <p:nvPr/>
        </p:nvSpPr>
        <p:spPr>
          <a:xfrm>
            <a:off x="5654645" y="3221513"/>
            <a:ext cx="3114185" cy="369332"/>
          </a:xfrm>
          <a:prstGeom prst="rect">
            <a:avLst/>
          </a:prstGeom>
          <a:noFill/>
        </p:spPr>
        <p:txBody>
          <a:bodyPr wrap="square" rtlCol="0">
            <a:spAutoFit/>
          </a:bodyPr>
          <a:lstStyle/>
          <a:p>
            <a:r>
              <a:rPr lang="en-CA" b="1" dirty="0">
                <a:solidFill>
                  <a:schemeClr val="accent1"/>
                </a:solidFill>
                <a:latin typeface="Arial" panose="020B0604020202020204" pitchFamily="34" charset="0"/>
                <a:cs typeface="Arial" panose="020B0604020202020204" pitchFamily="34" charset="0"/>
              </a:rPr>
              <a:t>Ruby License</a:t>
            </a:r>
          </a:p>
        </p:txBody>
      </p:sp>
      <p:sp>
        <p:nvSpPr>
          <p:cNvPr id="17" name="TextBox 16">
            <a:extLst>
              <a:ext uri="{FF2B5EF4-FFF2-40B4-BE49-F238E27FC236}">
                <a16:creationId xmlns:a16="http://schemas.microsoft.com/office/drawing/2014/main" id="{0B92A8CE-BC7E-214A-BD7B-58AB96EA87B3}"/>
              </a:ext>
            </a:extLst>
          </p:cNvPr>
          <p:cNvSpPr txBox="1"/>
          <p:nvPr/>
        </p:nvSpPr>
        <p:spPr>
          <a:xfrm>
            <a:off x="4838769" y="5217449"/>
            <a:ext cx="3827389" cy="369332"/>
          </a:xfrm>
          <a:prstGeom prst="rect">
            <a:avLst/>
          </a:prstGeom>
          <a:noFill/>
        </p:spPr>
        <p:txBody>
          <a:bodyPr wrap="square" rtlCol="0">
            <a:spAutoFit/>
          </a:bodyPr>
          <a:lstStyle/>
          <a:p>
            <a:r>
              <a:rPr lang="en-CA" b="1" dirty="0">
                <a:solidFill>
                  <a:schemeClr val="accent2"/>
                </a:solidFill>
                <a:latin typeface="Arial" panose="020B0604020202020204" pitchFamily="34" charset="0"/>
                <a:cs typeface="Arial" panose="020B0604020202020204" pitchFamily="34" charset="0"/>
              </a:rPr>
              <a:t>Universal Permissive License</a:t>
            </a:r>
          </a:p>
        </p:txBody>
      </p:sp>
      <p:sp>
        <p:nvSpPr>
          <p:cNvPr id="18" name="TextBox 17">
            <a:extLst>
              <a:ext uri="{FF2B5EF4-FFF2-40B4-BE49-F238E27FC236}">
                <a16:creationId xmlns:a16="http://schemas.microsoft.com/office/drawing/2014/main" id="{5FAD6C8F-DEAE-304E-B196-CEA4111E4EE0}"/>
              </a:ext>
            </a:extLst>
          </p:cNvPr>
          <p:cNvSpPr txBox="1"/>
          <p:nvPr/>
        </p:nvSpPr>
        <p:spPr>
          <a:xfrm>
            <a:off x="626120" y="1695077"/>
            <a:ext cx="2779790" cy="369332"/>
          </a:xfrm>
          <a:prstGeom prst="rect">
            <a:avLst/>
          </a:prstGeom>
          <a:noFill/>
        </p:spPr>
        <p:txBody>
          <a:bodyPr wrap="square" rtlCol="0">
            <a:spAutoFit/>
          </a:bodyPr>
          <a:lstStyle/>
          <a:p>
            <a:r>
              <a:rPr lang="en-CA" b="1" dirty="0">
                <a:solidFill>
                  <a:schemeClr val="accent1"/>
                </a:solidFill>
                <a:latin typeface="Arial" panose="020B0604020202020204" pitchFamily="34" charset="0"/>
                <a:cs typeface="Arial" panose="020B0604020202020204" pitchFamily="34" charset="0"/>
              </a:rPr>
              <a:t>Eclipse Pubic License</a:t>
            </a:r>
          </a:p>
        </p:txBody>
      </p:sp>
      <p:sp>
        <p:nvSpPr>
          <p:cNvPr id="20" name="TextBox 19">
            <a:extLst>
              <a:ext uri="{FF2B5EF4-FFF2-40B4-BE49-F238E27FC236}">
                <a16:creationId xmlns:a16="http://schemas.microsoft.com/office/drawing/2014/main" id="{28399AB6-C625-8846-AC41-FFA74E644139}"/>
              </a:ext>
            </a:extLst>
          </p:cNvPr>
          <p:cNvSpPr txBox="1"/>
          <p:nvPr/>
        </p:nvSpPr>
        <p:spPr>
          <a:xfrm>
            <a:off x="8351708" y="5560070"/>
            <a:ext cx="3714314" cy="369332"/>
          </a:xfrm>
          <a:prstGeom prst="rect">
            <a:avLst/>
          </a:prstGeom>
          <a:noFill/>
        </p:spPr>
        <p:txBody>
          <a:bodyPr wrap="square" rtlCol="0">
            <a:spAutoFit/>
          </a:bodyPr>
          <a:lstStyle/>
          <a:p>
            <a:r>
              <a:rPr lang="en-CA" b="1" dirty="0">
                <a:solidFill>
                  <a:schemeClr val="accent6">
                    <a:lumMod val="75000"/>
                  </a:schemeClr>
                </a:solidFill>
                <a:latin typeface="Arial" panose="020B0604020202020204" pitchFamily="34" charset="0"/>
                <a:cs typeface="Arial" panose="020B0604020202020204" pitchFamily="34" charset="0"/>
              </a:rPr>
              <a:t>NASA Open Source Agreement</a:t>
            </a:r>
          </a:p>
        </p:txBody>
      </p:sp>
      <p:sp>
        <p:nvSpPr>
          <p:cNvPr id="22" name="TextBox 21">
            <a:extLst>
              <a:ext uri="{FF2B5EF4-FFF2-40B4-BE49-F238E27FC236}">
                <a16:creationId xmlns:a16="http://schemas.microsoft.com/office/drawing/2014/main" id="{392993AA-2178-6A41-B09D-F606830A29C4}"/>
              </a:ext>
            </a:extLst>
          </p:cNvPr>
          <p:cNvSpPr txBox="1"/>
          <p:nvPr/>
        </p:nvSpPr>
        <p:spPr>
          <a:xfrm>
            <a:off x="6542025" y="6399338"/>
            <a:ext cx="3760077" cy="369332"/>
          </a:xfrm>
          <a:prstGeom prst="rect">
            <a:avLst/>
          </a:prstGeom>
          <a:noFill/>
        </p:spPr>
        <p:txBody>
          <a:bodyPr wrap="square" rtlCol="0">
            <a:spAutoFit/>
          </a:bodyPr>
          <a:lstStyle/>
          <a:p>
            <a:r>
              <a:rPr lang="en-CA" b="1" dirty="0">
                <a:solidFill>
                  <a:srgbClr val="C00000"/>
                </a:solidFill>
                <a:latin typeface="Arial" panose="020B0604020202020204" pitchFamily="34" charset="0"/>
                <a:cs typeface="Arial" panose="020B0604020202020204" pitchFamily="34" charset="0"/>
              </a:rPr>
              <a:t>Attribution Assurance License</a:t>
            </a:r>
          </a:p>
        </p:txBody>
      </p:sp>
      <p:sp>
        <p:nvSpPr>
          <p:cNvPr id="23" name="TextBox 22">
            <a:extLst>
              <a:ext uri="{FF2B5EF4-FFF2-40B4-BE49-F238E27FC236}">
                <a16:creationId xmlns:a16="http://schemas.microsoft.com/office/drawing/2014/main" id="{328E4DD4-F980-EC42-AFD1-0ABD560B1D45}"/>
              </a:ext>
            </a:extLst>
          </p:cNvPr>
          <p:cNvSpPr txBox="1"/>
          <p:nvPr/>
        </p:nvSpPr>
        <p:spPr>
          <a:xfrm>
            <a:off x="2984753" y="6230809"/>
            <a:ext cx="1814727" cy="369332"/>
          </a:xfrm>
          <a:prstGeom prst="rect">
            <a:avLst/>
          </a:prstGeom>
          <a:noFill/>
        </p:spPr>
        <p:txBody>
          <a:bodyPr wrap="square" rtlCol="0">
            <a:spAutoFit/>
          </a:bodyPr>
          <a:lstStyle/>
          <a:p>
            <a:r>
              <a:rPr lang="en-CA" b="1" dirty="0">
                <a:solidFill>
                  <a:srgbClr val="7030A0"/>
                </a:solidFill>
                <a:latin typeface="Arial" panose="020B0604020202020204" pitchFamily="34" charset="0"/>
                <a:cs typeface="Arial" panose="020B0604020202020204" pitchFamily="34" charset="0"/>
              </a:rPr>
              <a:t>Fair License</a:t>
            </a:r>
          </a:p>
        </p:txBody>
      </p:sp>
      <p:sp>
        <p:nvSpPr>
          <p:cNvPr id="24" name="TextBox 23">
            <a:extLst>
              <a:ext uri="{FF2B5EF4-FFF2-40B4-BE49-F238E27FC236}">
                <a16:creationId xmlns:a16="http://schemas.microsoft.com/office/drawing/2014/main" id="{6DE58239-D09E-BB44-BD04-AE2C010FA29A}"/>
              </a:ext>
            </a:extLst>
          </p:cNvPr>
          <p:cNvSpPr txBox="1"/>
          <p:nvPr/>
        </p:nvSpPr>
        <p:spPr>
          <a:xfrm>
            <a:off x="3657614" y="2339901"/>
            <a:ext cx="3827389" cy="369332"/>
          </a:xfrm>
          <a:prstGeom prst="rect">
            <a:avLst/>
          </a:prstGeom>
          <a:noFill/>
        </p:spPr>
        <p:txBody>
          <a:bodyPr wrap="square" rtlCol="0">
            <a:spAutoFit/>
          </a:bodyPr>
          <a:lstStyle/>
          <a:p>
            <a:r>
              <a:rPr lang="en-CA" b="1" dirty="0" err="1">
                <a:solidFill>
                  <a:srgbClr val="ED6B33"/>
                </a:solidFill>
                <a:latin typeface="Arial" panose="020B0604020202020204" pitchFamily="34" charset="0"/>
                <a:cs typeface="Arial" panose="020B0604020202020204" pitchFamily="34" charset="0"/>
              </a:rPr>
              <a:t>Motosoto</a:t>
            </a:r>
            <a:r>
              <a:rPr lang="en-CA" b="1" dirty="0">
                <a:solidFill>
                  <a:srgbClr val="ED6B33"/>
                </a:solidFill>
                <a:latin typeface="Arial" panose="020B0604020202020204" pitchFamily="34" charset="0"/>
                <a:cs typeface="Arial" panose="020B0604020202020204" pitchFamily="34" charset="0"/>
              </a:rPr>
              <a:t> License </a:t>
            </a:r>
          </a:p>
        </p:txBody>
      </p:sp>
    </p:spTree>
    <p:extLst>
      <p:ext uri="{BB962C8B-B14F-4D97-AF65-F5344CB8AC3E}">
        <p14:creationId xmlns:p14="http://schemas.microsoft.com/office/powerpoint/2010/main" val="3972538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23"/>
                                        </p:tgtEl>
                                      </p:cBhvr>
                                    </p:animEffect>
                                    <p:set>
                                      <p:cBhvr>
                                        <p:cTn id="71" dur="1" fill="hold">
                                          <p:stCondLst>
                                            <p:cond delay="999"/>
                                          </p:stCondLst>
                                        </p:cTn>
                                        <p:tgtEl>
                                          <p:spTgt spid="2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8"/>
                                        </p:tgtEl>
                                      </p:cBhvr>
                                    </p:animEffect>
                                    <p:set>
                                      <p:cBhvr>
                                        <p:cTn id="74" dur="1" fill="hold">
                                          <p:stCondLst>
                                            <p:cond delay="999"/>
                                          </p:stCondLst>
                                        </p:cTn>
                                        <p:tgtEl>
                                          <p:spTgt spid="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9"/>
                                        </p:tgtEl>
                                      </p:cBhvr>
                                    </p:animEffect>
                                    <p:set>
                                      <p:cBhvr>
                                        <p:cTn id="77" dur="1" fill="hold">
                                          <p:stCondLst>
                                            <p:cond delay="999"/>
                                          </p:stCondLst>
                                        </p:cTn>
                                        <p:tgtEl>
                                          <p:spTgt spid="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
                                        </p:tgtEl>
                                      </p:cBhvr>
                                    </p:animEffect>
                                    <p:set>
                                      <p:cBhvr>
                                        <p:cTn id="83" dur="1" fill="hold">
                                          <p:stCondLst>
                                            <p:cond delay="999"/>
                                          </p:stCondLst>
                                        </p:cTn>
                                        <p:tgtEl>
                                          <p:spTgt spid="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6"/>
                                        </p:tgtEl>
                                      </p:cBhvr>
                                    </p:animEffect>
                                    <p:set>
                                      <p:cBhvr>
                                        <p:cTn id="86" dur="1" fill="hold">
                                          <p:stCondLst>
                                            <p:cond delay="999"/>
                                          </p:stCondLst>
                                        </p:cTn>
                                        <p:tgtEl>
                                          <p:spTgt spid="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4"/>
                                        </p:tgtEl>
                                      </p:cBhvr>
                                    </p:animEffect>
                                    <p:set>
                                      <p:cBhvr>
                                        <p:cTn id="89" dur="1" fill="hold">
                                          <p:stCondLst>
                                            <p:cond delay="999"/>
                                          </p:stCondLst>
                                        </p:cTn>
                                        <p:tgtEl>
                                          <p:spTgt spid="1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16"/>
                                        </p:tgtEl>
                                      </p:cBhvr>
                                    </p:animEffect>
                                    <p:set>
                                      <p:cBhvr>
                                        <p:cTn id="92" dur="1" fill="hold">
                                          <p:stCondLst>
                                            <p:cond delay="999"/>
                                          </p:stCondLst>
                                        </p:cTn>
                                        <p:tgtEl>
                                          <p:spTgt spid="16"/>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17"/>
                                        </p:tgtEl>
                                      </p:cBhvr>
                                    </p:animEffect>
                                    <p:set>
                                      <p:cBhvr>
                                        <p:cTn id="95" dur="1" fill="hold">
                                          <p:stCondLst>
                                            <p:cond delay="999"/>
                                          </p:stCondLst>
                                        </p:cTn>
                                        <p:tgtEl>
                                          <p:spTgt spid="1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20"/>
                                        </p:tgtEl>
                                      </p:cBhvr>
                                    </p:animEffect>
                                    <p:set>
                                      <p:cBhvr>
                                        <p:cTn id="98" dur="1" fill="hold">
                                          <p:stCondLst>
                                            <p:cond delay="999"/>
                                          </p:stCondLst>
                                        </p:cTn>
                                        <p:tgtEl>
                                          <p:spTgt spid="2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24"/>
                                        </p:tgtEl>
                                      </p:cBhvr>
                                    </p:animEffect>
                                    <p:set>
                                      <p:cBhvr>
                                        <p:cTn id="101" dur="1" fill="hold">
                                          <p:stCondLst>
                                            <p:cond delay="999"/>
                                          </p:stCondLst>
                                        </p:cTn>
                                        <p:tgtEl>
                                          <p:spTgt spid="2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18"/>
                                        </p:tgtEl>
                                      </p:cBhvr>
                                    </p:animEffect>
                                    <p:set>
                                      <p:cBhvr>
                                        <p:cTn id="104" dur="1" fill="hold">
                                          <p:stCondLst>
                                            <p:cond delay="999"/>
                                          </p:stCondLst>
                                        </p:cTn>
                                        <p:tgtEl>
                                          <p:spTgt spid="1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22"/>
                                        </p:tgtEl>
                                      </p:cBhvr>
                                    </p:animEffect>
                                    <p:set>
                                      <p:cBhvr>
                                        <p:cTn id="107" dur="1" fill="hold">
                                          <p:stCondLst>
                                            <p:cond delay="999"/>
                                          </p:stCondLst>
                                        </p:cTn>
                                        <p:tgtEl>
                                          <p:spTgt spid="2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7"/>
                                        </p:tgtEl>
                                      </p:cBhvr>
                                    </p:animEffect>
                                    <p:set>
                                      <p:cBhvr>
                                        <p:cTn id="110" dur="1" fill="hold">
                                          <p:stCondLst>
                                            <p:cond delay="999"/>
                                          </p:stCondLst>
                                        </p:cTn>
                                        <p:tgtEl>
                                          <p:spTgt spid="7"/>
                                        </p:tgtEl>
                                        <p:attrNameLst>
                                          <p:attrName>style.visibility</p:attrName>
                                        </p:attrNameLst>
                                      </p:cBhvr>
                                      <p:to>
                                        <p:strVal val="hidden"/>
                                      </p:to>
                                    </p:set>
                                  </p:childTnLst>
                                </p:cTn>
                              </p:par>
                            </p:childTnLst>
                          </p:cTn>
                        </p:par>
                        <p:par>
                          <p:cTn id="111" fill="hold">
                            <p:stCondLst>
                              <p:cond delay="1000"/>
                            </p:stCondLst>
                            <p:childTnLst>
                              <p:par>
                                <p:cTn id="112" presetID="10" presetClass="entr" presetSubtype="0" fill="hold" nodeType="after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500"/>
                                        <p:tgtEl>
                                          <p:spTgt spid="12"/>
                                        </p:tgtEl>
                                      </p:cBhvr>
                                    </p:animEffect>
                                  </p:childTnLst>
                                </p:cTn>
                              </p:par>
                            </p:childTnLst>
                          </p:cTn>
                        </p:par>
                        <p:par>
                          <p:cTn id="115" fill="hold">
                            <p:stCondLst>
                              <p:cond delay="1500"/>
                            </p:stCondLst>
                            <p:childTnLst>
                              <p:par>
                                <p:cTn id="116" presetID="10" presetClass="entr" presetSubtype="0" fill="hold" nodeType="after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fade">
                                      <p:cBhvr>
                                        <p:cTn id="118" dur="500"/>
                                        <p:tgtEl>
                                          <p:spTgt spid="1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500"/>
                                        <p:tgtEl>
                                          <p:spTgt spid="13"/>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fade">
                                      <p:cBhvr>
                                        <p:cTn id="1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P spid="6" grpId="1"/>
      <p:bldP spid="7" grpId="0"/>
      <p:bldP spid="7" grpId="1"/>
      <p:bldP spid="8" grpId="0"/>
      <p:bldP spid="8" grpId="1"/>
      <p:bldP spid="9" grpId="0"/>
      <p:bldP spid="9" grpId="1"/>
      <p:bldP spid="10" grpId="0"/>
      <p:bldP spid="10" grpId="1"/>
      <p:bldP spid="14" grpId="0"/>
      <p:bldP spid="14" grpId="1"/>
      <p:bldP spid="16" grpId="0"/>
      <p:bldP spid="16" grpId="1"/>
      <p:bldP spid="17" grpId="0"/>
      <p:bldP spid="17" grpId="1"/>
      <p:bldP spid="18" grpId="0"/>
      <p:bldP spid="18" grpId="1"/>
      <p:bldP spid="20" grpId="0"/>
      <p:bldP spid="20" grpId="1"/>
      <p:bldP spid="22" grpId="0"/>
      <p:bldP spid="22" grpId="1"/>
      <p:bldP spid="23" grpId="0"/>
      <p:bldP spid="23" grpId="1"/>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p:txBody>
          <a:bodyPr/>
          <a:lstStyle/>
          <a:p>
            <a:r>
              <a:rPr lang="en-US" dirty="0"/>
              <a:t>LEARNING OBJECTIVES</a:t>
            </a:r>
          </a:p>
        </p:txBody>
      </p:sp>
      <p:sp>
        <p:nvSpPr>
          <p:cNvPr id="2" name="TextBox 1">
            <a:extLst>
              <a:ext uri="{FF2B5EF4-FFF2-40B4-BE49-F238E27FC236}">
                <a16:creationId xmlns:a16="http://schemas.microsoft.com/office/drawing/2014/main" id="{BAB5859F-D9C3-3C43-91F5-DB11823834F9}"/>
              </a:ext>
            </a:extLst>
          </p:cNvPr>
          <p:cNvSpPr txBox="1"/>
          <p:nvPr/>
        </p:nvSpPr>
        <p:spPr>
          <a:xfrm>
            <a:off x="1301858" y="1735810"/>
            <a:ext cx="10454898" cy="4247317"/>
          </a:xfrm>
          <a:prstGeom prst="rect">
            <a:avLst/>
          </a:prstGeom>
          <a:noFill/>
        </p:spPr>
        <p:txBody>
          <a:bodyPr wrap="square" rtlCol="0">
            <a:spAutoFit/>
          </a:bodyPr>
          <a:lstStyle/>
          <a:p>
            <a:r>
              <a:rPr lang="en-CA" sz="2800" dirty="0"/>
              <a:t>You should now be able to:</a:t>
            </a:r>
          </a:p>
          <a:p>
            <a:endParaRPr lang="en-CA" sz="2800" dirty="0"/>
          </a:p>
          <a:p>
            <a:pPr marL="457200" indent="-457200" fontAlgn="base">
              <a:buFont typeface="Arial" panose="020B0604020202020204" pitchFamily="34" charset="0"/>
              <a:buChar char="•"/>
            </a:pPr>
            <a:r>
              <a:rPr lang="en-CA" sz="2800" dirty="0"/>
              <a:t>Describe the nature of open licensing systems</a:t>
            </a:r>
          </a:p>
          <a:p>
            <a:pPr marL="457200" indent="-457200" fontAlgn="base">
              <a:buFont typeface="Arial" panose="020B0604020202020204" pitchFamily="34" charset="0"/>
              <a:buChar char="•"/>
            </a:pPr>
            <a:endParaRPr lang="en-CA" sz="2800" dirty="0"/>
          </a:p>
          <a:p>
            <a:pPr marL="457200" indent="-457200" fontAlgn="base">
              <a:buFont typeface="Arial" panose="020B0604020202020204" pitchFamily="34" charset="0"/>
              <a:buChar char="•"/>
            </a:pPr>
            <a:r>
              <a:rPr lang="en-CA" sz="2800" dirty="0"/>
              <a:t>Provide an overview of the GNU Public </a:t>
            </a:r>
            <a:r>
              <a:rPr lang="en-CA" sz="2800" dirty="0" smtClean="0"/>
              <a:t>License </a:t>
            </a:r>
            <a:r>
              <a:rPr lang="en-CA" sz="2800" dirty="0"/>
              <a:t>and the Creative Commons license systems</a:t>
            </a:r>
          </a:p>
          <a:p>
            <a:pPr marL="457200" indent="-457200" fontAlgn="base">
              <a:buFont typeface="Arial" panose="020B0604020202020204" pitchFamily="34" charset="0"/>
              <a:buChar char="•"/>
            </a:pPr>
            <a:endParaRPr lang="en-CA" sz="2800" dirty="0"/>
          </a:p>
          <a:p>
            <a:pPr marL="457200" indent="-457200" fontAlgn="base">
              <a:buFont typeface="Arial" panose="020B0604020202020204" pitchFamily="34" charset="0"/>
              <a:buChar char="•"/>
            </a:pPr>
            <a:r>
              <a:rPr lang="en-CA" sz="2800" dirty="0"/>
              <a:t>Explain how open licences can be used to improve the visibility and impact of copyright-protected works</a:t>
            </a:r>
          </a:p>
          <a:p>
            <a:endParaRPr lang="en-US" dirty="0"/>
          </a:p>
        </p:txBody>
      </p:sp>
    </p:spTree>
    <p:extLst>
      <p:ext uri="{BB962C8B-B14F-4D97-AF65-F5344CB8AC3E}">
        <p14:creationId xmlns:p14="http://schemas.microsoft.com/office/powerpoint/2010/main" val="4460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282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Open licensing systems are beneficial to the user because</a:t>
            </a:r>
            <a:r>
              <a:rPr lang="en-US" dirty="0" smtClean="0"/>
              <a:t>: </a:t>
            </a:r>
          </a:p>
          <a:p>
            <a:pPr lvl="1"/>
            <a:r>
              <a:rPr lang="en-US" dirty="0"/>
              <a:t>They encourage users to create their own, derivative </a:t>
            </a:r>
            <a:r>
              <a:rPr lang="en-US" dirty="0" smtClean="0"/>
              <a:t>works</a:t>
            </a:r>
          </a:p>
          <a:p>
            <a:pPr lvl="1"/>
            <a:r>
              <a:rPr lang="en-US" dirty="0"/>
              <a:t>They protect the user from legal action by the </a:t>
            </a:r>
            <a:r>
              <a:rPr lang="en-US" dirty="0" smtClean="0"/>
              <a:t>creator</a:t>
            </a:r>
          </a:p>
          <a:p>
            <a:pPr lvl="1"/>
            <a:r>
              <a:rPr lang="en-US" dirty="0"/>
              <a:t>They allow users to do whatever they want with a </a:t>
            </a:r>
            <a:r>
              <a:rPr lang="en-US" dirty="0" smtClean="0"/>
              <a:t>work</a:t>
            </a:r>
          </a:p>
          <a:p>
            <a:pPr lvl="1"/>
            <a:r>
              <a:rPr lang="en-US" b="1" dirty="0" smtClean="0">
                <a:solidFill>
                  <a:srgbClr val="8C9C59"/>
                </a:solidFill>
              </a:rPr>
              <a:t>They </a:t>
            </a:r>
            <a:r>
              <a:rPr lang="en-US" b="1" dirty="0">
                <a:solidFill>
                  <a:srgbClr val="8C9C59"/>
                </a:solidFill>
              </a:rPr>
              <a:t>help users understand the terms and conditions for the use of a </a:t>
            </a:r>
            <a:r>
              <a:rPr lang="en-US" b="1" dirty="0" smtClean="0">
                <a:solidFill>
                  <a:srgbClr val="8C9C59"/>
                </a:solidFill>
              </a:rPr>
              <a:t>work</a:t>
            </a:r>
          </a:p>
          <a:p>
            <a:endParaRPr lang="en-CA" dirty="0"/>
          </a:p>
        </p:txBody>
      </p:sp>
      <p:sp>
        <p:nvSpPr>
          <p:cNvPr id="3" name="Text Placeholder 2"/>
          <p:cNvSpPr>
            <a:spLocks noGrp="1"/>
          </p:cNvSpPr>
          <p:nvPr>
            <p:ph type="body" sz="quarter" idx="16"/>
          </p:nvPr>
        </p:nvSpPr>
        <p:spPr/>
        <p:txBody>
          <a:bodyPr/>
          <a:lstStyle/>
          <a:p>
            <a:r>
              <a:rPr lang="en-CA" dirty="0">
                <a:latin typeface="Arial" panose="020B0604020202020204" pitchFamily="34" charset="0"/>
                <a:cs typeface="Arial" panose="020B0604020202020204" pitchFamily="34" charset="0"/>
              </a:rPr>
              <a:t>Open licences</a:t>
            </a:r>
            <a:r>
              <a:rPr lang="en-CA" dirty="0" smtClean="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Add further protection to existing copyright </a:t>
            </a:r>
            <a:r>
              <a:rPr lang="en-US" dirty="0" smtClean="0">
                <a:latin typeface="Arial" panose="020B0604020202020204" pitchFamily="34" charset="0"/>
                <a:cs typeface="Arial" panose="020B0604020202020204" pitchFamily="34" charset="0"/>
              </a:rPr>
              <a:t>law</a:t>
            </a:r>
            <a:endParaRPr lang="en-US" b="1" dirty="0" smtClean="0">
              <a:solidFill>
                <a:srgbClr val="8C9C59"/>
              </a:solidFill>
              <a:latin typeface="Arial" panose="020B0604020202020204" pitchFamily="34" charset="0"/>
              <a:cs typeface="Arial" panose="020B0604020202020204" pitchFamily="34" charset="0"/>
            </a:endParaRPr>
          </a:p>
          <a:p>
            <a:pPr lvl="1"/>
            <a:r>
              <a:rPr lang="en-US" b="1" dirty="0" smtClean="0">
                <a:solidFill>
                  <a:srgbClr val="8C9C59"/>
                </a:solidFill>
                <a:latin typeface="Arial" panose="020B0604020202020204" pitchFamily="34" charset="0"/>
                <a:cs typeface="Arial" panose="020B0604020202020204" pitchFamily="34" charset="0"/>
              </a:rPr>
              <a:t>Allow </a:t>
            </a:r>
            <a:r>
              <a:rPr lang="en-US" b="1" dirty="0">
                <a:solidFill>
                  <a:srgbClr val="8C9C59"/>
                </a:solidFill>
                <a:latin typeface="Arial" panose="020B0604020202020204" pitchFamily="34" charset="0"/>
                <a:cs typeface="Arial" panose="020B0604020202020204" pitchFamily="34" charset="0"/>
              </a:rPr>
              <a:t>copyright holders to easily communicate the terms of use of their work</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Remove </a:t>
            </a:r>
            <a:r>
              <a:rPr lang="en-US" dirty="0">
                <a:latin typeface="Arial" panose="020B0604020202020204" pitchFamily="34" charset="0"/>
                <a:cs typeface="Arial" panose="020B0604020202020204" pitchFamily="34" charset="0"/>
              </a:rPr>
              <a:t>all rights from the copyright holder</a:t>
            </a:r>
          </a:p>
          <a:p>
            <a:pPr lvl="1"/>
            <a:r>
              <a:rPr lang="en-US" dirty="0">
                <a:latin typeface="Arial" panose="020B0604020202020204" pitchFamily="34" charset="0"/>
                <a:cs typeface="Arial" panose="020B0604020202020204" pitchFamily="34" charset="0"/>
              </a:rPr>
              <a:t>Allow the copyright holder to transfer copyright of a work to the </a:t>
            </a:r>
            <a:r>
              <a:rPr lang="en-US" dirty="0" smtClean="0">
                <a:latin typeface="Arial" panose="020B0604020202020204" pitchFamily="34" charset="0"/>
                <a:cs typeface="Arial" panose="020B0604020202020204" pitchFamily="34" charset="0"/>
              </a:rPr>
              <a:t>user</a:t>
            </a:r>
            <a:endParaRPr lang="en-CA" dirty="0" smtClean="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789074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4"/>
            </a:pPr>
            <a:r>
              <a:rPr lang="en-US" dirty="0"/>
              <a:t>A key figure in the creation of Creative Commons was:</a:t>
            </a:r>
          </a:p>
          <a:p>
            <a:pPr lvl="1"/>
            <a:r>
              <a:rPr lang="en-US" b="1" dirty="0">
                <a:solidFill>
                  <a:srgbClr val="8C9C59"/>
                </a:solidFill>
              </a:rPr>
              <a:t>Lawrence </a:t>
            </a:r>
            <a:r>
              <a:rPr lang="en-US" b="1" dirty="0" err="1" smtClean="0">
                <a:solidFill>
                  <a:srgbClr val="8C9C59"/>
                </a:solidFill>
              </a:rPr>
              <a:t>Lessig</a:t>
            </a:r>
            <a:endParaRPr lang="en-US" b="1" dirty="0" smtClean="0">
              <a:solidFill>
                <a:srgbClr val="8C9C59"/>
              </a:solidFill>
            </a:endParaRPr>
          </a:p>
          <a:p>
            <a:pPr lvl="1"/>
            <a:r>
              <a:rPr lang="en-US" dirty="0"/>
              <a:t>The Government of Canada</a:t>
            </a:r>
          </a:p>
          <a:p>
            <a:pPr lvl="1"/>
            <a:r>
              <a:rPr lang="en-US" dirty="0" smtClean="0"/>
              <a:t>Richard Stallman</a:t>
            </a:r>
          </a:p>
          <a:p>
            <a:pPr lvl="1"/>
            <a:r>
              <a:rPr lang="en-US" dirty="0" smtClean="0"/>
              <a:t>Woody Guthrie</a:t>
            </a:r>
          </a:p>
          <a:p>
            <a:pPr>
              <a:buAutoNum type="arabicPeriod" startAt="4"/>
            </a:pPr>
            <a:endParaRPr lang="en-CA" dirty="0"/>
          </a:p>
        </p:txBody>
      </p:sp>
      <p:sp>
        <p:nvSpPr>
          <p:cNvPr id="3" name="Text Placeholder 2"/>
          <p:cNvSpPr>
            <a:spLocks noGrp="1"/>
          </p:cNvSpPr>
          <p:nvPr>
            <p:ph type="body" sz="quarter" idx="16"/>
          </p:nvPr>
        </p:nvSpPr>
        <p:spPr/>
        <p:txBody>
          <a:bodyPr/>
          <a:lstStyle/>
          <a:p>
            <a:pPr>
              <a:buFont typeface="+mj-lt"/>
              <a:buAutoNum type="arabicPeriod" startAt="3"/>
            </a:pPr>
            <a:r>
              <a:rPr lang="en-US" dirty="0"/>
              <a:t>The first major open licensing system was created by:</a:t>
            </a:r>
          </a:p>
          <a:p>
            <a:pPr lvl="1"/>
            <a:r>
              <a:rPr lang="en-US" dirty="0"/>
              <a:t>Lawrence </a:t>
            </a:r>
            <a:r>
              <a:rPr lang="en-US" dirty="0" err="1"/>
              <a:t>Lessig</a:t>
            </a:r>
            <a:endParaRPr lang="en-US" dirty="0"/>
          </a:p>
          <a:p>
            <a:pPr lvl="1"/>
            <a:r>
              <a:rPr lang="en-US" dirty="0"/>
              <a:t>The Government of Canada</a:t>
            </a:r>
          </a:p>
          <a:p>
            <a:pPr lvl="1"/>
            <a:r>
              <a:rPr lang="en-US" b="1" dirty="0" smtClean="0">
                <a:solidFill>
                  <a:srgbClr val="8C9C59"/>
                </a:solidFill>
              </a:rPr>
              <a:t>Richard Stallman</a:t>
            </a:r>
          </a:p>
          <a:p>
            <a:pPr lvl="1"/>
            <a:r>
              <a:rPr lang="en-US" dirty="0" smtClean="0"/>
              <a:t>Woody </a:t>
            </a:r>
            <a:r>
              <a:rPr lang="en-US" dirty="0"/>
              <a:t>Guthrie</a:t>
            </a:r>
            <a:endParaRPr lang="en-CA" dirty="0"/>
          </a:p>
        </p:txBody>
      </p:sp>
    </p:spTree>
    <p:extLst>
      <p:ext uri="{BB962C8B-B14F-4D97-AF65-F5344CB8AC3E}">
        <p14:creationId xmlns:p14="http://schemas.microsoft.com/office/powerpoint/2010/main" val="3618478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noFill/>
        </p:spPr>
        <p:txBody>
          <a:bodyPr/>
          <a:lstStyle/>
          <a:p>
            <a:pPr>
              <a:buFont typeface="+mj-lt"/>
              <a:buAutoNum type="arabicPeriod" startAt="6"/>
            </a:pPr>
            <a:r>
              <a:rPr lang="en-US" dirty="0"/>
              <a:t>Open </a:t>
            </a:r>
            <a:r>
              <a:rPr lang="en-US" dirty="0" err="1"/>
              <a:t>licences</a:t>
            </a:r>
            <a:r>
              <a:rPr lang="en-US" dirty="0"/>
              <a:t> allow creators to add their works to:</a:t>
            </a:r>
          </a:p>
          <a:p>
            <a:pPr lvl="1"/>
            <a:r>
              <a:rPr lang="en-US" b="1" dirty="0">
                <a:solidFill>
                  <a:srgbClr val="8C9C59"/>
                </a:solidFill>
              </a:rPr>
              <a:t>The intellectual </a:t>
            </a:r>
            <a:r>
              <a:rPr lang="en-US" b="1" dirty="0" smtClean="0">
                <a:solidFill>
                  <a:srgbClr val="8C9C59"/>
                </a:solidFill>
              </a:rPr>
              <a:t>commons</a:t>
            </a:r>
          </a:p>
          <a:p>
            <a:pPr lvl="1"/>
            <a:r>
              <a:rPr lang="en-US" dirty="0" smtClean="0"/>
              <a:t>The </a:t>
            </a:r>
            <a:r>
              <a:rPr lang="en-US" dirty="0"/>
              <a:t>universe of created </a:t>
            </a:r>
            <a:r>
              <a:rPr lang="en-US" dirty="0" smtClean="0"/>
              <a:t>works</a:t>
            </a:r>
          </a:p>
          <a:p>
            <a:pPr lvl="1"/>
            <a:r>
              <a:rPr lang="en-US" dirty="0" smtClean="0"/>
              <a:t>The </a:t>
            </a:r>
            <a:r>
              <a:rPr lang="en-US" dirty="0"/>
              <a:t>military industrial </a:t>
            </a:r>
            <a:r>
              <a:rPr lang="en-US" dirty="0" smtClean="0"/>
              <a:t>complex</a:t>
            </a:r>
          </a:p>
          <a:p>
            <a:pPr lvl="1"/>
            <a:r>
              <a:rPr lang="en-US" dirty="0" smtClean="0"/>
              <a:t>The </a:t>
            </a:r>
            <a:r>
              <a:rPr lang="en-US" dirty="0"/>
              <a:t>United States Copyright Registry</a:t>
            </a:r>
          </a:p>
          <a:p>
            <a:pPr>
              <a:buAutoNum type="arabicPeriod" startAt="6"/>
            </a:pPr>
            <a:endParaRPr lang="en-CA" dirty="0"/>
          </a:p>
        </p:txBody>
      </p:sp>
      <p:sp>
        <p:nvSpPr>
          <p:cNvPr id="3" name="Text Placeholder 2"/>
          <p:cNvSpPr>
            <a:spLocks noGrp="1"/>
          </p:cNvSpPr>
          <p:nvPr>
            <p:ph type="body" sz="quarter" idx="16"/>
          </p:nvPr>
        </p:nvSpPr>
        <p:spPr/>
        <p:txBody>
          <a:bodyPr/>
          <a:lstStyle/>
          <a:p>
            <a:pPr>
              <a:buFont typeface="+mj-lt"/>
              <a:buAutoNum type="arabicPeriod" startAt="5"/>
            </a:pPr>
            <a:r>
              <a:rPr lang="en-US" dirty="0"/>
              <a:t>Richard Stallman views freedom as “free as in free speech, not free beer,” meaning:</a:t>
            </a:r>
          </a:p>
          <a:p>
            <a:pPr lvl="1"/>
            <a:r>
              <a:rPr lang="en-US" dirty="0"/>
              <a:t>Freedom in terms of cost, not liberty</a:t>
            </a:r>
          </a:p>
          <a:p>
            <a:pPr lvl="1"/>
            <a:r>
              <a:rPr lang="en-US" dirty="0"/>
              <a:t>Open licensing systems must promote free speech</a:t>
            </a:r>
          </a:p>
          <a:p>
            <a:pPr lvl="1"/>
            <a:r>
              <a:rPr lang="en-US" b="1" dirty="0" smtClean="0">
                <a:solidFill>
                  <a:srgbClr val="8C9C59"/>
                </a:solidFill>
              </a:rPr>
              <a:t>Freedom </a:t>
            </a:r>
            <a:r>
              <a:rPr lang="en-US" b="1" dirty="0">
                <a:solidFill>
                  <a:srgbClr val="8C9C59"/>
                </a:solidFill>
              </a:rPr>
              <a:t>in terms of liberty, not </a:t>
            </a:r>
            <a:r>
              <a:rPr lang="en-US" b="1" dirty="0" smtClean="0">
                <a:solidFill>
                  <a:srgbClr val="8C9C59"/>
                </a:solidFill>
              </a:rPr>
              <a:t>cost</a:t>
            </a:r>
          </a:p>
          <a:p>
            <a:pPr lvl="1"/>
            <a:r>
              <a:rPr lang="en-US" dirty="0" smtClean="0"/>
              <a:t>Open </a:t>
            </a:r>
            <a:r>
              <a:rPr lang="en-US" dirty="0"/>
              <a:t>licensing systems cannot be applied to recipes, e.g</a:t>
            </a:r>
            <a:r>
              <a:rPr lang="en-US" dirty="0" smtClean="0"/>
              <a:t>., </a:t>
            </a:r>
            <a:r>
              <a:rPr lang="en-US" dirty="0"/>
              <a:t>craft beer recipes</a:t>
            </a:r>
          </a:p>
          <a:p>
            <a:pPr>
              <a:buAutoNum type="arabicPeriod" startAt="5"/>
            </a:pPr>
            <a:endParaRPr lang="en-CA" dirty="0"/>
          </a:p>
        </p:txBody>
      </p:sp>
    </p:spTree>
    <p:extLst>
      <p:ext uri="{BB962C8B-B14F-4D97-AF65-F5344CB8AC3E}">
        <p14:creationId xmlns:p14="http://schemas.microsoft.com/office/powerpoint/2010/main" val="2013707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8800" y="1735530"/>
            <a:ext cx="10502608" cy="4250430"/>
          </a:xfrm>
        </p:spPr>
        <p:txBody>
          <a:bodyPr/>
          <a:lstStyle/>
          <a:p>
            <a:pPr marL="468000" indent="-457200"/>
            <a:r>
              <a:rPr lang="en-CA" dirty="0" err="1"/>
              <a:t>BrickPress</a:t>
            </a:r>
            <a:r>
              <a:rPr lang="en-CA" dirty="0"/>
              <a:t>. (2012, June 4). </a:t>
            </a:r>
            <a:r>
              <a:rPr lang="en-CA" i="1" dirty="0"/>
              <a:t>Creative Commons License and how it helps us share digital content</a:t>
            </a:r>
            <a:r>
              <a:rPr lang="en-CA" dirty="0"/>
              <a:t> [Video]. YouTube. </a:t>
            </a:r>
            <a:r>
              <a:rPr lang="en-CA" u="sng" dirty="0">
                <a:hlinkClick r:id="rId3"/>
              </a:rPr>
              <a:t>https://www.youtube.com/watch?reload=9&amp;v=HKfqoPYJdVc</a:t>
            </a:r>
            <a:r>
              <a:rPr lang="en-CA" dirty="0"/>
              <a:t> </a:t>
            </a:r>
          </a:p>
          <a:p>
            <a:pPr marL="468000" indent="-457200"/>
            <a:r>
              <a:rPr lang="en-CA" dirty="0" smtClean="0"/>
              <a:t>Copyright </a:t>
            </a:r>
            <a:r>
              <a:rPr lang="en-CA" dirty="0"/>
              <a:t>Literacy for Ontario College Employees. </a:t>
            </a:r>
            <a:r>
              <a:rPr lang="en-CA" dirty="0" smtClean="0"/>
              <a:t>(</a:t>
            </a:r>
            <a:r>
              <a:rPr lang="en-CA" dirty="0" err="1" smtClean="0"/>
              <a:t>n.d.</a:t>
            </a:r>
            <a:r>
              <a:rPr lang="en-CA" dirty="0" smtClean="0"/>
              <a:t>). </a:t>
            </a:r>
            <a:r>
              <a:rPr lang="en-CA" i="1" dirty="0" smtClean="0"/>
              <a:t>Module </a:t>
            </a:r>
            <a:r>
              <a:rPr lang="en-CA" i="1" dirty="0"/>
              <a:t>7: How to copy “</a:t>
            </a:r>
            <a:r>
              <a:rPr lang="en-CA" i="1" dirty="0" smtClean="0"/>
              <a:t>left”. </a:t>
            </a:r>
            <a:r>
              <a:rPr lang="en-CA" dirty="0" smtClean="0"/>
              <a:t>The Learning Portal, College </a:t>
            </a:r>
            <a:r>
              <a:rPr lang="en-CA" dirty="0"/>
              <a:t>Libraries Ontario. </a:t>
            </a:r>
            <a:r>
              <a:rPr lang="en-CA" dirty="0">
                <a:hlinkClick r:id="rId4"/>
              </a:rPr>
              <a:t>https://</a:t>
            </a:r>
            <a:r>
              <a:rPr lang="en-CA" dirty="0" smtClean="0">
                <a:hlinkClick r:id="rId4"/>
              </a:rPr>
              <a:t>tlp-lpa.ca/faculty-toolkit/copyright</a:t>
            </a:r>
            <a:endParaRPr lang="en-CA" dirty="0" smtClean="0"/>
          </a:p>
          <a:p>
            <a:pPr marL="468000" indent="-457200"/>
            <a:r>
              <a:rPr lang="en-US" dirty="0" smtClean="0"/>
              <a:t>Creative Commons. </a:t>
            </a:r>
            <a:r>
              <a:rPr lang="en-US" dirty="0"/>
              <a:t>(2006). </a:t>
            </a:r>
            <a:r>
              <a:rPr lang="en-US" i="1" dirty="0" err="1"/>
              <a:t>Wanna</a:t>
            </a:r>
            <a:r>
              <a:rPr lang="en-US" i="1" dirty="0"/>
              <a:t> work together?</a:t>
            </a:r>
            <a:r>
              <a:rPr lang="en-US" dirty="0"/>
              <a:t> </a:t>
            </a:r>
            <a:r>
              <a:rPr lang="en-US" dirty="0" smtClean="0"/>
              <a:t>[Video</a:t>
            </a:r>
            <a:r>
              <a:rPr lang="en-US" dirty="0"/>
              <a:t>]. </a:t>
            </a:r>
            <a:r>
              <a:rPr lang="en-CA" dirty="0" smtClean="0">
                <a:hlinkClick r:id="rId5"/>
              </a:rPr>
              <a:t>https</a:t>
            </a:r>
            <a:r>
              <a:rPr lang="en-CA" dirty="0">
                <a:hlinkClick r:id="rId5"/>
              </a:rPr>
              <a:t>://creativecommons.org/about/videos/wanna-work-together/</a:t>
            </a:r>
            <a:endParaRPr lang="en-CA" dirty="0"/>
          </a:p>
          <a:p>
            <a:pPr marL="468000" indent="-457200"/>
            <a:r>
              <a:rPr lang="en-CA" dirty="0"/>
              <a:t>Creative </a:t>
            </a:r>
            <a:r>
              <a:rPr lang="en-CA" dirty="0" smtClean="0"/>
              <a:t>Commons. (2015, June 24). </a:t>
            </a:r>
            <a:r>
              <a:rPr lang="en-CA" i="1" dirty="0"/>
              <a:t>Case law</a:t>
            </a:r>
            <a:r>
              <a:rPr lang="en-CA" dirty="0"/>
              <a:t>. Wiki</a:t>
            </a:r>
            <a:r>
              <a:rPr lang="en-CA" i="1" dirty="0"/>
              <a:t>. </a:t>
            </a:r>
            <a:r>
              <a:rPr lang="en-CA" dirty="0" smtClean="0">
                <a:hlinkClick r:id="rId6"/>
              </a:rPr>
              <a:t>https</a:t>
            </a:r>
            <a:r>
              <a:rPr lang="en-CA" dirty="0">
                <a:hlinkClick r:id="rId6"/>
              </a:rPr>
              <a:t>://wiki.creativecommons.org/wiki/Category:Case_Law</a:t>
            </a:r>
            <a:endParaRPr lang="en-US" i="1" dirty="0"/>
          </a:p>
          <a:p>
            <a:pPr marL="468000" indent="-457200"/>
            <a:r>
              <a:rPr lang="en-CA" dirty="0"/>
              <a:t>Creative </a:t>
            </a:r>
            <a:r>
              <a:rPr lang="en-CA" dirty="0" smtClean="0"/>
              <a:t>Commons. </a:t>
            </a:r>
            <a:r>
              <a:rPr lang="en-CA" dirty="0"/>
              <a:t>(</a:t>
            </a:r>
            <a:r>
              <a:rPr lang="en-CA" dirty="0" err="1"/>
              <a:t>n.d.</a:t>
            </a:r>
            <a:r>
              <a:rPr lang="en-CA" dirty="0"/>
              <a:t>). </a:t>
            </a:r>
            <a:r>
              <a:rPr lang="en-CA" i="1" dirty="0"/>
              <a:t>Certificate resources (CC BY). </a:t>
            </a:r>
            <a:r>
              <a:rPr lang="en-CA" i="1" dirty="0" smtClean="0"/>
              <a:t> </a:t>
            </a:r>
            <a:r>
              <a:rPr lang="en-CA" dirty="0">
                <a:hlinkClick r:id="rId7"/>
              </a:rPr>
              <a:t>https://certificates.creativecommons.org/about/certificate-resources-cc-by/</a:t>
            </a:r>
            <a:endParaRPr lang="en-CA" dirty="0"/>
          </a:p>
          <a:p>
            <a:pPr marL="468000" indent="-457200"/>
            <a:r>
              <a:rPr lang="en-CA" dirty="0"/>
              <a:t>Creative </a:t>
            </a:r>
            <a:r>
              <a:rPr lang="en-CA" dirty="0" smtClean="0"/>
              <a:t>Commons. </a:t>
            </a:r>
            <a:r>
              <a:rPr lang="en-CA" dirty="0"/>
              <a:t>(</a:t>
            </a:r>
            <a:r>
              <a:rPr lang="en-CA" dirty="0" err="1"/>
              <a:t>n.d</a:t>
            </a:r>
            <a:r>
              <a:rPr lang="en-CA" dirty="0" err="1" smtClean="0"/>
              <a:t>.</a:t>
            </a:r>
            <a:r>
              <a:rPr lang="en-CA" dirty="0" smtClean="0"/>
              <a:t>). </a:t>
            </a:r>
            <a:r>
              <a:rPr lang="en-CA" i="1" dirty="0" smtClean="0"/>
              <a:t>Videos: What </a:t>
            </a:r>
            <a:r>
              <a:rPr lang="en-CA" i="1" dirty="0"/>
              <a:t>is Creative Commons</a:t>
            </a:r>
            <a:r>
              <a:rPr lang="en-CA" dirty="0" smtClean="0"/>
              <a:t>? [Video]. </a:t>
            </a:r>
            <a:r>
              <a:rPr lang="en-CA" dirty="0" smtClean="0">
                <a:hlinkClick r:id="rId8"/>
              </a:rPr>
              <a:t>https</a:t>
            </a:r>
            <a:r>
              <a:rPr lang="en-CA" dirty="0">
                <a:hlinkClick r:id="rId8"/>
              </a:rPr>
              <a:t>://creativecommons.org/about/videos/</a:t>
            </a:r>
            <a:endParaRPr lang="en-CA" dirty="0"/>
          </a:p>
          <a:p>
            <a:endParaRPr lang="en-CA" dirty="0"/>
          </a:p>
        </p:txBody>
      </p:sp>
    </p:spTree>
    <p:extLst>
      <p:ext uri="{BB962C8B-B14F-4D97-AF65-F5344CB8AC3E}">
        <p14:creationId xmlns:p14="http://schemas.microsoft.com/office/powerpoint/2010/main" val="2834212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8800" y="1652400"/>
            <a:ext cx="10502608" cy="4250430"/>
          </a:xfrm>
        </p:spPr>
        <p:txBody>
          <a:bodyPr/>
          <a:lstStyle/>
          <a:p>
            <a:pPr marL="468000" indent="-457200"/>
            <a:r>
              <a:rPr lang="en-US" dirty="0"/>
              <a:t>Free Software Foundation. (</a:t>
            </a:r>
            <a:r>
              <a:rPr lang="en-US" dirty="0" err="1"/>
              <a:t>n.d.</a:t>
            </a:r>
            <a:r>
              <a:rPr lang="en-US" dirty="0"/>
              <a:t>). </a:t>
            </a:r>
            <a:r>
              <a:rPr lang="en-US" i="1" dirty="0"/>
              <a:t>What is free software?</a:t>
            </a:r>
            <a:r>
              <a:rPr lang="en-US" dirty="0"/>
              <a:t>   </a:t>
            </a:r>
            <a:r>
              <a:rPr lang="en-CA" dirty="0">
                <a:hlinkClick r:id="rId3"/>
              </a:rPr>
              <a:t>https://www.gnu.org/philosophy/free-sw.en.html</a:t>
            </a:r>
            <a:endParaRPr lang="en-CA" dirty="0"/>
          </a:p>
          <a:p>
            <a:pPr marL="468000" indent="-457200"/>
            <a:r>
              <a:rPr lang="en-CA" i="1" dirty="0" smtClean="0"/>
              <a:t>GNU </a:t>
            </a:r>
            <a:r>
              <a:rPr lang="en-CA" i="1" dirty="0"/>
              <a:t>General Public </a:t>
            </a:r>
            <a:r>
              <a:rPr lang="en-CA" i="1" dirty="0" smtClean="0"/>
              <a:t>License</a:t>
            </a:r>
            <a:r>
              <a:rPr lang="en-CA" dirty="0" smtClean="0"/>
              <a:t>. </a:t>
            </a:r>
            <a:r>
              <a:rPr lang="en-CA" dirty="0"/>
              <a:t>(</a:t>
            </a:r>
            <a:r>
              <a:rPr lang="en-CA" dirty="0" err="1"/>
              <a:t>n.d.</a:t>
            </a:r>
            <a:r>
              <a:rPr lang="en-CA" dirty="0"/>
              <a:t>). Wikipedia</a:t>
            </a:r>
            <a:r>
              <a:rPr lang="en-CA" i="1" dirty="0"/>
              <a:t>. </a:t>
            </a:r>
            <a:r>
              <a:rPr lang="en-CA" dirty="0" smtClean="0">
                <a:hlinkClick r:id="rId4"/>
              </a:rPr>
              <a:t>https</a:t>
            </a:r>
            <a:r>
              <a:rPr lang="en-CA" dirty="0">
                <a:hlinkClick r:id="rId4"/>
              </a:rPr>
              <a:t>://en.wikipedia.org/wiki/GNU_General_Public_License</a:t>
            </a:r>
            <a:endParaRPr lang="en-CA" dirty="0"/>
          </a:p>
          <a:p>
            <a:pPr marL="468000" indent="-457200"/>
            <a:r>
              <a:rPr lang="en-CA" dirty="0"/>
              <a:t>Open License </a:t>
            </a:r>
            <a:r>
              <a:rPr lang="en-CA" dirty="0" smtClean="0"/>
              <a:t>Initiative. </a:t>
            </a:r>
            <a:r>
              <a:rPr lang="en-CA" dirty="0"/>
              <a:t>(</a:t>
            </a:r>
            <a:r>
              <a:rPr lang="en-CA" dirty="0" err="1"/>
              <a:t>n.d.</a:t>
            </a:r>
            <a:r>
              <a:rPr lang="en-CA" dirty="0"/>
              <a:t>). </a:t>
            </a:r>
            <a:r>
              <a:rPr lang="en-CA" i="1" dirty="0" smtClean="0"/>
              <a:t>Licenses</a:t>
            </a:r>
            <a:r>
              <a:rPr lang="en-CA" dirty="0" smtClean="0"/>
              <a:t>. </a:t>
            </a:r>
            <a:r>
              <a:rPr lang="en-CA" dirty="0" smtClean="0">
                <a:hlinkClick r:id="rId5"/>
              </a:rPr>
              <a:t>https</a:t>
            </a:r>
            <a:r>
              <a:rPr lang="en-CA" dirty="0">
                <a:hlinkClick r:id="rId5"/>
              </a:rPr>
              <a:t>://opensource.org/licenses/alphabetical</a:t>
            </a:r>
            <a:endParaRPr lang="en-CA" dirty="0"/>
          </a:p>
          <a:p>
            <a:pPr marL="468000" indent="-457200"/>
            <a:r>
              <a:rPr lang="en-CA" dirty="0"/>
              <a:t>Scharf, N. (2017). Creative Commons-</a:t>
            </a:r>
            <a:r>
              <a:rPr lang="en-CA" dirty="0" err="1"/>
              <a:t>ense</a:t>
            </a:r>
            <a:r>
              <a:rPr lang="en-CA" dirty="0"/>
              <a:t>? An analysis of tensions between copyright law and</a:t>
            </a:r>
            <a:r>
              <a:rPr lang="en-US" dirty="0"/>
              <a:t> </a:t>
            </a:r>
            <a:r>
              <a:rPr lang="en-CA" dirty="0"/>
              <a:t>Creative Commons. </a:t>
            </a:r>
            <a:r>
              <a:rPr lang="en-CA" i="1" dirty="0"/>
              <a:t>Journal of Intellectual Property Law &amp; Practice,12</a:t>
            </a:r>
            <a:r>
              <a:rPr lang="en-CA" dirty="0"/>
              <a:t>(5), </a:t>
            </a:r>
            <a:r>
              <a:rPr lang="en-CA" dirty="0" smtClean="0"/>
              <a:t>376-383</a:t>
            </a:r>
            <a:r>
              <a:rPr lang="en-CA" dirty="0"/>
              <a:t>. </a:t>
            </a:r>
            <a:r>
              <a:rPr lang="en-CA" dirty="0" smtClean="0"/>
              <a:t> </a:t>
            </a:r>
            <a:r>
              <a:rPr lang="en-CA" dirty="0">
                <a:hlinkClick r:id="rId6"/>
              </a:rPr>
              <a:t>https://doi.org/10.1093/jiplp/jpx023</a:t>
            </a:r>
            <a:endParaRPr lang="en-CA" dirty="0"/>
          </a:p>
          <a:p>
            <a:pPr marL="468000" indent="-457200"/>
            <a:r>
              <a:rPr lang="en-CA" dirty="0" err="1"/>
              <a:t>Stemple</a:t>
            </a:r>
            <a:r>
              <a:rPr lang="en-CA" dirty="0"/>
              <a:t>, J. (</a:t>
            </a:r>
            <a:r>
              <a:rPr lang="en-CA" dirty="0" smtClean="0"/>
              <a:t>2019, March 28). </a:t>
            </a:r>
            <a:r>
              <a:rPr lang="en-CA" dirty="0"/>
              <a:t>U.S. judge refuses to dismiss 'This Land is Your Land' lawsuit. </a:t>
            </a:r>
            <a:r>
              <a:rPr lang="en-CA" i="1" dirty="0" smtClean="0"/>
              <a:t>Reuters</a:t>
            </a:r>
            <a:r>
              <a:rPr lang="en-CA" dirty="0" smtClean="0"/>
              <a:t>.</a:t>
            </a:r>
            <a:r>
              <a:rPr lang="en-CA" i="1" dirty="0" smtClean="0"/>
              <a:t> </a:t>
            </a:r>
            <a:r>
              <a:rPr lang="en-CA" dirty="0" smtClean="0"/>
              <a:t> </a:t>
            </a:r>
            <a:r>
              <a:rPr lang="en-CA" u="sng" dirty="0">
                <a:solidFill>
                  <a:srgbClr val="1155CC"/>
                </a:solidFill>
                <a:hlinkClick r:id="rId7"/>
              </a:rPr>
              <a:t>https://www.reuters.com/article/us-music-this-land-is-your-land-idUSKCN1R920P</a:t>
            </a:r>
            <a:r>
              <a:rPr lang="en-CA" u="sng" dirty="0" smtClean="0">
                <a:solidFill>
                  <a:srgbClr val="1155CC"/>
                </a:solidFill>
                <a:hlinkClick r:id="rId7"/>
              </a:rPr>
              <a:t>/</a:t>
            </a:r>
            <a:endParaRPr lang="en-CA" u="sng" dirty="0" smtClean="0">
              <a:solidFill>
                <a:srgbClr val="1155CC"/>
              </a:solidFill>
            </a:endParaRPr>
          </a:p>
          <a:p>
            <a:pPr marL="468000" indent="-457200"/>
            <a:r>
              <a:rPr lang="en-CA" dirty="0" err="1" smtClean="0"/>
              <a:t>Watercutter</a:t>
            </a:r>
            <a:r>
              <a:rPr lang="en-CA" dirty="0" smtClean="0"/>
              <a:t>, A.</a:t>
            </a:r>
            <a:r>
              <a:rPr lang="en-CA" dirty="0"/>
              <a:t> </a:t>
            </a:r>
            <a:r>
              <a:rPr lang="en-CA" dirty="0" smtClean="0"/>
              <a:t>(2013, September 28). Why free software is more important now that ever before. </a:t>
            </a:r>
            <a:r>
              <a:rPr lang="en-CA" i="1" dirty="0" smtClean="0"/>
              <a:t>Wired. </a:t>
            </a:r>
            <a:r>
              <a:rPr lang="en-CA" dirty="0" smtClean="0">
                <a:hlinkClick r:id="rId8"/>
              </a:rPr>
              <a:t>https://www.wired.com/2013/09/why-free-software-is-more-important-now-than-ever-before/</a:t>
            </a:r>
            <a:r>
              <a:rPr lang="en-CA" dirty="0" smtClean="0"/>
              <a:t/>
            </a:r>
            <a:br>
              <a:rPr lang="en-CA" dirty="0" smtClean="0"/>
            </a:br>
            <a:endParaRPr lang="en-CA" dirty="0" smtClean="0"/>
          </a:p>
          <a:p>
            <a:endParaRPr lang="en-CA" dirty="0"/>
          </a:p>
          <a:p>
            <a:pPr fontAlgn="t">
              <a:spcBef>
                <a:spcPts val="0"/>
              </a:spcBef>
            </a:pPr>
            <a:endParaRPr lang="en-CA" dirty="0"/>
          </a:p>
          <a:p>
            <a:endParaRPr lang="en-US" dirty="0"/>
          </a:p>
          <a:p>
            <a:endParaRPr lang="en-CA" dirty="0"/>
          </a:p>
        </p:txBody>
      </p:sp>
    </p:spTree>
    <p:extLst>
      <p:ext uri="{BB962C8B-B14F-4D97-AF65-F5344CB8AC3E}">
        <p14:creationId xmlns:p14="http://schemas.microsoft.com/office/powerpoint/2010/main" val="1683351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9223" y="1653505"/>
            <a:ext cx="10938037" cy="4250430"/>
          </a:xfrm>
        </p:spPr>
        <p:txBody>
          <a:bodyPr/>
          <a:lstStyle/>
          <a:p>
            <a:pPr marL="457200" indent="-457200"/>
            <a:r>
              <a:rPr lang="en-CA" sz="1800" dirty="0" err="1" smtClean="0"/>
              <a:t>Phrood</a:t>
            </a:r>
            <a:r>
              <a:rPr lang="en-CA" sz="1800" dirty="0" smtClean="0"/>
              <a:t>. </a:t>
            </a:r>
            <a:r>
              <a:rPr lang="en-CA" sz="1800" dirty="0"/>
              <a:t>(2008). Spectrum-</a:t>
            </a:r>
            <a:r>
              <a:rPr lang="en-CA" sz="1800" dirty="0" err="1"/>
              <a:t>sRGB</a:t>
            </a:r>
            <a:r>
              <a:rPr lang="en-CA" sz="1800" dirty="0"/>
              <a:t>. </a:t>
            </a:r>
            <a:r>
              <a:rPr lang="en-CA" sz="1800" i="1" dirty="0"/>
              <a:t>Wikimedia Commons</a:t>
            </a:r>
            <a:r>
              <a:rPr lang="en-CA" sz="1800" dirty="0"/>
              <a:t>. </a:t>
            </a:r>
            <a:r>
              <a:rPr lang="en-CA" sz="1800" dirty="0">
                <a:hlinkClick r:id="rId2"/>
              </a:rPr>
              <a:t>https://</a:t>
            </a:r>
            <a:r>
              <a:rPr lang="en-CA" sz="1800" dirty="0" smtClean="0">
                <a:hlinkClick r:id="rId2"/>
              </a:rPr>
              <a:t>commons.wikimedia.org/wiki/File:Spectrum-sRGB.svg</a:t>
            </a:r>
            <a:endParaRPr lang="en-CA" sz="1800" dirty="0"/>
          </a:p>
          <a:p>
            <a:pPr marL="457200" indent="-457200"/>
            <a:r>
              <a:rPr lang="en-CA" sz="1800" dirty="0" err="1" smtClean="0"/>
              <a:t>alexkandrell</a:t>
            </a:r>
            <a:r>
              <a:rPr lang="en-CA" sz="1800" dirty="0" smtClean="0"/>
              <a:t>. </a:t>
            </a:r>
            <a:r>
              <a:rPr lang="en-CA" sz="1800" dirty="0"/>
              <a:t>(2012). Royal sparkle whoosh centre. </a:t>
            </a:r>
            <a:r>
              <a:rPr lang="en-CA" sz="1800" i="1" dirty="0" err="1"/>
              <a:t>Freesound</a:t>
            </a:r>
            <a:r>
              <a:rPr lang="en-CA" sz="1800" dirty="0"/>
              <a:t>. CC BY. https://freesound.org/people/alexkandrell/sounds/170523/</a:t>
            </a:r>
          </a:p>
          <a:p>
            <a:pPr marL="457200" indent="-457200"/>
            <a:r>
              <a:rPr lang="en-CA" sz="1800" dirty="0"/>
              <a:t>Creative Commons. (</a:t>
            </a:r>
            <a:r>
              <a:rPr lang="en-CA" sz="1800" dirty="0" err="1"/>
              <a:t>n.d.</a:t>
            </a:r>
            <a:r>
              <a:rPr lang="en-CA" sz="1800" dirty="0"/>
              <a:t>). [Creative Commons Logo]. </a:t>
            </a:r>
            <a:r>
              <a:rPr lang="en-CA" sz="1800" dirty="0">
                <a:hlinkClick r:id="rId3"/>
              </a:rPr>
              <a:t>https://</a:t>
            </a:r>
            <a:r>
              <a:rPr lang="en-CA" sz="1800" dirty="0" smtClean="0">
                <a:hlinkClick r:id="rId3"/>
              </a:rPr>
              <a:t>creativecommons.org/about/downloads</a:t>
            </a:r>
            <a:endParaRPr lang="en-CA" sz="1800" dirty="0"/>
          </a:p>
          <a:p>
            <a:pPr marL="457200" indent="-457200"/>
            <a:r>
              <a:rPr lang="en-CA" sz="1800" dirty="0"/>
              <a:t>Free Software Foundation. (2012). GPLv3 logo. </a:t>
            </a:r>
            <a:r>
              <a:rPr lang="en-CA" sz="1800" dirty="0">
                <a:hlinkClick r:id="rId4"/>
              </a:rPr>
              <a:t>https://en.wikipedia.org/wiki/GNU_General_Public_License#/</a:t>
            </a:r>
            <a:r>
              <a:rPr lang="en-CA" sz="1800" dirty="0" smtClean="0">
                <a:hlinkClick r:id="rId4"/>
              </a:rPr>
              <a:t>media/File:GPLv3_Logo.svg</a:t>
            </a:r>
            <a:endParaRPr lang="en-CA" sz="1800" dirty="0"/>
          </a:p>
          <a:p>
            <a:pPr marL="457200" indent="-457200"/>
            <a:r>
              <a:rPr lang="en-CA" sz="1800" dirty="0" err="1" smtClean="0"/>
              <a:t>Akham</a:t>
            </a:r>
            <a:r>
              <a:rPr lang="en-CA" sz="1800" dirty="0" smtClean="0"/>
              <a:t>. </a:t>
            </a:r>
            <a:r>
              <a:rPr lang="en-CA" sz="1800" dirty="0"/>
              <a:t>(</a:t>
            </a:r>
            <a:r>
              <a:rPr lang="en-CA" sz="1800" dirty="0" err="1"/>
              <a:t>n.d.</a:t>
            </a:r>
            <a:r>
              <a:rPr lang="en-CA" sz="1800" dirty="0"/>
              <a:t>). [Public domain logo]. </a:t>
            </a:r>
            <a:r>
              <a:rPr lang="en-CA" sz="1800" dirty="0">
                <a:hlinkClick r:id="rId5"/>
              </a:rPr>
              <a:t>https://</a:t>
            </a:r>
            <a:r>
              <a:rPr lang="en-CA" sz="1800" dirty="0" smtClean="0">
                <a:hlinkClick r:id="rId5"/>
              </a:rPr>
              <a:t>www.freeiconspng.com/img/26968</a:t>
            </a:r>
            <a:endParaRPr lang="en-CA" sz="1800" dirty="0"/>
          </a:p>
          <a:p>
            <a:pPr marL="457200" indent="-457200"/>
            <a:r>
              <a:rPr lang="en-CA" sz="1800" dirty="0" smtClean="0"/>
              <a:t>li </a:t>
            </a:r>
            <a:r>
              <a:rPr lang="en-CA" sz="1800" dirty="0" err="1" smtClean="0"/>
              <a:t>shanting</a:t>
            </a:r>
            <a:r>
              <a:rPr lang="en-CA" sz="1800" dirty="0" smtClean="0"/>
              <a:t>. (2018). </a:t>
            </a:r>
            <a:r>
              <a:rPr lang="en-CA" sz="1800" dirty="0"/>
              <a:t>[Woman with camera]. </a:t>
            </a:r>
            <a:r>
              <a:rPr lang="en-CA" sz="1800" i="1" dirty="0" err="1"/>
              <a:t>Unsplash</a:t>
            </a:r>
            <a:r>
              <a:rPr lang="en-CA" sz="1800" dirty="0"/>
              <a:t>. </a:t>
            </a:r>
            <a:r>
              <a:rPr lang="en-CA" sz="1800" dirty="0">
                <a:hlinkClick r:id="rId6"/>
              </a:rPr>
              <a:t>https://</a:t>
            </a:r>
            <a:r>
              <a:rPr lang="en-CA" sz="1800" dirty="0" smtClean="0">
                <a:hlinkClick r:id="rId6"/>
              </a:rPr>
              <a:t>unsplash.com/photos/AGy0SxTzqr8</a:t>
            </a:r>
            <a:endParaRPr lang="en-CA" sz="1800" dirty="0"/>
          </a:p>
          <a:p>
            <a:pPr marL="457200" indent="-457200"/>
            <a:r>
              <a:rPr lang="en-CA" sz="1800" dirty="0" err="1" smtClean="0"/>
              <a:t>Kaleidico</a:t>
            </a:r>
            <a:r>
              <a:rPr lang="en-CA" sz="1800" dirty="0" smtClean="0"/>
              <a:t>. (2018). [</a:t>
            </a:r>
            <a:r>
              <a:rPr lang="en-CA" sz="1800" dirty="0"/>
              <a:t>Two people and a whiteboard]. </a:t>
            </a:r>
            <a:r>
              <a:rPr lang="en-CA" sz="1800" i="1" dirty="0" err="1"/>
              <a:t>Unsplash</a:t>
            </a:r>
            <a:r>
              <a:rPr lang="en-CA" sz="1800" dirty="0"/>
              <a:t>. </a:t>
            </a:r>
            <a:r>
              <a:rPr lang="en-CA" sz="1800" dirty="0">
                <a:hlinkClick r:id="rId7"/>
              </a:rPr>
              <a:t>https://</a:t>
            </a:r>
            <a:r>
              <a:rPr lang="en-CA" sz="1800" dirty="0" smtClean="0">
                <a:hlinkClick r:id="rId7"/>
              </a:rPr>
              <a:t>unsplash.com/photos/3V8xo5Gbusk</a:t>
            </a:r>
            <a:endParaRPr lang="en-CA" sz="1800" dirty="0"/>
          </a:p>
          <a:p>
            <a:pPr marL="457200" indent="-457200"/>
            <a:r>
              <a:rPr lang="en-CA" sz="1800" dirty="0"/>
              <a:t>Abby </a:t>
            </a:r>
            <a:r>
              <a:rPr lang="en-CA" sz="1800" dirty="0" smtClean="0"/>
              <a:t>Love. (2019). </a:t>
            </a:r>
            <a:r>
              <a:rPr lang="en-CA" sz="1800" dirty="0"/>
              <a:t>[Woman in front of a collage]. </a:t>
            </a:r>
            <a:r>
              <a:rPr lang="en-CA" sz="1800" i="1" dirty="0" err="1"/>
              <a:t>Unsplash</a:t>
            </a:r>
            <a:r>
              <a:rPr lang="en-CA" sz="1800" dirty="0"/>
              <a:t>. </a:t>
            </a:r>
            <a:r>
              <a:rPr lang="en-CA" sz="1800" dirty="0">
                <a:hlinkClick r:id="rId8"/>
              </a:rPr>
              <a:t>https://</a:t>
            </a:r>
            <a:r>
              <a:rPr lang="en-CA" sz="1800" dirty="0" smtClean="0">
                <a:hlinkClick r:id="rId8"/>
              </a:rPr>
              <a:t>unsplash.com/photos/jwFj5FWBQXU</a:t>
            </a:r>
            <a:endParaRPr lang="en-CA" sz="1800" dirty="0"/>
          </a:p>
          <a:p>
            <a:pPr marL="457200" indent="-457200"/>
            <a:r>
              <a:rPr lang="en-CA" sz="1800" dirty="0"/>
              <a:t>Austin </a:t>
            </a:r>
            <a:r>
              <a:rPr lang="en-CA" sz="1800" dirty="0" err="1" smtClean="0"/>
              <a:t>Distel</a:t>
            </a:r>
            <a:r>
              <a:rPr lang="en-CA" sz="1800" dirty="0" smtClean="0"/>
              <a:t>. (2019). </a:t>
            </a:r>
            <a:r>
              <a:rPr lang="en-CA" sz="1800" dirty="0"/>
              <a:t>[Man presenting]. </a:t>
            </a:r>
            <a:r>
              <a:rPr lang="en-CA" sz="1800" i="1" dirty="0" err="1"/>
              <a:t>Unsplash</a:t>
            </a:r>
            <a:r>
              <a:rPr lang="en-CA" sz="1800" dirty="0"/>
              <a:t>. </a:t>
            </a:r>
            <a:r>
              <a:rPr lang="en-CA" sz="1800" dirty="0">
                <a:hlinkClick r:id="rId9"/>
              </a:rPr>
              <a:t>https://</a:t>
            </a:r>
            <a:r>
              <a:rPr lang="en-CA" sz="1800" dirty="0" smtClean="0">
                <a:hlinkClick r:id="rId9"/>
              </a:rPr>
              <a:t>unsplash.com/photos/rxpThOwuVgE</a:t>
            </a:r>
            <a:endParaRPr lang="en-CA" sz="1800" dirty="0" smtClean="0"/>
          </a:p>
          <a:p>
            <a:pPr marL="457200" indent="-457200"/>
            <a:r>
              <a:rPr lang="en-CA" sz="1800" dirty="0"/>
              <a:t>Woody Guthrie. (1940). </a:t>
            </a:r>
            <a:r>
              <a:rPr lang="en-CA" sz="1800" dirty="0" err="1"/>
              <a:t>Ain’t</a:t>
            </a:r>
            <a:r>
              <a:rPr lang="en-CA" sz="1800" dirty="0"/>
              <a:t> Got No Home [song]. </a:t>
            </a:r>
            <a:r>
              <a:rPr lang="en-CA" sz="1800" i="1" dirty="0"/>
              <a:t>Internet Archive</a:t>
            </a:r>
            <a:r>
              <a:rPr lang="en-CA" sz="1800" dirty="0"/>
              <a:t>. </a:t>
            </a:r>
            <a:r>
              <a:rPr lang="en-CA" sz="1800" dirty="0">
                <a:hlinkClick r:id="rId10"/>
              </a:rPr>
              <a:t>https://archive.org/details/WoodyGuthrieSongs/IAintGotNoHome.mp3</a:t>
            </a:r>
            <a:endParaRPr lang="en-CA" sz="1800" dirty="0"/>
          </a:p>
          <a:p>
            <a:pPr marL="457200" indent="-457200"/>
            <a:endParaRPr lang="en-CA" sz="1800" dirty="0" smtClean="0"/>
          </a:p>
        </p:txBody>
      </p:sp>
    </p:spTree>
    <p:extLst>
      <p:ext uri="{BB962C8B-B14F-4D97-AF65-F5344CB8AC3E}">
        <p14:creationId xmlns:p14="http://schemas.microsoft.com/office/powerpoint/2010/main" val="3047292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File:Spectrum-sRGB.svg">
            <a:extLst>
              <a:ext uri="{FF2B5EF4-FFF2-40B4-BE49-F238E27FC236}">
                <a16:creationId xmlns:a16="http://schemas.microsoft.com/office/drawing/2014/main" id="{1FEBD313-2AA1-8F40-A388-478823C27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3449"/>
            <a:ext cx="12192001" cy="180408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1754741" y="3815099"/>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LICENCE</a:t>
            </a:r>
          </a:p>
        </p:txBody>
      </p:sp>
      <p:pic>
        <p:nvPicPr>
          <p:cNvPr id="11" name="Picture 10" descr="A picture containing drawing&#10;&#10;Description automatically generated">
            <a:extLst>
              <a:ext uri="{FF2B5EF4-FFF2-40B4-BE49-F238E27FC236}">
                <a16:creationId xmlns:a16="http://schemas.microsoft.com/office/drawing/2014/main" id="{E70DDCF9-EB4C-8F4E-9DC6-CCA0EAC8B6BD}"/>
              </a:ext>
            </a:extLst>
          </p:cNvPr>
          <p:cNvPicPr>
            <a:picLocks noChangeAspect="1"/>
          </p:cNvPicPr>
          <p:nvPr/>
        </p:nvPicPr>
        <p:blipFill>
          <a:blip r:embed="rId4"/>
          <a:stretch>
            <a:fillRect/>
          </a:stretch>
        </p:blipFill>
        <p:spPr>
          <a:xfrm>
            <a:off x="9932774" y="2299217"/>
            <a:ext cx="1804086" cy="1804086"/>
          </a:xfrm>
          <a:prstGeom prst="rect">
            <a:avLst/>
          </a:prstGeom>
        </p:spPr>
      </p:pic>
      <p:pic>
        <p:nvPicPr>
          <p:cNvPr id="12" name="Picture 6" descr="https://upload.wikimedia.org/wikipedia/commons/thumb/b/b0/Copyright.svg/197px-Copyright.svg.png">
            <a:extLst>
              <a:ext uri="{FF2B5EF4-FFF2-40B4-BE49-F238E27FC236}">
                <a16:creationId xmlns:a16="http://schemas.microsoft.com/office/drawing/2014/main" id="{DA775A9C-4077-7747-92F4-BB02523E9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62" y="4168344"/>
            <a:ext cx="1685314" cy="16853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D899FE5-3C43-2A4A-B18F-2B6B85443B82}"/>
              </a:ext>
            </a:extLst>
          </p:cNvPr>
          <p:cNvSpPr txBox="1"/>
          <p:nvPr/>
        </p:nvSpPr>
        <p:spPr>
          <a:xfrm>
            <a:off x="509025" y="5874456"/>
            <a:ext cx="2421924" cy="369332"/>
          </a:xfrm>
          <a:prstGeom prst="rect">
            <a:avLst/>
          </a:prstGeom>
          <a:noFill/>
        </p:spPr>
        <p:txBody>
          <a:bodyPr wrap="square" rtlCol="0">
            <a:spAutoFit/>
          </a:bodyPr>
          <a:lstStyle/>
          <a:p>
            <a:r>
              <a:rPr lang="en-US" dirty="0"/>
              <a:t>All Rights Reserved</a:t>
            </a:r>
          </a:p>
        </p:txBody>
      </p:sp>
      <p:sp>
        <p:nvSpPr>
          <p:cNvPr id="16" name="TextBox 15">
            <a:extLst>
              <a:ext uri="{FF2B5EF4-FFF2-40B4-BE49-F238E27FC236}">
                <a16:creationId xmlns:a16="http://schemas.microsoft.com/office/drawing/2014/main" id="{1638F3B7-87B3-094E-AE35-61C45C345598}"/>
              </a:ext>
            </a:extLst>
          </p:cNvPr>
          <p:cNvSpPr txBox="1"/>
          <p:nvPr/>
        </p:nvSpPr>
        <p:spPr>
          <a:xfrm>
            <a:off x="10019271" y="1778152"/>
            <a:ext cx="1804086" cy="369332"/>
          </a:xfrm>
          <a:prstGeom prst="rect">
            <a:avLst/>
          </a:prstGeom>
          <a:noFill/>
        </p:spPr>
        <p:txBody>
          <a:bodyPr wrap="square" rtlCol="0">
            <a:spAutoFit/>
          </a:bodyPr>
          <a:lstStyle/>
          <a:p>
            <a:r>
              <a:rPr lang="en-US" dirty="0"/>
              <a:t>No Restrictions</a:t>
            </a:r>
          </a:p>
        </p:txBody>
      </p:sp>
      <p:sp>
        <p:nvSpPr>
          <p:cNvPr id="18" name="Title 1">
            <a:extLst>
              <a:ext uri="{FF2B5EF4-FFF2-40B4-BE49-F238E27FC236}">
                <a16:creationId xmlns:a16="http://schemas.microsoft.com/office/drawing/2014/main" id="{9AEE03A5-C45B-E84A-9BB8-9A1C3AE596FF}"/>
              </a:ext>
            </a:extLst>
          </p:cNvPr>
          <p:cNvSpPr txBox="1">
            <a:spLocks/>
          </p:cNvSpPr>
          <p:nvPr/>
        </p:nvSpPr>
        <p:spPr>
          <a:xfrm>
            <a:off x="2439076" y="608468"/>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t>LICENCE </a:t>
            </a:r>
            <a:r>
              <a:rPr lang="en-US" dirty="0" smtClean="0"/>
              <a:t>SPECTRUM</a:t>
            </a:r>
            <a:endParaRPr lang="en-US" dirty="0"/>
          </a:p>
        </p:txBody>
      </p:sp>
      <p:sp>
        <p:nvSpPr>
          <p:cNvPr id="19" name="TextBox 18">
            <a:extLst>
              <a:ext uri="{FF2B5EF4-FFF2-40B4-BE49-F238E27FC236}">
                <a16:creationId xmlns:a16="http://schemas.microsoft.com/office/drawing/2014/main" id="{C83723A0-FB26-1D44-9128-8180C9096C28}"/>
              </a:ext>
            </a:extLst>
          </p:cNvPr>
          <p:cNvSpPr txBox="1"/>
          <p:nvPr/>
        </p:nvSpPr>
        <p:spPr>
          <a:xfrm>
            <a:off x="7135784" y="3848131"/>
            <a:ext cx="528320" cy="707886"/>
          </a:xfrm>
          <a:prstGeom prst="rect">
            <a:avLst/>
          </a:prstGeom>
          <a:noFill/>
        </p:spPr>
        <p:txBody>
          <a:bodyPr wrap="square" rtlCol="0">
            <a:spAutoFit/>
          </a:bodyPr>
          <a:lstStyle/>
          <a:p>
            <a:r>
              <a:rPr lang="en-US" sz="4000" b="1" dirty="0">
                <a:solidFill>
                  <a:schemeClr val="bg1"/>
                </a:solidFill>
              </a:rPr>
              <a:t>S</a:t>
            </a:r>
          </a:p>
        </p:txBody>
      </p:sp>
      <p:pic>
        <p:nvPicPr>
          <p:cNvPr id="22" name="Picture 2" descr="Image result for creative commons logo">
            <a:extLst>
              <a:ext uri="{FF2B5EF4-FFF2-40B4-BE49-F238E27FC236}">
                <a16:creationId xmlns:a16="http://schemas.microsoft.com/office/drawing/2014/main" id="{F45AFF8A-9581-234D-B05E-153EC0792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216" y="2028094"/>
            <a:ext cx="2079568" cy="5345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226CB2-A7DD-7449-9D87-510283B96218}"/>
              </a:ext>
            </a:extLst>
          </p:cNvPr>
          <p:cNvPicPr>
            <a:picLocks noChangeAspect="1" noChangeArrowheads="1"/>
          </p:cNvPicPr>
          <p:nvPr/>
        </p:nvPicPr>
        <p:blipFill>
          <a:blip r:embed="rId7"/>
          <a:stretch>
            <a:fillRect/>
          </a:stretch>
        </p:blipFill>
        <p:spPr bwMode="auto">
          <a:xfrm>
            <a:off x="5041008" y="5159686"/>
            <a:ext cx="1844269" cy="91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5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 1.48148E-6 L -0.06693 -0.46783 " pathEditMode="relative" rAng="0" ptsTypes="AA">
                                      <p:cBhvr>
                                        <p:cTn id="15" dur="2000" fill="hold"/>
                                        <p:tgtEl>
                                          <p:spTgt spid="6"/>
                                        </p:tgtEl>
                                        <p:attrNameLst>
                                          <p:attrName>ppt_x</p:attrName>
                                          <p:attrName>ppt_y</p:attrName>
                                        </p:attrNameLst>
                                      </p:cBhvr>
                                      <p:rCtr x="-3346" y="-23403"/>
                                    </p:animMotion>
                                  </p:childTnLst>
                                </p:cTn>
                              </p:par>
                              <p:par>
                                <p:cTn id="16" presetID="42" presetClass="path" presetSubtype="0" accel="50000" decel="50000" fill="hold" grpId="0" nodeType="withEffect">
                                  <p:stCondLst>
                                    <p:cond delay="0"/>
                                  </p:stCondLst>
                                  <p:childTnLst>
                                    <p:animMotion origin="layout" path="M -1.04167E-6 -1.48148E-6 L -0.05508 -0.46597 " pathEditMode="relative" rAng="0" ptsTypes="AA">
                                      <p:cBhvr>
                                        <p:cTn id="17" dur="2000" fill="hold"/>
                                        <p:tgtEl>
                                          <p:spTgt spid="19"/>
                                        </p:tgtEl>
                                        <p:attrNameLst>
                                          <p:attrName>ppt_x</p:attrName>
                                          <p:attrName>ppt_y</p:attrName>
                                        </p:attrNameLst>
                                      </p:cBhvr>
                                      <p:rCtr x="-2760" y="-23310"/>
                                    </p:animMotion>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8800" y="1653505"/>
            <a:ext cx="10938037" cy="4250430"/>
          </a:xfrm>
        </p:spPr>
        <p:txBody>
          <a:bodyPr/>
          <a:lstStyle/>
          <a:p>
            <a:pPr marL="457200" indent="-457200"/>
            <a:r>
              <a:rPr lang="en-CA" dirty="0" smtClean="0"/>
              <a:t>Al </a:t>
            </a:r>
            <a:r>
              <a:rPr lang="en-CA" dirty="0" err="1" smtClean="0"/>
              <a:t>Aumuller</a:t>
            </a:r>
            <a:r>
              <a:rPr lang="en-CA" dirty="0" smtClean="0"/>
              <a:t>. (1943). [</a:t>
            </a:r>
            <a:r>
              <a:rPr lang="en-CA" sz="1800" dirty="0" smtClean="0"/>
              <a:t>Woody Guthrie]. </a:t>
            </a:r>
            <a:r>
              <a:rPr lang="en-CA" sz="1800" i="1" dirty="0" smtClean="0"/>
              <a:t>Wikimedia </a:t>
            </a:r>
            <a:r>
              <a:rPr lang="en-CA" sz="1800" i="1" dirty="0"/>
              <a:t>Commons</a:t>
            </a:r>
            <a:r>
              <a:rPr lang="en-CA" sz="1800" dirty="0"/>
              <a:t>. PD. </a:t>
            </a:r>
            <a:r>
              <a:rPr lang="en-CA" sz="1800" dirty="0">
                <a:hlinkClick r:id="rId3"/>
              </a:rPr>
              <a:t>https://commons.wikimedia.org/wiki/Woody_Guthrie#/</a:t>
            </a:r>
            <a:r>
              <a:rPr lang="en-CA" sz="1800" dirty="0" smtClean="0">
                <a:hlinkClick r:id="rId3"/>
              </a:rPr>
              <a:t>media/File:Woody_Guthrie_NYWTS.jpg</a:t>
            </a:r>
            <a:endParaRPr lang="en-CA" sz="1800" dirty="0" smtClean="0"/>
          </a:p>
          <a:p>
            <a:pPr marL="468000" indent="-457200"/>
            <a:r>
              <a:rPr lang="en-CA" sz="1800" dirty="0" err="1" smtClean="0">
                <a:cs typeface="Arial" panose="020B0604020202020204" pitchFamily="34" charset="0"/>
              </a:rPr>
              <a:t>Kennisland</a:t>
            </a:r>
            <a:r>
              <a:rPr lang="en-CA" sz="1800" dirty="0" smtClean="0">
                <a:cs typeface="Arial" panose="020B0604020202020204" pitchFamily="34" charset="0"/>
              </a:rPr>
              <a:t>. </a:t>
            </a:r>
            <a:r>
              <a:rPr lang="en-CA" sz="1800" dirty="0">
                <a:cs typeface="Arial" panose="020B0604020202020204" pitchFamily="34" charset="0"/>
              </a:rPr>
              <a:t>(2013). CC License compatibility chart. </a:t>
            </a:r>
            <a:r>
              <a:rPr lang="en-CA" sz="1800" i="1" dirty="0">
                <a:cs typeface="Arial" panose="020B0604020202020204" pitchFamily="34" charset="0"/>
              </a:rPr>
              <a:t>Wikimedia Commons. </a:t>
            </a:r>
            <a:r>
              <a:rPr lang="en-CA" sz="1800" dirty="0" smtClean="0">
                <a:cs typeface="Arial" panose="020B0604020202020204" pitchFamily="34" charset="0"/>
              </a:rPr>
              <a:t>CC0</a:t>
            </a:r>
            <a:r>
              <a:rPr lang="en-CA" sz="1800" dirty="0">
                <a:cs typeface="Arial" panose="020B0604020202020204" pitchFamily="34" charset="0"/>
              </a:rPr>
              <a:t>.</a:t>
            </a:r>
            <a:r>
              <a:rPr lang="en-CA" sz="1800" i="1" dirty="0">
                <a:cs typeface="Arial" panose="020B0604020202020204" pitchFamily="34" charset="0"/>
              </a:rPr>
              <a:t> </a:t>
            </a:r>
            <a:r>
              <a:rPr lang="en-CA" sz="1800" dirty="0">
                <a:hlinkClick r:id="rId4"/>
              </a:rPr>
              <a:t>https://wiki.creativecommons.org/wiki/File:CC_License_Compatibility_Chart.png</a:t>
            </a:r>
            <a:endParaRPr lang="en-CA" sz="1800" dirty="0">
              <a:cs typeface="Arial" panose="020B0604020202020204" pitchFamily="34" charset="0"/>
            </a:endParaRPr>
          </a:p>
          <a:p>
            <a:pPr marL="468000" indent="-457200"/>
            <a:r>
              <a:rPr lang="en-CA" sz="1800" dirty="0" err="1">
                <a:cs typeface="Arial" panose="020B0604020202020204" pitchFamily="34" charset="0"/>
              </a:rPr>
              <a:t>Progressor</a:t>
            </a:r>
            <a:r>
              <a:rPr lang="en-CA" sz="1800" dirty="0">
                <a:cs typeface="Arial" panose="020B0604020202020204" pitchFamily="34" charset="0"/>
              </a:rPr>
              <a:t>. (2015). [Creative Commons]. </a:t>
            </a:r>
            <a:r>
              <a:rPr lang="en-CA" sz="1800" i="1" dirty="0" err="1">
                <a:cs typeface="Arial" panose="020B0604020202020204" pitchFamily="34" charset="0"/>
              </a:rPr>
              <a:t>Pixabay</a:t>
            </a:r>
            <a:r>
              <a:rPr lang="en-CA" sz="1800" dirty="0">
                <a:cs typeface="Arial" panose="020B0604020202020204" pitchFamily="34" charset="0"/>
              </a:rPr>
              <a:t>. </a:t>
            </a:r>
            <a:r>
              <a:rPr lang="en-CA" sz="1800" dirty="0" smtClean="0">
                <a:cs typeface="Arial" panose="020B0604020202020204" pitchFamily="34" charset="0"/>
              </a:rPr>
              <a:t>CC0</a:t>
            </a:r>
            <a:r>
              <a:rPr lang="en-CA" sz="1800" dirty="0">
                <a:solidFill>
                  <a:schemeClr val="tx1"/>
                </a:solidFill>
                <a:cs typeface="Arial" panose="020B0604020202020204" pitchFamily="34" charset="0"/>
              </a:rPr>
              <a:t>. </a:t>
            </a:r>
            <a:r>
              <a:rPr lang="en-CA" sz="1800" dirty="0">
                <a:cs typeface="Arial" panose="020B0604020202020204" pitchFamily="34" charset="0"/>
                <a:hlinkClick r:id="rId5"/>
              </a:rPr>
              <a:t>https://pixabay.com/en/creative-commons-licenses-icons-by-783531/</a:t>
            </a:r>
            <a:endParaRPr lang="en-CA" sz="1800" dirty="0"/>
          </a:p>
          <a:p>
            <a:pPr marL="468000" indent="-457200"/>
            <a:r>
              <a:rPr lang="en-CA" sz="1800" dirty="0" smtClean="0">
                <a:cs typeface="Arial" panose="020B0604020202020204" pitchFamily="34" charset="0"/>
              </a:rPr>
              <a:t>Martin </a:t>
            </a:r>
            <a:r>
              <a:rPr lang="en-CA" sz="1800" dirty="0" err="1" smtClean="0">
                <a:cs typeface="Arial" panose="020B0604020202020204" pitchFamily="34" charset="0"/>
              </a:rPr>
              <a:t>Kozák</a:t>
            </a:r>
            <a:r>
              <a:rPr lang="en-CA" sz="1800" dirty="0" smtClean="0">
                <a:cs typeface="Arial" panose="020B0604020202020204" pitchFamily="34" charset="0"/>
              </a:rPr>
              <a:t>. </a:t>
            </a:r>
            <a:r>
              <a:rPr lang="en-CA" sz="1800" dirty="0">
                <a:cs typeface="Arial" panose="020B0604020202020204" pitchFamily="34" charset="0"/>
              </a:rPr>
              <a:t>(2009). Richard Stallman at Wikimedia </a:t>
            </a:r>
            <a:r>
              <a:rPr lang="en-CA" sz="1800" dirty="0" err="1">
                <a:cs typeface="Arial" panose="020B0604020202020204" pitchFamily="34" charset="0"/>
              </a:rPr>
              <a:t>Polska</a:t>
            </a:r>
            <a:r>
              <a:rPr lang="en-CA" sz="1800" dirty="0">
                <a:cs typeface="Arial" panose="020B0604020202020204" pitchFamily="34" charset="0"/>
              </a:rPr>
              <a:t> Conference. </a:t>
            </a:r>
            <a:r>
              <a:rPr lang="en-CA" sz="1800" i="1" dirty="0">
                <a:cs typeface="Arial" panose="020B0604020202020204" pitchFamily="34" charset="0"/>
              </a:rPr>
              <a:t>Wikimedia Commons</a:t>
            </a:r>
            <a:r>
              <a:rPr lang="en-CA" sz="1800" dirty="0">
                <a:cs typeface="Arial" panose="020B0604020202020204" pitchFamily="34" charset="0"/>
              </a:rPr>
              <a:t>. PD. </a:t>
            </a:r>
            <a:r>
              <a:rPr lang="en-CA" sz="1800" dirty="0">
                <a:hlinkClick r:id="rId6"/>
              </a:rPr>
              <a:t>https://commons.wikimedia.org/wiki/File:Richard_Stallman,_Wikimedia_Polska_2009,_3.jpg</a:t>
            </a:r>
            <a:r>
              <a:rPr lang="en-CA" sz="1800" dirty="0">
                <a:cs typeface="Arial" panose="020B0604020202020204" pitchFamily="34" charset="0"/>
              </a:rPr>
              <a:t> </a:t>
            </a:r>
            <a:endParaRPr lang="en-CA" altLang="ja-JP" sz="1800" dirty="0"/>
          </a:p>
          <a:p>
            <a:pPr marL="468000" indent="-457200"/>
            <a:r>
              <a:rPr lang="en-CA" altLang="ja-JP" sz="1800" dirty="0" smtClean="0"/>
              <a:t>Ben Moreland. (2019). [Woman in front of an audience]. </a:t>
            </a:r>
            <a:r>
              <a:rPr lang="en-CA" altLang="ja-JP" sz="1800" i="1" dirty="0" err="1" smtClean="0"/>
              <a:t>Unsplash</a:t>
            </a:r>
            <a:r>
              <a:rPr lang="en-CA" altLang="ja-JP" sz="1800" dirty="0"/>
              <a:t>. </a:t>
            </a:r>
            <a:r>
              <a:rPr lang="en-CA" sz="1800" dirty="0">
                <a:hlinkClick r:id="rId7"/>
              </a:rPr>
              <a:t>https://unsplash.com/photos/GkWP64truqg</a:t>
            </a:r>
            <a:endParaRPr lang="en-CA" sz="1800" dirty="0"/>
          </a:p>
          <a:p>
            <a:pPr marL="468000" indent="-457200"/>
            <a:r>
              <a:rPr lang="en-CA" sz="1800" dirty="0"/>
              <a:t>Lance </a:t>
            </a:r>
            <a:r>
              <a:rPr lang="en-CA" sz="1800" dirty="0" smtClean="0"/>
              <a:t>Anderson. (2017). </a:t>
            </a:r>
            <a:r>
              <a:rPr lang="en-CA" sz="1800" dirty="0"/>
              <a:t>[Beer sign]. </a:t>
            </a:r>
            <a:r>
              <a:rPr lang="en-CA" sz="1800" i="1" dirty="0" err="1"/>
              <a:t>Unsplash</a:t>
            </a:r>
            <a:r>
              <a:rPr lang="en-CA" sz="1800" dirty="0"/>
              <a:t>. </a:t>
            </a:r>
            <a:r>
              <a:rPr lang="en-CA" sz="1800" dirty="0">
                <a:hlinkClick r:id="rId8"/>
              </a:rPr>
              <a:t>https://unsplash.com/photos/82fcB8ZgdNI</a:t>
            </a:r>
            <a:endParaRPr lang="en-CA" sz="1800" dirty="0"/>
          </a:p>
          <a:p>
            <a:pPr marL="457200" indent="-457200"/>
            <a:r>
              <a:rPr lang="en-CA" sz="1800" dirty="0" err="1" smtClean="0"/>
              <a:t>iconcheese</a:t>
            </a:r>
            <a:r>
              <a:rPr lang="en-CA" sz="1800" dirty="0" smtClean="0"/>
              <a:t>. (2019). </a:t>
            </a:r>
            <a:r>
              <a:rPr lang="en-CA" sz="1800" dirty="0"/>
              <a:t>Arrow. </a:t>
            </a:r>
            <a:r>
              <a:rPr lang="en-CA" sz="1800" i="1" dirty="0"/>
              <a:t>The Noun </a:t>
            </a:r>
            <a:r>
              <a:rPr lang="en-CA" sz="1800" i="1" dirty="0" smtClean="0"/>
              <a:t>Project</a:t>
            </a:r>
            <a:r>
              <a:rPr lang="en-CA" sz="1800" dirty="0" smtClean="0"/>
              <a:t>. CC BY. </a:t>
            </a:r>
            <a:r>
              <a:rPr lang="en-CA" sz="1800" dirty="0" smtClean="0">
                <a:hlinkClick r:id="rId9"/>
              </a:rPr>
              <a:t>https</a:t>
            </a:r>
            <a:r>
              <a:rPr lang="en-CA" sz="1800" dirty="0">
                <a:hlinkClick r:id="rId9"/>
              </a:rPr>
              <a:t>://thenounproject.com/icon.cheese/collection/arrow-bow-1/?i=2538368</a:t>
            </a:r>
            <a:endParaRPr lang="en-CA" sz="1800" dirty="0"/>
          </a:p>
          <a:p>
            <a:pPr marL="457200" indent="-457200"/>
            <a:r>
              <a:rPr lang="en-CA" sz="1800" dirty="0" err="1" smtClean="0"/>
              <a:t>aust_paul</a:t>
            </a:r>
            <a:r>
              <a:rPr lang="en-CA" sz="1800" dirty="0" smtClean="0"/>
              <a:t>. </a:t>
            </a:r>
            <a:r>
              <a:rPr lang="en-CA" sz="1800" dirty="0"/>
              <a:t>(2007). Bullet ricochet. </a:t>
            </a:r>
            <a:r>
              <a:rPr lang="en-CA" sz="1800" i="1" dirty="0" err="1"/>
              <a:t>Freesound</a:t>
            </a:r>
            <a:r>
              <a:rPr lang="en-CA" sz="1800" dirty="0"/>
              <a:t>. </a:t>
            </a:r>
            <a:r>
              <a:rPr lang="en-CA" sz="1800" dirty="0" smtClean="0"/>
              <a:t>CC0</a:t>
            </a:r>
            <a:r>
              <a:rPr lang="en-CA" sz="1800" dirty="0"/>
              <a:t>. </a:t>
            </a:r>
            <a:r>
              <a:rPr lang="en-CA" sz="1800" dirty="0">
                <a:hlinkClick r:id="rId10"/>
              </a:rPr>
              <a:t>https://freesound.org/people/aust_paul/sounds/30932/</a:t>
            </a:r>
            <a:endParaRPr lang="en-CA" sz="1800" dirty="0"/>
          </a:p>
          <a:p>
            <a:pPr marL="457200" indent="-457200"/>
            <a:endParaRPr lang="en-CA" sz="1800" dirty="0"/>
          </a:p>
        </p:txBody>
      </p:sp>
    </p:spTree>
    <p:extLst>
      <p:ext uri="{BB962C8B-B14F-4D97-AF65-F5344CB8AC3E}">
        <p14:creationId xmlns:p14="http://schemas.microsoft.com/office/powerpoint/2010/main" val="3388217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8800" y="1653505"/>
            <a:ext cx="11212522" cy="4250430"/>
          </a:xfrm>
        </p:spPr>
        <p:txBody>
          <a:bodyPr/>
          <a:lstStyle/>
          <a:p>
            <a:pPr marL="468000" indent="-457200"/>
            <a:r>
              <a:rPr lang="en-CA" sz="1800" dirty="0" err="1" smtClean="0"/>
              <a:t>waveplaySFX</a:t>
            </a:r>
            <a:r>
              <a:rPr lang="en-CA" sz="1800" dirty="0" smtClean="0"/>
              <a:t>. </a:t>
            </a:r>
            <a:r>
              <a:rPr lang="en-CA" sz="1800" dirty="0"/>
              <a:t>(2014</a:t>
            </a:r>
            <a:r>
              <a:rPr lang="en-CA" sz="1800" dirty="0" smtClean="0"/>
              <a:t>). Car screech 2. </a:t>
            </a:r>
            <a:r>
              <a:rPr lang="en-CA" sz="1800" i="1" dirty="0" err="1"/>
              <a:t>Freesound</a:t>
            </a:r>
            <a:r>
              <a:rPr lang="en-CA" sz="1800" dirty="0"/>
              <a:t>. </a:t>
            </a:r>
            <a:r>
              <a:rPr lang="en-CA" sz="1800" dirty="0" smtClean="0"/>
              <a:t>CC0</a:t>
            </a:r>
            <a:r>
              <a:rPr lang="en-CA" sz="1800" dirty="0"/>
              <a:t>. </a:t>
            </a:r>
            <a:r>
              <a:rPr lang="en-CA" sz="1800" dirty="0">
                <a:hlinkClick r:id="rId3"/>
              </a:rPr>
              <a:t>https://</a:t>
            </a:r>
            <a:r>
              <a:rPr lang="en-CA" sz="1800" dirty="0" smtClean="0">
                <a:hlinkClick r:id="rId3"/>
              </a:rPr>
              <a:t>freesound.org/people/waveplaySFX/sounds/233558/</a:t>
            </a:r>
            <a:endParaRPr lang="en-CA" sz="1800" dirty="0" smtClean="0"/>
          </a:p>
          <a:p>
            <a:pPr marL="468000" indent="-457200"/>
            <a:r>
              <a:rPr lang="en-CA" sz="1800" dirty="0" smtClean="0"/>
              <a:t>Richard Nixon. (2016). </a:t>
            </a:r>
            <a:r>
              <a:rPr lang="en-CA" sz="1800" dirty="0"/>
              <a:t>Hood open. </a:t>
            </a:r>
            <a:r>
              <a:rPr lang="en-CA" sz="1800" i="1" dirty="0"/>
              <a:t>The Noun Project</a:t>
            </a:r>
            <a:r>
              <a:rPr lang="en-CA" sz="1800" dirty="0"/>
              <a:t>. </a:t>
            </a:r>
            <a:r>
              <a:rPr lang="en-CA" sz="1800" dirty="0" smtClean="0"/>
              <a:t>CC BY</a:t>
            </a:r>
            <a:r>
              <a:rPr lang="en-CA" sz="1800" dirty="0"/>
              <a:t>. </a:t>
            </a:r>
            <a:r>
              <a:rPr lang="en-CA" sz="1800" dirty="0">
                <a:hlinkClick r:id="rId4"/>
              </a:rPr>
              <a:t>https://thenounproject.com/icon/hood-open-340250</a:t>
            </a:r>
            <a:r>
              <a:rPr lang="en-CA" sz="1800" dirty="0" smtClean="0">
                <a:hlinkClick r:id="rId4"/>
              </a:rPr>
              <a:t>/</a:t>
            </a:r>
            <a:endParaRPr lang="en-CA" sz="1800" dirty="0" smtClean="0"/>
          </a:p>
          <a:p>
            <a:pPr marL="468000" indent="-457200"/>
            <a:r>
              <a:rPr lang="en-CA" sz="1800" dirty="0" smtClean="0"/>
              <a:t>Adrien Coquet. (2018). </a:t>
            </a:r>
            <a:r>
              <a:rPr lang="en-CA" sz="1800" dirty="0"/>
              <a:t>Share. </a:t>
            </a:r>
            <a:r>
              <a:rPr lang="en-CA" sz="1800" i="1" dirty="0"/>
              <a:t>The Noun Project.</a:t>
            </a:r>
            <a:r>
              <a:rPr lang="en-CA" sz="1800" i="1" dirty="0">
                <a:solidFill>
                  <a:schemeClr val="tx1"/>
                </a:solidFill>
              </a:rPr>
              <a:t> </a:t>
            </a:r>
            <a:r>
              <a:rPr lang="en-CA" sz="1800" dirty="0" smtClean="0">
                <a:solidFill>
                  <a:schemeClr val="tx1"/>
                </a:solidFill>
              </a:rPr>
              <a:t>CC BY. </a:t>
            </a:r>
            <a:r>
              <a:rPr lang="en-CA" sz="1800" dirty="0">
                <a:hlinkClick r:id="rId5"/>
              </a:rPr>
              <a:t>https://thenounproject.com/icon/share-1821546</a:t>
            </a:r>
            <a:r>
              <a:rPr lang="en-CA" sz="1800" dirty="0" smtClean="0">
                <a:hlinkClick r:id="rId5"/>
              </a:rPr>
              <a:t>/</a:t>
            </a:r>
            <a:endParaRPr lang="en-CA" sz="1800" dirty="0" smtClean="0"/>
          </a:p>
          <a:p>
            <a:pPr marL="468000" indent="-457200"/>
            <a:r>
              <a:rPr lang="en-CA" sz="1800" dirty="0" err="1" smtClean="0"/>
              <a:t>Pep_Molina</a:t>
            </a:r>
            <a:r>
              <a:rPr lang="en-CA" sz="1800" dirty="0" smtClean="0"/>
              <a:t>. </a:t>
            </a:r>
            <a:r>
              <a:rPr lang="en-CA" sz="1800" dirty="0"/>
              <a:t>(2014). </a:t>
            </a:r>
            <a:r>
              <a:rPr lang="en-CA" sz="1800" dirty="0" smtClean="0"/>
              <a:t>Woohoo!</a:t>
            </a:r>
            <a:r>
              <a:rPr lang="en-CA" sz="1800" i="1" dirty="0" smtClean="0"/>
              <a:t> </a:t>
            </a:r>
            <a:r>
              <a:rPr lang="en-CA" sz="1800" i="1" dirty="0" err="1"/>
              <a:t>Freesound</a:t>
            </a:r>
            <a:r>
              <a:rPr lang="en-CA" sz="1800" dirty="0"/>
              <a:t>. CC BY. </a:t>
            </a:r>
            <a:r>
              <a:rPr lang="en-CA" sz="1800" dirty="0" smtClean="0">
                <a:hlinkClick r:id="rId6"/>
              </a:rPr>
              <a:t>https</a:t>
            </a:r>
            <a:r>
              <a:rPr lang="en-CA" sz="1800" dirty="0">
                <a:hlinkClick r:id="rId6"/>
              </a:rPr>
              <a:t>://freesound.org/people/Pep_Molina/sounds/220691/</a:t>
            </a:r>
            <a:endParaRPr lang="en-CA" sz="1800" dirty="0"/>
          </a:p>
          <a:p>
            <a:pPr marL="468000" indent="-457200"/>
            <a:r>
              <a:rPr lang="en-CA" sz="1800" dirty="0" err="1"/>
              <a:t>ChangHoon</a:t>
            </a:r>
            <a:r>
              <a:rPr lang="en-CA" sz="1800" dirty="0"/>
              <a:t> </a:t>
            </a:r>
            <a:r>
              <a:rPr lang="en-CA" sz="1800" dirty="0" err="1" smtClean="0"/>
              <a:t>Baek</a:t>
            </a:r>
            <a:r>
              <a:rPr lang="en-CA" sz="1800" dirty="0" smtClean="0"/>
              <a:t>. (2016). </a:t>
            </a:r>
            <a:r>
              <a:rPr lang="en-CA" sz="1800" dirty="0"/>
              <a:t>Distribute. </a:t>
            </a:r>
            <a:r>
              <a:rPr lang="en-CA" sz="1800" i="1" dirty="0"/>
              <a:t>The Noun Project</a:t>
            </a:r>
            <a:r>
              <a:rPr lang="en-CA" sz="1800" dirty="0"/>
              <a:t>. </a:t>
            </a:r>
            <a:r>
              <a:rPr lang="en-CA" sz="1800" dirty="0" smtClean="0"/>
              <a:t>CC BY</a:t>
            </a:r>
            <a:r>
              <a:rPr lang="en-CA" sz="1800" dirty="0"/>
              <a:t>. </a:t>
            </a:r>
            <a:r>
              <a:rPr lang="en-CA" sz="1800" dirty="0">
                <a:hlinkClick r:id="rId7"/>
              </a:rPr>
              <a:t>https://thenounproject.com/icon/distribute-344173</a:t>
            </a:r>
            <a:r>
              <a:rPr lang="en-CA" sz="1800" dirty="0" smtClean="0">
                <a:hlinkClick r:id="rId7"/>
              </a:rPr>
              <a:t>/</a:t>
            </a:r>
            <a:endParaRPr lang="en-CA" sz="1800" dirty="0" smtClean="0"/>
          </a:p>
          <a:p>
            <a:pPr marL="468000" indent="-457200"/>
            <a:r>
              <a:rPr lang="en-CA" sz="1800" dirty="0" err="1"/>
              <a:t>SergeQuadrado</a:t>
            </a:r>
            <a:r>
              <a:rPr lang="en-CA" sz="1800" dirty="0"/>
              <a:t>. (2019). Happy harp sound. </a:t>
            </a:r>
            <a:r>
              <a:rPr lang="en-CA" sz="1800" i="1" dirty="0" err="1" smtClean="0"/>
              <a:t>Freesound</a:t>
            </a:r>
            <a:r>
              <a:rPr lang="en-CA" sz="1800" dirty="0" smtClean="0"/>
              <a:t>.  CC BY NC</a:t>
            </a:r>
            <a:r>
              <a:rPr lang="en-CA" sz="1800" dirty="0"/>
              <a:t>. </a:t>
            </a:r>
            <a:r>
              <a:rPr lang="en-CA" sz="1800" dirty="0">
                <a:hlinkClick r:id="rId8"/>
              </a:rPr>
              <a:t>https://freesound.org/people/SergeQuadrado/sounds/476713</a:t>
            </a:r>
            <a:r>
              <a:rPr lang="en-CA" sz="1800" dirty="0" smtClean="0">
                <a:hlinkClick r:id="rId8"/>
              </a:rPr>
              <a:t>/</a:t>
            </a:r>
            <a:endParaRPr lang="en-CA" sz="1800" dirty="0" smtClean="0"/>
          </a:p>
          <a:p>
            <a:pPr marL="468000" indent="-457200"/>
            <a:r>
              <a:rPr lang="en-CA" sz="1800" dirty="0" smtClean="0"/>
              <a:t>Taamir468. (2019). </a:t>
            </a:r>
            <a:r>
              <a:rPr lang="en-CA" sz="1800" dirty="0"/>
              <a:t>Hand. </a:t>
            </a:r>
            <a:r>
              <a:rPr lang="en-CA" sz="1800" i="1" dirty="0"/>
              <a:t>The Noun Project</a:t>
            </a:r>
            <a:r>
              <a:rPr lang="en-CA" sz="1800" dirty="0"/>
              <a:t>. CC BY. </a:t>
            </a:r>
            <a:r>
              <a:rPr lang="en-CA" sz="1800" dirty="0">
                <a:hlinkClick r:id="rId9"/>
              </a:rPr>
              <a:t>https://thenounproject.com/icon/hand-2379145</a:t>
            </a:r>
            <a:r>
              <a:rPr lang="en-CA" sz="1800" dirty="0" smtClean="0">
                <a:hlinkClick r:id="rId9"/>
              </a:rPr>
              <a:t>/</a:t>
            </a:r>
            <a:endParaRPr lang="en-CA" sz="1800" dirty="0" smtClean="0"/>
          </a:p>
          <a:p>
            <a:pPr marL="468000" indent="-457200"/>
            <a:r>
              <a:rPr lang="en-CA" altLang="ja-JP" sz="1800" dirty="0" smtClean="0"/>
              <a:t>Lemon Liu. (2012). </a:t>
            </a:r>
            <a:r>
              <a:rPr lang="en-CA" altLang="ja-JP" sz="1800" dirty="0"/>
              <a:t>Money. </a:t>
            </a:r>
            <a:r>
              <a:rPr lang="en-CA" altLang="ja-JP" sz="1800" i="1" dirty="0"/>
              <a:t>The Noun Project</a:t>
            </a:r>
            <a:r>
              <a:rPr lang="en-CA" altLang="ja-JP" sz="1800" dirty="0"/>
              <a:t>. CC BY. </a:t>
            </a:r>
            <a:r>
              <a:rPr lang="en-CA" sz="1800" dirty="0">
                <a:hlinkClick r:id="rId10"/>
              </a:rPr>
              <a:t>https://thenounproject.com/icon/money-8174</a:t>
            </a:r>
            <a:r>
              <a:rPr lang="en-CA" sz="1800" dirty="0" smtClean="0">
                <a:hlinkClick r:id="rId10"/>
              </a:rPr>
              <a:t>/</a:t>
            </a:r>
            <a:endParaRPr lang="en-CA" sz="1800" dirty="0" smtClean="0"/>
          </a:p>
          <a:p>
            <a:pPr marL="468000" indent="-457200"/>
            <a:r>
              <a:rPr lang="en-CA" sz="1800" dirty="0"/>
              <a:t>deleted_user_96253. (2016). Cha </a:t>
            </a:r>
            <a:r>
              <a:rPr lang="en-CA" sz="1800" dirty="0" err="1"/>
              <a:t>ching</a:t>
            </a:r>
            <a:r>
              <a:rPr lang="en-CA" sz="1800" dirty="0"/>
              <a:t>. </a:t>
            </a:r>
            <a:r>
              <a:rPr lang="en-CA" sz="1800" i="1" dirty="0" err="1"/>
              <a:t>Freesound</a:t>
            </a:r>
            <a:r>
              <a:rPr lang="en-CA" sz="1800" dirty="0"/>
              <a:t>. CC0.</a:t>
            </a:r>
            <a:r>
              <a:rPr lang="en-CA" sz="1800" dirty="0">
                <a:hlinkClick r:id="rId11"/>
              </a:rPr>
              <a:t> https://freesound.org/people/deleted_user_96253/sounds/351304/</a:t>
            </a:r>
            <a:endParaRPr lang="en-CA" altLang="ja-JP" sz="1800" dirty="0"/>
          </a:p>
          <a:p>
            <a:pPr marL="468000" indent="-457200"/>
            <a:endParaRPr lang="en-CA" sz="1800" dirty="0" smtClean="0"/>
          </a:p>
          <a:p>
            <a:pPr marL="468000" indent="-457200"/>
            <a:endParaRPr lang="en-CA" sz="1800" dirty="0"/>
          </a:p>
        </p:txBody>
      </p:sp>
    </p:spTree>
    <p:extLst>
      <p:ext uri="{BB962C8B-B14F-4D97-AF65-F5344CB8AC3E}">
        <p14:creationId xmlns:p14="http://schemas.microsoft.com/office/powerpoint/2010/main" val="4279121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8800" y="1653505"/>
            <a:ext cx="11164396" cy="4250430"/>
          </a:xfrm>
        </p:spPr>
        <p:txBody>
          <a:bodyPr/>
          <a:lstStyle/>
          <a:p>
            <a:pPr marL="468000" indent="-457200"/>
            <a:r>
              <a:rPr lang="en-CA" altLang="ja-JP" sz="1800" dirty="0" err="1" smtClean="0"/>
              <a:t>Joi</a:t>
            </a:r>
            <a:r>
              <a:rPr lang="en-CA" altLang="ja-JP" sz="1800" dirty="0" smtClean="0"/>
              <a:t>. </a:t>
            </a:r>
            <a:r>
              <a:rPr lang="en-CA" altLang="ja-JP" sz="1800" dirty="0"/>
              <a:t>(2008</a:t>
            </a:r>
            <a:r>
              <a:rPr lang="en-CA" altLang="ja-JP" sz="1800" dirty="0" smtClean="0"/>
              <a:t>). Lawrence </a:t>
            </a:r>
            <a:r>
              <a:rPr lang="en-CA" altLang="ja-JP" sz="1800" dirty="0" err="1"/>
              <a:t>Lessig</a:t>
            </a:r>
            <a:r>
              <a:rPr lang="en-CA" altLang="ja-JP" sz="1800" dirty="0"/>
              <a:t>. </a:t>
            </a:r>
            <a:r>
              <a:rPr lang="en-CA" altLang="ja-JP" sz="1800" i="1" dirty="0"/>
              <a:t>Wikimedia Commons.  </a:t>
            </a:r>
            <a:r>
              <a:rPr lang="en-CA" altLang="ja-JP" sz="1800" dirty="0"/>
              <a:t>CC </a:t>
            </a:r>
            <a:r>
              <a:rPr lang="en-CA" altLang="ja-JP" sz="1800" dirty="0" smtClean="0"/>
              <a:t>BY. </a:t>
            </a:r>
            <a:r>
              <a:rPr lang="en-CA" sz="1800" dirty="0">
                <a:hlinkClick r:id="rId3"/>
              </a:rPr>
              <a:t>https://en.wikipedia.org/wiki/Creative_Commons#/media/File:Lawrence_Lessig_(9).jpg</a:t>
            </a:r>
            <a:endParaRPr lang="en-CA" sz="1800" dirty="0"/>
          </a:p>
          <a:p>
            <a:pPr marL="468000" indent="-457200"/>
            <a:r>
              <a:rPr lang="en-CA" altLang="ja-JP" sz="1800" dirty="0"/>
              <a:t>Lizzy </a:t>
            </a:r>
            <a:r>
              <a:rPr lang="en-CA" altLang="ja-JP" sz="1800" dirty="0" smtClean="0"/>
              <a:t>Gregory. (2015). </a:t>
            </a:r>
            <a:r>
              <a:rPr lang="en-CA" altLang="ja-JP" sz="1800" dirty="0"/>
              <a:t>Protest. </a:t>
            </a:r>
            <a:r>
              <a:rPr lang="en-CA" altLang="ja-JP" sz="1800" i="1" dirty="0"/>
              <a:t>The Noun Project</a:t>
            </a:r>
            <a:r>
              <a:rPr lang="en-CA" altLang="ja-JP" sz="1800" dirty="0"/>
              <a:t>. </a:t>
            </a:r>
            <a:r>
              <a:rPr lang="en-CA" altLang="ja-JP" sz="1800" dirty="0" smtClean="0"/>
              <a:t>PD. </a:t>
            </a:r>
            <a:r>
              <a:rPr lang="en-CA" sz="1800" dirty="0">
                <a:hlinkClick r:id="rId4"/>
              </a:rPr>
              <a:t>https://thenounproject.com/icon/protest-147745</a:t>
            </a:r>
            <a:r>
              <a:rPr lang="en-CA" sz="1800" dirty="0" smtClean="0">
                <a:hlinkClick r:id="rId4"/>
              </a:rPr>
              <a:t>/</a:t>
            </a:r>
            <a:endParaRPr lang="en-CA" sz="1800" dirty="0" smtClean="0"/>
          </a:p>
          <a:p>
            <a:pPr marL="468000" indent="-457200"/>
            <a:r>
              <a:rPr lang="en-US" altLang="ja-JP" sz="1800" dirty="0" smtClean="0"/>
              <a:t>liz99. (2017). </a:t>
            </a:r>
            <a:r>
              <a:rPr lang="en-US" altLang="ja-JP" sz="1800" dirty="0"/>
              <a:t>[Sheep in pasture]. </a:t>
            </a:r>
            <a:r>
              <a:rPr lang="en-US" altLang="ja-JP" sz="1800" i="1" dirty="0" err="1" smtClean="0"/>
              <a:t>Unsplash</a:t>
            </a:r>
            <a:r>
              <a:rPr lang="en-US" altLang="ja-JP" sz="1800" i="1" dirty="0" smtClean="0"/>
              <a:t>. </a:t>
            </a:r>
            <a:r>
              <a:rPr lang="en-CA" sz="1800" dirty="0">
                <a:hlinkClick r:id="rId5"/>
              </a:rPr>
              <a:t>https://unsplash.com/photos/KjLD6XBNWek</a:t>
            </a:r>
            <a:endParaRPr lang="en-CA" sz="1800" dirty="0"/>
          </a:p>
          <a:p>
            <a:pPr marL="468000" indent="-457200"/>
            <a:r>
              <a:rPr lang="en-CA" sz="1800" dirty="0" err="1" smtClean="0"/>
              <a:t>soundmary</a:t>
            </a:r>
            <a:r>
              <a:rPr lang="en-CA" sz="1800" dirty="0" smtClean="0"/>
              <a:t>. </a:t>
            </a:r>
            <a:r>
              <a:rPr lang="en-CA" sz="1800" dirty="0"/>
              <a:t>(2013). Sheep in field. </a:t>
            </a:r>
            <a:r>
              <a:rPr lang="en-CA" sz="1800" i="1" dirty="0" err="1"/>
              <a:t>Freesound</a:t>
            </a:r>
            <a:r>
              <a:rPr lang="en-CA" sz="1800" dirty="0"/>
              <a:t>. CC BY. </a:t>
            </a:r>
            <a:r>
              <a:rPr lang="en-CA" sz="1800" dirty="0">
                <a:hlinkClick r:id="rId6"/>
              </a:rPr>
              <a:t>https://freesound.org/people/soundmary/sounds/196671</a:t>
            </a:r>
            <a:r>
              <a:rPr lang="en-CA" sz="1800" dirty="0" smtClean="0">
                <a:hlinkClick r:id="rId6"/>
              </a:rPr>
              <a:t>/</a:t>
            </a:r>
            <a:endParaRPr lang="en-CA" sz="1800" dirty="0" smtClean="0"/>
          </a:p>
          <a:p>
            <a:pPr marL="468000" indent="-457200"/>
            <a:r>
              <a:rPr lang="en-CA" sz="1800" dirty="0" smtClean="0"/>
              <a:t>Susan Q Yin. (2018). </a:t>
            </a:r>
            <a:r>
              <a:rPr lang="en-CA" sz="1800" dirty="0"/>
              <a:t>[Library]. </a:t>
            </a:r>
            <a:r>
              <a:rPr lang="en-CA" sz="1800" i="1" dirty="0" err="1"/>
              <a:t>Unsplash</a:t>
            </a:r>
            <a:r>
              <a:rPr lang="en-CA" sz="1800" dirty="0"/>
              <a:t>. </a:t>
            </a:r>
            <a:r>
              <a:rPr lang="en-CA" sz="1800" dirty="0">
                <a:hlinkClick r:id="rId7"/>
              </a:rPr>
              <a:t>https://unsplash.com/photos/2JIvboGLeho</a:t>
            </a:r>
            <a:endParaRPr lang="en-CA" sz="1800" dirty="0"/>
          </a:p>
          <a:p>
            <a:pPr marL="468000" indent="-457200"/>
            <a:r>
              <a:rPr lang="en-CA" sz="1800" dirty="0"/>
              <a:t>h</a:t>
            </a:r>
            <a:r>
              <a:rPr lang="en-CA" sz="1800" dirty="0" smtClean="0"/>
              <a:t>umanoide9000. </a:t>
            </a:r>
            <a:r>
              <a:rPr lang="en-CA" sz="1800" dirty="0"/>
              <a:t>(2019). Orchestral </a:t>
            </a:r>
            <a:r>
              <a:rPr lang="en-CA" sz="1800" dirty="0" smtClean="0"/>
              <a:t>royal theme fanfare</a:t>
            </a:r>
            <a:r>
              <a:rPr lang="en-CA" sz="1800" dirty="0"/>
              <a:t>. </a:t>
            </a:r>
            <a:r>
              <a:rPr lang="en-CA" sz="1800" i="1" dirty="0" err="1" smtClean="0"/>
              <a:t>Freesound</a:t>
            </a:r>
            <a:r>
              <a:rPr lang="en-CA" sz="1800" dirty="0" smtClean="0"/>
              <a:t>. CC </a:t>
            </a:r>
            <a:r>
              <a:rPr lang="en-CA" sz="1800" dirty="0"/>
              <a:t>BY. </a:t>
            </a:r>
            <a:r>
              <a:rPr lang="en-CA" sz="1800" dirty="0">
                <a:hlinkClick r:id="rId8"/>
              </a:rPr>
              <a:t>https://freesound.org/people/humanoide9000/sounds/468924</a:t>
            </a:r>
            <a:r>
              <a:rPr lang="en-CA" sz="1800" dirty="0" smtClean="0">
                <a:hlinkClick r:id="rId8"/>
              </a:rPr>
              <a:t>/</a:t>
            </a:r>
            <a:endParaRPr lang="en-CA" sz="1800" dirty="0" smtClean="0"/>
          </a:p>
          <a:p>
            <a:pPr marL="468000" indent="-457200">
              <a:lnSpc>
                <a:spcPct val="100000"/>
              </a:lnSpc>
              <a:spcBef>
                <a:spcPts val="0"/>
              </a:spcBef>
            </a:pPr>
            <a:endParaRPr lang="en-US" sz="1800" dirty="0" smtClean="0">
              <a:latin typeface="Arial" panose="020B0604020202020204" pitchFamily="34" charset="0"/>
              <a:cs typeface="Arial" panose="020B0604020202020204" pitchFamily="34" charset="0"/>
            </a:endParaRPr>
          </a:p>
          <a:p>
            <a:pPr marL="468000" indent="-457200">
              <a:lnSpc>
                <a:spcPct val="100000"/>
              </a:lnSpc>
              <a:spcBef>
                <a:spcPts val="0"/>
              </a:spcBef>
            </a:pPr>
            <a:endParaRPr lang="en-US" sz="1800" dirty="0">
              <a:latin typeface="Arial" panose="020B0604020202020204" pitchFamily="34" charset="0"/>
              <a:cs typeface="Arial" panose="020B0604020202020204" pitchFamily="34" charset="0"/>
            </a:endParaRPr>
          </a:p>
          <a:p>
            <a:pPr marL="468000" indent="-457200">
              <a:lnSpc>
                <a:spcPct val="100000"/>
              </a:lnSpc>
              <a:spcBef>
                <a:spcPts val="0"/>
              </a:spcBef>
            </a:pPr>
            <a:r>
              <a:rPr lang="en-US" sz="1800" dirty="0" smtClean="0">
                <a:latin typeface="Arial" panose="020B0604020202020204" pitchFamily="34" charset="0"/>
                <a:cs typeface="Arial" panose="020B0604020202020204" pitchFamily="34" charset="0"/>
              </a:rPr>
              <a:t>Closing </a:t>
            </a:r>
            <a:r>
              <a:rPr lang="en-US" sz="1800" dirty="0">
                <a:latin typeface="Arial" panose="020B0604020202020204" pitchFamily="34" charset="0"/>
                <a:cs typeface="Arial" panose="020B0604020202020204" pitchFamily="34" charset="0"/>
              </a:rPr>
              <a:t>Slides Music: </a:t>
            </a:r>
            <a:r>
              <a:rPr lang="en-US" sz="1800" dirty="0" err="1">
                <a:latin typeface="Arial" panose="020B0604020202020204" pitchFamily="34" charset="0"/>
                <a:cs typeface="Arial" panose="020B0604020202020204" pitchFamily="34" charset="0"/>
              </a:rPr>
              <a:t>Rybak</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Nazar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n.d.</a:t>
            </a:r>
            <a:r>
              <a:rPr lang="en-US" sz="1800" dirty="0">
                <a:latin typeface="Arial" panose="020B0604020202020204" pitchFamily="34" charset="0"/>
                <a:cs typeface="Arial" panose="020B0604020202020204" pitchFamily="34" charset="0"/>
              </a:rPr>
              <a:t>). Corporate Inspired. </a:t>
            </a:r>
            <a:r>
              <a:rPr lang="en-US" sz="1800" i="1" dirty="0" err="1">
                <a:latin typeface="Arial" panose="020B0604020202020204" pitchFamily="34" charset="0"/>
                <a:cs typeface="Arial" panose="020B0604020202020204" pitchFamily="34" charset="0"/>
              </a:rPr>
              <a:t>HookSounds</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9"/>
              </a:rPr>
              <a:t>http://www.hooksounds.com</a:t>
            </a:r>
            <a:endParaRPr lang="en-US" sz="1800" dirty="0">
              <a:solidFill>
                <a:schemeClr val="tx1"/>
              </a:solidFill>
              <a:latin typeface="Arial" panose="020B0604020202020204" pitchFamily="34" charset="0"/>
              <a:cs typeface="Arial" panose="020B0604020202020204" pitchFamily="34" charset="0"/>
            </a:endParaRPr>
          </a:p>
          <a:p>
            <a:pPr marL="468000" indent="-457200">
              <a:lnSpc>
                <a:spcPct val="100000"/>
              </a:lnSpc>
              <a:spcBef>
                <a:spcPts val="0"/>
              </a:spcBef>
            </a:pPr>
            <a:r>
              <a:rPr lang="en-US" sz="1800" dirty="0">
                <a:latin typeface="Arial" panose="020B0604020202020204" pitchFamily="34" charset="0"/>
                <a:cs typeface="Arial" panose="020B0604020202020204" pitchFamily="34" charset="0"/>
              </a:rPr>
              <a:t>Unattributed materials are contributions from the Opening Up Copyright Project Team and placed in the Public Domain.</a:t>
            </a:r>
          </a:p>
          <a:p>
            <a:pPr marL="468000" indent="-457200"/>
            <a:endParaRPr lang="en-CA" sz="1800" dirty="0"/>
          </a:p>
        </p:txBody>
      </p:sp>
    </p:spTree>
    <p:extLst>
      <p:ext uri="{BB962C8B-B14F-4D97-AF65-F5344CB8AC3E}">
        <p14:creationId xmlns:p14="http://schemas.microsoft.com/office/powerpoint/2010/main" val="33424454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University of Alberta. (2020). Open Licensing and Creative Commons. </a:t>
            </a:r>
            <a:r>
              <a:rPr lang="en-US" i="1" dirty="0"/>
              <a:t>Opening Up Copyright Instructional Module</a:t>
            </a:r>
            <a:r>
              <a:rPr lang="en-US" dirty="0"/>
              <a:t>. </a:t>
            </a:r>
            <a:r>
              <a:rPr lang="en-US" dirty="0">
                <a:hlinkClick r:id="rId2"/>
              </a:rPr>
              <a:t>https://sites.library.ualberta.ca/copyright</a:t>
            </a:r>
            <a:r>
              <a:rPr lang="en-US" dirty="0" smtClean="0">
                <a:hlinkClick r:id="rId2"/>
              </a:rPr>
              <a:t>/</a:t>
            </a:r>
            <a:endParaRPr lang="en-CA" dirty="0"/>
          </a:p>
        </p:txBody>
      </p:sp>
    </p:spTree>
    <p:extLst>
      <p:ext uri="{BB962C8B-B14F-4D97-AF65-F5344CB8AC3E}">
        <p14:creationId xmlns:p14="http://schemas.microsoft.com/office/powerpoint/2010/main" val="3412862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98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703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AUTHORIZING USES</a:t>
            </a:r>
          </a:p>
        </p:txBody>
      </p:sp>
      <p:cxnSp>
        <p:nvCxnSpPr>
          <p:cNvPr id="9" name="Straight Arrow Connector 8">
            <a:extLst>
              <a:ext uri="{FF2B5EF4-FFF2-40B4-BE49-F238E27FC236}">
                <a16:creationId xmlns:a16="http://schemas.microsoft.com/office/drawing/2014/main" id="{0ACF1616-63BE-C947-ACB6-5DB6734DA33B}"/>
              </a:ext>
            </a:extLst>
          </p:cNvPr>
          <p:cNvCxnSpPr>
            <a:cxnSpLocks/>
          </p:cNvCxnSpPr>
          <p:nvPr/>
        </p:nvCxnSpPr>
        <p:spPr>
          <a:xfrm>
            <a:off x="7376231" y="4986102"/>
            <a:ext cx="957998" cy="2628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ED560B-1DB0-BA4D-9A55-2C07859EB95D}"/>
              </a:ext>
            </a:extLst>
          </p:cNvPr>
          <p:cNvCxnSpPr>
            <a:cxnSpLocks/>
          </p:cNvCxnSpPr>
          <p:nvPr/>
        </p:nvCxnSpPr>
        <p:spPr>
          <a:xfrm flipH="1">
            <a:off x="3707578" y="4980074"/>
            <a:ext cx="925805" cy="268864"/>
          </a:xfrm>
          <a:prstGeom prst="straightConnector1">
            <a:avLst/>
          </a:prstGeom>
          <a:ln w="76200">
            <a:solidFill>
              <a:srgbClr val="ED6B3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0A6E01-7CBF-B243-969E-7C8DC83F4499}"/>
              </a:ext>
            </a:extLst>
          </p:cNvPr>
          <p:cNvCxnSpPr>
            <a:cxnSpLocks/>
          </p:cNvCxnSpPr>
          <p:nvPr/>
        </p:nvCxnSpPr>
        <p:spPr>
          <a:xfrm flipH="1" flipV="1">
            <a:off x="3526468" y="2817676"/>
            <a:ext cx="837261" cy="1502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F7E72A-BC2A-1F4F-80A7-16E48476E234}"/>
              </a:ext>
            </a:extLst>
          </p:cNvPr>
          <p:cNvCxnSpPr>
            <a:cxnSpLocks/>
          </p:cNvCxnSpPr>
          <p:nvPr/>
        </p:nvCxnSpPr>
        <p:spPr>
          <a:xfrm flipV="1">
            <a:off x="7547078" y="2827449"/>
            <a:ext cx="800683" cy="197472"/>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F10912-D471-5E40-BF55-AEF5D3C89951}"/>
              </a:ext>
            </a:extLst>
          </p:cNvPr>
          <p:cNvCxnSpPr>
            <a:cxnSpLocks/>
          </p:cNvCxnSpPr>
          <p:nvPr/>
        </p:nvCxnSpPr>
        <p:spPr>
          <a:xfrm>
            <a:off x="7376231" y="4980074"/>
            <a:ext cx="964504" cy="268864"/>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5F1486-55B5-1945-88AF-14BF14F8ED53}"/>
              </a:ext>
            </a:extLst>
          </p:cNvPr>
          <p:cNvCxnSpPr>
            <a:cxnSpLocks/>
          </p:cNvCxnSpPr>
          <p:nvPr/>
        </p:nvCxnSpPr>
        <p:spPr>
          <a:xfrm flipH="1">
            <a:off x="3719279" y="4967213"/>
            <a:ext cx="903965" cy="28172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95D564-F1D9-1342-9A16-7BFB3ECB0B0D}"/>
              </a:ext>
            </a:extLst>
          </p:cNvPr>
          <p:cNvCxnSpPr>
            <a:cxnSpLocks/>
          </p:cNvCxnSpPr>
          <p:nvPr/>
        </p:nvCxnSpPr>
        <p:spPr>
          <a:xfrm flipH="1" flipV="1">
            <a:off x="3519443" y="2833416"/>
            <a:ext cx="856839" cy="14741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F86E174-C1C4-6D4C-9516-B78C11C3A197}"/>
              </a:ext>
            </a:extLst>
          </p:cNvPr>
          <p:cNvCxnSpPr>
            <a:cxnSpLocks/>
          </p:cNvCxnSpPr>
          <p:nvPr/>
        </p:nvCxnSpPr>
        <p:spPr>
          <a:xfrm flipV="1">
            <a:off x="7547078" y="2817676"/>
            <a:ext cx="793657" cy="20724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erson wearing a costume&#10;&#10;Description automatically generated">
            <a:extLst>
              <a:ext uri="{FF2B5EF4-FFF2-40B4-BE49-F238E27FC236}">
                <a16:creationId xmlns:a16="http://schemas.microsoft.com/office/drawing/2014/main" id="{AB93CCF5-7543-4D41-A652-A71A470A2225}"/>
              </a:ext>
            </a:extLst>
          </p:cNvPr>
          <p:cNvPicPr>
            <a:picLocks noChangeAspect="1"/>
          </p:cNvPicPr>
          <p:nvPr/>
        </p:nvPicPr>
        <p:blipFill>
          <a:blip r:embed="rId3"/>
          <a:stretch>
            <a:fillRect/>
          </a:stretch>
        </p:blipFill>
        <p:spPr>
          <a:xfrm>
            <a:off x="4997295" y="2450924"/>
            <a:ext cx="1916217" cy="2554956"/>
          </a:xfrm>
          <a:prstGeom prst="rect">
            <a:avLst/>
          </a:prstGeom>
        </p:spPr>
      </p:pic>
      <p:pic>
        <p:nvPicPr>
          <p:cNvPr id="7" name="Picture 6">
            <a:extLst>
              <a:ext uri="{FF2B5EF4-FFF2-40B4-BE49-F238E27FC236}">
                <a16:creationId xmlns:a16="http://schemas.microsoft.com/office/drawing/2014/main" id="{D68FAA01-4BF6-634F-B876-B7470712A790}"/>
              </a:ext>
            </a:extLst>
          </p:cNvPr>
          <p:cNvPicPr>
            <a:picLocks noChangeAspect="1"/>
          </p:cNvPicPr>
          <p:nvPr/>
        </p:nvPicPr>
        <p:blipFill>
          <a:blip r:embed="rId4"/>
          <a:stretch>
            <a:fillRect/>
          </a:stretch>
        </p:blipFill>
        <p:spPr>
          <a:xfrm>
            <a:off x="8690080" y="4379557"/>
            <a:ext cx="2781628" cy="1854761"/>
          </a:xfrm>
          <a:prstGeom prst="rect">
            <a:avLst/>
          </a:prstGeom>
        </p:spPr>
      </p:pic>
      <p:pic>
        <p:nvPicPr>
          <p:cNvPr id="21" name="Picture 20">
            <a:extLst>
              <a:ext uri="{FF2B5EF4-FFF2-40B4-BE49-F238E27FC236}">
                <a16:creationId xmlns:a16="http://schemas.microsoft.com/office/drawing/2014/main" id="{A4720171-4654-DD4B-86D7-45A5359457AD}"/>
              </a:ext>
            </a:extLst>
          </p:cNvPr>
          <p:cNvPicPr>
            <a:picLocks noChangeAspect="1"/>
          </p:cNvPicPr>
          <p:nvPr/>
        </p:nvPicPr>
        <p:blipFill>
          <a:blip r:embed="rId5"/>
          <a:stretch>
            <a:fillRect/>
          </a:stretch>
        </p:blipFill>
        <p:spPr>
          <a:xfrm>
            <a:off x="9031189" y="1596122"/>
            <a:ext cx="1916217" cy="2286750"/>
          </a:xfrm>
          <a:prstGeom prst="rect">
            <a:avLst/>
          </a:prstGeom>
        </p:spPr>
      </p:pic>
      <p:pic>
        <p:nvPicPr>
          <p:cNvPr id="23" name="Picture 22">
            <a:extLst>
              <a:ext uri="{FF2B5EF4-FFF2-40B4-BE49-F238E27FC236}">
                <a16:creationId xmlns:a16="http://schemas.microsoft.com/office/drawing/2014/main" id="{BDAA2DA2-CF65-9E4E-8F1A-0C2CAA206364}"/>
              </a:ext>
            </a:extLst>
          </p:cNvPr>
          <p:cNvPicPr>
            <a:picLocks noChangeAspect="1"/>
          </p:cNvPicPr>
          <p:nvPr/>
        </p:nvPicPr>
        <p:blipFill>
          <a:blip r:embed="rId6"/>
          <a:stretch>
            <a:fillRect/>
          </a:stretch>
        </p:blipFill>
        <p:spPr>
          <a:xfrm>
            <a:off x="750802" y="1722585"/>
            <a:ext cx="2253646" cy="2033824"/>
          </a:xfrm>
          <a:prstGeom prst="rect">
            <a:avLst/>
          </a:prstGeom>
        </p:spPr>
      </p:pic>
      <p:pic>
        <p:nvPicPr>
          <p:cNvPr id="1028" name="Picture 4" descr="https://lh7-rt.googleusercontent.com/docsz/AD_4nXciVLr7ryM6ztZ8dfGqsYWjtwVORyslSWfopa7Z6EaNx6COy08Ok_rs03NyCE5YQ7FJ8u0dk03v7F57D0YO8qDfhHSwBTAK6vzIbJF8p4bGiw9b2JmxyxmzN-4O-7fo6lHOfFuTmD86k0zu0r3N_1aSofhI?key=bpcRMDVvSMxCN_qRCWNUiQ"/>
          <p:cNvPicPr>
            <a:picLocks noChangeAspect="1" noChangeArrowheads="1"/>
          </p:cNvPicPr>
          <p:nvPr/>
        </p:nvPicPr>
        <p:blipFill rotWithShape="1">
          <a:blip r:embed="rId7">
            <a:extLst>
              <a:ext uri="{28A0092B-C50C-407E-A947-70E740481C1C}">
                <a14:useLocalDpi xmlns:a14="http://schemas.microsoft.com/office/drawing/2010/main" val="0"/>
              </a:ext>
            </a:extLst>
          </a:blip>
          <a:srcRect l="-241550" t="-157358" r="241550" b="157358"/>
          <a:stretch/>
        </p:blipFill>
        <p:spPr bwMode="auto">
          <a:xfrm>
            <a:off x="155575" y="-1004888"/>
            <a:ext cx="2562225" cy="25812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48728" y="4239977"/>
            <a:ext cx="2798108" cy="2032681"/>
            <a:chOff x="448728" y="4239977"/>
            <a:chExt cx="2798108" cy="2032681"/>
          </a:xfrm>
        </p:grpSpPr>
        <p:grpSp>
          <p:nvGrpSpPr>
            <p:cNvPr id="3" name="Group 2">
              <a:extLst>
                <a:ext uri="{FF2B5EF4-FFF2-40B4-BE49-F238E27FC236}">
                  <a16:creationId xmlns:a16="http://schemas.microsoft.com/office/drawing/2014/main" id="{DB67B7D6-6C02-6640-93CF-333653991B85}"/>
                </a:ext>
              </a:extLst>
            </p:cNvPr>
            <p:cNvGrpSpPr/>
            <p:nvPr/>
          </p:nvGrpSpPr>
          <p:grpSpPr>
            <a:xfrm>
              <a:off x="1100790" y="4239977"/>
              <a:ext cx="1488534" cy="1755524"/>
              <a:chOff x="1062130" y="1460320"/>
              <a:chExt cx="1380010" cy="1725527"/>
            </a:xfrm>
          </p:grpSpPr>
          <p:pic>
            <p:nvPicPr>
              <p:cNvPr id="4"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2603" y="1460320"/>
                <a:ext cx="1097615" cy="1473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13F7A6A-C5CB-8442-9534-A9E803F77A4A}"/>
                  </a:ext>
                </a:extLst>
              </p:cNvPr>
              <p:cNvPicPr>
                <a:picLocks noChangeAspect="1"/>
              </p:cNvPicPr>
              <p:nvPr/>
            </p:nvPicPr>
            <p:blipFill>
              <a:blip r:embed="rId9"/>
              <a:stretch>
                <a:fillRect/>
              </a:stretch>
            </p:blipFill>
            <p:spPr>
              <a:xfrm>
                <a:off x="1062130" y="2973538"/>
                <a:ext cx="1380010" cy="212309"/>
              </a:xfrm>
              <a:prstGeom prst="rect">
                <a:avLst/>
              </a:prstGeom>
            </p:spPr>
          </p:pic>
        </p:grpSp>
        <p:pic>
          <p:nvPicPr>
            <p:cNvPr id="1030" name="Picture 6" descr="https://lh7-rt.googleusercontent.com/docsz/AD_4nXciVLr7ryM6ztZ8dfGqsYWjtwVORyslSWfopa7Z6EaNx6COy08Ok_rs03NyCE5YQ7FJ8u0dk03v7F57D0YO8qDfhHSwBTAK6vzIbJF8p4bGiw9b2JmxyxmzN-4O-7fo6lHOfFuTmD86k0zu0r3N_1aSofhI?key=bpcRMDVvSMxCN_qRCWNUiQ"/>
            <p:cNvPicPr>
              <a:picLocks noChangeAspect="1" noChangeArrowheads="1"/>
            </p:cNvPicPr>
            <p:nvPr/>
          </p:nvPicPr>
          <p:blipFill rotWithShape="1">
            <a:blip r:embed="rId7">
              <a:extLst>
                <a:ext uri="{28A0092B-C50C-407E-A947-70E740481C1C}">
                  <a14:useLocalDpi xmlns:a14="http://schemas.microsoft.com/office/drawing/2010/main" val="0"/>
                </a:ext>
              </a:extLst>
            </a:blip>
            <a:srcRect l="-1503" t="59662" r="18498" b="30797"/>
            <a:stretch/>
          </p:blipFill>
          <p:spPr bwMode="auto">
            <a:xfrm>
              <a:off x="448728" y="5948658"/>
              <a:ext cx="2798108"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447751D1-FA46-2645-AAEE-D1171BB17D5F}"/>
              </a:ext>
            </a:extLst>
          </p:cNvPr>
          <p:cNvPicPr>
            <a:picLocks noChangeAspect="1"/>
          </p:cNvPicPr>
          <p:nvPr/>
        </p:nvPicPr>
        <p:blipFill>
          <a:blip r:embed="rId10"/>
          <a:stretch>
            <a:fillRect/>
          </a:stretch>
        </p:blipFill>
        <p:spPr>
          <a:xfrm>
            <a:off x="608400" y="4320000"/>
            <a:ext cx="2782143" cy="1854762"/>
          </a:xfrm>
          <a:prstGeom prst="rect">
            <a:avLst/>
          </a:prstGeom>
        </p:spPr>
      </p:pic>
    </p:spTree>
    <p:extLst>
      <p:ext uri="{BB962C8B-B14F-4D97-AF65-F5344CB8AC3E}">
        <p14:creationId xmlns:p14="http://schemas.microsoft.com/office/powerpoint/2010/main" val="160531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 presetClass="exit" presetSubtype="0" fill="hold"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19B69F-535B-AD40-8B2F-EB56D80D77E0}"/>
              </a:ext>
            </a:extLst>
          </p:cNvPr>
          <p:cNvSpPr txBox="1"/>
          <p:nvPr/>
        </p:nvSpPr>
        <p:spPr>
          <a:xfrm>
            <a:off x="1045528" y="2449323"/>
            <a:ext cx="5013960" cy="2554545"/>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“This song is Copyrighted in U.S., under Seal of Copyright #154085, for a period of 28 years, and anybody caught </a:t>
            </a:r>
            <a:r>
              <a:rPr lang="en-CA" sz="2000" dirty="0" err="1">
                <a:solidFill>
                  <a:schemeClr val="bg2">
                    <a:lumMod val="50000"/>
                  </a:schemeClr>
                </a:solidFill>
                <a:latin typeface="Arial" panose="020B0604020202020204" pitchFamily="34" charset="0"/>
                <a:cs typeface="Arial" panose="020B0604020202020204" pitchFamily="34" charset="0"/>
              </a:rPr>
              <a:t>singin</a:t>
            </a:r>
            <a:r>
              <a:rPr lang="en-CA" sz="2000" dirty="0">
                <a:solidFill>
                  <a:schemeClr val="bg2">
                    <a:lumMod val="50000"/>
                  </a:schemeClr>
                </a:solidFill>
                <a:latin typeface="Arial" panose="020B0604020202020204" pitchFamily="34" charset="0"/>
                <a:cs typeface="Arial" panose="020B0604020202020204" pitchFamily="34" charset="0"/>
              </a:rPr>
              <a:t>’  it without our permission, will be mighty good friends of </a:t>
            </a:r>
            <a:r>
              <a:rPr lang="en-CA" sz="2000" dirty="0" err="1">
                <a:solidFill>
                  <a:schemeClr val="bg2">
                    <a:lumMod val="50000"/>
                  </a:schemeClr>
                </a:solidFill>
                <a:latin typeface="Arial" panose="020B0604020202020204" pitchFamily="34" charset="0"/>
                <a:cs typeface="Arial" panose="020B0604020202020204" pitchFamily="34" charset="0"/>
              </a:rPr>
              <a:t>ourn</a:t>
            </a:r>
            <a:r>
              <a:rPr lang="en-CA" sz="2000" dirty="0">
                <a:solidFill>
                  <a:schemeClr val="bg2">
                    <a:lumMod val="50000"/>
                  </a:schemeClr>
                </a:solidFill>
                <a:latin typeface="Arial" panose="020B0604020202020204" pitchFamily="34" charset="0"/>
                <a:cs typeface="Arial" panose="020B0604020202020204" pitchFamily="34" charset="0"/>
              </a:rPr>
              <a:t>, cause we don’t give a </a:t>
            </a:r>
            <a:r>
              <a:rPr lang="en-CA" sz="2000" dirty="0" err="1">
                <a:solidFill>
                  <a:schemeClr val="bg2">
                    <a:lumMod val="50000"/>
                  </a:schemeClr>
                </a:solidFill>
                <a:latin typeface="Arial" panose="020B0604020202020204" pitchFamily="34" charset="0"/>
                <a:cs typeface="Arial" panose="020B0604020202020204" pitchFamily="34" charset="0"/>
              </a:rPr>
              <a:t>dern</a:t>
            </a:r>
            <a:r>
              <a:rPr lang="en-CA" sz="2000" dirty="0">
                <a:solidFill>
                  <a:schemeClr val="bg2">
                    <a:lumMod val="50000"/>
                  </a:schemeClr>
                </a:solidFill>
                <a:latin typeface="Arial" panose="020B0604020202020204" pitchFamily="34" charset="0"/>
                <a:cs typeface="Arial" panose="020B0604020202020204" pitchFamily="34" charset="0"/>
              </a:rPr>
              <a:t>. Publish it. Write it. Sing it. Swing to it. Yodel it. We wrote it, that’s all we wanted to do.”</a:t>
            </a:r>
          </a:p>
        </p:txBody>
      </p:sp>
      <p:pic>
        <p:nvPicPr>
          <p:cNvPr id="12" name="Content Placeholder 9">
            <a:extLst>
              <a:ext uri="{FF2B5EF4-FFF2-40B4-BE49-F238E27FC236}">
                <a16:creationId xmlns:a16="http://schemas.microsoft.com/office/drawing/2014/main" id="{A114B240-3F51-7744-B249-F5FCA4FD2C80}"/>
              </a:ext>
            </a:extLst>
          </p:cNvPr>
          <p:cNvPicPr>
            <a:picLocks noChangeAspect="1"/>
          </p:cNvPicPr>
          <p:nvPr/>
        </p:nvPicPr>
        <p:blipFill>
          <a:blip r:embed="rId5"/>
          <a:stretch>
            <a:fillRect/>
          </a:stretch>
        </p:blipFill>
        <p:spPr>
          <a:xfrm>
            <a:off x="6887507" y="1801797"/>
            <a:ext cx="3606322" cy="4531947"/>
          </a:xfrm>
          <a:prstGeom prst="rect">
            <a:avLst/>
          </a:prstGeom>
        </p:spPr>
      </p:pic>
    </p:spTree>
    <p:custDataLst>
      <p:tags r:id="rId1"/>
    </p:custDataLst>
    <p:extLst>
      <p:ext uri="{BB962C8B-B14F-4D97-AF65-F5344CB8AC3E}">
        <p14:creationId xmlns:p14="http://schemas.microsoft.com/office/powerpoint/2010/main" val="311807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616">
        <p159:morph option="byObject"/>
      </p:transition>
    </mc:Choice>
    <mc:Fallback xmlns="">
      <p:transition spd="slow" advTm="316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000"/>
                                  </p:stCondLst>
                                  <p:iterate type="lt">
                                    <p:tmAbs val="70"/>
                                  </p:iterate>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costume&#10;&#10;Description automatically generated">
            <a:extLst>
              <a:ext uri="{FF2B5EF4-FFF2-40B4-BE49-F238E27FC236}">
                <a16:creationId xmlns:a16="http://schemas.microsoft.com/office/drawing/2014/main" id="{D10AB83C-90EE-8140-A3B9-17C06013CFFF}"/>
              </a:ext>
            </a:extLst>
          </p:cNvPr>
          <p:cNvPicPr>
            <a:picLocks noChangeAspect="1"/>
          </p:cNvPicPr>
          <p:nvPr/>
        </p:nvPicPr>
        <p:blipFill>
          <a:blip r:embed="rId4"/>
          <a:stretch>
            <a:fillRect/>
          </a:stretch>
        </p:blipFill>
        <p:spPr>
          <a:xfrm>
            <a:off x="2649029" y="2355855"/>
            <a:ext cx="2745996" cy="3574779"/>
          </a:xfrm>
          <a:prstGeom prst="rect">
            <a:avLst/>
          </a:prstGeom>
        </p:spPr>
      </p:pic>
      <p:sp>
        <p:nvSpPr>
          <p:cNvPr id="9" name="TextBox 8">
            <a:extLst>
              <a:ext uri="{FF2B5EF4-FFF2-40B4-BE49-F238E27FC236}">
                <a16:creationId xmlns:a16="http://schemas.microsoft.com/office/drawing/2014/main" id="{999EE7DE-65B0-9D4A-A8E1-94D77DFADAD6}"/>
              </a:ext>
            </a:extLst>
          </p:cNvPr>
          <p:cNvSpPr txBox="1"/>
          <p:nvPr/>
        </p:nvSpPr>
        <p:spPr>
          <a:xfrm>
            <a:off x="1242485" y="1636839"/>
            <a:ext cx="3026142" cy="400110"/>
          </a:xfrm>
          <a:prstGeom prst="rect">
            <a:avLst/>
          </a:prstGeom>
          <a:noFill/>
        </p:spPr>
        <p:txBody>
          <a:bodyPr wrap="square" rtlCol="0">
            <a:spAutoFit/>
          </a:bodyPr>
          <a:lstStyle/>
          <a:p>
            <a:r>
              <a:rPr lang="en-CA" sz="2000" dirty="0"/>
              <a:t>Open licensing </a:t>
            </a:r>
            <a:r>
              <a:rPr lang="en-CA" sz="2000" dirty="0" smtClean="0"/>
              <a:t>systems:</a:t>
            </a:r>
            <a:endParaRPr lang="en-US" sz="2000" dirty="0"/>
          </a:p>
        </p:txBody>
      </p:sp>
      <p:sp>
        <p:nvSpPr>
          <p:cNvPr id="12" name="Title 4">
            <a:extLst>
              <a:ext uri="{FF2B5EF4-FFF2-40B4-BE49-F238E27FC236}">
                <a16:creationId xmlns:a16="http://schemas.microsoft.com/office/drawing/2014/main" id="{94E5762F-393F-8247-ACF2-6F977E04DE57}"/>
              </a:ext>
            </a:extLst>
          </p:cNvPr>
          <p:cNvSpPr>
            <a:spLocks noGrp="1"/>
          </p:cNvSpPr>
          <p:nvPr>
            <p:ph type="title"/>
          </p:nvPr>
        </p:nvSpPr>
        <p:spPr/>
        <p:txBody>
          <a:bodyPr/>
          <a:lstStyle/>
          <a:p>
            <a:r>
              <a:rPr lang="en-US" dirty="0"/>
              <a:t>OPEN LICENSING SYSTEMS</a:t>
            </a:r>
          </a:p>
        </p:txBody>
      </p:sp>
      <p:cxnSp>
        <p:nvCxnSpPr>
          <p:cNvPr id="14" name="Straight Connector 13">
            <a:extLst>
              <a:ext uri="{FF2B5EF4-FFF2-40B4-BE49-F238E27FC236}">
                <a16:creationId xmlns:a16="http://schemas.microsoft.com/office/drawing/2014/main" id="{E4693A96-0E43-8F40-A199-56C93B8EEF1E}"/>
              </a:ext>
            </a:extLst>
          </p:cNvPr>
          <p:cNvCxnSpPr>
            <a:cxnSpLocks/>
          </p:cNvCxnSpPr>
          <p:nvPr/>
        </p:nvCxnSpPr>
        <p:spPr>
          <a:xfrm>
            <a:off x="6586202" y="2063039"/>
            <a:ext cx="39188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14C6444-CDD2-494A-85B6-A3EB2C69C079}"/>
              </a:ext>
            </a:extLst>
          </p:cNvPr>
          <p:cNvSpPr txBox="1"/>
          <p:nvPr/>
        </p:nvSpPr>
        <p:spPr>
          <a:xfrm>
            <a:off x="4080275" y="1634160"/>
            <a:ext cx="6754661" cy="400110"/>
          </a:xfrm>
          <a:prstGeom prst="rect">
            <a:avLst/>
          </a:prstGeom>
          <a:noFill/>
        </p:spPr>
        <p:txBody>
          <a:bodyPr wrap="square" rtlCol="0">
            <a:spAutoFit/>
          </a:bodyPr>
          <a:lstStyle/>
          <a:p>
            <a:r>
              <a:rPr lang="en-CA" sz="2000" dirty="0" smtClean="0"/>
              <a:t>A </a:t>
            </a:r>
            <a:r>
              <a:rPr lang="en-CA" sz="2000" dirty="0"/>
              <a:t>set of </a:t>
            </a:r>
            <a:r>
              <a:rPr lang="en-CA" sz="2000" dirty="0" smtClean="0"/>
              <a:t>licences </a:t>
            </a:r>
            <a:r>
              <a:rPr lang="en-CA" sz="2000" dirty="0"/>
              <a:t>that grant everyone certain permissions</a:t>
            </a:r>
            <a:endParaRPr lang="en-US" sz="2000" dirty="0"/>
          </a:p>
        </p:txBody>
      </p:sp>
      <p:sp>
        <p:nvSpPr>
          <p:cNvPr id="21" name="TextBox 20">
            <a:extLst>
              <a:ext uri="{FF2B5EF4-FFF2-40B4-BE49-F238E27FC236}">
                <a16:creationId xmlns:a16="http://schemas.microsoft.com/office/drawing/2014/main" id="{69055912-D5CB-4748-8349-70E33606D6FE}"/>
              </a:ext>
            </a:extLst>
          </p:cNvPr>
          <p:cNvSpPr txBox="1"/>
          <p:nvPr/>
        </p:nvSpPr>
        <p:spPr>
          <a:xfrm>
            <a:off x="4077816" y="1636839"/>
            <a:ext cx="2634418" cy="400110"/>
          </a:xfrm>
          <a:prstGeom prst="rect">
            <a:avLst/>
          </a:prstGeom>
          <a:noFill/>
        </p:spPr>
        <p:txBody>
          <a:bodyPr wrap="square" rtlCol="0">
            <a:spAutoFit/>
          </a:bodyPr>
          <a:lstStyle/>
          <a:p>
            <a:r>
              <a:rPr lang="en-CA" sz="2000" dirty="0" smtClean="0"/>
              <a:t>Provide </a:t>
            </a:r>
            <a:r>
              <a:rPr lang="en-CA" sz="2000" dirty="0"/>
              <a:t>consistency</a:t>
            </a:r>
            <a:endParaRPr lang="en-US" sz="2000" dirty="0"/>
          </a:p>
        </p:txBody>
      </p:sp>
      <p:pic>
        <p:nvPicPr>
          <p:cNvPr id="26" name="Content Placeholder 9">
            <a:extLst>
              <a:ext uri="{FF2B5EF4-FFF2-40B4-BE49-F238E27FC236}">
                <a16:creationId xmlns:a16="http://schemas.microsoft.com/office/drawing/2014/main" id="{886B5874-4011-C94C-BAB7-68DCA838E03D}"/>
              </a:ext>
            </a:extLst>
          </p:cNvPr>
          <p:cNvPicPr>
            <a:picLocks noChangeAspect="1"/>
          </p:cNvPicPr>
          <p:nvPr/>
        </p:nvPicPr>
        <p:blipFill>
          <a:blip r:embed="rId5"/>
          <a:stretch>
            <a:fillRect/>
          </a:stretch>
        </p:blipFill>
        <p:spPr>
          <a:xfrm>
            <a:off x="6698321" y="2355855"/>
            <a:ext cx="2844650" cy="3574779"/>
          </a:xfrm>
          <a:prstGeom prst="rect">
            <a:avLst/>
          </a:prstGeom>
        </p:spPr>
      </p:pic>
      <p:sp>
        <p:nvSpPr>
          <p:cNvPr id="22" name="TextBox 21">
            <a:extLst>
              <a:ext uri="{FF2B5EF4-FFF2-40B4-BE49-F238E27FC236}">
                <a16:creationId xmlns:a16="http://schemas.microsoft.com/office/drawing/2014/main" id="{4816A5F1-FC5D-DA49-B80C-6329C77F405D}"/>
              </a:ext>
            </a:extLst>
          </p:cNvPr>
          <p:cNvSpPr txBox="1"/>
          <p:nvPr/>
        </p:nvSpPr>
        <p:spPr>
          <a:xfrm>
            <a:off x="4080275" y="1631481"/>
            <a:ext cx="6696426" cy="400110"/>
          </a:xfrm>
          <a:prstGeom prst="rect">
            <a:avLst/>
          </a:prstGeom>
          <a:noFill/>
        </p:spPr>
        <p:txBody>
          <a:bodyPr wrap="square" rtlCol="0">
            <a:spAutoFit/>
          </a:bodyPr>
          <a:lstStyle/>
          <a:p>
            <a:r>
              <a:rPr lang="en-CA" sz="2000" dirty="0" smtClean="0"/>
              <a:t>Enable </a:t>
            </a:r>
            <a:r>
              <a:rPr lang="en-CA" sz="2000" dirty="0"/>
              <a:t>works with similar terms to be integrated</a:t>
            </a:r>
            <a:endParaRPr lang="en-US" sz="2000" dirty="0"/>
          </a:p>
        </p:txBody>
      </p:sp>
    </p:spTree>
    <p:custDataLst>
      <p:tags r:id="rId1"/>
    </p:custDataLst>
    <p:extLst>
      <p:ext uri="{BB962C8B-B14F-4D97-AF65-F5344CB8AC3E}">
        <p14:creationId xmlns:p14="http://schemas.microsoft.com/office/powerpoint/2010/main" val="2090190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616">
        <p159:morph option="byObject"/>
      </p:transition>
    </mc:Choice>
    <mc:Fallback xmlns="">
      <p:transition spd="slow" advTm="31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0" grpId="1"/>
      <p:bldP spid="21" grpId="0"/>
      <p:bldP spid="21" grpId="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Open Licensing and Creative Commons</a:t>
            </a:r>
            <a:endParaRPr lang="en-CA" dirty="0"/>
          </a:p>
        </p:txBody>
      </p:sp>
      <p:sp>
        <p:nvSpPr>
          <p:cNvPr id="3" name="Subtitle 2"/>
          <p:cNvSpPr>
            <a:spLocks noGrp="1"/>
          </p:cNvSpPr>
          <p:nvPr>
            <p:ph type="subTitle" idx="1"/>
          </p:nvPr>
        </p:nvSpPr>
        <p:spPr/>
        <p:txBody>
          <a:bodyPr/>
          <a:lstStyle/>
          <a:p>
            <a:endParaRPr lang="en-CA"/>
          </a:p>
        </p:txBody>
      </p:sp>
      <p:sp>
        <p:nvSpPr>
          <p:cNvPr id="4" name="Text Placeholder 3"/>
          <p:cNvSpPr>
            <a:spLocks noGrp="1"/>
          </p:cNvSpPr>
          <p:nvPr>
            <p:ph type="body" sz="quarter" idx="10"/>
          </p:nvPr>
        </p:nvSpPr>
        <p:spPr>
          <a:xfrm>
            <a:off x="10262505" y="6270625"/>
            <a:ext cx="1685699" cy="374650"/>
          </a:xfrm>
        </p:spPr>
        <p:txBody>
          <a:bodyPr/>
          <a:lstStyle/>
          <a:p>
            <a:r>
              <a:rPr lang="en-US" dirty="0"/>
              <a:t>*January 2020</a:t>
            </a:r>
            <a:endParaRPr lang="en-CA" dirty="0"/>
          </a:p>
          <a:p>
            <a:endParaRPr lang="en-CA" dirty="0"/>
          </a:p>
        </p:txBody>
      </p:sp>
      <p:cxnSp>
        <p:nvCxnSpPr>
          <p:cNvPr id="5" name="Straight Arrow Connector 4">
            <a:extLst>
              <a:ext uri="{FF2B5EF4-FFF2-40B4-BE49-F238E27FC236}">
                <a16:creationId xmlns:a16="http://schemas.microsoft.com/office/drawing/2014/main" id="{97F179A5-09FC-7F43-8F91-D72AC4C4D430}"/>
              </a:ext>
            </a:extLst>
          </p:cNvPr>
          <p:cNvCxnSpPr>
            <a:cxnSpLocks/>
          </p:cNvCxnSpPr>
          <p:nvPr/>
        </p:nvCxnSpPr>
        <p:spPr>
          <a:xfrm>
            <a:off x="9650568" y="4868528"/>
            <a:ext cx="844858" cy="6763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6D7F11D-FAA8-1946-A8E2-4316A3529BC4}"/>
              </a:ext>
            </a:extLst>
          </p:cNvPr>
          <p:cNvSpPr txBox="1"/>
          <p:nvPr/>
        </p:nvSpPr>
        <p:spPr>
          <a:xfrm>
            <a:off x="8692867" y="4283443"/>
            <a:ext cx="1539790" cy="584775"/>
          </a:xfrm>
          <a:prstGeom prst="rect">
            <a:avLst/>
          </a:prstGeom>
          <a:noFill/>
        </p:spPr>
        <p:txBody>
          <a:bodyPr wrap="square" rtlCol="0">
            <a:spAutoFit/>
          </a:bodyPr>
          <a:lstStyle/>
          <a:p>
            <a:r>
              <a:rPr lang="en-US" sz="3200" b="1" dirty="0">
                <a:solidFill>
                  <a:srgbClr val="FF0000"/>
                </a:solidFill>
              </a:rPr>
              <a:t>Yay!</a:t>
            </a:r>
          </a:p>
        </p:txBody>
      </p:sp>
      <p:pic>
        <p:nvPicPr>
          <p:cNvPr id="7" name="Picture 6">
            <a:extLst>
              <a:ext uri="{FF2B5EF4-FFF2-40B4-BE49-F238E27FC236}">
                <a16:creationId xmlns:a16="http://schemas.microsoft.com/office/drawing/2014/main" id="{EC6927EF-F7DB-FF48-9427-609D7941B825}"/>
              </a:ext>
            </a:extLst>
          </p:cNvPr>
          <p:cNvPicPr>
            <a:picLocks noChangeAspect="1" noChangeArrowheads="1"/>
          </p:cNvPicPr>
          <p:nvPr/>
        </p:nvPicPr>
        <p:blipFill>
          <a:blip r:embed="rId3"/>
          <a:srcRect/>
          <a:stretch/>
        </p:blipFill>
        <p:spPr bwMode="auto">
          <a:xfrm>
            <a:off x="10495425" y="5833171"/>
            <a:ext cx="1299009" cy="4413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1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32" presetClass="emph" presetSubtype="0" repeatCount="2000" fill="hold" grpId="0" nodeType="afterEffect">
                                  <p:stCondLst>
                                    <p:cond delay="0"/>
                                  </p:stCondLst>
                                  <p:childTnLst>
                                    <p:animRot by="120000">
                                      <p:cBhvr>
                                        <p:cTn id="14" dur="100" fill="hold">
                                          <p:stCondLst>
                                            <p:cond delay="0"/>
                                          </p:stCondLst>
                                        </p:cTn>
                                        <p:tgtEl>
                                          <p:spTgt spid="6">
                                            <p:txEl>
                                              <p:pRg st="0" end="0"/>
                                            </p:txEl>
                                          </p:spTgt>
                                        </p:tgtEl>
                                        <p:attrNameLst>
                                          <p:attrName>r</p:attrName>
                                        </p:attrNameLst>
                                      </p:cBhvr>
                                    </p:animRot>
                                    <p:animRot by="-240000">
                                      <p:cBhvr>
                                        <p:cTn id="15" dur="200" fill="hold">
                                          <p:stCondLst>
                                            <p:cond delay="200"/>
                                          </p:stCondLst>
                                        </p:cTn>
                                        <p:tgtEl>
                                          <p:spTgt spid="6">
                                            <p:txEl>
                                              <p:pRg st="0" end="0"/>
                                            </p:txEl>
                                          </p:spTgt>
                                        </p:tgtEl>
                                        <p:attrNameLst>
                                          <p:attrName>r</p:attrName>
                                        </p:attrNameLst>
                                      </p:cBhvr>
                                    </p:animRot>
                                    <p:animRot by="240000">
                                      <p:cBhvr>
                                        <p:cTn id="16" dur="200" fill="hold">
                                          <p:stCondLst>
                                            <p:cond delay="400"/>
                                          </p:stCondLst>
                                        </p:cTn>
                                        <p:tgtEl>
                                          <p:spTgt spid="6">
                                            <p:txEl>
                                              <p:pRg st="0" end="0"/>
                                            </p:txEl>
                                          </p:spTgt>
                                        </p:tgtEl>
                                        <p:attrNameLst>
                                          <p:attrName>r</p:attrName>
                                        </p:attrNameLst>
                                      </p:cBhvr>
                                    </p:animRot>
                                    <p:animRot by="-240000">
                                      <p:cBhvr>
                                        <p:cTn id="17" dur="200" fill="hold">
                                          <p:stCondLst>
                                            <p:cond delay="600"/>
                                          </p:stCondLst>
                                        </p:cTn>
                                        <p:tgtEl>
                                          <p:spTgt spid="6">
                                            <p:txEl>
                                              <p:pRg st="0" end="0"/>
                                            </p:txEl>
                                          </p:spTgt>
                                        </p:tgtEl>
                                        <p:attrNameLst>
                                          <p:attrName>r</p:attrName>
                                        </p:attrNameLst>
                                      </p:cBhvr>
                                    </p:animRot>
                                    <p:animRot by="120000">
                                      <p:cBhvr>
                                        <p:cTn id="18" dur="200" fill="hold">
                                          <p:stCondLst>
                                            <p:cond delay="80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3D84597-3636-A24A-98C7-13E4D2D3DD75}"/>
              </a:ext>
            </a:extLst>
          </p:cNvPr>
          <p:cNvPicPr>
            <a:picLocks noChangeAspect="1"/>
          </p:cNvPicPr>
          <p:nvPr/>
        </p:nvPicPr>
        <p:blipFill>
          <a:blip r:embed="rId3"/>
          <a:stretch>
            <a:fillRect/>
          </a:stretch>
        </p:blipFill>
        <p:spPr>
          <a:xfrm>
            <a:off x="2698983" y="298450"/>
            <a:ext cx="7355808" cy="6261100"/>
          </a:xfrm>
          <a:prstGeom prst="rect">
            <a:avLst/>
          </a:prstGeom>
        </p:spPr>
      </p:pic>
      <p:pic>
        <p:nvPicPr>
          <p:cNvPr id="10" name="Picture 6">
            <a:extLst>
              <a:ext uri="{FF2B5EF4-FFF2-40B4-BE49-F238E27FC236}">
                <a16:creationId xmlns:a16="http://schemas.microsoft.com/office/drawing/2014/main" id="{EC6927EF-F7DB-FF48-9427-609D7941B825}"/>
              </a:ext>
            </a:extLst>
          </p:cNvPr>
          <p:cNvPicPr>
            <a:picLocks noChangeAspect="1" noChangeArrowheads="1"/>
          </p:cNvPicPr>
          <p:nvPr/>
        </p:nvPicPr>
        <p:blipFill>
          <a:blip r:embed="rId4"/>
          <a:srcRect/>
          <a:stretch/>
        </p:blipFill>
        <p:spPr bwMode="auto">
          <a:xfrm>
            <a:off x="10495425" y="5833171"/>
            <a:ext cx="1299009" cy="4413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15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1.11111E-6 L -0.63008 -0.43287 " pathEditMode="relative" rAng="0" ptsTypes="AA">
                                      <p:cBhvr>
                                        <p:cTn id="6" dur="2000" fill="hold"/>
                                        <p:tgtEl>
                                          <p:spTgt spid="10"/>
                                        </p:tgtEl>
                                        <p:attrNameLst>
                                          <p:attrName>ppt_x</p:attrName>
                                          <p:attrName>ppt_y</p:attrName>
                                        </p:attrNameLst>
                                      </p:cBhvr>
                                      <p:rCtr x="-31510" y="-2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p:txBody>
          <a:bodyPr/>
          <a:lstStyle/>
          <a:p>
            <a:r>
              <a:rPr lang="en-US" dirty="0"/>
              <a:t>SPECTRUM OF OPENNESS</a:t>
            </a:r>
          </a:p>
        </p:txBody>
      </p:sp>
      <p:pic>
        <p:nvPicPr>
          <p:cNvPr id="3" name="Picture 4" descr="File:Spectrum-sRGB.svg">
            <a:extLst>
              <a:ext uri="{FF2B5EF4-FFF2-40B4-BE49-F238E27FC236}">
                <a16:creationId xmlns:a16="http://schemas.microsoft.com/office/drawing/2014/main" id="{D88DB914-D349-3E4F-BD81-842A5685C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60" y="3169737"/>
            <a:ext cx="13289368" cy="114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6F499676-B878-0C41-A47B-27458A78103C}"/>
              </a:ext>
            </a:extLst>
          </p:cNvPr>
          <p:cNvSpPr txBox="1">
            <a:spLocks/>
          </p:cNvSpPr>
          <p:nvPr/>
        </p:nvSpPr>
        <p:spPr>
          <a:xfrm>
            <a:off x="2671282" y="53074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rgbClr val="002060"/>
                </a:solidFill>
              </a:rPr>
              <a:t>S</a:t>
            </a:r>
            <a:r>
              <a:rPr lang="en-US" dirty="0">
                <a:solidFill>
                  <a:srgbClr val="7030A0"/>
                </a:solidFill>
              </a:rPr>
              <a:t>P</a:t>
            </a:r>
            <a:r>
              <a:rPr lang="en-US" dirty="0">
                <a:solidFill>
                  <a:srgbClr val="1659B4"/>
                </a:solidFill>
              </a:rPr>
              <a:t>EC</a:t>
            </a:r>
            <a:r>
              <a:rPr lang="en-US" dirty="0">
                <a:solidFill>
                  <a:srgbClr val="0070C0"/>
                </a:solidFill>
              </a:rPr>
              <a:t>TR</a:t>
            </a:r>
            <a:r>
              <a:rPr lang="en-US" dirty="0">
                <a:solidFill>
                  <a:srgbClr val="00B0F0"/>
                </a:solidFill>
              </a:rPr>
              <a:t>UM</a:t>
            </a:r>
            <a:r>
              <a:rPr lang="en-US" dirty="0">
                <a:solidFill>
                  <a:srgbClr val="7CF5A1"/>
                </a:solidFill>
              </a:rPr>
              <a:t> OF </a:t>
            </a:r>
            <a:r>
              <a:rPr lang="en-US" dirty="0">
                <a:solidFill>
                  <a:srgbClr val="00B050"/>
                </a:solidFill>
              </a:rPr>
              <a:t>OP</a:t>
            </a:r>
            <a:r>
              <a:rPr lang="en-US" dirty="0">
                <a:solidFill>
                  <a:srgbClr val="92D050"/>
                </a:solidFill>
              </a:rPr>
              <a:t>EN</a:t>
            </a:r>
            <a:r>
              <a:rPr lang="en-US" dirty="0">
                <a:solidFill>
                  <a:srgbClr val="ED6B33"/>
                </a:solidFill>
              </a:rPr>
              <a:t>NE</a:t>
            </a:r>
            <a:r>
              <a:rPr lang="en-US" dirty="0">
                <a:solidFill>
                  <a:srgbClr val="FF0000"/>
                </a:solidFill>
              </a:rPr>
              <a:t>S</a:t>
            </a:r>
            <a:r>
              <a:rPr lang="en-US" dirty="0">
                <a:solidFill>
                  <a:srgbClr val="C00000"/>
                </a:solidFill>
              </a:rPr>
              <a:t>S</a:t>
            </a:r>
          </a:p>
        </p:txBody>
      </p:sp>
      <p:sp>
        <p:nvSpPr>
          <p:cNvPr id="6" name="TextBox 5">
            <a:extLst>
              <a:ext uri="{FF2B5EF4-FFF2-40B4-BE49-F238E27FC236}">
                <a16:creationId xmlns:a16="http://schemas.microsoft.com/office/drawing/2014/main" id="{C2BE7CEC-DBC9-714B-AB8E-61EA7B0EC24B}"/>
              </a:ext>
            </a:extLst>
          </p:cNvPr>
          <p:cNvSpPr txBox="1"/>
          <p:nvPr/>
        </p:nvSpPr>
        <p:spPr>
          <a:xfrm>
            <a:off x="4047742" y="2215929"/>
            <a:ext cx="4096515" cy="369332"/>
          </a:xfrm>
          <a:prstGeom prst="rect">
            <a:avLst/>
          </a:prstGeom>
          <a:noFill/>
        </p:spPr>
        <p:txBody>
          <a:bodyPr wrap="square" rtlCol="0">
            <a:spAutoFit/>
          </a:bodyPr>
          <a:lstStyle/>
          <a:p>
            <a:r>
              <a:rPr lang="en-US" dirty="0"/>
              <a:t>Open </a:t>
            </a:r>
            <a:r>
              <a:rPr lang="en-US" dirty="0" err="1"/>
              <a:t>licence</a:t>
            </a:r>
            <a:r>
              <a:rPr lang="en-US" dirty="0"/>
              <a:t> = Fewer rights reserved </a:t>
            </a:r>
          </a:p>
        </p:txBody>
      </p:sp>
      <p:sp>
        <p:nvSpPr>
          <p:cNvPr id="7" name="TextBox 6">
            <a:extLst>
              <a:ext uri="{FF2B5EF4-FFF2-40B4-BE49-F238E27FC236}">
                <a16:creationId xmlns:a16="http://schemas.microsoft.com/office/drawing/2014/main" id="{192C1AA0-66DF-5642-9536-F1BE8E4E22A1}"/>
              </a:ext>
            </a:extLst>
          </p:cNvPr>
          <p:cNvSpPr txBox="1"/>
          <p:nvPr/>
        </p:nvSpPr>
        <p:spPr>
          <a:xfrm>
            <a:off x="9447261" y="5083363"/>
            <a:ext cx="1658318" cy="923330"/>
          </a:xfrm>
          <a:prstGeom prst="rect">
            <a:avLst/>
          </a:prstGeom>
          <a:noFill/>
        </p:spPr>
        <p:txBody>
          <a:bodyPr wrap="square" rtlCol="0">
            <a:spAutoFit/>
          </a:bodyPr>
          <a:lstStyle/>
          <a:p>
            <a:r>
              <a:rPr lang="en-US" dirty="0"/>
              <a:t>MORE OPEN</a:t>
            </a:r>
          </a:p>
          <a:p>
            <a:endParaRPr lang="en-US" dirty="0"/>
          </a:p>
          <a:p>
            <a:endParaRPr lang="en-US" dirty="0"/>
          </a:p>
        </p:txBody>
      </p:sp>
      <p:sp>
        <p:nvSpPr>
          <p:cNvPr id="8" name="TextBox 7">
            <a:extLst>
              <a:ext uri="{FF2B5EF4-FFF2-40B4-BE49-F238E27FC236}">
                <a16:creationId xmlns:a16="http://schemas.microsoft.com/office/drawing/2014/main" id="{26C477B8-A03A-1D42-BB5E-21FA05BA4E83}"/>
              </a:ext>
            </a:extLst>
          </p:cNvPr>
          <p:cNvSpPr txBox="1"/>
          <p:nvPr/>
        </p:nvSpPr>
        <p:spPr>
          <a:xfrm>
            <a:off x="555356" y="5280687"/>
            <a:ext cx="1658318" cy="369332"/>
          </a:xfrm>
          <a:prstGeom prst="rect">
            <a:avLst/>
          </a:prstGeom>
          <a:noFill/>
        </p:spPr>
        <p:txBody>
          <a:bodyPr wrap="square" rtlCol="0">
            <a:spAutoFit/>
          </a:bodyPr>
          <a:lstStyle/>
          <a:p>
            <a:r>
              <a:rPr lang="en-US" dirty="0"/>
              <a:t>LESS OPEN</a:t>
            </a:r>
          </a:p>
        </p:txBody>
      </p:sp>
      <p:sp>
        <p:nvSpPr>
          <p:cNvPr id="9" name="TextBox 8">
            <a:extLst>
              <a:ext uri="{FF2B5EF4-FFF2-40B4-BE49-F238E27FC236}">
                <a16:creationId xmlns:a16="http://schemas.microsoft.com/office/drawing/2014/main" id="{4AA2FD47-6CB9-2642-9357-5023BAB0BF0F}"/>
              </a:ext>
            </a:extLst>
          </p:cNvPr>
          <p:cNvSpPr txBox="1"/>
          <p:nvPr/>
        </p:nvSpPr>
        <p:spPr>
          <a:xfrm>
            <a:off x="9346629" y="5545028"/>
            <a:ext cx="2333786" cy="646331"/>
          </a:xfrm>
          <a:prstGeom prst="rect">
            <a:avLst/>
          </a:prstGeom>
          <a:noFill/>
        </p:spPr>
        <p:txBody>
          <a:bodyPr wrap="square" rtlCol="0">
            <a:spAutoFit/>
          </a:bodyPr>
          <a:lstStyle/>
          <a:p>
            <a:pPr marL="285750" indent="-285750">
              <a:buFont typeface="Arial" panose="020B0604020202020204" pitchFamily="34" charset="0"/>
              <a:buChar char="•"/>
            </a:pPr>
            <a:r>
              <a:rPr lang="en-US" dirty="0"/>
              <a:t>Remix or Modify</a:t>
            </a:r>
          </a:p>
          <a:p>
            <a:pPr marL="285750" indent="-285750">
              <a:buFont typeface="Arial" panose="020B0604020202020204" pitchFamily="34" charset="0"/>
              <a:buChar char="•"/>
            </a:pPr>
            <a:r>
              <a:rPr lang="en-US" dirty="0"/>
              <a:t>Sell for Profit</a:t>
            </a:r>
          </a:p>
        </p:txBody>
      </p:sp>
      <p:pic>
        <p:nvPicPr>
          <p:cNvPr id="32" name="Picture 6">
            <a:extLst>
              <a:ext uri="{FF2B5EF4-FFF2-40B4-BE49-F238E27FC236}">
                <a16:creationId xmlns:a16="http://schemas.microsoft.com/office/drawing/2014/main" id="{5CB655EC-4DC9-274A-BBEF-B19C50B5581E}"/>
              </a:ext>
            </a:extLst>
          </p:cNvPr>
          <p:cNvPicPr>
            <a:picLocks noChangeAspect="1" noChangeArrowheads="1"/>
          </p:cNvPicPr>
          <p:nvPr/>
        </p:nvPicPr>
        <p:blipFill>
          <a:blip r:embed="rId4"/>
          <a:srcRect/>
          <a:stretch/>
        </p:blipFill>
        <p:spPr bwMode="auto">
          <a:xfrm>
            <a:off x="9068303" y="3547307"/>
            <a:ext cx="1233866" cy="4413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8">
            <a:extLst>
              <a:ext uri="{FF2B5EF4-FFF2-40B4-BE49-F238E27FC236}">
                <a16:creationId xmlns:a16="http://schemas.microsoft.com/office/drawing/2014/main" id="{9AD288DB-6E2A-BD48-8AE2-11A51E7EF40B}"/>
              </a:ext>
            </a:extLst>
          </p:cNvPr>
          <p:cNvPicPr>
            <a:picLocks noChangeAspect="1" noChangeArrowheads="1"/>
          </p:cNvPicPr>
          <p:nvPr/>
        </p:nvPicPr>
        <p:blipFill>
          <a:blip r:embed="rId5"/>
          <a:srcRect/>
          <a:stretch/>
        </p:blipFill>
        <p:spPr bwMode="auto">
          <a:xfrm>
            <a:off x="7621888" y="3554159"/>
            <a:ext cx="1233866" cy="4345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F6A6F37B-9FE9-224A-A849-5F73CE39DEFC}"/>
              </a:ext>
            </a:extLst>
          </p:cNvPr>
          <p:cNvPicPr>
            <a:picLocks noChangeAspect="1" noChangeArrowheads="1"/>
          </p:cNvPicPr>
          <p:nvPr/>
        </p:nvPicPr>
        <p:blipFill>
          <a:blip r:embed="rId6"/>
          <a:srcRect/>
          <a:stretch/>
        </p:blipFill>
        <p:spPr bwMode="auto">
          <a:xfrm>
            <a:off x="4729058" y="3564371"/>
            <a:ext cx="1233866" cy="44138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a:extLst>
              <a:ext uri="{FF2B5EF4-FFF2-40B4-BE49-F238E27FC236}">
                <a16:creationId xmlns:a16="http://schemas.microsoft.com/office/drawing/2014/main" id="{CB39FEC9-BCB5-694C-9BCB-80B1AD141C90}"/>
              </a:ext>
            </a:extLst>
          </p:cNvPr>
          <p:cNvPicPr>
            <a:picLocks noChangeAspect="1" noChangeArrowheads="1"/>
          </p:cNvPicPr>
          <p:nvPr/>
        </p:nvPicPr>
        <p:blipFill>
          <a:blip r:embed="rId7"/>
          <a:srcRect/>
          <a:stretch/>
        </p:blipFill>
        <p:spPr bwMode="auto">
          <a:xfrm>
            <a:off x="6185726" y="3569435"/>
            <a:ext cx="1233866" cy="4363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BE08D7B0-B131-E146-949D-E97D9AAF7850}"/>
              </a:ext>
            </a:extLst>
          </p:cNvPr>
          <p:cNvPicPr>
            <a:picLocks noChangeAspect="1" noChangeArrowheads="1"/>
          </p:cNvPicPr>
          <p:nvPr/>
        </p:nvPicPr>
        <p:blipFill>
          <a:blip r:embed="rId8"/>
          <a:srcRect/>
          <a:stretch/>
        </p:blipFill>
        <p:spPr bwMode="auto">
          <a:xfrm>
            <a:off x="3282643" y="3555754"/>
            <a:ext cx="1233866" cy="45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a:extLst>
              <a:ext uri="{FF2B5EF4-FFF2-40B4-BE49-F238E27FC236}">
                <a16:creationId xmlns:a16="http://schemas.microsoft.com/office/drawing/2014/main" id="{831AB4BF-3541-164B-807A-183165B40405}"/>
              </a:ext>
            </a:extLst>
          </p:cNvPr>
          <p:cNvPicPr>
            <a:picLocks noChangeAspect="1" noChangeArrowheads="1"/>
          </p:cNvPicPr>
          <p:nvPr/>
        </p:nvPicPr>
        <p:blipFill>
          <a:blip r:embed="rId9"/>
          <a:srcRect/>
          <a:stretch/>
        </p:blipFill>
        <p:spPr bwMode="auto">
          <a:xfrm>
            <a:off x="1836228" y="3548924"/>
            <a:ext cx="1233866" cy="43976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picture containing drawing&#10;&#10;Description automatically generated">
            <a:extLst>
              <a:ext uri="{FF2B5EF4-FFF2-40B4-BE49-F238E27FC236}">
                <a16:creationId xmlns:a16="http://schemas.microsoft.com/office/drawing/2014/main" id="{B4323903-6048-5945-A503-2B54FC1D8968}"/>
              </a:ext>
            </a:extLst>
          </p:cNvPr>
          <p:cNvPicPr>
            <a:picLocks noChangeAspect="1"/>
          </p:cNvPicPr>
          <p:nvPr/>
        </p:nvPicPr>
        <p:blipFill>
          <a:blip r:embed="rId10"/>
          <a:stretch>
            <a:fillRect/>
          </a:stretch>
        </p:blipFill>
        <p:spPr>
          <a:xfrm>
            <a:off x="11030728" y="3448035"/>
            <a:ext cx="1081310" cy="1081310"/>
          </a:xfrm>
          <a:prstGeom prst="rect">
            <a:avLst/>
          </a:prstGeom>
        </p:spPr>
      </p:pic>
      <p:pic>
        <p:nvPicPr>
          <p:cNvPr id="19" name="Picture 6" descr="https://upload.wikimedia.org/wikipedia/commons/thumb/b/b0/Copyright.svg/197px-Copyright.svg.png">
            <a:extLst>
              <a:ext uri="{FF2B5EF4-FFF2-40B4-BE49-F238E27FC236}">
                <a16:creationId xmlns:a16="http://schemas.microsoft.com/office/drawing/2014/main" id="{22A91AF8-3529-C748-9113-D687060D7A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558" y="3675101"/>
            <a:ext cx="1000979" cy="100097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6674240-4D43-0D4E-A88B-B15968118285}"/>
              </a:ext>
            </a:extLst>
          </p:cNvPr>
          <p:cNvCxnSpPr/>
          <p:nvPr/>
        </p:nvCxnSpPr>
        <p:spPr>
          <a:xfrm>
            <a:off x="8092356" y="2444585"/>
            <a:ext cx="1951893" cy="0"/>
          </a:xfrm>
          <a:prstGeom prst="straightConnector1">
            <a:avLst/>
          </a:prstGeom>
          <a:ln w="508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0995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40"/>
                                        </p:tgtEl>
                                      </p:cBhvr>
                                    </p:animEffect>
                                    <p:animScale>
                                      <p:cBhvr>
                                        <p:cTn id="11" dur="250" autoRev="1" fill="hold"/>
                                        <p:tgtEl>
                                          <p:spTgt spid="4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nodeType="clickEffect">
                                  <p:stCondLst>
                                    <p:cond delay="0"/>
                                  </p:stCondLst>
                                  <p:childTnLst>
                                    <p:animEffect transition="out" filter="wipe(left)">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
                                        <p:tgtEl>
                                          <p:spTgt spid="4">
                                            <p:txEl>
                                              <p:pRg st="0" end="0"/>
                                            </p:txEl>
                                          </p:spTgt>
                                        </p:tgtEl>
                                      </p:cBhvr>
                                    </p:animEffect>
                                    <p:set>
                                      <p:cBhvr>
                                        <p:cTn id="27" dur="1" fill="hold">
                                          <p:stCondLst>
                                            <p:cond delay="499"/>
                                          </p:stCondLst>
                                        </p:cTn>
                                        <p:tgtEl>
                                          <p:spTgt spid="4">
                                            <p:txEl>
                                              <p:pRg st="0" end="0"/>
                                            </p:txEl>
                                          </p:spTgt>
                                        </p:tgtEl>
                                        <p:attrNameLst>
                                          <p:attrName>style.visibility</p:attrName>
                                        </p:attrNameLst>
                                      </p:cBhvr>
                                      <p:to>
                                        <p:strVal val="hidden"/>
                                      </p:to>
                                    </p:set>
                                  </p:childTnLst>
                                </p:cTn>
                              </p:par>
                              <p:par>
                                <p:cTn id="28" presetID="6" presetClass="emph" presetSubtype="0" fill="hold" nodeType="withEffect">
                                  <p:stCondLst>
                                    <p:cond delay="0"/>
                                  </p:stCondLst>
                                  <p:childTnLst>
                                    <p:animScale>
                                      <p:cBhvr>
                                        <p:cTn id="29" dur="2000" fill="hold"/>
                                        <p:tgtEl>
                                          <p:spTgt spid="3"/>
                                        </p:tgtEl>
                                      </p:cBhvr>
                                      <p:by x="150000" y="150000"/>
                                    </p:animScale>
                                  </p:childTnLst>
                                </p:cTn>
                              </p:par>
                              <p:par>
                                <p:cTn id="30" presetID="35" presetClass="path" presetSubtype="0" accel="50000" decel="50000" fill="hold" nodeType="withEffect">
                                  <p:stCondLst>
                                    <p:cond delay="0"/>
                                  </p:stCondLst>
                                  <p:childTnLst>
                                    <p:animMotion origin="layout" path="M -4.375E-6 3.7037E-7 L -0.25 3.7037E-7 " pathEditMode="relative" rAng="0" ptsTypes="AA">
                                      <p:cBhvr>
                                        <p:cTn id="31" dur="2000" fill="hold"/>
                                        <p:tgtEl>
                                          <p:spTgt spid="3"/>
                                        </p:tgtEl>
                                        <p:attrNameLst>
                                          <p:attrName>ppt_x</p:attrName>
                                          <p:attrName>ppt_y</p:attrName>
                                        </p:attrNameLst>
                                      </p:cBhvr>
                                      <p:rCtr x="-12500" y="0"/>
                                    </p:animMotion>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2000"/>
                            </p:stCondLst>
                            <p:childTnLst>
                              <p:par>
                                <p:cTn id="56" presetID="10"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3500"/>
                            </p:stCondLst>
                            <p:childTnLst>
                              <p:par>
                                <p:cTn id="68" presetID="10" presetClass="entr" presetSubtype="0"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grpId="1" nodeType="clickEffect">
                                  <p:stCondLst>
                                    <p:cond delay="0"/>
                                  </p:stCondLst>
                                  <p:childTnLst>
                                    <p:animScale>
                                      <p:cBhvr>
                                        <p:cTn id="74" dur="2000" fill="hold"/>
                                        <p:tgtEl>
                                          <p:spTgt spid="7"/>
                                        </p:tgtEl>
                                      </p:cBhvr>
                                      <p:by x="140000" y="140000"/>
                                    </p:animScale>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
                                            <p:txEl>
                                              <p:pRg st="0" end="0"/>
                                            </p:txEl>
                                          </p:spTgt>
                                        </p:tgtEl>
                                        <p:attrNameLst>
                                          <p:attrName>style.visibility</p:attrName>
                                        </p:attrNameLst>
                                      </p:cBhvr>
                                      <p:to>
                                        <p:strVal val="visible"/>
                                      </p:to>
                                    </p:set>
                                    <p:animEffect transition="in" filter="fade">
                                      <p:cBhvr>
                                        <p:cTn id="79" dur="500"/>
                                        <p:tgtEl>
                                          <p:spTgt spid="9">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
                                            <p:txEl>
                                              <p:pRg st="1" end="1"/>
                                            </p:txEl>
                                          </p:spTgt>
                                        </p:tgtEl>
                                        <p:attrNameLst>
                                          <p:attrName>style.visibility</p:attrName>
                                        </p:attrNameLst>
                                      </p:cBhvr>
                                      <p:to>
                                        <p:strVal val="visible"/>
                                      </p:to>
                                    </p:set>
                                    <p:animEffect transition="in" filter="fade">
                                      <p:cBhvr>
                                        <p:cTn id="8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6" grpId="0"/>
      <p:bldP spid="7" grpId="0"/>
      <p:bldP spid="7" grpId="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p:txBody>
          <a:bodyPr/>
          <a:lstStyle/>
          <a:p>
            <a:r>
              <a:rPr lang="en-US" dirty="0"/>
              <a:t>FREE SOFTWARE MOVEMENT</a:t>
            </a:r>
          </a:p>
        </p:txBody>
      </p:sp>
      <p:sp>
        <p:nvSpPr>
          <p:cNvPr id="4" name="TextBox 3">
            <a:extLst>
              <a:ext uri="{FF2B5EF4-FFF2-40B4-BE49-F238E27FC236}">
                <a16:creationId xmlns:a16="http://schemas.microsoft.com/office/drawing/2014/main" id="{5155C581-FEC3-7145-A6D0-2F88DD6A33BE}"/>
              </a:ext>
            </a:extLst>
          </p:cNvPr>
          <p:cNvSpPr txBox="1"/>
          <p:nvPr/>
        </p:nvSpPr>
        <p:spPr>
          <a:xfrm>
            <a:off x="6096000" y="1995673"/>
            <a:ext cx="5795689" cy="3785652"/>
          </a:xfrm>
          <a:prstGeom prst="rect">
            <a:avLst/>
          </a:prstGeom>
          <a:noFill/>
        </p:spPr>
        <p:txBody>
          <a:bodyPr wrap="square" rtlCol="0">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Freedom 0 – The freedom to run the program as you wish, for any purpose</a:t>
            </a: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Freedom 1 – The freedom to study how the program works, and change it so it does your computing as you wish</a:t>
            </a: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Freedom 2 – The freedom to redistribute copies so you can help your neighbor</a:t>
            </a: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Freedom 3 – The freedom to distribute copies of your modified versions to others</a:t>
            </a:r>
          </a:p>
        </p:txBody>
      </p:sp>
      <p:pic>
        <p:nvPicPr>
          <p:cNvPr id="6" name="Picture 5">
            <a:extLst>
              <a:ext uri="{FF2B5EF4-FFF2-40B4-BE49-F238E27FC236}">
                <a16:creationId xmlns:a16="http://schemas.microsoft.com/office/drawing/2014/main" id="{9529E13C-D696-D543-8574-FDF4ACF5E1AB}"/>
              </a:ext>
            </a:extLst>
          </p:cNvPr>
          <p:cNvPicPr>
            <a:picLocks noChangeAspect="1"/>
          </p:cNvPicPr>
          <p:nvPr/>
        </p:nvPicPr>
        <p:blipFill>
          <a:blip r:embed="rId3"/>
          <a:stretch>
            <a:fillRect/>
          </a:stretch>
        </p:blipFill>
        <p:spPr>
          <a:xfrm>
            <a:off x="2555109" y="2698513"/>
            <a:ext cx="1786884" cy="3151414"/>
          </a:xfrm>
          <a:prstGeom prst="rect">
            <a:avLst/>
          </a:prstGeom>
        </p:spPr>
      </p:pic>
      <p:pic>
        <p:nvPicPr>
          <p:cNvPr id="8" name="Picture 7">
            <a:extLst>
              <a:ext uri="{FF2B5EF4-FFF2-40B4-BE49-F238E27FC236}">
                <a16:creationId xmlns:a16="http://schemas.microsoft.com/office/drawing/2014/main" id="{A7767363-E4A0-394A-83CB-F88BECC38528}"/>
              </a:ext>
            </a:extLst>
          </p:cNvPr>
          <p:cNvPicPr>
            <a:picLocks noChangeAspect="1"/>
          </p:cNvPicPr>
          <p:nvPr/>
        </p:nvPicPr>
        <p:blipFill>
          <a:blip r:embed="rId4"/>
          <a:stretch>
            <a:fillRect/>
          </a:stretch>
        </p:blipFill>
        <p:spPr>
          <a:xfrm>
            <a:off x="1175501" y="3608511"/>
            <a:ext cx="3106767" cy="1895021"/>
          </a:xfrm>
          <a:prstGeom prst="rect">
            <a:avLst/>
          </a:prstGeom>
        </p:spPr>
      </p:pic>
      <p:pic>
        <p:nvPicPr>
          <p:cNvPr id="10" name="Picture 9">
            <a:extLst>
              <a:ext uri="{FF2B5EF4-FFF2-40B4-BE49-F238E27FC236}">
                <a16:creationId xmlns:a16="http://schemas.microsoft.com/office/drawing/2014/main" id="{6D7E073C-E1B4-5D43-A0DE-3C71F6362065}"/>
              </a:ext>
            </a:extLst>
          </p:cNvPr>
          <p:cNvPicPr>
            <a:picLocks noChangeAspect="1"/>
          </p:cNvPicPr>
          <p:nvPr/>
        </p:nvPicPr>
        <p:blipFill>
          <a:blip r:embed="rId5"/>
          <a:stretch>
            <a:fillRect/>
          </a:stretch>
        </p:blipFill>
        <p:spPr>
          <a:xfrm>
            <a:off x="3324680" y="4741776"/>
            <a:ext cx="2771320" cy="1899347"/>
          </a:xfrm>
          <a:prstGeom prst="rect">
            <a:avLst/>
          </a:prstGeom>
        </p:spPr>
      </p:pic>
      <p:pic>
        <p:nvPicPr>
          <p:cNvPr id="18" name="Picture 17">
            <a:extLst>
              <a:ext uri="{FF2B5EF4-FFF2-40B4-BE49-F238E27FC236}">
                <a16:creationId xmlns:a16="http://schemas.microsoft.com/office/drawing/2014/main" id="{4501F987-E959-3C40-BADC-21F5918618BA}"/>
              </a:ext>
            </a:extLst>
          </p:cNvPr>
          <p:cNvPicPr>
            <a:picLocks noChangeAspect="1"/>
          </p:cNvPicPr>
          <p:nvPr/>
        </p:nvPicPr>
        <p:blipFill>
          <a:blip r:embed="rId6"/>
          <a:stretch>
            <a:fillRect/>
          </a:stretch>
        </p:blipFill>
        <p:spPr>
          <a:xfrm>
            <a:off x="1735809" y="2063839"/>
            <a:ext cx="3555020" cy="4154838"/>
          </a:xfrm>
          <a:prstGeom prst="rect">
            <a:avLst/>
          </a:prstGeom>
        </p:spPr>
      </p:pic>
      <p:pic>
        <p:nvPicPr>
          <p:cNvPr id="3" name="Picture 2">
            <a:extLst>
              <a:ext uri="{FF2B5EF4-FFF2-40B4-BE49-F238E27FC236}">
                <a16:creationId xmlns:a16="http://schemas.microsoft.com/office/drawing/2014/main" id="{CCDD181D-1B37-CE4B-B215-D542A5AC9AF2}"/>
              </a:ext>
            </a:extLst>
          </p:cNvPr>
          <p:cNvPicPr>
            <a:picLocks noChangeAspect="1" noChangeArrowheads="1"/>
          </p:cNvPicPr>
          <p:nvPr/>
        </p:nvPicPr>
        <p:blipFill>
          <a:blip r:embed="rId7"/>
          <a:stretch>
            <a:fillRect/>
          </a:stretch>
        </p:blipFill>
        <p:spPr bwMode="auto">
          <a:xfrm>
            <a:off x="1921539" y="2275147"/>
            <a:ext cx="3295684" cy="16422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0F99D2A-F298-6148-B841-E258E0CB7B60}"/>
              </a:ext>
            </a:extLst>
          </p:cNvPr>
          <p:cNvPicPr>
            <a:picLocks noChangeAspect="1"/>
          </p:cNvPicPr>
          <p:nvPr/>
        </p:nvPicPr>
        <p:blipFill>
          <a:blip r:embed="rId8"/>
          <a:stretch>
            <a:fillRect/>
          </a:stretch>
        </p:blipFill>
        <p:spPr>
          <a:xfrm>
            <a:off x="6969168" y="1926771"/>
            <a:ext cx="3615661" cy="4154838"/>
          </a:xfrm>
          <a:prstGeom prst="rect">
            <a:avLst/>
          </a:prstGeom>
        </p:spPr>
      </p:pic>
      <p:pic>
        <p:nvPicPr>
          <p:cNvPr id="22" name="Picture 2" descr="https://upload.wikimedia.org/wikipedia/commons/thumb/4/43/Richard_Stallman%2C_Wikimedia_Polska_2009%2C_3.jpg/800px-Richard_Stallman%2C_Wikimedia_Polska_2009%2C_3.jpg">
            <a:extLst>
              <a:ext uri="{FF2B5EF4-FFF2-40B4-BE49-F238E27FC236}">
                <a16:creationId xmlns:a16="http://schemas.microsoft.com/office/drawing/2014/main" id="{B5A02523-18E0-6D48-AB79-F0AD3875F6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0271" y="1884622"/>
            <a:ext cx="2826090" cy="42391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C7E8D0B-276E-9643-A69C-8ABAC53D70CC}"/>
              </a:ext>
            </a:extLst>
          </p:cNvPr>
          <p:cNvSpPr txBox="1"/>
          <p:nvPr/>
        </p:nvSpPr>
        <p:spPr>
          <a:xfrm>
            <a:off x="1700052" y="5252455"/>
            <a:ext cx="3626534" cy="646331"/>
          </a:xfrm>
          <a:prstGeom prst="rect">
            <a:avLst/>
          </a:prstGeom>
          <a:noFill/>
        </p:spPr>
        <p:txBody>
          <a:bodyPr wrap="square" rtlCol="0">
            <a:spAutoFit/>
          </a:bodyPr>
          <a:lstStyle/>
          <a:p>
            <a:pPr algn="ctr"/>
            <a:r>
              <a:rPr lang="en-US" dirty="0"/>
              <a:t>The Free Software Foundation’s</a:t>
            </a:r>
          </a:p>
          <a:p>
            <a:pPr algn="ctr"/>
            <a:r>
              <a:rPr lang="en-US" dirty="0"/>
              <a:t>GNU Public </a:t>
            </a:r>
            <a:r>
              <a:rPr lang="en-US" dirty="0" err="1"/>
              <a:t>Licence</a:t>
            </a:r>
            <a:endParaRPr lang="en-US" dirty="0"/>
          </a:p>
        </p:txBody>
      </p:sp>
      <p:cxnSp>
        <p:nvCxnSpPr>
          <p:cNvPr id="24" name="Straight Arrow Connector 23">
            <a:extLst>
              <a:ext uri="{FF2B5EF4-FFF2-40B4-BE49-F238E27FC236}">
                <a16:creationId xmlns:a16="http://schemas.microsoft.com/office/drawing/2014/main" id="{1DA8E592-DA47-D341-BA34-6F7BA32937B5}"/>
              </a:ext>
            </a:extLst>
          </p:cNvPr>
          <p:cNvCxnSpPr>
            <a:cxnSpLocks/>
          </p:cNvCxnSpPr>
          <p:nvPr/>
        </p:nvCxnSpPr>
        <p:spPr>
          <a:xfrm flipV="1">
            <a:off x="3569380" y="4387290"/>
            <a:ext cx="0" cy="70897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5EA07D-3230-194B-9F27-0B5C4617BDE2}"/>
              </a:ext>
            </a:extLst>
          </p:cNvPr>
          <p:cNvCxnSpPr>
            <a:cxnSpLocks/>
          </p:cNvCxnSpPr>
          <p:nvPr/>
        </p:nvCxnSpPr>
        <p:spPr>
          <a:xfrm>
            <a:off x="1609952" y="4120730"/>
            <a:ext cx="39188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7D87DC0E-7C04-E348-9E50-9E54F6132091}"/>
              </a:ext>
            </a:extLst>
          </p:cNvPr>
          <p:cNvPicPr>
            <a:picLocks noChangeAspect="1"/>
          </p:cNvPicPr>
          <p:nvPr/>
        </p:nvPicPr>
        <p:blipFill>
          <a:blip r:embed="rId10">
            <a:duotone>
              <a:schemeClr val="accent6">
                <a:shade val="45000"/>
                <a:satMod val="135000"/>
              </a:schemeClr>
              <a:prstClr val="white"/>
            </a:duotone>
          </a:blip>
          <a:stretch>
            <a:fillRect/>
          </a:stretch>
        </p:blipFill>
        <p:spPr>
          <a:xfrm>
            <a:off x="3021727" y="4081442"/>
            <a:ext cx="1131417" cy="1122159"/>
          </a:xfrm>
          <a:prstGeom prst="rect">
            <a:avLst/>
          </a:prstGeom>
        </p:spPr>
      </p:pic>
      <p:pic>
        <p:nvPicPr>
          <p:cNvPr id="7" name="Picture 6" descr="A close up of a logo&#10;&#10;Description automatically generated">
            <a:extLst>
              <a:ext uri="{FF2B5EF4-FFF2-40B4-BE49-F238E27FC236}">
                <a16:creationId xmlns:a16="http://schemas.microsoft.com/office/drawing/2014/main" id="{B605E533-B214-3D49-BB7D-691A06EBA40B}"/>
              </a:ext>
            </a:extLst>
          </p:cNvPr>
          <p:cNvPicPr>
            <a:picLocks noChangeAspect="1"/>
          </p:cNvPicPr>
          <p:nvPr/>
        </p:nvPicPr>
        <p:blipFill>
          <a:blip r:embed="rId11"/>
          <a:stretch>
            <a:fillRect/>
          </a:stretch>
        </p:blipFill>
        <p:spPr>
          <a:xfrm>
            <a:off x="2360348" y="4527317"/>
            <a:ext cx="2489111" cy="1806427"/>
          </a:xfrm>
          <a:prstGeom prst="rect">
            <a:avLst/>
          </a:prstGeom>
        </p:spPr>
      </p:pic>
      <p:pic>
        <p:nvPicPr>
          <p:cNvPr id="12" name="Picture 11">
            <a:extLst>
              <a:ext uri="{FF2B5EF4-FFF2-40B4-BE49-F238E27FC236}">
                <a16:creationId xmlns:a16="http://schemas.microsoft.com/office/drawing/2014/main" id="{F0E54198-78A3-E44B-8407-E5395F64AA79}"/>
              </a:ext>
            </a:extLst>
          </p:cNvPr>
          <p:cNvPicPr>
            <a:picLocks noChangeAspect="1"/>
          </p:cNvPicPr>
          <p:nvPr/>
        </p:nvPicPr>
        <p:blipFill>
          <a:blip r:embed="rId12"/>
          <a:stretch>
            <a:fillRect/>
          </a:stretch>
        </p:blipFill>
        <p:spPr>
          <a:xfrm rot="7097489">
            <a:off x="1903959" y="2699824"/>
            <a:ext cx="2931591" cy="2514118"/>
          </a:xfrm>
          <a:prstGeom prst="rect">
            <a:avLst/>
          </a:prstGeom>
        </p:spPr>
      </p:pic>
    </p:spTree>
    <p:extLst>
      <p:ext uri="{BB962C8B-B14F-4D97-AF65-F5344CB8AC3E}">
        <p14:creationId xmlns:p14="http://schemas.microsoft.com/office/powerpoint/2010/main" val="18586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900" decel="100000" fill="hold"/>
                                        <p:tgtEl>
                                          <p:spTgt spid="2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22"/>
                                        </p:tgtEl>
                                      </p:cBhvr>
                                    </p:animEffect>
                                    <p:animScale>
                                      <p:cBhvr>
                                        <p:cTn id="26" dur="250" autoRev="1" fill="hold"/>
                                        <p:tgtEl>
                                          <p:spTgt spid="22"/>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par>
                          <p:cTn id="49" fill="hold">
                            <p:stCondLst>
                              <p:cond delay="500"/>
                            </p:stCondLst>
                            <p:childTnLst>
                              <p:par>
                                <p:cTn id="50" presetID="2" presetClass="entr" presetSubtype="12"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1+#ppt_w/2"/>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21"/>
                                        </p:tgtEl>
                                        <p:attrNameLst>
                                          <p:attrName>ppt_x</p:attrName>
                                        </p:attrNameLst>
                                      </p:cBhvr>
                                      <p:tavLst>
                                        <p:tav tm="0">
                                          <p:val>
                                            <p:strVal val="ppt_x"/>
                                          </p:val>
                                        </p:tav>
                                        <p:tav tm="100000">
                                          <p:val>
                                            <p:strVal val="ppt_x"/>
                                          </p:val>
                                        </p:tav>
                                      </p:tavLst>
                                    </p:anim>
                                    <p:anim calcmode="lin" valueType="num">
                                      <p:cBhvr additive="base">
                                        <p:cTn id="64" dur="500"/>
                                        <p:tgtEl>
                                          <p:spTgt spid="21"/>
                                        </p:tgtEl>
                                        <p:attrNameLst>
                                          <p:attrName>ppt_y</p:attrName>
                                        </p:attrNameLst>
                                      </p:cBhvr>
                                      <p:tavLst>
                                        <p:tav tm="0">
                                          <p:val>
                                            <p:strVal val="ppt_y"/>
                                          </p:val>
                                        </p:tav>
                                        <p:tav tm="100000">
                                          <p:val>
                                            <p:strVal val="1+ppt_h/2"/>
                                          </p:val>
                                        </p:tav>
                                      </p:tavLst>
                                    </p:anim>
                                    <p:set>
                                      <p:cBhvr>
                                        <p:cTn id="65" dur="1" fill="hold">
                                          <p:stCondLst>
                                            <p:cond delay="499"/>
                                          </p:stCondLst>
                                        </p:cTn>
                                        <p:tgtEl>
                                          <p:spTgt spid="21"/>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8"/>
                                        </p:tgtEl>
                                        <p:attrNameLst>
                                          <p:attrName>ppt_x</p:attrName>
                                        </p:attrNameLst>
                                      </p:cBhvr>
                                      <p:tavLst>
                                        <p:tav tm="0">
                                          <p:val>
                                            <p:strVal val="ppt_x"/>
                                          </p:val>
                                        </p:tav>
                                        <p:tav tm="100000">
                                          <p:val>
                                            <p:strVal val="ppt_x"/>
                                          </p:val>
                                        </p:tav>
                                      </p:tavLst>
                                    </p:anim>
                                    <p:anim calcmode="lin" valueType="num">
                                      <p:cBhvr additive="base">
                                        <p:cTn id="68" dur="500"/>
                                        <p:tgtEl>
                                          <p:spTgt spid="18"/>
                                        </p:tgtEl>
                                        <p:attrNameLst>
                                          <p:attrName>ppt_y</p:attrName>
                                        </p:attrNameLst>
                                      </p:cBhvr>
                                      <p:tavLst>
                                        <p:tav tm="0">
                                          <p:val>
                                            <p:strVal val="ppt_y"/>
                                          </p:val>
                                        </p:tav>
                                        <p:tav tm="100000">
                                          <p:val>
                                            <p:strVal val="1+ppt_h/2"/>
                                          </p:val>
                                        </p:tav>
                                      </p:tavLst>
                                    </p:anim>
                                    <p:set>
                                      <p:cBhvr>
                                        <p:cTn id="69" dur="1" fill="hold">
                                          <p:stCondLst>
                                            <p:cond delay="499"/>
                                          </p:stCondLst>
                                        </p:cTn>
                                        <p:tgtEl>
                                          <p:spTgt spid="1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animEffect transition="in" filter="fade">
                                      <p:cBhvr>
                                        <p:cTn id="74" dur="500"/>
                                        <p:tgtEl>
                                          <p:spTgt spid="4">
                                            <p:txEl>
                                              <p:pRg st="0" end="0"/>
                                            </p:txEl>
                                          </p:spTgt>
                                        </p:tgtEl>
                                      </p:cBhvr>
                                    </p:animEffect>
                                  </p:childTnLst>
                                </p:cTn>
                              </p:par>
                            </p:childTnLst>
                          </p:cTn>
                        </p:par>
                        <p:par>
                          <p:cTn id="75" fill="hold">
                            <p:stCondLst>
                              <p:cond delay="500"/>
                            </p:stCondLst>
                            <p:childTnLst>
                              <p:par>
                                <p:cTn id="76" presetID="22" presetClass="entr" presetSubtype="1" fill="hold" nodeType="afterEffect">
                                  <p:stCondLst>
                                    <p:cond delay="1000"/>
                                  </p:stCondLst>
                                  <p:childTnLst>
                                    <p:set>
                                      <p:cBhvr>
                                        <p:cTn id="77" dur="1" fill="hold">
                                          <p:stCondLst>
                                            <p:cond delay="0"/>
                                          </p:stCondLst>
                                        </p:cTn>
                                        <p:tgtEl>
                                          <p:spTgt spid="6"/>
                                        </p:tgtEl>
                                        <p:attrNameLst>
                                          <p:attrName>style.visibility</p:attrName>
                                        </p:attrNameLst>
                                      </p:cBhvr>
                                      <p:to>
                                        <p:strVal val="visible"/>
                                      </p:to>
                                    </p:set>
                                    <p:animEffect transition="in" filter="wipe(up)">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
                                            <p:txEl>
                                              <p:pRg st="2" end="2"/>
                                            </p:txEl>
                                          </p:spTgt>
                                        </p:tgtEl>
                                        <p:attrNameLst>
                                          <p:attrName>style.visibility</p:attrName>
                                        </p:attrNameLst>
                                      </p:cBhvr>
                                      <p:to>
                                        <p:strVal val="visible"/>
                                      </p:to>
                                    </p:set>
                                    <p:animEffect transition="in" filter="fade">
                                      <p:cBhvr>
                                        <p:cTn id="83" dur="500"/>
                                        <p:tgtEl>
                                          <p:spTgt spid="4">
                                            <p:txEl>
                                              <p:pRg st="2" end="2"/>
                                            </p:txEl>
                                          </p:spTgt>
                                        </p:tgtEl>
                                      </p:cBhvr>
                                    </p:animEffect>
                                  </p:childTnLst>
                                </p:cTn>
                              </p:par>
                              <p:par>
                                <p:cTn id="84" presetID="49" presetClass="exit" presetSubtype="0" accel="100000" fill="hold" nodeType="withEffect">
                                  <p:stCondLst>
                                    <p:cond delay="0"/>
                                  </p:stCondLst>
                                  <p:childTnLst>
                                    <p:anim calcmode="lin" valueType="num">
                                      <p:cBhvr>
                                        <p:cTn id="85" dur="500"/>
                                        <p:tgtEl>
                                          <p:spTgt spid="6"/>
                                        </p:tgtEl>
                                        <p:attrNameLst>
                                          <p:attrName>ppt_w</p:attrName>
                                        </p:attrNameLst>
                                      </p:cBhvr>
                                      <p:tavLst>
                                        <p:tav tm="0">
                                          <p:val>
                                            <p:strVal val="ppt_w"/>
                                          </p:val>
                                        </p:tav>
                                        <p:tav tm="100000">
                                          <p:val>
                                            <p:fltVal val="0"/>
                                          </p:val>
                                        </p:tav>
                                      </p:tavLst>
                                    </p:anim>
                                    <p:anim calcmode="lin" valueType="num">
                                      <p:cBhvr>
                                        <p:cTn id="86" dur="500"/>
                                        <p:tgtEl>
                                          <p:spTgt spid="6"/>
                                        </p:tgtEl>
                                        <p:attrNameLst>
                                          <p:attrName>ppt_h</p:attrName>
                                        </p:attrNameLst>
                                      </p:cBhvr>
                                      <p:tavLst>
                                        <p:tav tm="0">
                                          <p:val>
                                            <p:strVal val="ppt_h"/>
                                          </p:val>
                                        </p:tav>
                                        <p:tav tm="100000">
                                          <p:val>
                                            <p:fltVal val="0"/>
                                          </p:val>
                                        </p:tav>
                                      </p:tavLst>
                                    </p:anim>
                                    <p:anim calcmode="lin" valueType="num">
                                      <p:cBhvr>
                                        <p:cTn id="87" dur="500"/>
                                        <p:tgtEl>
                                          <p:spTgt spid="6"/>
                                        </p:tgtEl>
                                        <p:attrNameLst>
                                          <p:attrName>style.rotation</p:attrName>
                                        </p:attrNameLst>
                                      </p:cBhvr>
                                      <p:tavLst>
                                        <p:tav tm="0">
                                          <p:val>
                                            <p:fltVal val="0"/>
                                          </p:val>
                                        </p:tav>
                                        <p:tav tm="100000">
                                          <p:val>
                                            <p:fltVal val="360"/>
                                          </p:val>
                                        </p:tav>
                                      </p:tavLst>
                                    </p:anim>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childTnLst>
                          </p:cTn>
                        </p:par>
                        <p:par>
                          <p:cTn id="90" fill="hold">
                            <p:stCondLst>
                              <p:cond delay="500"/>
                            </p:stCondLst>
                            <p:childTnLst>
                              <p:par>
                                <p:cTn id="91" presetID="2" presetClass="entr" presetSubtype="2" fill="hold" nodeType="afterEffect">
                                  <p:stCondLst>
                                    <p:cond delay="100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1+#ppt_w/2"/>
                                          </p:val>
                                        </p:tav>
                                        <p:tav tm="100000">
                                          <p:val>
                                            <p:strVal val="#ppt_x"/>
                                          </p:val>
                                        </p:tav>
                                      </p:tavLst>
                                    </p:anim>
                                    <p:anim calcmode="lin" valueType="num">
                                      <p:cBhvr additive="base">
                                        <p:cTn id="9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xit" presetSubtype="8" fill="hold" nodeType="clickEffect">
                                  <p:stCondLst>
                                    <p:cond delay="0"/>
                                  </p:stCondLst>
                                  <p:childTnLst>
                                    <p:anim calcmode="lin" valueType="num">
                                      <p:cBhvr additive="base">
                                        <p:cTn id="98" dur="500"/>
                                        <p:tgtEl>
                                          <p:spTgt spid="8"/>
                                        </p:tgtEl>
                                        <p:attrNameLst>
                                          <p:attrName>ppt_x</p:attrName>
                                        </p:attrNameLst>
                                      </p:cBhvr>
                                      <p:tavLst>
                                        <p:tav tm="0">
                                          <p:val>
                                            <p:strVal val="ppt_x"/>
                                          </p:val>
                                        </p:tav>
                                        <p:tav tm="100000">
                                          <p:val>
                                            <p:strVal val="0-ppt_w/2"/>
                                          </p:val>
                                        </p:tav>
                                      </p:tavLst>
                                    </p:anim>
                                    <p:anim calcmode="lin" valueType="num">
                                      <p:cBhvr additive="base">
                                        <p:cTn id="99" dur="500"/>
                                        <p:tgtEl>
                                          <p:spTgt spid="8"/>
                                        </p:tgtEl>
                                        <p:attrNameLst>
                                          <p:attrName>ppt_y</p:attrName>
                                        </p:attrNameLst>
                                      </p:cBhvr>
                                      <p:tavLst>
                                        <p:tav tm="0">
                                          <p:val>
                                            <p:strVal val="ppt_y"/>
                                          </p:val>
                                        </p:tav>
                                        <p:tav tm="100000">
                                          <p:val>
                                            <p:strVal val="ppt_y"/>
                                          </p:val>
                                        </p:tav>
                                      </p:tavLst>
                                    </p:anim>
                                    <p:set>
                                      <p:cBhvr>
                                        <p:cTn id="100" dur="1" fill="hold">
                                          <p:stCondLst>
                                            <p:cond delay="499"/>
                                          </p:stCondLst>
                                        </p:cTn>
                                        <p:tgtEl>
                                          <p:spTgt spid="8"/>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
                                            <p:txEl>
                                              <p:pRg st="4" end="4"/>
                                            </p:txEl>
                                          </p:spTgt>
                                        </p:tgtEl>
                                        <p:attrNameLst>
                                          <p:attrName>style.visibility</p:attrName>
                                        </p:attrNameLst>
                                      </p:cBhvr>
                                      <p:to>
                                        <p:strVal val="visible"/>
                                      </p:to>
                                    </p:set>
                                    <p:animEffect transition="in" filter="fade">
                                      <p:cBhvr>
                                        <p:cTn id="103" dur="500"/>
                                        <p:tgtEl>
                                          <p:spTgt spid="4">
                                            <p:txEl>
                                              <p:pRg st="4" end="4"/>
                                            </p:txEl>
                                          </p:spTgt>
                                        </p:tgtEl>
                                      </p:cBhvr>
                                    </p:animEffect>
                                  </p:childTnLst>
                                </p:cTn>
                              </p:par>
                            </p:childTnLst>
                          </p:cTn>
                        </p:par>
                        <p:par>
                          <p:cTn id="104" fill="hold">
                            <p:stCondLst>
                              <p:cond delay="500"/>
                            </p:stCondLst>
                            <p:childTnLst>
                              <p:par>
                                <p:cTn id="105" presetID="2" presetClass="entr" presetSubtype="4" fill="hold" nodeType="afterEffect">
                                  <p:stCondLst>
                                    <p:cond delay="100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500" fill="hold"/>
                                        <p:tgtEl>
                                          <p:spTgt spid="10"/>
                                        </p:tgtEl>
                                        <p:attrNameLst>
                                          <p:attrName>ppt_x</p:attrName>
                                        </p:attrNameLst>
                                      </p:cBhvr>
                                      <p:tavLst>
                                        <p:tav tm="0">
                                          <p:val>
                                            <p:strVal val="#ppt_x"/>
                                          </p:val>
                                        </p:tav>
                                        <p:tav tm="100000">
                                          <p:val>
                                            <p:strVal val="#ppt_x"/>
                                          </p:val>
                                        </p:tav>
                                      </p:tavLst>
                                    </p:anim>
                                    <p:anim calcmode="lin" valueType="num">
                                      <p:cBhvr additive="base">
                                        <p:cTn id="10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7" presetClass="exit" presetSubtype="0" fill="hold" nodeType="clickEffect">
                                  <p:stCondLst>
                                    <p:cond delay="0"/>
                                  </p:stCondLst>
                                  <p:childTnLst>
                                    <p:animEffect transition="out" filter="fade">
                                      <p:cBhvr>
                                        <p:cTn id="112" dur="1000"/>
                                        <p:tgtEl>
                                          <p:spTgt spid="10"/>
                                        </p:tgtEl>
                                      </p:cBhvr>
                                    </p:animEffect>
                                    <p:anim calcmode="lin" valueType="num">
                                      <p:cBhvr>
                                        <p:cTn id="113" dur="1000"/>
                                        <p:tgtEl>
                                          <p:spTgt spid="10"/>
                                        </p:tgtEl>
                                        <p:attrNameLst>
                                          <p:attrName>ppt_x</p:attrName>
                                        </p:attrNameLst>
                                      </p:cBhvr>
                                      <p:tavLst>
                                        <p:tav tm="0">
                                          <p:val>
                                            <p:strVal val="ppt_x"/>
                                          </p:val>
                                        </p:tav>
                                        <p:tav tm="100000">
                                          <p:val>
                                            <p:strVal val="ppt_x"/>
                                          </p:val>
                                        </p:tav>
                                      </p:tavLst>
                                    </p:anim>
                                    <p:anim calcmode="lin" valueType="num">
                                      <p:cBhvr>
                                        <p:cTn id="114" dur="100" decel="100000"/>
                                        <p:tgtEl>
                                          <p:spTgt spid="10"/>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10"/>
                                        </p:tgtEl>
                                        <p:attrNameLst>
                                          <p:attrName>ppt_y</p:attrName>
                                        </p:attrNameLst>
                                      </p:cBhvr>
                                      <p:tavLst>
                                        <p:tav tm="0">
                                          <p:val>
                                            <p:strVal val="ppt_y"/>
                                          </p:val>
                                        </p:tav>
                                        <p:tav tm="100000">
                                          <p:val>
                                            <p:strVal val="ppt_y+1"/>
                                          </p:val>
                                        </p:tav>
                                      </p:tavLst>
                                    </p:anim>
                                    <p:set>
                                      <p:cBhvr>
                                        <p:cTn id="116" dur="1" fill="hold">
                                          <p:stCondLst>
                                            <p:cond delay="999"/>
                                          </p:stCondLst>
                                        </p:cTn>
                                        <p:tgtEl>
                                          <p:spTgt spid="10"/>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4">
                                            <p:txEl>
                                              <p:pRg st="6" end="6"/>
                                            </p:txEl>
                                          </p:spTgt>
                                        </p:tgtEl>
                                        <p:attrNameLst>
                                          <p:attrName>style.visibility</p:attrName>
                                        </p:attrNameLst>
                                      </p:cBhvr>
                                      <p:to>
                                        <p:strVal val="visible"/>
                                      </p:to>
                                    </p:set>
                                    <p:animEffect transition="in" filter="fade">
                                      <p:cBhvr>
                                        <p:cTn id="119" dur="500"/>
                                        <p:tgtEl>
                                          <p:spTgt spid="4">
                                            <p:txEl>
                                              <p:pRg st="6" end="6"/>
                                            </p:txEl>
                                          </p:spTgt>
                                        </p:tgtEl>
                                      </p:cBhvr>
                                    </p:animEffect>
                                  </p:childTnLst>
                                </p:cTn>
                              </p:par>
                            </p:childTnLst>
                          </p:cTn>
                        </p:par>
                        <p:par>
                          <p:cTn id="120" fill="hold">
                            <p:stCondLst>
                              <p:cond delay="1000"/>
                            </p:stCondLst>
                            <p:childTnLst>
                              <p:par>
                                <p:cTn id="121" presetID="31" presetClass="entr" presetSubtype="0" fill="hold" nodeType="afterEffect">
                                  <p:stCondLst>
                                    <p:cond delay="1000"/>
                                  </p:stCondLst>
                                  <p:childTnLst>
                                    <p:set>
                                      <p:cBhvr>
                                        <p:cTn id="122" dur="1" fill="hold">
                                          <p:stCondLst>
                                            <p:cond delay="0"/>
                                          </p:stCondLst>
                                        </p:cTn>
                                        <p:tgtEl>
                                          <p:spTgt spid="12"/>
                                        </p:tgtEl>
                                        <p:attrNameLst>
                                          <p:attrName>style.visibility</p:attrName>
                                        </p:attrNameLst>
                                      </p:cBhvr>
                                      <p:to>
                                        <p:strVal val="visible"/>
                                      </p:to>
                                    </p:set>
                                    <p:anim calcmode="lin" valueType="num">
                                      <p:cBhvr>
                                        <p:cTn id="123" dur="1000" fill="hold"/>
                                        <p:tgtEl>
                                          <p:spTgt spid="12"/>
                                        </p:tgtEl>
                                        <p:attrNameLst>
                                          <p:attrName>ppt_w</p:attrName>
                                        </p:attrNameLst>
                                      </p:cBhvr>
                                      <p:tavLst>
                                        <p:tav tm="0">
                                          <p:val>
                                            <p:fltVal val="0"/>
                                          </p:val>
                                        </p:tav>
                                        <p:tav tm="100000">
                                          <p:val>
                                            <p:strVal val="#ppt_w"/>
                                          </p:val>
                                        </p:tav>
                                      </p:tavLst>
                                    </p:anim>
                                    <p:anim calcmode="lin" valueType="num">
                                      <p:cBhvr>
                                        <p:cTn id="124" dur="1000" fill="hold"/>
                                        <p:tgtEl>
                                          <p:spTgt spid="12"/>
                                        </p:tgtEl>
                                        <p:attrNameLst>
                                          <p:attrName>ppt_h</p:attrName>
                                        </p:attrNameLst>
                                      </p:cBhvr>
                                      <p:tavLst>
                                        <p:tav tm="0">
                                          <p:val>
                                            <p:fltVal val="0"/>
                                          </p:val>
                                        </p:tav>
                                        <p:tav tm="100000">
                                          <p:val>
                                            <p:strVal val="#ppt_h"/>
                                          </p:val>
                                        </p:tav>
                                      </p:tavLst>
                                    </p:anim>
                                    <p:anim calcmode="lin" valueType="num">
                                      <p:cBhvr>
                                        <p:cTn id="125" dur="1000" fill="hold"/>
                                        <p:tgtEl>
                                          <p:spTgt spid="12"/>
                                        </p:tgtEl>
                                        <p:attrNameLst>
                                          <p:attrName>style.rotation</p:attrName>
                                        </p:attrNameLst>
                                      </p:cBhvr>
                                      <p:tavLst>
                                        <p:tav tm="0">
                                          <p:val>
                                            <p:fltVal val="90"/>
                                          </p:val>
                                        </p:tav>
                                        <p:tav tm="100000">
                                          <p:val>
                                            <p:fltVal val="0"/>
                                          </p:val>
                                        </p:tav>
                                      </p:tavLst>
                                    </p:anim>
                                    <p:animEffect transition="in" filter="fade">
                                      <p:cBhvr>
                                        <p:cTn id="126" dur="1000"/>
                                        <p:tgtEl>
                                          <p:spTgt spid="12"/>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childTnLst>
                          </p:cTn>
                        </p:par>
                        <p:par>
                          <p:cTn id="132" fill="hold">
                            <p:stCondLst>
                              <p:cond delay="500"/>
                            </p:stCondLst>
                            <p:childTnLst>
                              <p:par>
                                <p:cTn id="133" presetID="10" presetClass="entr" presetSubtype="0" fill="hold" nodeType="after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par>
                          <p:cTn id="136" fill="hold">
                            <p:stCondLst>
                              <p:cond delay="1000"/>
                            </p:stCondLst>
                            <p:childTnLst>
                              <p:par>
                                <p:cTn id="137" presetID="2" presetClass="entr" presetSubtype="1" fill="hold" nodeType="afterEffect">
                                  <p:stCondLst>
                                    <p:cond delay="0"/>
                                  </p:stCondLst>
                                  <p:childTnLst>
                                    <p:set>
                                      <p:cBhvr>
                                        <p:cTn id="138" dur="1" fill="hold">
                                          <p:stCondLst>
                                            <p:cond delay="0"/>
                                          </p:stCondLst>
                                        </p:cTn>
                                        <p:tgtEl>
                                          <p:spTgt spid="14"/>
                                        </p:tgtEl>
                                        <p:attrNameLst>
                                          <p:attrName>style.visibility</p:attrName>
                                        </p:attrNameLst>
                                      </p:cBhvr>
                                      <p:to>
                                        <p:strVal val="visible"/>
                                      </p:to>
                                    </p:set>
                                    <p:anim calcmode="lin" valueType="num">
                                      <p:cBhvr additive="base">
                                        <p:cTn id="139" dur="500" fill="hold"/>
                                        <p:tgtEl>
                                          <p:spTgt spid="14"/>
                                        </p:tgtEl>
                                        <p:attrNameLst>
                                          <p:attrName>ppt_x</p:attrName>
                                        </p:attrNameLst>
                                      </p:cBhvr>
                                      <p:tavLst>
                                        <p:tav tm="0">
                                          <p:val>
                                            <p:strVal val="#ppt_x"/>
                                          </p:val>
                                        </p:tav>
                                        <p:tav tm="100000">
                                          <p:val>
                                            <p:strVal val="#ppt_x"/>
                                          </p:val>
                                        </p:tav>
                                      </p:tavLst>
                                    </p:anim>
                                    <p:anim calcmode="lin" valueType="num">
                                      <p:cBhvr additive="base">
                                        <p:cTn id="14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8.3"/>
</p:tagLst>
</file>

<file path=ppt/tags/tag2.xml><?xml version="1.0" encoding="utf-8"?>
<p:tagLst xmlns:a="http://schemas.openxmlformats.org/drawingml/2006/main" xmlns:r="http://schemas.openxmlformats.org/officeDocument/2006/relationships" xmlns:p="http://schemas.openxmlformats.org/presentationml/2006/main">
  <p:tag name="TIMING" val="|2.7|8.3"/>
</p:tagLst>
</file>

<file path=ppt/theme/theme1.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2.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3.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4.xml><?xml version="1.0" encoding="utf-8"?>
<a:theme xmlns:a="http://schemas.openxmlformats.org/drawingml/2006/main" name="1_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5.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6.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24187</TotalTime>
  <Words>2476</Words>
  <Application>Microsoft Office PowerPoint</Application>
  <PresentationFormat>Widescreen</PresentationFormat>
  <Paragraphs>188</Paragraphs>
  <Slides>25</Slides>
  <Notes>22</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25</vt:i4>
      </vt:variant>
    </vt:vector>
  </HeadingPairs>
  <TitlesOfParts>
    <vt:vector size="34" baseType="lpstr">
      <vt:lpstr>ＭＳ Ｐゴシック</vt:lpstr>
      <vt:lpstr>Arial</vt:lpstr>
      <vt:lpstr>Calibri</vt:lpstr>
      <vt:lpstr>Level 3</vt:lpstr>
      <vt:lpstr>Level 1</vt:lpstr>
      <vt:lpstr>Level 2</vt:lpstr>
      <vt:lpstr>1_Level 3</vt:lpstr>
      <vt:lpstr>Level 4</vt:lpstr>
      <vt:lpstr>Level 5</vt:lpstr>
      <vt:lpstr>Open Licensing and Creative Commons</vt:lpstr>
      <vt:lpstr>LICENCE</vt:lpstr>
      <vt:lpstr>AUTHORIZING USES</vt:lpstr>
      <vt:lpstr>PowerPoint Presentation</vt:lpstr>
      <vt:lpstr>OPEN LICENSING SYSTEMS</vt:lpstr>
      <vt:lpstr>Open Licensing and Creative Commons</vt:lpstr>
      <vt:lpstr>PowerPoint Presentation</vt:lpstr>
      <vt:lpstr>SPECTRUM OF OPENNESS</vt:lpstr>
      <vt:lpstr>FREE SOFTWARE MOVEMENT</vt:lpstr>
      <vt:lpstr>CREATIVE COMMONS</vt:lpstr>
      <vt:lpstr>OPEN LICENCES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Smith, Mireille</cp:lastModifiedBy>
  <cp:revision>160</cp:revision>
  <dcterms:created xsi:type="dcterms:W3CDTF">2019-10-03T17:13:49Z</dcterms:created>
  <dcterms:modified xsi:type="dcterms:W3CDTF">2024-09-06T18:05:37Z</dcterms:modified>
</cp:coreProperties>
</file>