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handoutMasterIdLst>
    <p:handoutMasterId r:id="rId34"/>
  </p:handoutMasterIdLst>
  <p:sldIdLst>
    <p:sldId id="363" r:id="rId2"/>
    <p:sldId id="401" r:id="rId3"/>
    <p:sldId id="364" r:id="rId4"/>
    <p:sldId id="413" r:id="rId5"/>
    <p:sldId id="368" r:id="rId6"/>
    <p:sldId id="371" r:id="rId7"/>
    <p:sldId id="372" r:id="rId8"/>
    <p:sldId id="373" r:id="rId9"/>
    <p:sldId id="374" r:id="rId10"/>
    <p:sldId id="375" r:id="rId11"/>
    <p:sldId id="379" r:id="rId12"/>
    <p:sldId id="381" r:id="rId13"/>
    <p:sldId id="420" r:id="rId14"/>
    <p:sldId id="431" r:id="rId15"/>
    <p:sldId id="422" r:id="rId16"/>
    <p:sldId id="415" r:id="rId17"/>
    <p:sldId id="416" r:id="rId18"/>
    <p:sldId id="410" r:id="rId19"/>
    <p:sldId id="392" r:id="rId20"/>
    <p:sldId id="393" r:id="rId21"/>
    <p:sldId id="394" r:id="rId22"/>
    <p:sldId id="433" r:id="rId23"/>
    <p:sldId id="395" r:id="rId24"/>
    <p:sldId id="396" r:id="rId25"/>
    <p:sldId id="436" r:id="rId26"/>
    <p:sldId id="437" r:id="rId27"/>
    <p:sldId id="438" r:id="rId28"/>
    <p:sldId id="440" r:id="rId29"/>
    <p:sldId id="400" r:id="rId30"/>
    <p:sldId id="414" r:id="rId31"/>
    <p:sldId id="439" r:id="rId32"/>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4660"/>
  </p:normalViewPr>
  <p:slideViewPr>
    <p:cSldViewPr>
      <p:cViewPr>
        <p:scale>
          <a:sx n="87" d="100"/>
          <a:sy n="87" d="100"/>
        </p:scale>
        <p:origin x="-2400" y="-8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CA"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D77D000C-89E2-4003-B88E-04C9D9B3ABC7}" type="datetimeFigureOut">
              <a:rPr lang="en-CA" smtClean="0"/>
              <a:t>27/01/2017</a:t>
            </a:fld>
            <a:endParaRPr lang="en-CA" dirty="0"/>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CA" dirty="0"/>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89261E19-769A-4636-8940-0C2802F47BA2}" type="slidenum">
              <a:rPr lang="en-CA" smtClean="0"/>
              <a:t>‹#›</a:t>
            </a:fld>
            <a:endParaRPr lang="en-CA" dirty="0"/>
          </a:p>
        </p:txBody>
      </p:sp>
    </p:spTree>
    <p:extLst>
      <p:ext uri="{BB962C8B-B14F-4D97-AF65-F5344CB8AC3E}">
        <p14:creationId xmlns:p14="http://schemas.microsoft.com/office/powerpoint/2010/main" val="13253239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CA"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11E109D8-2495-44A5-AF61-B8C9588F910B}" type="datetimeFigureOut">
              <a:rPr lang="en-CA" smtClean="0"/>
              <a:pPr/>
              <a:t>27/01/2017</a:t>
            </a:fld>
            <a:endParaRPr lang="en-CA"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CA"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70946AE9-6AAB-44BE-80AC-9CC159D1FAE7}" type="slidenum">
              <a:rPr lang="en-CA" smtClean="0"/>
              <a:pPr/>
              <a:t>‹#›</a:t>
            </a:fld>
            <a:endParaRPr lang="en-CA" dirty="0"/>
          </a:p>
        </p:txBody>
      </p:sp>
    </p:spTree>
    <p:extLst>
      <p:ext uri="{BB962C8B-B14F-4D97-AF65-F5344CB8AC3E}">
        <p14:creationId xmlns:p14="http://schemas.microsoft.com/office/powerpoint/2010/main" val="2017996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0946AE9-6AAB-44BE-80AC-9CC159D1FAE7}" type="slidenum">
              <a:rPr lang="en-CA" smtClean="0"/>
              <a:pPr/>
              <a:t>13</a:t>
            </a:fld>
            <a:endParaRPr lang="en-CA" dirty="0"/>
          </a:p>
        </p:txBody>
      </p:sp>
    </p:spTree>
    <p:extLst>
      <p:ext uri="{BB962C8B-B14F-4D97-AF65-F5344CB8AC3E}">
        <p14:creationId xmlns:p14="http://schemas.microsoft.com/office/powerpoint/2010/main" val="2148971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7A8FBB-53CF-4B03-BB5D-E77C1ED28C8F}" type="datetimeFigureOut">
              <a:rPr lang="en-CA" smtClean="0"/>
              <a:pPr/>
              <a:t>27/01/2017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8FBB-53CF-4B03-BB5D-E77C1ED28C8F}" type="datetimeFigureOut">
              <a:rPr lang="en-CA" smtClean="0"/>
              <a:pPr/>
              <a:t>27/01/2017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8FBB-53CF-4B03-BB5D-E77C1ED28C8F}" type="datetimeFigureOut">
              <a:rPr lang="en-CA" smtClean="0"/>
              <a:pPr/>
              <a:t>27/01/2017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8FBB-53CF-4B03-BB5D-E77C1ED28C8F}" type="datetimeFigureOut">
              <a:rPr lang="en-CA" smtClean="0"/>
              <a:pPr/>
              <a:t>27/01/2017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7A8FBB-53CF-4B03-BB5D-E77C1ED28C8F}" type="datetimeFigureOut">
              <a:rPr lang="en-CA" smtClean="0"/>
              <a:pPr/>
              <a:t>27/01/2017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7A8FBB-53CF-4B03-BB5D-E77C1ED28C8F}" type="datetimeFigureOut">
              <a:rPr lang="en-CA" smtClean="0"/>
              <a:pPr/>
              <a:t>27/01/2017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7A8FBB-53CF-4B03-BB5D-E77C1ED28C8F}" type="datetimeFigureOut">
              <a:rPr lang="en-CA" smtClean="0"/>
              <a:pPr/>
              <a:t>27/01/2017</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7A8FBB-53CF-4B03-BB5D-E77C1ED28C8F}" type="datetimeFigureOut">
              <a:rPr lang="en-CA" smtClean="0"/>
              <a:pPr/>
              <a:t>27/01/2017</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7A8FBB-53CF-4B03-BB5D-E77C1ED28C8F}" type="datetimeFigureOut">
              <a:rPr lang="en-CA" smtClean="0"/>
              <a:pPr/>
              <a:t>27/01/2017</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7A8FBB-53CF-4B03-BB5D-E77C1ED28C8F}" type="datetimeFigureOut">
              <a:rPr lang="en-CA" smtClean="0"/>
              <a:pPr/>
              <a:t>27/01/2017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5A6DBD8A-FC71-4FC4-AC0D-3910F172F443}" type="slidenum">
              <a:rPr lang="en-CA" smtClean="0"/>
              <a:pPr/>
              <a:t>‹#›</a:t>
            </a:fld>
            <a:endParaRPr lang="en-CA" dirty="0"/>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BC7A8FBB-53CF-4B03-BB5D-E77C1ED28C8F}" type="datetimeFigureOut">
              <a:rPr lang="en-CA" smtClean="0"/>
              <a:pPr/>
              <a:t>27/01/2017</a:t>
            </a:fld>
            <a:endParaRPr lang="en-CA" dirty="0"/>
          </a:p>
        </p:txBody>
      </p:sp>
      <p:sp>
        <p:nvSpPr>
          <p:cNvPr id="9" name="Slide Number Placeholder 8"/>
          <p:cNvSpPr>
            <a:spLocks noGrp="1"/>
          </p:cNvSpPr>
          <p:nvPr>
            <p:ph type="sldNum" sz="quarter" idx="11"/>
          </p:nvPr>
        </p:nvSpPr>
        <p:spPr/>
        <p:txBody>
          <a:bodyPr/>
          <a:lstStyle/>
          <a:p>
            <a:fld id="{5A6DBD8A-FC71-4FC4-AC0D-3910F172F443}" type="slidenum">
              <a:rPr lang="en-CA" smtClean="0"/>
              <a:pPr/>
              <a:t>‹#›</a:t>
            </a:fld>
            <a:endParaRPr lang="en-CA" dirty="0"/>
          </a:p>
        </p:txBody>
      </p:sp>
      <p:sp>
        <p:nvSpPr>
          <p:cNvPr id="10" name="Footer Placeholder 9"/>
          <p:cNvSpPr>
            <a:spLocks noGrp="1"/>
          </p:cNvSpPr>
          <p:nvPr>
            <p:ph type="ftr" sz="quarter" idx="12"/>
          </p:nvPr>
        </p:nvSpPr>
        <p:spPr/>
        <p:txBody>
          <a:bodyPr/>
          <a:lstStyle/>
          <a:p>
            <a:endParaRPr lang="en-CA"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5A6DBD8A-FC71-4FC4-AC0D-3910F172F443}" type="slidenum">
              <a:rPr lang="en-CA" smtClean="0"/>
              <a:pPr/>
              <a:t>‹#›</a:t>
            </a:fld>
            <a:endParaRPr lang="en-CA"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CA"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BC7A8FBB-53CF-4B03-BB5D-E77C1ED28C8F}" type="datetimeFigureOut">
              <a:rPr lang="en-CA" smtClean="0"/>
              <a:pPr/>
              <a:t>27/01/2017</a:t>
            </a:fld>
            <a:endParaRPr lang="en-CA"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6.png"/><Relationship Id="rId4" Type="http://schemas.openxmlformats.org/officeDocument/2006/relationships/hyperlink" Target="http://www.law-democracy.org/live/wp-content/uploads/2013/09/Report-1.13.09.Overview-of-RTI-Rating.pdf"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hyperlink" Target="http://laws-lois.justice.gc.ca/eng/acts/S-6.9/index.html" TargetMode="External"/><Relationship Id="rId5" Type="http://schemas.openxmlformats.org/officeDocument/2006/relationships/hyperlink" Target="http://laws.justice.gc.ca/en/c-5/" TargetMode="External"/><Relationship Id="rId4" Type="http://schemas.openxmlformats.org/officeDocument/2006/relationships/hyperlink" Target="http://laws.justice.gc.ca/en/O-5"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ma"/><Relationship Id="rId1" Type="http://schemas.microsoft.com/office/2007/relationships/media" Target="../media/media27.wma"/><Relationship Id="rId5" Type="http://schemas.openxmlformats.org/officeDocument/2006/relationships/image" Target="../media/image6.png"/><Relationship Id="rId4" Type="http://schemas.openxmlformats.org/officeDocument/2006/relationships/hyperlink" Target="https://www.tbs-sct.gc.ca/pol/doc-eng.aspx?id=18310"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hyperlink" Target="http://www.ci-oic.gc.ca/eng/DownloadHandler.ashx?pg=bf6ec4ed-f431-4b29-987d-b09bfa87a8ac&amp;section=6a229b99-05c8-4068-8766-f323e1628394&amp;file=982+final+English+formatted+2-greyscale.pdf" TargetMode="External"/><Relationship Id="rId2" Type="http://schemas.openxmlformats.org/officeDocument/2006/relationships/hyperlink" Target="http://www.oic-ci.gc.ca/eng/DownloadHandler.ashx?pg=70f82b16-ff74-4e4e-822d-6da14dfcfe9b&amp;section=d5a8df8e-48f4-4812-bb47-199a7057ddd4&amp;file=English+125+report+formatted_final.pdf" TargetMode="External"/><Relationship Id="rId1" Type="http://schemas.openxmlformats.org/officeDocument/2006/relationships/slideLayout" Target="../slideLayouts/slideLayout2.xml"/><Relationship Id="rId4" Type="http://schemas.openxmlformats.org/officeDocument/2006/relationships/hyperlink" Target="http://www.oic-ci.gc.ca/telechargements-downloads/userfiles/files/eng/reports-publications/annual-reports/2014-2015/OIC_15-351_AR2015_updates_E_WEB2%20-%20Updated.pdf" TargetMode="External"/></Relationships>
</file>

<file path=ppt/slides/_rels/slide31.xml.rels><?xml version="1.0" encoding="UTF-8" standalone="yes"?>
<Relationships xmlns="http://schemas.openxmlformats.org/package/2006/relationships"><Relationship Id="rId2" Type="http://schemas.openxmlformats.org/officeDocument/2006/relationships/hyperlink" Target="mailto:mmcnally@ualberta.ca"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000" dirty="0" smtClean="0"/>
              <a:t>Access to  Information and Government </a:t>
            </a:r>
            <a:r>
              <a:rPr lang="en-US" sz="6000" dirty="0" smtClean="0"/>
              <a:t>Secrecy</a:t>
            </a:r>
            <a:endParaRPr lang="en-CA" dirty="0"/>
          </a:p>
        </p:txBody>
      </p:sp>
      <p:sp>
        <p:nvSpPr>
          <p:cNvPr id="3" name="Subtitle 2"/>
          <p:cNvSpPr>
            <a:spLocks noGrp="1"/>
          </p:cNvSpPr>
          <p:nvPr>
            <p:ph type="subTitle" idx="1"/>
          </p:nvPr>
        </p:nvSpPr>
        <p:spPr/>
        <p:txBody>
          <a:bodyPr/>
          <a:lstStyle/>
          <a:p>
            <a:r>
              <a:rPr lang="en-US" dirty="0" smtClean="0"/>
              <a:t>LIS 598 – Information Policy – Winter 2017</a:t>
            </a:r>
          </a:p>
          <a:p>
            <a:r>
              <a:rPr lang="en-US" dirty="0" smtClean="0"/>
              <a:t>Jan. </a:t>
            </a:r>
            <a:r>
              <a:rPr lang="en-US" dirty="0" smtClean="0"/>
              <a:t>27, </a:t>
            </a:r>
            <a:r>
              <a:rPr lang="en-US" dirty="0" smtClean="0"/>
              <a:t>2017</a:t>
            </a:r>
            <a:endParaRPr lang="en-CA" dirty="0"/>
          </a:p>
        </p:txBody>
      </p:sp>
      <p:pic>
        <p:nvPicPr>
          <p:cNvPr id="4" name="B00108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0312" y="5589240"/>
            <a:ext cx="609600" cy="609600"/>
          </a:xfrm>
          <a:prstGeom prst="rect">
            <a:avLst/>
          </a:prstGeom>
        </p:spPr>
      </p:pic>
    </p:spTree>
    <p:extLst>
      <p:ext uri="{BB962C8B-B14F-4D97-AF65-F5344CB8AC3E}">
        <p14:creationId xmlns:p14="http://schemas.microsoft.com/office/powerpoint/2010/main" val="33234311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 Text of ATI</a:t>
            </a:r>
            <a:endParaRPr lang="en-CA" dirty="0"/>
          </a:p>
        </p:txBody>
      </p:sp>
      <p:sp>
        <p:nvSpPr>
          <p:cNvPr id="3" name="Content Placeholder 2"/>
          <p:cNvSpPr>
            <a:spLocks noGrp="1"/>
          </p:cNvSpPr>
          <p:nvPr>
            <p:ph idx="1"/>
          </p:nvPr>
        </p:nvSpPr>
        <p:spPr/>
        <p:txBody>
          <a:bodyPr/>
          <a:lstStyle/>
          <a:p>
            <a:r>
              <a:rPr lang="en-US" dirty="0" smtClean="0"/>
              <a:t>Key sections of the Act include</a:t>
            </a:r>
          </a:p>
          <a:p>
            <a:pPr lvl="1"/>
            <a:r>
              <a:rPr lang="en-US" dirty="0" smtClean="0"/>
              <a:t>Section 2 – Purpose of the Act</a:t>
            </a:r>
          </a:p>
          <a:p>
            <a:pPr lvl="1"/>
            <a:r>
              <a:rPr lang="en-US" dirty="0" smtClean="0"/>
              <a:t>Section 4 – Right to access government records</a:t>
            </a:r>
          </a:p>
          <a:p>
            <a:pPr lvl="1"/>
            <a:r>
              <a:rPr lang="en-US" dirty="0" smtClean="0"/>
              <a:t>Section 6 – Requesting access</a:t>
            </a:r>
          </a:p>
          <a:p>
            <a:pPr lvl="1"/>
            <a:r>
              <a:rPr lang="en-US" dirty="0" smtClean="0"/>
              <a:t>Section 7 – Timeline for government response</a:t>
            </a:r>
          </a:p>
          <a:p>
            <a:pPr lvl="1"/>
            <a:r>
              <a:rPr lang="en-US" dirty="0" smtClean="0"/>
              <a:t>Section 11 – Fees</a:t>
            </a:r>
          </a:p>
          <a:p>
            <a:pPr lvl="1"/>
            <a:r>
              <a:rPr lang="en-US" dirty="0" smtClean="0"/>
              <a:t>Schedule I – list of all departments and agencies to which the act applies (144 departments and agencies)</a:t>
            </a:r>
          </a:p>
          <a:p>
            <a:pPr lvl="1"/>
            <a:r>
              <a:rPr lang="en-US" dirty="0" smtClean="0"/>
              <a:t>Schedule II – list of acts that contains sections which exclude information from ATI </a:t>
            </a:r>
            <a:endParaRPr lang="en-US" dirty="0"/>
          </a:p>
          <a:p>
            <a:endParaRPr lang="en-CA" dirty="0"/>
          </a:p>
        </p:txBody>
      </p:sp>
      <p:pic>
        <p:nvPicPr>
          <p:cNvPr id="4" name="B01008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76256" y="5373216"/>
            <a:ext cx="609600" cy="609600"/>
          </a:xfrm>
          <a:prstGeom prst="rect">
            <a:avLst/>
          </a:prstGeom>
        </p:spPr>
      </p:pic>
    </p:spTree>
    <p:extLst>
      <p:ext uri="{BB962C8B-B14F-4D97-AF65-F5344CB8AC3E}">
        <p14:creationId xmlns:p14="http://schemas.microsoft.com/office/powerpoint/2010/main" val="30824988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0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C-II. Major </a:t>
            </a:r>
            <a:r>
              <a:rPr lang="en-US" dirty="0" smtClean="0"/>
              <a:t>Exemptions</a:t>
            </a:r>
            <a:endParaRPr lang="en-CA" dirty="0"/>
          </a:p>
        </p:txBody>
      </p:sp>
      <p:sp>
        <p:nvSpPr>
          <p:cNvPr id="3" name="Content Placeholder 2"/>
          <p:cNvSpPr>
            <a:spLocks noGrp="1"/>
          </p:cNvSpPr>
          <p:nvPr>
            <p:ph idx="1"/>
          </p:nvPr>
        </p:nvSpPr>
        <p:spPr/>
        <p:txBody>
          <a:bodyPr>
            <a:normAutofit fontScale="77500" lnSpcReduction="20000"/>
          </a:bodyPr>
          <a:lstStyle/>
          <a:p>
            <a:r>
              <a:rPr lang="en-US" dirty="0" smtClean="0"/>
              <a:t>Confidential information from other governments (lower levels, aboriginal, and foreign) and international organizations (s. 13)</a:t>
            </a:r>
          </a:p>
          <a:p>
            <a:r>
              <a:rPr lang="en-US" dirty="0" smtClean="0"/>
              <a:t>Information on federal-provincial affairs (s. 14)</a:t>
            </a:r>
          </a:p>
          <a:p>
            <a:r>
              <a:rPr lang="en-US" dirty="0" smtClean="0"/>
              <a:t>Information on international affairs and national defence (s. 15)</a:t>
            </a:r>
          </a:p>
          <a:p>
            <a:r>
              <a:rPr lang="en-US" dirty="0" smtClean="0"/>
              <a:t>Law enforcement, security and investigations (s. 16)</a:t>
            </a:r>
          </a:p>
          <a:p>
            <a:r>
              <a:rPr lang="en-US" dirty="0" smtClean="0"/>
              <a:t>Records that would threaten the safety of individuals (s. 17)</a:t>
            </a:r>
          </a:p>
          <a:p>
            <a:r>
              <a:rPr lang="en-US" dirty="0" smtClean="0"/>
              <a:t>Records harmful to the economic interests of the country (s. 18)</a:t>
            </a:r>
          </a:p>
          <a:p>
            <a:r>
              <a:rPr lang="en-US" dirty="0" smtClean="0"/>
              <a:t>Trade secrets and confidential business information of Canada Post, Export Development Canada, the Public Sector Pension Investment Board and Via Rail (s. 18.1)</a:t>
            </a:r>
          </a:p>
          <a:p>
            <a:r>
              <a:rPr lang="en-US" dirty="0" smtClean="0"/>
              <a:t>Personal information (s. 19)</a:t>
            </a:r>
          </a:p>
          <a:p>
            <a:r>
              <a:rPr lang="en-US" dirty="0" smtClean="0"/>
              <a:t>Sensitive third party information (s. 20)</a:t>
            </a:r>
          </a:p>
          <a:p>
            <a:r>
              <a:rPr lang="en-US" dirty="0" smtClean="0"/>
              <a:t>Advice to the Crown/government (s. 21)</a:t>
            </a:r>
          </a:p>
          <a:p>
            <a:r>
              <a:rPr lang="en-US" dirty="0" smtClean="0"/>
              <a:t>The act also does not cover exhibit materials held by federal museums (s. 68), non-administrative information of the CBC (s. 68.1) or Atomic Energy of Canada (s. 68.2) </a:t>
            </a:r>
          </a:p>
          <a:p>
            <a:r>
              <a:rPr lang="en-US" dirty="0" smtClean="0"/>
              <a:t>Most Privy Council documents (s. 69)</a:t>
            </a:r>
          </a:p>
          <a:p>
            <a:r>
              <a:rPr lang="en-US" dirty="0" smtClean="0"/>
              <a:t>Finally some information dealing with specific pieces of legislation is restricted (s. 24(1) and Schedule II)</a:t>
            </a:r>
          </a:p>
          <a:p>
            <a:endParaRPr lang="en-CA" dirty="0"/>
          </a:p>
        </p:txBody>
      </p:sp>
      <p:pic>
        <p:nvPicPr>
          <p:cNvPr id="4" name="B01108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40352" y="5805264"/>
            <a:ext cx="609600" cy="609600"/>
          </a:xfrm>
          <a:prstGeom prst="rect">
            <a:avLst/>
          </a:prstGeom>
        </p:spPr>
      </p:pic>
    </p:spTree>
    <p:extLst>
      <p:ext uri="{BB962C8B-B14F-4D97-AF65-F5344CB8AC3E}">
        <p14:creationId xmlns:p14="http://schemas.microsoft.com/office/powerpoint/2010/main" val="39778167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 ATI Requests</a:t>
            </a:r>
            <a:endParaRPr lang="en-CA" dirty="0"/>
          </a:p>
        </p:txBody>
      </p:sp>
      <p:sp>
        <p:nvSpPr>
          <p:cNvPr id="3" name="Content Placeholder 2"/>
          <p:cNvSpPr>
            <a:spLocks noGrp="1"/>
          </p:cNvSpPr>
          <p:nvPr>
            <p:ph idx="1"/>
          </p:nvPr>
        </p:nvSpPr>
        <p:spPr/>
        <p:txBody>
          <a:bodyPr>
            <a:normAutofit lnSpcReduction="10000"/>
          </a:bodyPr>
          <a:lstStyle/>
          <a:p>
            <a:r>
              <a:rPr lang="en-US" dirty="0" smtClean="0"/>
              <a:t>Requests are processed in each department that the Act covers by specialized Access to Information and Privacy (ATIP) Offices and Coordinators</a:t>
            </a:r>
          </a:p>
          <a:p>
            <a:endParaRPr lang="en-US" dirty="0"/>
          </a:p>
          <a:p>
            <a:r>
              <a:rPr lang="en-US" dirty="0" smtClean="0"/>
              <a:t>The Act requires all departments to maintain statistics on ATI (and Privacy Act) requests</a:t>
            </a:r>
          </a:p>
          <a:p>
            <a:endParaRPr lang="en-US" dirty="0" smtClean="0"/>
          </a:p>
          <a:p>
            <a:r>
              <a:rPr lang="en-US" dirty="0"/>
              <a:t>Statistics on AITA and Privacy Act information requests are complied by the </a:t>
            </a:r>
            <a:r>
              <a:rPr lang="en-US" dirty="0" smtClean="0"/>
              <a:t>Treasury Board Secretariat</a:t>
            </a:r>
            <a:endParaRPr lang="en-US" dirty="0"/>
          </a:p>
          <a:p>
            <a:endParaRPr lang="en-US" dirty="0" smtClean="0"/>
          </a:p>
          <a:p>
            <a:r>
              <a:rPr lang="en-US" dirty="0" smtClean="0"/>
              <a:t>The statistics are an excellent source of information on the overall health of the access program (especially when complemented by the Information Commissioner’s statistics on ATI  complaints)</a:t>
            </a:r>
            <a:endParaRPr lang="en-CA" dirty="0"/>
          </a:p>
        </p:txBody>
      </p:sp>
      <p:pic>
        <p:nvPicPr>
          <p:cNvPr id="4" name="B01208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68344" y="5661248"/>
            <a:ext cx="609600" cy="609600"/>
          </a:xfrm>
          <a:prstGeom prst="rect">
            <a:avLst/>
          </a:prstGeom>
        </p:spPr>
      </p:pic>
    </p:spTree>
    <p:extLst>
      <p:ext uri="{BB962C8B-B14F-4D97-AF65-F5344CB8AC3E}">
        <p14:creationId xmlns:p14="http://schemas.microsoft.com/office/powerpoint/2010/main" val="13136378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D-II. ATI Request Examples </a:t>
            </a:r>
            <a:endParaRPr lang="en-CA"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7538534"/>
              </p:ext>
            </p:extLst>
          </p:nvPr>
        </p:nvGraphicFramePr>
        <p:xfrm>
          <a:off x="179510" y="1600197"/>
          <a:ext cx="8136905" cy="5094530"/>
        </p:xfrm>
        <a:graphic>
          <a:graphicData uri="http://schemas.openxmlformats.org/drawingml/2006/table">
            <a:tbl>
              <a:tblPr/>
              <a:tblGrid>
                <a:gridCol w="1513761"/>
                <a:gridCol w="973888"/>
                <a:gridCol w="1157374"/>
                <a:gridCol w="1044460"/>
                <a:gridCol w="733944"/>
                <a:gridCol w="1047989"/>
                <a:gridCol w="677487"/>
                <a:gridCol w="988002"/>
              </a:tblGrid>
              <a:tr h="275633">
                <a:tc>
                  <a:txBody>
                    <a:bodyPr/>
                    <a:lstStyle/>
                    <a:p>
                      <a:pPr algn="ctr" rtl="0" fontAlgn="b"/>
                      <a:r>
                        <a:rPr lang="en-CA" sz="1000" b="1" i="0" u="none" strike="noStrike" dirty="0">
                          <a:solidFill>
                            <a:srgbClr val="000000"/>
                          </a:solidFill>
                          <a:effectLst/>
                          <a:latin typeface="Calibri"/>
                        </a:rPr>
                        <a:t>Agency</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ctr" rtl="0" fontAlgn="b"/>
                      <a:r>
                        <a:rPr lang="en-CA" sz="1000" b="1" i="0" u="none" strike="noStrike">
                          <a:solidFill>
                            <a:srgbClr val="000000"/>
                          </a:solidFill>
                          <a:effectLst/>
                          <a:latin typeface="Calibri"/>
                        </a:rPr>
                        <a:t>Request Date (My End)</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ctr" rtl="0" fontAlgn="b"/>
                      <a:r>
                        <a:rPr lang="en-CA" sz="1000" b="1" i="0" u="none" strike="noStrike">
                          <a:solidFill>
                            <a:srgbClr val="000000"/>
                          </a:solidFill>
                          <a:effectLst/>
                          <a:latin typeface="Calibri"/>
                        </a:rPr>
                        <a:t>Acknowledgement Date</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ctr" rtl="0" fontAlgn="b"/>
                      <a:r>
                        <a:rPr lang="en-CA" sz="1000" b="1" i="0" u="none" strike="noStrike">
                          <a:solidFill>
                            <a:srgbClr val="000000"/>
                          </a:solidFill>
                          <a:effectLst/>
                          <a:latin typeface="Calibri"/>
                        </a:rPr>
                        <a:t>Extension Date</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ctr" rtl="0" fontAlgn="b"/>
                      <a:r>
                        <a:rPr lang="en-CA" sz="1000" b="1" i="0" u="none" strike="noStrike">
                          <a:solidFill>
                            <a:srgbClr val="000000"/>
                          </a:solidFill>
                          <a:effectLst/>
                          <a:latin typeface="Calibri"/>
                        </a:rPr>
                        <a:t>Extensions</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ctr" rtl="0" fontAlgn="b"/>
                      <a:r>
                        <a:rPr lang="en-CA" sz="1000" b="1" i="0" u="none" strike="noStrike">
                          <a:solidFill>
                            <a:srgbClr val="000000"/>
                          </a:solidFill>
                          <a:effectLst/>
                          <a:latin typeface="Calibri"/>
                        </a:rPr>
                        <a:t>Response Date</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ctr" rtl="0" fontAlgn="b"/>
                      <a:r>
                        <a:rPr lang="en-CA" sz="1000" b="1" i="0" u="none" strike="noStrike">
                          <a:solidFill>
                            <a:srgbClr val="000000"/>
                          </a:solidFill>
                          <a:effectLst/>
                          <a:latin typeface="Calibri"/>
                        </a:rPr>
                        <a:t>Response Pages</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ctr" rtl="0" fontAlgn="b"/>
                      <a:r>
                        <a:rPr lang="en-US" sz="1000" b="1" i="0" u="none" strike="noStrike">
                          <a:solidFill>
                            <a:srgbClr val="000000"/>
                          </a:solidFill>
                          <a:effectLst/>
                          <a:latin typeface="Calibri"/>
                        </a:rPr>
                        <a:t>No. of Days to Process</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r>
              <a:tr h="160786">
                <a:tc>
                  <a:txBody>
                    <a:bodyPr/>
                    <a:lstStyle/>
                    <a:p>
                      <a:pPr algn="l" rtl="0" fontAlgn="b"/>
                      <a:r>
                        <a:rPr lang="en-CA" sz="1000" b="0" i="0" u="none" strike="noStrike" dirty="0">
                          <a:solidFill>
                            <a:srgbClr val="000000"/>
                          </a:solidFill>
                          <a:effectLst/>
                          <a:latin typeface="Calibri"/>
                        </a:rPr>
                        <a:t>CRA</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9,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13,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May. 11,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30 days</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Nov. 10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a:solidFill>
                            <a:srgbClr val="000000"/>
                          </a:solidFill>
                          <a:effectLst/>
                          <a:latin typeface="Calibri"/>
                        </a:rPr>
                        <a:t>101</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a:solidFill>
                            <a:srgbClr val="000000"/>
                          </a:solidFill>
                          <a:effectLst/>
                          <a:latin typeface="Calibri"/>
                        </a:rPr>
                        <a:t>211</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r>
              <a:tr h="160786">
                <a:tc>
                  <a:txBody>
                    <a:bodyPr/>
                    <a:lstStyle/>
                    <a:p>
                      <a:pPr algn="l" rtl="0" fontAlgn="b"/>
                      <a:r>
                        <a:rPr lang="en-CA" sz="1000" b="0" i="0" u="none" strike="noStrike" dirty="0">
                          <a:solidFill>
                            <a:srgbClr val="000000"/>
                          </a:solidFill>
                          <a:effectLst/>
                          <a:latin typeface="Calibri"/>
                        </a:rPr>
                        <a:t>NRC</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9,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10,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May. 7,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30 days</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Oct. 13,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a:solidFill>
                            <a:srgbClr val="000000"/>
                          </a:solidFill>
                          <a:effectLst/>
                          <a:latin typeface="Calibri"/>
                        </a:rPr>
                        <a:t>200</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a:solidFill>
                            <a:srgbClr val="000000"/>
                          </a:solidFill>
                          <a:effectLst/>
                          <a:latin typeface="Calibri"/>
                        </a:rPr>
                        <a:t>183</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r>
              <a:tr h="245007">
                <a:tc>
                  <a:txBody>
                    <a:bodyPr/>
                    <a:lstStyle/>
                    <a:p>
                      <a:pPr algn="l" rtl="0" fontAlgn="b"/>
                      <a:r>
                        <a:rPr lang="en-CA" sz="1000" b="0" i="0" u="none" strike="noStrike" dirty="0">
                          <a:solidFill>
                            <a:srgbClr val="000000"/>
                          </a:solidFill>
                          <a:effectLst/>
                          <a:latin typeface="Calibri"/>
                        </a:rPr>
                        <a:t>CSIS</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9,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fontAlgn="b"/>
                      <a:r>
                        <a:rPr lang="en-CA" sz="1800" b="0" i="0" u="none" strike="noStrike">
                          <a:solidFill>
                            <a:srgbClr val="000000"/>
                          </a:solidFill>
                          <a:effectLst/>
                          <a:latin typeface="Arial"/>
                        </a:rPr>
                        <a:t> </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fontAlgn="b"/>
                      <a:r>
                        <a:rPr lang="en-CA" sz="1800" b="0" i="0" u="none" strike="noStrike">
                          <a:solidFill>
                            <a:srgbClr val="000000"/>
                          </a:solidFill>
                          <a:effectLst/>
                          <a:latin typeface="Arial"/>
                        </a:rPr>
                        <a:t> </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fontAlgn="b"/>
                      <a:r>
                        <a:rPr lang="en-CA" sz="1800" b="0" i="0" u="none" strike="noStrike">
                          <a:solidFill>
                            <a:srgbClr val="000000"/>
                          </a:solidFill>
                          <a:effectLst/>
                          <a:latin typeface="Arial"/>
                        </a:rPr>
                        <a:t> </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May. 5,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a:solidFill>
                            <a:srgbClr val="000000"/>
                          </a:solidFill>
                          <a:effectLst/>
                          <a:latin typeface="Calibri"/>
                        </a:rPr>
                        <a:t>0</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a:solidFill>
                            <a:srgbClr val="000000"/>
                          </a:solidFill>
                          <a:effectLst/>
                          <a:latin typeface="Calibri"/>
                        </a:rPr>
                        <a:t>26</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r>
              <a:tr h="160786">
                <a:tc>
                  <a:txBody>
                    <a:bodyPr/>
                    <a:lstStyle/>
                    <a:p>
                      <a:pPr algn="l" rtl="0" fontAlgn="b"/>
                      <a:r>
                        <a:rPr lang="en-CA" sz="1000" b="0" i="0" u="none" strike="noStrike">
                          <a:solidFill>
                            <a:srgbClr val="000000"/>
                          </a:solidFill>
                          <a:effectLst/>
                          <a:latin typeface="Calibri"/>
                        </a:rPr>
                        <a:t>National Defence</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9,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10,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May. 8,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30 days</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Jun. 3,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a:solidFill>
                            <a:srgbClr val="000000"/>
                          </a:solidFill>
                          <a:effectLst/>
                          <a:latin typeface="Calibri"/>
                        </a:rPr>
                        <a:t>0</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a:solidFill>
                            <a:srgbClr val="000000"/>
                          </a:solidFill>
                          <a:effectLst/>
                          <a:latin typeface="Calibri"/>
                        </a:rPr>
                        <a:t>54</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r>
              <a:tr h="290945">
                <a:tc>
                  <a:txBody>
                    <a:bodyPr/>
                    <a:lstStyle/>
                    <a:p>
                      <a:pPr algn="l" rtl="0" fontAlgn="b"/>
                      <a:r>
                        <a:rPr lang="en-CA" sz="1000" b="0" i="0" u="none" strike="noStrike" dirty="0">
                          <a:solidFill>
                            <a:srgbClr val="000000"/>
                          </a:solidFill>
                          <a:effectLst/>
                          <a:latin typeface="Calibri"/>
                        </a:rPr>
                        <a:t>CBSA</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9,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US" sz="1000" b="0" i="0" u="none" strike="noStrike">
                          <a:solidFill>
                            <a:srgbClr val="000000"/>
                          </a:solidFill>
                          <a:effectLst/>
                          <a:latin typeface="Calibri"/>
                        </a:rPr>
                        <a:t>Apr. 23, 2015 (by email)</a:t>
                      </a:r>
                    </a:p>
                  </a:txBody>
                  <a:tcPr marL="7656" marR="7656" marT="7656" marB="0" anchor="b">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 </a:t>
                      </a:r>
                    </a:p>
                  </a:txBody>
                  <a:tcPr marL="7656" marR="7656" marT="7656" marB="0" anchor="b">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fontAlgn="b"/>
                      <a:r>
                        <a:rPr lang="en-CA" sz="1800" b="0" i="0" u="none" strike="noStrike">
                          <a:solidFill>
                            <a:srgbClr val="000000"/>
                          </a:solidFill>
                          <a:effectLst/>
                          <a:latin typeface="Arial"/>
                        </a:rPr>
                        <a:t> </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May. 11,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a:solidFill>
                            <a:srgbClr val="000000"/>
                          </a:solidFill>
                          <a:effectLst/>
                          <a:latin typeface="Calibri"/>
                        </a:rPr>
                        <a:t>0</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a:solidFill>
                            <a:srgbClr val="000000"/>
                          </a:solidFill>
                          <a:effectLst/>
                          <a:latin typeface="Calibri"/>
                        </a:rPr>
                        <a:t>18</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r>
              <a:tr h="160786">
                <a:tc>
                  <a:txBody>
                    <a:bodyPr/>
                    <a:lstStyle/>
                    <a:p>
                      <a:pPr algn="l" rtl="0" fontAlgn="b"/>
                      <a:r>
                        <a:rPr lang="en-CA" sz="1000" b="0" i="0" u="none" strike="noStrike" dirty="0">
                          <a:solidFill>
                            <a:srgbClr val="000000"/>
                          </a:solidFill>
                          <a:effectLst/>
                          <a:latin typeface="Calibri"/>
                        </a:rPr>
                        <a:t>Foreign Affairs</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9,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dirty="0">
                          <a:solidFill>
                            <a:srgbClr val="000000"/>
                          </a:solidFill>
                          <a:effectLst/>
                          <a:latin typeface="Calibri"/>
                        </a:rPr>
                        <a:t>Apr. 14,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May. 8,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30 days</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Jun. 8,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a:solidFill>
                            <a:srgbClr val="000000"/>
                          </a:solidFill>
                          <a:effectLst/>
                          <a:latin typeface="Calibri"/>
                        </a:rPr>
                        <a:t>203</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a:solidFill>
                            <a:srgbClr val="000000"/>
                          </a:solidFill>
                          <a:effectLst/>
                          <a:latin typeface="Calibri"/>
                        </a:rPr>
                        <a:t>55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r>
              <a:tr h="160786">
                <a:tc>
                  <a:txBody>
                    <a:bodyPr/>
                    <a:lstStyle/>
                    <a:p>
                      <a:pPr algn="l" rtl="0" fontAlgn="b"/>
                      <a:r>
                        <a:rPr lang="en-CA" sz="1000" b="0" i="0" u="none" strike="noStrike" dirty="0">
                          <a:solidFill>
                            <a:srgbClr val="000000"/>
                          </a:solidFill>
                          <a:effectLst/>
                          <a:latin typeface="Calibri"/>
                        </a:rPr>
                        <a:t>Environment</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9,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10,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May. 4,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60 days</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Aug. 3,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a:solidFill>
                            <a:srgbClr val="000000"/>
                          </a:solidFill>
                          <a:effectLst/>
                          <a:latin typeface="Calibri"/>
                        </a:rPr>
                        <a:t>102</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a:solidFill>
                            <a:srgbClr val="000000"/>
                          </a:solidFill>
                          <a:effectLst/>
                          <a:latin typeface="Calibri"/>
                        </a:rPr>
                        <a:t>115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r>
              <a:tr h="245007">
                <a:tc>
                  <a:txBody>
                    <a:bodyPr/>
                    <a:lstStyle/>
                    <a:p>
                      <a:pPr algn="l" rtl="0" fontAlgn="b"/>
                      <a:r>
                        <a:rPr lang="en-CA" sz="1000" b="0" i="0" u="none" strike="noStrike" dirty="0">
                          <a:solidFill>
                            <a:srgbClr val="000000"/>
                          </a:solidFill>
                          <a:effectLst/>
                          <a:latin typeface="Calibri"/>
                        </a:rPr>
                        <a:t>ESDC</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9,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27,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fontAlgn="b"/>
                      <a:r>
                        <a:rPr lang="en-CA" sz="1800" b="0" i="0" u="none" strike="noStrike" dirty="0">
                          <a:solidFill>
                            <a:srgbClr val="000000"/>
                          </a:solidFill>
                          <a:effectLst/>
                          <a:latin typeface="Arial"/>
                        </a:rPr>
                        <a:t> </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fontAlgn="b"/>
                      <a:r>
                        <a:rPr lang="en-CA" sz="1800" b="0" i="0" u="none" strike="noStrike">
                          <a:solidFill>
                            <a:srgbClr val="000000"/>
                          </a:solidFill>
                          <a:effectLst/>
                          <a:latin typeface="Arial"/>
                        </a:rPr>
                        <a:t> </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May. 27,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a:solidFill>
                            <a:srgbClr val="000000"/>
                          </a:solidFill>
                          <a:effectLst/>
                          <a:latin typeface="Calibri"/>
                        </a:rPr>
                        <a:t>24</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a:solidFill>
                            <a:srgbClr val="000000"/>
                          </a:solidFill>
                          <a:effectLst/>
                          <a:latin typeface="Calibri"/>
                        </a:rPr>
                        <a:t>30</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r>
              <a:tr h="245007">
                <a:tc>
                  <a:txBody>
                    <a:bodyPr/>
                    <a:lstStyle/>
                    <a:p>
                      <a:pPr algn="l" rtl="0" fontAlgn="b"/>
                      <a:r>
                        <a:rPr lang="en-CA" sz="1000" b="0" i="0" u="none" strike="noStrike" dirty="0">
                          <a:solidFill>
                            <a:srgbClr val="000000"/>
                          </a:solidFill>
                          <a:effectLst/>
                          <a:latin typeface="Calibri"/>
                        </a:rPr>
                        <a:t>AAND</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9,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10,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fontAlgn="b"/>
                      <a:r>
                        <a:rPr lang="en-CA" sz="1800" b="0" i="0" u="none" strike="noStrike">
                          <a:solidFill>
                            <a:srgbClr val="000000"/>
                          </a:solidFill>
                          <a:effectLst/>
                          <a:latin typeface="Arial"/>
                        </a:rPr>
                        <a:t> </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fontAlgn="b"/>
                      <a:r>
                        <a:rPr lang="en-CA" sz="1800" b="0" i="0" u="none" strike="noStrike">
                          <a:solidFill>
                            <a:srgbClr val="000000"/>
                          </a:solidFill>
                          <a:effectLst/>
                          <a:latin typeface="Arial"/>
                        </a:rPr>
                        <a:t> </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21,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a:solidFill>
                            <a:srgbClr val="000000"/>
                          </a:solidFill>
                          <a:effectLst/>
                          <a:latin typeface="Calibri"/>
                        </a:rPr>
                        <a:t>0</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a:solidFill>
                            <a:srgbClr val="000000"/>
                          </a:solidFill>
                          <a:effectLst/>
                          <a:latin typeface="Calibri"/>
                        </a:rPr>
                        <a:t>11</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r>
              <a:tr h="245007">
                <a:tc>
                  <a:txBody>
                    <a:bodyPr/>
                    <a:lstStyle/>
                    <a:p>
                      <a:pPr algn="l" rtl="0" fontAlgn="b"/>
                      <a:r>
                        <a:rPr lang="en-CA" sz="1000" b="0" i="0" u="none" strike="noStrike" dirty="0">
                          <a:solidFill>
                            <a:srgbClr val="000000"/>
                          </a:solidFill>
                          <a:effectLst/>
                          <a:latin typeface="Calibri"/>
                        </a:rPr>
                        <a:t>Justice</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9,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13,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fontAlgn="b"/>
                      <a:r>
                        <a:rPr lang="en-CA" sz="1800" b="0" i="0" u="none" strike="noStrike">
                          <a:solidFill>
                            <a:srgbClr val="000000"/>
                          </a:solidFill>
                          <a:effectLst/>
                          <a:latin typeface="Arial"/>
                        </a:rPr>
                        <a:t> </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fontAlgn="b"/>
                      <a:r>
                        <a:rPr lang="en-CA" sz="1800" b="0" i="0" u="none" strike="noStrike">
                          <a:solidFill>
                            <a:srgbClr val="000000"/>
                          </a:solidFill>
                          <a:effectLst/>
                          <a:latin typeface="Arial"/>
                        </a:rPr>
                        <a:t> </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17,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a:solidFill>
                            <a:srgbClr val="000000"/>
                          </a:solidFill>
                          <a:effectLst/>
                          <a:latin typeface="Calibri"/>
                        </a:rPr>
                        <a:t>13</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a:solidFill>
                            <a:srgbClr val="000000"/>
                          </a:solidFill>
                          <a:effectLst/>
                          <a:latin typeface="Calibri"/>
                        </a:rPr>
                        <a:t>4</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r>
              <a:tr h="245007">
                <a:tc>
                  <a:txBody>
                    <a:bodyPr/>
                    <a:lstStyle/>
                    <a:p>
                      <a:pPr algn="l" rtl="0" fontAlgn="b"/>
                      <a:r>
                        <a:rPr lang="en-CA" sz="1000" b="0" i="0" u="none" strike="noStrike" dirty="0">
                          <a:solidFill>
                            <a:srgbClr val="000000"/>
                          </a:solidFill>
                          <a:effectLst/>
                          <a:latin typeface="Calibri"/>
                        </a:rPr>
                        <a:t>TC</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9,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17,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fontAlgn="b"/>
                      <a:r>
                        <a:rPr lang="en-CA" sz="1800" b="0" i="0" u="none" strike="noStrike">
                          <a:solidFill>
                            <a:srgbClr val="000000"/>
                          </a:solidFill>
                          <a:effectLst/>
                          <a:latin typeface="Arial"/>
                        </a:rPr>
                        <a:t> </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fontAlgn="b"/>
                      <a:r>
                        <a:rPr lang="en-CA" sz="1800" b="0" i="0" u="none" strike="noStrike">
                          <a:solidFill>
                            <a:srgbClr val="000000"/>
                          </a:solidFill>
                          <a:effectLst/>
                          <a:latin typeface="Arial"/>
                        </a:rPr>
                        <a:t> </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May. 6,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a:solidFill>
                            <a:srgbClr val="000000"/>
                          </a:solidFill>
                          <a:effectLst/>
                          <a:latin typeface="Calibri"/>
                        </a:rPr>
                        <a:t>6</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a:solidFill>
                            <a:srgbClr val="000000"/>
                          </a:solidFill>
                          <a:effectLst/>
                          <a:latin typeface="Calibri"/>
                        </a:rPr>
                        <a:t>19</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r>
              <a:tr h="245007">
                <a:tc>
                  <a:txBody>
                    <a:bodyPr/>
                    <a:lstStyle/>
                    <a:p>
                      <a:pPr algn="l" rtl="0" fontAlgn="b"/>
                      <a:r>
                        <a:rPr lang="en-CA" sz="1000" b="0" i="0" u="none" strike="noStrike" dirty="0">
                          <a:solidFill>
                            <a:srgbClr val="000000"/>
                          </a:solidFill>
                          <a:effectLst/>
                          <a:latin typeface="Calibri"/>
                        </a:rPr>
                        <a:t>Heritage</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9,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14,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fontAlgn="b"/>
                      <a:r>
                        <a:rPr lang="en-CA" sz="1800" b="0" i="0" u="none" strike="noStrike">
                          <a:solidFill>
                            <a:srgbClr val="000000"/>
                          </a:solidFill>
                          <a:effectLst/>
                          <a:latin typeface="Arial"/>
                        </a:rPr>
                        <a:t> </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fontAlgn="b"/>
                      <a:r>
                        <a:rPr lang="en-CA" sz="1800" b="0" i="0" u="none" strike="noStrike">
                          <a:solidFill>
                            <a:srgbClr val="000000"/>
                          </a:solidFill>
                          <a:effectLst/>
                          <a:latin typeface="Arial"/>
                        </a:rPr>
                        <a:t> </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dirty="0">
                          <a:solidFill>
                            <a:srgbClr val="000000"/>
                          </a:solidFill>
                          <a:effectLst/>
                          <a:latin typeface="Calibri"/>
                        </a:rPr>
                        <a:t>May. 11,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a:solidFill>
                            <a:srgbClr val="000000"/>
                          </a:solidFill>
                          <a:effectLst/>
                          <a:latin typeface="Calibri"/>
                        </a:rPr>
                        <a:t>23</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a:solidFill>
                            <a:srgbClr val="000000"/>
                          </a:solidFill>
                          <a:effectLst/>
                          <a:latin typeface="Calibri"/>
                        </a:rPr>
                        <a:t>27</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r>
              <a:tr h="245007">
                <a:tc>
                  <a:txBody>
                    <a:bodyPr/>
                    <a:lstStyle/>
                    <a:p>
                      <a:pPr algn="l" rtl="0" fontAlgn="b"/>
                      <a:r>
                        <a:rPr lang="en-CA" sz="1000" b="0" i="0" u="none" strike="noStrike" dirty="0">
                          <a:solidFill>
                            <a:srgbClr val="000000"/>
                          </a:solidFill>
                          <a:effectLst/>
                          <a:latin typeface="Calibri"/>
                        </a:rPr>
                        <a:t>Veterans Affairs</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9,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13,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fontAlgn="b"/>
                      <a:r>
                        <a:rPr lang="en-CA" sz="1800" b="0" i="0" u="none" strike="noStrike">
                          <a:solidFill>
                            <a:srgbClr val="000000"/>
                          </a:solidFill>
                          <a:effectLst/>
                          <a:latin typeface="Arial"/>
                        </a:rPr>
                        <a:t> </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fontAlgn="b"/>
                      <a:r>
                        <a:rPr lang="en-CA" sz="1800" b="0" i="0" u="none" strike="noStrike">
                          <a:solidFill>
                            <a:srgbClr val="000000"/>
                          </a:solidFill>
                          <a:effectLst/>
                          <a:latin typeface="Arial"/>
                        </a:rPr>
                        <a:t> </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Jan. 12, 2016</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dirty="0">
                          <a:solidFill>
                            <a:srgbClr val="000000"/>
                          </a:solidFill>
                          <a:effectLst/>
                          <a:latin typeface="Calibri"/>
                        </a:rPr>
                        <a:t>16</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a:solidFill>
                            <a:srgbClr val="000000"/>
                          </a:solidFill>
                          <a:effectLst/>
                          <a:latin typeface="Calibri"/>
                        </a:rPr>
                        <a:t>274</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r>
              <a:tr h="245007">
                <a:tc>
                  <a:txBody>
                    <a:bodyPr/>
                    <a:lstStyle/>
                    <a:p>
                      <a:pPr algn="l" rtl="0" fontAlgn="b"/>
                      <a:r>
                        <a:rPr lang="en-CA" sz="1000" b="0" i="0" u="none" strike="noStrike" dirty="0">
                          <a:solidFill>
                            <a:srgbClr val="000000"/>
                          </a:solidFill>
                          <a:effectLst/>
                          <a:latin typeface="Calibri"/>
                        </a:rPr>
                        <a:t>DFO</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9,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13,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fontAlgn="b"/>
                      <a:r>
                        <a:rPr lang="en-CA" sz="1800" b="0" i="0" u="none" strike="noStrike">
                          <a:solidFill>
                            <a:srgbClr val="000000"/>
                          </a:solidFill>
                          <a:effectLst/>
                          <a:latin typeface="Arial"/>
                        </a:rPr>
                        <a:t> </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fontAlgn="b"/>
                      <a:r>
                        <a:rPr lang="en-CA" sz="1800" b="0" i="0" u="none" strike="noStrike">
                          <a:solidFill>
                            <a:srgbClr val="000000"/>
                          </a:solidFill>
                          <a:effectLst/>
                          <a:latin typeface="Arial"/>
                        </a:rPr>
                        <a:t> </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May. 8,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a:solidFill>
                            <a:srgbClr val="000000"/>
                          </a:solidFill>
                          <a:effectLst/>
                          <a:latin typeface="Calibri"/>
                        </a:rPr>
                        <a:t>161</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a:solidFill>
                            <a:srgbClr val="000000"/>
                          </a:solidFill>
                          <a:effectLst/>
                          <a:latin typeface="Calibri"/>
                        </a:rPr>
                        <a:t>25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r>
              <a:tr h="245007">
                <a:tc>
                  <a:txBody>
                    <a:bodyPr/>
                    <a:lstStyle/>
                    <a:p>
                      <a:pPr algn="l" rtl="0" fontAlgn="b"/>
                      <a:r>
                        <a:rPr lang="en-CA" sz="1000" b="0" i="0" u="none" strike="noStrike" dirty="0">
                          <a:solidFill>
                            <a:srgbClr val="000000"/>
                          </a:solidFill>
                          <a:effectLst/>
                          <a:latin typeface="Calibri"/>
                        </a:rPr>
                        <a:t>Parks</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9,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10,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fontAlgn="b"/>
                      <a:r>
                        <a:rPr lang="en-CA" sz="1800" b="0" i="0" u="none" strike="noStrike">
                          <a:solidFill>
                            <a:srgbClr val="000000"/>
                          </a:solidFill>
                          <a:effectLst/>
                          <a:latin typeface="Arial"/>
                        </a:rPr>
                        <a:t> </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fontAlgn="b"/>
                      <a:r>
                        <a:rPr lang="en-CA" sz="1800" b="0" i="0" u="none" strike="noStrike">
                          <a:solidFill>
                            <a:srgbClr val="000000"/>
                          </a:solidFill>
                          <a:effectLst/>
                          <a:latin typeface="Arial"/>
                        </a:rPr>
                        <a:t> </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Feb. 2 2016</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a:solidFill>
                            <a:srgbClr val="000000"/>
                          </a:solidFill>
                          <a:effectLst/>
                          <a:latin typeface="Calibri"/>
                        </a:rPr>
                        <a:t>39</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a:solidFill>
                            <a:srgbClr val="000000"/>
                          </a:solidFill>
                          <a:effectLst/>
                          <a:latin typeface="Calibri"/>
                        </a:rPr>
                        <a:t>274</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r>
              <a:tr h="245007">
                <a:tc>
                  <a:txBody>
                    <a:bodyPr/>
                    <a:lstStyle/>
                    <a:p>
                      <a:pPr algn="l" rtl="0" fontAlgn="b"/>
                      <a:r>
                        <a:rPr lang="en-CA" sz="1000" b="0" i="0" u="none" strike="noStrike" dirty="0">
                          <a:solidFill>
                            <a:srgbClr val="000000"/>
                          </a:solidFill>
                          <a:effectLst/>
                          <a:latin typeface="Calibri"/>
                        </a:rPr>
                        <a:t>Agriculture</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9,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10,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fontAlgn="b"/>
                      <a:r>
                        <a:rPr lang="en-CA" sz="1800" b="0" i="0" u="none" strike="noStrike">
                          <a:solidFill>
                            <a:srgbClr val="000000"/>
                          </a:solidFill>
                          <a:effectLst/>
                          <a:latin typeface="Arial"/>
                        </a:rPr>
                        <a:t> </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fontAlgn="b"/>
                      <a:r>
                        <a:rPr lang="en-CA" sz="1800" b="0" i="0" u="none" strike="noStrike">
                          <a:solidFill>
                            <a:srgbClr val="000000"/>
                          </a:solidFill>
                          <a:effectLst/>
                          <a:latin typeface="Arial"/>
                        </a:rPr>
                        <a:t> </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May. 5,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a:solidFill>
                            <a:srgbClr val="000000"/>
                          </a:solidFill>
                          <a:effectLst/>
                          <a:latin typeface="Calibri"/>
                        </a:rPr>
                        <a:t>57</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dirty="0" smtClean="0">
                          <a:solidFill>
                            <a:srgbClr val="000000"/>
                          </a:solidFill>
                          <a:effectLst/>
                          <a:latin typeface="Calibri"/>
                        </a:rPr>
                        <a:t>26</a:t>
                      </a:r>
                      <a:endParaRPr lang="en-CA" sz="1000" b="0" i="0" u="none" strike="noStrike" dirty="0">
                        <a:solidFill>
                          <a:srgbClr val="000000"/>
                        </a:solidFill>
                        <a:effectLst/>
                        <a:latin typeface="Calibri"/>
                      </a:endParaRP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r>
              <a:tr h="245007">
                <a:tc>
                  <a:txBody>
                    <a:bodyPr/>
                    <a:lstStyle/>
                    <a:p>
                      <a:pPr algn="l" rtl="0" fontAlgn="b"/>
                      <a:r>
                        <a:rPr lang="en-CA" sz="1000" b="0" i="0" u="none" strike="noStrike" dirty="0">
                          <a:solidFill>
                            <a:srgbClr val="000000"/>
                          </a:solidFill>
                          <a:effectLst/>
                          <a:latin typeface="Calibri"/>
                        </a:rPr>
                        <a:t>Finance</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9,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10,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fontAlgn="b"/>
                      <a:r>
                        <a:rPr lang="en-CA" sz="1800" b="0" i="0" u="none" strike="noStrike">
                          <a:solidFill>
                            <a:srgbClr val="000000"/>
                          </a:solidFill>
                          <a:effectLst/>
                          <a:latin typeface="Arial"/>
                        </a:rPr>
                        <a:t> </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fontAlgn="b"/>
                      <a:r>
                        <a:rPr lang="en-CA" sz="1800" b="0" i="0" u="none" strike="noStrike">
                          <a:solidFill>
                            <a:srgbClr val="000000"/>
                          </a:solidFill>
                          <a:effectLst/>
                          <a:latin typeface="Arial"/>
                        </a:rPr>
                        <a:t> </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22,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a:solidFill>
                            <a:srgbClr val="000000"/>
                          </a:solidFill>
                          <a:effectLst/>
                          <a:latin typeface="Calibri"/>
                        </a:rPr>
                        <a:t>2</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dirty="0">
                          <a:solidFill>
                            <a:srgbClr val="000000"/>
                          </a:solidFill>
                          <a:effectLst/>
                          <a:latin typeface="Calibri"/>
                        </a:rPr>
                        <a:t>12</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r>
              <a:tr h="245007">
                <a:tc>
                  <a:txBody>
                    <a:bodyPr/>
                    <a:lstStyle/>
                    <a:p>
                      <a:pPr algn="l" rtl="0" fontAlgn="b"/>
                      <a:r>
                        <a:rPr lang="en-CA" sz="1000" b="0" i="0" u="none" strike="noStrike">
                          <a:solidFill>
                            <a:srgbClr val="000000"/>
                          </a:solidFill>
                          <a:effectLst/>
                          <a:latin typeface="Calibri"/>
                        </a:rPr>
                        <a:t>RCMP</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a:solidFill>
                            <a:srgbClr val="000000"/>
                          </a:solidFill>
                          <a:effectLst/>
                          <a:latin typeface="Calibri"/>
                        </a:rPr>
                        <a:t>Apr. 9, 2015</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fontAlgn="b"/>
                      <a:r>
                        <a:rPr lang="en-CA" sz="1800" b="0" i="0" u="none" strike="noStrike">
                          <a:solidFill>
                            <a:srgbClr val="000000"/>
                          </a:solidFill>
                          <a:effectLst/>
                          <a:latin typeface="Arial"/>
                        </a:rPr>
                        <a:t> </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fontAlgn="b"/>
                      <a:r>
                        <a:rPr lang="en-CA" sz="1800" b="0" i="0" u="none" strike="noStrike">
                          <a:solidFill>
                            <a:srgbClr val="000000"/>
                          </a:solidFill>
                          <a:effectLst/>
                          <a:latin typeface="Arial"/>
                        </a:rPr>
                        <a:t> </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fontAlgn="b"/>
                      <a:r>
                        <a:rPr lang="en-CA" sz="1800" b="0" i="0" u="none" strike="noStrike">
                          <a:solidFill>
                            <a:srgbClr val="000000"/>
                          </a:solidFill>
                          <a:effectLst/>
                          <a:latin typeface="Arial"/>
                        </a:rPr>
                        <a:t> </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l" rtl="0" fontAlgn="b"/>
                      <a:r>
                        <a:rPr lang="en-CA" sz="1000" b="0" i="0" u="none" strike="noStrike" dirty="0" smtClean="0">
                          <a:solidFill>
                            <a:srgbClr val="000000"/>
                          </a:solidFill>
                          <a:effectLst/>
                          <a:latin typeface="Calibri"/>
                        </a:rPr>
                        <a:t>May. 28, 2015</a:t>
                      </a:r>
                      <a:endParaRPr lang="en-CA" sz="1000" b="0" i="0" u="none" strike="noStrike" dirty="0">
                        <a:solidFill>
                          <a:srgbClr val="000000"/>
                        </a:solidFill>
                        <a:effectLst/>
                        <a:latin typeface="Calibri"/>
                      </a:endParaRP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a:solidFill>
                            <a:srgbClr val="000000"/>
                          </a:solidFill>
                          <a:effectLst/>
                          <a:latin typeface="Calibri"/>
                        </a:rPr>
                        <a:t>72</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a:txBody>
                    <a:bodyPr/>
                    <a:lstStyle/>
                    <a:p>
                      <a:pPr algn="r" rtl="0" fontAlgn="b"/>
                      <a:r>
                        <a:rPr lang="en-CA" sz="1000" b="0" i="0" u="none" strike="noStrike" dirty="0">
                          <a:solidFill>
                            <a:srgbClr val="000000"/>
                          </a:solidFill>
                          <a:effectLst/>
                          <a:latin typeface="Calibri"/>
                        </a:rPr>
                        <a:t>49</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r>
              <a:tr h="245007">
                <a:tc>
                  <a:txBody>
                    <a:bodyPr/>
                    <a:lstStyle/>
                    <a:p>
                      <a:pPr algn="l" fontAlgn="b"/>
                      <a:r>
                        <a:rPr lang="en-CA" sz="1800" b="0" i="0" u="none" strike="noStrike" dirty="0">
                          <a:solidFill>
                            <a:srgbClr val="000000"/>
                          </a:solidFill>
                          <a:effectLst/>
                          <a:latin typeface="Arial"/>
                        </a:rPr>
                        <a:t> </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gridSpan="7">
                  <a:txBody>
                    <a:bodyPr/>
                    <a:lstStyle/>
                    <a:p>
                      <a:pPr algn="l" rtl="0" fontAlgn="b"/>
                      <a:r>
                        <a:rPr lang="en-US" sz="1000" b="0" i="0" u="none" strike="noStrike" dirty="0">
                          <a:solidFill>
                            <a:srgbClr val="000000"/>
                          </a:solidFill>
                          <a:effectLst/>
                          <a:latin typeface="Calibri"/>
                        </a:rPr>
                        <a:t>* Delay caused by communications challenges between myself and ATIP office</a:t>
                      </a:r>
                    </a:p>
                  </a:txBody>
                  <a:tcPr marL="7656" marR="7656" marT="765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AE7"/>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r>
            </a:tbl>
          </a:graphicData>
        </a:graphic>
      </p:graphicFrame>
      <p:pic>
        <p:nvPicPr>
          <p:cNvPr id="6" name="B01308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4058" y="476672"/>
            <a:ext cx="609600" cy="609600"/>
          </a:xfrm>
          <a:prstGeom prst="rect">
            <a:avLst/>
          </a:prstGeom>
        </p:spPr>
      </p:pic>
    </p:spTree>
    <p:extLst>
      <p:ext uri="{BB962C8B-B14F-4D97-AF65-F5344CB8AC3E}">
        <p14:creationId xmlns:p14="http://schemas.microsoft.com/office/powerpoint/2010/main" val="846986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83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E-I</a:t>
            </a:r>
            <a:r>
              <a:rPr lang="en-CA" dirty="0" smtClean="0"/>
              <a:t>. Information Commissioner Statistics</a:t>
            </a:r>
            <a:endParaRPr lang="en-CA" dirty="0"/>
          </a:p>
        </p:txBody>
      </p:sp>
      <p:sp>
        <p:nvSpPr>
          <p:cNvPr id="3" name="Content Placeholder 2"/>
          <p:cNvSpPr>
            <a:spLocks noGrp="1"/>
          </p:cNvSpPr>
          <p:nvPr>
            <p:ph idx="1"/>
          </p:nvPr>
        </p:nvSpPr>
        <p:spPr/>
        <p:txBody>
          <a:bodyPr/>
          <a:lstStyle/>
          <a:p>
            <a:endParaRPr lang="en-CA" dirty="0" smtClean="0"/>
          </a:p>
          <a:p>
            <a:endParaRPr lang="en-CA" dirty="0"/>
          </a:p>
          <a:p>
            <a:endParaRPr lang="en-CA" dirty="0" smtClean="0"/>
          </a:p>
          <a:p>
            <a:endParaRPr lang="en-CA" dirty="0"/>
          </a:p>
          <a:p>
            <a:endParaRPr lang="en-CA" dirty="0" smtClean="0"/>
          </a:p>
          <a:p>
            <a:endParaRPr lang="en-CA" dirty="0"/>
          </a:p>
          <a:p>
            <a:endParaRPr lang="en-CA" dirty="0" smtClean="0"/>
          </a:p>
          <a:p>
            <a:endParaRPr lang="en-CA" dirty="0"/>
          </a:p>
          <a:p>
            <a:endParaRPr lang="en-CA" dirty="0" smtClean="0"/>
          </a:p>
          <a:p>
            <a:r>
              <a:rPr lang="en-CA" dirty="0" smtClean="0"/>
              <a:t>Commissioner’s Annual Report notes the increase in outstanding complaints stems from more complex investigations and a reduction of financial resources (p. 13)</a:t>
            </a:r>
            <a:endParaRPr lang="en-CA" dirty="0"/>
          </a:p>
        </p:txBody>
      </p:sp>
      <p:graphicFrame>
        <p:nvGraphicFramePr>
          <p:cNvPr id="4" name="Content Placeholder 3"/>
          <p:cNvGraphicFramePr>
            <a:graphicFrameLocks/>
          </p:cNvGraphicFramePr>
          <p:nvPr>
            <p:extLst>
              <p:ext uri="{D42A27DB-BD31-4B8C-83A1-F6EECF244321}">
                <p14:modId xmlns:p14="http://schemas.microsoft.com/office/powerpoint/2010/main" val="2182084567"/>
              </p:ext>
            </p:extLst>
          </p:nvPr>
        </p:nvGraphicFramePr>
        <p:xfrm>
          <a:off x="467544" y="1988840"/>
          <a:ext cx="7560840" cy="3168350"/>
        </p:xfrm>
        <a:graphic>
          <a:graphicData uri="http://schemas.openxmlformats.org/drawingml/2006/table">
            <a:tbl>
              <a:tblPr>
                <a:tableStyleId>{5C22544A-7EE6-4342-B048-85BDC9FD1C3A}</a:tableStyleId>
              </a:tblPr>
              <a:tblGrid>
                <a:gridCol w="3666845"/>
                <a:gridCol w="778799"/>
                <a:gridCol w="778799"/>
                <a:gridCol w="778799"/>
                <a:gridCol w="778799"/>
                <a:gridCol w="778799"/>
              </a:tblGrid>
              <a:tr h="316835">
                <a:tc>
                  <a:txBody>
                    <a:bodyPr/>
                    <a:lstStyle/>
                    <a:p>
                      <a:pPr algn="ctr" fontAlgn="b"/>
                      <a:endParaRPr lang="en-CA" sz="1400" b="1" i="0" u="none" strike="noStrike" dirty="0">
                        <a:solidFill>
                          <a:srgbClr val="000000"/>
                        </a:solidFill>
                        <a:effectLst/>
                        <a:latin typeface="Calibri"/>
                      </a:endParaRPr>
                    </a:p>
                  </a:txBody>
                  <a:tcPr marL="7620" marR="7620" marT="7620" marB="0" anchor="b"/>
                </a:tc>
                <a:tc>
                  <a:txBody>
                    <a:bodyPr/>
                    <a:lstStyle/>
                    <a:p>
                      <a:pPr algn="ctr" fontAlgn="b"/>
                      <a:r>
                        <a:rPr lang="en-CA" sz="1400" b="1" u="none" strike="noStrike" dirty="0">
                          <a:effectLst/>
                        </a:rPr>
                        <a:t>2010-11</a:t>
                      </a:r>
                      <a:endParaRPr lang="en-CA" sz="1400" b="1" i="0" u="none" strike="noStrike" dirty="0">
                        <a:solidFill>
                          <a:srgbClr val="000000"/>
                        </a:solidFill>
                        <a:effectLst/>
                        <a:latin typeface="Calibri"/>
                      </a:endParaRPr>
                    </a:p>
                  </a:txBody>
                  <a:tcPr marL="7620" marR="7620" marT="7620" marB="0" anchor="b"/>
                </a:tc>
                <a:tc>
                  <a:txBody>
                    <a:bodyPr/>
                    <a:lstStyle/>
                    <a:p>
                      <a:pPr algn="ctr" fontAlgn="b"/>
                      <a:r>
                        <a:rPr lang="en-CA" sz="1400" b="1" u="none" strike="noStrike">
                          <a:effectLst/>
                        </a:rPr>
                        <a:t>2011-12</a:t>
                      </a:r>
                      <a:endParaRPr lang="en-CA" sz="1400" b="1" i="0" u="none" strike="noStrike">
                        <a:solidFill>
                          <a:srgbClr val="000000"/>
                        </a:solidFill>
                        <a:effectLst/>
                        <a:latin typeface="Calibri"/>
                      </a:endParaRPr>
                    </a:p>
                  </a:txBody>
                  <a:tcPr marL="7620" marR="7620" marT="7620" marB="0" anchor="b"/>
                </a:tc>
                <a:tc>
                  <a:txBody>
                    <a:bodyPr/>
                    <a:lstStyle/>
                    <a:p>
                      <a:pPr algn="ctr" fontAlgn="b"/>
                      <a:r>
                        <a:rPr lang="en-CA" sz="1400" b="1" u="none" strike="noStrike">
                          <a:effectLst/>
                        </a:rPr>
                        <a:t>2012-13</a:t>
                      </a:r>
                      <a:endParaRPr lang="en-CA" sz="1400" b="1" i="0" u="none" strike="noStrike">
                        <a:solidFill>
                          <a:srgbClr val="000000"/>
                        </a:solidFill>
                        <a:effectLst/>
                        <a:latin typeface="Calibri"/>
                      </a:endParaRPr>
                    </a:p>
                  </a:txBody>
                  <a:tcPr marL="7620" marR="7620" marT="7620" marB="0" anchor="b"/>
                </a:tc>
                <a:tc>
                  <a:txBody>
                    <a:bodyPr/>
                    <a:lstStyle/>
                    <a:p>
                      <a:pPr algn="ctr" fontAlgn="b"/>
                      <a:r>
                        <a:rPr lang="en-CA" sz="1400" b="1" u="none" strike="noStrike">
                          <a:effectLst/>
                        </a:rPr>
                        <a:t>2013-14</a:t>
                      </a:r>
                      <a:endParaRPr lang="en-CA" sz="1400" b="1" i="0" u="none" strike="noStrike">
                        <a:solidFill>
                          <a:srgbClr val="000000"/>
                        </a:solidFill>
                        <a:effectLst/>
                        <a:latin typeface="Calibri"/>
                      </a:endParaRPr>
                    </a:p>
                  </a:txBody>
                  <a:tcPr marL="7620" marR="7620" marT="7620" marB="0" anchor="b"/>
                </a:tc>
                <a:tc>
                  <a:txBody>
                    <a:bodyPr/>
                    <a:lstStyle/>
                    <a:p>
                      <a:pPr algn="ctr" fontAlgn="b"/>
                      <a:r>
                        <a:rPr lang="en-CA" sz="1400" b="1" u="none" strike="noStrike" dirty="0">
                          <a:effectLst/>
                        </a:rPr>
                        <a:t>2014-15</a:t>
                      </a:r>
                      <a:endParaRPr lang="en-CA" sz="1400" b="1" i="0" u="none" strike="noStrike" dirty="0">
                        <a:solidFill>
                          <a:srgbClr val="000000"/>
                        </a:solidFill>
                        <a:effectLst/>
                        <a:latin typeface="Calibri"/>
                      </a:endParaRPr>
                    </a:p>
                  </a:txBody>
                  <a:tcPr marL="7620" marR="7620" marT="7620" marB="0" anchor="b"/>
                </a:tc>
              </a:tr>
              <a:tr h="316835">
                <a:tc>
                  <a:txBody>
                    <a:bodyPr/>
                    <a:lstStyle/>
                    <a:p>
                      <a:pPr algn="l" fontAlgn="b"/>
                      <a:r>
                        <a:rPr lang="en-CA" sz="1400" b="1" u="none" strike="noStrike" dirty="0">
                          <a:effectLst/>
                        </a:rPr>
                        <a:t>Complaints carried over from the previous year</a:t>
                      </a:r>
                      <a:endParaRPr lang="en-CA" sz="1400" b="1" i="0" u="none" strike="noStrike" dirty="0">
                        <a:solidFill>
                          <a:srgbClr val="000000"/>
                        </a:solidFill>
                        <a:effectLst/>
                        <a:latin typeface="Calibri"/>
                      </a:endParaRPr>
                    </a:p>
                  </a:txBody>
                  <a:tcPr marL="7620" marR="7620" marT="7620" marB="0" anchor="b"/>
                </a:tc>
                <a:tc>
                  <a:txBody>
                    <a:bodyPr/>
                    <a:lstStyle/>
                    <a:p>
                      <a:pPr algn="r" fontAlgn="b"/>
                      <a:r>
                        <a:rPr lang="en-CA" sz="1400" b="1" u="none" strike="noStrike" dirty="0">
                          <a:effectLst/>
                        </a:rPr>
                        <a:t>2086</a:t>
                      </a:r>
                      <a:endParaRPr lang="en-CA" sz="1400" b="1" i="0" u="none" strike="noStrike" dirty="0">
                        <a:solidFill>
                          <a:srgbClr val="000000"/>
                        </a:solidFill>
                        <a:effectLst/>
                        <a:latin typeface="Calibri"/>
                      </a:endParaRPr>
                    </a:p>
                  </a:txBody>
                  <a:tcPr marL="7620" marR="7620" marT="7620" marB="0" anchor="b"/>
                </a:tc>
                <a:tc>
                  <a:txBody>
                    <a:bodyPr/>
                    <a:lstStyle/>
                    <a:p>
                      <a:pPr algn="r" fontAlgn="b"/>
                      <a:r>
                        <a:rPr lang="en-CA" sz="1400" b="1" u="none" strike="noStrike" dirty="0">
                          <a:effectLst/>
                        </a:rPr>
                        <a:t>1853</a:t>
                      </a:r>
                      <a:endParaRPr lang="en-CA" sz="1400" b="1" i="0" u="none" strike="noStrike" dirty="0">
                        <a:solidFill>
                          <a:srgbClr val="000000"/>
                        </a:solidFill>
                        <a:effectLst/>
                        <a:latin typeface="Calibri"/>
                      </a:endParaRPr>
                    </a:p>
                  </a:txBody>
                  <a:tcPr marL="7620" marR="7620" marT="7620" marB="0" anchor="b"/>
                </a:tc>
                <a:tc>
                  <a:txBody>
                    <a:bodyPr/>
                    <a:lstStyle/>
                    <a:p>
                      <a:pPr algn="r" fontAlgn="b"/>
                      <a:r>
                        <a:rPr lang="en-CA" sz="1400" b="1" u="none" strike="noStrike" dirty="0">
                          <a:effectLst/>
                        </a:rPr>
                        <a:t>1823</a:t>
                      </a:r>
                      <a:endParaRPr lang="en-CA" sz="1400" b="1" i="0" u="none" strike="noStrike" dirty="0">
                        <a:solidFill>
                          <a:srgbClr val="000000"/>
                        </a:solidFill>
                        <a:effectLst/>
                        <a:latin typeface="Calibri"/>
                      </a:endParaRPr>
                    </a:p>
                  </a:txBody>
                  <a:tcPr marL="7620" marR="7620" marT="7620" marB="0" anchor="b"/>
                </a:tc>
                <a:tc>
                  <a:txBody>
                    <a:bodyPr/>
                    <a:lstStyle/>
                    <a:p>
                      <a:pPr algn="r" fontAlgn="b"/>
                      <a:r>
                        <a:rPr lang="en-CA" sz="1400" b="1" u="none" strike="noStrike" dirty="0">
                          <a:effectLst/>
                        </a:rPr>
                        <a:t>1798</a:t>
                      </a:r>
                      <a:endParaRPr lang="en-CA" sz="1400" b="1" i="0" u="none" strike="noStrike" dirty="0">
                        <a:solidFill>
                          <a:srgbClr val="000000"/>
                        </a:solidFill>
                        <a:effectLst/>
                        <a:latin typeface="Calibri"/>
                      </a:endParaRPr>
                    </a:p>
                  </a:txBody>
                  <a:tcPr marL="7620" marR="7620" marT="7620" marB="0" anchor="b"/>
                </a:tc>
                <a:tc>
                  <a:txBody>
                    <a:bodyPr/>
                    <a:lstStyle/>
                    <a:p>
                      <a:pPr algn="r" fontAlgn="b"/>
                      <a:r>
                        <a:rPr lang="en-CA" sz="1400" b="1" u="none" strike="noStrike" dirty="0">
                          <a:effectLst/>
                        </a:rPr>
                        <a:t>2090</a:t>
                      </a:r>
                      <a:endParaRPr lang="en-CA" sz="1400" b="1" i="0" u="none" strike="noStrike" dirty="0">
                        <a:solidFill>
                          <a:srgbClr val="000000"/>
                        </a:solidFill>
                        <a:effectLst/>
                        <a:latin typeface="Calibri"/>
                      </a:endParaRPr>
                    </a:p>
                  </a:txBody>
                  <a:tcPr marL="7620" marR="7620" marT="7620" marB="0" anchor="b"/>
                </a:tc>
              </a:tr>
              <a:tr h="316835">
                <a:tc>
                  <a:txBody>
                    <a:bodyPr/>
                    <a:lstStyle/>
                    <a:p>
                      <a:pPr algn="l" fontAlgn="b"/>
                      <a:r>
                        <a:rPr lang="en-CA" sz="1400" u="none" strike="noStrike">
                          <a:effectLst/>
                        </a:rPr>
                        <a:t>New complaints received</a:t>
                      </a:r>
                      <a:endParaRPr lang="en-CA" sz="1400" b="0" i="0" u="none" strike="noStrike">
                        <a:solidFill>
                          <a:srgbClr val="000000"/>
                        </a:solidFill>
                        <a:effectLst/>
                        <a:latin typeface="Calibri"/>
                      </a:endParaRPr>
                    </a:p>
                  </a:txBody>
                  <a:tcPr marL="7620" marR="7620" marT="7620" marB="0" anchor="b"/>
                </a:tc>
                <a:tc>
                  <a:txBody>
                    <a:bodyPr/>
                    <a:lstStyle/>
                    <a:p>
                      <a:pPr algn="r" fontAlgn="b"/>
                      <a:r>
                        <a:rPr lang="en-CA" sz="1400" u="none" strike="noStrike">
                          <a:effectLst/>
                        </a:rPr>
                        <a:t>1810</a:t>
                      </a:r>
                      <a:endParaRPr lang="en-CA" sz="1400" b="0" i="0" u="none" strike="noStrike">
                        <a:solidFill>
                          <a:srgbClr val="000000"/>
                        </a:solidFill>
                        <a:effectLst/>
                        <a:latin typeface="Calibri"/>
                      </a:endParaRPr>
                    </a:p>
                  </a:txBody>
                  <a:tcPr marL="7620" marR="7620" marT="7620" marB="0" anchor="b"/>
                </a:tc>
                <a:tc>
                  <a:txBody>
                    <a:bodyPr/>
                    <a:lstStyle/>
                    <a:p>
                      <a:pPr algn="r" fontAlgn="b"/>
                      <a:r>
                        <a:rPr lang="en-CA" sz="1400" u="none" strike="noStrike">
                          <a:effectLst/>
                        </a:rPr>
                        <a:t>1460</a:t>
                      </a:r>
                      <a:endParaRPr lang="en-CA" sz="1400" b="0" i="0" u="none" strike="noStrike">
                        <a:solidFill>
                          <a:srgbClr val="000000"/>
                        </a:solidFill>
                        <a:effectLst/>
                        <a:latin typeface="Calibri"/>
                      </a:endParaRPr>
                    </a:p>
                  </a:txBody>
                  <a:tcPr marL="7620" marR="7620" marT="7620" marB="0" anchor="b"/>
                </a:tc>
                <a:tc>
                  <a:txBody>
                    <a:bodyPr/>
                    <a:lstStyle/>
                    <a:p>
                      <a:pPr algn="r" fontAlgn="b"/>
                      <a:r>
                        <a:rPr lang="en-CA" sz="1400" u="none" strike="noStrike">
                          <a:effectLst/>
                        </a:rPr>
                        <a:t>1579</a:t>
                      </a:r>
                      <a:endParaRPr lang="en-CA" sz="1400" b="0" i="0" u="none" strike="noStrike">
                        <a:solidFill>
                          <a:srgbClr val="000000"/>
                        </a:solidFill>
                        <a:effectLst/>
                        <a:latin typeface="Calibri"/>
                      </a:endParaRPr>
                    </a:p>
                  </a:txBody>
                  <a:tcPr marL="7620" marR="7620" marT="7620" marB="0" anchor="b"/>
                </a:tc>
                <a:tc>
                  <a:txBody>
                    <a:bodyPr/>
                    <a:lstStyle/>
                    <a:p>
                      <a:pPr algn="r" fontAlgn="b"/>
                      <a:r>
                        <a:rPr lang="en-CA" sz="1400" u="none" strike="noStrike">
                          <a:effectLst/>
                        </a:rPr>
                        <a:t>2069</a:t>
                      </a:r>
                      <a:endParaRPr lang="en-CA" sz="1400" b="0" i="0" u="none" strike="noStrike">
                        <a:solidFill>
                          <a:srgbClr val="000000"/>
                        </a:solidFill>
                        <a:effectLst/>
                        <a:latin typeface="Calibri"/>
                      </a:endParaRPr>
                    </a:p>
                  </a:txBody>
                  <a:tcPr marL="7620" marR="7620" marT="7620" marB="0" anchor="b"/>
                </a:tc>
                <a:tc>
                  <a:txBody>
                    <a:bodyPr/>
                    <a:lstStyle/>
                    <a:p>
                      <a:pPr algn="r" fontAlgn="b"/>
                      <a:r>
                        <a:rPr lang="en-CA" sz="1400" u="none" strike="noStrike">
                          <a:effectLst/>
                        </a:rPr>
                        <a:t>1738</a:t>
                      </a:r>
                      <a:endParaRPr lang="en-CA" sz="1400" b="0" i="0" u="none" strike="noStrike">
                        <a:solidFill>
                          <a:srgbClr val="000000"/>
                        </a:solidFill>
                        <a:effectLst/>
                        <a:latin typeface="Calibri"/>
                      </a:endParaRPr>
                    </a:p>
                  </a:txBody>
                  <a:tcPr marL="7620" marR="7620" marT="7620" marB="0" anchor="b"/>
                </a:tc>
              </a:tr>
              <a:tr h="316835">
                <a:tc>
                  <a:txBody>
                    <a:bodyPr/>
                    <a:lstStyle/>
                    <a:p>
                      <a:pPr algn="l" fontAlgn="b"/>
                      <a:r>
                        <a:rPr lang="en-CA" sz="1400" u="none" strike="noStrike">
                          <a:effectLst/>
                        </a:rPr>
                        <a:t>New Commissioner initiated complaints</a:t>
                      </a:r>
                      <a:endParaRPr lang="en-CA" sz="1400" b="0" i="0" u="none" strike="noStrike">
                        <a:solidFill>
                          <a:srgbClr val="000000"/>
                        </a:solidFill>
                        <a:effectLst/>
                        <a:latin typeface="Calibri"/>
                      </a:endParaRPr>
                    </a:p>
                  </a:txBody>
                  <a:tcPr marL="7620" marR="7620" marT="7620" marB="0" anchor="b"/>
                </a:tc>
                <a:tc>
                  <a:txBody>
                    <a:bodyPr/>
                    <a:lstStyle/>
                    <a:p>
                      <a:pPr algn="r" fontAlgn="b"/>
                      <a:r>
                        <a:rPr lang="en-CA" sz="1400" u="none" strike="noStrike">
                          <a:effectLst/>
                        </a:rPr>
                        <a:t>18</a:t>
                      </a:r>
                      <a:endParaRPr lang="en-CA" sz="1400" b="0" i="0" u="none" strike="noStrike">
                        <a:solidFill>
                          <a:srgbClr val="000000"/>
                        </a:solidFill>
                        <a:effectLst/>
                        <a:latin typeface="Calibri"/>
                      </a:endParaRPr>
                    </a:p>
                  </a:txBody>
                  <a:tcPr marL="7620" marR="7620" marT="7620" marB="0" anchor="b"/>
                </a:tc>
                <a:tc>
                  <a:txBody>
                    <a:bodyPr/>
                    <a:lstStyle/>
                    <a:p>
                      <a:pPr algn="r" fontAlgn="b"/>
                      <a:r>
                        <a:rPr lang="en-CA" sz="1400" u="none" strike="noStrike">
                          <a:effectLst/>
                        </a:rPr>
                        <a:t>5</a:t>
                      </a:r>
                      <a:endParaRPr lang="en-CA" sz="1400" b="0" i="0" u="none" strike="noStrike">
                        <a:solidFill>
                          <a:srgbClr val="000000"/>
                        </a:solidFill>
                        <a:effectLst/>
                        <a:latin typeface="Calibri"/>
                      </a:endParaRPr>
                    </a:p>
                  </a:txBody>
                  <a:tcPr marL="7620" marR="7620" marT="7620" marB="0" anchor="b"/>
                </a:tc>
                <a:tc>
                  <a:txBody>
                    <a:bodyPr/>
                    <a:lstStyle/>
                    <a:p>
                      <a:pPr algn="r" fontAlgn="b"/>
                      <a:r>
                        <a:rPr lang="en-CA" sz="1400" u="none" strike="noStrike">
                          <a:effectLst/>
                        </a:rPr>
                        <a:t>17</a:t>
                      </a:r>
                      <a:endParaRPr lang="en-CA" sz="1400" b="0" i="0" u="none" strike="noStrike">
                        <a:solidFill>
                          <a:srgbClr val="000000"/>
                        </a:solidFill>
                        <a:effectLst/>
                        <a:latin typeface="Calibri"/>
                      </a:endParaRPr>
                    </a:p>
                  </a:txBody>
                  <a:tcPr marL="7620" marR="7620" marT="7620" marB="0" anchor="b"/>
                </a:tc>
                <a:tc>
                  <a:txBody>
                    <a:bodyPr/>
                    <a:lstStyle/>
                    <a:p>
                      <a:pPr algn="r" fontAlgn="b"/>
                      <a:r>
                        <a:rPr lang="en-CA" sz="1400" u="none" strike="noStrike">
                          <a:effectLst/>
                        </a:rPr>
                        <a:t>12</a:t>
                      </a:r>
                      <a:endParaRPr lang="en-CA" sz="1400" b="0" i="0" u="none" strike="noStrike">
                        <a:solidFill>
                          <a:srgbClr val="000000"/>
                        </a:solidFill>
                        <a:effectLst/>
                        <a:latin typeface="Calibri"/>
                      </a:endParaRPr>
                    </a:p>
                  </a:txBody>
                  <a:tcPr marL="7620" marR="7620" marT="7620" marB="0" anchor="b"/>
                </a:tc>
                <a:tc>
                  <a:txBody>
                    <a:bodyPr/>
                    <a:lstStyle/>
                    <a:p>
                      <a:pPr algn="r" fontAlgn="b"/>
                      <a:r>
                        <a:rPr lang="en-CA" sz="1400" u="none" strike="noStrike">
                          <a:effectLst/>
                        </a:rPr>
                        <a:t>11</a:t>
                      </a:r>
                      <a:endParaRPr lang="en-CA" sz="1400" b="0" i="0" u="none" strike="noStrike">
                        <a:solidFill>
                          <a:srgbClr val="000000"/>
                        </a:solidFill>
                        <a:effectLst/>
                        <a:latin typeface="Calibri"/>
                      </a:endParaRPr>
                    </a:p>
                  </a:txBody>
                  <a:tcPr marL="7620" marR="7620" marT="7620" marB="0" anchor="b"/>
                </a:tc>
              </a:tr>
              <a:tr h="316835">
                <a:tc>
                  <a:txBody>
                    <a:bodyPr/>
                    <a:lstStyle/>
                    <a:p>
                      <a:pPr algn="l" fontAlgn="b"/>
                      <a:r>
                        <a:rPr lang="en-CA" sz="1400" b="1" u="none" strike="noStrike" dirty="0">
                          <a:effectLst/>
                        </a:rPr>
                        <a:t>Total new complaints</a:t>
                      </a:r>
                      <a:endParaRPr lang="en-CA" sz="1400" b="1" i="0" u="none" strike="noStrike" dirty="0">
                        <a:solidFill>
                          <a:srgbClr val="000000"/>
                        </a:solidFill>
                        <a:effectLst/>
                        <a:latin typeface="Calibri"/>
                      </a:endParaRPr>
                    </a:p>
                  </a:txBody>
                  <a:tcPr marL="7620" marR="7620" marT="7620" marB="0" anchor="b"/>
                </a:tc>
                <a:tc>
                  <a:txBody>
                    <a:bodyPr/>
                    <a:lstStyle/>
                    <a:p>
                      <a:pPr algn="r" fontAlgn="b"/>
                      <a:r>
                        <a:rPr lang="en-CA" sz="1400" b="1" u="none" strike="noStrike" dirty="0">
                          <a:effectLst/>
                        </a:rPr>
                        <a:t>1828</a:t>
                      </a:r>
                      <a:endParaRPr lang="en-CA" sz="1400" b="1" i="0" u="none" strike="noStrike" dirty="0">
                        <a:solidFill>
                          <a:srgbClr val="000000"/>
                        </a:solidFill>
                        <a:effectLst/>
                        <a:latin typeface="Calibri"/>
                      </a:endParaRPr>
                    </a:p>
                  </a:txBody>
                  <a:tcPr marL="7620" marR="7620" marT="7620" marB="0" anchor="b"/>
                </a:tc>
                <a:tc>
                  <a:txBody>
                    <a:bodyPr/>
                    <a:lstStyle/>
                    <a:p>
                      <a:pPr algn="r" fontAlgn="b"/>
                      <a:r>
                        <a:rPr lang="en-CA" sz="1400" b="1" u="none" strike="noStrike">
                          <a:effectLst/>
                        </a:rPr>
                        <a:t>1465</a:t>
                      </a:r>
                      <a:endParaRPr lang="en-CA" sz="1400" b="1" i="0" u="none" strike="noStrike">
                        <a:solidFill>
                          <a:srgbClr val="000000"/>
                        </a:solidFill>
                        <a:effectLst/>
                        <a:latin typeface="Calibri"/>
                      </a:endParaRPr>
                    </a:p>
                  </a:txBody>
                  <a:tcPr marL="7620" marR="7620" marT="7620" marB="0" anchor="b"/>
                </a:tc>
                <a:tc>
                  <a:txBody>
                    <a:bodyPr/>
                    <a:lstStyle/>
                    <a:p>
                      <a:pPr algn="r" fontAlgn="b"/>
                      <a:r>
                        <a:rPr lang="en-CA" sz="1400" b="1" u="none" strike="noStrike" dirty="0">
                          <a:effectLst/>
                        </a:rPr>
                        <a:t>1596</a:t>
                      </a:r>
                      <a:endParaRPr lang="en-CA" sz="1400" b="1" i="0" u="none" strike="noStrike" dirty="0">
                        <a:solidFill>
                          <a:srgbClr val="000000"/>
                        </a:solidFill>
                        <a:effectLst/>
                        <a:latin typeface="Calibri"/>
                      </a:endParaRPr>
                    </a:p>
                  </a:txBody>
                  <a:tcPr marL="7620" marR="7620" marT="7620" marB="0" anchor="b"/>
                </a:tc>
                <a:tc>
                  <a:txBody>
                    <a:bodyPr/>
                    <a:lstStyle/>
                    <a:p>
                      <a:pPr algn="r" fontAlgn="b"/>
                      <a:r>
                        <a:rPr lang="en-CA" sz="1400" b="1" u="none" strike="noStrike" dirty="0">
                          <a:effectLst/>
                        </a:rPr>
                        <a:t>2081</a:t>
                      </a:r>
                      <a:endParaRPr lang="en-CA" sz="1400" b="1" i="0" u="none" strike="noStrike" dirty="0">
                        <a:solidFill>
                          <a:srgbClr val="000000"/>
                        </a:solidFill>
                        <a:effectLst/>
                        <a:latin typeface="Calibri"/>
                      </a:endParaRPr>
                    </a:p>
                  </a:txBody>
                  <a:tcPr marL="7620" marR="7620" marT="7620" marB="0" anchor="b"/>
                </a:tc>
                <a:tc>
                  <a:txBody>
                    <a:bodyPr/>
                    <a:lstStyle/>
                    <a:p>
                      <a:pPr algn="r" fontAlgn="b"/>
                      <a:r>
                        <a:rPr lang="en-CA" sz="1400" b="1" u="none" strike="noStrike" dirty="0">
                          <a:effectLst/>
                        </a:rPr>
                        <a:t>1749</a:t>
                      </a:r>
                      <a:endParaRPr lang="en-CA" sz="1400" b="1" i="0" u="none" strike="noStrike" dirty="0">
                        <a:solidFill>
                          <a:srgbClr val="000000"/>
                        </a:solidFill>
                        <a:effectLst/>
                        <a:latin typeface="Calibri"/>
                      </a:endParaRPr>
                    </a:p>
                  </a:txBody>
                  <a:tcPr marL="7620" marR="7620" marT="7620" marB="0" anchor="b"/>
                </a:tc>
              </a:tr>
              <a:tr h="316835">
                <a:tc>
                  <a:txBody>
                    <a:bodyPr/>
                    <a:lstStyle/>
                    <a:p>
                      <a:pPr algn="l" fontAlgn="b"/>
                      <a:r>
                        <a:rPr lang="en-CA" sz="1400" u="none" strike="noStrike">
                          <a:effectLst/>
                        </a:rPr>
                        <a:t>Complaints discontinued during the year</a:t>
                      </a:r>
                      <a:endParaRPr lang="en-CA" sz="1400" b="0" i="0" u="none" strike="noStrike">
                        <a:solidFill>
                          <a:srgbClr val="000000"/>
                        </a:solidFill>
                        <a:effectLst/>
                        <a:latin typeface="Calibri"/>
                      </a:endParaRPr>
                    </a:p>
                  </a:txBody>
                  <a:tcPr marL="7620" marR="7620" marT="7620" marB="0" anchor="b"/>
                </a:tc>
                <a:tc>
                  <a:txBody>
                    <a:bodyPr/>
                    <a:lstStyle/>
                    <a:p>
                      <a:pPr algn="r" fontAlgn="b"/>
                      <a:r>
                        <a:rPr lang="en-CA" sz="1400" u="none" strike="noStrike">
                          <a:effectLst/>
                        </a:rPr>
                        <a:t>692</a:t>
                      </a:r>
                      <a:endParaRPr lang="en-CA" sz="1400" b="0" i="0" u="none" strike="noStrike">
                        <a:solidFill>
                          <a:srgbClr val="000000"/>
                        </a:solidFill>
                        <a:effectLst/>
                        <a:latin typeface="Calibri"/>
                      </a:endParaRPr>
                    </a:p>
                  </a:txBody>
                  <a:tcPr marL="7620" marR="7620" marT="7620" marB="0" anchor="b"/>
                </a:tc>
                <a:tc>
                  <a:txBody>
                    <a:bodyPr/>
                    <a:lstStyle/>
                    <a:p>
                      <a:pPr algn="r" fontAlgn="b"/>
                      <a:r>
                        <a:rPr lang="en-CA" sz="1400" u="none" strike="noStrike">
                          <a:effectLst/>
                        </a:rPr>
                        <a:t>641</a:t>
                      </a:r>
                      <a:endParaRPr lang="en-CA" sz="1400" b="0" i="0" u="none" strike="noStrike">
                        <a:solidFill>
                          <a:srgbClr val="000000"/>
                        </a:solidFill>
                        <a:effectLst/>
                        <a:latin typeface="Calibri"/>
                      </a:endParaRPr>
                    </a:p>
                  </a:txBody>
                  <a:tcPr marL="7620" marR="7620" marT="7620" marB="0" anchor="b"/>
                </a:tc>
                <a:tc>
                  <a:txBody>
                    <a:bodyPr/>
                    <a:lstStyle/>
                    <a:p>
                      <a:pPr algn="r" fontAlgn="b"/>
                      <a:r>
                        <a:rPr lang="en-CA" sz="1400" u="none" strike="noStrike">
                          <a:effectLst/>
                        </a:rPr>
                        <a:t>399</a:t>
                      </a:r>
                      <a:endParaRPr lang="en-CA" sz="1400" b="0" i="0" u="none" strike="noStrike">
                        <a:solidFill>
                          <a:srgbClr val="000000"/>
                        </a:solidFill>
                        <a:effectLst/>
                        <a:latin typeface="Calibri"/>
                      </a:endParaRPr>
                    </a:p>
                  </a:txBody>
                  <a:tcPr marL="7620" marR="7620" marT="7620" marB="0" anchor="b"/>
                </a:tc>
                <a:tc>
                  <a:txBody>
                    <a:bodyPr/>
                    <a:lstStyle/>
                    <a:p>
                      <a:pPr algn="r" fontAlgn="b"/>
                      <a:r>
                        <a:rPr lang="en-CA" sz="1400" u="none" strike="noStrike">
                          <a:effectLst/>
                        </a:rPr>
                        <a:t>551</a:t>
                      </a:r>
                      <a:endParaRPr lang="en-CA" sz="1400" b="0" i="0" u="none" strike="noStrike">
                        <a:solidFill>
                          <a:srgbClr val="000000"/>
                        </a:solidFill>
                        <a:effectLst/>
                        <a:latin typeface="Calibri"/>
                      </a:endParaRPr>
                    </a:p>
                  </a:txBody>
                  <a:tcPr marL="7620" marR="7620" marT="7620" marB="0" anchor="b"/>
                </a:tc>
                <a:tc>
                  <a:txBody>
                    <a:bodyPr/>
                    <a:lstStyle/>
                    <a:p>
                      <a:pPr algn="r" fontAlgn="b"/>
                      <a:r>
                        <a:rPr lang="en-CA" sz="1400" u="none" strike="noStrike">
                          <a:effectLst/>
                        </a:rPr>
                        <a:t>416</a:t>
                      </a:r>
                      <a:endParaRPr lang="en-CA" sz="1400" b="0" i="0" u="none" strike="noStrike">
                        <a:solidFill>
                          <a:srgbClr val="000000"/>
                        </a:solidFill>
                        <a:effectLst/>
                        <a:latin typeface="Calibri"/>
                      </a:endParaRPr>
                    </a:p>
                  </a:txBody>
                  <a:tcPr marL="7620" marR="7620" marT="7620" marB="0" anchor="b"/>
                </a:tc>
              </a:tr>
              <a:tr h="316835">
                <a:tc>
                  <a:txBody>
                    <a:bodyPr/>
                    <a:lstStyle/>
                    <a:p>
                      <a:pPr algn="l" fontAlgn="b"/>
                      <a:r>
                        <a:rPr lang="en-CA" sz="1400" u="none" strike="noStrike" dirty="0">
                          <a:effectLst/>
                        </a:rPr>
                        <a:t>Complaints settled during the year</a:t>
                      </a:r>
                      <a:endParaRPr lang="en-CA" sz="1400" b="0" i="0" u="none" strike="noStrike" dirty="0">
                        <a:solidFill>
                          <a:srgbClr val="000000"/>
                        </a:solidFill>
                        <a:effectLst/>
                        <a:latin typeface="Calibri"/>
                      </a:endParaRPr>
                    </a:p>
                  </a:txBody>
                  <a:tcPr marL="7620" marR="7620" marT="7620" marB="0" anchor="b"/>
                </a:tc>
                <a:tc>
                  <a:txBody>
                    <a:bodyPr/>
                    <a:lstStyle/>
                    <a:p>
                      <a:pPr algn="r" fontAlgn="b"/>
                      <a:r>
                        <a:rPr lang="en-CA" sz="1400" u="none" strike="noStrike">
                          <a:effectLst/>
                        </a:rPr>
                        <a:t>18</a:t>
                      </a:r>
                      <a:endParaRPr lang="en-CA" sz="1400" b="0" i="0" u="none" strike="noStrike">
                        <a:solidFill>
                          <a:srgbClr val="000000"/>
                        </a:solidFill>
                        <a:effectLst/>
                        <a:latin typeface="Calibri"/>
                      </a:endParaRPr>
                    </a:p>
                  </a:txBody>
                  <a:tcPr marL="7620" marR="7620" marT="7620" marB="0" anchor="b"/>
                </a:tc>
                <a:tc>
                  <a:txBody>
                    <a:bodyPr/>
                    <a:lstStyle/>
                    <a:p>
                      <a:pPr algn="r" fontAlgn="b"/>
                      <a:r>
                        <a:rPr lang="en-CA" sz="1400" u="none" strike="noStrike">
                          <a:effectLst/>
                        </a:rPr>
                        <a:t>34</a:t>
                      </a:r>
                      <a:endParaRPr lang="en-CA" sz="1400" b="0" i="0" u="none" strike="noStrike">
                        <a:solidFill>
                          <a:srgbClr val="000000"/>
                        </a:solidFill>
                        <a:effectLst/>
                        <a:latin typeface="Calibri"/>
                      </a:endParaRPr>
                    </a:p>
                  </a:txBody>
                  <a:tcPr marL="7620" marR="7620" marT="7620" marB="0" anchor="b"/>
                </a:tc>
                <a:tc>
                  <a:txBody>
                    <a:bodyPr/>
                    <a:lstStyle/>
                    <a:p>
                      <a:pPr algn="r" fontAlgn="b"/>
                      <a:r>
                        <a:rPr lang="en-CA" sz="1400" u="none" strike="noStrike">
                          <a:effectLst/>
                        </a:rPr>
                        <a:t>172</a:t>
                      </a:r>
                      <a:endParaRPr lang="en-CA" sz="1400" b="0" i="0" u="none" strike="noStrike">
                        <a:solidFill>
                          <a:srgbClr val="000000"/>
                        </a:solidFill>
                        <a:effectLst/>
                        <a:latin typeface="Calibri"/>
                      </a:endParaRPr>
                    </a:p>
                  </a:txBody>
                  <a:tcPr marL="7620" marR="7620" marT="7620" marB="0" anchor="b"/>
                </a:tc>
                <a:tc>
                  <a:txBody>
                    <a:bodyPr/>
                    <a:lstStyle/>
                    <a:p>
                      <a:pPr algn="r" fontAlgn="b"/>
                      <a:r>
                        <a:rPr lang="en-CA" sz="1400" u="none" strike="noStrike">
                          <a:effectLst/>
                        </a:rPr>
                        <a:t>193</a:t>
                      </a:r>
                      <a:endParaRPr lang="en-CA" sz="1400" b="0" i="0" u="none" strike="noStrike">
                        <a:solidFill>
                          <a:srgbClr val="000000"/>
                        </a:solidFill>
                        <a:effectLst/>
                        <a:latin typeface="Calibri"/>
                      </a:endParaRPr>
                    </a:p>
                  </a:txBody>
                  <a:tcPr marL="7620" marR="7620" marT="7620" marB="0" anchor="b"/>
                </a:tc>
                <a:tc>
                  <a:txBody>
                    <a:bodyPr/>
                    <a:lstStyle/>
                    <a:p>
                      <a:pPr algn="r" fontAlgn="b"/>
                      <a:r>
                        <a:rPr lang="en-CA" sz="1400" u="none" strike="noStrike">
                          <a:effectLst/>
                        </a:rPr>
                        <a:t>276</a:t>
                      </a:r>
                      <a:endParaRPr lang="en-CA" sz="1400" b="0" i="0" u="none" strike="noStrike">
                        <a:solidFill>
                          <a:srgbClr val="000000"/>
                        </a:solidFill>
                        <a:effectLst/>
                        <a:latin typeface="Calibri"/>
                      </a:endParaRPr>
                    </a:p>
                  </a:txBody>
                  <a:tcPr marL="7620" marR="7620" marT="7620" marB="0" anchor="b"/>
                </a:tc>
              </a:tr>
              <a:tr h="316835">
                <a:tc>
                  <a:txBody>
                    <a:bodyPr/>
                    <a:lstStyle/>
                    <a:p>
                      <a:pPr algn="l" fontAlgn="b"/>
                      <a:r>
                        <a:rPr lang="en-CA" sz="1400" u="none" strike="noStrike">
                          <a:effectLst/>
                        </a:rPr>
                        <a:t>Complains completed during the year with finding</a:t>
                      </a:r>
                      <a:endParaRPr lang="en-CA" sz="1400" b="0" i="0" u="none" strike="noStrike">
                        <a:solidFill>
                          <a:srgbClr val="000000"/>
                        </a:solidFill>
                        <a:effectLst/>
                        <a:latin typeface="Calibri"/>
                      </a:endParaRPr>
                    </a:p>
                  </a:txBody>
                  <a:tcPr marL="7620" marR="7620" marT="7620" marB="0" anchor="b"/>
                </a:tc>
                <a:tc>
                  <a:txBody>
                    <a:bodyPr/>
                    <a:lstStyle/>
                    <a:p>
                      <a:pPr algn="r" fontAlgn="b"/>
                      <a:r>
                        <a:rPr lang="en-CA" sz="1400" u="none" strike="noStrike">
                          <a:effectLst/>
                        </a:rPr>
                        <a:t>1351</a:t>
                      </a:r>
                      <a:endParaRPr lang="en-CA" sz="1400" b="0" i="0" u="none" strike="noStrike">
                        <a:solidFill>
                          <a:srgbClr val="000000"/>
                        </a:solidFill>
                        <a:effectLst/>
                        <a:latin typeface="Calibri"/>
                      </a:endParaRPr>
                    </a:p>
                  </a:txBody>
                  <a:tcPr marL="7620" marR="7620" marT="7620" marB="0" anchor="b"/>
                </a:tc>
                <a:tc>
                  <a:txBody>
                    <a:bodyPr/>
                    <a:lstStyle/>
                    <a:p>
                      <a:pPr algn="r" fontAlgn="b"/>
                      <a:r>
                        <a:rPr lang="en-CA" sz="1400" u="none" strike="noStrike">
                          <a:effectLst/>
                        </a:rPr>
                        <a:t>820</a:t>
                      </a:r>
                      <a:endParaRPr lang="en-CA" sz="1400" b="0" i="0" u="none" strike="noStrike">
                        <a:solidFill>
                          <a:srgbClr val="000000"/>
                        </a:solidFill>
                        <a:effectLst/>
                        <a:latin typeface="Calibri"/>
                      </a:endParaRPr>
                    </a:p>
                  </a:txBody>
                  <a:tcPr marL="7620" marR="7620" marT="7620" marB="0" anchor="b"/>
                </a:tc>
                <a:tc>
                  <a:txBody>
                    <a:bodyPr/>
                    <a:lstStyle/>
                    <a:p>
                      <a:pPr algn="r" fontAlgn="b"/>
                      <a:r>
                        <a:rPr lang="en-CA" sz="1400" u="none" strike="noStrike">
                          <a:effectLst/>
                        </a:rPr>
                        <a:t>1050</a:t>
                      </a:r>
                      <a:endParaRPr lang="en-CA" sz="1400" b="0" i="0" u="none" strike="noStrike">
                        <a:solidFill>
                          <a:srgbClr val="000000"/>
                        </a:solidFill>
                        <a:effectLst/>
                        <a:latin typeface="Calibri"/>
                      </a:endParaRPr>
                    </a:p>
                  </a:txBody>
                  <a:tcPr marL="7620" marR="7620" marT="7620" marB="0" anchor="b"/>
                </a:tc>
                <a:tc>
                  <a:txBody>
                    <a:bodyPr/>
                    <a:lstStyle/>
                    <a:p>
                      <a:pPr algn="r" fontAlgn="b"/>
                      <a:r>
                        <a:rPr lang="en-CA" sz="1400" u="none" strike="noStrike">
                          <a:effectLst/>
                        </a:rPr>
                        <a:t>1045</a:t>
                      </a:r>
                      <a:endParaRPr lang="en-CA" sz="1400" b="0" i="0" u="none" strike="noStrike">
                        <a:solidFill>
                          <a:srgbClr val="000000"/>
                        </a:solidFill>
                        <a:effectLst/>
                        <a:latin typeface="Calibri"/>
                      </a:endParaRPr>
                    </a:p>
                  </a:txBody>
                  <a:tcPr marL="7620" marR="7620" marT="7620" marB="0" anchor="b"/>
                </a:tc>
                <a:tc>
                  <a:txBody>
                    <a:bodyPr/>
                    <a:lstStyle/>
                    <a:p>
                      <a:pPr algn="r" fontAlgn="b"/>
                      <a:r>
                        <a:rPr lang="en-CA" sz="1400" u="none" strike="noStrike">
                          <a:effectLst/>
                        </a:rPr>
                        <a:t>913</a:t>
                      </a:r>
                      <a:endParaRPr lang="en-CA" sz="1400" b="0" i="0" u="none" strike="noStrike">
                        <a:solidFill>
                          <a:srgbClr val="000000"/>
                        </a:solidFill>
                        <a:effectLst/>
                        <a:latin typeface="Calibri"/>
                      </a:endParaRPr>
                    </a:p>
                  </a:txBody>
                  <a:tcPr marL="7620" marR="7620" marT="7620" marB="0" anchor="b"/>
                </a:tc>
              </a:tr>
              <a:tr h="316835">
                <a:tc>
                  <a:txBody>
                    <a:bodyPr/>
                    <a:lstStyle/>
                    <a:p>
                      <a:pPr algn="l" fontAlgn="b"/>
                      <a:r>
                        <a:rPr lang="en-CA" sz="1400" b="1" u="none" strike="noStrike" dirty="0">
                          <a:effectLst/>
                        </a:rPr>
                        <a:t>Total complains closed during the year</a:t>
                      </a:r>
                      <a:endParaRPr lang="en-CA" sz="1400" b="1" i="0" u="none" strike="noStrike" dirty="0">
                        <a:solidFill>
                          <a:srgbClr val="000000"/>
                        </a:solidFill>
                        <a:effectLst/>
                        <a:latin typeface="Calibri"/>
                      </a:endParaRPr>
                    </a:p>
                  </a:txBody>
                  <a:tcPr marL="7620" marR="7620" marT="7620" marB="0" anchor="b"/>
                </a:tc>
                <a:tc>
                  <a:txBody>
                    <a:bodyPr/>
                    <a:lstStyle/>
                    <a:p>
                      <a:pPr algn="r" fontAlgn="b"/>
                      <a:r>
                        <a:rPr lang="en-CA" sz="1400" b="1" u="none" strike="noStrike" dirty="0">
                          <a:effectLst/>
                        </a:rPr>
                        <a:t>2061</a:t>
                      </a:r>
                      <a:endParaRPr lang="en-CA" sz="1400" b="1" i="0" u="none" strike="noStrike" dirty="0">
                        <a:solidFill>
                          <a:srgbClr val="000000"/>
                        </a:solidFill>
                        <a:effectLst/>
                        <a:latin typeface="Calibri"/>
                      </a:endParaRPr>
                    </a:p>
                  </a:txBody>
                  <a:tcPr marL="7620" marR="7620" marT="7620" marB="0" anchor="b"/>
                </a:tc>
                <a:tc>
                  <a:txBody>
                    <a:bodyPr/>
                    <a:lstStyle/>
                    <a:p>
                      <a:pPr algn="r" fontAlgn="b"/>
                      <a:r>
                        <a:rPr lang="en-CA" sz="1400" b="1" u="none" strike="noStrike">
                          <a:effectLst/>
                        </a:rPr>
                        <a:t>1495</a:t>
                      </a:r>
                      <a:endParaRPr lang="en-CA" sz="1400" b="1" i="0" u="none" strike="noStrike">
                        <a:solidFill>
                          <a:srgbClr val="000000"/>
                        </a:solidFill>
                        <a:effectLst/>
                        <a:latin typeface="Calibri"/>
                      </a:endParaRPr>
                    </a:p>
                  </a:txBody>
                  <a:tcPr marL="7620" marR="7620" marT="7620" marB="0" anchor="b"/>
                </a:tc>
                <a:tc>
                  <a:txBody>
                    <a:bodyPr/>
                    <a:lstStyle/>
                    <a:p>
                      <a:pPr algn="r" fontAlgn="b"/>
                      <a:r>
                        <a:rPr lang="en-CA" sz="1400" b="1" u="none" strike="noStrike" dirty="0">
                          <a:effectLst/>
                        </a:rPr>
                        <a:t>1621</a:t>
                      </a:r>
                      <a:endParaRPr lang="en-CA" sz="1400" b="1" i="0" u="none" strike="noStrike" dirty="0">
                        <a:solidFill>
                          <a:srgbClr val="000000"/>
                        </a:solidFill>
                        <a:effectLst/>
                        <a:latin typeface="Calibri"/>
                      </a:endParaRPr>
                    </a:p>
                  </a:txBody>
                  <a:tcPr marL="7620" marR="7620" marT="7620" marB="0" anchor="b"/>
                </a:tc>
                <a:tc>
                  <a:txBody>
                    <a:bodyPr/>
                    <a:lstStyle/>
                    <a:p>
                      <a:pPr algn="r" fontAlgn="b"/>
                      <a:r>
                        <a:rPr lang="en-CA" sz="1400" b="1" u="none" strike="noStrike" dirty="0">
                          <a:effectLst/>
                        </a:rPr>
                        <a:t>1789</a:t>
                      </a:r>
                      <a:endParaRPr lang="en-CA" sz="1400" b="1" i="0" u="none" strike="noStrike" dirty="0">
                        <a:solidFill>
                          <a:srgbClr val="000000"/>
                        </a:solidFill>
                        <a:effectLst/>
                        <a:latin typeface="Calibri"/>
                      </a:endParaRPr>
                    </a:p>
                  </a:txBody>
                  <a:tcPr marL="7620" marR="7620" marT="7620" marB="0" anchor="b"/>
                </a:tc>
                <a:tc>
                  <a:txBody>
                    <a:bodyPr/>
                    <a:lstStyle/>
                    <a:p>
                      <a:pPr algn="r" fontAlgn="b"/>
                      <a:r>
                        <a:rPr lang="en-CA" sz="1400" b="1" u="none" strike="noStrike" dirty="0">
                          <a:effectLst/>
                        </a:rPr>
                        <a:t>1605</a:t>
                      </a:r>
                      <a:endParaRPr lang="en-CA" sz="1400" b="1" i="0" u="none" strike="noStrike" dirty="0">
                        <a:solidFill>
                          <a:srgbClr val="000000"/>
                        </a:solidFill>
                        <a:effectLst/>
                        <a:latin typeface="Calibri"/>
                      </a:endParaRPr>
                    </a:p>
                  </a:txBody>
                  <a:tcPr marL="7620" marR="7620" marT="7620" marB="0" anchor="b"/>
                </a:tc>
              </a:tr>
              <a:tr h="316835">
                <a:tc>
                  <a:txBody>
                    <a:bodyPr/>
                    <a:lstStyle/>
                    <a:p>
                      <a:pPr algn="l" fontAlgn="b"/>
                      <a:r>
                        <a:rPr lang="en-CA" sz="1400" b="1" u="none" strike="noStrike" dirty="0">
                          <a:effectLst/>
                        </a:rPr>
                        <a:t>Total inventory at year end</a:t>
                      </a:r>
                      <a:endParaRPr lang="en-CA" sz="1400" b="1" i="0" u="none" strike="noStrike" dirty="0">
                        <a:solidFill>
                          <a:srgbClr val="000000"/>
                        </a:solidFill>
                        <a:effectLst/>
                        <a:latin typeface="Calibri"/>
                      </a:endParaRPr>
                    </a:p>
                  </a:txBody>
                  <a:tcPr marL="7620" marR="7620" marT="7620" marB="0" anchor="b"/>
                </a:tc>
                <a:tc>
                  <a:txBody>
                    <a:bodyPr/>
                    <a:lstStyle/>
                    <a:p>
                      <a:pPr algn="r" fontAlgn="b"/>
                      <a:r>
                        <a:rPr lang="en-CA" sz="1400" b="1" u="none" strike="noStrike" dirty="0">
                          <a:effectLst/>
                        </a:rPr>
                        <a:t>1853</a:t>
                      </a:r>
                      <a:endParaRPr lang="en-CA" sz="1400" b="1" i="0" u="none" strike="noStrike" dirty="0">
                        <a:solidFill>
                          <a:srgbClr val="000000"/>
                        </a:solidFill>
                        <a:effectLst/>
                        <a:latin typeface="Calibri"/>
                      </a:endParaRPr>
                    </a:p>
                  </a:txBody>
                  <a:tcPr marL="7620" marR="7620" marT="7620" marB="0" anchor="b"/>
                </a:tc>
                <a:tc>
                  <a:txBody>
                    <a:bodyPr/>
                    <a:lstStyle/>
                    <a:p>
                      <a:pPr algn="r" fontAlgn="b"/>
                      <a:r>
                        <a:rPr lang="en-CA" sz="1400" b="1" u="none" strike="noStrike">
                          <a:effectLst/>
                        </a:rPr>
                        <a:t>1823</a:t>
                      </a:r>
                      <a:endParaRPr lang="en-CA" sz="1400" b="1" i="0" u="none" strike="noStrike">
                        <a:solidFill>
                          <a:srgbClr val="000000"/>
                        </a:solidFill>
                        <a:effectLst/>
                        <a:latin typeface="Calibri"/>
                      </a:endParaRPr>
                    </a:p>
                  </a:txBody>
                  <a:tcPr marL="7620" marR="7620" marT="7620" marB="0" anchor="b"/>
                </a:tc>
                <a:tc>
                  <a:txBody>
                    <a:bodyPr/>
                    <a:lstStyle/>
                    <a:p>
                      <a:pPr algn="r" fontAlgn="b"/>
                      <a:r>
                        <a:rPr lang="en-CA" sz="1400" b="1" u="none" strike="noStrike" dirty="0">
                          <a:effectLst/>
                        </a:rPr>
                        <a:t>1798</a:t>
                      </a:r>
                      <a:endParaRPr lang="en-CA" sz="1400" b="1" i="0" u="none" strike="noStrike" dirty="0">
                        <a:solidFill>
                          <a:srgbClr val="000000"/>
                        </a:solidFill>
                        <a:effectLst/>
                        <a:latin typeface="Calibri"/>
                      </a:endParaRPr>
                    </a:p>
                  </a:txBody>
                  <a:tcPr marL="7620" marR="7620" marT="7620" marB="0" anchor="b"/>
                </a:tc>
                <a:tc>
                  <a:txBody>
                    <a:bodyPr/>
                    <a:lstStyle/>
                    <a:p>
                      <a:pPr algn="r" fontAlgn="b"/>
                      <a:r>
                        <a:rPr lang="en-CA" sz="1400" b="1" u="none" strike="noStrike" dirty="0">
                          <a:effectLst/>
                        </a:rPr>
                        <a:t>2090</a:t>
                      </a:r>
                      <a:endParaRPr lang="en-CA" sz="1400" b="1" i="0" u="none" strike="noStrike" dirty="0">
                        <a:solidFill>
                          <a:srgbClr val="000000"/>
                        </a:solidFill>
                        <a:effectLst/>
                        <a:latin typeface="Calibri"/>
                      </a:endParaRPr>
                    </a:p>
                  </a:txBody>
                  <a:tcPr marL="7620" marR="7620" marT="7620" marB="0" anchor="b"/>
                </a:tc>
                <a:tc>
                  <a:txBody>
                    <a:bodyPr/>
                    <a:lstStyle/>
                    <a:p>
                      <a:pPr algn="r" fontAlgn="b"/>
                      <a:r>
                        <a:rPr lang="en-CA" sz="1400" b="1" u="none" strike="noStrike" dirty="0">
                          <a:effectLst/>
                        </a:rPr>
                        <a:t>2234</a:t>
                      </a:r>
                      <a:endParaRPr lang="en-CA" sz="1400" b="1" i="0" u="none" strike="noStrike" dirty="0">
                        <a:solidFill>
                          <a:srgbClr val="000000"/>
                        </a:solidFill>
                        <a:effectLst/>
                        <a:latin typeface="Calibri"/>
                      </a:endParaRPr>
                    </a:p>
                  </a:txBody>
                  <a:tcPr marL="7620" marR="7620" marT="7620" marB="0" anchor="b"/>
                </a:tc>
              </a:tr>
            </a:tbl>
          </a:graphicData>
        </a:graphic>
      </p:graphicFrame>
      <p:pic>
        <p:nvPicPr>
          <p:cNvPr id="5" name="B01408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96336" y="5517232"/>
            <a:ext cx="609600" cy="609600"/>
          </a:xfrm>
          <a:prstGeom prst="rect">
            <a:avLst/>
          </a:prstGeom>
        </p:spPr>
      </p:pic>
    </p:spTree>
    <p:extLst>
      <p:ext uri="{BB962C8B-B14F-4D97-AF65-F5344CB8AC3E}">
        <p14:creationId xmlns:p14="http://schemas.microsoft.com/office/powerpoint/2010/main" val="39361290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83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F-I. Problems with ATI</a:t>
            </a:r>
            <a:endParaRPr lang="en-CA" dirty="0"/>
          </a:p>
        </p:txBody>
      </p:sp>
      <p:sp>
        <p:nvSpPr>
          <p:cNvPr id="3" name="Content Placeholder 2"/>
          <p:cNvSpPr>
            <a:spLocks noGrp="1"/>
          </p:cNvSpPr>
          <p:nvPr>
            <p:ph idx="1"/>
          </p:nvPr>
        </p:nvSpPr>
        <p:spPr/>
        <p:txBody>
          <a:bodyPr>
            <a:normAutofit fontScale="70000" lnSpcReduction="20000"/>
          </a:bodyPr>
          <a:lstStyle/>
          <a:p>
            <a:r>
              <a:rPr lang="en-CA" dirty="0" smtClean="0"/>
              <a:t>No shortage of problems with ATI</a:t>
            </a:r>
          </a:p>
          <a:p>
            <a:pPr lvl="1"/>
            <a:endParaRPr lang="en-CA" dirty="0"/>
          </a:p>
          <a:p>
            <a:r>
              <a:rPr lang="en-CA" dirty="0" smtClean="0"/>
              <a:t>Since 1983, all governments have had some degree of antagonism with ATI (Tate, 1998, Rees, 2012; Larsen and </a:t>
            </a:r>
            <a:r>
              <a:rPr lang="en-CA" dirty="0" err="1" smtClean="0"/>
              <a:t>Walby</a:t>
            </a:r>
            <a:r>
              <a:rPr lang="en-CA" dirty="0" smtClean="0"/>
              <a:t>, 2012)</a:t>
            </a:r>
          </a:p>
          <a:p>
            <a:endParaRPr lang="en-CA" dirty="0"/>
          </a:p>
          <a:p>
            <a:r>
              <a:rPr lang="en-CA" dirty="0" smtClean="0"/>
              <a:t>Act is old and outdated – no major changes since 1983</a:t>
            </a:r>
          </a:p>
          <a:p>
            <a:pPr lvl="1"/>
            <a:r>
              <a:rPr lang="en-CA" dirty="0" smtClean="0"/>
              <a:t>Introduction of online payment was a major step forward in process, but does little to address substantive problems in the Act</a:t>
            </a:r>
          </a:p>
          <a:p>
            <a:pPr lvl="1"/>
            <a:endParaRPr lang="en-CA" dirty="0"/>
          </a:p>
          <a:p>
            <a:r>
              <a:rPr lang="en-CA" dirty="0" smtClean="0"/>
              <a:t>Outsourcing and contracting out (“New Public Management”) have reduced effectiveness of ATI (Roberts, 2000)</a:t>
            </a:r>
          </a:p>
          <a:p>
            <a:pPr lvl="1"/>
            <a:endParaRPr lang="en-CA" dirty="0"/>
          </a:p>
          <a:p>
            <a:r>
              <a:rPr lang="en-CA" dirty="0" smtClean="0"/>
              <a:t>Numerous cases of political inference (Rees, 2012)</a:t>
            </a:r>
          </a:p>
          <a:p>
            <a:endParaRPr lang="en-CA" dirty="0"/>
          </a:p>
          <a:p>
            <a:r>
              <a:rPr lang="en-CA" dirty="0" smtClean="0"/>
              <a:t>ATI process is comparatively underused in Canada (Hazell and Worthy, 2010), though use has been growing</a:t>
            </a:r>
          </a:p>
          <a:p>
            <a:endParaRPr lang="en-CA" dirty="0"/>
          </a:p>
          <a:p>
            <a:r>
              <a:rPr lang="en-CA" dirty="0" smtClean="0"/>
              <a:t>Special software used to manage ATI request also facilitates flagging of requests (Amber and Red Lighting) for political scrutiny (Roberts, 2002; Rees, 2012; Larsen and </a:t>
            </a:r>
            <a:r>
              <a:rPr lang="en-CA" dirty="0" err="1" smtClean="0"/>
              <a:t>Walby</a:t>
            </a:r>
            <a:r>
              <a:rPr lang="en-CA" dirty="0" smtClean="0"/>
              <a:t>, 2012) </a:t>
            </a:r>
            <a:endParaRPr lang="en-CA" dirty="0"/>
          </a:p>
        </p:txBody>
      </p:sp>
      <p:pic>
        <p:nvPicPr>
          <p:cNvPr id="4" name="B01508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96336" y="5661248"/>
            <a:ext cx="609600" cy="609600"/>
          </a:xfrm>
          <a:prstGeom prst="rect">
            <a:avLst/>
          </a:prstGeom>
        </p:spPr>
      </p:pic>
    </p:spTree>
    <p:extLst>
      <p:ext uri="{BB962C8B-B14F-4D97-AF65-F5344CB8AC3E}">
        <p14:creationId xmlns:p14="http://schemas.microsoft.com/office/powerpoint/2010/main" val="34145178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F-II. Legislative Reforms</a:t>
            </a:r>
            <a:endParaRPr lang="en-CA" dirty="0"/>
          </a:p>
        </p:txBody>
      </p:sp>
      <p:sp>
        <p:nvSpPr>
          <p:cNvPr id="3" name="Content Placeholder 2"/>
          <p:cNvSpPr>
            <a:spLocks noGrp="1"/>
          </p:cNvSpPr>
          <p:nvPr>
            <p:ph idx="1"/>
          </p:nvPr>
        </p:nvSpPr>
        <p:spPr/>
        <p:txBody>
          <a:bodyPr>
            <a:normAutofit lnSpcReduction="10000"/>
          </a:bodyPr>
          <a:lstStyle/>
          <a:p>
            <a:r>
              <a:rPr lang="en-US" dirty="0" smtClean="0"/>
              <a:t>Numerous reforms to the Act in the past 15 years</a:t>
            </a:r>
          </a:p>
          <a:p>
            <a:pPr lvl="1"/>
            <a:r>
              <a:rPr lang="en-US" dirty="0" smtClean="0"/>
              <a:t>Since the version in force to Sept. 23, 2002, the Act has been changed </a:t>
            </a:r>
            <a:r>
              <a:rPr lang="en-US" dirty="0" smtClean="0"/>
              <a:t>over 70 times</a:t>
            </a:r>
            <a:endParaRPr lang="en-US" dirty="0" smtClean="0"/>
          </a:p>
          <a:p>
            <a:pPr lvl="1"/>
            <a:endParaRPr lang="en-US" dirty="0"/>
          </a:p>
          <a:p>
            <a:r>
              <a:rPr lang="en-US" dirty="0" smtClean="0"/>
              <a:t>Most changes are relatively minor; however, some notable changes include:</a:t>
            </a:r>
          </a:p>
          <a:p>
            <a:pPr lvl="1"/>
            <a:r>
              <a:rPr lang="en-US" dirty="0" smtClean="0"/>
              <a:t>2006 changes (effective Dec 12, 2006) included:</a:t>
            </a:r>
          </a:p>
          <a:p>
            <a:pPr lvl="2"/>
            <a:r>
              <a:rPr lang="en-US" dirty="0" smtClean="0"/>
              <a:t> Narrowing  the time for a complaint to a response from one year to 60 days (s. 31)</a:t>
            </a:r>
          </a:p>
          <a:p>
            <a:pPr lvl="2"/>
            <a:r>
              <a:rPr lang="en-US" dirty="0" smtClean="0"/>
              <a:t>Made the definition of record under the Act medium neutral (s. 3)</a:t>
            </a:r>
          </a:p>
          <a:p>
            <a:pPr lvl="2"/>
            <a:r>
              <a:rPr lang="en-US" dirty="0" smtClean="0"/>
              <a:t>Changed the appointment and removal process for the Information Commissioner (s. 54)</a:t>
            </a:r>
          </a:p>
          <a:p>
            <a:pPr lvl="1"/>
            <a:r>
              <a:rPr lang="en-US" dirty="0" smtClean="0"/>
              <a:t>2007 changes (effective Apr. 1, 2007) that provided additional </a:t>
            </a:r>
            <a:r>
              <a:rPr lang="en-US" dirty="0" smtClean="0"/>
              <a:t>exemptions </a:t>
            </a:r>
            <a:r>
              <a:rPr lang="en-US" dirty="0" smtClean="0"/>
              <a:t>for materials relating to investigations and audits (s. 16.1 and 16.3)</a:t>
            </a:r>
          </a:p>
        </p:txBody>
      </p:sp>
      <p:pic>
        <p:nvPicPr>
          <p:cNvPr id="4" name="B01608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12360" y="5733256"/>
            <a:ext cx="609600" cy="609600"/>
          </a:xfrm>
          <a:prstGeom prst="rect">
            <a:avLst/>
          </a:prstGeom>
        </p:spPr>
      </p:pic>
    </p:spTree>
    <p:extLst>
      <p:ext uri="{BB962C8B-B14F-4D97-AF65-F5344CB8AC3E}">
        <p14:creationId xmlns:p14="http://schemas.microsoft.com/office/powerpoint/2010/main" val="39734372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F-II(ii). Legislative </a:t>
            </a:r>
            <a:r>
              <a:rPr lang="en-US" dirty="0"/>
              <a:t>Reforms</a:t>
            </a:r>
            <a:endParaRPr lang="en-CA" dirty="0"/>
          </a:p>
        </p:txBody>
      </p:sp>
      <p:sp>
        <p:nvSpPr>
          <p:cNvPr id="3" name="Content Placeholder 2"/>
          <p:cNvSpPr>
            <a:spLocks noGrp="1"/>
          </p:cNvSpPr>
          <p:nvPr>
            <p:ph idx="1"/>
          </p:nvPr>
        </p:nvSpPr>
        <p:spPr/>
        <p:txBody>
          <a:bodyPr/>
          <a:lstStyle/>
          <a:p>
            <a:pPr marL="342900" lvl="1">
              <a:buClr>
                <a:schemeClr val="accent1"/>
              </a:buClr>
            </a:pPr>
            <a:r>
              <a:rPr lang="en-US" dirty="0"/>
              <a:t>2007 changes (effective Sept. 1 2007) that excluded certain information from Canada Post, Export Development Canada, the Public Sector Pension Investment Board and VIA Rail (s. 18), and the CBC and Atomic Energy of Canada (s. 68)</a:t>
            </a:r>
            <a:endParaRPr lang="en-CA" dirty="0"/>
          </a:p>
          <a:p>
            <a:endParaRPr lang="en-US" dirty="0" smtClean="0"/>
          </a:p>
          <a:p>
            <a:r>
              <a:rPr lang="en-US" dirty="0" smtClean="0"/>
              <a:t>2008 </a:t>
            </a:r>
            <a:r>
              <a:rPr lang="en-US" dirty="0" smtClean="0"/>
              <a:t>changes (effective July 2, 2008) that exempted certain records from the Commoner of Lobbying (s. 16.2</a:t>
            </a:r>
            <a:r>
              <a:rPr lang="en-US" dirty="0" smtClean="0"/>
              <a:t>)</a:t>
            </a:r>
          </a:p>
          <a:p>
            <a:endParaRPr lang="en-US" dirty="0" smtClean="0"/>
          </a:p>
          <a:p>
            <a:r>
              <a:rPr lang="en-US" dirty="0" smtClean="0"/>
              <a:t>2011 changes (effective Nov. 16, 2011) that included the Communications Security Establishment in Schedule </a:t>
            </a:r>
            <a:r>
              <a:rPr lang="en-US" dirty="0" smtClean="0"/>
              <a:t>1</a:t>
            </a:r>
          </a:p>
          <a:p>
            <a:endParaRPr lang="en-US" dirty="0"/>
          </a:p>
        </p:txBody>
      </p:sp>
      <p:pic>
        <p:nvPicPr>
          <p:cNvPr id="4" name="B01708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64288" y="5445224"/>
            <a:ext cx="609600" cy="609600"/>
          </a:xfrm>
          <a:prstGeom prst="rect">
            <a:avLst/>
          </a:prstGeom>
        </p:spPr>
      </p:pic>
    </p:spTree>
    <p:extLst>
      <p:ext uri="{BB962C8B-B14F-4D97-AF65-F5344CB8AC3E}">
        <p14:creationId xmlns:p14="http://schemas.microsoft.com/office/powerpoint/2010/main" val="17648190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5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F-III. International Comparison</a:t>
            </a:r>
            <a:endParaRPr lang="en-CA" dirty="0"/>
          </a:p>
        </p:txBody>
      </p:sp>
      <p:sp>
        <p:nvSpPr>
          <p:cNvPr id="3" name="Content Placeholder 2"/>
          <p:cNvSpPr>
            <a:spLocks noGrp="1"/>
          </p:cNvSpPr>
          <p:nvPr>
            <p:ph idx="1"/>
          </p:nvPr>
        </p:nvSpPr>
        <p:spPr/>
        <p:txBody>
          <a:bodyPr>
            <a:normAutofit fontScale="92500"/>
          </a:bodyPr>
          <a:lstStyle/>
          <a:p>
            <a:r>
              <a:rPr lang="en-US" dirty="0" smtClean="0"/>
              <a:t>In 1980s Canada was an early leader in ATI</a:t>
            </a:r>
          </a:p>
          <a:p>
            <a:pPr lvl="1"/>
            <a:r>
              <a:rPr lang="en-US" dirty="0" smtClean="0"/>
              <a:t>We were just the 8</a:t>
            </a:r>
            <a:r>
              <a:rPr lang="en-US" baseline="30000" dirty="0" smtClean="0"/>
              <a:t>th</a:t>
            </a:r>
            <a:r>
              <a:rPr lang="en-US" dirty="0" smtClean="0"/>
              <a:t> country to pass ATI legislation (Rees, 2012)</a:t>
            </a:r>
          </a:p>
          <a:p>
            <a:endParaRPr lang="en-US" dirty="0" smtClean="0"/>
          </a:p>
          <a:p>
            <a:r>
              <a:rPr lang="en-US" dirty="0" smtClean="0"/>
              <a:t>Now country performs poorly against Anglo-American peers (Hazell and Worthy, 2010)</a:t>
            </a:r>
          </a:p>
          <a:p>
            <a:endParaRPr lang="en-US" dirty="0"/>
          </a:p>
          <a:p>
            <a:r>
              <a:rPr lang="en-US" dirty="0" smtClean="0"/>
              <a:t>Halifax based Centre for Law and Democracy produces </a:t>
            </a:r>
            <a:r>
              <a:rPr lang="en-US" dirty="0" smtClean="0">
                <a:hlinkClick r:id="rId4"/>
              </a:rPr>
              <a:t>annual rankings </a:t>
            </a:r>
            <a:r>
              <a:rPr lang="en-US" dirty="0" smtClean="0"/>
              <a:t>for access/right to know legislation using seven factors</a:t>
            </a:r>
          </a:p>
          <a:p>
            <a:pPr lvl="1"/>
            <a:r>
              <a:rPr lang="en-US" dirty="0" smtClean="0"/>
              <a:t>In 2013 Canada scored a total of 79 points out of a maximum of 150</a:t>
            </a:r>
          </a:p>
          <a:p>
            <a:pPr lvl="2"/>
            <a:r>
              <a:rPr lang="en-US" dirty="0" smtClean="0"/>
              <a:t>Other scores include:</a:t>
            </a:r>
          </a:p>
          <a:p>
            <a:pPr lvl="3"/>
            <a:r>
              <a:rPr lang="en-US" dirty="0" smtClean="0"/>
              <a:t>Australia, 83; USA, 89, New Zealand, 90; UK 100</a:t>
            </a:r>
          </a:p>
          <a:p>
            <a:pPr lvl="3"/>
            <a:r>
              <a:rPr lang="en-US" dirty="0" smtClean="0"/>
              <a:t>China 70, Russia 98, Brazil 108, India 128</a:t>
            </a:r>
          </a:p>
          <a:p>
            <a:pPr lvl="3"/>
            <a:r>
              <a:rPr lang="en-US" dirty="0" smtClean="0"/>
              <a:t>Germany 52, Italy 57, France 64, Japan 65</a:t>
            </a:r>
          </a:p>
          <a:p>
            <a:pPr lvl="3"/>
            <a:r>
              <a:rPr lang="en-US" dirty="0" smtClean="0"/>
              <a:t>Highest score was Serbia (135), lowest was Austria (32)</a:t>
            </a:r>
            <a:endParaRPr lang="en-CA" dirty="0"/>
          </a:p>
        </p:txBody>
      </p:sp>
      <p:pic>
        <p:nvPicPr>
          <p:cNvPr id="4" name="B01808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04248" y="5517232"/>
            <a:ext cx="609600" cy="609600"/>
          </a:xfrm>
          <a:prstGeom prst="rect">
            <a:avLst/>
          </a:prstGeom>
        </p:spPr>
      </p:pic>
    </p:spTree>
    <p:extLst>
      <p:ext uri="{BB962C8B-B14F-4D97-AF65-F5344CB8AC3E}">
        <p14:creationId xmlns:p14="http://schemas.microsoft.com/office/powerpoint/2010/main" val="19830317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2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 Government Secrecy	</a:t>
            </a:r>
            <a:endParaRPr lang="en-CA" dirty="0"/>
          </a:p>
        </p:txBody>
      </p:sp>
      <p:sp>
        <p:nvSpPr>
          <p:cNvPr id="3" name="Content Placeholder 2"/>
          <p:cNvSpPr>
            <a:spLocks noGrp="1"/>
          </p:cNvSpPr>
          <p:nvPr>
            <p:ph idx="1"/>
          </p:nvPr>
        </p:nvSpPr>
        <p:spPr/>
        <p:txBody>
          <a:bodyPr>
            <a:normAutofit fontScale="77500" lnSpcReduction="20000"/>
          </a:bodyPr>
          <a:lstStyle/>
          <a:p>
            <a:r>
              <a:rPr lang="en-US" dirty="0" smtClean="0"/>
              <a:t>While access to government information is succinctly contained in ATI, government secrecy is maintained through a variety of laws</a:t>
            </a:r>
          </a:p>
          <a:p>
            <a:endParaRPr lang="en-US" dirty="0"/>
          </a:p>
          <a:p>
            <a:r>
              <a:rPr lang="en-US" dirty="0" smtClean="0"/>
              <a:t>Three major </a:t>
            </a:r>
            <a:r>
              <a:rPr lang="en-US" dirty="0" smtClean="0"/>
              <a:t>laws are:</a:t>
            </a:r>
          </a:p>
          <a:p>
            <a:pPr lvl="1"/>
            <a:r>
              <a:rPr lang="en-US" i="1" dirty="0" smtClean="0">
                <a:hlinkClick r:id="rId4"/>
              </a:rPr>
              <a:t>Security of Information Act </a:t>
            </a:r>
            <a:r>
              <a:rPr lang="en-US" dirty="0" smtClean="0"/>
              <a:t>(R.S., 1985 c. O-5) (replaces the 1981 </a:t>
            </a:r>
            <a:r>
              <a:rPr lang="en-US" i="1" dirty="0" smtClean="0"/>
              <a:t>Official Secrets Act</a:t>
            </a:r>
            <a:r>
              <a:rPr lang="en-US" dirty="0" smtClean="0"/>
              <a:t>), and</a:t>
            </a:r>
          </a:p>
          <a:p>
            <a:pPr lvl="1"/>
            <a:r>
              <a:rPr lang="en-US" i="1" dirty="0" smtClean="0">
                <a:hlinkClick r:id="rId5"/>
              </a:rPr>
              <a:t>Canada Evidence Act </a:t>
            </a:r>
            <a:r>
              <a:rPr lang="en-US" dirty="0" smtClean="0"/>
              <a:t>(R.S., 1985 c. C-5</a:t>
            </a:r>
            <a:r>
              <a:rPr lang="en-US" dirty="0" smtClean="0"/>
              <a:t>)</a:t>
            </a:r>
          </a:p>
          <a:p>
            <a:pPr lvl="1"/>
            <a:r>
              <a:rPr lang="en-US" i="1" dirty="0" smtClean="0">
                <a:hlinkClick r:id="rId6"/>
              </a:rPr>
              <a:t>Security of Canada Information Sharing Act </a:t>
            </a:r>
            <a:r>
              <a:rPr lang="en-US" dirty="0" smtClean="0"/>
              <a:t>(S.C. 2015, c. 20, s. 2)</a:t>
            </a:r>
            <a:endParaRPr lang="en-US" dirty="0" smtClean="0"/>
          </a:p>
          <a:p>
            <a:pPr lvl="1"/>
            <a:endParaRPr lang="en-US" dirty="0"/>
          </a:p>
          <a:p>
            <a:r>
              <a:rPr lang="en-US" dirty="0" smtClean="0"/>
              <a:t>The </a:t>
            </a:r>
            <a:r>
              <a:rPr lang="en-US" i="1" dirty="0" smtClean="0"/>
              <a:t>Security of Information Act </a:t>
            </a:r>
            <a:r>
              <a:rPr lang="en-US" dirty="0" smtClean="0"/>
              <a:t>criminalizes disclosure of state secrets and espionage, and revisions in 2001 (after 9/11) expand the law to </a:t>
            </a:r>
            <a:r>
              <a:rPr lang="en-US" dirty="0" smtClean="0"/>
              <a:t>includes </a:t>
            </a:r>
            <a:r>
              <a:rPr lang="en-US" dirty="0" smtClean="0"/>
              <a:t>provisions against economic espionage and </a:t>
            </a:r>
            <a:r>
              <a:rPr lang="en-US" dirty="0" smtClean="0"/>
              <a:t>terrorist communications</a:t>
            </a:r>
            <a:endParaRPr lang="en-US" dirty="0" smtClean="0"/>
          </a:p>
          <a:p>
            <a:endParaRPr lang="en-US" dirty="0" smtClean="0"/>
          </a:p>
          <a:p>
            <a:r>
              <a:rPr lang="en-US" i="1" dirty="0" smtClean="0"/>
              <a:t>Security of Canada Information Sharing Act </a:t>
            </a:r>
            <a:r>
              <a:rPr lang="en-US" dirty="0" smtClean="0"/>
              <a:t>was part of the controversial Bill C-51 (from the previous parliament) and enables sharing of government agencies to share personal information of Canadians for national security purposes</a:t>
            </a:r>
          </a:p>
          <a:p>
            <a:pPr lvl="1"/>
            <a:r>
              <a:rPr lang="en-US" dirty="0" smtClean="0"/>
              <a:t>The Act’s main goal is to prevent activities that undermine the “security of Canada”;  however, critics argue that way this is defined in the act greatly expands the leeway for information sharing</a:t>
            </a:r>
            <a:endParaRPr lang="en-CA" dirty="0"/>
          </a:p>
        </p:txBody>
      </p:sp>
      <p:pic>
        <p:nvPicPr>
          <p:cNvPr id="4" name="B01908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52320" y="5589240"/>
            <a:ext cx="609600" cy="609600"/>
          </a:xfrm>
          <a:prstGeom prst="rect">
            <a:avLst/>
          </a:prstGeom>
        </p:spPr>
      </p:pic>
    </p:spTree>
    <p:extLst>
      <p:ext uri="{BB962C8B-B14F-4D97-AF65-F5344CB8AC3E}">
        <p14:creationId xmlns:p14="http://schemas.microsoft.com/office/powerpoint/2010/main" val="24321740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6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Last Week</a:t>
            </a:r>
            <a:endParaRPr lang="en-CA" dirty="0"/>
          </a:p>
        </p:txBody>
      </p:sp>
      <p:sp>
        <p:nvSpPr>
          <p:cNvPr id="3" name="Content Placeholder 2"/>
          <p:cNvSpPr>
            <a:spLocks noGrp="1"/>
          </p:cNvSpPr>
          <p:nvPr>
            <p:ph idx="1"/>
          </p:nvPr>
        </p:nvSpPr>
        <p:spPr/>
        <p:txBody>
          <a:bodyPr/>
          <a:lstStyle/>
          <a:p>
            <a:r>
              <a:rPr lang="en-CA" dirty="0" smtClean="0"/>
              <a:t>Neoliberalism</a:t>
            </a:r>
          </a:p>
          <a:p>
            <a:endParaRPr lang="en-CA" dirty="0"/>
          </a:p>
          <a:p>
            <a:r>
              <a:rPr lang="en-CA" dirty="0" smtClean="0"/>
              <a:t>International influences</a:t>
            </a:r>
          </a:p>
          <a:p>
            <a:endParaRPr lang="en-CA" dirty="0"/>
          </a:p>
          <a:p>
            <a:r>
              <a:rPr lang="en-CA" dirty="0" smtClean="0"/>
              <a:t>Policymaking approaches and evidence-based policymaking</a:t>
            </a:r>
          </a:p>
          <a:p>
            <a:endParaRPr lang="en-CA" dirty="0"/>
          </a:p>
          <a:p>
            <a:r>
              <a:rPr lang="en-CA" dirty="0" smtClean="0"/>
              <a:t>Private ordering</a:t>
            </a:r>
          </a:p>
          <a:p>
            <a:endParaRPr lang="en-CA" dirty="0"/>
          </a:p>
          <a:p>
            <a:r>
              <a:rPr lang="en-CA" dirty="0" smtClean="0"/>
              <a:t>Tension among information policies</a:t>
            </a:r>
            <a:endParaRPr lang="en-CA" dirty="0"/>
          </a:p>
        </p:txBody>
      </p:sp>
      <p:pic>
        <p:nvPicPr>
          <p:cNvPr id="4" name="B00208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64288" y="5517232"/>
            <a:ext cx="609600" cy="609600"/>
          </a:xfrm>
          <a:prstGeom prst="rect">
            <a:avLst/>
          </a:prstGeom>
        </p:spPr>
      </p:pic>
    </p:spTree>
    <p:extLst>
      <p:ext uri="{BB962C8B-B14F-4D97-AF65-F5344CB8AC3E}">
        <p14:creationId xmlns:p14="http://schemas.microsoft.com/office/powerpoint/2010/main" val="23177994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1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G-II. Secrecy and Access</a:t>
            </a:r>
            <a:endParaRPr lang="en-US" dirty="0"/>
          </a:p>
        </p:txBody>
      </p:sp>
      <p:sp>
        <p:nvSpPr>
          <p:cNvPr id="3" name="Content Placeholder 2"/>
          <p:cNvSpPr>
            <a:spLocks noGrp="1"/>
          </p:cNvSpPr>
          <p:nvPr>
            <p:ph idx="1"/>
          </p:nvPr>
        </p:nvSpPr>
        <p:spPr/>
        <p:txBody>
          <a:bodyPr>
            <a:normAutofit/>
          </a:bodyPr>
          <a:lstStyle/>
          <a:p>
            <a:r>
              <a:rPr lang="en-US" b="1" dirty="0" smtClean="0"/>
              <a:t>Access to Information Act:</a:t>
            </a:r>
          </a:p>
          <a:p>
            <a:pPr lvl="1"/>
            <a:r>
              <a:rPr lang="en-US" b="1" dirty="0" smtClean="0"/>
              <a:t>15</a:t>
            </a:r>
            <a:r>
              <a:rPr lang="en-US" dirty="0"/>
              <a:t> </a:t>
            </a:r>
            <a:r>
              <a:rPr lang="en-US" b="1" dirty="0"/>
              <a:t>(1)</a:t>
            </a:r>
            <a:r>
              <a:rPr lang="en-US" dirty="0"/>
              <a:t> The head of a government institution may refuse to disclose any record requested under this Act that contains information the disclosure of which could reasonably be expected to be injurious to the conduct of international affairs, the </a:t>
            </a:r>
            <a:r>
              <a:rPr lang="en-US" dirty="0" err="1"/>
              <a:t>defence</a:t>
            </a:r>
            <a:r>
              <a:rPr lang="en-US" dirty="0"/>
              <a:t> of Canada or any state allied or associated with Canada or the detection, prevention or suppression of subversive or hostile activities, including, without restricting the generality of the foregoing, any such information</a:t>
            </a:r>
            <a:endParaRPr lang="en-US" dirty="0" smtClean="0"/>
          </a:p>
          <a:p>
            <a:pPr marL="411480" lvl="1" indent="0">
              <a:buNone/>
            </a:pPr>
            <a:r>
              <a:rPr lang="en-US" dirty="0" smtClean="0"/>
              <a:t>	…</a:t>
            </a:r>
            <a:endParaRPr lang="en-US" dirty="0"/>
          </a:p>
          <a:p>
            <a:r>
              <a:rPr lang="en-US" dirty="0" smtClean="0"/>
              <a:t>The Information Commissioner has noted that some departments are overly quick in invoking the S. 15 exclusion, even when the requested information has at best a tangential relation to national defence</a:t>
            </a:r>
          </a:p>
          <a:p>
            <a:pPr lvl="1"/>
            <a:endParaRPr lang="en-US" dirty="0"/>
          </a:p>
        </p:txBody>
      </p:sp>
      <p:pic>
        <p:nvPicPr>
          <p:cNvPr id="4" name="B02008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96336" y="5517232"/>
            <a:ext cx="609600" cy="609600"/>
          </a:xfrm>
          <a:prstGeom prst="rect">
            <a:avLst/>
          </a:prstGeom>
        </p:spPr>
      </p:pic>
    </p:spTree>
    <p:extLst>
      <p:ext uri="{BB962C8B-B14F-4D97-AF65-F5344CB8AC3E}">
        <p14:creationId xmlns:p14="http://schemas.microsoft.com/office/powerpoint/2010/main" val="19465913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G-III. Hair </a:t>
            </a:r>
            <a:r>
              <a:rPr lang="en-US" dirty="0" err="1" smtClean="0"/>
              <a:t>Scrunchies</a:t>
            </a:r>
            <a:r>
              <a:rPr lang="en-US" dirty="0" smtClean="0"/>
              <a:t> – A State Secret?</a:t>
            </a:r>
            <a:endParaRPr lang="en-CA" dirty="0"/>
          </a:p>
        </p:txBody>
      </p:sp>
      <p:sp>
        <p:nvSpPr>
          <p:cNvPr id="3" name="Content Placeholder 2"/>
          <p:cNvSpPr>
            <a:spLocks noGrp="1"/>
          </p:cNvSpPr>
          <p:nvPr>
            <p:ph idx="1"/>
          </p:nvPr>
        </p:nvSpPr>
        <p:spPr/>
        <p:txBody>
          <a:bodyPr>
            <a:normAutofit fontScale="92500" lnSpcReduction="10000"/>
          </a:bodyPr>
          <a:lstStyle/>
          <a:p>
            <a:r>
              <a:rPr lang="en-US" dirty="0" smtClean="0"/>
              <a:t>In July 2007 National Defence received a request for a list of personal grooming items found on Afghan detainees</a:t>
            </a:r>
          </a:p>
          <a:p>
            <a:endParaRPr lang="en-US" dirty="0"/>
          </a:p>
          <a:p>
            <a:r>
              <a:rPr lang="en-US" dirty="0" smtClean="0"/>
              <a:t>The Department refused the request arguing that such a release would threaten national security and the detainees personal information had to be protected</a:t>
            </a:r>
          </a:p>
          <a:p>
            <a:endParaRPr lang="en-US" dirty="0"/>
          </a:p>
          <a:p>
            <a:r>
              <a:rPr lang="en-US" dirty="0" smtClean="0"/>
              <a:t>After the Information Commissioner’s Office pursued the complaint the list of personal effects was eventually released</a:t>
            </a:r>
          </a:p>
          <a:p>
            <a:endParaRPr lang="en-US" dirty="0"/>
          </a:p>
          <a:p>
            <a:r>
              <a:rPr lang="en-US" dirty="0" smtClean="0"/>
              <a:t>The Information Commissioner’s  position in the hair </a:t>
            </a:r>
            <a:r>
              <a:rPr lang="en-US" dirty="0" err="1" smtClean="0"/>
              <a:t>scrunchie</a:t>
            </a:r>
            <a:r>
              <a:rPr lang="en-US" dirty="0" smtClean="0"/>
              <a:t> request contrasts sharply with the position the Office took when individuals have requested detailed information about specific instances of torture (see </a:t>
            </a:r>
            <a:r>
              <a:rPr lang="en-US" i="1" dirty="0" err="1"/>
              <a:t>Attaran</a:t>
            </a:r>
            <a:r>
              <a:rPr lang="en-US" i="1" dirty="0"/>
              <a:t> v. Minister of Foreign Affairs</a:t>
            </a:r>
            <a:r>
              <a:rPr lang="en-US" dirty="0"/>
              <a:t>, 2009 FC </a:t>
            </a:r>
            <a:r>
              <a:rPr lang="en-US" dirty="0" smtClean="0"/>
              <a:t>339)</a:t>
            </a:r>
            <a:endParaRPr lang="en-CA" dirty="0"/>
          </a:p>
        </p:txBody>
      </p:sp>
      <p:pic>
        <p:nvPicPr>
          <p:cNvPr id="4" name="B02108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40352" y="5589240"/>
            <a:ext cx="609600" cy="609600"/>
          </a:xfrm>
          <a:prstGeom prst="rect">
            <a:avLst/>
          </a:prstGeom>
        </p:spPr>
      </p:pic>
    </p:spTree>
    <p:extLst>
      <p:ext uri="{BB962C8B-B14F-4D97-AF65-F5344CB8AC3E}">
        <p14:creationId xmlns:p14="http://schemas.microsoft.com/office/powerpoint/2010/main" val="14404779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3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G-IV. Batman Costume – A Personal Safety Threat</a:t>
            </a:r>
            <a:endParaRPr lang="en-CA" dirty="0"/>
          </a:p>
        </p:txBody>
      </p:sp>
      <p:sp>
        <p:nvSpPr>
          <p:cNvPr id="3" name="Content Placeholder 2"/>
          <p:cNvSpPr>
            <a:spLocks noGrp="1"/>
          </p:cNvSpPr>
          <p:nvPr>
            <p:ph idx="1"/>
          </p:nvPr>
        </p:nvSpPr>
        <p:spPr/>
        <p:txBody>
          <a:bodyPr>
            <a:normAutofit fontScale="92500" lnSpcReduction="20000"/>
          </a:bodyPr>
          <a:lstStyle/>
          <a:p>
            <a:r>
              <a:rPr lang="en-CA" dirty="0" smtClean="0"/>
              <a:t>s. 17 of the Act excludes information where disclosure could reasonably be expected to threaten the safety of a person</a:t>
            </a:r>
          </a:p>
          <a:p>
            <a:endParaRPr lang="en-CA" dirty="0"/>
          </a:p>
          <a:p>
            <a:r>
              <a:rPr lang="en-CA" dirty="0" smtClean="0"/>
              <a:t>In 2014-15 a request was made to the Canada Revenue Agency (CRA) for video with departmental staff that introduced various parts of the organization</a:t>
            </a:r>
          </a:p>
          <a:p>
            <a:endParaRPr lang="en-CA" dirty="0"/>
          </a:p>
          <a:p>
            <a:r>
              <a:rPr lang="en-CA" dirty="0" smtClean="0"/>
              <a:t>One part was withheld because CRA felt that the clip, which depicted several CRA staff wearing Batman costumes, fell under s. 17</a:t>
            </a:r>
          </a:p>
          <a:p>
            <a:endParaRPr lang="en-CA" dirty="0"/>
          </a:p>
          <a:p>
            <a:r>
              <a:rPr lang="en-CA" dirty="0" smtClean="0"/>
              <a:t>As the Commissioner noted in her Annual Report (2015, p. 24), s.17 “should not be used for the purpose of concealing embarrassing information” </a:t>
            </a:r>
          </a:p>
          <a:p>
            <a:pPr lvl="1"/>
            <a:r>
              <a:rPr lang="en-CA" dirty="0" smtClean="0"/>
              <a:t>The requester eventually agreed to receiving the clip with the faces of CRA staff blurred out</a:t>
            </a:r>
            <a:endParaRPr lang="en-CA" dirty="0"/>
          </a:p>
        </p:txBody>
      </p:sp>
      <p:pic>
        <p:nvPicPr>
          <p:cNvPr id="4" name="B02208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96336" y="5661248"/>
            <a:ext cx="609600" cy="609600"/>
          </a:xfrm>
          <a:prstGeom prst="rect">
            <a:avLst/>
          </a:prstGeom>
        </p:spPr>
      </p:pic>
    </p:spTree>
    <p:extLst>
      <p:ext uri="{BB962C8B-B14F-4D97-AF65-F5344CB8AC3E}">
        <p14:creationId xmlns:p14="http://schemas.microsoft.com/office/powerpoint/2010/main" val="32216662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G-V. Political Interference and Access Requests</a:t>
            </a:r>
            <a:endParaRPr lang="en-CA" dirty="0"/>
          </a:p>
        </p:txBody>
      </p:sp>
      <p:sp>
        <p:nvSpPr>
          <p:cNvPr id="3" name="Content Placeholder 2"/>
          <p:cNvSpPr>
            <a:spLocks noGrp="1"/>
          </p:cNvSpPr>
          <p:nvPr>
            <p:ph idx="1"/>
          </p:nvPr>
        </p:nvSpPr>
        <p:spPr/>
        <p:txBody>
          <a:bodyPr>
            <a:normAutofit fontScale="92500"/>
          </a:bodyPr>
          <a:lstStyle/>
          <a:p>
            <a:r>
              <a:rPr lang="en-US" dirty="0" smtClean="0"/>
              <a:t>Another problem with ATI process is political interference in the request process</a:t>
            </a:r>
          </a:p>
          <a:p>
            <a:endParaRPr lang="en-US" dirty="0"/>
          </a:p>
          <a:p>
            <a:r>
              <a:rPr lang="en-US" dirty="0" smtClean="0"/>
              <a:t>The Act states:</a:t>
            </a:r>
          </a:p>
          <a:p>
            <a:pPr marL="777240" lvl="2" indent="0">
              <a:buNone/>
            </a:pPr>
            <a:r>
              <a:rPr lang="en-US" dirty="0"/>
              <a:t>Obstructing right of access</a:t>
            </a:r>
          </a:p>
          <a:p>
            <a:pPr marL="777240" lvl="2" indent="0">
              <a:buNone/>
            </a:pPr>
            <a:r>
              <a:rPr lang="en-US" b="1" dirty="0"/>
              <a:t>67.1 </a:t>
            </a:r>
            <a:r>
              <a:rPr lang="en-US" dirty="0"/>
              <a:t>(1) No person shall, with intent to deny a right of access under this Act,</a:t>
            </a:r>
          </a:p>
          <a:p>
            <a:pPr lvl="2"/>
            <a:r>
              <a:rPr lang="en-US" dirty="0"/>
              <a:t>(</a:t>
            </a:r>
            <a:r>
              <a:rPr lang="en-US" i="1" dirty="0"/>
              <a:t>a</a:t>
            </a:r>
            <a:r>
              <a:rPr lang="en-US" dirty="0"/>
              <a:t>) destroy, mutilate or alter a record;</a:t>
            </a:r>
          </a:p>
          <a:p>
            <a:pPr lvl="2"/>
            <a:r>
              <a:rPr lang="en-US" dirty="0"/>
              <a:t>(</a:t>
            </a:r>
            <a:r>
              <a:rPr lang="en-US" i="1" dirty="0"/>
              <a:t>b</a:t>
            </a:r>
            <a:r>
              <a:rPr lang="en-US" dirty="0"/>
              <a:t>) falsify a record or make a false record;</a:t>
            </a:r>
          </a:p>
          <a:p>
            <a:pPr lvl="2"/>
            <a:r>
              <a:rPr lang="en-US" dirty="0"/>
              <a:t>(</a:t>
            </a:r>
            <a:r>
              <a:rPr lang="en-US" i="1" dirty="0"/>
              <a:t>c</a:t>
            </a:r>
            <a:r>
              <a:rPr lang="en-US" dirty="0"/>
              <a:t>) conceal a record; or</a:t>
            </a:r>
          </a:p>
          <a:p>
            <a:pPr lvl="2"/>
            <a:r>
              <a:rPr lang="en-US" dirty="0"/>
              <a:t>(</a:t>
            </a:r>
            <a:r>
              <a:rPr lang="en-US" i="1" dirty="0"/>
              <a:t>d</a:t>
            </a:r>
            <a:r>
              <a:rPr lang="en-US" dirty="0"/>
              <a:t>) direct, propose, counsel or cause any person in any manner to do anything mentioned in any of paragraphs (</a:t>
            </a:r>
            <a:r>
              <a:rPr lang="en-US" i="1" dirty="0"/>
              <a:t>a</a:t>
            </a:r>
            <a:r>
              <a:rPr lang="en-US" dirty="0"/>
              <a:t>) to (</a:t>
            </a:r>
            <a:r>
              <a:rPr lang="en-US" i="1" dirty="0"/>
              <a:t>c</a:t>
            </a:r>
            <a:r>
              <a:rPr lang="en-US" dirty="0" smtClean="0"/>
              <a:t>).</a:t>
            </a:r>
          </a:p>
          <a:p>
            <a:endParaRPr lang="en-US" dirty="0"/>
          </a:p>
          <a:p>
            <a:r>
              <a:rPr lang="en-US" dirty="0" smtClean="0"/>
              <a:t>Despite the clear provisions against political meddling, governments can have strong incentives to falsify and conceal records</a:t>
            </a:r>
            <a:endParaRPr lang="en-US" dirty="0"/>
          </a:p>
          <a:p>
            <a:pPr lvl="1"/>
            <a:endParaRPr lang="en-US" dirty="0" smtClean="0"/>
          </a:p>
          <a:p>
            <a:endParaRPr lang="en-US" dirty="0"/>
          </a:p>
          <a:p>
            <a:endParaRPr lang="en-CA" dirty="0"/>
          </a:p>
        </p:txBody>
      </p:sp>
      <p:pic>
        <p:nvPicPr>
          <p:cNvPr id="4" name="B02308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24328" y="5733256"/>
            <a:ext cx="609600" cy="609600"/>
          </a:xfrm>
          <a:prstGeom prst="rect">
            <a:avLst/>
          </a:prstGeom>
        </p:spPr>
      </p:pic>
    </p:spTree>
    <p:extLst>
      <p:ext uri="{BB962C8B-B14F-4D97-AF65-F5344CB8AC3E}">
        <p14:creationId xmlns:p14="http://schemas.microsoft.com/office/powerpoint/2010/main" val="16625560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G-IV(ii). Political </a:t>
            </a:r>
            <a:r>
              <a:rPr lang="en-US" dirty="0"/>
              <a:t>Interference and Access Requests</a:t>
            </a:r>
            <a:endParaRPr lang="en-CA" dirty="0"/>
          </a:p>
        </p:txBody>
      </p:sp>
      <p:sp>
        <p:nvSpPr>
          <p:cNvPr id="3" name="Content Placeholder 2"/>
          <p:cNvSpPr>
            <a:spLocks noGrp="1"/>
          </p:cNvSpPr>
          <p:nvPr>
            <p:ph idx="1"/>
          </p:nvPr>
        </p:nvSpPr>
        <p:spPr/>
        <p:txBody>
          <a:bodyPr>
            <a:normAutofit fontScale="92500"/>
          </a:bodyPr>
          <a:lstStyle/>
          <a:p>
            <a:r>
              <a:rPr lang="en-US" dirty="0"/>
              <a:t>In 2009 Dean </a:t>
            </a:r>
            <a:r>
              <a:rPr lang="en-US" dirty="0" err="1"/>
              <a:t>Beeby</a:t>
            </a:r>
            <a:r>
              <a:rPr lang="en-US" dirty="0"/>
              <a:t>, deputy bureau chief of The Canadian Press, made an </a:t>
            </a:r>
            <a:r>
              <a:rPr lang="en-US" dirty="0" smtClean="0"/>
              <a:t>ATI </a:t>
            </a:r>
            <a:r>
              <a:rPr lang="en-US" dirty="0"/>
              <a:t>request for documents dealing with the real estate holdings of Public Works and Government Services (PWGS)</a:t>
            </a:r>
          </a:p>
          <a:p>
            <a:endParaRPr lang="en-US" dirty="0"/>
          </a:p>
          <a:p>
            <a:r>
              <a:rPr lang="en-US" dirty="0"/>
              <a:t>Although </a:t>
            </a:r>
            <a:r>
              <a:rPr lang="en-US" dirty="0" err="1"/>
              <a:t>Beeby’s</a:t>
            </a:r>
            <a:r>
              <a:rPr lang="en-US" dirty="0"/>
              <a:t> initial request was filled and deemed complete, he felt that documents were missing, so he filed a second request for the documents relating to his initial request </a:t>
            </a:r>
          </a:p>
          <a:p>
            <a:endParaRPr lang="en-US" dirty="0"/>
          </a:p>
          <a:p>
            <a:r>
              <a:rPr lang="en-US" dirty="0"/>
              <a:t>Through a series of complaints to the Information Commissioner and an investigation by the House of Commons Standing Committee on Access to Information, Privacy and Ethics, it was determined that ministerial aide Sebastien </a:t>
            </a:r>
            <a:r>
              <a:rPr lang="en-US" dirty="0" err="1"/>
              <a:t>Togneri</a:t>
            </a:r>
            <a:r>
              <a:rPr lang="en-US" dirty="0"/>
              <a:t> directed Access to Information staff at PWGS to suppress certain documents for at least three different </a:t>
            </a:r>
            <a:r>
              <a:rPr lang="en-US" dirty="0" smtClean="0"/>
              <a:t>ATI requests (Information Commissioner of Canada, 2011)</a:t>
            </a:r>
            <a:endParaRPr lang="en-US" dirty="0"/>
          </a:p>
          <a:p>
            <a:endParaRPr lang="en-CA" dirty="0"/>
          </a:p>
        </p:txBody>
      </p:sp>
      <p:pic>
        <p:nvPicPr>
          <p:cNvPr id="4" name="B02408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12360" y="5301208"/>
            <a:ext cx="609600" cy="609600"/>
          </a:xfrm>
          <a:prstGeom prst="rect">
            <a:avLst/>
          </a:prstGeom>
        </p:spPr>
      </p:pic>
    </p:spTree>
    <p:extLst>
      <p:ext uri="{BB962C8B-B14F-4D97-AF65-F5344CB8AC3E}">
        <p14:creationId xmlns:p14="http://schemas.microsoft.com/office/powerpoint/2010/main" val="6717115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7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G-IV(iii). </a:t>
            </a:r>
            <a:r>
              <a:rPr lang="en-US" dirty="0"/>
              <a:t>Political Interference and Access Requests</a:t>
            </a:r>
            <a:endParaRPr lang="en-CA" dirty="0"/>
          </a:p>
        </p:txBody>
      </p:sp>
      <p:sp>
        <p:nvSpPr>
          <p:cNvPr id="3" name="Content Placeholder 2"/>
          <p:cNvSpPr>
            <a:spLocks noGrp="1"/>
          </p:cNvSpPr>
          <p:nvPr>
            <p:ph idx="1"/>
          </p:nvPr>
        </p:nvSpPr>
        <p:spPr/>
        <p:txBody>
          <a:bodyPr>
            <a:normAutofit lnSpcReduction="10000"/>
          </a:bodyPr>
          <a:lstStyle/>
          <a:p>
            <a:r>
              <a:rPr lang="en-CA" dirty="0" smtClean="0"/>
              <a:t>Rees (2012) document her 2006 request for PCO communication on softwood lumber, that was ultimately released in 2010</a:t>
            </a:r>
          </a:p>
          <a:p>
            <a:endParaRPr lang="en-CA" dirty="0"/>
          </a:p>
          <a:p>
            <a:r>
              <a:rPr lang="en-CA" dirty="0" smtClean="0"/>
              <a:t>By doing a follow up ATI request for the log on her first request she found that it went through several offices at the PMO including Director of Issues Management, Jenni Byrne, and then later William Stairs, who replaced Byrne as Director of Issues Management</a:t>
            </a:r>
          </a:p>
          <a:p>
            <a:endParaRPr lang="en-CA" dirty="0"/>
          </a:p>
          <a:p>
            <a:r>
              <a:rPr lang="en-CA" dirty="0" smtClean="0"/>
              <a:t>The Information Commissioner has issued two special reports on political interference – one in 2011, and one in 2014 outlining several investigations into political interference with many ‘positive’ findings</a:t>
            </a:r>
            <a:endParaRPr lang="en-CA" dirty="0"/>
          </a:p>
        </p:txBody>
      </p:sp>
      <p:pic>
        <p:nvPicPr>
          <p:cNvPr id="4" name="B02508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24328" y="5733256"/>
            <a:ext cx="609600" cy="609600"/>
          </a:xfrm>
          <a:prstGeom prst="rect">
            <a:avLst/>
          </a:prstGeom>
        </p:spPr>
      </p:pic>
    </p:spTree>
    <p:extLst>
      <p:ext uri="{BB962C8B-B14F-4D97-AF65-F5344CB8AC3E}">
        <p14:creationId xmlns:p14="http://schemas.microsoft.com/office/powerpoint/2010/main" val="8661147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4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G-V. </a:t>
            </a:r>
            <a:r>
              <a:rPr lang="en-CA" i="1" dirty="0" smtClean="0"/>
              <a:t>Canada v. Canada</a:t>
            </a:r>
            <a:r>
              <a:rPr lang="en-CA" dirty="0" smtClean="0"/>
              <a:t>, 2011</a:t>
            </a:r>
            <a:endParaRPr lang="en-CA" dirty="0"/>
          </a:p>
        </p:txBody>
      </p:sp>
      <p:sp>
        <p:nvSpPr>
          <p:cNvPr id="3" name="Content Placeholder 2"/>
          <p:cNvSpPr>
            <a:spLocks noGrp="1"/>
          </p:cNvSpPr>
          <p:nvPr>
            <p:ph idx="1"/>
          </p:nvPr>
        </p:nvSpPr>
        <p:spPr/>
        <p:txBody>
          <a:bodyPr>
            <a:normAutofit fontScale="92500" lnSpcReduction="20000"/>
          </a:bodyPr>
          <a:lstStyle/>
          <a:p>
            <a:r>
              <a:rPr lang="en-CA" dirty="0" smtClean="0"/>
              <a:t>Executive secrecy was entrenched into Canadian ATI in the 2011 </a:t>
            </a:r>
            <a:r>
              <a:rPr lang="en-CA" i="1" dirty="0" smtClean="0"/>
              <a:t>Canada v. Canada </a:t>
            </a:r>
            <a:r>
              <a:rPr lang="en-CA" dirty="0" smtClean="0"/>
              <a:t>case (</a:t>
            </a:r>
            <a:r>
              <a:rPr lang="en-CA" i="1" dirty="0" smtClean="0"/>
              <a:t>Canada (Information Commissioner) v. Canada (Minister of National Defence)</a:t>
            </a:r>
            <a:r>
              <a:rPr lang="en-CA" dirty="0" smtClean="0"/>
              <a:t>, 2011 SCC 25, [2011] SCR 306).</a:t>
            </a:r>
          </a:p>
          <a:p>
            <a:endParaRPr lang="en-CA" dirty="0"/>
          </a:p>
          <a:p>
            <a:r>
              <a:rPr lang="en-CA" dirty="0" smtClean="0"/>
              <a:t>Case revolved in part as to whether the PMO and Ministerial Offices are part of the government institution for which they are responsible </a:t>
            </a:r>
          </a:p>
          <a:p>
            <a:endParaRPr lang="en-CA" dirty="0"/>
          </a:p>
          <a:p>
            <a:r>
              <a:rPr lang="en-CA" dirty="0" smtClean="0"/>
              <a:t>Holding up the analysis of the Federal Court, the Supreme Court concluded that ministerial offices and the PMO are not part of the government institutions they are responsible for, and as such not subject to ATI (para. 43)</a:t>
            </a:r>
          </a:p>
          <a:p>
            <a:endParaRPr lang="en-CA" dirty="0"/>
          </a:p>
          <a:p>
            <a:r>
              <a:rPr lang="en-CA" dirty="0" smtClean="0"/>
              <a:t>Interestingly this case went back to a Chretien era ATI request made by the Reform Party (then led by Harper); however, as PM, Harper defended executive secrecy (Rees, 2012)</a:t>
            </a:r>
            <a:endParaRPr lang="en-CA" dirty="0"/>
          </a:p>
        </p:txBody>
      </p:sp>
      <p:pic>
        <p:nvPicPr>
          <p:cNvPr id="4" name="B02608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40352" y="5661248"/>
            <a:ext cx="609600" cy="609600"/>
          </a:xfrm>
          <a:prstGeom prst="rect">
            <a:avLst/>
          </a:prstGeom>
        </p:spPr>
      </p:pic>
    </p:spTree>
    <p:extLst>
      <p:ext uri="{BB962C8B-B14F-4D97-AF65-F5344CB8AC3E}">
        <p14:creationId xmlns:p14="http://schemas.microsoft.com/office/powerpoint/2010/main" val="25855108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84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G-VI. May 2016 ATI Reforms</a:t>
            </a:r>
            <a:endParaRPr lang="en-CA" dirty="0"/>
          </a:p>
        </p:txBody>
      </p:sp>
      <p:sp>
        <p:nvSpPr>
          <p:cNvPr id="3" name="Content Placeholder 2"/>
          <p:cNvSpPr>
            <a:spLocks noGrp="1"/>
          </p:cNvSpPr>
          <p:nvPr>
            <p:ph idx="1"/>
          </p:nvPr>
        </p:nvSpPr>
        <p:spPr/>
        <p:txBody>
          <a:bodyPr/>
          <a:lstStyle/>
          <a:p>
            <a:r>
              <a:rPr lang="en-US" dirty="0" smtClean="0"/>
              <a:t>Full scope of Liberals reform to ATI is yet to be seen</a:t>
            </a:r>
          </a:p>
          <a:p>
            <a:endParaRPr lang="en-US" dirty="0"/>
          </a:p>
          <a:p>
            <a:r>
              <a:rPr lang="en-US" dirty="0" smtClean="0"/>
              <a:t>May 5, 2016 an </a:t>
            </a:r>
            <a:r>
              <a:rPr lang="en-US" dirty="0" smtClean="0">
                <a:hlinkClick r:id="rId4"/>
              </a:rPr>
              <a:t>Interim Directive on the Administration of the Access to Information Act </a:t>
            </a:r>
            <a:r>
              <a:rPr lang="en-US" dirty="0" smtClean="0"/>
              <a:t>was issued, with two key elements:</a:t>
            </a:r>
          </a:p>
          <a:p>
            <a:pPr lvl="1"/>
            <a:r>
              <a:rPr lang="en-US" dirty="0" smtClean="0"/>
              <a:t>Waiving of fees beyond the $5 filing fee</a:t>
            </a:r>
          </a:p>
          <a:p>
            <a:pPr lvl="1"/>
            <a:r>
              <a:rPr lang="en-US" dirty="0" smtClean="0"/>
              <a:t>Release of information in user-friendly formats were possible</a:t>
            </a:r>
          </a:p>
          <a:p>
            <a:pPr lvl="1"/>
            <a:endParaRPr lang="en-US" dirty="0"/>
          </a:p>
          <a:p>
            <a:r>
              <a:rPr lang="en-US" dirty="0" smtClean="0"/>
              <a:t>However, the comprehensive review has been put off until 2018</a:t>
            </a:r>
            <a:endParaRPr lang="en-CA" dirty="0"/>
          </a:p>
        </p:txBody>
      </p:sp>
      <p:pic>
        <p:nvPicPr>
          <p:cNvPr id="4" name="B02708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4328" y="5517232"/>
            <a:ext cx="609600" cy="609600"/>
          </a:xfrm>
          <a:prstGeom prst="rect">
            <a:avLst/>
          </a:prstGeom>
        </p:spPr>
      </p:pic>
    </p:spTree>
    <p:extLst>
      <p:ext uri="{BB962C8B-B14F-4D97-AF65-F5344CB8AC3E}">
        <p14:creationId xmlns:p14="http://schemas.microsoft.com/office/powerpoint/2010/main" val="7116882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Questions</a:t>
            </a:r>
            <a:endParaRPr lang="en-CA" dirty="0"/>
          </a:p>
        </p:txBody>
      </p:sp>
      <p:sp>
        <p:nvSpPr>
          <p:cNvPr id="3" name="Content Placeholder 2"/>
          <p:cNvSpPr>
            <a:spLocks noGrp="1"/>
          </p:cNvSpPr>
          <p:nvPr>
            <p:ph idx="1"/>
          </p:nvPr>
        </p:nvSpPr>
        <p:spPr/>
        <p:txBody>
          <a:bodyPr>
            <a:normAutofit fontScale="92500" lnSpcReduction="10000"/>
          </a:bodyPr>
          <a:lstStyle/>
          <a:p>
            <a:r>
              <a:rPr lang="en-US" dirty="0" smtClean="0"/>
              <a:t>Some starting points for this week’s discussion:</a:t>
            </a:r>
          </a:p>
          <a:p>
            <a:endParaRPr lang="en-US" dirty="0"/>
          </a:p>
          <a:p>
            <a:r>
              <a:rPr lang="en-US" dirty="0" smtClean="0"/>
              <a:t>Do you have any experience with Access to Information (or provincial Freedom of Information) requests – what was it and what are your thoughts</a:t>
            </a:r>
          </a:p>
          <a:p>
            <a:endParaRPr lang="en-US" dirty="0" smtClean="0"/>
          </a:p>
          <a:p>
            <a:r>
              <a:rPr lang="en-US" dirty="0" smtClean="0"/>
              <a:t>What should be the key priorities for Access to Information reform at the federal level</a:t>
            </a:r>
          </a:p>
          <a:p>
            <a:endParaRPr lang="en-US" dirty="0"/>
          </a:p>
          <a:p>
            <a:r>
              <a:rPr lang="en-US" dirty="0" smtClean="0"/>
              <a:t>What do the Treasury Board’s ATI statistics tell us and not tell us about the health of the Access to Information System in Canada</a:t>
            </a:r>
          </a:p>
          <a:p>
            <a:endParaRPr lang="en-US" dirty="0" smtClean="0"/>
          </a:p>
          <a:p>
            <a:r>
              <a:rPr lang="en-US" dirty="0" smtClean="0"/>
              <a:t>Examine some of the sample ATI responses uploaded into the </a:t>
            </a:r>
            <a:r>
              <a:rPr lang="en-US" dirty="0" err="1" smtClean="0"/>
              <a:t>eClass</a:t>
            </a:r>
            <a:r>
              <a:rPr lang="en-US" dirty="0" smtClean="0"/>
              <a:t> site – specifically do the numerous examples of exempted information make such requests meaningful</a:t>
            </a:r>
            <a:endParaRPr lang="en-CA" dirty="0"/>
          </a:p>
        </p:txBody>
      </p:sp>
      <p:pic>
        <p:nvPicPr>
          <p:cNvPr id="4" name="B02808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64288" y="5661248"/>
            <a:ext cx="609600" cy="609600"/>
          </a:xfrm>
          <a:prstGeom prst="rect">
            <a:avLst/>
          </a:prstGeom>
        </p:spPr>
      </p:pic>
    </p:spTree>
    <p:extLst>
      <p:ext uri="{BB962C8B-B14F-4D97-AF65-F5344CB8AC3E}">
        <p14:creationId xmlns:p14="http://schemas.microsoft.com/office/powerpoint/2010/main" val="26731400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Week</a:t>
            </a:r>
            <a:endParaRPr lang="en-CA" dirty="0"/>
          </a:p>
        </p:txBody>
      </p:sp>
      <p:sp>
        <p:nvSpPr>
          <p:cNvPr id="3" name="Content Placeholder 2"/>
          <p:cNvSpPr>
            <a:spLocks noGrp="1"/>
          </p:cNvSpPr>
          <p:nvPr>
            <p:ph idx="1"/>
          </p:nvPr>
        </p:nvSpPr>
        <p:spPr/>
        <p:txBody>
          <a:bodyPr/>
          <a:lstStyle/>
          <a:p>
            <a:r>
              <a:rPr lang="en-US" dirty="0" smtClean="0"/>
              <a:t>Privacy </a:t>
            </a:r>
            <a:r>
              <a:rPr lang="en-US" dirty="0" smtClean="0"/>
              <a:t>and Government Information</a:t>
            </a:r>
          </a:p>
          <a:p>
            <a:endParaRPr lang="en-US" dirty="0"/>
          </a:p>
          <a:p>
            <a:r>
              <a:rPr lang="en-US" dirty="0" smtClean="0"/>
              <a:t>Read Schwab and the Privacy Commissioner of Canada</a:t>
            </a:r>
          </a:p>
          <a:p>
            <a:endParaRPr lang="en-US" dirty="0"/>
          </a:p>
          <a:p>
            <a:r>
              <a:rPr lang="en-US" dirty="0" smtClean="0"/>
              <a:t>Information Policy and Information Workplaces Paper is due Feb. 6 by 23:55 MST</a:t>
            </a:r>
            <a:endParaRPr lang="en-US" dirty="0"/>
          </a:p>
        </p:txBody>
      </p:sp>
      <p:pic>
        <p:nvPicPr>
          <p:cNvPr id="4" name="B02908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8304" y="5589240"/>
            <a:ext cx="609600" cy="609600"/>
          </a:xfrm>
          <a:prstGeom prst="rect">
            <a:avLst/>
          </a:prstGeom>
        </p:spPr>
      </p:pic>
    </p:spTree>
    <p:extLst>
      <p:ext uri="{BB962C8B-B14F-4D97-AF65-F5344CB8AC3E}">
        <p14:creationId xmlns:p14="http://schemas.microsoft.com/office/powerpoint/2010/main" val="32734781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CA" dirty="0"/>
          </a:p>
        </p:txBody>
      </p:sp>
      <p:sp>
        <p:nvSpPr>
          <p:cNvPr id="3" name="Content Placeholder 2"/>
          <p:cNvSpPr>
            <a:spLocks noGrp="1"/>
          </p:cNvSpPr>
          <p:nvPr>
            <p:ph idx="1"/>
          </p:nvPr>
        </p:nvSpPr>
        <p:spPr/>
        <p:txBody>
          <a:bodyPr/>
          <a:lstStyle/>
          <a:p>
            <a:pPr marL="990600" indent="-93663">
              <a:buNone/>
            </a:pPr>
            <a:r>
              <a:rPr lang="en-US" dirty="0" smtClean="0"/>
              <a:t>A. </a:t>
            </a:r>
            <a:r>
              <a:rPr lang="en-US" i="1" dirty="0" smtClean="0"/>
              <a:t>Access to Information Act (ATI) </a:t>
            </a:r>
            <a:r>
              <a:rPr lang="en-US" dirty="0" smtClean="0"/>
              <a:t>versus access to information</a:t>
            </a:r>
          </a:p>
          <a:p>
            <a:pPr marL="72000" indent="0">
              <a:buNone/>
            </a:pPr>
            <a:r>
              <a:rPr lang="en-US" dirty="0"/>
              <a:t>	</a:t>
            </a:r>
            <a:r>
              <a:rPr lang="en-US" dirty="0" smtClean="0"/>
              <a:t>B.  History and Context of the Act</a:t>
            </a:r>
          </a:p>
          <a:p>
            <a:pPr marL="72000" indent="0">
              <a:buNone/>
            </a:pPr>
            <a:r>
              <a:rPr lang="en-US" dirty="0"/>
              <a:t>	</a:t>
            </a:r>
            <a:r>
              <a:rPr lang="en-US" dirty="0" smtClean="0"/>
              <a:t>C. </a:t>
            </a:r>
            <a:r>
              <a:rPr lang="en-US" i="1" dirty="0" smtClean="0"/>
              <a:t>Access to Information Act</a:t>
            </a:r>
          </a:p>
          <a:p>
            <a:pPr marL="72000" indent="0">
              <a:buNone/>
            </a:pPr>
            <a:r>
              <a:rPr lang="en-US" i="1" dirty="0"/>
              <a:t>	</a:t>
            </a:r>
            <a:r>
              <a:rPr lang="en-US" dirty="0" smtClean="0"/>
              <a:t>D. ATI Requests</a:t>
            </a:r>
            <a:endParaRPr lang="en-US" i="1" dirty="0" smtClean="0"/>
          </a:p>
          <a:p>
            <a:pPr marL="72000" indent="0">
              <a:buNone/>
            </a:pPr>
            <a:r>
              <a:rPr lang="en-US" i="1" dirty="0" smtClean="0"/>
              <a:t>	</a:t>
            </a:r>
            <a:r>
              <a:rPr lang="en-US" dirty="0" smtClean="0"/>
              <a:t>E. The Information Commissioner</a:t>
            </a:r>
            <a:endParaRPr lang="en-US" i="1" dirty="0" smtClean="0"/>
          </a:p>
          <a:p>
            <a:pPr marL="72000" indent="0">
              <a:buNone/>
            </a:pPr>
            <a:r>
              <a:rPr lang="en-US" dirty="0"/>
              <a:t>	</a:t>
            </a:r>
            <a:r>
              <a:rPr lang="en-US" dirty="0" smtClean="0"/>
              <a:t>F.  Problems with the Act</a:t>
            </a:r>
          </a:p>
          <a:p>
            <a:pPr marL="72000" indent="0">
              <a:buNone/>
            </a:pPr>
            <a:r>
              <a:rPr lang="en-US" dirty="0"/>
              <a:t>	</a:t>
            </a:r>
            <a:r>
              <a:rPr lang="en-US" dirty="0" smtClean="0"/>
              <a:t>G. Government Secrecy</a:t>
            </a:r>
          </a:p>
        </p:txBody>
      </p:sp>
      <p:pic>
        <p:nvPicPr>
          <p:cNvPr id="4" name="B00308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8304" y="5445224"/>
            <a:ext cx="609600" cy="609600"/>
          </a:xfrm>
          <a:prstGeom prst="rect">
            <a:avLst/>
          </a:prstGeom>
        </p:spPr>
      </p:pic>
    </p:spTree>
    <p:extLst>
      <p:ext uri="{BB962C8B-B14F-4D97-AF65-F5344CB8AC3E}">
        <p14:creationId xmlns:p14="http://schemas.microsoft.com/office/powerpoint/2010/main" val="22364605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CA" dirty="0"/>
          </a:p>
        </p:txBody>
      </p:sp>
      <p:sp>
        <p:nvSpPr>
          <p:cNvPr id="3" name="Content Placeholder 2"/>
          <p:cNvSpPr>
            <a:spLocks noGrp="1"/>
          </p:cNvSpPr>
          <p:nvPr>
            <p:ph idx="1"/>
          </p:nvPr>
        </p:nvSpPr>
        <p:spPr/>
        <p:txBody>
          <a:bodyPr>
            <a:normAutofit fontScale="47500" lnSpcReduction="20000"/>
          </a:bodyPr>
          <a:lstStyle/>
          <a:p>
            <a:r>
              <a:rPr lang="en-US" dirty="0" smtClean="0"/>
              <a:t>Quote on slide A-I: Harper, Stephen. 2005. “Cleaning up the mess in Ottawa: Transparency is the key to preventing scandal.” </a:t>
            </a:r>
            <a:r>
              <a:rPr lang="en-US" i="1" dirty="0" smtClean="0"/>
              <a:t>Montreal Gazette</a:t>
            </a:r>
            <a:r>
              <a:rPr lang="en-US" dirty="0" smtClean="0"/>
              <a:t>. 7 Jun 2005: A21.</a:t>
            </a:r>
          </a:p>
          <a:p>
            <a:endParaRPr lang="en-US" dirty="0"/>
          </a:p>
          <a:p>
            <a:r>
              <a:rPr lang="en-US" dirty="0" err="1" smtClean="0"/>
              <a:t>Avle</a:t>
            </a:r>
            <a:r>
              <a:rPr lang="en-US" dirty="0" smtClean="0"/>
              <a:t>, </a:t>
            </a:r>
            <a:r>
              <a:rPr lang="en-US" dirty="0" err="1" smtClean="0"/>
              <a:t>Seyram</a:t>
            </a:r>
            <a:r>
              <a:rPr lang="en-US" dirty="0" smtClean="0"/>
              <a:t>, and </a:t>
            </a:r>
            <a:r>
              <a:rPr lang="en-US" dirty="0" err="1" smtClean="0"/>
              <a:t>Omolade</a:t>
            </a:r>
            <a:r>
              <a:rPr lang="en-US" dirty="0" smtClean="0"/>
              <a:t> </a:t>
            </a:r>
            <a:r>
              <a:rPr lang="en-US" dirty="0" err="1" smtClean="0"/>
              <a:t>Abundi</a:t>
            </a:r>
            <a:r>
              <a:rPr lang="en-US" dirty="0" smtClean="0"/>
              <a:t>. 2015. “Whose Freedom? Whose Information? Discourses on Freedom of Information Policies.” </a:t>
            </a:r>
            <a:r>
              <a:rPr lang="en-US" i="1" dirty="0" smtClean="0"/>
              <a:t>Journal of Information Policy, 5</a:t>
            </a:r>
            <a:r>
              <a:rPr lang="en-US" dirty="0" smtClean="0"/>
              <a:t>: 179-203.</a:t>
            </a:r>
          </a:p>
          <a:p>
            <a:r>
              <a:rPr lang="en-US" dirty="0" smtClean="0"/>
              <a:t>Hazell, Robert, and Ben Worthy. 2010. “Assessing the Performance of Freedom of Information.” </a:t>
            </a:r>
            <a:r>
              <a:rPr lang="en-US" i="1" dirty="0" smtClean="0"/>
              <a:t>Government Information Quarterly, 27</a:t>
            </a:r>
            <a:r>
              <a:rPr lang="en-US" dirty="0" smtClean="0"/>
              <a:t>: 352-359.</a:t>
            </a:r>
          </a:p>
          <a:p>
            <a:r>
              <a:rPr lang="en-US" dirty="0" smtClean="0"/>
              <a:t>Information Commissioner of Canada. 2011. </a:t>
            </a:r>
            <a:r>
              <a:rPr lang="en-US" i="1" dirty="0" smtClean="0"/>
              <a:t>Interference with Access to Information Part 1: A Special Report </a:t>
            </a:r>
            <a:r>
              <a:rPr lang="en-US" i="1" dirty="0"/>
              <a:t>to Parliament</a:t>
            </a:r>
            <a:r>
              <a:rPr lang="en-US" dirty="0"/>
              <a:t>. </a:t>
            </a:r>
            <a:r>
              <a:rPr lang="en-US" dirty="0">
                <a:hlinkClick r:id="rId2"/>
              </a:rPr>
              <a:t>http://</a:t>
            </a:r>
            <a:r>
              <a:rPr lang="en-US" dirty="0" smtClean="0">
                <a:hlinkClick r:id="rId2"/>
              </a:rPr>
              <a:t>www.oic-ci.gc.ca/eng/DownloadHandler.ashx?pg=70f82b16-ff74-4e4e-822d-6da14dfcfe9b&amp;section=d5a8df8e-48f4-4812-bb47-199a7057ddd4&amp;file=English+125+report+formatted_final.pdf</a:t>
            </a:r>
            <a:r>
              <a:rPr lang="en-US" dirty="0" smtClean="0"/>
              <a:t> </a:t>
            </a:r>
            <a:endParaRPr lang="en-US" dirty="0"/>
          </a:p>
          <a:p>
            <a:r>
              <a:rPr lang="en-US" dirty="0"/>
              <a:t>Information Commissioner of Canada. </a:t>
            </a:r>
            <a:r>
              <a:rPr lang="en-US" dirty="0" smtClean="0"/>
              <a:t>2014. </a:t>
            </a:r>
            <a:r>
              <a:rPr lang="en-US" i="1" dirty="0"/>
              <a:t>Interference with Access to Information </a:t>
            </a:r>
            <a:r>
              <a:rPr lang="en-US" i="1" dirty="0" smtClean="0"/>
              <a:t>Part 2: </a:t>
            </a:r>
            <a:r>
              <a:rPr lang="en-US" i="1" dirty="0"/>
              <a:t>A Special Report to Parliament. </a:t>
            </a:r>
            <a:r>
              <a:rPr lang="en-US" i="1" dirty="0">
                <a:hlinkClick r:id="rId3"/>
              </a:rPr>
              <a:t>http://</a:t>
            </a:r>
            <a:r>
              <a:rPr lang="en-US" i="1" dirty="0" smtClean="0">
                <a:hlinkClick r:id="rId3"/>
              </a:rPr>
              <a:t>www.ci-oic.gc.ca/eng/DownloadHandler.ashx?pg=bf6ec4ed-f431-4b29-987d-b09bfa87a8ac&amp;section=6a229b99-05c8-4068-8766-f323e1628394&amp;file=982+final+English+formatted+2-greyscale.pdf</a:t>
            </a:r>
            <a:r>
              <a:rPr lang="en-US" i="1" dirty="0" smtClean="0"/>
              <a:t> </a:t>
            </a:r>
          </a:p>
          <a:p>
            <a:r>
              <a:rPr lang="en-US" dirty="0" smtClean="0"/>
              <a:t>Information Commissioner of Canada. 2015. </a:t>
            </a:r>
            <a:r>
              <a:rPr lang="en-US" i="1" dirty="0" smtClean="0"/>
              <a:t>Annual Report 2014-15</a:t>
            </a:r>
            <a:r>
              <a:rPr lang="en-US" dirty="0"/>
              <a:t>. </a:t>
            </a:r>
            <a:r>
              <a:rPr lang="en-US" dirty="0">
                <a:hlinkClick r:id="rId4"/>
              </a:rPr>
              <a:t>http://www.oic-ci.gc.ca/telechargements-downloads/userfiles/files/eng/reports-publications/annual-reports/2014-2015/OIC_15-351_AR2015_updates_E_WEB2%20-%</a:t>
            </a:r>
            <a:r>
              <a:rPr lang="en-US" dirty="0" smtClean="0">
                <a:hlinkClick r:id="rId4"/>
              </a:rPr>
              <a:t>20Updated.pdf</a:t>
            </a:r>
            <a:r>
              <a:rPr lang="en-US" dirty="0" smtClean="0"/>
              <a:t> </a:t>
            </a:r>
          </a:p>
          <a:p>
            <a:r>
              <a:rPr lang="en-US" dirty="0" smtClean="0"/>
              <a:t>Larsen, Mike, and Kevin </a:t>
            </a:r>
            <a:r>
              <a:rPr lang="en-US" dirty="0" err="1" smtClean="0"/>
              <a:t>Walby</a:t>
            </a:r>
            <a:r>
              <a:rPr lang="en-US" dirty="0" smtClean="0"/>
              <a:t>. 2012. “Introduction: On the Politics of Access to Information.” </a:t>
            </a:r>
            <a:r>
              <a:rPr lang="en-US" dirty="0"/>
              <a:t>In </a:t>
            </a:r>
            <a:r>
              <a:rPr lang="en-US" i="1" dirty="0"/>
              <a:t>Brokering Access: Power, Politics and Freedom of Information Process in Canada</a:t>
            </a:r>
            <a:r>
              <a:rPr lang="en-US" dirty="0"/>
              <a:t>. Mike Larsen and Kevin </a:t>
            </a:r>
            <a:r>
              <a:rPr lang="en-US" dirty="0" err="1"/>
              <a:t>Walby</a:t>
            </a:r>
            <a:r>
              <a:rPr lang="en-US" dirty="0"/>
              <a:t> (Eds.). Vancouver, BC: UBC Press. p. </a:t>
            </a:r>
            <a:r>
              <a:rPr lang="en-US" dirty="0" smtClean="0"/>
              <a:t>1-32.</a:t>
            </a:r>
          </a:p>
          <a:p>
            <a:r>
              <a:rPr lang="en-US" dirty="0" smtClean="0"/>
              <a:t>Rees, Ann. 2012. “Sustaining Secrecy: Executive Branch Resistance to Access to Information in Canada.” In </a:t>
            </a:r>
            <a:r>
              <a:rPr lang="en-US" i="1" dirty="0" smtClean="0"/>
              <a:t>Brokering Access: Power, Politics and Freedom of Information Process in Canada</a:t>
            </a:r>
            <a:r>
              <a:rPr lang="en-US" dirty="0" smtClean="0"/>
              <a:t>. Mike Larsen and Kevin </a:t>
            </a:r>
            <a:r>
              <a:rPr lang="en-US" dirty="0" err="1" smtClean="0"/>
              <a:t>Walby</a:t>
            </a:r>
            <a:r>
              <a:rPr lang="en-US" dirty="0" smtClean="0"/>
              <a:t> (Eds.). Vancouver, BC: UBC Press. p. 35-67.</a:t>
            </a:r>
          </a:p>
          <a:p>
            <a:r>
              <a:rPr lang="en-US" dirty="0" smtClean="0"/>
              <a:t>Roberts, Alasdair S. 2000. “Less Government, More Secrecy: Reinvention and the Weakening of Freedom of Information Law.” </a:t>
            </a:r>
            <a:r>
              <a:rPr lang="en-US" i="1" dirty="0" smtClean="0"/>
              <a:t>Public Administration Review, 60</a:t>
            </a:r>
            <a:r>
              <a:rPr lang="en-US" dirty="0" smtClean="0"/>
              <a:t>(4): 308-320.</a:t>
            </a:r>
          </a:p>
          <a:p>
            <a:r>
              <a:rPr lang="en-CA" dirty="0" smtClean="0"/>
              <a:t>Roberts, Alasdair S. 2002. “Administrative Discretion and the Access to Information Act: An ‘Internal Law’ on Government Information.” </a:t>
            </a:r>
            <a:r>
              <a:rPr lang="en-CA" i="1" dirty="0" smtClean="0"/>
              <a:t>Canadian Public Administration, 45</a:t>
            </a:r>
            <a:r>
              <a:rPr lang="en-CA" dirty="0" smtClean="0"/>
              <a:t>(2): 175-194.</a:t>
            </a:r>
          </a:p>
          <a:p>
            <a:r>
              <a:rPr lang="en-CA" dirty="0" smtClean="0"/>
              <a:t>Roberts</a:t>
            </a:r>
            <a:r>
              <a:rPr lang="en-CA" dirty="0"/>
              <a:t>, Alasdair S. 2012. “Access to Information: The Elements of Reform,” Submission to the 2012 Open Dialogue Consultations of the Office of the Information Commissioner. </a:t>
            </a:r>
            <a:endParaRPr lang="en-US" dirty="0" smtClean="0"/>
          </a:p>
          <a:p>
            <a:r>
              <a:rPr lang="en-US" dirty="0" smtClean="0"/>
              <a:t>Tate, Eugene D. 1998. “Access to Information: The Canadian Experience.” </a:t>
            </a:r>
            <a:r>
              <a:rPr lang="en-US" i="1" dirty="0" smtClean="0"/>
              <a:t>Journal of Information Science, 24</a:t>
            </a:r>
            <a:r>
              <a:rPr lang="en-US" dirty="0" smtClean="0"/>
              <a:t>(2): 75-82.</a:t>
            </a:r>
            <a:endParaRPr lang="en-CA" dirty="0"/>
          </a:p>
        </p:txBody>
      </p:sp>
    </p:spTree>
    <p:extLst>
      <p:ext uri="{BB962C8B-B14F-4D97-AF65-F5344CB8AC3E}">
        <p14:creationId xmlns:p14="http://schemas.microsoft.com/office/powerpoint/2010/main" val="33160711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 and Critique</a:t>
            </a:r>
            <a:endParaRPr lang="en-CA" dirty="0"/>
          </a:p>
        </p:txBody>
      </p:sp>
      <p:sp>
        <p:nvSpPr>
          <p:cNvPr id="3" name="Content Placeholder 2"/>
          <p:cNvSpPr>
            <a:spLocks noGrp="1"/>
          </p:cNvSpPr>
          <p:nvPr>
            <p:ph idx="1"/>
          </p:nvPr>
        </p:nvSpPr>
        <p:spPr/>
        <p:txBody>
          <a:bodyPr/>
          <a:lstStyle/>
          <a:p>
            <a:r>
              <a:rPr lang="en-US" dirty="0" smtClean="0"/>
              <a:t>Comments and critique on this presentation and any other material for LIS 598 Information Policy – Winter 2017 can be sent to Michael B. McNally at: </a:t>
            </a:r>
            <a:r>
              <a:rPr lang="en-US" dirty="0" smtClean="0">
                <a:hlinkClick r:id="rId2"/>
              </a:rPr>
              <a:t>mmcnally@ualberta.ca</a:t>
            </a:r>
            <a:endParaRPr lang="en-US" dirty="0" smtClean="0"/>
          </a:p>
          <a:p>
            <a:endParaRPr lang="en-US" dirty="0"/>
          </a:p>
          <a:p>
            <a:r>
              <a:rPr lang="en-US" dirty="0" smtClean="0"/>
              <a:t>Comments and critique will be used to improve future iterations of these materials</a:t>
            </a:r>
            <a:endParaRPr lang="en-CA" dirty="0"/>
          </a:p>
        </p:txBody>
      </p:sp>
    </p:spTree>
    <p:extLst>
      <p:ext uri="{BB962C8B-B14F-4D97-AF65-F5344CB8AC3E}">
        <p14:creationId xmlns:p14="http://schemas.microsoft.com/office/powerpoint/2010/main" val="2858390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 “</a:t>
            </a:r>
            <a:r>
              <a:rPr lang="en-US" dirty="0"/>
              <a:t>Information is the lifeblood of a </a:t>
            </a:r>
            <a:r>
              <a:rPr lang="en-US" dirty="0" smtClean="0"/>
              <a:t>democracy”</a:t>
            </a:r>
            <a:endParaRPr lang="en-CA" dirty="0"/>
          </a:p>
        </p:txBody>
      </p:sp>
      <p:sp>
        <p:nvSpPr>
          <p:cNvPr id="3" name="Content Placeholder 2"/>
          <p:cNvSpPr>
            <a:spLocks noGrp="1"/>
          </p:cNvSpPr>
          <p:nvPr>
            <p:ph idx="1"/>
          </p:nvPr>
        </p:nvSpPr>
        <p:spPr/>
        <p:txBody>
          <a:bodyPr/>
          <a:lstStyle/>
          <a:p>
            <a:pPr marL="114300" indent="0">
              <a:buNone/>
            </a:pPr>
            <a:endParaRPr lang="en-US" dirty="0"/>
          </a:p>
          <a:p>
            <a:pPr marL="114300" indent="0">
              <a:buNone/>
            </a:pPr>
            <a:endParaRPr lang="en-US" dirty="0" smtClean="0"/>
          </a:p>
          <a:p>
            <a:pPr marL="114300" indent="0">
              <a:buNone/>
            </a:pPr>
            <a:r>
              <a:rPr lang="en-US" dirty="0" smtClean="0"/>
              <a:t>“Information is the lifeblood of a democracy. Without adequate access to key information about government policies and programs, citizens and parliamentarians cannot make informed decisions, and incompetent or corrupt governance can be hidden under a cloak of secrecy.”</a:t>
            </a:r>
            <a:endParaRPr lang="en-CA" dirty="0"/>
          </a:p>
        </p:txBody>
      </p:sp>
      <p:pic>
        <p:nvPicPr>
          <p:cNvPr id="4" name="B00408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64288" y="5445224"/>
            <a:ext cx="609600" cy="609600"/>
          </a:xfrm>
          <a:prstGeom prst="rect">
            <a:avLst/>
          </a:prstGeom>
        </p:spPr>
      </p:pic>
    </p:spTree>
    <p:extLst>
      <p:ext uri="{BB962C8B-B14F-4D97-AF65-F5344CB8AC3E}">
        <p14:creationId xmlns:p14="http://schemas.microsoft.com/office/powerpoint/2010/main" val="12098218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3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A-II. The </a:t>
            </a:r>
            <a:r>
              <a:rPr lang="en-US" sz="4000" i="1" dirty="0" smtClean="0"/>
              <a:t>Access to Information Act </a:t>
            </a:r>
            <a:r>
              <a:rPr lang="en-US" sz="4000" dirty="0" smtClean="0"/>
              <a:t>(ATI) and Access to Information</a:t>
            </a:r>
            <a:endParaRPr lang="en-CA" sz="4000" dirty="0"/>
          </a:p>
        </p:txBody>
      </p:sp>
      <p:sp>
        <p:nvSpPr>
          <p:cNvPr id="3" name="Content Placeholder 2"/>
          <p:cNvSpPr>
            <a:spLocks noGrp="1"/>
          </p:cNvSpPr>
          <p:nvPr>
            <p:ph idx="1"/>
          </p:nvPr>
        </p:nvSpPr>
        <p:spPr/>
        <p:txBody>
          <a:bodyPr>
            <a:normAutofit fontScale="92500" lnSpcReduction="10000"/>
          </a:bodyPr>
          <a:lstStyle/>
          <a:p>
            <a:r>
              <a:rPr lang="en-US" dirty="0" smtClean="0"/>
              <a:t>The idea of access is a powerful yet ambiguous concept</a:t>
            </a:r>
          </a:p>
          <a:p>
            <a:endParaRPr lang="en-US" dirty="0"/>
          </a:p>
          <a:p>
            <a:r>
              <a:rPr lang="en-US" dirty="0" smtClean="0"/>
              <a:t>What does ‘access’ entail?</a:t>
            </a:r>
          </a:p>
          <a:p>
            <a:pPr lvl="1"/>
            <a:r>
              <a:rPr lang="en-US" dirty="0" smtClean="0"/>
              <a:t>Are there monetary costs involved or is it free access?</a:t>
            </a:r>
          </a:p>
          <a:p>
            <a:pPr lvl="1"/>
            <a:r>
              <a:rPr lang="en-US" dirty="0" smtClean="0"/>
              <a:t>Is everything accessible or just some things?</a:t>
            </a:r>
          </a:p>
          <a:p>
            <a:pPr lvl="1"/>
            <a:r>
              <a:rPr lang="en-US" dirty="0" smtClean="0"/>
              <a:t>Are there restrictions on the use of the information?</a:t>
            </a:r>
          </a:p>
          <a:p>
            <a:pPr lvl="1"/>
            <a:r>
              <a:rPr lang="en-US" dirty="0" smtClean="0"/>
              <a:t>What kind of process is involved to gain access?</a:t>
            </a:r>
          </a:p>
          <a:p>
            <a:pPr lvl="1"/>
            <a:endParaRPr lang="en-US" dirty="0"/>
          </a:p>
          <a:p>
            <a:r>
              <a:rPr lang="en-US" dirty="0" smtClean="0"/>
              <a:t>In practice there are several limitations on the access provided by ATI, but the overarching principle is that the Act provides a mechanism for accessing government information</a:t>
            </a:r>
          </a:p>
          <a:p>
            <a:endParaRPr lang="en-US" dirty="0"/>
          </a:p>
          <a:p>
            <a:r>
              <a:rPr lang="en-US" dirty="0" smtClean="0"/>
              <a:t>ATI/Freedom of Information legislation necessary but not sufficient element of open, accountable and transparent government (</a:t>
            </a:r>
            <a:r>
              <a:rPr lang="en-US" dirty="0" err="1" smtClean="0"/>
              <a:t>Avle</a:t>
            </a:r>
            <a:r>
              <a:rPr lang="en-US" dirty="0" smtClean="0"/>
              <a:t> and </a:t>
            </a:r>
            <a:r>
              <a:rPr lang="en-US" dirty="0" err="1" smtClean="0"/>
              <a:t>Abundi</a:t>
            </a:r>
            <a:r>
              <a:rPr lang="en-US" dirty="0" smtClean="0"/>
              <a:t>, 2015) </a:t>
            </a:r>
          </a:p>
          <a:p>
            <a:pPr lvl="1"/>
            <a:endParaRPr lang="en-CA" dirty="0"/>
          </a:p>
        </p:txBody>
      </p:sp>
      <p:pic>
        <p:nvPicPr>
          <p:cNvPr id="4" name="B00508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68344" y="5733256"/>
            <a:ext cx="609600" cy="609600"/>
          </a:xfrm>
          <a:prstGeom prst="rect">
            <a:avLst/>
          </a:prstGeom>
        </p:spPr>
      </p:pic>
    </p:spTree>
    <p:extLst>
      <p:ext uri="{BB962C8B-B14F-4D97-AF65-F5344CB8AC3E}">
        <p14:creationId xmlns:p14="http://schemas.microsoft.com/office/powerpoint/2010/main" val="2952518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8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 History of Access to Information</a:t>
            </a:r>
            <a:endParaRPr lang="en-CA" dirty="0"/>
          </a:p>
        </p:txBody>
      </p:sp>
      <p:sp>
        <p:nvSpPr>
          <p:cNvPr id="3" name="Content Placeholder 2"/>
          <p:cNvSpPr>
            <a:spLocks noGrp="1"/>
          </p:cNvSpPr>
          <p:nvPr>
            <p:ph idx="1"/>
          </p:nvPr>
        </p:nvSpPr>
        <p:spPr/>
        <p:txBody>
          <a:bodyPr>
            <a:normAutofit fontScale="85000" lnSpcReduction="20000"/>
          </a:bodyPr>
          <a:lstStyle/>
          <a:p>
            <a:r>
              <a:rPr lang="en-US" dirty="0" smtClean="0"/>
              <a:t>Sweden has the worlds oldest access/freedom of information act going back to the 18</a:t>
            </a:r>
            <a:r>
              <a:rPr lang="en-US" baseline="30000" dirty="0" smtClean="0"/>
              <a:t>th</a:t>
            </a:r>
            <a:r>
              <a:rPr lang="en-US" dirty="0" smtClean="0"/>
              <a:t> century (specifically 1766), and the </a:t>
            </a:r>
            <a:r>
              <a:rPr lang="en-US" i="1" dirty="0" smtClean="0"/>
              <a:t>Declaration of the Rights of Man and the Citizen</a:t>
            </a:r>
            <a:r>
              <a:rPr lang="en-US" dirty="0" smtClean="0"/>
              <a:t> (1789) provided for access to information relating to the French budget </a:t>
            </a:r>
          </a:p>
          <a:p>
            <a:endParaRPr lang="en-US" dirty="0"/>
          </a:p>
          <a:p>
            <a:r>
              <a:rPr lang="en-US" dirty="0" smtClean="0"/>
              <a:t>There is no historical Anglo-American tradition of access legislation</a:t>
            </a:r>
          </a:p>
          <a:p>
            <a:pPr lvl="1"/>
            <a:r>
              <a:rPr lang="en-US" dirty="0" smtClean="0"/>
              <a:t>British parliamentary models is based on secrecy (Tate, 1998)</a:t>
            </a:r>
          </a:p>
          <a:p>
            <a:endParaRPr lang="en-US" dirty="0"/>
          </a:p>
          <a:p>
            <a:r>
              <a:rPr lang="en-US" dirty="0" smtClean="0"/>
              <a:t>US passed the </a:t>
            </a:r>
            <a:r>
              <a:rPr lang="en-US" i="1" dirty="0" smtClean="0"/>
              <a:t>Freedom of Information Act </a:t>
            </a:r>
            <a:r>
              <a:rPr lang="en-US" dirty="0" smtClean="0"/>
              <a:t>(FOIA) in 1966</a:t>
            </a:r>
          </a:p>
          <a:p>
            <a:pPr lvl="1"/>
            <a:r>
              <a:rPr lang="en-US" dirty="0" smtClean="0"/>
              <a:t>ATI more limited than FOIA (Tate, 1998)</a:t>
            </a:r>
          </a:p>
          <a:p>
            <a:endParaRPr lang="en-US" dirty="0"/>
          </a:p>
          <a:p>
            <a:r>
              <a:rPr lang="en-US" dirty="0" smtClean="0"/>
              <a:t>1965 NDP MP Barry Mather introduced a private member’s bill that would have created access to government information, but it died on the order paper – this marked the beginning of a concerted push for access legislation in Canada</a:t>
            </a:r>
          </a:p>
          <a:p>
            <a:endParaRPr lang="en-US" dirty="0"/>
          </a:p>
          <a:p>
            <a:r>
              <a:rPr lang="en-US" dirty="0" smtClean="0"/>
              <a:t>Nova Scotia is the first Canadian jurisdiction to pass an access law in 1977</a:t>
            </a:r>
          </a:p>
          <a:p>
            <a:endParaRPr lang="en-US" dirty="0"/>
          </a:p>
          <a:p>
            <a:endParaRPr lang="en-CA" dirty="0"/>
          </a:p>
        </p:txBody>
      </p:sp>
      <p:pic>
        <p:nvPicPr>
          <p:cNvPr id="4" name="B00608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24328" y="5676191"/>
            <a:ext cx="609600" cy="609600"/>
          </a:xfrm>
          <a:prstGeom prst="rect">
            <a:avLst/>
          </a:prstGeom>
        </p:spPr>
      </p:pic>
    </p:spTree>
    <p:extLst>
      <p:ext uri="{BB962C8B-B14F-4D97-AF65-F5344CB8AC3E}">
        <p14:creationId xmlns:p14="http://schemas.microsoft.com/office/powerpoint/2010/main" val="5087741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B-II. Legislating Access</a:t>
            </a:r>
            <a:endParaRPr lang="en-CA" dirty="0"/>
          </a:p>
        </p:txBody>
      </p:sp>
      <p:sp>
        <p:nvSpPr>
          <p:cNvPr id="3" name="Content Placeholder 2"/>
          <p:cNvSpPr>
            <a:spLocks noGrp="1"/>
          </p:cNvSpPr>
          <p:nvPr>
            <p:ph idx="1"/>
          </p:nvPr>
        </p:nvSpPr>
        <p:spPr/>
        <p:txBody>
          <a:bodyPr>
            <a:normAutofit fontScale="92500" lnSpcReduction="10000"/>
          </a:bodyPr>
          <a:lstStyle/>
          <a:p>
            <a:r>
              <a:rPr lang="en-US" dirty="0" smtClean="0"/>
              <a:t>In January 1979 the Liberal government declared it would introduce access legislation, but nothing resulted due to the election in May </a:t>
            </a:r>
          </a:p>
          <a:p>
            <a:endParaRPr lang="en-US" dirty="0"/>
          </a:p>
          <a:p>
            <a:r>
              <a:rPr lang="en-US" dirty="0" smtClean="0"/>
              <a:t>In October 1979 the Conservative government introduced access legislation (Bill C-15), but it died because of the Feb 1980 election</a:t>
            </a:r>
          </a:p>
          <a:p>
            <a:endParaRPr lang="en-US" dirty="0"/>
          </a:p>
          <a:p>
            <a:r>
              <a:rPr lang="en-US" dirty="0" smtClean="0"/>
              <a:t>In July 1980 Bill C-43 was introduced that contained both the </a:t>
            </a:r>
            <a:r>
              <a:rPr lang="en-US" i="1" dirty="0" smtClean="0"/>
              <a:t>Access to Information Act</a:t>
            </a:r>
            <a:r>
              <a:rPr lang="en-US" dirty="0" smtClean="0"/>
              <a:t> and </a:t>
            </a:r>
            <a:r>
              <a:rPr lang="en-US" i="1" dirty="0" smtClean="0"/>
              <a:t>Privacy Act</a:t>
            </a:r>
            <a:r>
              <a:rPr lang="en-US" dirty="0" smtClean="0"/>
              <a:t> </a:t>
            </a:r>
          </a:p>
          <a:p>
            <a:endParaRPr lang="en-US" dirty="0"/>
          </a:p>
          <a:p>
            <a:r>
              <a:rPr lang="en-US" dirty="0" smtClean="0"/>
              <a:t>Despite reservations from some provinces which favoured national access legislation covering both the federal and provincial governments, the bill was passed in June 1982</a:t>
            </a:r>
          </a:p>
          <a:p>
            <a:endParaRPr lang="en-US" dirty="0"/>
          </a:p>
          <a:p>
            <a:r>
              <a:rPr lang="en-US" dirty="0" smtClean="0"/>
              <a:t>Both the </a:t>
            </a:r>
            <a:r>
              <a:rPr lang="en-US" i="1" dirty="0" smtClean="0"/>
              <a:t>Privacy Act</a:t>
            </a:r>
            <a:r>
              <a:rPr lang="en-US" dirty="0" smtClean="0"/>
              <a:t> and </a:t>
            </a:r>
            <a:r>
              <a:rPr lang="en-US" i="1" dirty="0" smtClean="0"/>
              <a:t>ATI</a:t>
            </a:r>
            <a:r>
              <a:rPr lang="en-US" dirty="0" smtClean="0"/>
              <a:t> came into force on July 1, 1983</a:t>
            </a:r>
            <a:endParaRPr lang="en-CA" dirty="0"/>
          </a:p>
        </p:txBody>
      </p:sp>
      <p:pic>
        <p:nvPicPr>
          <p:cNvPr id="4" name="B00708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0312" y="5589240"/>
            <a:ext cx="609600" cy="609600"/>
          </a:xfrm>
          <a:prstGeom prst="rect">
            <a:avLst/>
          </a:prstGeom>
        </p:spPr>
      </p:pic>
    </p:spTree>
    <p:extLst>
      <p:ext uri="{BB962C8B-B14F-4D97-AF65-F5344CB8AC3E}">
        <p14:creationId xmlns:p14="http://schemas.microsoft.com/office/powerpoint/2010/main" val="24447146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5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9121" y="1535003"/>
            <a:ext cx="5461620" cy="5289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B-III. Access to Information Laws at the Provincial Level</a:t>
            </a:r>
            <a:endParaRPr lang="en-CA" dirty="0"/>
          </a:p>
        </p:txBody>
      </p:sp>
      <p:pic>
        <p:nvPicPr>
          <p:cNvPr id="4" name="B0080824.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1187624" y="5517232"/>
            <a:ext cx="609600" cy="609600"/>
          </a:xfrm>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1049" y="3022644"/>
            <a:ext cx="17430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9126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B-IV. ATI and the </a:t>
            </a:r>
            <a:r>
              <a:rPr lang="en-US" i="1" dirty="0" smtClean="0"/>
              <a:t>Privacy Act</a:t>
            </a:r>
            <a:endParaRPr lang="en-US" i="1" dirty="0"/>
          </a:p>
        </p:txBody>
      </p:sp>
      <p:sp>
        <p:nvSpPr>
          <p:cNvPr id="3" name="Content Placeholder 2"/>
          <p:cNvSpPr>
            <a:spLocks noGrp="1"/>
          </p:cNvSpPr>
          <p:nvPr>
            <p:ph idx="1"/>
          </p:nvPr>
        </p:nvSpPr>
        <p:spPr/>
        <p:txBody>
          <a:bodyPr>
            <a:normAutofit fontScale="77500" lnSpcReduction="20000"/>
          </a:bodyPr>
          <a:lstStyle/>
          <a:p>
            <a:r>
              <a:rPr lang="en-US" dirty="0" smtClean="0"/>
              <a:t>The </a:t>
            </a:r>
            <a:r>
              <a:rPr lang="en-US" i="1" dirty="0" smtClean="0"/>
              <a:t>Access to Information Act </a:t>
            </a:r>
            <a:r>
              <a:rPr lang="en-US" dirty="0" smtClean="0"/>
              <a:t>is  directly related to the </a:t>
            </a:r>
            <a:r>
              <a:rPr lang="en-US" i="1" dirty="0" smtClean="0"/>
              <a:t>Privacy Act</a:t>
            </a:r>
          </a:p>
          <a:p>
            <a:endParaRPr lang="en-US" i="1" dirty="0"/>
          </a:p>
          <a:p>
            <a:r>
              <a:rPr lang="en-US" dirty="0" smtClean="0"/>
              <a:t>Though </a:t>
            </a:r>
            <a:r>
              <a:rPr lang="en-US" i="1" dirty="0" smtClean="0"/>
              <a:t>ATI</a:t>
            </a:r>
            <a:r>
              <a:rPr lang="en-US" dirty="0" smtClean="0"/>
              <a:t> provides access to a  range of government information it specifically excludes personal information</a:t>
            </a:r>
          </a:p>
          <a:p>
            <a:endParaRPr lang="en-US" dirty="0"/>
          </a:p>
          <a:p>
            <a:r>
              <a:rPr lang="en-US" dirty="0" smtClean="0"/>
              <a:t>The </a:t>
            </a:r>
            <a:r>
              <a:rPr lang="en-US" i="1" dirty="0" smtClean="0"/>
              <a:t>Privacy Act</a:t>
            </a:r>
            <a:r>
              <a:rPr lang="en-US" dirty="0" smtClean="0"/>
              <a:t> legislates how the government must handle personal information, and provides a right for individuals to access personal information about themselves held by the government</a:t>
            </a:r>
          </a:p>
          <a:p>
            <a:endParaRPr lang="en-US" i="1" dirty="0"/>
          </a:p>
          <a:p>
            <a:r>
              <a:rPr lang="en-US" dirty="0" smtClean="0"/>
              <a:t>In </a:t>
            </a:r>
            <a:r>
              <a:rPr lang="en-US" i="1" dirty="0" err="1" smtClean="0"/>
              <a:t>Dagg</a:t>
            </a:r>
            <a:r>
              <a:rPr lang="en-US" i="1" dirty="0" smtClean="0"/>
              <a:t> v. Canada (Minister of Finance)</a:t>
            </a:r>
            <a:r>
              <a:rPr lang="en-US" dirty="0" smtClean="0"/>
              <a:t> ([1997] 2 S.C.R. 403), the Supreme Court examined a case where both acts were at issue, with the dissent opinion noting:</a:t>
            </a:r>
          </a:p>
          <a:p>
            <a:endParaRPr lang="en-US" dirty="0" smtClean="0"/>
          </a:p>
          <a:p>
            <a:pPr marL="411480" lvl="1" indent="0">
              <a:buNone/>
            </a:pPr>
            <a:r>
              <a:rPr lang="en-US" dirty="0"/>
              <a:t>Recognizing the conflicting nature of </a:t>
            </a:r>
            <a:r>
              <a:rPr lang="en-US" dirty="0" smtClean="0"/>
              <a:t>governmental disclosure </a:t>
            </a:r>
            <a:r>
              <a:rPr lang="en-US" dirty="0"/>
              <a:t>and individual privacy, Parliament attempted to mediate this discord </a:t>
            </a:r>
            <a:r>
              <a:rPr lang="en-US" dirty="0" smtClean="0"/>
              <a:t>by weaving </a:t>
            </a:r>
            <a:r>
              <a:rPr lang="en-US" dirty="0"/>
              <a:t>the </a:t>
            </a:r>
            <a:r>
              <a:rPr lang="en-US" i="1" dirty="0"/>
              <a:t>Access to Information Act </a:t>
            </a:r>
            <a:r>
              <a:rPr lang="en-US" dirty="0"/>
              <a:t>and the </a:t>
            </a:r>
            <a:r>
              <a:rPr lang="en-US" i="1" dirty="0"/>
              <a:t>Privacy Act </a:t>
            </a:r>
            <a:r>
              <a:rPr lang="en-US" dirty="0"/>
              <a:t>into a seamless code. In </a:t>
            </a:r>
            <a:r>
              <a:rPr lang="en-US" dirty="0" smtClean="0"/>
              <a:t>my opinion</a:t>
            </a:r>
            <a:r>
              <a:rPr lang="en-US" dirty="0"/>
              <a:t>, it has done so successfully and elegantly. While the two statutes do not </a:t>
            </a:r>
            <a:r>
              <a:rPr lang="en-US" dirty="0" smtClean="0"/>
              <a:t>efface the </a:t>
            </a:r>
            <a:r>
              <a:rPr lang="en-US" dirty="0"/>
              <a:t>contradiction between the competing interests -- no legislation possibly could </a:t>
            </a:r>
            <a:r>
              <a:rPr lang="en-US" dirty="0" smtClean="0"/>
              <a:t>-- they </a:t>
            </a:r>
            <a:r>
              <a:rPr lang="en-US" dirty="0"/>
              <a:t>do set out a coherent and principled mechanism for determining which value </a:t>
            </a:r>
            <a:r>
              <a:rPr lang="en-US" dirty="0" smtClean="0"/>
              <a:t>should be </a:t>
            </a:r>
            <a:r>
              <a:rPr lang="en-US" dirty="0"/>
              <a:t>paramount in a given case</a:t>
            </a:r>
            <a:r>
              <a:rPr lang="en-US" dirty="0" smtClean="0"/>
              <a:t>.</a:t>
            </a:r>
          </a:p>
          <a:p>
            <a:pPr marL="411480" lvl="1" indent="0">
              <a:buNone/>
            </a:pPr>
            <a:r>
              <a:rPr lang="en-US" dirty="0"/>
              <a:t>	</a:t>
            </a:r>
            <a:r>
              <a:rPr lang="en-US" dirty="0" smtClean="0"/>
              <a:t>	J. La Forest (dissenting), </a:t>
            </a:r>
            <a:r>
              <a:rPr lang="en-US" dirty="0" err="1" smtClean="0"/>
              <a:t>para</a:t>
            </a:r>
            <a:r>
              <a:rPr lang="en-US" dirty="0" smtClean="0"/>
              <a:t> 45</a:t>
            </a:r>
            <a:endParaRPr lang="en-US" dirty="0"/>
          </a:p>
        </p:txBody>
      </p:sp>
      <p:pic>
        <p:nvPicPr>
          <p:cNvPr id="4" name="B00908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36296" y="5589240"/>
            <a:ext cx="609600" cy="609600"/>
          </a:xfrm>
          <a:prstGeom prst="rect">
            <a:avLst/>
          </a:prstGeom>
        </p:spPr>
      </p:pic>
    </p:spTree>
    <p:extLst>
      <p:ext uri="{BB962C8B-B14F-4D97-AF65-F5344CB8AC3E}">
        <p14:creationId xmlns:p14="http://schemas.microsoft.com/office/powerpoint/2010/main" val="32222202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4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4">
      <a:dk1>
        <a:sysClr val="windowText" lastClr="000000"/>
      </a:dk1>
      <a:lt1>
        <a:sysClr val="window" lastClr="FFFFFF"/>
      </a:lt1>
      <a:dk2>
        <a:srgbClr val="464646"/>
      </a:dk2>
      <a:lt2>
        <a:srgbClr val="DEF5FA"/>
      </a:lt2>
      <a:accent1>
        <a:srgbClr val="D25E00"/>
      </a:accent1>
      <a:accent2>
        <a:srgbClr val="7030A0"/>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8608</TotalTime>
  <Words>3558</Words>
  <Application>Microsoft Office PowerPoint</Application>
  <PresentationFormat>On-screen Show (4:3)</PresentationFormat>
  <Paragraphs>481</Paragraphs>
  <Slides>31</Slides>
  <Notes>1</Notes>
  <HiddenSlides>0</HiddenSlides>
  <MMClips>29</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Adjacency</vt:lpstr>
      <vt:lpstr>Access to  Information and Government Secrecy</vt:lpstr>
      <vt:lpstr>Last Week</vt:lpstr>
      <vt:lpstr>Outline</vt:lpstr>
      <vt:lpstr>A-I. “Information is the lifeblood of a democracy”</vt:lpstr>
      <vt:lpstr>A-II. The Access to Information Act (ATI) and Access to Information</vt:lpstr>
      <vt:lpstr>B-I. History of Access to Information</vt:lpstr>
      <vt:lpstr>B-II. Legislating Access</vt:lpstr>
      <vt:lpstr>B-III. Access to Information Laws at the Provincial Level</vt:lpstr>
      <vt:lpstr>B-IV. ATI and the Privacy Act</vt:lpstr>
      <vt:lpstr>C-I. Text of ATI</vt:lpstr>
      <vt:lpstr>C-II. Major Exemptions</vt:lpstr>
      <vt:lpstr>D-I. ATI Requests</vt:lpstr>
      <vt:lpstr>D-II. ATI Request Examples </vt:lpstr>
      <vt:lpstr>E-I. Information Commissioner Statistics</vt:lpstr>
      <vt:lpstr>F-I. Problems with ATI</vt:lpstr>
      <vt:lpstr>F-II. Legislative Reforms</vt:lpstr>
      <vt:lpstr>F-II(ii). Legislative Reforms</vt:lpstr>
      <vt:lpstr>F-III. International Comparison</vt:lpstr>
      <vt:lpstr>G-I. Government Secrecy </vt:lpstr>
      <vt:lpstr>G-II. Secrecy and Access</vt:lpstr>
      <vt:lpstr>G-III. Hair Scrunchies – A State Secret?</vt:lpstr>
      <vt:lpstr>G-IV. Batman Costume – A Personal Safety Threat</vt:lpstr>
      <vt:lpstr>G-V. Political Interference and Access Requests</vt:lpstr>
      <vt:lpstr>G-IV(ii). Political Interference and Access Requests</vt:lpstr>
      <vt:lpstr>G-IV(iii). Political Interference and Access Requests</vt:lpstr>
      <vt:lpstr>G-V. Canada v. Canada, 2011</vt:lpstr>
      <vt:lpstr>G-VI. May 2016 ATI Reforms</vt:lpstr>
      <vt:lpstr>Discussion Questions</vt:lpstr>
      <vt:lpstr>Next Week</vt:lpstr>
      <vt:lpstr>Sources:</vt:lpstr>
      <vt:lpstr>Comments and Critique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Policy Overview</dc:title>
  <dc:creator>Michael McNally</dc:creator>
  <cp:lastModifiedBy>Michael McNally</cp:lastModifiedBy>
  <cp:revision>160</cp:revision>
  <cp:lastPrinted>2017-01-24T17:05:44Z</cp:lastPrinted>
  <dcterms:created xsi:type="dcterms:W3CDTF">2011-01-13T14:12:52Z</dcterms:created>
  <dcterms:modified xsi:type="dcterms:W3CDTF">2017-01-27T22:30:16Z</dcterms:modified>
</cp:coreProperties>
</file>