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8" d="100"/>
          <a:sy n="168" d="100"/>
        </p:scale>
        <p:origin x="593" y="7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d2b01a3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dd2b01a3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d2b01a30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dd2b01a30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d2b01a30a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dd2b01a30a_0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d2b01a30a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dd2b01a30a_0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d2b01a30a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dd2b01a30a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d2b01a30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dd2b01a30a_0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d2b01a30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dd2b01a30a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d2b01a30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dd2b01a30a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d2b01a30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dd2b01a30a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d2b01a30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dd2b01a30a_0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d2b01a30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Narrative Contextualization: Make the K-12 OUC modules engaging, relevant, and understandable for pre-service and practicing teacher audiences. </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Present copyright issues and terms in familiar situations,</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Link to Copyright Matters! resource,</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Be coherent within and between each K-12 module </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Solution: Story about a theatrical production of </a:t>
            </a:r>
            <a:r>
              <a:rPr lang="en" sz="1800" i="1">
                <a:solidFill>
                  <a:srgbClr val="595959"/>
                </a:solidFill>
              </a:rPr>
              <a:t>The Music Man</a:t>
            </a:r>
            <a:r>
              <a:rPr lang="en" sz="1800">
                <a:solidFill>
                  <a:srgbClr val="595959"/>
                </a:solidFill>
              </a:rPr>
              <a:t> musical addressing copyright issues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Challenge: Balancing narrative generalization (relating to diverse issues, activities, and resources) and informational precision (addressing the technical nature, legal significance, and specialized knowledge involved in copyright and fair dealing issues).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Key realization: Simplify complexity</a:t>
            </a:r>
            <a:endParaRPr/>
          </a:p>
        </p:txBody>
      </p:sp>
      <p:sp>
        <p:nvSpPr>
          <p:cNvPr id="164" name="Google Shape;164;gdd2b01a30a_0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d2b01a30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Concerned to make K-12 OUC modules optimally accessible: Develop characters to reflect the identities and experiences of the audiences. </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Different kinds of educators</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Different levels of experience with copyright and fair dealing issues</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Diverse social, cultural, ethnic, and gender identities, for example through the characters’ names and representational avatars</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Balancing generality and specificity:</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Character names and pronouns</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Character Avatars</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Narrative perspective from the characters’ point of view</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Goal: Audience identification and relevance</a:t>
            </a:r>
            <a:endParaRPr/>
          </a:p>
        </p:txBody>
      </p:sp>
      <p:sp>
        <p:nvSpPr>
          <p:cNvPr id="172" name="Google Shape;172;gdd2b01a30a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d2b01a30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K-12 OUC modules illustrate and enhance the content of Copyright Matters!</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Example: Engaging media elements and interactive pedagogical tools - quizzes</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Go beyond reiterating the Copyright Matters! information, by supplementing and elaborating</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Example: Creating and Sharing Copyright Protected Materials in the K-12 Context</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Example: Copying, Using, and Distributing Copyright Protected Materials in the K-12 Context</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Example: Libraries’ Copyright exceptions</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More is not necessarily better! Balance thoroughness with precision. </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Limitations on length and user attention: ~ 6 minute maximum run time</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Limitations on language and terminology</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Place within the OUC project more broadly. </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Advantages: Fill gaps, elaborate, enhance explanations of the Copyright Matters! Content.</a:t>
            </a:r>
            <a:endParaRPr sz="1400">
              <a:solidFill>
                <a:srgbClr val="595959"/>
              </a:solidFill>
            </a:endParaRPr>
          </a:p>
          <a:p>
            <a:pPr marL="1371600" lvl="2" indent="-317500" algn="l" rtl="0">
              <a:lnSpc>
                <a:spcPct val="115000"/>
              </a:lnSpc>
              <a:spcBef>
                <a:spcPts val="0"/>
              </a:spcBef>
              <a:spcAft>
                <a:spcPts val="0"/>
              </a:spcAft>
              <a:buClr>
                <a:srgbClr val="595959"/>
              </a:buClr>
              <a:buSzPts val="1400"/>
              <a:buChar char="■"/>
            </a:pPr>
            <a:r>
              <a:rPr lang="en" sz="1400">
                <a:solidFill>
                  <a:srgbClr val="595959"/>
                </a:solidFill>
              </a:rPr>
              <a:t>H5P links to other OUC modules</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Disadvantages: Consistency of established visual and textual norms and narrative vocabulary, while avoiding assuming knowledge </a:t>
            </a:r>
            <a:endParaRPr sz="1400">
              <a:solidFill>
                <a:srgbClr val="595959"/>
              </a:solidFill>
            </a:endParaRPr>
          </a:p>
          <a:p>
            <a:pPr marL="1371600" lvl="2" indent="-317500" algn="l" rtl="0">
              <a:lnSpc>
                <a:spcPct val="115000"/>
              </a:lnSpc>
              <a:spcBef>
                <a:spcPts val="0"/>
              </a:spcBef>
              <a:spcAft>
                <a:spcPts val="0"/>
              </a:spcAft>
              <a:buClr>
                <a:srgbClr val="595959"/>
              </a:buClr>
              <a:buSzPts val="1400"/>
              <a:buChar char="■"/>
            </a:pPr>
            <a:r>
              <a:rPr lang="en" sz="1400">
                <a:solidFill>
                  <a:srgbClr val="595959"/>
                </a:solidFill>
              </a:rPr>
              <a:t>Example: Moral rights conography</a:t>
            </a:r>
            <a:endParaRPr/>
          </a:p>
        </p:txBody>
      </p:sp>
      <p:sp>
        <p:nvSpPr>
          <p:cNvPr id="196" name="Google Shape;196;gdd2b01a30a_0_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d2b01a30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dd2b01a30a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ouc@ualberta.ca" TargetMode="External"/><Relationship Id="rId4" Type="http://schemas.openxmlformats.org/officeDocument/2006/relationships/hyperlink" Target="mailto:mmcnally@ualberta.c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opencontent.org/blog/archives/3854" TargetMode="External"/><Relationship Id="rId13" Type="http://schemas.openxmlformats.org/officeDocument/2006/relationships/hyperlink" Target="http://dx.doi.org/10.21083/partnership.v11i2.3794" TargetMode="External"/><Relationship Id="rId3" Type="http://schemas.openxmlformats.org/officeDocument/2006/relationships/image" Target="../media/image3.png"/><Relationship Id="rId7" Type="http://schemas.openxmlformats.org/officeDocument/2006/relationships/hyperlink" Target="http://opencontent.org/docs/paradox.html" TargetMode="External"/><Relationship Id="rId12" Type="http://schemas.openxmlformats.org/officeDocument/2006/relationships/hyperlink" Target="http://dx.doi.org/10.5944/openpraxis.6.3.13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mec.ca/Publications/Lists/Publications/Attachments/291/Copyright_Matters.pdf" TargetMode="External"/><Relationship Id="rId11" Type="http://schemas.openxmlformats.org/officeDocument/2006/relationships/hyperlink" Target="https://journals.uic.edu/ojs/index.php/fm/article/view/1179/1099" TargetMode="External"/><Relationship Id="rId5" Type="http://schemas.openxmlformats.org/officeDocument/2006/relationships/hyperlink" Target="https://sites.library.ualberta.ca/copyright/scholarly-contributions/10.18278/ijoer.2.1" TargetMode="External"/><Relationship Id="rId10" Type="http://schemas.openxmlformats.org/officeDocument/2006/relationships/hyperlink" Target="http://dx.doi.org/10.5944/openpraxis.11.4.1020" TargetMode="External"/><Relationship Id="rId4" Type="http://schemas.openxmlformats.org/officeDocument/2006/relationships/hyperlink" Target="https://ir.lib.uwo.ca/fimspub/35/" TargetMode="External"/><Relationship Id="rId9" Type="http://schemas.openxmlformats.org/officeDocument/2006/relationships/hyperlink" Target="https://ir.lib.uwo.ca/cgi/viewcontent.cgi?article=1040&amp;context=fimspub"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pixabay.com/en/teacher-bookworm-glasses-professor-359311/" TargetMode="External"/><Relationship Id="rId3" Type="http://schemas.openxmlformats.org/officeDocument/2006/relationships/image" Target="../media/image3.png"/><Relationship Id="rId7" Type="http://schemas.openxmlformats.org/officeDocument/2006/relationships/hyperlink" Target="https://pixabay.com/illustrations/avatar-clients-customers-icons-219193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ixabay.com/illustrations/avatar-clients-customers-icons-2155431/" TargetMode="External"/><Relationship Id="rId5" Type="http://schemas.openxmlformats.org/officeDocument/2006/relationships/hyperlink" Target="https://pixabay.com/illustrations/avatar-women-girls-faces-portraits-2191931/" TargetMode="External"/><Relationship Id="rId4" Type="http://schemas.openxmlformats.org/officeDocument/2006/relationships/hyperlink" Target="https://cmec.ca/Publications/Lists/Publications/Attachments/291/Copyright_Matters.pdf" TargetMode="External"/><Relationship Id="rId9" Type="http://schemas.openxmlformats.org/officeDocument/2006/relationships/hyperlink" Target="https://en.wikipedia.org/wiki/File:Senior_Guy_At_The_Office_Cartoon.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ites.library.ualberta.ca/copyright/"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115000"/>
              </a:lnSpc>
              <a:spcBef>
                <a:spcPts val="0"/>
              </a:spcBef>
              <a:spcAft>
                <a:spcPts val="0"/>
              </a:spcAft>
              <a:buClr>
                <a:schemeClr val="dk1"/>
              </a:buClr>
              <a:buSzPts val="1100"/>
              <a:buFont typeface="Arial"/>
              <a:buNone/>
            </a:pPr>
            <a:r>
              <a:rPr lang="en" sz="2600" b="1">
                <a:solidFill>
                  <a:srgbClr val="8B008E"/>
                </a:solidFill>
                <a:latin typeface="Arial"/>
                <a:ea typeface="Arial"/>
                <a:cs typeface="Arial"/>
                <a:sym typeface="Arial"/>
              </a:rPr>
              <a:t>Developing Pre-Service Teacher Copyright Open Educational Videos: A Case Study</a:t>
            </a:r>
            <a:endParaRPr sz="6600" b="1">
              <a:solidFill>
                <a:srgbClr val="8B008E"/>
              </a:solidFill>
              <a:latin typeface="Arial"/>
              <a:ea typeface="Arial"/>
              <a:cs typeface="Arial"/>
              <a:sym typeface="Arial"/>
            </a:endParaRPr>
          </a:p>
          <a:p>
            <a:pPr marL="0" lvl="0" indent="0" algn="ctr" rtl="0">
              <a:lnSpc>
                <a:spcPct val="90000"/>
              </a:lnSpc>
              <a:spcBef>
                <a:spcPts val="0"/>
              </a:spcBef>
              <a:spcAft>
                <a:spcPts val="0"/>
              </a:spcAft>
              <a:buClr>
                <a:schemeClr val="dk1"/>
              </a:buClr>
              <a:buSzPts val="4500"/>
              <a:buFont typeface="Calibri"/>
              <a:buNone/>
            </a:pPr>
            <a:endParaRPr sz="1100"/>
          </a:p>
        </p:txBody>
      </p:sp>
      <p:sp>
        <p:nvSpPr>
          <p:cNvPr id="130" name="Google Shape;130;p25"/>
          <p:cNvSpPr txBox="1">
            <a:spLocks noGrp="1"/>
          </p:cNvSpPr>
          <p:nvPr>
            <p:ph type="subTitle" idx="1"/>
          </p:nvPr>
        </p:nvSpPr>
        <p:spPr>
          <a:xfrm>
            <a:off x="464225" y="2701525"/>
            <a:ext cx="8458200" cy="1656600"/>
          </a:xfrm>
          <a:prstGeom prst="rect">
            <a:avLst/>
          </a:prstGeom>
          <a:noFill/>
          <a:ln>
            <a:noFill/>
          </a:ln>
        </p:spPr>
        <p:txBody>
          <a:bodyPr spcFirstLastPara="1" wrap="square" lIns="68575" tIns="34275" rIns="68575" bIns="34275" anchor="t" anchorCtr="0">
            <a:normAutofit/>
          </a:bodyPr>
          <a:lstStyle/>
          <a:p>
            <a:pPr marL="0" lvl="0" indent="0" algn="ctr" rtl="0">
              <a:lnSpc>
                <a:spcPct val="80000"/>
              </a:lnSpc>
              <a:spcBef>
                <a:spcPts val="0"/>
              </a:spcBef>
              <a:spcAft>
                <a:spcPts val="0"/>
              </a:spcAft>
              <a:buClr>
                <a:schemeClr val="dk1"/>
              </a:buClr>
              <a:buSzPts val="1100"/>
              <a:buNone/>
            </a:pPr>
            <a:r>
              <a:rPr lang="en" sz="1600" dirty="0">
                <a:solidFill>
                  <a:srgbClr val="595959"/>
                </a:solidFill>
                <a:latin typeface="Arial"/>
                <a:ea typeface="Arial"/>
                <a:cs typeface="Arial"/>
                <a:sym typeface="Arial"/>
              </a:rPr>
              <a:t>Presented at OTESSA21, June 2, 2021</a:t>
            </a:r>
            <a:endParaRPr sz="1600" dirty="0">
              <a:solidFill>
                <a:srgbClr val="595959"/>
              </a:solidFill>
              <a:latin typeface="Arial"/>
              <a:ea typeface="Arial"/>
              <a:cs typeface="Arial"/>
              <a:sym typeface="Arial"/>
            </a:endParaRPr>
          </a:p>
          <a:p>
            <a:pPr marL="0" lvl="0" indent="0" algn="l" rtl="0">
              <a:lnSpc>
                <a:spcPct val="80000"/>
              </a:lnSpc>
              <a:spcBef>
                <a:spcPts val="0"/>
              </a:spcBef>
              <a:spcAft>
                <a:spcPts val="0"/>
              </a:spcAft>
              <a:buClr>
                <a:schemeClr val="dk1"/>
              </a:buClr>
              <a:buSzPts val="1100"/>
              <a:buNone/>
            </a:pPr>
            <a:endParaRPr sz="2000" dirty="0">
              <a:solidFill>
                <a:srgbClr val="595959"/>
              </a:solidFill>
              <a:latin typeface="Arial"/>
              <a:ea typeface="Arial"/>
              <a:cs typeface="Arial"/>
              <a:sym typeface="Arial"/>
            </a:endParaRPr>
          </a:p>
          <a:p>
            <a:pPr marL="0" lvl="0" indent="0" algn="l" rtl="0">
              <a:lnSpc>
                <a:spcPct val="80000"/>
              </a:lnSpc>
              <a:spcBef>
                <a:spcPts val="0"/>
              </a:spcBef>
              <a:spcAft>
                <a:spcPts val="0"/>
              </a:spcAft>
              <a:buClr>
                <a:schemeClr val="dk1"/>
              </a:buClr>
              <a:buSzPts val="1100"/>
              <a:buNone/>
            </a:pPr>
            <a:endParaRPr sz="2000" dirty="0">
              <a:solidFill>
                <a:srgbClr val="595959"/>
              </a:solidFill>
              <a:latin typeface="Arial"/>
              <a:ea typeface="Arial"/>
              <a:cs typeface="Arial"/>
              <a:sym typeface="Arial"/>
            </a:endParaRPr>
          </a:p>
          <a:p>
            <a:pPr marL="0" lvl="0" indent="0" algn="l" rtl="0">
              <a:lnSpc>
                <a:spcPct val="80000"/>
              </a:lnSpc>
              <a:spcBef>
                <a:spcPts val="0"/>
              </a:spcBef>
              <a:spcAft>
                <a:spcPts val="0"/>
              </a:spcAft>
              <a:buClr>
                <a:schemeClr val="dk1"/>
              </a:buClr>
              <a:buSzPts val="1100"/>
              <a:buFont typeface="Arial"/>
              <a:buNone/>
            </a:pPr>
            <a:r>
              <a:rPr lang="en" sz="1500" b="1" dirty="0">
                <a:solidFill>
                  <a:srgbClr val="595959"/>
                </a:solidFill>
                <a:latin typeface="Arial"/>
                <a:ea typeface="Arial"/>
                <a:cs typeface="Arial"/>
                <a:sym typeface="Arial"/>
              </a:rPr>
              <a:t>Samantha Sheplawy</a:t>
            </a:r>
            <a:r>
              <a:rPr lang="en" sz="1500" dirty="0">
                <a:solidFill>
                  <a:srgbClr val="595959"/>
                </a:solidFill>
                <a:latin typeface="Arial"/>
                <a:ea typeface="Arial"/>
                <a:cs typeface="Arial"/>
                <a:sym typeface="Arial"/>
              </a:rPr>
              <a:t> - Master of Library and Information Studies Candidate, University of Alberta</a:t>
            </a:r>
            <a:endParaRPr sz="1500" dirty="0">
              <a:solidFill>
                <a:srgbClr val="595959"/>
              </a:solidFill>
              <a:latin typeface="Arial"/>
              <a:ea typeface="Arial"/>
              <a:cs typeface="Arial"/>
              <a:sym typeface="Arial"/>
            </a:endParaRPr>
          </a:p>
          <a:p>
            <a:pPr marL="0" lvl="0" indent="0" algn="l" rtl="0">
              <a:lnSpc>
                <a:spcPct val="80000"/>
              </a:lnSpc>
              <a:spcBef>
                <a:spcPts val="0"/>
              </a:spcBef>
              <a:spcAft>
                <a:spcPts val="0"/>
              </a:spcAft>
              <a:buClr>
                <a:schemeClr val="dk1"/>
              </a:buClr>
              <a:buSzPts val="1100"/>
              <a:buFont typeface="Arial"/>
              <a:buNone/>
            </a:pPr>
            <a:r>
              <a:rPr lang="en" sz="1500" b="1" dirty="0">
                <a:solidFill>
                  <a:srgbClr val="595959"/>
                </a:solidFill>
                <a:latin typeface="Arial"/>
                <a:ea typeface="Arial"/>
                <a:cs typeface="Arial"/>
                <a:sym typeface="Arial"/>
              </a:rPr>
              <a:t>Michael McNally</a:t>
            </a:r>
            <a:r>
              <a:rPr lang="en" sz="1500" dirty="0">
                <a:solidFill>
                  <a:srgbClr val="595959"/>
                </a:solidFill>
                <a:latin typeface="Arial"/>
                <a:ea typeface="Arial"/>
                <a:cs typeface="Arial"/>
                <a:sym typeface="Arial"/>
              </a:rPr>
              <a:t> - Associate Professor, Faculty of Education, University of Alberta</a:t>
            </a:r>
            <a:endParaRPr sz="1500" dirty="0">
              <a:solidFill>
                <a:srgbClr val="595959"/>
              </a:solidFill>
              <a:latin typeface="Arial"/>
              <a:ea typeface="Arial"/>
              <a:cs typeface="Arial"/>
              <a:sym typeface="Arial"/>
            </a:endParaRPr>
          </a:p>
          <a:p>
            <a:pPr marL="0" lvl="0" indent="0" algn="l" rtl="0">
              <a:lnSpc>
                <a:spcPct val="80000"/>
              </a:lnSpc>
              <a:spcBef>
                <a:spcPts val="0"/>
              </a:spcBef>
              <a:spcAft>
                <a:spcPts val="0"/>
              </a:spcAft>
              <a:buClr>
                <a:schemeClr val="dk1"/>
              </a:buClr>
              <a:buSzPts val="1100"/>
              <a:buFont typeface="Arial"/>
              <a:buNone/>
            </a:pPr>
            <a:r>
              <a:rPr lang="en" sz="1500" b="1" dirty="0">
                <a:solidFill>
                  <a:srgbClr val="595959"/>
                </a:solidFill>
                <a:latin typeface="Arial"/>
                <a:ea typeface="Arial"/>
                <a:cs typeface="Arial"/>
                <a:sym typeface="Arial"/>
              </a:rPr>
              <a:t>Cathy Adams</a:t>
            </a:r>
            <a:r>
              <a:rPr lang="en" sz="1500" dirty="0">
                <a:solidFill>
                  <a:srgbClr val="595959"/>
                </a:solidFill>
                <a:latin typeface="Arial"/>
                <a:ea typeface="Arial"/>
                <a:cs typeface="Arial"/>
                <a:sym typeface="Arial"/>
              </a:rPr>
              <a:t> - Professor, Secondary Education, University of Alberta</a:t>
            </a:r>
            <a:endParaRPr sz="1500" dirty="0"/>
          </a:p>
        </p:txBody>
      </p:sp>
      <p:pic>
        <p:nvPicPr>
          <p:cNvPr id="131" name="Google Shape;131;p25"/>
          <p:cNvPicPr preferRelativeResize="0"/>
          <p:nvPr/>
        </p:nvPicPr>
        <p:blipFill>
          <a:blip r:embed="rId4">
            <a:alphaModFix/>
          </a:blip>
          <a:stretch>
            <a:fillRect/>
          </a:stretch>
        </p:blipFill>
        <p:spPr>
          <a:xfrm>
            <a:off x="7698975" y="4565225"/>
            <a:ext cx="1267950" cy="443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4"/>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Sample Clips</a:t>
            </a:r>
            <a:endParaRPr sz="3600" b="1" i="0" u="none" strike="noStrike" cap="none">
              <a:solidFill>
                <a:schemeClr val="lt1"/>
              </a:solidFill>
            </a:endParaRPr>
          </a:p>
        </p:txBody>
      </p:sp>
      <p:pic>
        <p:nvPicPr>
          <p:cNvPr id="2" name="OUC - OTESSA Sample Clips">
            <a:hlinkClick r:id="" action="ppaction://media"/>
            <a:extLst>
              <a:ext uri="{FF2B5EF4-FFF2-40B4-BE49-F238E27FC236}">
                <a16:creationId xmlns:a16="http://schemas.microsoft.com/office/drawing/2014/main" id="{04F1B70A-BAF6-4E30-8AA9-69D868256C9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600528" y="1109134"/>
            <a:ext cx="3942944" cy="3671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4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35"/>
          <p:cNvSpPr txBox="1">
            <a:spLocks noGrp="1"/>
          </p:cNvSpPr>
          <p:nvPr>
            <p:ph type="body" idx="1"/>
          </p:nvPr>
        </p:nvSpPr>
        <p:spPr>
          <a:xfrm>
            <a:off x="628650" y="1369225"/>
            <a:ext cx="4517700" cy="3263400"/>
          </a:xfrm>
          <a:prstGeom prst="rect">
            <a:avLst/>
          </a:prstGeom>
          <a:noFill/>
          <a:ln>
            <a:noFill/>
          </a:ln>
        </p:spPr>
        <p:txBody>
          <a:bodyPr spcFirstLastPara="1" wrap="square" lIns="68575" tIns="34275" rIns="68575" bIns="34275" anchor="t" anchorCtr="0">
            <a:normAutofit lnSpcReduction="10000"/>
          </a:bodyPr>
          <a:lstStyle/>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Modules to be included in Fall 2021 offering of EDU 210 (Introduction to Educational Technology) with 300+ pre-service teachers</a:t>
            </a:r>
            <a:endParaRPr sz="1800">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Broader impact of modules as means to promote Open Education/OER on teacher education unknown</a:t>
            </a:r>
            <a:endParaRPr sz="1800">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How best to link teacher education and open education???</a:t>
            </a:r>
            <a:endParaRPr sz="1800">
              <a:solidFill>
                <a:srgbClr val="595959"/>
              </a:solidFill>
              <a:latin typeface="Arial"/>
              <a:ea typeface="Arial"/>
              <a:cs typeface="Arial"/>
              <a:sym typeface="Arial"/>
            </a:endParaRPr>
          </a:p>
          <a:p>
            <a:pPr marL="0" lvl="0" indent="0" algn="l" rtl="0">
              <a:lnSpc>
                <a:spcPct val="115000"/>
              </a:lnSpc>
              <a:spcBef>
                <a:spcPts val="0"/>
              </a:spcBef>
              <a:spcAft>
                <a:spcPts val="1200"/>
              </a:spcAft>
              <a:buNone/>
            </a:pPr>
            <a:endParaRPr sz="1800">
              <a:solidFill>
                <a:srgbClr val="595959"/>
              </a:solidFill>
              <a:latin typeface="Arial"/>
              <a:ea typeface="Arial"/>
              <a:cs typeface="Arial"/>
              <a:sym typeface="Arial"/>
            </a:endParaRPr>
          </a:p>
        </p:txBody>
      </p:sp>
      <p:sp>
        <p:nvSpPr>
          <p:cNvPr id="223" name="Google Shape;223;p35"/>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000" b="1">
                <a:solidFill>
                  <a:schemeClr val="lt1"/>
                </a:solidFill>
              </a:rPr>
              <a:t>Open Education and Teacher Education</a:t>
            </a:r>
            <a:endParaRPr sz="3000" b="1" i="0" u="none" strike="noStrike" cap="none">
              <a:solidFill>
                <a:schemeClr val="lt1"/>
              </a:solidFill>
            </a:endParaRPr>
          </a:p>
        </p:txBody>
      </p:sp>
      <p:pic>
        <p:nvPicPr>
          <p:cNvPr id="224" name="Google Shape;224;p35"/>
          <p:cNvPicPr preferRelativeResize="0"/>
          <p:nvPr/>
        </p:nvPicPr>
        <p:blipFill>
          <a:blip r:embed="rId4">
            <a:alphaModFix/>
          </a:blip>
          <a:stretch>
            <a:fillRect/>
          </a:stretch>
        </p:blipFill>
        <p:spPr>
          <a:xfrm>
            <a:off x="5325775" y="1791222"/>
            <a:ext cx="3692851" cy="2077229"/>
          </a:xfrm>
          <a:prstGeom prst="rect">
            <a:avLst/>
          </a:prstGeom>
          <a:noFill/>
          <a:ln w="9525" cap="flat" cmpd="sng">
            <a:solidFill>
              <a:schemeClr val="dk2"/>
            </a:solidFill>
            <a:prstDash val="solid"/>
            <a:round/>
            <a:headEnd type="none" w="sm" len="sm"/>
            <a:tailEnd type="none" w="sm" len="sm"/>
          </a:ln>
        </p:spPr>
      </p:pic>
      <p:sp>
        <p:nvSpPr>
          <p:cNvPr id="225" name="Google Shape;225;p35"/>
          <p:cNvSpPr txBox="1"/>
          <p:nvPr/>
        </p:nvSpPr>
        <p:spPr>
          <a:xfrm>
            <a:off x="5776538" y="3841400"/>
            <a:ext cx="3014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Screenshot from “Copyright in the K-12 Content” Module</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36"/>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Thank You and Questions</a:t>
            </a:r>
            <a:endParaRPr sz="3600" b="1" i="0" u="none" strike="noStrike" cap="none">
              <a:solidFill>
                <a:schemeClr val="lt1"/>
              </a:solidFill>
            </a:endParaRPr>
          </a:p>
        </p:txBody>
      </p:sp>
      <p:sp>
        <p:nvSpPr>
          <p:cNvPr id="231" name="Google Shape;231;p3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chemeClr val="dk1"/>
              </a:buClr>
              <a:buSzPts val="2100"/>
              <a:buNone/>
            </a:pPr>
            <a:r>
              <a:rPr lang="en" sz="3600" b="1">
                <a:solidFill>
                  <a:srgbClr val="595959"/>
                </a:solidFill>
                <a:latin typeface="Arial"/>
                <a:ea typeface="Arial"/>
                <a:cs typeface="Arial"/>
                <a:sym typeface="Arial"/>
              </a:rPr>
              <a:t>Thank you</a:t>
            </a:r>
            <a:endParaRPr sz="3600" b="1">
              <a:solidFill>
                <a:srgbClr val="595959"/>
              </a:solidFill>
              <a:latin typeface="Arial"/>
              <a:ea typeface="Arial"/>
              <a:cs typeface="Arial"/>
              <a:sym typeface="Arial"/>
            </a:endParaRPr>
          </a:p>
          <a:p>
            <a:pPr marL="177800" lvl="0" indent="-38100" algn="ctr" rtl="0">
              <a:lnSpc>
                <a:spcPct val="90000"/>
              </a:lnSpc>
              <a:spcBef>
                <a:spcPts val="0"/>
              </a:spcBef>
              <a:spcAft>
                <a:spcPts val="0"/>
              </a:spcAft>
              <a:buClr>
                <a:schemeClr val="dk1"/>
              </a:buClr>
              <a:buSzPts val="2100"/>
              <a:buNone/>
            </a:pPr>
            <a:endParaRPr sz="3600" b="1">
              <a:solidFill>
                <a:srgbClr val="595959"/>
              </a:solidFill>
              <a:latin typeface="Arial"/>
              <a:ea typeface="Arial"/>
              <a:cs typeface="Arial"/>
              <a:sym typeface="Arial"/>
            </a:endParaRPr>
          </a:p>
          <a:p>
            <a:pPr marL="177800" lvl="0" indent="-38100" algn="ctr" rtl="0">
              <a:lnSpc>
                <a:spcPct val="90000"/>
              </a:lnSpc>
              <a:spcBef>
                <a:spcPts val="0"/>
              </a:spcBef>
              <a:spcAft>
                <a:spcPts val="0"/>
              </a:spcAft>
              <a:buClr>
                <a:schemeClr val="dk1"/>
              </a:buClr>
              <a:buSzPts val="2100"/>
              <a:buNone/>
            </a:pPr>
            <a:r>
              <a:rPr lang="en" sz="3600" b="1">
                <a:solidFill>
                  <a:srgbClr val="595959"/>
                </a:solidFill>
                <a:latin typeface="Arial"/>
                <a:ea typeface="Arial"/>
                <a:cs typeface="Arial"/>
                <a:sym typeface="Arial"/>
              </a:rPr>
              <a:t>Questions</a:t>
            </a:r>
            <a:endParaRPr sz="3600" b="1">
              <a:solidFill>
                <a:srgbClr val="595959"/>
              </a:solidFill>
              <a:latin typeface="Arial"/>
              <a:ea typeface="Arial"/>
              <a:cs typeface="Arial"/>
              <a:sym typeface="Arial"/>
            </a:endParaRPr>
          </a:p>
          <a:p>
            <a:pPr marL="177800" lvl="0" indent="-38100" algn="ctr" rtl="0">
              <a:lnSpc>
                <a:spcPct val="90000"/>
              </a:lnSpc>
              <a:spcBef>
                <a:spcPts val="0"/>
              </a:spcBef>
              <a:spcAft>
                <a:spcPts val="0"/>
              </a:spcAft>
              <a:buClr>
                <a:schemeClr val="dk1"/>
              </a:buClr>
              <a:buSzPts val="2100"/>
              <a:buNone/>
            </a:pPr>
            <a:endParaRPr sz="3600" b="1">
              <a:solidFill>
                <a:srgbClr val="595959"/>
              </a:solidFill>
              <a:latin typeface="Arial"/>
              <a:ea typeface="Arial"/>
              <a:cs typeface="Arial"/>
              <a:sym typeface="Arial"/>
            </a:endParaRPr>
          </a:p>
          <a:p>
            <a:pPr marL="177800" lvl="0" indent="-38100" algn="l" rtl="0">
              <a:lnSpc>
                <a:spcPct val="90000"/>
              </a:lnSpc>
              <a:spcBef>
                <a:spcPts val="0"/>
              </a:spcBef>
              <a:spcAft>
                <a:spcPts val="0"/>
              </a:spcAft>
              <a:buClr>
                <a:schemeClr val="dk1"/>
              </a:buClr>
              <a:buSzPts val="2100"/>
              <a:buNone/>
            </a:pPr>
            <a:r>
              <a:rPr lang="en" sz="2000" u="sng">
                <a:solidFill>
                  <a:srgbClr val="595959"/>
                </a:solidFill>
                <a:latin typeface="Arial"/>
                <a:ea typeface="Arial"/>
                <a:cs typeface="Arial"/>
                <a:sym typeface="Arial"/>
              </a:rPr>
              <a:t>Follow-up </a:t>
            </a:r>
            <a:endParaRPr sz="2000" u="sng">
              <a:solidFill>
                <a:srgbClr val="595959"/>
              </a:solidFill>
              <a:latin typeface="Arial"/>
              <a:ea typeface="Arial"/>
              <a:cs typeface="Arial"/>
              <a:sym typeface="Arial"/>
            </a:endParaRPr>
          </a:p>
          <a:p>
            <a:pPr marL="177800" lvl="0" indent="-38100" algn="l" rtl="0">
              <a:lnSpc>
                <a:spcPct val="90000"/>
              </a:lnSpc>
              <a:spcBef>
                <a:spcPts val="0"/>
              </a:spcBef>
              <a:spcAft>
                <a:spcPts val="0"/>
              </a:spcAft>
              <a:buClr>
                <a:schemeClr val="dk1"/>
              </a:buClr>
              <a:buSzPts val="2100"/>
              <a:buNone/>
            </a:pPr>
            <a:r>
              <a:rPr lang="en" sz="2000">
                <a:solidFill>
                  <a:srgbClr val="595959"/>
                </a:solidFill>
                <a:latin typeface="Arial"/>
                <a:ea typeface="Arial"/>
                <a:cs typeface="Arial"/>
                <a:sym typeface="Arial"/>
              </a:rPr>
              <a:t>Michael B. McNally (</a:t>
            </a:r>
            <a:r>
              <a:rPr lang="en" sz="2000" u="sng">
                <a:solidFill>
                  <a:schemeClr val="hlink"/>
                </a:solidFill>
                <a:latin typeface="Arial"/>
                <a:ea typeface="Arial"/>
                <a:cs typeface="Arial"/>
                <a:sym typeface="Arial"/>
                <a:hlinkClick r:id="rId4"/>
              </a:rPr>
              <a:t>mmcnally@ualberta.ca</a:t>
            </a:r>
            <a:r>
              <a:rPr lang="en" sz="2000">
                <a:solidFill>
                  <a:srgbClr val="595959"/>
                </a:solidFill>
                <a:latin typeface="Arial"/>
                <a:ea typeface="Arial"/>
                <a:cs typeface="Arial"/>
                <a:sym typeface="Arial"/>
              </a:rPr>
              <a:t>)</a:t>
            </a:r>
            <a:endParaRPr sz="2000">
              <a:solidFill>
                <a:srgbClr val="595959"/>
              </a:solidFill>
              <a:latin typeface="Arial"/>
              <a:ea typeface="Arial"/>
              <a:cs typeface="Arial"/>
              <a:sym typeface="Arial"/>
            </a:endParaRPr>
          </a:p>
          <a:p>
            <a:pPr marL="177800" lvl="0" indent="-38100" algn="l" rtl="0">
              <a:lnSpc>
                <a:spcPct val="90000"/>
              </a:lnSpc>
              <a:spcBef>
                <a:spcPts val="0"/>
              </a:spcBef>
              <a:spcAft>
                <a:spcPts val="0"/>
              </a:spcAft>
              <a:buClr>
                <a:schemeClr val="dk1"/>
              </a:buClr>
              <a:buSzPts val="2100"/>
              <a:buNone/>
            </a:pPr>
            <a:r>
              <a:rPr lang="en" sz="2000">
                <a:solidFill>
                  <a:srgbClr val="595959"/>
                </a:solidFill>
                <a:latin typeface="Arial"/>
                <a:ea typeface="Arial"/>
                <a:cs typeface="Arial"/>
                <a:sym typeface="Arial"/>
              </a:rPr>
              <a:t>OUC (general email) (</a:t>
            </a:r>
            <a:r>
              <a:rPr lang="en" sz="2000" u="sng">
                <a:solidFill>
                  <a:schemeClr val="hlink"/>
                </a:solidFill>
                <a:latin typeface="Arial"/>
                <a:ea typeface="Arial"/>
                <a:cs typeface="Arial"/>
                <a:sym typeface="Arial"/>
                <a:hlinkClick r:id="rId5"/>
              </a:rPr>
              <a:t>ouc@ualberta.ca</a:t>
            </a:r>
            <a:r>
              <a:rPr lang="en" sz="2000">
                <a:solidFill>
                  <a:srgbClr val="595959"/>
                </a:solidFill>
                <a:latin typeface="Arial"/>
                <a:ea typeface="Arial"/>
                <a:cs typeface="Arial"/>
                <a:sym typeface="Arial"/>
              </a:rPr>
              <a:t>)</a:t>
            </a:r>
            <a:endParaRPr sz="2000">
              <a:solidFill>
                <a:srgbClr val="595959"/>
              </a:solidFill>
              <a:latin typeface="Arial"/>
              <a:ea typeface="Arial"/>
              <a:cs typeface="Arial"/>
              <a:sym typeface="Arial"/>
            </a:endParaRPr>
          </a:p>
          <a:p>
            <a:pPr marL="177800" lvl="0" indent="-38100" algn="l" rtl="0">
              <a:lnSpc>
                <a:spcPct val="90000"/>
              </a:lnSpc>
              <a:spcBef>
                <a:spcPts val="0"/>
              </a:spcBef>
              <a:spcAft>
                <a:spcPts val="0"/>
              </a:spcAft>
              <a:buClr>
                <a:schemeClr val="dk1"/>
              </a:buClr>
              <a:buSzPts val="2100"/>
              <a:buNone/>
            </a:pPr>
            <a:r>
              <a:rPr lang="en" sz="2000" b="1">
                <a:solidFill>
                  <a:srgbClr val="595959"/>
                </a:solidFill>
                <a:latin typeface="Arial"/>
                <a:ea typeface="Arial"/>
                <a:cs typeface="Arial"/>
                <a:sym typeface="Arial"/>
              </a:rPr>
              <a:t> </a:t>
            </a:r>
            <a:endParaRPr sz="2000" b="1">
              <a:solidFill>
                <a:srgbClr val="5959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7"/>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References</a:t>
            </a:r>
            <a:endParaRPr sz="3600" b="1" i="0" u="none" strike="noStrike" cap="none">
              <a:solidFill>
                <a:schemeClr val="lt1"/>
              </a:solidFill>
            </a:endParaRPr>
          </a:p>
        </p:txBody>
      </p:sp>
      <p:sp>
        <p:nvSpPr>
          <p:cNvPr id="237" name="Google Shape;237;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77500" lnSpcReduction="20000"/>
          </a:bodyPr>
          <a:lstStyle/>
          <a:p>
            <a:pPr marL="114300" lvl="0" indent="-114300" algn="l" rtl="0">
              <a:lnSpc>
                <a:spcPct val="100000"/>
              </a:lnSpc>
              <a:spcBef>
                <a:spcPts val="0"/>
              </a:spcBef>
              <a:spcAft>
                <a:spcPts val="0"/>
              </a:spcAft>
              <a:buClr>
                <a:schemeClr val="dk1"/>
              </a:buClr>
              <a:buSzPct val="100000"/>
              <a:buNone/>
            </a:pPr>
            <a:r>
              <a:rPr lang="en" sz="1100" u="sng">
                <a:latin typeface="Arial"/>
                <a:ea typeface="Arial"/>
                <a:cs typeface="Arial"/>
                <a:sym typeface="Arial"/>
              </a:rPr>
              <a:t>Cited Materials</a:t>
            </a:r>
            <a:endParaRPr sz="1100" u="sng">
              <a:latin typeface="Arial"/>
              <a:ea typeface="Arial"/>
              <a:cs typeface="Arial"/>
              <a:sym typeface="Arial"/>
            </a:endParaRPr>
          </a:p>
          <a:p>
            <a:pPr marL="114300" lvl="0" indent="-114300" algn="l" rtl="0">
              <a:lnSpc>
                <a:spcPct val="100000"/>
              </a:lnSpc>
              <a:spcBef>
                <a:spcPts val="0"/>
              </a:spcBef>
              <a:spcAft>
                <a:spcPts val="0"/>
              </a:spcAft>
              <a:buClr>
                <a:schemeClr val="dk1"/>
              </a:buClr>
              <a:buSzPct val="100000"/>
              <a:buNone/>
            </a:pPr>
            <a:endParaRPr sz="1100" u="sng">
              <a:latin typeface="Arial"/>
              <a:ea typeface="Arial"/>
              <a:cs typeface="Arial"/>
              <a:sym typeface="Arial"/>
            </a:endParaRPr>
          </a:p>
          <a:p>
            <a:pPr marL="142875" lvl="0" indent="-142875" algn="l" rtl="0">
              <a:lnSpc>
                <a:spcPct val="100000"/>
              </a:lnSpc>
              <a:spcBef>
                <a:spcPts val="0"/>
              </a:spcBef>
              <a:spcAft>
                <a:spcPts val="0"/>
              </a:spcAft>
              <a:buClr>
                <a:schemeClr val="dk1"/>
              </a:buClr>
              <a:buSzPct val="100000"/>
              <a:buNone/>
            </a:pPr>
            <a:r>
              <a:rPr lang="en" sz="1100">
                <a:latin typeface="Arial"/>
                <a:ea typeface="Arial"/>
                <a:cs typeface="Arial"/>
                <a:sym typeface="Arial"/>
              </a:rPr>
              <a:t>Burkell, J. A., Fortier, A., Di Valentino, L., and Roberts, S. T. (2015). </a:t>
            </a:r>
            <a:r>
              <a:rPr lang="en" sz="1100" i="1">
                <a:latin typeface="Arial"/>
                <a:ea typeface="Arial"/>
                <a:cs typeface="Arial"/>
                <a:sym typeface="Arial"/>
              </a:rPr>
              <a:t>Enhancing Key Digital Literacy Skills: Information Privacy, Information Security and Copyright/Intellectual Property</a:t>
            </a:r>
            <a:r>
              <a:rPr lang="en" sz="1100">
                <a:latin typeface="Arial"/>
                <a:ea typeface="Arial"/>
                <a:cs typeface="Arial"/>
                <a:sym typeface="Arial"/>
              </a:rPr>
              <a:t>.</a:t>
            </a:r>
            <a:r>
              <a:rPr lang="en" sz="1100">
                <a:uFill>
                  <a:noFill/>
                </a:uFill>
                <a:latin typeface="Arial"/>
                <a:ea typeface="Arial"/>
                <a:cs typeface="Arial"/>
                <a:sym typeface="Arial"/>
                <a:hlinkClick r:id="rId4"/>
              </a:rPr>
              <a:t> </a:t>
            </a:r>
            <a:r>
              <a:rPr lang="en" sz="1100" u="sng">
                <a:solidFill>
                  <a:schemeClr val="hlink"/>
                </a:solidFill>
                <a:latin typeface="Arial"/>
                <a:ea typeface="Arial"/>
                <a:cs typeface="Arial"/>
                <a:sym typeface="Arial"/>
                <a:hlinkClick r:id="rId4"/>
              </a:rPr>
              <a:t>https://ir.lib.uwo.ca/fimspub/35/</a:t>
            </a:r>
            <a:endParaRPr sz="1100" u="sng">
              <a:solidFill>
                <a:schemeClr val="hlink"/>
              </a:solidFill>
              <a:latin typeface="Arial"/>
              <a:ea typeface="Arial"/>
              <a:cs typeface="Arial"/>
              <a:sym typeface="Arial"/>
            </a:endParaRPr>
          </a:p>
          <a:p>
            <a:pPr marL="142875" lvl="0" indent="-142875" algn="l" rtl="0">
              <a:lnSpc>
                <a:spcPct val="100000"/>
              </a:lnSpc>
              <a:spcBef>
                <a:spcPts val="0"/>
              </a:spcBef>
              <a:spcAft>
                <a:spcPts val="0"/>
              </a:spcAft>
              <a:buClr>
                <a:schemeClr val="dk1"/>
              </a:buClr>
              <a:buSzPct val="100000"/>
              <a:buNone/>
            </a:pPr>
            <a:r>
              <a:rPr lang="en" sz="1100">
                <a:latin typeface="Arial"/>
                <a:ea typeface="Arial"/>
                <a:cs typeface="Arial"/>
                <a:sym typeface="Arial"/>
              </a:rPr>
              <a:t>Joseph, K.,  Guy, J., Wakaruk, A., Sheppard, A., and McNally, M. B. (2020). “Know your audience(s): Collaborating for copyright education.” </a:t>
            </a:r>
            <a:r>
              <a:rPr lang="en" sz="1100" i="1">
                <a:latin typeface="Arial"/>
                <a:ea typeface="Arial"/>
                <a:cs typeface="Arial"/>
                <a:sym typeface="Arial"/>
              </a:rPr>
              <a:t>International Journal of Open -Educational Resources, 2</a:t>
            </a:r>
            <a:r>
              <a:rPr lang="en" sz="1100">
                <a:latin typeface="Arial"/>
                <a:ea typeface="Arial"/>
                <a:cs typeface="Arial"/>
                <a:sym typeface="Arial"/>
              </a:rPr>
              <a:t>(1): 79-98.</a:t>
            </a:r>
            <a:r>
              <a:rPr lang="en" sz="1100">
                <a:uFill>
                  <a:noFill/>
                </a:uFill>
                <a:latin typeface="Arial"/>
                <a:ea typeface="Arial"/>
                <a:cs typeface="Arial"/>
                <a:sym typeface="Arial"/>
                <a:hlinkClick r:id="rId5"/>
              </a:rPr>
              <a:t> </a:t>
            </a:r>
            <a:r>
              <a:rPr lang="en" sz="1100" u="sng">
                <a:solidFill>
                  <a:schemeClr val="hlink"/>
                </a:solidFill>
                <a:latin typeface="Arial"/>
                <a:ea typeface="Arial"/>
                <a:cs typeface="Arial"/>
                <a:sym typeface="Arial"/>
                <a:hlinkClick r:id="rId5"/>
              </a:rPr>
              <a:t>doi:10.18278/ijoer.2.1</a:t>
            </a:r>
            <a:r>
              <a:rPr lang="en" sz="1100" u="sng">
                <a:solidFill>
                  <a:schemeClr val="hlink"/>
                </a:solidFill>
                <a:latin typeface="Arial"/>
                <a:ea typeface="Arial"/>
                <a:cs typeface="Arial"/>
                <a:sym typeface="Arial"/>
              </a:rPr>
              <a:t> </a:t>
            </a:r>
            <a:endParaRPr sz="1100">
              <a:latin typeface="Arial"/>
              <a:ea typeface="Arial"/>
              <a:cs typeface="Arial"/>
              <a:sym typeface="Arial"/>
            </a:endParaRPr>
          </a:p>
          <a:p>
            <a:pPr marL="142875" lvl="0" indent="-142875" algn="l" rtl="0">
              <a:lnSpc>
                <a:spcPct val="100000"/>
              </a:lnSpc>
              <a:spcBef>
                <a:spcPts val="0"/>
              </a:spcBef>
              <a:spcAft>
                <a:spcPts val="0"/>
              </a:spcAft>
              <a:buClr>
                <a:schemeClr val="dk1"/>
              </a:buClr>
              <a:buSzPct val="100000"/>
              <a:buNone/>
            </a:pPr>
            <a:r>
              <a:rPr lang="en" sz="1100">
                <a:latin typeface="Arial"/>
                <a:ea typeface="Arial"/>
                <a:cs typeface="Arial"/>
                <a:sym typeface="Arial"/>
              </a:rPr>
              <a:t>Morrison, C. (2018). Copyright and digital literacy: Rules, risk and creativity. p. 97-108. In </a:t>
            </a:r>
            <a:r>
              <a:rPr lang="en" sz="1100" i="1">
                <a:latin typeface="Arial"/>
                <a:ea typeface="Arial"/>
                <a:cs typeface="Arial"/>
                <a:sym typeface="Arial"/>
              </a:rPr>
              <a:t>Digital Literacy Unpacked</a:t>
            </a:r>
            <a:r>
              <a:rPr lang="en" sz="1100">
                <a:latin typeface="Arial"/>
                <a:ea typeface="Arial"/>
                <a:cs typeface="Arial"/>
                <a:sym typeface="Arial"/>
              </a:rPr>
              <a:t>. Reedy, K. and Parker, J (Eds.). London: Facet Publishing.</a:t>
            </a:r>
            <a:endParaRPr sz="1100">
              <a:latin typeface="Arial"/>
              <a:ea typeface="Arial"/>
              <a:cs typeface="Arial"/>
              <a:sym typeface="Arial"/>
            </a:endParaRPr>
          </a:p>
          <a:p>
            <a:pPr marL="142875" lvl="0" indent="-142875" algn="l" rtl="0">
              <a:lnSpc>
                <a:spcPct val="100000"/>
              </a:lnSpc>
              <a:spcBef>
                <a:spcPts val="0"/>
              </a:spcBef>
              <a:spcAft>
                <a:spcPts val="0"/>
              </a:spcAft>
              <a:buClr>
                <a:schemeClr val="dk1"/>
              </a:buClr>
              <a:buSzPct val="100000"/>
              <a:buNone/>
            </a:pPr>
            <a:r>
              <a:rPr lang="en" sz="1100">
                <a:latin typeface="Arial"/>
                <a:ea typeface="Arial"/>
                <a:cs typeface="Arial"/>
                <a:sym typeface="Arial"/>
              </a:rPr>
              <a:t>Noel, Wanda, and Jordan Snel. (2016). </a:t>
            </a:r>
            <a:r>
              <a:rPr lang="en" sz="1100" i="1">
                <a:latin typeface="Arial"/>
                <a:ea typeface="Arial"/>
                <a:cs typeface="Arial"/>
                <a:sym typeface="Arial"/>
              </a:rPr>
              <a:t>Copyright Matters! Some Key Questions &amp; Answers for Teachers</a:t>
            </a:r>
            <a:r>
              <a:rPr lang="en" sz="1100">
                <a:latin typeface="Arial"/>
                <a:ea typeface="Arial"/>
                <a:cs typeface="Arial"/>
                <a:sym typeface="Arial"/>
              </a:rPr>
              <a:t>. 4th Ed. Council of Ministers of Education Canada (CMEC). </a:t>
            </a:r>
            <a:r>
              <a:rPr lang="en" sz="1100" u="sng">
                <a:solidFill>
                  <a:schemeClr val="hlink"/>
                </a:solidFill>
                <a:latin typeface="Arial"/>
                <a:ea typeface="Arial"/>
                <a:cs typeface="Arial"/>
                <a:sym typeface="Arial"/>
                <a:hlinkClick r:id="rId6"/>
              </a:rPr>
              <a:t>https://cmec.ca/Publications/Lists/Publications/Attachments/291/Copyright_Matters.pdf</a:t>
            </a:r>
            <a:r>
              <a:rPr lang="en"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 sz="1100">
                <a:latin typeface="Arial"/>
                <a:ea typeface="Arial"/>
                <a:cs typeface="Arial"/>
                <a:sym typeface="Arial"/>
              </a:rPr>
              <a:t>Wiley, D. (2002). The reusability paradox. </a:t>
            </a:r>
            <a:r>
              <a:rPr lang="en" sz="1100" i="1">
                <a:latin typeface="Arial"/>
                <a:ea typeface="Arial"/>
                <a:cs typeface="Arial"/>
                <a:sym typeface="Arial"/>
              </a:rPr>
              <a:t>Open Content</a:t>
            </a:r>
            <a:r>
              <a:rPr lang="en" sz="1100">
                <a:latin typeface="Arial"/>
                <a:ea typeface="Arial"/>
                <a:cs typeface="Arial"/>
                <a:sym typeface="Arial"/>
              </a:rPr>
              <a:t>.</a:t>
            </a:r>
            <a:r>
              <a:rPr lang="en" sz="1100">
                <a:uFill>
                  <a:noFill/>
                </a:uFill>
                <a:latin typeface="Arial"/>
                <a:ea typeface="Arial"/>
                <a:cs typeface="Arial"/>
                <a:sym typeface="Arial"/>
                <a:hlinkClick r:id="rId7"/>
              </a:rPr>
              <a:t> </a:t>
            </a:r>
            <a:r>
              <a:rPr lang="en" sz="1100" u="sng">
                <a:solidFill>
                  <a:schemeClr val="hlink"/>
                </a:solidFill>
                <a:latin typeface="Arial"/>
                <a:ea typeface="Arial"/>
                <a:cs typeface="Arial"/>
                <a:sym typeface="Arial"/>
                <a:hlinkClick r:id="rId7"/>
              </a:rPr>
              <a:t>http://opencontent.org/docs/paradox.html</a:t>
            </a:r>
            <a:endParaRPr sz="1100" u="sng">
              <a:solidFill>
                <a:schemeClr val="hlink"/>
              </a:solidFill>
              <a:latin typeface="Arial"/>
              <a:ea typeface="Arial"/>
              <a:cs typeface="Arial"/>
              <a:sym typeface="Arial"/>
            </a:endParaRPr>
          </a:p>
          <a:p>
            <a:pPr marL="142875" lvl="0" indent="-142875" algn="l" rtl="0">
              <a:lnSpc>
                <a:spcPct val="100000"/>
              </a:lnSpc>
              <a:spcBef>
                <a:spcPts val="0"/>
              </a:spcBef>
              <a:spcAft>
                <a:spcPts val="0"/>
              </a:spcAft>
              <a:buClr>
                <a:schemeClr val="dk1"/>
              </a:buClr>
              <a:buSzPct val="100000"/>
              <a:buNone/>
            </a:pPr>
            <a:r>
              <a:rPr lang="en" sz="1100">
                <a:latin typeface="Arial"/>
                <a:ea typeface="Arial"/>
                <a:cs typeface="Arial"/>
                <a:sym typeface="Arial"/>
              </a:rPr>
              <a:t>Wiley, D. (2015). Forgetting our history: From the reusability paradox to the remix hypothesis. </a:t>
            </a:r>
            <a:r>
              <a:rPr lang="en" sz="1100" i="1">
                <a:latin typeface="Arial"/>
                <a:ea typeface="Arial"/>
                <a:cs typeface="Arial"/>
                <a:sym typeface="Arial"/>
              </a:rPr>
              <a:t>Open Content</a:t>
            </a:r>
            <a:r>
              <a:rPr lang="en" sz="1100">
                <a:latin typeface="Arial"/>
                <a:ea typeface="Arial"/>
                <a:cs typeface="Arial"/>
                <a:sym typeface="Arial"/>
              </a:rPr>
              <a:t>. 15, Apr. 2015.</a:t>
            </a:r>
            <a:r>
              <a:rPr lang="en" sz="1100">
                <a:uFill>
                  <a:noFill/>
                </a:uFill>
                <a:latin typeface="Arial"/>
                <a:ea typeface="Arial"/>
                <a:cs typeface="Arial"/>
                <a:sym typeface="Arial"/>
                <a:hlinkClick r:id="rId8"/>
              </a:rPr>
              <a:t> </a:t>
            </a:r>
            <a:r>
              <a:rPr lang="en" sz="1100" u="sng">
                <a:solidFill>
                  <a:schemeClr val="hlink"/>
                </a:solidFill>
                <a:latin typeface="Arial"/>
                <a:ea typeface="Arial"/>
                <a:cs typeface="Arial"/>
                <a:sym typeface="Arial"/>
                <a:hlinkClick r:id="rId8"/>
              </a:rPr>
              <a:t>https://opencontent.org/blog/archives/3854</a:t>
            </a:r>
            <a:endParaRPr sz="1100" u="sng">
              <a:solidFill>
                <a:schemeClr val="hlink"/>
              </a:solidFill>
              <a:latin typeface="Arial"/>
              <a:ea typeface="Arial"/>
              <a:cs typeface="Arial"/>
              <a:sym typeface="Arial"/>
            </a:endParaRPr>
          </a:p>
          <a:p>
            <a:pPr marL="142875" lvl="0" indent="-142875" algn="l" rtl="0">
              <a:lnSpc>
                <a:spcPct val="100000"/>
              </a:lnSpc>
              <a:spcBef>
                <a:spcPts val="0"/>
              </a:spcBef>
              <a:spcAft>
                <a:spcPts val="0"/>
              </a:spcAft>
              <a:buClr>
                <a:schemeClr val="dk1"/>
              </a:buClr>
              <a:buSzPct val="100000"/>
              <a:buNone/>
            </a:pPr>
            <a:endParaRPr sz="1100">
              <a:latin typeface="Arial"/>
              <a:ea typeface="Arial"/>
              <a:cs typeface="Arial"/>
              <a:sym typeface="Arial"/>
            </a:endParaRPr>
          </a:p>
          <a:p>
            <a:pPr marL="114300" lvl="0" indent="-114300" algn="l" rtl="0">
              <a:lnSpc>
                <a:spcPct val="100000"/>
              </a:lnSpc>
              <a:spcBef>
                <a:spcPts val="0"/>
              </a:spcBef>
              <a:spcAft>
                <a:spcPts val="0"/>
              </a:spcAft>
              <a:buClr>
                <a:schemeClr val="dk1"/>
              </a:buClr>
              <a:buSzPct val="100000"/>
              <a:buNone/>
            </a:pPr>
            <a:endParaRPr sz="1100">
              <a:latin typeface="Arial"/>
              <a:ea typeface="Arial"/>
              <a:cs typeface="Arial"/>
              <a:sym typeface="Arial"/>
            </a:endParaRPr>
          </a:p>
          <a:p>
            <a:pPr marL="114300" lvl="0" indent="-114300" algn="l" rtl="0">
              <a:lnSpc>
                <a:spcPct val="100000"/>
              </a:lnSpc>
              <a:spcBef>
                <a:spcPts val="0"/>
              </a:spcBef>
              <a:spcAft>
                <a:spcPts val="0"/>
              </a:spcAft>
              <a:buClr>
                <a:schemeClr val="dk1"/>
              </a:buClr>
              <a:buSzPct val="100000"/>
              <a:buNone/>
            </a:pPr>
            <a:r>
              <a:rPr lang="en" sz="1100" u="sng">
                <a:latin typeface="Arial"/>
                <a:ea typeface="Arial"/>
                <a:cs typeface="Arial"/>
                <a:sym typeface="Arial"/>
              </a:rPr>
              <a:t>Additional References</a:t>
            </a:r>
            <a:endParaRPr sz="1100" u="sng">
              <a:latin typeface="Arial"/>
              <a:ea typeface="Arial"/>
              <a:cs typeface="Arial"/>
              <a:sym typeface="Arial"/>
            </a:endParaRPr>
          </a:p>
          <a:p>
            <a:pPr marL="114300" lvl="0" indent="-114300" algn="l" rtl="0">
              <a:lnSpc>
                <a:spcPct val="100000"/>
              </a:lnSpc>
              <a:spcBef>
                <a:spcPts val="0"/>
              </a:spcBef>
              <a:spcAft>
                <a:spcPts val="0"/>
              </a:spcAft>
              <a:buClr>
                <a:schemeClr val="dk1"/>
              </a:buClr>
              <a:buSzPct val="100000"/>
              <a:buNone/>
            </a:pPr>
            <a:endParaRPr sz="1100" u="sng">
              <a:latin typeface="Arial"/>
              <a:ea typeface="Arial"/>
              <a:cs typeface="Arial"/>
              <a:sym typeface="Arial"/>
            </a:endParaRPr>
          </a:p>
          <a:p>
            <a:pPr marL="142875" lvl="0" indent="-114300" algn="l" rtl="0">
              <a:lnSpc>
                <a:spcPct val="100000"/>
              </a:lnSpc>
              <a:spcBef>
                <a:spcPts val="0"/>
              </a:spcBef>
              <a:spcAft>
                <a:spcPts val="0"/>
              </a:spcAft>
              <a:buClr>
                <a:schemeClr val="dk1"/>
              </a:buClr>
              <a:buSzPct val="100000"/>
              <a:buNone/>
            </a:pPr>
            <a:r>
              <a:rPr lang="en" sz="1100">
                <a:latin typeface="Arial"/>
                <a:ea typeface="Arial"/>
                <a:cs typeface="Arial"/>
                <a:sym typeface="Arial"/>
              </a:rPr>
              <a:t>Di Valentino, Lisa. 2015. Awareness and Perception of Copyright among Teaching Faculty at Canadian Universities.</a:t>
            </a:r>
            <a:r>
              <a:rPr lang="en" sz="1100" u="sng">
                <a:solidFill>
                  <a:srgbClr val="1155CC"/>
                </a:solidFill>
                <a:latin typeface="Arial"/>
                <a:ea typeface="Arial"/>
                <a:cs typeface="Arial"/>
                <a:sym typeface="Arial"/>
                <a:hlinkClick r:id="rId9">
                  <a:extLst>
                    <a:ext uri="{A12FA001-AC4F-418D-AE19-62706E023703}">
                      <ahyp:hlinkClr xmlns:ahyp="http://schemas.microsoft.com/office/drawing/2018/hyperlinkcolor" val="tx"/>
                    </a:ext>
                  </a:extLst>
                </a:hlinkClick>
              </a:rPr>
              <a:t> https://ir.lib.uwo.ca/cgi/viewcontent.cgi?article=1040&amp;context=fimspub</a:t>
            </a:r>
            <a:endParaRPr sz="1100" u="sng">
              <a:latin typeface="Arial"/>
              <a:ea typeface="Arial"/>
              <a:cs typeface="Arial"/>
              <a:sym typeface="Arial"/>
            </a:endParaRPr>
          </a:p>
          <a:p>
            <a:pPr marL="142875" lvl="0" indent="-114300" algn="l" rtl="0">
              <a:lnSpc>
                <a:spcPct val="100000"/>
              </a:lnSpc>
              <a:spcBef>
                <a:spcPts val="0"/>
              </a:spcBef>
              <a:spcAft>
                <a:spcPts val="0"/>
              </a:spcAft>
              <a:buClr>
                <a:schemeClr val="dk1"/>
              </a:buClr>
              <a:buSzPct val="100000"/>
              <a:buNone/>
            </a:pPr>
            <a:r>
              <a:rPr lang="en" sz="1100">
                <a:latin typeface="Arial"/>
                <a:ea typeface="Arial"/>
                <a:cs typeface="Arial"/>
                <a:sym typeface="Arial"/>
              </a:rPr>
              <a:t>Joseph, K., Guy, J. and McNally M. B. (2019). Toward a critical approach for OER: A cast study in removing the ‘Big Five’ from OER creation. Open Praxis, 11(4):  355-367. DOI:</a:t>
            </a:r>
            <a:r>
              <a:rPr lang="en" sz="1100">
                <a:uFill>
                  <a:noFill/>
                </a:uFill>
                <a:latin typeface="Arial"/>
                <a:ea typeface="Arial"/>
                <a:cs typeface="Arial"/>
                <a:sym typeface="Arial"/>
                <a:hlinkClick r:id="rId10"/>
              </a:rPr>
              <a:t> </a:t>
            </a:r>
            <a:r>
              <a:rPr lang="en" sz="1100" u="sng">
                <a:solidFill>
                  <a:schemeClr val="hlink"/>
                </a:solidFill>
                <a:latin typeface="Arial"/>
                <a:ea typeface="Arial"/>
                <a:cs typeface="Arial"/>
                <a:sym typeface="Arial"/>
                <a:hlinkClick r:id="rId10"/>
              </a:rPr>
              <a:t>http://dx.doi.org/10.5944/openpraxis.11.4.1020</a:t>
            </a:r>
            <a:endParaRPr sz="1100" u="sng">
              <a:solidFill>
                <a:schemeClr val="hlink"/>
              </a:solidFill>
              <a:latin typeface="Arial"/>
              <a:ea typeface="Arial"/>
              <a:cs typeface="Arial"/>
              <a:sym typeface="Arial"/>
            </a:endParaRPr>
          </a:p>
          <a:p>
            <a:pPr marL="142875" lvl="0" indent="-114300" algn="l" rtl="0">
              <a:lnSpc>
                <a:spcPct val="100000"/>
              </a:lnSpc>
              <a:spcBef>
                <a:spcPts val="0"/>
              </a:spcBef>
              <a:spcAft>
                <a:spcPts val="0"/>
              </a:spcAft>
              <a:buClr>
                <a:schemeClr val="dk1"/>
              </a:buClr>
              <a:buSzPct val="100000"/>
              <a:buNone/>
            </a:pPr>
            <a:r>
              <a:rPr lang="en" sz="1100">
                <a:latin typeface="Arial"/>
                <a:ea typeface="Arial"/>
                <a:cs typeface="Arial"/>
                <a:sym typeface="Arial"/>
              </a:rPr>
              <a:t>Kawooya, Dick, Ferullo, Donna, &amp; Lipinksi, Tomas. (2019). Library and information science curriculum in a changing professional landscape: The case of copyright education in the United States. </a:t>
            </a:r>
            <a:r>
              <a:rPr lang="en" sz="1100" i="1">
                <a:latin typeface="Arial"/>
                <a:ea typeface="Arial"/>
                <a:cs typeface="Arial"/>
                <a:sym typeface="Arial"/>
              </a:rPr>
              <a:t>Journal of Copyright in Education and Librarianship, 3</a:t>
            </a:r>
            <a:r>
              <a:rPr lang="en" sz="1100">
                <a:latin typeface="Arial"/>
                <a:ea typeface="Arial"/>
                <a:cs typeface="Arial"/>
                <a:sym typeface="Arial"/>
              </a:rPr>
              <a:t>(2): 1-43.</a:t>
            </a:r>
            <a:endParaRPr sz="1100">
              <a:latin typeface="Arial"/>
              <a:ea typeface="Arial"/>
              <a:cs typeface="Arial"/>
              <a:sym typeface="Arial"/>
            </a:endParaRPr>
          </a:p>
          <a:p>
            <a:pPr marL="142875" lvl="0" indent="-114300" algn="l" rtl="0">
              <a:lnSpc>
                <a:spcPct val="100000"/>
              </a:lnSpc>
              <a:spcBef>
                <a:spcPts val="0"/>
              </a:spcBef>
              <a:spcAft>
                <a:spcPts val="0"/>
              </a:spcAft>
              <a:buClr>
                <a:schemeClr val="dk1"/>
              </a:buClr>
              <a:buSzPct val="100000"/>
              <a:buNone/>
            </a:pPr>
            <a:r>
              <a:rPr lang="en" sz="1100">
                <a:latin typeface="Arial"/>
                <a:ea typeface="Arial"/>
                <a:cs typeface="Arial"/>
                <a:sym typeface="Arial"/>
              </a:rPr>
              <a:t>Murray, Laura J. 2004. “Protecting Ourselves to Death: Canada, Copyright and the Internet.” </a:t>
            </a:r>
            <a:r>
              <a:rPr lang="en" sz="1100" i="1">
                <a:latin typeface="Arial"/>
                <a:ea typeface="Arial"/>
                <a:cs typeface="Arial"/>
                <a:sym typeface="Arial"/>
              </a:rPr>
              <a:t>First Monday, 9</a:t>
            </a:r>
            <a:r>
              <a:rPr lang="en" sz="1100">
                <a:latin typeface="Arial"/>
                <a:ea typeface="Arial"/>
                <a:cs typeface="Arial"/>
                <a:sym typeface="Arial"/>
              </a:rPr>
              <a:t>(10): </a:t>
            </a:r>
            <a:r>
              <a:rPr lang="en" sz="1100" u="sng">
                <a:solidFill>
                  <a:srgbClr val="1155CC"/>
                </a:solidFill>
                <a:latin typeface="Arial"/>
                <a:ea typeface="Arial"/>
                <a:cs typeface="Arial"/>
                <a:sym typeface="Arial"/>
                <a:hlinkClick r:id="rId11">
                  <a:extLst>
                    <a:ext uri="{A12FA001-AC4F-418D-AE19-62706E023703}">
                      <ahyp:hlinkClr xmlns:ahyp="http://schemas.microsoft.com/office/drawing/2018/hyperlinkcolor" val="tx"/>
                    </a:ext>
                  </a:extLst>
                </a:hlinkClick>
              </a:rPr>
              <a:t>https://journals.uic.edu/ojs/index.php/fm/article/view/1179/1099</a:t>
            </a:r>
            <a:r>
              <a:rPr lang="en" sz="1100">
                <a:latin typeface="Arial"/>
                <a:ea typeface="Arial"/>
                <a:cs typeface="Arial"/>
                <a:sym typeface="Arial"/>
              </a:rPr>
              <a:t> </a:t>
            </a:r>
            <a:endParaRPr sz="1100">
              <a:latin typeface="Arial"/>
              <a:ea typeface="Arial"/>
              <a:cs typeface="Arial"/>
              <a:sym typeface="Arial"/>
            </a:endParaRPr>
          </a:p>
          <a:p>
            <a:pPr marL="142875" lvl="0" indent="-114300" algn="l" rtl="0">
              <a:lnSpc>
                <a:spcPct val="100000"/>
              </a:lnSpc>
              <a:spcBef>
                <a:spcPts val="0"/>
              </a:spcBef>
              <a:spcAft>
                <a:spcPts val="0"/>
              </a:spcAft>
              <a:buClr>
                <a:schemeClr val="dk1"/>
              </a:buClr>
              <a:buSzPct val="100000"/>
              <a:buNone/>
            </a:pPr>
            <a:r>
              <a:rPr lang="en" sz="1100">
                <a:latin typeface="Arial"/>
                <a:ea typeface="Arial"/>
                <a:cs typeface="Arial"/>
                <a:sym typeface="Arial"/>
              </a:rPr>
              <a:t>Richter, T., and Veith, P. (2014). Fostering the exploitation of open educational resources. </a:t>
            </a:r>
            <a:r>
              <a:rPr lang="en" sz="1100" i="1">
                <a:latin typeface="Arial"/>
                <a:ea typeface="Arial"/>
                <a:cs typeface="Arial"/>
                <a:sym typeface="Arial"/>
              </a:rPr>
              <a:t>Open Praxis, 6</a:t>
            </a:r>
            <a:r>
              <a:rPr lang="en" sz="1100">
                <a:latin typeface="Arial"/>
                <a:ea typeface="Arial"/>
                <a:cs typeface="Arial"/>
                <a:sym typeface="Arial"/>
              </a:rPr>
              <a:t>(3): 205-220. DOI:</a:t>
            </a:r>
            <a:r>
              <a:rPr lang="en" sz="1100">
                <a:uFill>
                  <a:noFill/>
                </a:uFill>
                <a:latin typeface="Arial"/>
                <a:ea typeface="Arial"/>
                <a:cs typeface="Arial"/>
                <a:sym typeface="Arial"/>
                <a:hlinkClick r:id="rId12"/>
              </a:rPr>
              <a:t> </a:t>
            </a:r>
            <a:r>
              <a:rPr lang="en" sz="1100" u="sng">
                <a:solidFill>
                  <a:schemeClr val="hlink"/>
                </a:solidFill>
                <a:latin typeface="Arial"/>
                <a:ea typeface="Arial"/>
                <a:cs typeface="Arial"/>
                <a:sym typeface="Arial"/>
                <a:hlinkClick r:id="rId12"/>
              </a:rPr>
              <a:t>http://dx.doi.org/10.5944/openpraxis.6.3.139</a:t>
            </a:r>
            <a:endParaRPr sz="1100" u="sng">
              <a:solidFill>
                <a:schemeClr val="hlink"/>
              </a:solidFill>
              <a:latin typeface="Arial"/>
              <a:ea typeface="Arial"/>
              <a:cs typeface="Arial"/>
              <a:sym typeface="Arial"/>
            </a:endParaRPr>
          </a:p>
          <a:p>
            <a:pPr marL="142875" lvl="0" indent="-114300" algn="l" rtl="0">
              <a:lnSpc>
                <a:spcPct val="100000"/>
              </a:lnSpc>
              <a:spcBef>
                <a:spcPts val="0"/>
              </a:spcBef>
              <a:spcAft>
                <a:spcPts val="0"/>
              </a:spcAft>
              <a:buClr>
                <a:schemeClr val="dk1"/>
              </a:buClr>
              <a:buSzPct val="100000"/>
              <a:buNone/>
            </a:pPr>
            <a:r>
              <a:rPr lang="en" sz="1100">
                <a:latin typeface="Arial"/>
                <a:ea typeface="Arial"/>
                <a:cs typeface="Arial"/>
                <a:sym typeface="Arial"/>
              </a:rPr>
              <a:t>Secker, Jane, Morrison, Chirs, &amp; Nilsson, Inga-Lill. (2019). Copyright literacy and the role of librarians as educators and advocates: An international symposium. </a:t>
            </a:r>
            <a:r>
              <a:rPr lang="en" sz="1100" i="1">
                <a:latin typeface="Arial"/>
                <a:ea typeface="Arial"/>
                <a:cs typeface="Arial"/>
                <a:sym typeface="Arial"/>
              </a:rPr>
              <a:t>Journal of Copyright in Education and Librarianship, 3</a:t>
            </a:r>
            <a:r>
              <a:rPr lang="en" sz="1100">
                <a:latin typeface="Arial"/>
                <a:ea typeface="Arial"/>
                <a:cs typeface="Arial"/>
                <a:sym typeface="Arial"/>
              </a:rPr>
              <a:t>(2): 1-19.  </a:t>
            </a:r>
            <a:endParaRPr sz="1100">
              <a:latin typeface="Arial"/>
              <a:ea typeface="Arial"/>
              <a:cs typeface="Arial"/>
              <a:sym typeface="Arial"/>
            </a:endParaRPr>
          </a:p>
          <a:p>
            <a:pPr marL="142875" lvl="0" indent="-114300" algn="l" rtl="0">
              <a:lnSpc>
                <a:spcPct val="100000"/>
              </a:lnSpc>
              <a:spcBef>
                <a:spcPts val="0"/>
              </a:spcBef>
              <a:spcAft>
                <a:spcPts val="0"/>
              </a:spcAft>
              <a:buClr>
                <a:schemeClr val="dk1"/>
              </a:buClr>
              <a:buSzPct val="100000"/>
              <a:buFont typeface="Arial"/>
              <a:buNone/>
            </a:pPr>
            <a:r>
              <a:rPr lang="en" sz="1100">
                <a:latin typeface="Arial"/>
                <a:ea typeface="Arial"/>
                <a:cs typeface="Arial"/>
                <a:sym typeface="Arial"/>
              </a:rPr>
              <a:t>Zerkee, Jennifer. 2016. “Approaches to Copyright Education for Faculty in Canada.” Partnership, 11(2):</a:t>
            </a:r>
            <a:r>
              <a:rPr lang="en" sz="1100" u="sng">
                <a:solidFill>
                  <a:srgbClr val="1155CC"/>
                </a:solidFill>
                <a:latin typeface="Arial"/>
                <a:ea typeface="Arial"/>
                <a:cs typeface="Arial"/>
                <a:sym typeface="Arial"/>
                <a:hlinkClick r:id="rId13">
                  <a:extLst>
                    <a:ext uri="{A12FA001-AC4F-418D-AE19-62706E023703}">
                      <ahyp:hlinkClr xmlns:ahyp="http://schemas.microsoft.com/office/drawing/2018/hyperlinkcolor" val="tx"/>
                    </a:ext>
                  </a:extLst>
                </a:hlinkClick>
              </a:rPr>
              <a:t> http://dx.doi.org/10.21083/partnership.v11i2.3794</a:t>
            </a:r>
            <a:endParaRPr sz="1100" u="sng">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38"/>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Image Sources</a:t>
            </a:r>
            <a:endParaRPr sz="3600" b="1" i="0" u="none" strike="noStrike" cap="none">
              <a:solidFill>
                <a:schemeClr val="lt1"/>
              </a:solidFill>
            </a:endParaRPr>
          </a:p>
        </p:txBody>
      </p:sp>
      <p:sp>
        <p:nvSpPr>
          <p:cNvPr id="243" name="Google Shape;243;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85000" lnSpcReduction="10000"/>
          </a:bodyPr>
          <a:lstStyle/>
          <a:p>
            <a:pPr marL="0" lvl="0" indent="0" algn="l" rtl="0">
              <a:lnSpc>
                <a:spcPct val="100000"/>
              </a:lnSpc>
              <a:spcBef>
                <a:spcPts val="0"/>
              </a:spcBef>
              <a:spcAft>
                <a:spcPts val="0"/>
              </a:spcAft>
              <a:buClr>
                <a:schemeClr val="dk1"/>
              </a:buClr>
              <a:buSzPct val="100000"/>
              <a:buNone/>
            </a:pPr>
            <a:r>
              <a:rPr lang="en" sz="1100" u="sng">
                <a:latin typeface="Arial"/>
                <a:ea typeface="Arial"/>
                <a:cs typeface="Arial"/>
                <a:sym typeface="Arial"/>
              </a:rPr>
              <a:t>Slide 4</a:t>
            </a:r>
            <a:endParaRPr sz="1100" u="sng">
              <a:latin typeface="Arial"/>
              <a:ea typeface="Arial"/>
              <a:cs typeface="Arial"/>
              <a:sym typeface="Arial"/>
            </a:endParaRPr>
          </a:p>
          <a:p>
            <a:pPr marL="114300" lvl="0" indent="-114300" algn="l" rtl="0">
              <a:lnSpc>
                <a:spcPct val="100000"/>
              </a:lnSpc>
              <a:spcBef>
                <a:spcPts val="0"/>
              </a:spcBef>
              <a:spcAft>
                <a:spcPts val="0"/>
              </a:spcAft>
              <a:buClr>
                <a:schemeClr val="dk1"/>
              </a:buClr>
              <a:buSzPct val="100000"/>
              <a:buNone/>
            </a:pPr>
            <a:r>
              <a:rPr lang="en" sz="1100">
                <a:latin typeface="Arial"/>
                <a:ea typeface="Arial"/>
                <a:cs typeface="Arial"/>
                <a:sym typeface="Arial"/>
              </a:rPr>
              <a:t>Noel, Wanda, and Jordan Snel. (2016). </a:t>
            </a:r>
            <a:r>
              <a:rPr lang="en" sz="1100" i="1">
                <a:latin typeface="Arial"/>
                <a:ea typeface="Arial"/>
                <a:cs typeface="Arial"/>
                <a:sym typeface="Arial"/>
              </a:rPr>
              <a:t>Copyright Matters! Some Key Questions &amp; Answers for Teachers</a:t>
            </a:r>
            <a:r>
              <a:rPr lang="en" sz="1100">
                <a:latin typeface="Arial"/>
                <a:ea typeface="Arial"/>
                <a:cs typeface="Arial"/>
                <a:sym typeface="Arial"/>
              </a:rPr>
              <a:t>. 4th Ed. Council of Ministers of Education Canada (CMEC). </a:t>
            </a:r>
            <a:r>
              <a:rPr lang="en" sz="1100" u="sng">
                <a:solidFill>
                  <a:schemeClr val="hlink"/>
                </a:solidFill>
                <a:latin typeface="Arial"/>
                <a:ea typeface="Arial"/>
                <a:cs typeface="Arial"/>
                <a:sym typeface="Arial"/>
                <a:hlinkClick r:id="rId4"/>
              </a:rPr>
              <a:t>https://cmec.ca/Publications/Lists/Publications/Attachments/291/Copyright_Matters.pdf</a:t>
            </a:r>
            <a:r>
              <a:rPr lang="en"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endParaRPr sz="1100" u="sng">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 sz="1100" u="sng">
                <a:latin typeface="Arial"/>
                <a:ea typeface="Arial"/>
                <a:cs typeface="Arial"/>
                <a:sym typeface="Arial"/>
              </a:rPr>
              <a:t>Slide 7</a:t>
            </a:r>
            <a:endParaRPr sz="1100" u="sng">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endParaRPr sz="1100" u="sng">
              <a:latin typeface="Arial"/>
              <a:ea typeface="Arial"/>
              <a:cs typeface="Arial"/>
              <a:sym typeface="Arial"/>
            </a:endParaRPr>
          </a:p>
          <a:p>
            <a:pPr marL="114300" lvl="0" indent="-114300" algn="l" rtl="0">
              <a:lnSpc>
                <a:spcPct val="100000"/>
              </a:lnSpc>
              <a:spcBef>
                <a:spcPts val="0"/>
              </a:spcBef>
              <a:spcAft>
                <a:spcPts val="0"/>
              </a:spcAft>
              <a:buClr>
                <a:schemeClr val="dk1"/>
              </a:buClr>
              <a:buSzPct val="91666"/>
              <a:buNone/>
            </a:pPr>
            <a:r>
              <a:rPr lang="en" sz="1200">
                <a:latin typeface="Arial"/>
                <a:ea typeface="Arial"/>
                <a:cs typeface="Arial"/>
                <a:sym typeface="Arial"/>
              </a:rPr>
              <a:t>Coffeebeanworks. (n.d.). [Taylor]. </a:t>
            </a:r>
            <a:r>
              <a:rPr lang="en" sz="1200" i="1">
                <a:latin typeface="Arial"/>
                <a:ea typeface="Arial"/>
                <a:cs typeface="Arial"/>
                <a:sym typeface="Arial"/>
              </a:rPr>
              <a:t>Pixabay</a:t>
            </a:r>
            <a:r>
              <a:rPr lang="en" sz="1200">
                <a:latin typeface="Arial"/>
                <a:ea typeface="Arial"/>
                <a:cs typeface="Arial"/>
                <a:sym typeface="Arial"/>
              </a:rPr>
              <a:t>. Pixabay Licence.</a:t>
            </a:r>
            <a:r>
              <a:rPr lang="en" sz="1200">
                <a:uFill>
                  <a:noFill/>
                </a:uFill>
                <a:latin typeface="Arial"/>
                <a:ea typeface="Arial"/>
                <a:cs typeface="Arial"/>
                <a:sym typeface="Arial"/>
                <a:hlinkClick r:id="rId5"/>
              </a:rPr>
              <a:t> </a:t>
            </a:r>
            <a:r>
              <a:rPr lang="en" sz="1200" u="sng">
                <a:solidFill>
                  <a:schemeClr val="hlink"/>
                </a:solidFill>
                <a:latin typeface="Arial"/>
                <a:ea typeface="Arial"/>
                <a:cs typeface="Arial"/>
                <a:sym typeface="Arial"/>
                <a:hlinkClick r:id="rId5"/>
              </a:rPr>
              <a:t>https://pixabay.com/illustrations/avatar-women-girls-faces-portraits-2191931/</a:t>
            </a:r>
            <a:endParaRPr sz="1200" u="sng">
              <a:solidFill>
                <a:schemeClr val="hlink"/>
              </a:solidFill>
              <a:latin typeface="Arial"/>
              <a:ea typeface="Arial"/>
              <a:cs typeface="Arial"/>
              <a:sym typeface="Arial"/>
            </a:endParaRPr>
          </a:p>
          <a:p>
            <a:pPr marL="114300" lvl="0" indent="-114300" algn="l" rtl="0">
              <a:lnSpc>
                <a:spcPct val="100000"/>
              </a:lnSpc>
              <a:spcBef>
                <a:spcPts val="0"/>
              </a:spcBef>
              <a:spcAft>
                <a:spcPts val="0"/>
              </a:spcAft>
              <a:buClr>
                <a:schemeClr val="dk1"/>
              </a:buClr>
              <a:buSzPct val="91666"/>
              <a:buNone/>
            </a:pPr>
            <a:r>
              <a:rPr lang="en" sz="1200">
                <a:latin typeface="Arial"/>
                <a:ea typeface="Arial"/>
                <a:cs typeface="Arial"/>
                <a:sym typeface="Arial"/>
              </a:rPr>
              <a:t>Coffeebeanworks. (n.d.). [Principal]. </a:t>
            </a:r>
            <a:r>
              <a:rPr lang="en" sz="1200" i="1">
                <a:latin typeface="Arial"/>
                <a:ea typeface="Arial"/>
                <a:cs typeface="Arial"/>
                <a:sym typeface="Arial"/>
              </a:rPr>
              <a:t>Pixabay. </a:t>
            </a:r>
            <a:r>
              <a:rPr lang="en" sz="1200">
                <a:latin typeface="Arial"/>
                <a:ea typeface="Arial"/>
                <a:cs typeface="Arial"/>
                <a:sym typeface="Arial"/>
              </a:rPr>
              <a:t>Pixabay Licence.</a:t>
            </a:r>
            <a:r>
              <a:rPr lang="en" sz="1200">
                <a:uFill>
                  <a:noFill/>
                </a:uFill>
                <a:latin typeface="Arial"/>
                <a:ea typeface="Arial"/>
                <a:cs typeface="Arial"/>
                <a:sym typeface="Arial"/>
                <a:hlinkClick r:id="rId6"/>
              </a:rPr>
              <a:t> </a:t>
            </a:r>
            <a:r>
              <a:rPr lang="en" sz="1200" u="sng">
                <a:solidFill>
                  <a:schemeClr val="hlink"/>
                </a:solidFill>
                <a:latin typeface="Arial"/>
                <a:ea typeface="Arial"/>
                <a:cs typeface="Arial"/>
                <a:sym typeface="Arial"/>
                <a:hlinkClick r:id="rId6"/>
              </a:rPr>
              <a:t>https://pixabay.com/illustrations/avatar-clients-customers-icons-2155431/</a:t>
            </a:r>
            <a:endParaRPr sz="1200" u="sng">
              <a:solidFill>
                <a:schemeClr val="hlink"/>
              </a:solidFill>
              <a:latin typeface="Arial"/>
              <a:ea typeface="Arial"/>
              <a:cs typeface="Arial"/>
              <a:sym typeface="Arial"/>
            </a:endParaRPr>
          </a:p>
          <a:p>
            <a:pPr marL="114300" lvl="0" indent="-114300" algn="l" rtl="0">
              <a:lnSpc>
                <a:spcPct val="100000"/>
              </a:lnSpc>
              <a:spcBef>
                <a:spcPts val="0"/>
              </a:spcBef>
              <a:spcAft>
                <a:spcPts val="0"/>
              </a:spcAft>
              <a:buClr>
                <a:schemeClr val="dk1"/>
              </a:buClr>
              <a:buSzPct val="91666"/>
              <a:buNone/>
            </a:pPr>
            <a:r>
              <a:rPr lang="en" sz="1200">
                <a:latin typeface="Arial"/>
                <a:ea typeface="Arial"/>
                <a:cs typeface="Arial"/>
                <a:sym typeface="Arial"/>
              </a:rPr>
              <a:t>Coffeebeanworks. (n.d.). [Kyle]. </a:t>
            </a:r>
            <a:r>
              <a:rPr lang="en" sz="1200" i="1">
                <a:latin typeface="Arial"/>
                <a:ea typeface="Arial"/>
                <a:cs typeface="Arial"/>
                <a:sym typeface="Arial"/>
              </a:rPr>
              <a:t>Pixabay</a:t>
            </a:r>
            <a:r>
              <a:rPr lang="en" sz="1200">
                <a:latin typeface="Arial"/>
                <a:ea typeface="Arial"/>
                <a:cs typeface="Arial"/>
                <a:sym typeface="Arial"/>
              </a:rPr>
              <a:t>. Pixabay Licence.</a:t>
            </a:r>
            <a:r>
              <a:rPr lang="en" sz="1200">
                <a:uFill>
                  <a:noFill/>
                </a:uFill>
                <a:latin typeface="Arial"/>
                <a:ea typeface="Arial"/>
                <a:cs typeface="Arial"/>
                <a:sym typeface="Arial"/>
                <a:hlinkClick r:id="rId7"/>
              </a:rPr>
              <a:t> </a:t>
            </a:r>
            <a:r>
              <a:rPr lang="en" sz="1200" u="sng">
                <a:solidFill>
                  <a:schemeClr val="hlink"/>
                </a:solidFill>
                <a:latin typeface="Arial"/>
                <a:ea typeface="Arial"/>
                <a:cs typeface="Arial"/>
                <a:sym typeface="Arial"/>
                <a:hlinkClick r:id="rId7"/>
              </a:rPr>
              <a:t>https://pixabay.com/illustrations/avatar-clients-customers-icons-2191932/</a:t>
            </a:r>
            <a:endParaRPr sz="1200" u="sng">
              <a:solidFill>
                <a:schemeClr val="hlink"/>
              </a:solidFill>
              <a:latin typeface="Arial"/>
              <a:ea typeface="Arial"/>
              <a:cs typeface="Arial"/>
              <a:sym typeface="Arial"/>
            </a:endParaRPr>
          </a:p>
          <a:p>
            <a:pPr marL="114300" lvl="0" indent="-114300" algn="l" rtl="0">
              <a:lnSpc>
                <a:spcPct val="100000"/>
              </a:lnSpc>
              <a:spcBef>
                <a:spcPts val="0"/>
              </a:spcBef>
              <a:spcAft>
                <a:spcPts val="0"/>
              </a:spcAft>
              <a:buClr>
                <a:schemeClr val="dk1"/>
              </a:buClr>
              <a:buSzPct val="91666"/>
              <a:buNone/>
            </a:pPr>
            <a:r>
              <a:rPr lang="en" sz="1200">
                <a:latin typeface="Arial"/>
                <a:ea typeface="Arial"/>
                <a:cs typeface="Arial"/>
                <a:sym typeface="Arial"/>
              </a:rPr>
              <a:t>Coffeebeanworks. (n.d.). [Bismeet]. </a:t>
            </a:r>
            <a:r>
              <a:rPr lang="en" sz="1200" i="1">
                <a:latin typeface="Arial"/>
                <a:ea typeface="Arial"/>
                <a:cs typeface="Arial"/>
                <a:sym typeface="Arial"/>
              </a:rPr>
              <a:t>Pixabay</a:t>
            </a:r>
            <a:r>
              <a:rPr lang="en" sz="1200">
                <a:latin typeface="Arial"/>
                <a:ea typeface="Arial"/>
                <a:cs typeface="Arial"/>
                <a:sym typeface="Arial"/>
              </a:rPr>
              <a:t>. Pixabay Licence.</a:t>
            </a:r>
            <a:r>
              <a:rPr lang="en" sz="1200">
                <a:uFill>
                  <a:noFill/>
                </a:uFill>
                <a:latin typeface="Arial"/>
                <a:ea typeface="Arial"/>
                <a:cs typeface="Arial"/>
                <a:sym typeface="Arial"/>
                <a:hlinkClick r:id="rId5"/>
              </a:rPr>
              <a:t> </a:t>
            </a:r>
            <a:r>
              <a:rPr lang="en" sz="1200" u="sng">
                <a:solidFill>
                  <a:schemeClr val="hlink"/>
                </a:solidFill>
                <a:latin typeface="Arial"/>
                <a:ea typeface="Arial"/>
                <a:cs typeface="Arial"/>
                <a:sym typeface="Arial"/>
                <a:hlinkClick r:id="rId5"/>
              </a:rPr>
              <a:t>https://pixabay.com/illustrations/avatar-women-girls-faces-portraits-2191931/</a:t>
            </a:r>
            <a:endParaRPr sz="1200" u="sng">
              <a:solidFill>
                <a:schemeClr val="hlink"/>
              </a:solidFill>
              <a:latin typeface="Arial"/>
              <a:ea typeface="Arial"/>
              <a:cs typeface="Arial"/>
              <a:sym typeface="Arial"/>
            </a:endParaRPr>
          </a:p>
          <a:p>
            <a:pPr marL="114300" lvl="0" indent="-114300" algn="l" rtl="0">
              <a:lnSpc>
                <a:spcPct val="100000"/>
              </a:lnSpc>
              <a:spcBef>
                <a:spcPts val="0"/>
              </a:spcBef>
              <a:spcAft>
                <a:spcPts val="0"/>
              </a:spcAft>
              <a:buClr>
                <a:schemeClr val="dk1"/>
              </a:buClr>
              <a:buSzPct val="91666"/>
              <a:buNone/>
            </a:pPr>
            <a:r>
              <a:rPr lang="en" sz="1200">
                <a:latin typeface="Arial"/>
                <a:ea typeface="Arial"/>
                <a:cs typeface="Arial"/>
                <a:sym typeface="Arial"/>
              </a:rPr>
              <a:t>Coffeebeanworks. (n.d.). [Carmen]. </a:t>
            </a:r>
            <a:r>
              <a:rPr lang="en" sz="1200" i="1">
                <a:latin typeface="Arial"/>
                <a:ea typeface="Arial"/>
                <a:cs typeface="Arial"/>
                <a:sym typeface="Arial"/>
              </a:rPr>
              <a:t>Pixabay. </a:t>
            </a:r>
            <a:r>
              <a:rPr lang="en" sz="1200">
                <a:latin typeface="Arial"/>
                <a:ea typeface="Arial"/>
                <a:cs typeface="Arial"/>
                <a:sym typeface="Arial"/>
              </a:rPr>
              <a:t>Pixabay Licence.</a:t>
            </a:r>
            <a:r>
              <a:rPr lang="en" sz="1200">
                <a:uFill>
                  <a:noFill/>
                </a:uFill>
                <a:latin typeface="Arial"/>
                <a:ea typeface="Arial"/>
                <a:cs typeface="Arial"/>
                <a:sym typeface="Arial"/>
                <a:hlinkClick r:id="rId5"/>
              </a:rPr>
              <a:t> </a:t>
            </a:r>
            <a:r>
              <a:rPr lang="en" sz="1200" u="sng">
                <a:solidFill>
                  <a:schemeClr val="hlink"/>
                </a:solidFill>
                <a:latin typeface="Arial"/>
                <a:ea typeface="Arial"/>
                <a:cs typeface="Arial"/>
                <a:sym typeface="Arial"/>
                <a:hlinkClick r:id="rId5"/>
              </a:rPr>
              <a:t>https://pixabay.com/illustrations/avatar-women-girls-faces-portraits-2191931/</a:t>
            </a:r>
            <a:endParaRPr sz="1200" u="sng">
              <a:solidFill>
                <a:schemeClr val="hlink"/>
              </a:solidFill>
              <a:latin typeface="Arial"/>
              <a:ea typeface="Arial"/>
              <a:cs typeface="Arial"/>
              <a:sym typeface="Arial"/>
            </a:endParaRPr>
          </a:p>
          <a:p>
            <a:pPr marL="114300" lvl="0" indent="-114300" algn="l" rtl="0">
              <a:lnSpc>
                <a:spcPct val="100000"/>
              </a:lnSpc>
              <a:spcBef>
                <a:spcPts val="0"/>
              </a:spcBef>
              <a:spcAft>
                <a:spcPts val="0"/>
              </a:spcAft>
              <a:buClr>
                <a:schemeClr val="dk1"/>
              </a:buClr>
              <a:buSzPct val="91666"/>
              <a:buNone/>
            </a:pPr>
            <a:r>
              <a:rPr lang="en" sz="1200">
                <a:latin typeface="Arial"/>
                <a:ea typeface="Arial"/>
                <a:cs typeface="Arial"/>
                <a:sym typeface="Arial"/>
              </a:rPr>
              <a:t>Coffeebeanworks. (n.d.). [Jesse]. </a:t>
            </a:r>
            <a:r>
              <a:rPr lang="en" sz="1200" i="1">
                <a:latin typeface="Arial"/>
                <a:ea typeface="Arial"/>
                <a:cs typeface="Arial"/>
                <a:sym typeface="Arial"/>
              </a:rPr>
              <a:t>Pixabay</a:t>
            </a:r>
            <a:r>
              <a:rPr lang="en" sz="1200">
                <a:latin typeface="Arial"/>
                <a:ea typeface="Arial"/>
                <a:cs typeface="Arial"/>
                <a:sym typeface="Arial"/>
              </a:rPr>
              <a:t>. Pixabay Licence.</a:t>
            </a:r>
            <a:r>
              <a:rPr lang="en" sz="1200">
                <a:uFill>
                  <a:noFill/>
                </a:uFill>
                <a:latin typeface="Arial"/>
                <a:ea typeface="Arial"/>
                <a:cs typeface="Arial"/>
                <a:sym typeface="Arial"/>
                <a:hlinkClick r:id="rId7"/>
              </a:rPr>
              <a:t> </a:t>
            </a:r>
            <a:r>
              <a:rPr lang="en" sz="1200" u="sng">
                <a:solidFill>
                  <a:schemeClr val="hlink"/>
                </a:solidFill>
                <a:latin typeface="Arial"/>
                <a:ea typeface="Arial"/>
                <a:cs typeface="Arial"/>
                <a:sym typeface="Arial"/>
                <a:hlinkClick r:id="rId7"/>
              </a:rPr>
              <a:t>https://pixabay.com/illustrations/avatar-clients-customers-icons-2191932/</a:t>
            </a:r>
            <a:endParaRPr sz="1200" u="sng">
              <a:solidFill>
                <a:schemeClr val="hlink"/>
              </a:solidFill>
              <a:latin typeface="Arial"/>
              <a:ea typeface="Arial"/>
              <a:cs typeface="Arial"/>
              <a:sym typeface="Arial"/>
            </a:endParaRPr>
          </a:p>
          <a:p>
            <a:pPr marL="114300" lvl="0" indent="-114300" algn="l" rtl="0">
              <a:lnSpc>
                <a:spcPct val="100000"/>
              </a:lnSpc>
              <a:spcBef>
                <a:spcPts val="0"/>
              </a:spcBef>
              <a:spcAft>
                <a:spcPts val="0"/>
              </a:spcAft>
              <a:buClr>
                <a:schemeClr val="dk1"/>
              </a:buClr>
              <a:buSzPct val="91666"/>
              <a:buNone/>
            </a:pPr>
            <a:r>
              <a:rPr lang="en" sz="1200">
                <a:latin typeface="Arial"/>
                <a:ea typeface="Arial"/>
                <a:cs typeface="Arial"/>
                <a:sym typeface="Arial"/>
              </a:rPr>
              <a:t>Chrystalizabeth. (n.d.). [Professor Pam]. </a:t>
            </a:r>
            <a:r>
              <a:rPr lang="en" sz="1200" i="1">
                <a:latin typeface="Arial"/>
                <a:ea typeface="Arial"/>
                <a:cs typeface="Arial"/>
                <a:sym typeface="Arial"/>
              </a:rPr>
              <a:t>Pixabay</a:t>
            </a:r>
            <a:r>
              <a:rPr lang="en" sz="1200">
                <a:latin typeface="Arial"/>
                <a:ea typeface="Arial"/>
                <a:cs typeface="Arial"/>
                <a:sym typeface="Arial"/>
              </a:rPr>
              <a:t>. Pixabay License.</a:t>
            </a:r>
            <a:r>
              <a:rPr lang="en" sz="1200">
                <a:uFill>
                  <a:noFill/>
                </a:uFill>
                <a:latin typeface="Arial"/>
                <a:ea typeface="Arial"/>
                <a:cs typeface="Arial"/>
                <a:sym typeface="Arial"/>
                <a:hlinkClick r:id="rId8"/>
              </a:rPr>
              <a:t> </a:t>
            </a:r>
            <a:r>
              <a:rPr lang="en" sz="1200" u="sng">
                <a:solidFill>
                  <a:schemeClr val="hlink"/>
                </a:solidFill>
                <a:latin typeface="Arial"/>
                <a:ea typeface="Arial"/>
                <a:cs typeface="Arial"/>
                <a:sym typeface="Arial"/>
                <a:hlinkClick r:id="rId8"/>
              </a:rPr>
              <a:t>https://pixabay.com/en/teacher-bookworm-glasses-professor-359311/</a:t>
            </a:r>
            <a:endParaRPr sz="1200" u="sng">
              <a:solidFill>
                <a:schemeClr val="hlink"/>
              </a:solidFill>
              <a:latin typeface="Arial"/>
              <a:ea typeface="Arial"/>
              <a:cs typeface="Arial"/>
              <a:sym typeface="Arial"/>
            </a:endParaRPr>
          </a:p>
          <a:p>
            <a:pPr marL="114300" lvl="0" indent="-114300" algn="l" rtl="0">
              <a:lnSpc>
                <a:spcPct val="100000"/>
              </a:lnSpc>
              <a:spcBef>
                <a:spcPts val="0"/>
              </a:spcBef>
              <a:spcAft>
                <a:spcPts val="0"/>
              </a:spcAft>
              <a:buClr>
                <a:schemeClr val="dk1"/>
              </a:buClr>
              <a:buSzPct val="91666"/>
              <a:buNone/>
            </a:pPr>
            <a:r>
              <a:rPr lang="en" sz="1200">
                <a:latin typeface="Arial"/>
                <a:ea typeface="Arial"/>
                <a:cs typeface="Arial"/>
                <a:sym typeface="Arial"/>
              </a:rPr>
              <a:t>Free Clip Art (2018). Senior Guy at the Office Cartoon. Wikimedia. CC-BY-SA-4.0.  </a:t>
            </a:r>
            <a:r>
              <a:rPr lang="en" sz="1200" u="sng">
                <a:solidFill>
                  <a:schemeClr val="hlink"/>
                </a:solidFill>
                <a:latin typeface="Arial"/>
                <a:ea typeface="Arial"/>
                <a:cs typeface="Arial"/>
                <a:sym typeface="Arial"/>
                <a:hlinkClick r:id="rId9"/>
              </a:rPr>
              <a:t>https://en.wikipedia.org/wiki/File:Senior_Guy_At_The_Office_Cartoon.svg</a:t>
            </a:r>
            <a:endParaRPr sz="1200" u="sng">
              <a:solidFill>
                <a:schemeClr val="hlink"/>
              </a:solidFill>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endParaRPr sz="1100" u="sng">
              <a:solidFill>
                <a:schemeClr val="hlink"/>
              </a:solidFill>
              <a:latin typeface="Arial"/>
              <a:ea typeface="Arial"/>
              <a:cs typeface="Arial"/>
              <a:sym typeface="Arial"/>
            </a:endParaRPr>
          </a:p>
          <a:p>
            <a:pPr marL="0" lvl="0" indent="0" algn="l" rtl="0">
              <a:lnSpc>
                <a:spcPct val="100000"/>
              </a:lnSpc>
              <a:spcBef>
                <a:spcPts val="0"/>
              </a:spcBef>
              <a:spcAft>
                <a:spcPts val="0"/>
              </a:spcAft>
              <a:buClr>
                <a:schemeClr val="dk1"/>
              </a:buClr>
              <a:buSzPct val="100000"/>
              <a:buFont typeface="Arial"/>
              <a:buNone/>
            </a:pPr>
            <a:r>
              <a:rPr lang="en" sz="1100">
                <a:latin typeface="Arial"/>
                <a:ea typeface="Arial"/>
                <a:cs typeface="Arial"/>
                <a:sym typeface="Arial"/>
              </a:rPr>
              <a:t>All other images from OUC modules as noted.</a:t>
            </a:r>
            <a:endParaRPr sz="1100" u="sng">
              <a:solidFill>
                <a:schemeClr val="hlink"/>
              </a:solidFill>
              <a:latin typeface="Arial"/>
              <a:ea typeface="Arial"/>
              <a:cs typeface="Arial"/>
              <a:sym typeface="Arial"/>
            </a:endParaRPr>
          </a:p>
          <a:p>
            <a:pPr marL="0" lvl="0" indent="0" algn="l" rtl="0">
              <a:lnSpc>
                <a:spcPct val="100000"/>
              </a:lnSpc>
              <a:spcBef>
                <a:spcPts val="0"/>
              </a:spcBef>
              <a:spcAft>
                <a:spcPts val="0"/>
              </a:spcAft>
              <a:buClr>
                <a:schemeClr val="dk1"/>
              </a:buClr>
              <a:buSzPct val="190909"/>
              <a:buNone/>
            </a:pPr>
            <a:endParaRPr sz="1100">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6"/>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Land Acknowledgement</a:t>
            </a:r>
            <a:endParaRPr sz="3600" b="1" i="0" u="none" strike="noStrike" cap="none">
              <a:solidFill>
                <a:schemeClr val="lt1"/>
              </a:solidFill>
            </a:endParaRPr>
          </a:p>
        </p:txBody>
      </p:sp>
      <p:sp>
        <p:nvSpPr>
          <p:cNvPr id="137" name="Google Shape;137;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14300" lvl="0" indent="0" algn="l" rtl="0">
              <a:lnSpc>
                <a:spcPct val="90000"/>
              </a:lnSpc>
              <a:spcBef>
                <a:spcPts val="0"/>
              </a:spcBef>
              <a:spcAft>
                <a:spcPts val="0"/>
              </a:spcAft>
              <a:buClr>
                <a:schemeClr val="dk1"/>
              </a:buClr>
              <a:buSzPts val="2100"/>
              <a:buNone/>
            </a:pPr>
            <a:r>
              <a:rPr lang="en" sz="1400" dirty="0">
                <a:solidFill>
                  <a:srgbClr val="595959"/>
                </a:solidFill>
                <a:latin typeface="Arial"/>
                <a:ea typeface="Arial"/>
                <a:cs typeface="Arial"/>
                <a:sym typeface="Arial"/>
              </a:rPr>
              <a:t>We want to begin by acknowledging that the land we work on and call home is in Treaty 6 territory and Metis region 4 and that the University of Alberta is located in Amiskwacîwâskahikan.  This land has been a gathering place for First Nations, Metis and Inuit peoples for generations and their histories, languages and cultures continue to positively influence us today.  We also want to acknowledge that this year’s Congress theme is Northern Relations.</a:t>
            </a:r>
            <a:endParaRPr sz="1400" dirty="0">
              <a:solidFill>
                <a:srgbClr val="595959"/>
              </a:solidFill>
              <a:latin typeface="Arial"/>
              <a:ea typeface="Arial"/>
              <a:cs typeface="Arial"/>
              <a:sym typeface="Arial"/>
            </a:endParaRPr>
          </a:p>
          <a:p>
            <a:pPr marL="114300" lvl="0" indent="0" algn="l" rtl="0">
              <a:lnSpc>
                <a:spcPct val="90000"/>
              </a:lnSpc>
              <a:spcBef>
                <a:spcPts val="0"/>
              </a:spcBef>
              <a:spcAft>
                <a:spcPts val="0"/>
              </a:spcAft>
              <a:buClr>
                <a:schemeClr val="dk1"/>
              </a:buClr>
              <a:buSzPts val="2100"/>
              <a:buNone/>
            </a:pPr>
            <a:endParaRPr sz="1400" dirty="0">
              <a:solidFill>
                <a:srgbClr val="595959"/>
              </a:solidFill>
              <a:latin typeface="Arial"/>
              <a:ea typeface="Arial"/>
              <a:cs typeface="Arial"/>
              <a:sym typeface="Arial"/>
            </a:endParaRPr>
          </a:p>
          <a:p>
            <a:pPr marL="114300" lvl="0" indent="0" algn="l" rtl="0">
              <a:lnSpc>
                <a:spcPct val="90000"/>
              </a:lnSpc>
              <a:spcBef>
                <a:spcPts val="0"/>
              </a:spcBef>
              <a:spcAft>
                <a:spcPts val="0"/>
              </a:spcAft>
              <a:buClr>
                <a:schemeClr val="dk1"/>
              </a:buClr>
              <a:buSzPts val="2100"/>
              <a:buNone/>
            </a:pPr>
            <a:endParaRPr sz="1400" dirty="0">
              <a:solidFill>
                <a:srgbClr val="595959"/>
              </a:solidFill>
              <a:latin typeface="Arial"/>
              <a:ea typeface="Arial"/>
              <a:cs typeface="Arial"/>
              <a:sym typeface="Arial"/>
            </a:endParaRPr>
          </a:p>
          <a:p>
            <a:pPr marL="114300" lvl="0" indent="0" algn="l" rtl="0">
              <a:lnSpc>
                <a:spcPct val="90000"/>
              </a:lnSpc>
              <a:spcBef>
                <a:spcPts val="0"/>
              </a:spcBef>
              <a:spcAft>
                <a:spcPts val="0"/>
              </a:spcAft>
              <a:buClr>
                <a:schemeClr val="dk1"/>
              </a:buClr>
              <a:buSzPts val="2100"/>
              <a:buNone/>
            </a:pPr>
            <a:r>
              <a:rPr lang="en" sz="1400" dirty="0">
                <a:solidFill>
                  <a:srgbClr val="595959"/>
                </a:solidFill>
                <a:latin typeface="Arial"/>
                <a:ea typeface="Arial"/>
                <a:cs typeface="Arial"/>
                <a:sym typeface="Arial"/>
              </a:rPr>
              <a:t>The focus of our presentation today is on copyright literacy and teacher education. With regard to the former, we want to highlight the particular importance given to education in the process of Reconciliation and Calls to Action, specifically Calls 6 to 12 and 62 to 65, with Call 62 directly addressing the importance of education for reconciliation as part of teacher education.  We also want to note that with regard to copyright, the western system of exclusionary rights over intellectual work is fundamentally incompatible with approaches to Indigenous knowledges and cultural expression, and while the copyright literary work we are discussing here today doesn’t focus on this specifically, copyright educators do have a responsibility to address these tensions.</a:t>
            </a:r>
            <a:endParaRPr sz="1400" dirty="0">
              <a:solidFill>
                <a:srgbClr val="59595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457200" lvl="0" indent="-342900" algn="l" rtl="0">
              <a:lnSpc>
                <a:spcPct val="15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Context</a:t>
            </a:r>
            <a:endParaRPr sz="1800">
              <a:solidFill>
                <a:srgbClr val="595959"/>
              </a:solidFill>
              <a:latin typeface="Arial"/>
              <a:ea typeface="Arial"/>
              <a:cs typeface="Arial"/>
              <a:sym typeface="Arial"/>
            </a:endParaRPr>
          </a:p>
          <a:p>
            <a:pPr marL="457200" lvl="0" indent="-342900" algn="l" rtl="0">
              <a:lnSpc>
                <a:spcPct val="15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About Opening Up Copyright (OUC)</a:t>
            </a:r>
            <a:endParaRPr sz="1800">
              <a:solidFill>
                <a:srgbClr val="595959"/>
              </a:solidFill>
              <a:latin typeface="Arial"/>
              <a:ea typeface="Arial"/>
              <a:cs typeface="Arial"/>
              <a:sym typeface="Arial"/>
            </a:endParaRPr>
          </a:p>
          <a:p>
            <a:pPr marL="457200" lvl="0" indent="-342900" algn="l" rtl="0">
              <a:lnSpc>
                <a:spcPct val="15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Creating a Relevant Narrative</a:t>
            </a:r>
            <a:endParaRPr sz="1800">
              <a:solidFill>
                <a:srgbClr val="595959"/>
              </a:solidFill>
              <a:latin typeface="Arial"/>
              <a:ea typeface="Arial"/>
              <a:cs typeface="Arial"/>
              <a:sym typeface="Arial"/>
            </a:endParaRPr>
          </a:p>
          <a:p>
            <a:pPr marL="457200" lvl="0" indent="-342900" algn="l" rtl="0">
              <a:lnSpc>
                <a:spcPct val="15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Creating Relevant Characters</a:t>
            </a:r>
            <a:endParaRPr sz="1800">
              <a:solidFill>
                <a:srgbClr val="595959"/>
              </a:solidFill>
              <a:latin typeface="Arial"/>
              <a:ea typeface="Arial"/>
              <a:cs typeface="Arial"/>
              <a:sym typeface="Arial"/>
            </a:endParaRPr>
          </a:p>
          <a:p>
            <a:pPr marL="457200" lvl="0" indent="-342900" algn="l" rtl="0">
              <a:lnSpc>
                <a:spcPct val="15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Aligning Material with Copyright Matters</a:t>
            </a:r>
            <a:endParaRPr sz="1800">
              <a:solidFill>
                <a:srgbClr val="595959"/>
              </a:solidFill>
              <a:latin typeface="Arial"/>
              <a:ea typeface="Arial"/>
              <a:cs typeface="Arial"/>
              <a:sym typeface="Arial"/>
            </a:endParaRPr>
          </a:p>
          <a:p>
            <a:pPr marL="457200" lvl="0" indent="-342900" algn="l" rtl="0">
              <a:lnSpc>
                <a:spcPct val="15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Aligning Material with OUC</a:t>
            </a:r>
            <a:endParaRPr sz="1800">
              <a:solidFill>
                <a:srgbClr val="595959"/>
              </a:solidFill>
              <a:latin typeface="Arial"/>
              <a:ea typeface="Arial"/>
              <a:cs typeface="Arial"/>
              <a:sym typeface="Arial"/>
            </a:endParaRPr>
          </a:p>
          <a:p>
            <a:pPr marL="457200" lvl="0" indent="-342900" algn="l" rtl="0">
              <a:lnSpc>
                <a:spcPct val="15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Sample Clips</a:t>
            </a:r>
            <a:endParaRPr sz="1800">
              <a:solidFill>
                <a:srgbClr val="595959"/>
              </a:solidFill>
              <a:latin typeface="Arial"/>
              <a:ea typeface="Arial"/>
              <a:cs typeface="Arial"/>
              <a:sym typeface="Arial"/>
            </a:endParaRPr>
          </a:p>
          <a:p>
            <a:pPr marL="457200" lvl="0" indent="-342900" algn="l" rtl="0">
              <a:lnSpc>
                <a:spcPct val="15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Open Education and Teacher Education discussion</a:t>
            </a:r>
            <a:endParaRPr sz="1100"/>
          </a:p>
        </p:txBody>
      </p:sp>
      <p:sp>
        <p:nvSpPr>
          <p:cNvPr id="143" name="Google Shape;143;p27"/>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Overview</a:t>
            </a:r>
            <a:endParaRPr sz="3600" b="1" i="0" u="none" strike="noStrike" cap="none">
              <a:solidFill>
                <a:schemeClr val="lt1"/>
              </a:solidFill>
            </a:endParaRPr>
          </a:p>
        </p:txBody>
      </p:sp>
      <p:pic>
        <p:nvPicPr>
          <p:cNvPr id="144" name="Google Shape;144;p27"/>
          <p:cNvPicPr preferRelativeResize="0"/>
          <p:nvPr/>
        </p:nvPicPr>
        <p:blipFill>
          <a:blip r:embed="rId4">
            <a:alphaModFix/>
          </a:blip>
          <a:stretch>
            <a:fillRect/>
          </a:stretch>
        </p:blipFill>
        <p:spPr>
          <a:xfrm>
            <a:off x="5558725" y="1647425"/>
            <a:ext cx="3463627" cy="1948301"/>
          </a:xfrm>
          <a:prstGeom prst="rect">
            <a:avLst/>
          </a:prstGeom>
          <a:noFill/>
          <a:ln w="9525" cap="flat" cmpd="sng">
            <a:solidFill>
              <a:schemeClr val="dk2"/>
            </a:solidFill>
            <a:prstDash val="solid"/>
            <a:round/>
            <a:headEnd type="none" w="sm" len="sm"/>
            <a:tailEnd type="none" w="sm" len="sm"/>
          </a:ln>
        </p:spPr>
      </p:pic>
      <p:sp>
        <p:nvSpPr>
          <p:cNvPr id="145" name="Google Shape;145;p27"/>
          <p:cNvSpPr txBox="1"/>
          <p:nvPr/>
        </p:nvSpPr>
        <p:spPr>
          <a:xfrm>
            <a:off x="5837413" y="3595725"/>
            <a:ext cx="3014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Screenshot from “Copyright in the K-12 Content” Module</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8"/>
          <p:cNvSpPr txBox="1">
            <a:spLocks noGrp="1"/>
          </p:cNvSpPr>
          <p:nvPr>
            <p:ph type="body" idx="1"/>
          </p:nvPr>
        </p:nvSpPr>
        <p:spPr>
          <a:xfrm>
            <a:off x="628650" y="1369225"/>
            <a:ext cx="5440800" cy="3263400"/>
          </a:xfrm>
          <a:prstGeom prst="rect">
            <a:avLst/>
          </a:prstGeom>
          <a:noFill/>
          <a:ln>
            <a:noFill/>
          </a:ln>
        </p:spPr>
        <p:txBody>
          <a:bodyPr spcFirstLastPara="1" wrap="square" lIns="68575" tIns="34275" rIns="68575" bIns="34275" anchor="t" anchorCtr="0">
            <a:normAutofit lnSpcReduction="10000"/>
          </a:bodyPr>
          <a:lstStyle/>
          <a:p>
            <a:pPr marL="457200" lvl="0" indent="-330200" algn="l" rtl="0">
              <a:spcBef>
                <a:spcPts val="0"/>
              </a:spcBef>
              <a:spcAft>
                <a:spcPts val="0"/>
              </a:spcAft>
              <a:buClr>
                <a:srgbClr val="595959"/>
              </a:buClr>
              <a:buSzPts val="1600"/>
              <a:buChar char="●"/>
            </a:pPr>
            <a:r>
              <a:rPr lang="en" sz="1600">
                <a:solidFill>
                  <a:srgbClr val="595959"/>
                </a:solidFill>
                <a:latin typeface="Arial"/>
                <a:ea typeface="Arial"/>
                <a:cs typeface="Arial"/>
                <a:sym typeface="Arial"/>
              </a:rPr>
              <a:t>Growing interest in Open Education/OER across education (K-PhD)</a:t>
            </a:r>
            <a:endParaRPr sz="16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600">
              <a:solidFill>
                <a:srgbClr val="595959"/>
              </a:solidFill>
              <a:latin typeface="Arial"/>
              <a:ea typeface="Arial"/>
              <a:cs typeface="Arial"/>
              <a:sym typeface="Arial"/>
            </a:endParaRPr>
          </a:p>
          <a:p>
            <a:pPr marL="457200" lvl="0" indent="-330200" algn="l" rtl="0">
              <a:spcBef>
                <a:spcPts val="0"/>
              </a:spcBef>
              <a:spcAft>
                <a:spcPts val="0"/>
              </a:spcAft>
              <a:buClr>
                <a:srgbClr val="595959"/>
              </a:buClr>
              <a:buSzPts val="1600"/>
              <a:buChar char="●"/>
            </a:pPr>
            <a:r>
              <a:rPr lang="en" sz="1600">
                <a:solidFill>
                  <a:srgbClr val="595959"/>
                </a:solidFill>
                <a:latin typeface="Arial"/>
                <a:ea typeface="Arial"/>
                <a:cs typeface="Arial"/>
                <a:sym typeface="Arial"/>
              </a:rPr>
              <a:t>Copyright literacy a key 21st century literacy (Burkell et al., 2015; Morrison, 2018)</a:t>
            </a:r>
            <a:endParaRPr sz="16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600">
              <a:solidFill>
                <a:srgbClr val="595959"/>
              </a:solidFill>
              <a:latin typeface="Arial"/>
              <a:ea typeface="Arial"/>
              <a:cs typeface="Arial"/>
              <a:sym typeface="Arial"/>
            </a:endParaRPr>
          </a:p>
          <a:p>
            <a:pPr marL="457200" lvl="0" indent="-330200" algn="l" rtl="0">
              <a:spcBef>
                <a:spcPts val="0"/>
              </a:spcBef>
              <a:spcAft>
                <a:spcPts val="0"/>
              </a:spcAft>
              <a:buClr>
                <a:srgbClr val="595959"/>
              </a:buClr>
              <a:buSzPts val="1600"/>
              <a:buChar char="●"/>
            </a:pPr>
            <a:r>
              <a:rPr lang="en" sz="1600">
                <a:solidFill>
                  <a:srgbClr val="595959"/>
                </a:solidFill>
                <a:latin typeface="Arial"/>
                <a:ea typeface="Arial"/>
                <a:cs typeface="Arial"/>
                <a:sym typeface="Arial"/>
              </a:rPr>
              <a:t>Copyright in the K-12 context a contested area (e.g. </a:t>
            </a:r>
            <a:r>
              <a:rPr lang="en" sz="1600" i="1">
                <a:solidFill>
                  <a:srgbClr val="595959"/>
                </a:solidFill>
                <a:latin typeface="Arial"/>
                <a:ea typeface="Arial"/>
                <a:cs typeface="Arial"/>
                <a:sym typeface="Arial"/>
              </a:rPr>
              <a:t>Alberta (Education) v. Access Copyright</a:t>
            </a:r>
            <a:r>
              <a:rPr lang="en" sz="1600">
                <a:solidFill>
                  <a:srgbClr val="595959"/>
                </a:solidFill>
                <a:latin typeface="Arial"/>
                <a:ea typeface="Arial"/>
                <a:cs typeface="Arial"/>
                <a:sym typeface="Arial"/>
              </a:rPr>
              <a:t>, 2012)</a:t>
            </a:r>
            <a:endParaRPr sz="16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600">
              <a:solidFill>
                <a:srgbClr val="595959"/>
              </a:solidFill>
              <a:latin typeface="Arial"/>
              <a:ea typeface="Arial"/>
              <a:cs typeface="Arial"/>
              <a:sym typeface="Arial"/>
            </a:endParaRPr>
          </a:p>
          <a:p>
            <a:pPr marL="457200" lvl="0" indent="-330200" algn="l" rtl="0">
              <a:spcBef>
                <a:spcPts val="0"/>
              </a:spcBef>
              <a:spcAft>
                <a:spcPts val="0"/>
              </a:spcAft>
              <a:buClr>
                <a:srgbClr val="595959"/>
              </a:buClr>
              <a:buSzPts val="1600"/>
              <a:buChar char="●"/>
            </a:pPr>
            <a:r>
              <a:rPr lang="en" sz="1600">
                <a:solidFill>
                  <a:srgbClr val="595959"/>
                </a:solidFill>
                <a:latin typeface="Arial"/>
                <a:ea typeface="Arial"/>
                <a:cs typeface="Arial"/>
                <a:sym typeface="Arial"/>
              </a:rPr>
              <a:t>Most copyright literacy resources are ‘dry’ and overly textual</a:t>
            </a:r>
            <a:endParaRPr sz="1600">
              <a:solidFill>
                <a:srgbClr val="595959"/>
              </a:solidFill>
              <a:latin typeface="Arial"/>
              <a:ea typeface="Arial"/>
              <a:cs typeface="Arial"/>
              <a:sym typeface="Arial"/>
            </a:endParaRPr>
          </a:p>
          <a:p>
            <a:pPr marL="457200" lvl="0" indent="0" algn="l" rtl="0">
              <a:spcBef>
                <a:spcPts val="0"/>
              </a:spcBef>
              <a:spcAft>
                <a:spcPts val="0"/>
              </a:spcAft>
              <a:buNone/>
            </a:pPr>
            <a:endParaRPr sz="1600">
              <a:solidFill>
                <a:srgbClr val="595959"/>
              </a:solidFill>
              <a:latin typeface="Arial"/>
              <a:ea typeface="Arial"/>
              <a:cs typeface="Arial"/>
              <a:sym typeface="Arial"/>
            </a:endParaRPr>
          </a:p>
          <a:p>
            <a:pPr marL="457200" lvl="0" indent="-330200" algn="l" rtl="0">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Debate over reusability of OER (Wiley, 2002; Wiley, 2015; Joseph et al. 2020)</a:t>
            </a:r>
            <a:endParaRPr sz="1600">
              <a:solidFill>
                <a:srgbClr val="595959"/>
              </a:solidFill>
              <a:latin typeface="Arial"/>
              <a:ea typeface="Arial"/>
              <a:cs typeface="Arial"/>
              <a:sym typeface="Arial"/>
            </a:endParaRPr>
          </a:p>
          <a:p>
            <a:pPr marL="0" lvl="0" indent="0" algn="l" rtl="0">
              <a:spcBef>
                <a:spcPts val="0"/>
              </a:spcBef>
              <a:spcAft>
                <a:spcPts val="0"/>
              </a:spcAft>
              <a:buNone/>
            </a:pPr>
            <a:endParaRPr sz="1600">
              <a:solidFill>
                <a:srgbClr val="595959"/>
              </a:solidFill>
              <a:latin typeface="Arial"/>
              <a:ea typeface="Arial"/>
              <a:cs typeface="Arial"/>
              <a:sym typeface="Arial"/>
            </a:endParaRPr>
          </a:p>
        </p:txBody>
      </p:sp>
      <p:sp>
        <p:nvSpPr>
          <p:cNvPr id="151" name="Google Shape;151;p28"/>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Context</a:t>
            </a:r>
            <a:endParaRPr sz="3600" b="1" i="0" u="none" strike="noStrike" cap="none">
              <a:solidFill>
                <a:schemeClr val="lt1"/>
              </a:solidFill>
            </a:endParaRPr>
          </a:p>
        </p:txBody>
      </p:sp>
      <p:pic>
        <p:nvPicPr>
          <p:cNvPr id="152" name="Google Shape;152;p28"/>
          <p:cNvPicPr preferRelativeResize="0"/>
          <p:nvPr/>
        </p:nvPicPr>
        <p:blipFill>
          <a:blip r:embed="rId4">
            <a:alphaModFix/>
          </a:blip>
          <a:stretch>
            <a:fillRect/>
          </a:stretch>
        </p:blipFill>
        <p:spPr>
          <a:xfrm>
            <a:off x="6331400" y="1249087"/>
            <a:ext cx="2460450" cy="3503674"/>
          </a:xfrm>
          <a:prstGeom prst="rect">
            <a:avLst/>
          </a:prstGeom>
          <a:noFill/>
          <a:ln w="9525" cap="flat" cmpd="sng">
            <a:solidFill>
              <a:schemeClr val="dk2"/>
            </a:solidFill>
            <a:prstDash val="solid"/>
            <a:round/>
            <a:headEnd type="none" w="sm" len="sm"/>
            <a:tailEnd type="none" w="sm" len="sm"/>
          </a:ln>
        </p:spPr>
      </p:pic>
      <p:sp>
        <p:nvSpPr>
          <p:cNvPr id="153" name="Google Shape;153;p28"/>
          <p:cNvSpPr txBox="1"/>
          <p:nvPr/>
        </p:nvSpPr>
        <p:spPr>
          <a:xfrm>
            <a:off x="6384675" y="4752750"/>
            <a:ext cx="2431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Noel and Snel (2016). </a:t>
            </a:r>
            <a:r>
              <a:rPr lang="en" sz="800" i="1"/>
              <a:t>Copyright Matters</a:t>
            </a:r>
            <a:r>
              <a:rPr lang="en" sz="800"/>
              <a:t>, p. 9</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9"/>
          <p:cNvSpPr txBox="1">
            <a:spLocks noGrp="1"/>
          </p:cNvSpPr>
          <p:nvPr>
            <p:ph type="body" idx="1"/>
          </p:nvPr>
        </p:nvSpPr>
        <p:spPr>
          <a:xfrm>
            <a:off x="628650" y="1369225"/>
            <a:ext cx="5322300" cy="3263400"/>
          </a:xfrm>
          <a:prstGeom prst="rect">
            <a:avLst/>
          </a:prstGeom>
          <a:noFill/>
          <a:ln>
            <a:noFill/>
          </a:ln>
        </p:spPr>
        <p:txBody>
          <a:bodyPr spcFirstLastPara="1" wrap="square" lIns="68575" tIns="34275" rIns="68575" bIns="34275" anchor="t" anchorCtr="0">
            <a:normAutofit lnSpcReduction="10000"/>
          </a:bodyPr>
          <a:lstStyle/>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Grant funded series of openly licensed instructional videos on copyright</a:t>
            </a:r>
            <a:endParaRPr sz="1800">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30 modules, most 6-8 minutes long</a:t>
            </a:r>
            <a:endParaRPr sz="1800">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Range from more introductory subjects to ‘advanced modules’ on </a:t>
            </a:r>
            <a:r>
              <a:rPr lang="en" sz="1800" i="1">
                <a:solidFill>
                  <a:srgbClr val="595959"/>
                </a:solidFill>
                <a:latin typeface="Arial"/>
                <a:ea typeface="Arial"/>
                <a:cs typeface="Arial"/>
                <a:sym typeface="Arial"/>
              </a:rPr>
              <a:t>Copyright Act </a:t>
            </a:r>
            <a:r>
              <a:rPr lang="en" sz="1800">
                <a:solidFill>
                  <a:srgbClr val="595959"/>
                </a:solidFill>
                <a:latin typeface="Arial"/>
                <a:ea typeface="Arial"/>
                <a:cs typeface="Arial"/>
                <a:sym typeface="Arial"/>
              </a:rPr>
              <a:t>and key cases</a:t>
            </a:r>
            <a:endParaRPr sz="1800">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30200" algn="l" rtl="0">
              <a:lnSpc>
                <a:spcPct val="100000"/>
              </a:lnSpc>
              <a:spcBef>
                <a:spcPts val="0"/>
              </a:spcBef>
              <a:spcAft>
                <a:spcPts val="0"/>
              </a:spcAft>
              <a:buClr>
                <a:srgbClr val="595959"/>
              </a:buClr>
              <a:buSzPts val="1600"/>
              <a:buChar char="●"/>
            </a:pPr>
            <a:r>
              <a:rPr lang="en" sz="1800">
                <a:solidFill>
                  <a:srgbClr val="595959"/>
                </a:solidFill>
                <a:latin typeface="Arial"/>
                <a:ea typeface="Arial"/>
                <a:cs typeface="Arial"/>
                <a:sym typeface="Arial"/>
              </a:rPr>
              <a:t>Varied audiences (see. Joseph et al. 2020) including librarian education, but not teacher education (until now)</a:t>
            </a:r>
            <a:endParaRPr sz="1100">
              <a:solidFill>
                <a:srgbClr val="595959"/>
              </a:solidFill>
              <a:latin typeface="Arial"/>
              <a:ea typeface="Arial"/>
              <a:cs typeface="Arial"/>
              <a:sym typeface="Arial"/>
            </a:endParaRPr>
          </a:p>
        </p:txBody>
      </p:sp>
      <p:sp>
        <p:nvSpPr>
          <p:cNvPr id="159" name="Google Shape;159;p29"/>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3600" b="1">
                <a:solidFill>
                  <a:schemeClr val="lt1"/>
                </a:solidFill>
              </a:rPr>
              <a:t>Opening Up Copyright</a:t>
            </a:r>
            <a:endParaRPr sz="3600" b="1">
              <a:solidFill>
                <a:schemeClr val="lt1"/>
              </a:solidFill>
            </a:endParaRPr>
          </a:p>
        </p:txBody>
      </p:sp>
      <p:pic>
        <p:nvPicPr>
          <p:cNvPr id="160" name="Google Shape;160;p29"/>
          <p:cNvPicPr preferRelativeResize="0"/>
          <p:nvPr/>
        </p:nvPicPr>
        <p:blipFill>
          <a:blip r:embed="rId4">
            <a:alphaModFix/>
          </a:blip>
          <a:stretch>
            <a:fillRect/>
          </a:stretch>
        </p:blipFill>
        <p:spPr>
          <a:xfrm>
            <a:off x="6097450" y="1775822"/>
            <a:ext cx="2888249" cy="1994327"/>
          </a:xfrm>
          <a:prstGeom prst="rect">
            <a:avLst/>
          </a:prstGeom>
          <a:noFill/>
          <a:ln w="9525" cap="flat" cmpd="sng">
            <a:solidFill>
              <a:schemeClr val="dk2"/>
            </a:solidFill>
            <a:prstDash val="solid"/>
            <a:round/>
            <a:headEnd type="none" w="sm" len="sm"/>
            <a:tailEnd type="none" w="sm" len="sm"/>
          </a:ln>
        </p:spPr>
      </p:pic>
      <p:sp>
        <p:nvSpPr>
          <p:cNvPr id="161" name="Google Shape;161;p29"/>
          <p:cNvSpPr txBox="1"/>
          <p:nvPr/>
        </p:nvSpPr>
        <p:spPr>
          <a:xfrm>
            <a:off x="6325975" y="3841250"/>
            <a:ext cx="2431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Opening Up Copyright website:</a:t>
            </a:r>
            <a:endParaRPr sz="800"/>
          </a:p>
          <a:p>
            <a:pPr marL="0" lvl="0" indent="0" algn="l" rtl="0">
              <a:spcBef>
                <a:spcPts val="0"/>
              </a:spcBef>
              <a:spcAft>
                <a:spcPts val="0"/>
              </a:spcAft>
              <a:buNone/>
            </a:pPr>
            <a:r>
              <a:rPr lang="en" sz="800" u="sng">
                <a:solidFill>
                  <a:schemeClr val="hlink"/>
                </a:solidFill>
                <a:hlinkClick r:id="rId5"/>
              </a:rPr>
              <a:t>https://sites.library.ualberta.ca/copyright/</a:t>
            </a:r>
            <a:r>
              <a:rPr lang="en" sz="800"/>
              <a:t>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Narrative must be engaging, relevant, and understandable for pre-service and practicing teacher audience</a:t>
            </a:r>
            <a:endParaRPr sz="1800">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Response - story arc about a theatrical production of </a:t>
            </a:r>
            <a:r>
              <a:rPr lang="en" sz="1800" i="1">
                <a:solidFill>
                  <a:srgbClr val="595959"/>
                </a:solidFill>
                <a:latin typeface="Arial"/>
                <a:ea typeface="Arial"/>
                <a:cs typeface="Arial"/>
                <a:sym typeface="Arial"/>
              </a:rPr>
              <a:t>The Music Man</a:t>
            </a:r>
            <a:r>
              <a:rPr lang="en" sz="1800">
                <a:solidFill>
                  <a:srgbClr val="595959"/>
                </a:solidFill>
                <a:latin typeface="Arial"/>
                <a:ea typeface="Arial"/>
                <a:cs typeface="Arial"/>
                <a:sym typeface="Arial"/>
              </a:rPr>
              <a:t> musical addressing copyright issues across the four modules</a:t>
            </a:r>
            <a:endParaRPr sz="1800">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Challenges:</a:t>
            </a:r>
            <a:endParaRPr sz="1800">
              <a:solidFill>
                <a:srgbClr val="595959"/>
              </a:solidFill>
              <a:latin typeface="Arial"/>
              <a:ea typeface="Arial"/>
              <a:cs typeface="Arial"/>
              <a:sym typeface="Arial"/>
            </a:endParaRPr>
          </a:p>
          <a:p>
            <a:pPr marL="914400" lvl="1" indent="-317500" algn="l" rtl="0">
              <a:lnSpc>
                <a:spcPct val="100000"/>
              </a:lnSpc>
              <a:spcBef>
                <a:spcPts val="0"/>
              </a:spcBef>
              <a:spcAft>
                <a:spcPts val="0"/>
              </a:spcAft>
              <a:buClr>
                <a:srgbClr val="595959"/>
              </a:buClr>
              <a:buSzPts val="1400"/>
              <a:buChar char="○"/>
            </a:pPr>
            <a:r>
              <a:rPr lang="en" sz="1800">
                <a:solidFill>
                  <a:srgbClr val="595959"/>
                </a:solidFill>
                <a:latin typeface="Arial"/>
                <a:ea typeface="Arial"/>
                <a:cs typeface="Arial"/>
                <a:sym typeface="Arial"/>
              </a:rPr>
              <a:t>Balancing narrative generalization </a:t>
            </a:r>
            <a:endParaRPr sz="1800">
              <a:solidFill>
                <a:srgbClr val="595959"/>
              </a:solidFill>
              <a:latin typeface="Arial"/>
              <a:ea typeface="Arial"/>
              <a:cs typeface="Arial"/>
              <a:sym typeface="Arial"/>
            </a:endParaRPr>
          </a:p>
          <a:p>
            <a:pPr marL="914400" lvl="0" indent="0" algn="l" rtl="0">
              <a:lnSpc>
                <a:spcPct val="100000"/>
              </a:lnSpc>
              <a:spcBef>
                <a:spcPts val="0"/>
              </a:spcBef>
              <a:spcAft>
                <a:spcPts val="0"/>
              </a:spcAft>
              <a:buNone/>
            </a:pPr>
            <a:r>
              <a:rPr lang="en">
                <a:solidFill>
                  <a:srgbClr val="595959"/>
                </a:solidFill>
                <a:latin typeface="Arial"/>
                <a:ea typeface="Arial"/>
                <a:cs typeface="Arial"/>
                <a:sym typeface="Arial"/>
              </a:rPr>
              <a:t>with i</a:t>
            </a:r>
            <a:r>
              <a:rPr lang="en" sz="1800">
                <a:solidFill>
                  <a:srgbClr val="595959"/>
                </a:solidFill>
                <a:latin typeface="Arial"/>
                <a:ea typeface="Arial"/>
                <a:cs typeface="Arial"/>
                <a:sym typeface="Arial"/>
              </a:rPr>
              <a:t>nformational precision </a:t>
            </a:r>
            <a:endParaRPr>
              <a:solidFill>
                <a:srgbClr val="595959"/>
              </a:solidFill>
              <a:latin typeface="Arial"/>
              <a:ea typeface="Arial"/>
              <a:cs typeface="Arial"/>
              <a:sym typeface="Arial"/>
            </a:endParaRPr>
          </a:p>
          <a:p>
            <a:pPr marL="914400" lvl="0" indent="0" algn="l" rtl="0">
              <a:lnSpc>
                <a:spcPct val="100000"/>
              </a:lnSpc>
              <a:spcBef>
                <a:spcPts val="0"/>
              </a:spcBef>
              <a:spcAft>
                <a:spcPts val="0"/>
              </a:spcAft>
              <a:buNone/>
            </a:pPr>
            <a:endParaRPr>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Key realization: Simplify complexity</a:t>
            </a:r>
            <a:endParaRPr sz="1800">
              <a:solidFill>
                <a:srgbClr val="595959"/>
              </a:solidFill>
              <a:latin typeface="Arial"/>
              <a:ea typeface="Arial"/>
              <a:cs typeface="Arial"/>
              <a:sym typeface="Arial"/>
            </a:endParaRPr>
          </a:p>
        </p:txBody>
      </p:sp>
      <p:sp>
        <p:nvSpPr>
          <p:cNvPr id="167" name="Google Shape;167;p30"/>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Creating a Relevant Narrative</a:t>
            </a:r>
            <a:endParaRPr sz="3600" b="1" i="0" u="none" strike="noStrike" cap="none">
              <a:solidFill>
                <a:schemeClr val="lt1"/>
              </a:solidFill>
            </a:endParaRPr>
          </a:p>
        </p:txBody>
      </p:sp>
      <p:pic>
        <p:nvPicPr>
          <p:cNvPr id="168" name="Google Shape;168;p30"/>
          <p:cNvPicPr preferRelativeResize="0"/>
          <p:nvPr/>
        </p:nvPicPr>
        <p:blipFill>
          <a:blip r:embed="rId4">
            <a:alphaModFix/>
          </a:blip>
          <a:stretch>
            <a:fillRect/>
          </a:stretch>
        </p:blipFill>
        <p:spPr>
          <a:xfrm>
            <a:off x="5398675" y="2854275"/>
            <a:ext cx="3420902" cy="1924250"/>
          </a:xfrm>
          <a:prstGeom prst="rect">
            <a:avLst/>
          </a:prstGeom>
          <a:noFill/>
          <a:ln w="9525" cap="flat" cmpd="sng">
            <a:solidFill>
              <a:schemeClr val="dk2"/>
            </a:solidFill>
            <a:prstDash val="solid"/>
            <a:round/>
            <a:headEnd type="none" w="sm" len="sm"/>
            <a:tailEnd type="none" w="sm" len="sm"/>
          </a:ln>
        </p:spPr>
      </p:pic>
      <p:sp>
        <p:nvSpPr>
          <p:cNvPr id="169" name="Google Shape;169;p30"/>
          <p:cNvSpPr txBox="1"/>
          <p:nvPr/>
        </p:nvSpPr>
        <p:spPr>
          <a:xfrm>
            <a:off x="5666850" y="4744725"/>
            <a:ext cx="3014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Screenshot from “Creating and Sharing Copyright-Protected Materials in the K-12 Content” Module</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457200" lvl="0" indent="-342900" algn="l" rtl="0">
              <a:lnSpc>
                <a:spcPct val="8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Develop characters to reflect the identities and experiences of the audiences</a:t>
            </a:r>
            <a:endParaRPr sz="1800">
              <a:solidFill>
                <a:srgbClr val="595959"/>
              </a:solidFill>
              <a:latin typeface="Arial"/>
              <a:ea typeface="Arial"/>
              <a:cs typeface="Arial"/>
              <a:sym typeface="Arial"/>
            </a:endParaRPr>
          </a:p>
          <a:p>
            <a:pPr marL="457200" lvl="0" indent="0" algn="l" rtl="0">
              <a:lnSpc>
                <a:spcPct val="8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8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Balancing generality and specificity:</a:t>
            </a:r>
            <a:endParaRPr sz="1800">
              <a:solidFill>
                <a:srgbClr val="595959"/>
              </a:solidFill>
              <a:latin typeface="Arial"/>
              <a:ea typeface="Arial"/>
              <a:cs typeface="Arial"/>
              <a:sym typeface="Arial"/>
            </a:endParaRPr>
          </a:p>
          <a:p>
            <a:pPr marL="914400" lvl="1" indent="-317500" algn="l" rtl="0">
              <a:lnSpc>
                <a:spcPct val="80000"/>
              </a:lnSpc>
              <a:spcBef>
                <a:spcPts val="0"/>
              </a:spcBef>
              <a:spcAft>
                <a:spcPts val="0"/>
              </a:spcAft>
              <a:buClr>
                <a:srgbClr val="595959"/>
              </a:buClr>
              <a:buSzPts val="1400"/>
              <a:buChar char="○"/>
            </a:pPr>
            <a:r>
              <a:rPr lang="en" sz="1400">
                <a:solidFill>
                  <a:srgbClr val="595959"/>
                </a:solidFill>
                <a:latin typeface="Arial"/>
                <a:ea typeface="Arial"/>
                <a:cs typeface="Arial"/>
                <a:sym typeface="Arial"/>
              </a:rPr>
              <a:t>Character names and pronouns</a:t>
            </a:r>
            <a:endParaRPr sz="1400">
              <a:solidFill>
                <a:srgbClr val="595959"/>
              </a:solidFill>
              <a:latin typeface="Arial"/>
              <a:ea typeface="Arial"/>
              <a:cs typeface="Arial"/>
              <a:sym typeface="Arial"/>
            </a:endParaRPr>
          </a:p>
          <a:p>
            <a:pPr marL="914400" lvl="1" indent="-317500" algn="l" rtl="0">
              <a:lnSpc>
                <a:spcPct val="80000"/>
              </a:lnSpc>
              <a:spcBef>
                <a:spcPts val="0"/>
              </a:spcBef>
              <a:spcAft>
                <a:spcPts val="0"/>
              </a:spcAft>
              <a:buClr>
                <a:srgbClr val="595959"/>
              </a:buClr>
              <a:buSzPts val="1400"/>
              <a:buChar char="○"/>
            </a:pPr>
            <a:r>
              <a:rPr lang="en" sz="1400">
                <a:solidFill>
                  <a:srgbClr val="595959"/>
                </a:solidFill>
                <a:latin typeface="Arial"/>
                <a:ea typeface="Arial"/>
                <a:cs typeface="Arial"/>
                <a:sym typeface="Arial"/>
              </a:rPr>
              <a:t>Character Avatars</a:t>
            </a:r>
            <a:endParaRPr sz="1400">
              <a:solidFill>
                <a:srgbClr val="595959"/>
              </a:solidFill>
              <a:latin typeface="Arial"/>
              <a:ea typeface="Arial"/>
              <a:cs typeface="Arial"/>
              <a:sym typeface="Arial"/>
            </a:endParaRPr>
          </a:p>
          <a:p>
            <a:pPr marL="914400" lvl="0" indent="0" algn="l" rtl="0">
              <a:lnSpc>
                <a:spcPct val="80000"/>
              </a:lnSpc>
              <a:spcBef>
                <a:spcPts val="0"/>
              </a:spcBef>
              <a:spcAft>
                <a:spcPts val="0"/>
              </a:spcAft>
              <a:buNone/>
            </a:pPr>
            <a:endParaRPr sz="1400">
              <a:solidFill>
                <a:srgbClr val="595959"/>
              </a:solidFill>
              <a:latin typeface="Arial"/>
              <a:ea typeface="Arial"/>
              <a:cs typeface="Arial"/>
              <a:sym typeface="Arial"/>
            </a:endParaRPr>
          </a:p>
          <a:p>
            <a:pPr marL="457200" lvl="0" indent="-342900" algn="l" rtl="0">
              <a:lnSpc>
                <a:spcPct val="8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Goal: Audience identification and relevance</a:t>
            </a:r>
            <a:endParaRPr sz="1100">
              <a:solidFill>
                <a:srgbClr val="595959"/>
              </a:solidFill>
              <a:latin typeface="Arial"/>
              <a:ea typeface="Arial"/>
              <a:cs typeface="Arial"/>
              <a:sym typeface="Arial"/>
            </a:endParaRPr>
          </a:p>
        </p:txBody>
      </p:sp>
      <p:sp>
        <p:nvSpPr>
          <p:cNvPr id="175" name="Google Shape;175;p31"/>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Creating Relative Characters</a:t>
            </a:r>
            <a:endParaRPr sz="3600" b="1" i="0" u="none" strike="noStrike" cap="none">
              <a:solidFill>
                <a:schemeClr val="lt1"/>
              </a:solidFill>
            </a:endParaRPr>
          </a:p>
        </p:txBody>
      </p:sp>
      <p:pic>
        <p:nvPicPr>
          <p:cNvPr id="176" name="Google Shape;176;p31"/>
          <p:cNvPicPr preferRelativeResize="0"/>
          <p:nvPr/>
        </p:nvPicPr>
        <p:blipFill>
          <a:blip r:embed="rId4">
            <a:alphaModFix/>
          </a:blip>
          <a:stretch>
            <a:fillRect/>
          </a:stretch>
        </p:blipFill>
        <p:spPr>
          <a:xfrm>
            <a:off x="1564191" y="3935700"/>
            <a:ext cx="983250" cy="927800"/>
          </a:xfrm>
          <a:prstGeom prst="rect">
            <a:avLst/>
          </a:prstGeom>
          <a:noFill/>
          <a:ln>
            <a:noFill/>
          </a:ln>
        </p:spPr>
      </p:pic>
      <p:pic>
        <p:nvPicPr>
          <p:cNvPr id="177" name="Google Shape;177;p31"/>
          <p:cNvPicPr preferRelativeResize="0"/>
          <p:nvPr/>
        </p:nvPicPr>
        <p:blipFill>
          <a:blip r:embed="rId5">
            <a:alphaModFix/>
          </a:blip>
          <a:stretch>
            <a:fillRect/>
          </a:stretch>
        </p:blipFill>
        <p:spPr>
          <a:xfrm>
            <a:off x="973127" y="3630950"/>
            <a:ext cx="741300" cy="883400"/>
          </a:xfrm>
          <a:prstGeom prst="rect">
            <a:avLst/>
          </a:prstGeom>
          <a:noFill/>
          <a:ln>
            <a:noFill/>
          </a:ln>
        </p:spPr>
      </p:pic>
      <p:pic>
        <p:nvPicPr>
          <p:cNvPr id="178" name="Google Shape;178;p31"/>
          <p:cNvPicPr preferRelativeResize="0"/>
          <p:nvPr/>
        </p:nvPicPr>
        <p:blipFill>
          <a:blip r:embed="rId6">
            <a:alphaModFix/>
          </a:blip>
          <a:stretch>
            <a:fillRect/>
          </a:stretch>
        </p:blipFill>
        <p:spPr>
          <a:xfrm>
            <a:off x="3263075" y="3735813"/>
            <a:ext cx="741300" cy="833962"/>
          </a:xfrm>
          <a:prstGeom prst="rect">
            <a:avLst/>
          </a:prstGeom>
          <a:noFill/>
          <a:ln>
            <a:noFill/>
          </a:ln>
        </p:spPr>
      </p:pic>
      <p:pic>
        <p:nvPicPr>
          <p:cNvPr id="179" name="Google Shape;179;p31"/>
          <p:cNvPicPr preferRelativeResize="0"/>
          <p:nvPr/>
        </p:nvPicPr>
        <p:blipFill>
          <a:blip r:embed="rId7">
            <a:alphaModFix/>
          </a:blip>
          <a:stretch>
            <a:fillRect/>
          </a:stretch>
        </p:blipFill>
        <p:spPr>
          <a:xfrm>
            <a:off x="4655125" y="4085469"/>
            <a:ext cx="836600" cy="939097"/>
          </a:xfrm>
          <a:prstGeom prst="rect">
            <a:avLst/>
          </a:prstGeom>
          <a:noFill/>
          <a:ln>
            <a:noFill/>
          </a:ln>
        </p:spPr>
      </p:pic>
      <p:pic>
        <p:nvPicPr>
          <p:cNvPr id="180" name="Google Shape;180;p31"/>
          <p:cNvPicPr preferRelativeResize="0"/>
          <p:nvPr/>
        </p:nvPicPr>
        <p:blipFill>
          <a:blip r:embed="rId8">
            <a:alphaModFix/>
          </a:blip>
          <a:stretch>
            <a:fillRect/>
          </a:stretch>
        </p:blipFill>
        <p:spPr>
          <a:xfrm>
            <a:off x="3995563" y="3473117"/>
            <a:ext cx="939725" cy="1054875"/>
          </a:xfrm>
          <a:prstGeom prst="rect">
            <a:avLst/>
          </a:prstGeom>
          <a:noFill/>
          <a:ln>
            <a:noFill/>
          </a:ln>
        </p:spPr>
      </p:pic>
      <p:pic>
        <p:nvPicPr>
          <p:cNvPr id="181" name="Google Shape;181;p31"/>
          <p:cNvPicPr preferRelativeResize="0"/>
          <p:nvPr/>
        </p:nvPicPr>
        <p:blipFill>
          <a:blip r:embed="rId9">
            <a:alphaModFix/>
          </a:blip>
          <a:stretch>
            <a:fillRect/>
          </a:stretch>
        </p:blipFill>
        <p:spPr>
          <a:xfrm>
            <a:off x="2433660" y="3558835"/>
            <a:ext cx="836603" cy="883400"/>
          </a:xfrm>
          <a:prstGeom prst="rect">
            <a:avLst/>
          </a:prstGeom>
          <a:noFill/>
          <a:ln>
            <a:noFill/>
          </a:ln>
        </p:spPr>
      </p:pic>
      <p:sp>
        <p:nvSpPr>
          <p:cNvPr id="182" name="Google Shape;182;p31"/>
          <p:cNvSpPr txBox="1"/>
          <p:nvPr/>
        </p:nvSpPr>
        <p:spPr>
          <a:xfrm>
            <a:off x="1085775" y="4366838"/>
            <a:ext cx="516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Taylor</a:t>
            </a:r>
            <a:endParaRPr sz="800"/>
          </a:p>
        </p:txBody>
      </p:sp>
      <p:sp>
        <p:nvSpPr>
          <p:cNvPr id="183" name="Google Shape;183;p31"/>
          <p:cNvSpPr txBox="1"/>
          <p:nvPr/>
        </p:nvSpPr>
        <p:spPr>
          <a:xfrm>
            <a:off x="2619200" y="4278663"/>
            <a:ext cx="471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Kyle</a:t>
            </a:r>
            <a:endParaRPr sz="800"/>
          </a:p>
        </p:txBody>
      </p:sp>
      <p:sp>
        <p:nvSpPr>
          <p:cNvPr id="184" name="Google Shape;184;p31"/>
          <p:cNvSpPr txBox="1"/>
          <p:nvPr/>
        </p:nvSpPr>
        <p:spPr>
          <a:xfrm>
            <a:off x="3366675" y="4492725"/>
            <a:ext cx="682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Bismeet</a:t>
            </a:r>
            <a:endParaRPr sz="800"/>
          </a:p>
        </p:txBody>
      </p:sp>
      <p:sp>
        <p:nvSpPr>
          <p:cNvPr id="185" name="Google Shape;185;p31"/>
          <p:cNvSpPr txBox="1"/>
          <p:nvPr/>
        </p:nvSpPr>
        <p:spPr>
          <a:xfrm>
            <a:off x="4198388" y="4278675"/>
            <a:ext cx="682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Jesse</a:t>
            </a:r>
            <a:endParaRPr sz="800"/>
          </a:p>
        </p:txBody>
      </p:sp>
      <p:sp>
        <p:nvSpPr>
          <p:cNvPr id="186" name="Google Shape;186;p31"/>
          <p:cNvSpPr txBox="1"/>
          <p:nvPr/>
        </p:nvSpPr>
        <p:spPr>
          <a:xfrm>
            <a:off x="4759075" y="4863500"/>
            <a:ext cx="682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Carmen</a:t>
            </a:r>
            <a:endParaRPr sz="800"/>
          </a:p>
        </p:txBody>
      </p:sp>
      <p:sp>
        <p:nvSpPr>
          <p:cNvPr id="187" name="Google Shape;187;p31"/>
          <p:cNvSpPr txBox="1"/>
          <p:nvPr/>
        </p:nvSpPr>
        <p:spPr>
          <a:xfrm>
            <a:off x="1714425" y="4716775"/>
            <a:ext cx="682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“Principal”</a:t>
            </a:r>
            <a:endParaRPr sz="800"/>
          </a:p>
        </p:txBody>
      </p:sp>
      <p:pic>
        <p:nvPicPr>
          <p:cNvPr id="188" name="Google Shape;188;p31"/>
          <p:cNvPicPr preferRelativeResize="0"/>
          <p:nvPr/>
        </p:nvPicPr>
        <p:blipFill>
          <a:blip r:embed="rId10">
            <a:alphaModFix/>
          </a:blip>
          <a:stretch>
            <a:fillRect/>
          </a:stretch>
        </p:blipFill>
        <p:spPr>
          <a:xfrm>
            <a:off x="7844250" y="3630962"/>
            <a:ext cx="1193075" cy="1294526"/>
          </a:xfrm>
          <a:prstGeom prst="rect">
            <a:avLst/>
          </a:prstGeom>
          <a:noFill/>
          <a:ln>
            <a:noFill/>
          </a:ln>
        </p:spPr>
      </p:pic>
      <p:pic>
        <p:nvPicPr>
          <p:cNvPr id="189" name="Google Shape;189;p31"/>
          <p:cNvPicPr preferRelativeResize="0"/>
          <p:nvPr/>
        </p:nvPicPr>
        <p:blipFill>
          <a:blip r:embed="rId11">
            <a:alphaModFix/>
          </a:blip>
          <a:stretch>
            <a:fillRect/>
          </a:stretch>
        </p:blipFill>
        <p:spPr>
          <a:xfrm>
            <a:off x="6569650" y="3126300"/>
            <a:ext cx="1065075" cy="1119225"/>
          </a:xfrm>
          <a:prstGeom prst="rect">
            <a:avLst/>
          </a:prstGeom>
          <a:noFill/>
          <a:ln>
            <a:noFill/>
          </a:ln>
        </p:spPr>
      </p:pic>
      <p:sp>
        <p:nvSpPr>
          <p:cNvPr id="190" name="Google Shape;190;p31"/>
          <p:cNvSpPr txBox="1"/>
          <p:nvPr/>
        </p:nvSpPr>
        <p:spPr>
          <a:xfrm>
            <a:off x="895100" y="3230750"/>
            <a:ext cx="493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latin typeface="Calibri"/>
                <a:ea typeface="Calibri"/>
                <a:cs typeface="Calibri"/>
                <a:sym typeface="Calibri"/>
              </a:rPr>
              <a:t>Character avatars and names for the OUC K-12 Modules:</a:t>
            </a:r>
            <a:endParaRPr u="sng">
              <a:latin typeface="Calibri"/>
              <a:ea typeface="Calibri"/>
              <a:cs typeface="Calibri"/>
              <a:sym typeface="Calibri"/>
            </a:endParaRPr>
          </a:p>
        </p:txBody>
      </p:sp>
      <p:sp>
        <p:nvSpPr>
          <p:cNvPr id="191" name="Google Shape;191;p31"/>
          <p:cNvSpPr txBox="1"/>
          <p:nvPr/>
        </p:nvSpPr>
        <p:spPr>
          <a:xfrm>
            <a:off x="6383300" y="2416650"/>
            <a:ext cx="2760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latin typeface="Calibri"/>
                <a:ea typeface="Calibri"/>
                <a:cs typeface="Calibri"/>
                <a:sym typeface="Calibri"/>
              </a:rPr>
              <a:t>Previous OUC characters “rejected” from the K-12 modules:</a:t>
            </a:r>
            <a:endParaRPr u="sng">
              <a:latin typeface="Calibri"/>
              <a:ea typeface="Calibri"/>
              <a:cs typeface="Calibri"/>
              <a:sym typeface="Calibri"/>
            </a:endParaRPr>
          </a:p>
        </p:txBody>
      </p:sp>
      <p:sp>
        <p:nvSpPr>
          <p:cNvPr id="192" name="Google Shape;192;p31"/>
          <p:cNvSpPr txBox="1"/>
          <p:nvPr/>
        </p:nvSpPr>
        <p:spPr>
          <a:xfrm>
            <a:off x="6630508" y="4245700"/>
            <a:ext cx="113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Professor Pam</a:t>
            </a:r>
            <a:endParaRPr sz="800"/>
          </a:p>
        </p:txBody>
      </p:sp>
      <p:sp>
        <p:nvSpPr>
          <p:cNvPr id="193" name="Google Shape;193;p31"/>
          <p:cNvSpPr txBox="1"/>
          <p:nvPr/>
        </p:nvSpPr>
        <p:spPr>
          <a:xfrm>
            <a:off x="8120350" y="3304725"/>
            <a:ext cx="98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High School Teacher Sam</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32"/>
          <p:cNvSpPr txBox="1">
            <a:spLocks noGrp="1"/>
          </p:cNvSpPr>
          <p:nvPr>
            <p:ph type="body" idx="1"/>
          </p:nvPr>
        </p:nvSpPr>
        <p:spPr>
          <a:xfrm>
            <a:off x="628650" y="1369225"/>
            <a:ext cx="5112600" cy="3263400"/>
          </a:xfrm>
          <a:prstGeom prst="rect">
            <a:avLst/>
          </a:prstGeom>
          <a:noFill/>
          <a:ln>
            <a:noFill/>
          </a:ln>
        </p:spPr>
        <p:txBody>
          <a:bodyPr spcFirstLastPara="1" wrap="square" lIns="68575" tIns="34275" rIns="68575" bIns="34275" anchor="t" anchorCtr="0">
            <a:normAutofit/>
          </a:bodyPr>
          <a:lstStyle/>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K-12 OUC modules illustrate and enhance the content of</a:t>
            </a:r>
            <a:r>
              <a:rPr lang="en" sz="1800" i="1">
                <a:solidFill>
                  <a:srgbClr val="595959"/>
                </a:solidFill>
                <a:latin typeface="Arial"/>
                <a:ea typeface="Arial"/>
                <a:cs typeface="Arial"/>
                <a:sym typeface="Arial"/>
              </a:rPr>
              <a:t> Copyright Matters!</a:t>
            </a:r>
            <a:endParaRPr sz="1800" i="1">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Go beyond reiterating the </a:t>
            </a:r>
            <a:r>
              <a:rPr lang="en" sz="1800" i="1">
                <a:solidFill>
                  <a:srgbClr val="595959"/>
                </a:solidFill>
                <a:latin typeface="Arial"/>
                <a:ea typeface="Arial"/>
                <a:cs typeface="Arial"/>
                <a:sym typeface="Arial"/>
              </a:rPr>
              <a:t>Copyright Matters! </a:t>
            </a:r>
            <a:r>
              <a:rPr lang="en" sz="1800">
                <a:solidFill>
                  <a:srgbClr val="595959"/>
                </a:solidFill>
                <a:latin typeface="Arial"/>
                <a:ea typeface="Arial"/>
                <a:cs typeface="Arial"/>
                <a:sym typeface="Arial"/>
              </a:rPr>
              <a:t>information, by supplementing and elaborating</a:t>
            </a:r>
            <a:endParaRPr sz="1800">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rgbClr val="595959"/>
              </a:solidFill>
              <a:latin typeface="Arial"/>
              <a:ea typeface="Arial"/>
              <a:cs typeface="Arial"/>
              <a:sym typeface="Arial"/>
            </a:endParaRPr>
          </a:p>
          <a:p>
            <a:pPr marL="457200" lvl="0" indent="-342900" algn="l" rtl="0">
              <a:lnSpc>
                <a:spcPct val="100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More is not necessarily better! Balance thoroughness with precision: </a:t>
            </a:r>
            <a:endParaRPr sz="1800">
              <a:solidFill>
                <a:srgbClr val="595959"/>
              </a:solidFill>
              <a:latin typeface="Arial"/>
              <a:ea typeface="Arial"/>
              <a:cs typeface="Arial"/>
              <a:sym typeface="Arial"/>
            </a:endParaRPr>
          </a:p>
          <a:p>
            <a:pPr marL="914400" lvl="1" indent="-317500" algn="l" rtl="0">
              <a:lnSpc>
                <a:spcPct val="100000"/>
              </a:lnSpc>
              <a:spcBef>
                <a:spcPts val="0"/>
              </a:spcBef>
              <a:spcAft>
                <a:spcPts val="0"/>
              </a:spcAft>
              <a:buClr>
                <a:srgbClr val="595959"/>
              </a:buClr>
              <a:buSzPts val="1400"/>
              <a:buChar char="○"/>
            </a:pPr>
            <a:r>
              <a:rPr lang="en" sz="1400">
                <a:solidFill>
                  <a:srgbClr val="595959"/>
                </a:solidFill>
                <a:latin typeface="Arial"/>
                <a:ea typeface="Arial"/>
                <a:cs typeface="Arial"/>
                <a:sym typeface="Arial"/>
              </a:rPr>
              <a:t>Limitations on length and user attention: ~ 6 minute maximum run time</a:t>
            </a:r>
            <a:endParaRPr sz="1400">
              <a:solidFill>
                <a:srgbClr val="595959"/>
              </a:solidFill>
              <a:latin typeface="Arial"/>
              <a:ea typeface="Arial"/>
              <a:cs typeface="Arial"/>
              <a:sym typeface="Arial"/>
            </a:endParaRPr>
          </a:p>
          <a:p>
            <a:pPr marL="914400" lvl="1" indent="-317500" algn="l" rtl="0">
              <a:lnSpc>
                <a:spcPct val="100000"/>
              </a:lnSpc>
              <a:spcBef>
                <a:spcPts val="0"/>
              </a:spcBef>
              <a:spcAft>
                <a:spcPts val="0"/>
              </a:spcAft>
              <a:buClr>
                <a:srgbClr val="595959"/>
              </a:buClr>
              <a:buSzPts val="1400"/>
              <a:buChar char="○"/>
            </a:pPr>
            <a:r>
              <a:rPr lang="en" sz="1400">
                <a:solidFill>
                  <a:srgbClr val="595959"/>
                </a:solidFill>
                <a:latin typeface="Arial"/>
                <a:ea typeface="Arial"/>
                <a:cs typeface="Arial"/>
                <a:sym typeface="Arial"/>
              </a:rPr>
              <a:t>Limitations on language and terminology</a:t>
            </a:r>
            <a:endParaRPr sz="1100">
              <a:solidFill>
                <a:srgbClr val="595959"/>
              </a:solidFill>
              <a:latin typeface="Arial"/>
              <a:ea typeface="Arial"/>
              <a:cs typeface="Arial"/>
              <a:sym typeface="Arial"/>
            </a:endParaRPr>
          </a:p>
        </p:txBody>
      </p:sp>
      <p:sp>
        <p:nvSpPr>
          <p:cNvPr id="199" name="Google Shape;199;p32"/>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900" b="1">
                <a:solidFill>
                  <a:schemeClr val="lt1"/>
                </a:solidFill>
              </a:rPr>
              <a:t>Aligning Material with </a:t>
            </a:r>
            <a:r>
              <a:rPr lang="en" sz="2900" b="1" i="1">
                <a:solidFill>
                  <a:schemeClr val="lt1"/>
                </a:solidFill>
              </a:rPr>
              <a:t>Copyright Matters</a:t>
            </a:r>
            <a:endParaRPr sz="2900" b="1" i="1" u="none" strike="noStrike" cap="none">
              <a:solidFill>
                <a:schemeClr val="lt1"/>
              </a:solidFill>
            </a:endParaRPr>
          </a:p>
        </p:txBody>
      </p:sp>
      <p:pic>
        <p:nvPicPr>
          <p:cNvPr id="200" name="Google Shape;200;p32"/>
          <p:cNvPicPr preferRelativeResize="0"/>
          <p:nvPr/>
        </p:nvPicPr>
        <p:blipFill>
          <a:blip r:embed="rId4">
            <a:alphaModFix/>
          </a:blip>
          <a:stretch>
            <a:fillRect/>
          </a:stretch>
        </p:blipFill>
        <p:spPr>
          <a:xfrm>
            <a:off x="6092675" y="3048150"/>
            <a:ext cx="2926598" cy="1646201"/>
          </a:xfrm>
          <a:prstGeom prst="rect">
            <a:avLst/>
          </a:prstGeom>
          <a:noFill/>
          <a:ln w="9525" cap="flat" cmpd="sng">
            <a:solidFill>
              <a:schemeClr val="dk2"/>
            </a:solidFill>
            <a:prstDash val="solid"/>
            <a:round/>
            <a:headEnd type="none" w="sm" len="sm"/>
            <a:tailEnd type="none" w="sm" len="sm"/>
          </a:ln>
        </p:spPr>
      </p:pic>
      <p:sp>
        <p:nvSpPr>
          <p:cNvPr id="201" name="Google Shape;201;p32"/>
          <p:cNvSpPr txBox="1"/>
          <p:nvPr/>
        </p:nvSpPr>
        <p:spPr>
          <a:xfrm>
            <a:off x="6034800" y="4632625"/>
            <a:ext cx="3109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Screenshot from the draft version of “Copying, Using and Distributing Copyright-Protected Material in the K-12 Context” Module (</a:t>
            </a:r>
            <a:r>
              <a:rPr lang="en" sz="800" i="1"/>
              <a:t>in production</a:t>
            </a:r>
            <a:r>
              <a:rPr lang="en" sz="800"/>
              <a:t>)</a:t>
            </a:r>
            <a:endParaRPr sz="800"/>
          </a:p>
        </p:txBody>
      </p:sp>
      <p:pic>
        <p:nvPicPr>
          <p:cNvPr id="202" name="Google Shape;202;p32"/>
          <p:cNvPicPr preferRelativeResize="0"/>
          <p:nvPr/>
        </p:nvPicPr>
        <p:blipFill>
          <a:blip r:embed="rId5">
            <a:alphaModFix/>
          </a:blip>
          <a:stretch>
            <a:fillRect/>
          </a:stretch>
        </p:blipFill>
        <p:spPr>
          <a:xfrm>
            <a:off x="5772000" y="1108547"/>
            <a:ext cx="3021029" cy="1699329"/>
          </a:xfrm>
          <a:prstGeom prst="rect">
            <a:avLst/>
          </a:prstGeom>
          <a:noFill/>
          <a:ln w="9525" cap="flat" cmpd="sng">
            <a:solidFill>
              <a:schemeClr val="dk2"/>
            </a:solidFill>
            <a:prstDash val="solid"/>
            <a:round/>
            <a:headEnd type="none" w="sm" len="sm"/>
            <a:tailEnd type="none" w="sm" len="sm"/>
          </a:ln>
        </p:spPr>
      </p:pic>
      <p:sp>
        <p:nvSpPr>
          <p:cNvPr id="203" name="Google Shape;203;p32"/>
          <p:cNvSpPr txBox="1"/>
          <p:nvPr/>
        </p:nvSpPr>
        <p:spPr>
          <a:xfrm>
            <a:off x="5938763" y="2740350"/>
            <a:ext cx="3014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Screenshot from “Copyright in the K-12 Content” Module</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3"/>
          <p:cNvSpPr txBox="1">
            <a:spLocks noGrp="1"/>
          </p:cNvSpPr>
          <p:nvPr>
            <p:ph type="body" idx="1"/>
          </p:nvPr>
        </p:nvSpPr>
        <p:spPr>
          <a:xfrm>
            <a:off x="3700025" y="1369225"/>
            <a:ext cx="5224500" cy="3263400"/>
          </a:xfrm>
          <a:prstGeom prst="rect">
            <a:avLst/>
          </a:prstGeom>
          <a:noFill/>
          <a:ln>
            <a:noFill/>
          </a:ln>
        </p:spPr>
        <p:txBody>
          <a:bodyPr spcFirstLastPara="1" wrap="square" lIns="68575" tIns="34275" rIns="68575" bIns="34275" anchor="t" anchorCtr="0">
            <a:normAutofit lnSpcReduction="10000"/>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Relatively enabling rather than constraining	</a:t>
            </a:r>
            <a:endParaRPr sz="1800">
              <a:solidFill>
                <a:srgbClr val="595959"/>
              </a:solidFill>
              <a:latin typeface="Arial"/>
              <a:ea typeface="Arial"/>
              <a:cs typeface="Arial"/>
              <a:sym typeface="Aria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latin typeface="Arial"/>
                <a:ea typeface="Arial"/>
                <a:cs typeface="Arial"/>
                <a:sym typeface="Arial"/>
              </a:rPr>
              <a:t>Provided a visual vocabulary and template</a:t>
            </a:r>
            <a:endParaRPr sz="1400">
              <a:solidFill>
                <a:srgbClr val="595959"/>
              </a:solidFill>
              <a:latin typeface="Arial"/>
              <a:ea typeface="Arial"/>
              <a:cs typeface="Arial"/>
              <a:sym typeface="Arial"/>
            </a:endParaRPr>
          </a:p>
          <a:p>
            <a:pPr marL="914400" lvl="1" indent="-317500" algn="l" rtl="0">
              <a:lnSpc>
                <a:spcPct val="115000"/>
              </a:lnSpc>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H5P links to other modules add context</a:t>
            </a:r>
            <a:endParaRPr sz="1400">
              <a:solidFill>
                <a:srgbClr val="595959"/>
              </a:solidFill>
              <a:latin typeface="Arial"/>
              <a:ea typeface="Arial"/>
              <a:cs typeface="Arial"/>
              <a:sym typeface="Arial"/>
            </a:endParaRPr>
          </a:p>
          <a:p>
            <a:pPr marL="914400" lvl="0" indent="0" algn="l" rtl="0">
              <a:lnSpc>
                <a:spcPct val="115000"/>
              </a:lnSpc>
              <a:spcBef>
                <a:spcPts val="1200"/>
              </a:spcBef>
              <a:spcAft>
                <a:spcPts val="0"/>
              </a:spcAft>
              <a:buNone/>
            </a:pPr>
            <a:endParaRPr sz="1400">
              <a:solidFill>
                <a:srgbClr val="595959"/>
              </a:solidFill>
              <a:latin typeface="Arial"/>
              <a:ea typeface="Arial"/>
              <a:cs typeface="Arial"/>
              <a:sym typeface="Arial"/>
            </a:endParaRPr>
          </a:p>
          <a:p>
            <a:pPr marL="457200" lvl="0" indent="-342900" algn="l" rtl="0">
              <a:lnSpc>
                <a:spcPct val="115000"/>
              </a:lnSpc>
              <a:spcBef>
                <a:spcPts val="1200"/>
              </a:spcBef>
              <a:spcAft>
                <a:spcPts val="0"/>
              </a:spcAft>
              <a:buClr>
                <a:srgbClr val="595959"/>
              </a:buClr>
              <a:buSzPts val="1800"/>
              <a:buChar char="●"/>
            </a:pPr>
            <a:r>
              <a:rPr lang="en" sz="1800">
                <a:solidFill>
                  <a:srgbClr val="595959"/>
                </a:solidFill>
                <a:latin typeface="Arial"/>
                <a:ea typeface="Arial"/>
                <a:cs typeface="Arial"/>
                <a:sym typeface="Arial"/>
              </a:rPr>
              <a:t>Some ‘traditions’ questioned - “Thank you for your attention” at the end</a:t>
            </a:r>
            <a:endParaRPr sz="1800">
              <a:solidFill>
                <a:srgbClr val="595959"/>
              </a:solidFill>
              <a:latin typeface="Arial"/>
              <a:ea typeface="Arial"/>
              <a:cs typeface="Arial"/>
              <a:sym typeface="Arial"/>
            </a:endParaRPr>
          </a:p>
          <a:p>
            <a:pPr marL="457200" lvl="0" indent="0" algn="l" rtl="0">
              <a:lnSpc>
                <a:spcPct val="115000"/>
              </a:lnSpc>
              <a:spcBef>
                <a:spcPts val="1200"/>
              </a:spcBef>
              <a:spcAft>
                <a:spcPts val="0"/>
              </a:spcAft>
              <a:buNone/>
            </a:pPr>
            <a:endParaRPr sz="1800">
              <a:solidFill>
                <a:srgbClr val="595959"/>
              </a:solidFill>
              <a:latin typeface="Arial"/>
              <a:ea typeface="Arial"/>
              <a:cs typeface="Arial"/>
              <a:sym typeface="Arial"/>
            </a:endParaRPr>
          </a:p>
          <a:p>
            <a:pPr marL="457200" lvl="0" indent="-342900" algn="l" rtl="0">
              <a:lnSpc>
                <a:spcPct val="115000"/>
              </a:lnSpc>
              <a:spcBef>
                <a:spcPts val="1200"/>
              </a:spcBef>
              <a:spcAft>
                <a:spcPts val="0"/>
              </a:spcAft>
              <a:buClr>
                <a:srgbClr val="595959"/>
              </a:buClr>
              <a:buSzPts val="1800"/>
              <a:buChar char="●"/>
            </a:pPr>
            <a:r>
              <a:rPr lang="en" sz="1800">
                <a:solidFill>
                  <a:srgbClr val="595959"/>
                </a:solidFill>
                <a:latin typeface="Arial"/>
                <a:ea typeface="Arial"/>
                <a:cs typeface="Arial"/>
                <a:sym typeface="Arial"/>
              </a:rPr>
              <a:t>Multi-module story arc provides options for new OUC module sub-sets</a:t>
            </a:r>
            <a:endParaRPr sz="1100">
              <a:solidFill>
                <a:srgbClr val="595959"/>
              </a:solidFill>
              <a:latin typeface="Arial"/>
              <a:ea typeface="Arial"/>
              <a:cs typeface="Arial"/>
              <a:sym typeface="Arial"/>
            </a:endParaRPr>
          </a:p>
        </p:txBody>
      </p:sp>
      <p:sp>
        <p:nvSpPr>
          <p:cNvPr id="209" name="Google Shape;209;p33"/>
          <p:cNvSpPr/>
          <p:nvPr/>
        </p:nvSpPr>
        <p:spPr>
          <a:xfrm>
            <a:off x="1340893" y="320722"/>
            <a:ext cx="7803000" cy="723300"/>
          </a:xfrm>
          <a:prstGeom prst="rect">
            <a:avLst/>
          </a:prstGeom>
          <a:gradFill>
            <a:gsLst>
              <a:gs pos="0">
                <a:srgbClr val="F5F7FC">
                  <a:alpha val="18823"/>
                </a:srgbClr>
              </a:gs>
              <a:gs pos="13000">
                <a:srgbClr val="C17CC5">
                  <a:alpha val="83921"/>
                </a:srgbClr>
              </a:gs>
              <a:gs pos="32000">
                <a:srgbClr val="8B008E"/>
              </a:gs>
              <a:gs pos="100000">
                <a:srgbClr val="8B008E"/>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600" b="1">
                <a:solidFill>
                  <a:schemeClr val="lt1"/>
                </a:solidFill>
              </a:rPr>
              <a:t>Aligning Material with OUC</a:t>
            </a:r>
            <a:endParaRPr sz="3600" b="1" i="0" u="none" strike="noStrike" cap="none">
              <a:solidFill>
                <a:schemeClr val="lt1"/>
              </a:solidFill>
            </a:endParaRPr>
          </a:p>
        </p:txBody>
      </p:sp>
      <p:pic>
        <p:nvPicPr>
          <p:cNvPr id="210" name="Google Shape;210;p33"/>
          <p:cNvPicPr preferRelativeResize="0"/>
          <p:nvPr/>
        </p:nvPicPr>
        <p:blipFill>
          <a:blip r:embed="rId4">
            <a:alphaModFix/>
          </a:blip>
          <a:stretch>
            <a:fillRect/>
          </a:stretch>
        </p:blipFill>
        <p:spPr>
          <a:xfrm>
            <a:off x="172675" y="1716872"/>
            <a:ext cx="3395226" cy="1873228"/>
          </a:xfrm>
          <a:prstGeom prst="rect">
            <a:avLst/>
          </a:prstGeom>
          <a:noFill/>
          <a:ln w="9525" cap="flat" cmpd="sng">
            <a:solidFill>
              <a:schemeClr val="dk2"/>
            </a:solidFill>
            <a:prstDash val="solid"/>
            <a:round/>
            <a:headEnd type="none" w="sm" len="sm"/>
            <a:tailEnd type="none" w="sm" len="sm"/>
          </a:ln>
        </p:spPr>
      </p:pic>
      <p:sp>
        <p:nvSpPr>
          <p:cNvPr id="211" name="Google Shape;211;p33"/>
          <p:cNvSpPr txBox="1"/>
          <p:nvPr/>
        </p:nvSpPr>
        <p:spPr>
          <a:xfrm>
            <a:off x="363088" y="3622775"/>
            <a:ext cx="3014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Screenshot from “Creating and Sharing Copyright-Protected Materials in the K-12 Content” Module</a:t>
            </a:r>
            <a:endParaRPr sz="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2089</Words>
  <Application>Microsoft Office PowerPoint</Application>
  <PresentationFormat>On-screen Show (16:9)</PresentationFormat>
  <Paragraphs>174</Paragraphs>
  <Slides>14</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Developing Pre-Service Teacher Copyright Open Educational Videos: A Case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Pre-Service Teacher Copyright Open Educational Videos: A Case Study</dc:title>
  <dc:creator>Michael B</dc:creator>
  <cp:lastModifiedBy>Michael McNally</cp:lastModifiedBy>
  <cp:revision>4</cp:revision>
  <dcterms:modified xsi:type="dcterms:W3CDTF">2021-06-05T15:37:15Z</dcterms:modified>
</cp:coreProperties>
</file>