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50" r:id="rId5"/>
    <p:sldMasterId id="2147483706" r:id="rId6"/>
    <p:sldMasterId id="2147483692" r:id="rId7"/>
    <p:sldMasterId id="2147483736" r:id="rId8"/>
    <p:sldMasterId id="2147483699" r:id="rId9"/>
    <p:sldMasterId id="2147483722" r:id="rId10"/>
    <p:sldMasterId id="2147483788" r:id="rId11"/>
    <p:sldMasterId id="2147483794" r:id="rId12"/>
  </p:sldMasterIdLst>
  <p:notesMasterIdLst>
    <p:notesMasterId r:id="rId41"/>
  </p:notesMasterIdLst>
  <p:handoutMasterIdLst>
    <p:handoutMasterId r:id="rId42"/>
  </p:handoutMasterIdLst>
  <p:sldIdLst>
    <p:sldId id="302" r:id="rId13"/>
    <p:sldId id="303" r:id="rId14"/>
    <p:sldId id="304" r:id="rId15"/>
    <p:sldId id="332" r:id="rId16"/>
    <p:sldId id="329" r:id="rId17"/>
    <p:sldId id="328" r:id="rId18"/>
    <p:sldId id="327" r:id="rId19"/>
    <p:sldId id="326" r:id="rId20"/>
    <p:sldId id="325" r:id="rId21"/>
    <p:sldId id="333" r:id="rId22"/>
    <p:sldId id="335" r:id="rId23"/>
    <p:sldId id="299" r:id="rId24"/>
    <p:sldId id="297" r:id="rId25"/>
    <p:sldId id="314" r:id="rId26"/>
    <p:sldId id="287" r:id="rId27"/>
    <p:sldId id="316" r:id="rId28"/>
    <p:sldId id="317" r:id="rId29"/>
    <p:sldId id="305" r:id="rId30"/>
    <p:sldId id="306" r:id="rId31"/>
    <p:sldId id="319" r:id="rId32"/>
    <p:sldId id="307" r:id="rId33"/>
    <p:sldId id="322" r:id="rId34"/>
    <p:sldId id="308" r:id="rId35"/>
    <p:sldId id="334" r:id="rId36"/>
    <p:sldId id="324" r:id="rId37"/>
    <p:sldId id="257" r:id="rId38"/>
    <p:sldId id="263" r:id="rId39"/>
    <p:sldId id="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432"/>
    <a:srgbClr val="005E85"/>
    <a:srgbClr val="799C48"/>
    <a:srgbClr val="86AE6C"/>
    <a:srgbClr val="008996"/>
    <a:srgbClr val="FFFFFF"/>
    <a:srgbClr val="D9EDEF"/>
    <a:srgbClr val="5C6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6" autoAdjust="0"/>
    <p:restoredTop sz="79886" autoAdjust="0"/>
  </p:normalViewPr>
  <p:slideViewPr>
    <p:cSldViewPr snapToGrid="0">
      <p:cViewPr varScale="1">
        <p:scale>
          <a:sx n="93" d="100"/>
          <a:sy n="93" d="100"/>
        </p:scale>
        <p:origin x="124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EDB4-18E0-47D9-9122-DA7618C95176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E0C7-18CF-43AA-8F03-F2C56DE6EC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15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177D0-3E34-4745-9A13-4506B6C08011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B088-98F7-4189-9C76-9AF260D5B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461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D177D0-3E34-4745-9A13-4506B6C08011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B088-98F7-4189-9C76-9AF260D5B2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Comp: Is the entry a one-stop</a:t>
            </a:r>
            <a:r>
              <a:rPr lang="en-US" baseline="0" dirty="0" smtClean="0"/>
              <a:t> shop for info on a condition/disease/intervention? </a:t>
            </a:r>
            <a:r>
              <a:rPr lang="en-US" dirty="0" smtClean="0"/>
              <a:t>Farag asks that info apps have info on Epidemiology,</a:t>
            </a:r>
            <a:r>
              <a:rPr lang="en-US" baseline="0" dirty="0" smtClean="0"/>
              <a:t> etiology/pathophysiology, histology/pathology, clinical presentation, diagnosis/staging, treatment, etc</a:t>
            </a:r>
          </a:p>
          <a:p>
            <a:endParaRPr lang="en-US" baseline="0" dirty="0" smtClean="0"/>
          </a:p>
          <a:p>
            <a:r>
              <a:rPr lang="en-US" baseline="0" dirty="0" smtClean="0"/>
              <a:t># topics: Butcher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D177D0-3E34-4745-9A13-4506B6C08011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B088-98F7-4189-9C76-9AF260D5B2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5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Lee: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** Brouard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D177D0-3E34-4745-9A13-4506B6C08011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B088-98F7-4189-9C76-9AF260D5B2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5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D177D0-3E34-4745-9A13-4506B6C08011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B088-98F7-4189-9C76-9AF260D5B2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5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88275" y="1266825"/>
            <a:ext cx="10310948" cy="4489541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9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96961" y="952500"/>
            <a:ext cx="10937813" cy="508520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8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00126" y="1371600"/>
            <a:ext cx="10106024" cy="42862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15050" y="955728"/>
            <a:ext cx="5426075" cy="5081979"/>
          </a:xfrm>
          <a:prstGeom prst="roundRect">
            <a:avLst>
              <a:gd name="adj" fmla="val 4858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58758" y="1123950"/>
            <a:ext cx="5223753" cy="47612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4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6012" y="975419"/>
            <a:ext cx="5422392" cy="5071813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7629" y="1133475"/>
            <a:ext cx="5223753" cy="475175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5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30239" y="952500"/>
            <a:ext cx="5422392" cy="5088039"/>
          </a:xfrm>
          <a:prstGeom prst="roundRect">
            <a:avLst>
              <a:gd name="adj" fmla="val 4265"/>
            </a:avLst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8483" y="1118273"/>
            <a:ext cx="5223753" cy="476696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952500"/>
            <a:ext cx="10956863" cy="508520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9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409700"/>
            <a:ext cx="10125075" cy="411317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</p:spTree>
    <p:extLst>
      <p:ext uri="{BB962C8B-B14F-4D97-AF65-F5344CB8AC3E}">
        <p14:creationId xmlns:p14="http://schemas.microsoft.com/office/powerpoint/2010/main" val="392090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lipar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15050" y="971550"/>
            <a:ext cx="5426075" cy="5085207"/>
          </a:xfrm>
          <a:prstGeom prst="roundRect">
            <a:avLst>
              <a:gd name="adj" fmla="val 4858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9034" y="1120926"/>
            <a:ext cx="5223753" cy="47643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</p:spTree>
    <p:extLst>
      <p:ext uri="{BB962C8B-B14F-4D97-AF65-F5344CB8AC3E}">
        <p14:creationId xmlns:p14="http://schemas.microsoft.com/office/powerpoint/2010/main" val="209582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Tex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96962" y="962025"/>
            <a:ext cx="5422392" cy="508520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5C667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67364" y="1120926"/>
            <a:ext cx="5223753" cy="47643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</p:spTree>
    <p:extLst>
      <p:ext uri="{BB962C8B-B14F-4D97-AF65-F5344CB8AC3E}">
        <p14:creationId xmlns:p14="http://schemas.microsoft.com/office/powerpoint/2010/main" val="309092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11189" y="971550"/>
            <a:ext cx="5422392" cy="5097564"/>
          </a:xfrm>
          <a:prstGeom prst="roundRect">
            <a:avLst>
              <a:gd name="adj" fmla="val 4265"/>
            </a:avLst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58761" y="1109349"/>
            <a:ext cx="5223753" cy="477588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</p:spTree>
    <p:extLst>
      <p:ext uri="{BB962C8B-B14F-4D97-AF65-F5344CB8AC3E}">
        <p14:creationId xmlns:p14="http://schemas.microsoft.com/office/powerpoint/2010/main" val="276298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lipart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15050" y="952500"/>
            <a:ext cx="5426075" cy="5085207"/>
          </a:xfrm>
          <a:prstGeom prst="roundRect">
            <a:avLst>
              <a:gd name="adj" fmla="val 4858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68486" y="1121444"/>
            <a:ext cx="5175115" cy="4754062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2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" y="952500"/>
            <a:ext cx="10934700" cy="508520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1428750"/>
            <a:ext cx="9972675" cy="4095750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Clr>
                <a:srgbClr val="005E85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005E85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1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15050" y="952500"/>
            <a:ext cx="5426075" cy="5085207"/>
          </a:xfrm>
          <a:prstGeom prst="roundRect">
            <a:avLst>
              <a:gd name="adj" fmla="val 4858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90777" y="1132788"/>
            <a:ext cx="5162551" cy="4762172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2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96962" y="952500"/>
            <a:ext cx="5422392" cy="508520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70193" y="1132788"/>
            <a:ext cx="5162551" cy="4762172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Clr>
                <a:srgbClr val="005E85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005E85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11189" y="952500"/>
            <a:ext cx="5422392" cy="5097564"/>
          </a:xfrm>
          <a:prstGeom prst="roundRect">
            <a:avLst>
              <a:gd name="adj" fmla="val 4265"/>
            </a:avLst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90777" y="1121216"/>
            <a:ext cx="5162551" cy="4773744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Clr>
                <a:srgbClr val="005E85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005E85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0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952500"/>
            <a:ext cx="10937813" cy="508520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1162050"/>
            <a:ext cx="10956863" cy="48281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9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1162050"/>
            <a:ext cx="10956863" cy="48281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4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1162050"/>
            <a:ext cx="10956863" cy="48281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9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1162050"/>
            <a:ext cx="10956863" cy="48281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Text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96962" y="985746"/>
            <a:ext cx="5422392" cy="5051961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7629" y="1152525"/>
            <a:ext cx="5175115" cy="4722981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8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1162050"/>
            <a:ext cx="10956863" cy="48281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4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Tex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5375" y="1524000"/>
            <a:ext cx="9925049" cy="3979420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4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Text Clipar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15050" y="952500"/>
            <a:ext cx="5426075" cy="5085207"/>
          </a:xfrm>
          <a:prstGeom prst="roundRect">
            <a:avLst>
              <a:gd name="adj" fmla="val 4858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90777" y="1132788"/>
            <a:ext cx="5162551" cy="4762172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3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Clipart Tex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96962" y="971550"/>
            <a:ext cx="5422392" cy="508520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8954" y="1089420"/>
            <a:ext cx="5162551" cy="4762172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2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Text Char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11189" y="952500"/>
            <a:ext cx="5422392" cy="5097564"/>
          </a:xfrm>
          <a:prstGeom prst="roundRect">
            <a:avLst>
              <a:gd name="adj" fmla="val 4265"/>
            </a:avLst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90777" y="1121216"/>
            <a:ext cx="5162551" cy="4773744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Arial" panose="020B0604020202020204" pitchFamily="34" charset="0"/>
              <a:buChar char="•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Clipar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90550" y="962025"/>
            <a:ext cx="10946892" cy="5085207"/>
          </a:xfrm>
          <a:prstGeom prst="roundRect">
            <a:avLst>
              <a:gd name="adj" fmla="val 4856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0501" y="1238250"/>
            <a:ext cx="10224655" cy="4687537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2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48375" y="1104900"/>
            <a:ext cx="5426075" cy="4928107"/>
          </a:xfrm>
          <a:prstGeom prst="roundRect">
            <a:avLst>
              <a:gd name="adj" fmla="val 4858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11901" y="1104900"/>
            <a:ext cx="5241224" cy="4928107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8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82687" y="1104900"/>
            <a:ext cx="5422392" cy="49090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79251" y="1104900"/>
            <a:ext cx="5241224" cy="4928107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025464" y="1104900"/>
            <a:ext cx="5422392" cy="4921413"/>
          </a:xfrm>
          <a:prstGeom prst="roundRect">
            <a:avLst>
              <a:gd name="adj" fmla="val 4265"/>
            </a:avLst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92851" y="1104900"/>
            <a:ext cx="5241224" cy="4928107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7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11189" y="952500"/>
            <a:ext cx="5422392" cy="5097564"/>
          </a:xfrm>
          <a:prstGeom prst="roundRect">
            <a:avLst>
              <a:gd name="adj" fmla="val 4265"/>
            </a:avLst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8485" y="1109892"/>
            <a:ext cx="5175115" cy="4765614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0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1357375"/>
            <a:ext cx="10956863" cy="4656582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7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8576" y="1104900"/>
            <a:ext cx="10572929" cy="4820887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19800" y="1104900"/>
            <a:ext cx="5426075" cy="4928107"/>
          </a:xfrm>
          <a:prstGeom prst="roundRect">
            <a:avLst>
              <a:gd name="adj" fmla="val 4858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3326" y="1104900"/>
            <a:ext cx="5241224" cy="4928107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2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63637" y="1104900"/>
            <a:ext cx="5422392" cy="49090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9726" y="1104900"/>
            <a:ext cx="5241224" cy="4928107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2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015939" y="1104901"/>
            <a:ext cx="5422392" cy="4909538"/>
          </a:xfrm>
          <a:prstGeom prst="roundRect">
            <a:avLst>
              <a:gd name="adj" fmla="val 4265"/>
            </a:avLst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3326" y="1104900"/>
            <a:ext cx="5241224" cy="4928107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96961" y="1162050"/>
            <a:ext cx="10956863" cy="48281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1755" y="381000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89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7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footer">
    <p:bg>
      <p:bgPr>
        <a:solidFill>
          <a:srgbClr val="008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596962" y="714376"/>
            <a:ext cx="10944808" cy="5343526"/>
          </a:xfrm>
          <a:prstGeom prst="roundRect">
            <a:avLst>
              <a:gd name="adj" fmla="val 4667"/>
            </a:avLst>
          </a:prstGeom>
          <a:solidFill>
            <a:schemeClr val="bg1"/>
          </a:solidFill>
          <a:ln>
            <a:solidFill>
              <a:srgbClr val="008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428750" y="1496291"/>
            <a:ext cx="9229725" cy="4075834"/>
          </a:xfrm>
        </p:spPr>
        <p:txBody>
          <a:bodyPr>
            <a:normAutofit/>
          </a:bodyPr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5000">
                <a:solidFill>
                  <a:srgbClr val="008996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21453" y="6418849"/>
            <a:ext cx="47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KM@ahs.ca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Insite.albertahealthservices.ca/12046.asp</a:t>
            </a:r>
            <a:endParaRPr lang="en-US" sz="9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4" y="6267451"/>
            <a:ext cx="944121" cy="509556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148" y="6325220"/>
            <a:ext cx="3986802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3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part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96962" y="952500"/>
            <a:ext cx="10947338" cy="508520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66148" y="6325220"/>
            <a:ext cx="3986802" cy="47625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rgbClr val="5C66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1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9650" y="1285875"/>
            <a:ext cx="10058400" cy="4476750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3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15050" y="971550"/>
            <a:ext cx="5426075" cy="5066157"/>
          </a:xfrm>
          <a:prstGeom prst="roundRect">
            <a:avLst>
              <a:gd name="adj" fmla="val 4858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58755" y="1139254"/>
            <a:ext cx="5175115" cy="4736252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6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96962" y="971550"/>
            <a:ext cx="5422392" cy="5066157"/>
          </a:xfrm>
          <a:prstGeom prst="roundRect">
            <a:avLst>
              <a:gd name="adj" fmla="val 4462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77077" y="1152525"/>
            <a:ext cx="5175115" cy="4722981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6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111189" y="952500"/>
            <a:ext cx="5422392" cy="5097564"/>
          </a:xfrm>
          <a:prstGeom prst="roundRect">
            <a:avLst>
              <a:gd name="adj" fmla="val 4265"/>
            </a:avLst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58755" y="1109892"/>
            <a:ext cx="5175115" cy="4765614"/>
          </a:xfrm>
        </p:spPr>
        <p:txBody>
          <a:bodyPr/>
          <a:lstStyle>
            <a:lvl1pPr marL="0" indent="0">
              <a:buClr>
                <a:srgbClr val="E28432"/>
              </a:buClr>
              <a:buFont typeface="Arial" panose="020B0604020202020204" pitchFamily="34" charset="0"/>
              <a:buNone/>
              <a:defRPr sz="400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rgbClr val="E28432"/>
              </a:buClr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2pPr>
            <a:lvl3pPr marL="1371600" indent="-457200">
              <a:buClr>
                <a:srgbClr val="E28432"/>
              </a:buClr>
              <a:buFont typeface="+mj-lt"/>
              <a:buAutoNum type="arabicPeriod"/>
              <a:defRPr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More text</a:t>
            </a:r>
          </a:p>
          <a:p>
            <a:pPr lvl="2"/>
            <a:r>
              <a:rPr lang="en-US" dirty="0" smtClean="0"/>
              <a:t>More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1755" y="367212"/>
            <a:ext cx="10699750" cy="47625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5E8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Page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96962" y="970059"/>
            <a:ext cx="10944808" cy="5078317"/>
          </a:xfrm>
          <a:prstGeom prst="roundRect">
            <a:avLst>
              <a:gd name="adj" fmla="val 4667"/>
            </a:avLst>
          </a:prstGeom>
          <a:noFill/>
          <a:ln w="19050">
            <a:solidFill>
              <a:srgbClr val="005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721453" y="6278626"/>
            <a:ext cx="7804940" cy="509555"/>
            <a:chOff x="3721453" y="6278626"/>
            <a:chExt cx="7804940" cy="509555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721453" y="6418849"/>
              <a:ext cx="4791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5C6670"/>
                  </a:solidFill>
                  <a:latin typeface="+mn-lt"/>
                  <a:cs typeface="Arial" panose="020B0604020202020204" pitchFamily="34" charset="0"/>
                </a:rPr>
                <a:t>KM@ahs.ca</a:t>
              </a:r>
            </a:p>
            <a:p>
              <a:pPr algn="ctr"/>
              <a:r>
                <a:rPr lang="en-US" sz="900" dirty="0" smtClean="0">
                  <a:solidFill>
                    <a:srgbClr val="5C6670"/>
                  </a:solidFill>
                  <a:latin typeface="+mn-lt"/>
                  <a:cs typeface="Arial" panose="020B0604020202020204" pitchFamily="34" charset="0"/>
                </a:rPr>
                <a:t>Insite.albertahealthservices.ca/12046.asp</a:t>
              </a:r>
              <a:endParaRPr lang="en-US" sz="900" dirty="0">
                <a:solidFill>
                  <a:srgbClr val="5C667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6278626"/>
              <a:ext cx="944118" cy="509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14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786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596962" y="970059"/>
            <a:ext cx="10944808" cy="5078317"/>
          </a:xfrm>
          <a:prstGeom prst="roundRect">
            <a:avLst>
              <a:gd name="adj" fmla="val 4667"/>
            </a:avLst>
          </a:prstGeom>
          <a:noFill/>
          <a:ln w="19050">
            <a:solidFill>
              <a:srgbClr val="005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7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606487" y="970060"/>
            <a:ext cx="10944808" cy="5068792"/>
          </a:xfrm>
          <a:prstGeom prst="roundRect">
            <a:avLst>
              <a:gd name="adj" fmla="val 4667"/>
            </a:avLst>
          </a:prstGeom>
          <a:solidFill>
            <a:srgbClr val="008996"/>
          </a:solidFill>
          <a:ln>
            <a:solidFill>
              <a:srgbClr val="008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721453" y="6278626"/>
            <a:ext cx="7804940" cy="509555"/>
            <a:chOff x="3721453" y="6278626"/>
            <a:chExt cx="7804940" cy="509555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721453" y="6418849"/>
              <a:ext cx="4791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5C6670"/>
                  </a:solidFill>
                  <a:latin typeface="+mn-lt"/>
                  <a:cs typeface="Arial" panose="020B0604020202020204" pitchFamily="34" charset="0"/>
                </a:rPr>
                <a:t>KM@ahs.ca</a:t>
              </a:r>
            </a:p>
            <a:p>
              <a:pPr algn="ctr"/>
              <a:r>
                <a:rPr lang="en-US" sz="900" dirty="0" smtClean="0">
                  <a:solidFill>
                    <a:srgbClr val="5C6670"/>
                  </a:solidFill>
                  <a:latin typeface="+mn-lt"/>
                  <a:cs typeface="Arial" panose="020B0604020202020204" pitchFamily="34" charset="0"/>
                </a:rPr>
                <a:t>Insite.albertahealthservices.ca/12046.asp</a:t>
              </a:r>
              <a:endParaRPr lang="en-US" sz="900" dirty="0">
                <a:solidFill>
                  <a:srgbClr val="5C667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6278626"/>
              <a:ext cx="944118" cy="509555"/>
            </a:xfrm>
            <a:prstGeom prst="rect">
              <a:avLst/>
            </a:prstGeom>
          </p:spPr>
        </p:pic>
      </p:grp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36637" y="6423056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5C6670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596962" y="981076"/>
            <a:ext cx="10944808" cy="5076826"/>
          </a:xfrm>
          <a:prstGeom prst="roundRect">
            <a:avLst>
              <a:gd name="adj" fmla="val 4667"/>
            </a:avLst>
          </a:prstGeom>
          <a:solidFill>
            <a:srgbClr val="008996"/>
          </a:solidFill>
          <a:ln>
            <a:solidFill>
              <a:srgbClr val="008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B9C1-D508-4203-9EC4-DBD9F556B1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596962" y="1209675"/>
            <a:ext cx="10944808" cy="4838701"/>
          </a:xfrm>
          <a:prstGeom prst="roundRect">
            <a:avLst>
              <a:gd name="adj" fmla="val 4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8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87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596962" y="942975"/>
            <a:ext cx="10944808" cy="5114927"/>
          </a:xfrm>
          <a:prstGeom prst="roundRect">
            <a:avLst>
              <a:gd name="adj" fmla="val 4667"/>
            </a:avLst>
          </a:prstGeom>
          <a:solidFill>
            <a:srgbClr val="008996">
              <a:alpha val="1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721453" y="6278626"/>
            <a:ext cx="7804940" cy="509555"/>
            <a:chOff x="3721453" y="6278626"/>
            <a:chExt cx="7804940" cy="509555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721453" y="6418849"/>
              <a:ext cx="4791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5C6670"/>
                  </a:solidFill>
                  <a:latin typeface="+mn-lt"/>
                  <a:cs typeface="Arial" panose="020B0604020202020204" pitchFamily="34" charset="0"/>
                </a:rPr>
                <a:t>KM@ahs.ca</a:t>
              </a:r>
            </a:p>
            <a:p>
              <a:pPr algn="ctr"/>
              <a:r>
                <a:rPr lang="en-US" sz="900" dirty="0" smtClean="0">
                  <a:solidFill>
                    <a:srgbClr val="5C6670"/>
                  </a:solidFill>
                  <a:latin typeface="+mn-lt"/>
                  <a:cs typeface="Arial" panose="020B0604020202020204" pitchFamily="34" charset="0"/>
                </a:rPr>
                <a:t>Insite.albertahealthservices.ca/12046.asp</a:t>
              </a:r>
              <a:endParaRPr lang="en-US" sz="900" dirty="0">
                <a:solidFill>
                  <a:srgbClr val="5C667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6278626"/>
              <a:ext cx="944118" cy="509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4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596962" y="981076"/>
            <a:ext cx="10944808" cy="5076826"/>
          </a:xfrm>
          <a:prstGeom prst="roundRect">
            <a:avLst>
              <a:gd name="adj" fmla="val 4667"/>
            </a:avLst>
          </a:prstGeom>
          <a:solidFill>
            <a:srgbClr val="008996">
              <a:alpha val="1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4154-8B58-4340-B3A4-8202FB6136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7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1" name="Shape 295"/>
          <p:cNvCxnSpPr/>
          <p:nvPr userDrawn="1"/>
        </p:nvCxnSpPr>
        <p:spPr>
          <a:xfrm>
            <a:off x="612674" y="988375"/>
            <a:ext cx="10910046" cy="0"/>
          </a:xfrm>
          <a:prstGeom prst="straightConnector1">
            <a:avLst/>
          </a:prstGeom>
          <a:noFill/>
          <a:ln w="3175" cap="flat" cmpd="sng">
            <a:solidFill>
              <a:srgbClr val="00899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" name="Shape 296"/>
          <p:cNvCxnSpPr/>
          <p:nvPr userDrawn="1"/>
        </p:nvCxnSpPr>
        <p:spPr>
          <a:xfrm>
            <a:off x="631724" y="6076950"/>
            <a:ext cx="10890996" cy="0"/>
          </a:xfrm>
          <a:prstGeom prst="straightConnector1">
            <a:avLst/>
          </a:prstGeom>
          <a:noFill/>
          <a:ln w="3175" cap="flat" cmpd="sng">
            <a:solidFill>
              <a:srgbClr val="008996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9" name="Group 8"/>
          <p:cNvGrpSpPr/>
          <p:nvPr userDrawn="1"/>
        </p:nvGrpSpPr>
        <p:grpSpPr>
          <a:xfrm>
            <a:off x="3721453" y="6278626"/>
            <a:ext cx="7804940" cy="509555"/>
            <a:chOff x="3721453" y="6278626"/>
            <a:chExt cx="7804940" cy="50955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721453" y="6418849"/>
              <a:ext cx="4791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5C6670"/>
                  </a:solidFill>
                  <a:latin typeface="+mn-lt"/>
                  <a:cs typeface="Arial" panose="020B0604020202020204" pitchFamily="34" charset="0"/>
                </a:rPr>
                <a:t>KM@ahs.ca</a:t>
              </a:r>
            </a:p>
            <a:p>
              <a:pPr algn="ctr"/>
              <a:r>
                <a:rPr lang="en-US" sz="900" dirty="0" smtClean="0">
                  <a:solidFill>
                    <a:srgbClr val="5C6670"/>
                  </a:solidFill>
                  <a:latin typeface="+mn-lt"/>
                  <a:cs typeface="Arial" panose="020B0604020202020204" pitchFamily="34" charset="0"/>
                </a:rPr>
                <a:t>Insite.albertahealthservices.ca/12046.asp</a:t>
              </a:r>
              <a:endParaRPr lang="en-US" sz="900" dirty="0">
                <a:solidFill>
                  <a:srgbClr val="5C667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6278626"/>
              <a:ext cx="944118" cy="509555"/>
            </a:xfrm>
            <a:prstGeom prst="rect">
              <a:avLst/>
            </a:prstGeom>
          </p:spPr>
        </p:pic>
      </p:grp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36637" y="6423056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5C6670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5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1" name="Shape 295"/>
          <p:cNvCxnSpPr/>
          <p:nvPr userDrawn="1"/>
        </p:nvCxnSpPr>
        <p:spPr>
          <a:xfrm>
            <a:off x="603149" y="995550"/>
            <a:ext cx="10910046" cy="0"/>
          </a:xfrm>
          <a:prstGeom prst="straightConnector1">
            <a:avLst/>
          </a:prstGeom>
          <a:noFill/>
          <a:ln w="3175" cap="flat" cmpd="sng">
            <a:solidFill>
              <a:srgbClr val="00899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" name="Shape 296"/>
          <p:cNvCxnSpPr/>
          <p:nvPr userDrawn="1"/>
        </p:nvCxnSpPr>
        <p:spPr>
          <a:xfrm>
            <a:off x="622199" y="6076950"/>
            <a:ext cx="10890996" cy="0"/>
          </a:xfrm>
          <a:prstGeom prst="straightConnector1">
            <a:avLst/>
          </a:prstGeom>
          <a:noFill/>
          <a:ln w="3175" cap="flat" cmpd="sng">
            <a:solidFill>
              <a:srgbClr val="008996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324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7580-F507-4DCB-BCF2-BD69918B2574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0139-D75A-4736-A695-95A7AD97E0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2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krs.libguides.com/mobile/appofthemont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ca/app/rnao-nursing-best-practice-guidelines/id386783615?mt=8" TargetMode="External"/><Relationship Id="rId2" Type="http://schemas.openxmlformats.org/officeDocument/2006/relationships/hyperlink" Target="krs.libguides.com/mobile/appofthemonth" TargetMode="Externa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r="5536"/>
          <a:stretch>
            <a:fillRect/>
          </a:stretch>
        </p:blipFill>
        <p:spPr>
          <a:xfrm>
            <a:off x="790777" y="3256863"/>
            <a:ext cx="2397125" cy="224653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90777" y="1132788"/>
            <a:ext cx="10560728" cy="1543737"/>
          </a:xfrm>
        </p:spPr>
        <p:txBody>
          <a:bodyPr>
            <a:noAutofit/>
          </a:bodyPr>
          <a:lstStyle/>
          <a:p>
            <a:pPr lvl="0"/>
            <a:r>
              <a:rPr lang="en-US" sz="4800" dirty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Navigating the Sea of Free: Supporting </a:t>
            </a:r>
            <a:r>
              <a:rPr lang="en-US" sz="4800" dirty="0" smtClean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Clinician </a:t>
            </a:r>
            <a:r>
              <a:rPr lang="en-US" sz="4800" dirty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use of </a:t>
            </a:r>
            <a:r>
              <a:rPr lang="en-US" sz="4800" dirty="0" smtClean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High-Quality Point-of-Care </a:t>
            </a:r>
            <a:r>
              <a:rPr lang="en-US" sz="4800" dirty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M</a:t>
            </a:r>
            <a:r>
              <a:rPr lang="en-US" sz="4800" dirty="0" smtClean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obile </a:t>
            </a:r>
            <a:r>
              <a:rPr lang="en-US" sz="4800" dirty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4800" dirty="0" smtClean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pplications</a:t>
            </a:r>
            <a:endParaRPr lang="en-US" sz="4800" dirty="0"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CHLA / ABSC 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86125" y="3743635"/>
            <a:ext cx="7924800" cy="15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accent2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  <a:hlinkClick r:id="rId3" action="ppaction://hlinkfile"/>
              </a:rPr>
              <a:t>krs.libguides.com/mobile/appofthemonth</a:t>
            </a:r>
            <a:r>
              <a:rPr lang="en-US" sz="3600" dirty="0" smtClean="0">
                <a:solidFill>
                  <a:schemeClr val="accent2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 </a:t>
            </a:r>
            <a:endParaRPr lang="en-US" sz="3600" dirty="0">
              <a:solidFill>
                <a:schemeClr val="accent2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286125" y="5258110"/>
            <a:ext cx="7924800" cy="15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Pamela Harrison, Rachel Zhao &amp; Marcus Vaska</a:t>
            </a:r>
            <a:endParaRPr lang="en-US" sz="3200" dirty="0"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51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09650" y="1285875"/>
            <a:ext cx="10058400" cy="64980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Apps as Grey Literature: Incorporating </a:t>
            </a:r>
            <a:r>
              <a:rPr lang="en-US" dirty="0" smtClean="0">
                <a:solidFill>
                  <a:srgbClr val="E28432"/>
                </a:solidFill>
              </a:rPr>
              <a:t>AACODS</a:t>
            </a:r>
            <a:r>
              <a:rPr lang="en-US" dirty="0" smtClean="0"/>
              <a:t> </a:t>
            </a:r>
            <a:r>
              <a:rPr lang="en-US" sz="2600" dirty="0" smtClean="0"/>
              <a:t>(11)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Framing our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158745"/>
            <a:ext cx="2469820" cy="34140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3798372" y="2158745"/>
            <a:ext cx="10058400" cy="64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617843" y="1935677"/>
            <a:ext cx="10238929" cy="438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28432"/>
                </a:solidFill>
              </a:rPr>
              <a:t>A</a:t>
            </a:r>
            <a:r>
              <a:rPr lang="en-US" dirty="0" smtClean="0"/>
              <a:t>uthority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28432"/>
                </a:solidFill>
              </a:rPr>
              <a:t>A</a:t>
            </a:r>
            <a:r>
              <a:rPr lang="en-US" dirty="0" smtClean="0"/>
              <a:t>ccuracy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28432"/>
                </a:solidFill>
              </a:rPr>
              <a:t>C</a:t>
            </a:r>
            <a:r>
              <a:rPr lang="en-US" dirty="0" smtClean="0"/>
              <a:t>overage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28432"/>
                </a:solidFill>
              </a:rPr>
              <a:t>O</a:t>
            </a:r>
            <a:r>
              <a:rPr lang="en-US" dirty="0" smtClean="0"/>
              <a:t>bjectivity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28432"/>
                </a:solidFill>
              </a:rPr>
              <a:t>D</a:t>
            </a:r>
            <a:r>
              <a:rPr lang="en-US" dirty="0" smtClean="0"/>
              <a:t>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28432"/>
                </a:solidFill>
              </a:rPr>
              <a:t>S</a:t>
            </a:r>
            <a:r>
              <a:rPr lang="en-US" dirty="0" smtClean="0"/>
              <a:t>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23360" y="1285874"/>
            <a:ext cx="7510272" cy="447675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8432"/>
                </a:solidFill>
              </a:rPr>
              <a:t>1</a:t>
            </a:r>
            <a:r>
              <a:rPr lang="en-US" dirty="0"/>
              <a:t> app evaluated by </a:t>
            </a:r>
            <a:r>
              <a:rPr lang="en-US" dirty="0">
                <a:solidFill>
                  <a:srgbClr val="E28432"/>
                </a:solidFill>
              </a:rPr>
              <a:t>2</a:t>
            </a:r>
            <a:r>
              <a:rPr lang="en-US" dirty="0"/>
              <a:t> librarians each month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8432"/>
                </a:solidFill>
              </a:rPr>
              <a:t>Summary</a:t>
            </a:r>
            <a:r>
              <a:rPr lang="en-US" dirty="0"/>
              <a:t> and </a:t>
            </a:r>
            <a:r>
              <a:rPr lang="en-US" dirty="0">
                <a:solidFill>
                  <a:srgbClr val="E28432"/>
                </a:solidFill>
              </a:rPr>
              <a:t>complete evaluation</a:t>
            </a:r>
            <a:r>
              <a:rPr lang="en-US" dirty="0"/>
              <a:t> posted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Evaluation combines </a:t>
            </a:r>
            <a:r>
              <a:rPr lang="en-US" dirty="0">
                <a:solidFill>
                  <a:srgbClr val="E28432"/>
                </a:solidFill>
              </a:rPr>
              <a:t>table</a:t>
            </a:r>
            <a:r>
              <a:rPr lang="en-US" dirty="0"/>
              <a:t>, </a:t>
            </a:r>
            <a:r>
              <a:rPr lang="en-US" dirty="0">
                <a:solidFill>
                  <a:srgbClr val="E28432"/>
                </a:solidFill>
              </a:rPr>
              <a:t>checklist</a:t>
            </a:r>
            <a:r>
              <a:rPr lang="en-US" dirty="0"/>
              <a:t>, and </a:t>
            </a:r>
            <a:r>
              <a:rPr lang="en-US" dirty="0">
                <a:solidFill>
                  <a:srgbClr val="E28432"/>
                </a:solidFill>
              </a:rPr>
              <a:t>rubric</a:t>
            </a:r>
            <a:r>
              <a:rPr lang="en-US" dirty="0"/>
              <a:t> methods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Apps selected from </a:t>
            </a:r>
            <a:r>
              <a:rPr lang="en-US" dirty="0">
                <a:solidFill>
                  <a:srgbClr val="E28432"/>
                </a:solidFill>
              </a:rPr>
              <a:t>resident</a:t>
            </a:r>
            <a:r>
              <a:rPr lang="en-US" dirty="0"/>
              <a:t> </a:t>
            </a:r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App of the Month feature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8" y="2233379"/>
            <a:ext cx="3098090" cy="25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55272" y="1285875"/>
            <a:ext cx="4559877" cy="447675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E28432"/>
                </a:solidFill>
                <a:sym typeface="Wingdings" panose="05000000000000000000" pitchFamily="2" charset="2"/>
              </a:rPr>
              <a:t></a:t>
            </a:r>
            <a:endParaRPr lang="en-US" dirty="0" smtClean="0">
              <a:solidFill>
                <a:srgbClr val="E2843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Awareness-building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Starting point for critical appraisal of apps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Role of the App of the Month feature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791628" y="1285875"/>
            <a:ext cx="4559877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smtClean="0">
                <a:solidFill>
                  <a:srgbClr val="E28432"/>
                </a:solidFill>
                <a:sym typeface="Wingdings" panose="05000000000000000000" pitchFamily="2" charset="2"/>
              </a:rPr>
              <a:t></a:t>
            </a:r>
            <a:endParaRPr lang="en-US" sz="8800" dirty="0">
              <a:solidFill>
                <a:srgbClr val="E2843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Evaluation of clinical relevance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Endorsement of featured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" b="14104"/>
          <a:stretch/>
        </p:blipFill>
        <p:spPr>
          <a:xfrm>
            <a:off x="1085666" y="0"/>
            <a:ext cx="9996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978235" y="1157887"/>
            <a:ext cx="7332850" cy="476217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Nursing Best Practice Guidelines</a:t>
            </a:r>
          </a:p>
          <a:p>
            <a:endParaRPr lang="en-US" dirty="0"/>
          </a:p>
          <a:p>
            <a:r>
              <a:rPr lang="en-US" dirty="0" smtClean="0"/>
              <a:t>By the Registered Nurses’ Association of Ontario</a:t>
            </a:r>
            <a:br>
              <a:rPr lang="en-US" dirty="0" smtClean="0"/>
            </a:br>
            <a:endParaRPr lang="en-US" dirty="0"/>
          </a:p>
          <a:p>
            <a:r>
              <a:rPr lang="en-US" sz="3200" dirty="0" smtClean="0">
                <a:solidFill>
                  <a:schemeClr val="accent2"/>
                </a:solidFill>
              </a:rPr>
              <a:t>Evaluation at: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  <a:hlinkClick r:id="rId2" action="ppaction://hlinkfile"/>
              </a:rPr>
              <a:t>krs.libguides.com/mobile/appofthemonth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Sample 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756" y="6257835"/>
            <a:ext cx="1088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</a:t>
            </a:r>
            <a:r>
              <a:rPr lang="en-US" sz="1400" dirty="0"/>
              <a:t>: </a:t>
            </a:r>
            <a:r>
              <a:rPr lang="en-US" sz="1400" dirty="0" smtClean="0"/>
              <a:t>RNAO Nursing Best Practice Guidelines. (2016). iTunes Canada. Retrieved on May 14, 2016, from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itunes.apple.com/ca/app/rnao-nursing-best-practice-guidelines/id386783615?mt=8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10" y="1130704"/>
            <a:ext cx="2697452" cy="47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71"/>
            <a:ext cx="12219411" cy="6454238"/>
          </a:xfrm>
          <a:prstGeom prst="rect">
            <a:avLst/>
          </a:prstGeom>
          <a:solidFill>
            <a:srgbClr val="D9EDEF"/>
          </a:solidFill>
        </p:spPr>
      </p:pic>
    </p:spTree>
    <p:extLst>
      <p:ext uri="{BB962C8B-B14F-4D97-AF65-F5344CB8AC3E}">
        <p14:creationId xmlns:p14="http://schemas.microsoft.com/office/powerpoint/2010/main" val="8535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" y="745099"/>
            <a:ext cx="12188871" cy="52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" y="688768"/>
            <a:ext cx="12195534" cy="54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308"/>
            <a:ext cx="12198176" cy="5893115"/>
          </a:xfrm>
          <a:prstGeom prst="rect">
            <a:avLst/>
          </a:prstGeom>
          <a:solidFill>
            <a:srgbClr val="D9EDEF"/>
          </a:solidFill>
        </p:spPr>
      </p:pic>
    </p:spTree>
    <p:extLst>
      <p:ext uri="{BB962C8B-B14F-4D97-AF65-F5344CB8AC3E}">
        <p14:creationId xmlns:p14="http://schemas.microsoft.com/office/powerpoint/2010/main" val="384583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0"/>
            <a:ext cx="11174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06760" y="1139254"/>
            <a:ext cx="10546832" cy="196970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Let’s Talk About Your Mobile Device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Optimization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176390" y="1139254"/>
            <a:ext cx="5175115" cy="473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+mj-lt"/>
              <a:buAutoNum type="arabicPeriod"/>
              <a:defRPr sz="2000" kern="1200">
                <a:solidFill>
                  <a:srgbClr val="005E85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32" y="3666793"/>
            <a:ext cx="2788920" cy="23503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3666793"/>
            <a:ext cx="2788920" cy="2350340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1052326" y="3108960"/>
            <a:ext cx="2901696" cy="1806183"/>
          </a:xfrm>
          <a:prstGeom prst="wedgeRoundRectCallout">
            <a:avLst>
              <a:gd name="adj1" fmla="val 42432"/>
              <a:gd name="adj2" fmla="val 6128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can you tell me about this app?</a:t>
            </a:r>
            <a:endParaRPr lang="en-US" sz="3200" dirty="0"/>
          </a:p>
        </p:txBody>
      </p:sp>
      <p:sp>
        <p:nvSpPr>
          <p:cNvPr id="28" name="Rounded Rectangular Callout 27"/>
          <p:cNvSpPr/>
          <p:nvPr/>
        </p:nvSpPr>
        <p:spPr>
          <a:xfrm flipH="1">
            <a:off x="8145010" y="3108960"/>
            <a:ext cx="3108582" cy="1926335"/>
          </a:xfrm>
          <a:prstGeom prst="wedgeRoundRectCallout">
            <a:avLst>
              <a:gd name="adj1" fmla="val 42432"/>
              <a:gd name="adj2" fmla="val 612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99C48"/>
                </a:solidFill>
              </a:rPr>
              <a:t>How do I know if the app</a:t>
            </a:r>
            <a:r>
              <a:rPr lang="en-US" sz="3200" dirty="0">
                <a:solidFill>
                  <a:srgbClr val="799C48"/>
                </a:solidFill>
              </a:rPr>
              <a:t> </a:t>
            </a:r>
            <a:r>
              <a:rPr lang="en-US" sz="3200" dirty="0" smtClean="0">
                <a:solidFill>
                  <a:srgbClr val="799C48"/>
                </a:solidFill>
              </a:rPr>
              <a:t>I’ve found is high-quality? </a:t>
            </a:r>
            <a:endParaRPr lang="en-US" sz="3200" dirty="0">
              <a:solidFill>
                <a:srgbClr val="799C48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299587" y="2314713"/>
            <a:ext cx="3557392" cy="1352080"/>
          </a:xfrm>
          <a:prstGeom prst="wedgeRoundRectCallout">
            <a:avLst>
              <a:gd name="adj1" fmla="val -24422"/>
              <a:gd name="adj2" fmla="val 464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E28432"/>
                </a:solidFill>
              </a:rPr>
              <a:t>What other apps do you recommend?</a:t>
            </a:r>
            <a:endParaRPr lang="en-US" sz="3200" dirty="0">
              <a:solidFill>
                <a:srgbClr val="E28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Excerpt from Complete Evaluation (Evidence)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2481"/>
              </p:ext>
            </p:extLst>
          </p:nvPr>
        </p:nvGraphicFramePr>
        <p:xfrm>
          <a:off x="760019" y="1045030"/>
          <a:ext cx="10591484" cy="510638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47871"/>
                <a:gridCol w="2647871"/>
                <a:gridCol w="2647871"/>
                <a:gridCol w="2647871"/>
              </a:tblGrid>
              <a:tr h="146689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Category</a:t>
                      </a:r>
                      <a:endParaRPr lang="en-US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Item</a:t>
                      </a:r>
                      <a:endParaRPr lang="en-US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Answer / Supplementary assessment</a:t>
                      </a:r>
                      <a:endParaRPr lang="en-US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(if applicable)</a:t>
                      </a:r>
                      <a:endParaRPr lang="en-US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94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Content updates</a:t>
                      </a:r>
                      <a:br>
                        <a:rPr lang="en-US" sz="2400" dirty="0" smtClean="0"/>
                      </a:br>
                      <a:r>
                        <a:rPr lang="en-US" sz="2400" i="0" dirty="0" smtClean="0"/>
                        <a:t>(5,</a:t>
                      </a:r>
                      <a:r>
                        <a:rPr lang="en-US" sz="2400" i="0" baseline="0" dirty="0" smtClean="0"/>
                        <a:t> 7, 8, 11, 12)</a:t>
                      </a:r>
                      <a:endParaRPr lang="en-US" sz="2400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Entries</a:t>
                      </a:r>
                      <a:r>
                        <a:rPr lang="en-US" sz="2400" baseline="0" dirty="0" smtClean="0"/>
                        <a:t> are clearly dated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Displayed on cover page of guidelines in grid view; not visible in list view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Select:</a:t>
                      </a:r>
                    </a:p>
                    <a:p>
                      <a:r>
                        <a:rPr lang="en-US" sz="2400" dirty="0" smtClean="0"/>
                        <a:t> □ 0 pts: 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X 1 pt: Yes</a:t>
                      </a:r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10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Comments</a:t>
                      </a:r>
                      <a:r>
                        <a:rPr lang="en-US" sz="2400" baseline="0" dirty="0" smtClean="0"/>
                        <a:t> on update frequency 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Version 3.1.0 added new guideline on pressure injuries (October 27, 2016) 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N/A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63" y="0"/>
            <a:ext cx="10163175" cy="6858000"/>
          </a:xfrm>
          <a:prstGeom prst="rect">
            <a:avLst/>
          </a:prstGeom>
          <a:solidFill>
            <a:srgbClr val="D9EDEF"/>
          </a:solidFill>
        </p:spPr>
      </p:pic>
    </p:spTree>
    <p:extLst>
      <p:ext uri="{BB962C8B-B14F-4D97-AF65-F5344CB8AC3E}">
        <p14:creationId xmlns:p14="http://schemas.microsoft.com/office/powerpoint/2010/main" val="11587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Excerpt from Complete Evaluation (Usability)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98801"/>
              </p:ext>
            </p:extLst>
          </p:nvPr>
        </p:nvGraphicFramePr>
        <p:xfrm>
          <a:off x="699255" y="997528"/>
          <a:ext cx="10699752" cy="5022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2697"/>
                <a:gridCol w="1140031"/>
                <a:gridCol w="4203865"/>
                <a:gridCol w="3193159"/>
              </a:tblGrid>
              <a:tr h="9338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Category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Item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Answer / supplementary</a:t>
                      </a:r>
                      <a:r>
                        <a:rPr lang="en-US" sz="2800" baseline="0" dirty="0" smtClean="0"/>
                        <a:t> assessment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Rating (if applicable)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5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Organization of information scheme (3, 9)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--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Available</a:t>
                      </a:r>
                      <a:r>
                        <a:rPr lang="en-US" sz="2400" baseline="0" dirty="0" smtClean="0"/>
                        <a:t> guideline list can be viewed as a grid or A-Z list. </a:t>
                      </a:r>
                    </a:p>
                    <a:p>
                      <a:r>
                        <a:rPr lang="en-US" sz="2400" baseline="0" dirty="0" smtClean="0"/>
                        <a:t>[…]</a:t>
                      </a:r>
                      <a:br>
                        <a:rPr lang="en-US" sz="2400" baseline="0" dirty="0" smtClean="0"/>
                      </a:br>
                      <a:endParaRPr lang="en-US" sz="1600" baseline="0" dirty="0" smtClean="0"/>
                    </a:p>
                    <a:p>
                      <a:r>
                        <a:rPr lang="en-US" sz="2400" baseline="0" dirty="0" smtClean="0"/>
                        <a:t>Each guideline summary has a table of contents, with the majority including (as applicable):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/>
                        <a:t>Background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/>
                        <a:t>Practice recommendations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/>
                        <a:t>[…]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Select: </a:t>
                      </a:r>
                    </a:p>
                    <a:p>
                      <a:r>
                        <a:rPr lang="en-US" sz="2400" dirty="0" smtClean="0"/>
                        <a:t>□ 0 pts: Unclear or nonexistent organization scheme </a:t>
                      </a:r>
                    </a:p>
                    <a:p>
                      <a:r>
                        <a:rPr lang="en-US" sz="2400" dirty="0" smtClean="0"/>
                        <a:t>□ 1 pt: scheme easy to understand after initial learning curve </a:t>
                      </a:r>
                    </a:p>
                    <a:p>
                      <a:r>
                        <a:rPr lang="en-US" sz="2400" dirty="0" smtClean="0"/>
                        <a:t>X 2 pts: scheme was intuitive, information clearly organized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2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45"/>
            <a:ext cx="12232644" cy="5296609"/>
          </a:xfrm>
          <a:prstGeom prst="rect">
            <a:avLst/>
          </a:prstGeom>
          <a:solidFill>
            <a:srgbClr val="D9EDEF"/>
          </a:solidFill>
        </p:spPr>
      </p:pic>
    </p:spTree>
    <p:extLst>
      <p:ext uri="{BB962C8B-B14F-4D97-AF65-F5344CB8AC3E}">
        <p14:creationId xmlns:p14="http://schemas.microsoft.com/office/powerpoint/2010/main" val="30571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72430" y="1237107"/>
            <a:ext cx="10058400" cy="44767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28432"/>
                </a:solidFill>
              </a:rPr>
              <a:t>Short-term assessment: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Consult contacts familiar with app appraisal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Convenience sampling of clients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Call for feedback, starting with colleagues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E28432"/>
                </a:solidFill>
              </a:rPr>
              <a:t>Long-term assessment </a:t>
            </a:r>
            <a:r>
              <a:rPr lang="en-US" dirty="0" smtClean="0">
                <a:solidFill>
                  <a:srgbClr val="005E85"/>
                </a:solidFill>
              </a:rPr>
              <a:t>TBD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2343" y="-1064983"/>
            <a:ext cx="6869394" cy="8953996"/>
          </a:xfrm>
          <a:prstGeom prst="rect">
            <a:avLst/>
          </a:prstGeom>
          <a:solidFill>
            <a:srgbClr val="D9EDEF"/>
          </a:solidFill>
        </p:spPr>
      </p:pic>
      <p:sp>
        <p:nvSpPr>
          <p:cNvPr id="13" name="TextBox 12"/>
          <p:cNvSpPr txBox="1"/>
          <p:nvPr/>
        </p:nvSpPr>
        <p:spPr>
          <a:xfrm>
            <a:off x="2505694" y="522514"/>
            <a:ext cx="7445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996"/>
                </a:solidFill>
                <a:latin typeface="+mj-lt"/>
              </a:rPr>
              <a:t>Contact us:</a:t>
            </a:r>
          </a:p>
          <a:p>
            <a:endParaRPr lang="en-US" sz="4800" dirty="0">
              <a:solidFill>
                <a:srgbClr val="008996"/>
              </a:solidFill>
              <a:latin typeface="+mj-lt"/>
            </a:endParaRPr>
          </a:p>
          <a:p>
            <a:endParaRPr lang="en-US" sz="4800" dirty="0" smtClean="0">
              <a:solidFill>
                <a:srgbClr val="008996"/>
              </a:solidFill>
              <a:latin typeface="+mj-lt"/>
            </a:endParaRPr>
          </a:p>
          <a:p>
            <a:r>
              <a:rPr lang="en-US" sz="4800" dirty="0" smtClean="0">
                <a:solidFill>
                  <a:srgbClr val="008996"/>
                </a:solidFill>
                <a:latin typeface="+mj-lt"/>
              </a:rPr>
              <a:t>Pamela.Harrison@ahs.ca</a:t>
            </a:r>
          </a:p>
          <a:p>
            <a:r>
              <a:rPr lang="en-US" sz="4800" dirty="0" smtClean="0">
                <a:solidFill>
                  <a:srgbClr val="008996"/>
                </a:solidFill>
                <a:latin typeface="+mj-lt"/>
              </a:rPr>
              <a:t>XurongRachel.Zhao@ahs.ca</a:t>
            </a:r>
            <a:br>
              <a:rPr lang="en-US" sz="4800" dirty="0" smtClean="0">
                <a:solidFill>
                  <a:srgbClr val="008996"/>
                </a:solidFill>
                <a:latin typeface="+mj-lt"/>
              </a:rPr>
            </a:br>
            <a:r>
              <a:rPr lang="en-US" sz="4800" dirty="0" smtClean="0">
                <a:solidFill>
                  <a:srgbClr val="008996"/>
                </a:solidFill>
                <a:latin typeface="+mj-lt"/>
              </a:rPr>
              <a:t>Marcus.Vaska@ahs.ca</a:t>
            </a:r>
          </a:p>
        </p:txBody>
      </p:sp>
    </p:spTree>
    <p:extLst>
      <p:ext uri="{BB962C8B-B14F-4D97-AF65-F5344CB8AC3E}">
        <p14:creationId xmlns:p14="http://schemas.microsoft.com/office/powerpoint/2010/main" val="5845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Clr>
                <a:srgbClr val="16A964"/>
              </a:buClr>
              <a:buSzPct val="75000"/>
              <a:buAutoNum type="arabicPeriod"/>
            </a:pPr>
            <a: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Brouard, B., Bardo, P., Bonnet, C., Mounier, N., Vignot, M., &amp; Vignot, S. (2016). Mobile applications in oncology: Is it possible for patients and healthcare professionals to easily identify relevant tools? </a:t>
            </a:r>
            <a:r>
              <a:rPr lang="en-US" sz="28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Annals of Medicine</a:t>
            </a:r>
            <a: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48(7), 509-515.</a:t>
            </a:r>
            <a:b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</a:br>
            <a:endParaRPr lang="en-US" sz="2800" dirty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Clr>
                <a:srgbClr val="16A964"/>
              </a:buClr>
              <a:buSzPct val="75000"/>
              <a:buAutoNum type="arabicPeriod"/>
            </a:pPr>
            <a: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Butcher, R., MacKinnon, M., Gadd, K., &amp; LeBlanc-Duchin, D. (2015). Development and examination of a rubric for evaluating point-of-care medical applications for mobile devices. </a:t>
            </a:r>
            <a:r>
              <a:rPr lang="en-US" sz="28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Medical Reference Services Quarterly</a:t>
            </a:r>
            <a: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34(1), 75-87.</a:t>
            </a:r>
            <a:b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</a:br>
            <a:endParaRPr lang="en-US" sz="2800" dirty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Clr>
                <a:srgbClr val="16A964"/>
              </a:buClr>
              <a:buSzPct val="75000"/>
              <a:buFont typeface="+mj-lt"/>
              <a:buAutoNum type="arabicPeriod"/>
            </a:pPr>
            <a: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Farag, S., Fields, J., Pereira, E., Chyjek, K., &amp; Chen, K. T. (2016). Identification and rating of gynecologic oncology applications using the APPLICATIONS scoring system. </a:t>
            </a:r>
            <a:r>
              <a:rPr lang="en-US" sz="28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Telemedicine and e-Health</a:t>
            </a:r>
            <a: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22(12), 1001-1007.</a:t>
            </a:r>
            <a:b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</a:br>
            <a:endParaRPr lang="en-US" sz="2800" dirty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Clr>
                <a:srgbClr val="16A964"/>
              </a:buClr>
              <a:buSzPct val="75000"/>
              <a:buFont typeface="+mj-lt"/>
              <a:buAutoNum type="arabicPeriod"/>
            </a:pPr>
            <a: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Lee, H., Sullivan, S. J., Schneiders, A. G., Ahmed, O. H., Balasundaram, A. P., Williams, D., et al. (2015). Smartphone and tablet apps for concussion road warriors (team clinicians): A systematic review for practical users.</a:t>
            </a:r>
            <a:r>
              <a:rPr lang="en-US" sz="28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 British Journal of Sports Medicine</a:t>
            </a:r>
            <a:r>
              <a:rPr lang="en-US" sz="28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49(8), 499-505</a:t>
            </a:r>
            <a:r>
              <a:rPr lang="en-US" sz="2800" dirty="0" smtClean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.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April 29,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57200" lvl="0" indent="-457200">
              <a:buClr>
                <a:srgbClr val="16A964"/>
              </a:buClr>
              <a:buSzPct val="75000"/>
              <a:buFont typeface="+mj-lt"/>
              <a:buAutoNum type="arabicPeriod" startAt="5"/>
            </a:pP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McNiel, P., &amp; McArthur, E. C. (2016). Evaluating health mobile apps: Information literacy in undergraduate and graduate nursing courses. </a:t>
            </a:r>
            <a:r>
              <a:rPr lang="en-US" sz="22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Journal of Nursing Education</a:t>
            </a: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55(8), 480-480.</a:t>
            </a:r>
            <a:b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</a:br>
            <a:endParaRPr lang="en-US" sz="2200" dirty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342900">
              <a:buClr>
                <a:srgbClr val="16A964"/>
              </a:buClr>
              <a:buSzPct val="75000"/>
              <a:buFont typeface="+mj-lt"/>
              <a:buAutoNum type="arabicPeriod" startAt="5"/>
            </a:pP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Pilcher, J. (2016). Mobile apps for educational purposes. </a:t>
            </a:r>
            <a:r>
              <a:rPr lang="en-US" sz="22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Journal for Nurses in Professional Development</a:t>
            </a: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32(5), E15-7.</a:t>
            </a:r>
            <a:b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</a:br>
            <a:endParaRPr lang="en-US" sz="2200" dirty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342900">
              <a:buClr>
                <a:srgbClr val="16A964"/>
              </a:buClr>
              <a:buSzPct val="75000"/>
              <a:buFont typeface="+mj-lt"/>
              <a:buAutoNum type="arabicPeriod" startAt="5"/>
            </a:pP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Rozati, H., Shah, S. P., &amp; Shah, N. (2015). Smartphone applications for the clinical oncologist in UK practice. </a:t>
            </a:r>
            <a:r>
              <a:rPr lang="en-US" sz="22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Journal of Cancer Education</a:t>
            </a: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30(2), 367-373.</a:t>
            </a:r>
            <a:b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</a:br>
            <a:endParaRPr lang="en-US" sz="2200" dirty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342900">
              <a:buClr>
                <a:srgbClr val="16A964"/>
              </a:buClr>
              <a:buSzPct val="75000"/>
              <a:buFont typeface="+mj-lt"/>
              <a:buAutoNum type="arabicPeriod" startAt="5"/>
            </a:pP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Seed, S. M., Khov, S. L., Binguad, F. S., Abraham, G. M., &amp; Aungst, T. D. (2016). Identification and review of mobile applications for travel medicine practitioners and patients. </a:t>
            </a:r>
            <a:r>
              <a:rPr lang="en-US" sz="22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Journal of Travel Medicine</a:t>
            </a: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23(4), taw034.</a:t>
            </a:r>
            <a:b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</a:br>
            <a:endParaRPr lang="en-US" sz="2200" dirty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April 29,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16A964"/>
              </a:buClr>
              <a:buSzPct val="75000"/>
              <a:buFont typeface="+mj-lt"/>
              <a:buAutoNum type="arabicPeriod" startAt="9"/>
            </a:pP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Singler, K., Roth, T., Beck, S., Cunningham, M., &amp; Gosch, M. (2016). Development and initial evaluation of a point-of-care educational app on medical topics in orthogeriatrics. Archives of Orthopaedic and Trauma Surgery, 136(1), 65-73.</a:t>
            </a:r>
          </a:p>
          <a:p>
            <a:pPr marL="457200" lvl="0" indent="-457200">
              <a:buClr>
                <a:srgbClr val="16A964"/>
              </a:buClr>
              <a:buSzPct val="25000"/>
              <a:buFont typeface="+mj-lt"/>
              <a:buAutoNum type="arabicPeriod" startAt="9"/>
            </a:pPr>
            <a:endParaRPr lang="en-US" sz="2200" dirty="0" smtClean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Clr>
                <a:srgbClr val="16A964"/>
              </a:buClr>
              <a:buSzPct val="75000"/>
              <a:buFont typeface="+mj-lt"/>
              <a:buAutoNum type="arabicPeriod" startAt="9"/>
            </a:pPr>
            <a:r>
              <a:rPr lang="en-US" sz="2200" dirty="0" smtClean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Stoyanov</a:t>
            </a: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 S. R., Hides, L., Kavanagh, D. J., Zelenko, O., Tjondronegoro, D., &amp; Mani, M. (2015). Mobile app rating scale: A new tool for assessing the quality of health mobile apps. </a:t>
            </a:r>
            <a:r>
              <a:rPr lang="en-US" sz="22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JMIR mHealth and uHealth</a:t>
            </a: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3(1), e27</a:t>
            </a:r>
            <a:r>
              <a:rPr lang="en-US" sz="2200" dirty="0" smtClean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.</a:t>
            </a:r>
            <a:br>
              <a:rPr lang="en-US" sz="2200" dirty="0" smtClean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</a:br>
            <a:endParaRPr lang="en-US" sz="2200" dirty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indent="-457200">
              <a:buClr>
                <a:srgbClr val="16A964"/>
              </a:buClr>
              <a:buSzPct val="75000"/>
              <a:buFont typeface="+mj-lt"/>
              <a:buAutoNum type="arabicPeriod" startAt="9"/>
            </a:pPr>
            <a:r>
              <a:rPr lang="en-US" sz="2200" dirty="0">
                <a:solidFill>
                  <a:srgbClr val="008996"/>
                </a:solidFill>
              </a:rPr>
              <a:t>Tyndall, J. (2010). AACODS checklist. </a:t>
            </a:r>
            <a:r>
              <a:rPr lang="en-US" sz="2200" i="1" dirty="0">
                <a:solidFill>
                  <a:srgbClr val="008996"/>
                </a:solidFill>
              </a:rPr>
              <a:t>Adelaide Flinders University</a:t>
            </a:r>
            <a:r>
              <a:rPr lang="en-US" sz="2200" dirty="0" smtClean="0">
                <a:solidFill>
                  <a:srgbClr val="008996"/>
                </a:solidFill>
              </a:rPr>
              <a:t>. Retrieved on May 10, 2017</a:t>
            </a:r>
            <a:r>
              <a:rPr lang="en-US" sz="2200" dirty="0">
                <a:solidFill>
                  <a:srgbClr val="008996"/>
                </a:solidFill>
              </a:rPr>
              <a:t>, from https://</a:t>
            </a:r>
            <a:r>
              <a:rPr lang="en-US" sz="2200" dirty="0" smtClean="0">
                <a:solidFill>
                  <a:srgbClr val="008996"/>
                </a:solidFill>
              </a:rPr>
              <a:t>dspace.flinders.edu.au/jspui/bitstream/2328/3326/4/AACODS_Checklist.pdf  </a:t>
            </a:r>
            <a:endParaRPr lang="en-US" sz="2200" dirty="0">
              <a:solidFill>
                <a:srgbClr val="008996"/>
              </a:solidFill>
            </a:endParaRPr>
          </a:p>
          <a:p>
            <a:pPr lvl="0">
              <a:buClr>
                <a:srgbClr val="16A964"/>
              </a:buClr>
              <a:buSzPct val="25000"/>
            </a:pPr>
            <a:endParaRPr lang="en-US" sz="2200" dirty="0" smtClean="0">
              <a:solidFill>
                <a:srgbClr val="008996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Clr>
                <a:srgbClr val="16A964"/>
              </a:buClr>
              <a:buSzPct val="75000"/>
              <a:buFont typeface="+mj-lt"/>
              <a:buAutoNum type="arabicPeriod" startAt="12"/>
            </a:pPr>
            <a:r>
              <a:rPr lang="en-US" sz="2200" dirty="0" smtClean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Wyatt</a:t>
            </a: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 J. C., Thimbleby, H., Rastall, P., Hoogewerf, J., Wooldridge, D., &amp; Williams, J. (2015). What makes a good clinical app? introducing the RCP health informatics unit checklist. </a:t>
            </a:r>
            <a:r>
              <a:rPr lang="en-US" sz="2200" i="1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Clinical Medicine (London, England)</a:t>
            </a:r>
            <a:r>
              <a:rPr lang="en-US" sz="2200" dirty="0">
                <a:solidFill>
                  <a:srgbClr val="008996"/>
                </a:solidFill>
                <a:ea typeface="Helvetica Neue"/>
                <a:cs typeface="Helvetica Neue"/>
                <a:sym typeface="Helvetica Neue"/>
              </a:rPr>
              <a:t>, 15(6), 519-521.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April 29,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73074" y="3362778"/>
            <a:ext cx="10058400" cy="240403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Databases: LISS, LISA, Ovid MEDLINE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2 year limit</a:t>
            </a:r>
          </a:p>
          <a:p>
            <a:r>
              <a:rPr lang="en-US" dirty="0"/>
              <a:t>	</a:t>
            </a:r>
            <a:r>
              <a:rPr lang="en-US" dirty="0" smtClean="0"/>
              <a:t>	11 articles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search: Strategy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17617" y="1182624"/>
            <a:ext cx="3291840" cy="18409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Mobile apps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493505" y="1182624"/>
            <a:ext cx="3291840" cy="18409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Used by health professionals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8169393" y="1182624"/>
            <a:ext cx="3291840" cy="18409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Assessment</a:t>
            </a:r>
          </a:p>
          <a:p>
            <a:pPr algn="ctr"/>
            <a:r>
              <a:rPr lang="en-US" sz="3200" dirty="0" smtClean="0"/>
              <a:t>(of individual apps or groups)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17617" y="4677300"/>
            <a:ext cx="1889007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review: Assessor role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01788"/>
              </p:ext>
            </p:extLst>
          </p:nvPr>
        </p:nvGraphicFramePr>
        <p:xfrm>
          <a:off x="770506" y="940161"/>
          <a:ext cx="10772311" cy="507389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227231"/>
                <a:gridCol w="924180"/>
                <a:gridCol w="924180"/>
                <a:gridCol w="924180"/>
                <a:gridCol w="924180"/>
                <a:gridCol w="924180"/>
                <a:gridCol w="924180"/>
              </a:tblGrid>
              <a:tr h="47531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E28432"/>
                          </a:solidFill>
                        </a:rPr>
                        <a:t>Assessors</a:t>
                      </a:r>
                      <a:r>
                        <a:rPr lang="en-US" sz="4000" baseline="0" dirty="0" smtClean="0">
                          <a:solidFill>
                            <a:srgbClr val="E28432"/>
                          </a:solidFill>
                        </a:rPr>
                        <a:t> are:</a:t>
                      </a:r>
                      <a:endParaRPr lang="en-US" sz="4000" dirty="0">
                        <a:solidFill>
                          <a:srgbClr val="E2843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62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Healthcare practitioners </a:t>
                      </a:r>
                      <a:r>
                        <a:rPr lang="en-US" sz="2400" dirty="0" smtClean="0"/>
                        <a:t>(1, 3, 4*, 6*, 8*, 9)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E2843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E2843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E2843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Healthcare researchers </a:t>
                      </a:r>
                      <a:br>
                        <a:rPr lang="en-US" sz="4000" dirty="0" smtClean="0"/>
                      </a:br>
                      <a:r>
                        <a:rPr lang="en-US" sz="2400" dirty="0" smtClean="0"/>
                        <a:t>(4*, 8*, 10, 12*)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E2843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E2843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E2843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>
                        <a:solidFill>
                          <a:srgbClr val="E2843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Students</a:t>
                      </a:r>
                      <a:br>
                        <a:rPr lang="en-US" sz="4000" dirty="0" smtClean="0"/>
                      </a:br>
                      <a:r>
                        <a:rPr lang="en-US" sz="2400" dirty="0" smtClean="0"/>
                        <a:t>(5, 7, 10)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63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Librarians</a:t>
                      </a:r>
                    </a:p>
                    <a:p>
                      <a:r>
                        <a:rPr lang="en-US" sz="2400" dirty="0" smtClean="0"/>
                        <a:t>(2)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265" y="6110758"/>
            <a:ext cx="1099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 Role reported  					    *, </a:t>
            </a:r>
            <a:r>
              <a:rPr lang="en-US" sz="2400" dirty="0" smtClean="0">
                <a:solidFill>
                  <a:srgbClr val="E28432"/>
                </a:solidFill>
                <a:sym typeface="Wingdings" panose="05000000000000000000" pitchFamily="2" charset="2"/>
              </a:rPr>
              <a:t>Role inferred from author list</a:t>
            </a:r>
            <a:endParaRPr lang="en-US" sz="2400" dirty="0">
              <a:solidFill>
                <a:srgbClr val="E28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49485" y="1282535"/>
            <a:ext cx="7302019" cy="4480090"/>
          </a:xfrm>
        </p:spPr>
        <p:txBody>
          <a:bodyPr/>
          <a:lstStyle/>
          <a:p>
            <a:r>
              <a:rPr lang="en-US" dirty="0" smtClean="0">
                <a:solidFill>
                  <a:srgbClr val="E28432"/>
                </a:solidFill>
              </a:rPr>
              <a:t>Audience: </a:t>
            </a:r>
            <a:r>
              <a:rPr lang="en-US" dirty="0" smtClean="0"/>
              <a:t>Apps may target a specialty and/or profession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Travel medicine practitioners </a:t>
            </a:r>
            <a:r>
              <a:rPr lang="en-US" sz="2400" dirty="0" smtClean="0"/>
              <a:t>(8)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Orthogeriatrics </a:t>
            </a:r>
            <a:r>
              <a:rPr lang="en-US" sz="2400" dirty="0" smtClean="0"/>
              <a:t>(9)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Oncology </a:t>
            </a:r>
            <a:r>
              <a:rPr lang="en-US" sz="2400" dirty="0" smtClean="0"/>
              <a:t>(1, 3, 7)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Sports Medicine </a:t>
            </a:r>
            <a:r>
              <a:rPr lang="en-US" sz="2400" dirty="0" smtClean="0"/>
              <a:t>(4)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review: Audience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2" t="43637"/>
          <a:stretch/>
        </p:blipFill>
        <p:spPr>
          <a:xfrm>
            <a:off x="985900" y="2234287"/>
            <a:ext cx="2636075" cy="25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review: Purpose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61361" y="1318161"/>
            <a:ext cx="7006688" cy="4444464"/>
          </a:xfrm>
        </p:spPr>
        <p:txBody>
          <a:bodyPr/>
          <a:lstStyle/>
          <a:p>
            <a:r>
              <a:rPr lang="en-US" dirty="0" smtClean="0">
                <a:solidFill>
                  <a:srgbClr val="E28432"/>
                </a:solidFill>
              </a:rPr>
              <a:t>Purpose: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Purpose listed </a:t>
            </a:r>
            <a:r>
              <a:rPr lang="en-US" sz="2400" dirty="0" smtClean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Number of topics </a:t>
            </a:r>
            <a:r>
              <a:rPr lang="en-US" sz="2400" dirty="0"/>
              <a:t>(2</a:t>
            </a:r>
            <a:r>
              <a:rPr lang="en-US" sz="24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Comprehensiveness </a:t>
            </a:r>
            <a:r>
              <a:rPr lang="en-US" sz="2400" dirty="0" smtClean="0"/>
              <a:t>(3)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Selling a product or service</a:t>
            </a:r>
            <a:r>
              <a:rPr lang="en-US" sz="2400" dirty="0" smtClean="0"/>
              <a:t> (5)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5" t="28179"/>
          <a:stretch/>
        </p:blipFill>
        <p:spPr>
          <a:xfrm>
            <a:off x="1096982" y="1978482"/>
            <a:ext cx="2584367" cy="31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954483" y="997527"/>
            <a:ext cx="8237517" cy="52013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28432"/>
                </a:solidFill>
              </a:rPr>
              <a:t>Evidence: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Sources</a:t>
            </a:r>
          </a:p>
          <a:p>
            <a:pPr marL="1257300" lvl="1" indent="-571500"/>
            <a:r>
              <a:rPr lang="en-US" dirty="0" smtClean="0"/>
              <a:t>Citations included (2, 7)</a:t>
            </a:r>
          </a:p>
          <a:p>
            <a:pPr marL="1257300" lvl="1" indent="-571500"/>
            <a:r>
              <a:rPr lang="en-US" dirty="0"/>
              <a:t>E</a:t>
            </a:r>
            <a:r>
              <a:rPr lang="en-US" dirty="0" smtClean="0"/>
              <a:t>vidence-based (3, 6, 10, 12)</a:t>
            </a:r>
          </a:p>
          <a:p>
            <a:pPr marL="1257300" lvl="1" indent="-571500"/>
            <a:r>
              <a:rPr lang="en-US" dirty="0" smtClean="0"/>
              <a:t>Grading system (2)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Content updates</a:t>
            </a:r>
            <a:endParaRPr lang="en-US" dirty="0"/>
          </a:p>
          <a:p>
            <a:pPr marL="1257300" lvl="1" indent="-571500"/>
            <a:r>
              <a:rPr lang="en-US" dirty="0" smtClean="0"/>
              <a:t>Currency (2, 5, 7, 8, 12)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People and organizations</a:t>
            </a:r>
          </a:p>
          <a:p>
            <a:pPr marL="1257300" lvl="1" indent="-571500"/>
            <a:r>
              <a:rPr lang="en-US" dirty="0" smtClean="0"/>
              <a:t>Authors / Editorial Committee (1, 2, 10)</a:t>
            </a:r>
          </a:p>
          <a:p>
            <a:pPr marL="1257300" lvl="1" indent="-571500"/>
            <a:r>
              <a:rPr lang="en-US" dirty="0" smtClean="0"/>
              <a:t>Affiliations (1, 5, 10, 12)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review: Evidence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9" t="19534"/>
          <a:stretch/>
        </p:blipFill>
        <p:spPr>
          <a:xfrm>
            <a:off x="944720" y="2017198"/>
            <a:ext cx="2736630" cy="3014103"/>
          </a:xfrm>
          <a:prstGeom prst="rect">
            <a:avLst/>
          </a:prstGeom>
          <a:solidFill>
            <a:srgbClr val="005E85"/>
          </a:solidFill>
        </p:spPr>
      </p:pic>
    </p:spTree>
    <p:extLst>
      <p:ext uri="{BB962C8B-B14F-4D97-AF65-F5344CB8AC3E}">
        <p14:creationId xmlns:p14="http://schemas.microsoft.com/office/powerpoint/2010/main" val="9467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49485" y="1285875"/>
            <a:ext cx="7549848" cy="44767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28432"/>
                </a:solidFill>
              </a:rPr>
              <a:t>Usability: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Organization of information </a:t>
            </a:r>
            <a:r>
              <a:rPr lang="en-US" sz="2400" dirty="0" smtClean="0"/>
              <a:t>(3, 9)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Navigation </a:t>
            </a:r>
            <a:r>
              <a:rPr lang="en-US" sz="2400" dirty="0" smtClean="0"/>
              <a:t>(3, 5, 9)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Customization </a:t>
            </a:r>
            <a:r>
              <a:rPr lang="en-US" sz="2400" dirty="0" smtClean="0"/>
              <a:t>(6, 10)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Additional usability features </a:t>
            </a:r>
            <a:r>
              <a:rPr lang="en-US" sz="2600" dirty="0" smtClean="0"/>
              <a:t>(3, 6)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In-app advertisements </a:t>
            </a:r>
            <a:r>
              <a:rPr lang="en-US" sz="2600" dirty="0" smtClean="0"/>
              <a:t>(5)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review: Usability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7" t="48278" r="2472"/>
          <a:stretch/>
        </p:blipFill>
        <p:spPr>
          <a:xfrm>
            <a:off x="997394" y="1983292"/>
            <a:ext cx="2695832" cy="30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074522" y="1327472"/>
            <a:ext cx="2625634" cy="23306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28432"/>
                </a:solidFill>
              </a:rPr>
              <a:t>2</a:t>
            </a:r>
            <a:r>
              <a:rPr lang="en-US" dirty="0" smtClean="0"/>
              <a:t> Checklists</a:t>
            </a:r>
            <a:br>
              <a:rPr lang="en-US" dirty="0" smtClean="0"/>
            </a:br>
            <a:r>
              <a:rPr lang="en-US" sz="2400" dirty="0" smtClean="0"/>
              <a:t>(3, 12)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review: Evaluation methods used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77" y="1327472"/>
            <a:ext cx="1380743" cy="19085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88229"/>
            <a:ext cx="1888720" cy="146375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05243"/>
              </p:ext>
            </p:extLst>
          </p:nvPr>
        </p:nvGraphicFramePr>
        <p:xfrm>
          <a:off x="6592136" y="1327472"/>
          <a:ext cx="2539197" cy="18050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6399"/>
                <a:gridCol w="846399"/>
                <a:gridCol w="846399"/>
              </a:tblGrid>
              <a:tr h="601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</a:t>
                      </a:r>
                      <a:endParaRPr lang="en-US" dirty="0"/>
                    </a:p>
                  </a:txBody>
                  <a:tcPr anchor="ctr"/>
                </a:tc>
              </a:tr>
              <a:tr h="601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12944" r="19406" b="14502"/>
          <a:stretch/>
        </p:blipFill>
        <p:spPr>
          <a:xfrm>
            <a:off x="6826163" y="3612140"/>
            <a:ext cx="2305170" cy="2113493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3075165" y="3788229"/>
            <a:ext cx="2957499" cy="2330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E28432"/>
                </a:solidFill>
              </a:rPr>
              <a:t>4</a:t>
            </a:r>
            <a:r>
              <a:rPr lang="en-US" dirty="0" smtClean="0"/>
              <a:t> Rubrics or Rating scales</a:t>
            </a:r>
          </a:p>
          <a:p>
            <a:r>
              <a:rPr lang="en-US" sz="2400" dirty="0" smtClean="0"/>
              <a:t>(2, 4*, 7, 10)</a:t>
            </a:r>
            <a:endParaRPr lang="en-US" sz="24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9402735" y="3658128"/>
            <a:ext cx="2209353" cy="2330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E28432"/>
                </a:solidFill>
              </a:rPr>
              <a:t>1</a:t>
            </a:r>
            <a:r>
              <a:rPr lang="en-US" dirty="0" smtClean="0"/>
              <a:t> Survey</a:t>
            </a:r>
            <a:br>
              <a:rPr lang="en-US" dirty="0" smtClean="0"/>
            </a:br>
            <a:r>
              <a:rPr lang="en-US" sz="2400" dirty="0" smtClean="0"/>
              <a:t>(9)</a:t>
            </a:r>
            <a:endParaRPr lang="en-US" sz="2400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9402735" y="1327472"/>
            <a:ext cx="2543842" cy="2330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8432"/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843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E28432"/>
                </a:solidFill>
              </a:rPr>
              <a:t>4</a:t>
            </a:r>
            <a:r>
              <a:rPr lang="en-US" dirty="0" smtClean="0"/>
              <a:t> Tables</a:t>
            </a:r>
            <a:br>
              <a:rPr lang="en-US" dirty="0" smtClean="0"/>
            </a:br>
            <a:r>
              <a:rPr lang="en-US" sz="2400" dirty="0" smtClean="0"/>
              <a:t>(1**, 5, 6, 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2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yle 1 with footer. Border only. Good for printing.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CF6B089C-4393-4F10-8AA2-67253D24C65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yle 1 no footer. Border only. Good for printing.">
  <a:themeElements>
    <a:clrScheme name="KM 1 - Dark Blue Background">
      <a:dk1>
        <a:srgbClr val="005E85"/>
      </a:dk1>
      <a:lt1>
        <a:srgbClr val="FFFFFF"/>
      </a:lt1>
      <a:dk2>
        <a:srgbClr val="005E85"/>
      </a:dk2>
      <a:lt2>
        <a:srgbClr val="E28432"/>
      </a:lt2>
      <a:accent1>
        <a:srgbClr val="E28432"/>
      </a:accent1>
      <a:accent2>
        <a:srgbClr val="5C6670"/>
      </a:accent2>
      <a:accent3>
        <a:srgbClr val="A5A5A5"/>
      </a:accent3>
      <a:accent4>
        <a:srgbClr val="7A9C49"/>
      </a:accent4>
      <a:accent5>
        <a:srgbClr val="008996"/>
      </a:accent5>
      <a:accent6>
        <a:srgbClr val="70AD47"/>
      </a:accent6>
      <a:hlink>
        <a:srgbClr val="7A9C49"/>
      </a:hlink>
      <a:folHlink>
        <a:srgbClr val="E2843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75B24C98-571A-4FA3-942E-A413F62413DD}"/>
    </a:ext>
  </a:extLst>
</a:theme>
</file>

<file path=ppt/theme/theme3.xml><?xml version="1.0" encoding="utf-8"?>
<a:theme xmlns:a="http://schemas.openxmlformats.org/drawingml/2006/main" name="Style 2 with footer. Saturated teal bkgrnd. NOT for printing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C4EE9498-BC72-45E3-8596-29D55A8588E3}"/>
    </a:ext>
  </a:extLst>
</a:theme>
</file>

<file path=ppt/theme/theme4.xml><?xml version="1.0" encoding="utf-8"?>
<a:theme xmlns:a="http://schemas.openxmlformats.org/drawingml/2006/main" name="Style 2 no footer. Saturated teal bkgrnd. NOT for printing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B5F817D8-500B-4300-9AC9-AD7951A520C4}"/>
    </a:ext>
  </a:extLst>
</a:theme>
</file>

<file path=ppt/theme/theme5.xml><?xml version="1.0" encoding="utf-8"?>
<a:theme xmlns:a="http://schemas.openxmlformats.org/drawingml/2006/main" name="Style 3 with footer. Transparent teal. Good for printing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0ADCD504-11F7-4946-834E-4CC45F88519A}"/>
    </a:ext>
  </a:extLst>
</a:theme>
</file>

<file path=ppt/theme/theme6.xml><?xml version="1.0" encoding="utf-8"?>
<a:theme xmlns:a="http://schemas.openxmlformats.org/drawingml/2006/main" name="Style 3 no footer. Transparent Teal bkgrnd. Good for printing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A2A1BB6D-2F48-44B3-9496-B1E145AAE466}"/>
    </a:ext>
  </a:extLst>
</a:theme>
</file>

<file path=ppt/theme/theme7.xml><?xml version="1.0" encoding="utf-8"?>
<a:theme xmlns:a="http://schemas.openxmlformats.org/drawingml/2006/main" name="Style 4 with footer. Lines only. Good for printing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00AC9E4B-10F0-41D4-96D5-AFDC1329EB45}"/>
    </a:ext>
  </a:extLst>
</a:theme>
</file>

<file path=ppt/theme/theme8.xml><?xml version="1.0" encoding="utf-8"?>
<a:theme xmlns:a="http://schemas.openxmlformats.org/drawingml/2006/main" name="Style 4 no footer. Lines only. Good for printing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D7A14219-8411-4E6C-B3F0-08776FB64DE0}"/>
    </a:ext>
  </a:extLst>
</a:theme>
</file>

<file path=ppt/theme/theme9.xml><?xml version="1.0" encoding="utf-8"?>
<a:theme xmlns:a="http://schemas.openxmlformats.org/drawingml/2006/main" name="Misc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_PPT_Master_Template" id="{854253BD-5E8A-4B96-9E0A-B65FB44E393E}" vid="{F90A5AF2-A4D3-48C7-BB59-02B69086878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_x0020_Type xmlns="20aa2bce-50d9-45c1-b4d6-244100f30293">I</Comm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classified" ma:contentTypeID="0x010104008B72577483E39242A4DE5EF9BC54067B006983521CDB3D9C4CA8FCD01CC2C10C85" ma:contentTypeVersion="1" ma:contentTypeDescription="" ma:contentTypeScope="" ma:versionID="e1bcadeee3e149c38e526ed1336d93d5">
  <xsd:schema xmlns:xsd="http://www.w3.org/2001/XMLSchema" xmlns:xs="http://www.w3.org/2001/XMLSchema" xmlns:p="http://schemas.microsoft.com/office/2006/metadata/properties" xmlns:ns2="20aa2bce-50d9-45c1-b4d6-244100f30293" targetNamespace="http://schemas.microsoft.com/office/2006/metadata/properties" ma:root="true" ma:fieldsID="be4e5cf443e162723b09f95c32d288fa" ns2:_="">
    <xsd:import namespace="20aa2bce-50d9-45c1-b4d6-244100f30293"/>
    <xsd:element name="properties">
      <xsd:complexType>
        <xsd:sequence>
          <xsd:element name="documentManagement">
            <xsd:complexType>
              <xsd:all>
                <xsd:element ref="ns2:Comm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a2bce-50d9-45c1-b4d6-244100f30293" elementFormDefault="qualified">
    <xsd:import namespace="http://schemas.microsoft.com/office/2006/documentManagement/types"/>
    <xsd:import namespace="http://schemas.microsoft.com/office/infopath/2007/PartnerControls"/>
    <xsd:element name="Comm_x0020_Type" ma:index="8" ma:displayName="Comm Type" ma:default="I" ma:description="Describes type of recepient for Communication documents. I - internal, E - external, EP - partners outside of AHS" ma:format="Dropdown" ma:internalName="Comm_x0020_Type">
      <xsd:simpleType>
        <xsd:restriction base="dms:Choice">
          <xsd:enumeration value="I"/>
          <xsd:enumeration value="E"/>
          <xsd:enumeration value="EP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92081-770D-445C-8BA3-6C8DA21B5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0DE66D-F7B0-43B2-B387-1910B244591E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0aa2bce-50d9-45c1-b4d6-244100f3029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2EEDECE-91B5-469A-9CDF-A4A115613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aa2bce-50d9-45c1-b4d6-244100f30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Master Template KM</Template>
  <TotalTime>929</TotalTime>
  <Words>820</Words>
  <Application>Microsoft Office PowerPoint</Application>
  <PresentationFormat>Widescreen</PresentationFormat>
  <Paragraphs>191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Helvetica Neue</vt:lpstr>
      <vt:lpstr>Wingdings</vt:lpstr>
      <vt:lpstr>Style 1 with footer. Border only. Good for printing.</vt:lpstr>
      <vt:lpstr>Style 1 no footer. Border only. Good for printing.</vt:lpstr>
      <vt:lpstr>Style 2 with footer. Saturated teal bkgrnd. NOT for printing.</vt:lpstr>
      <vt:lpstr>Style 2 no footer. Saturated teal bkgrnd. NOT for printing.</vt:lpstr>
      <vt:lpstr>Style 3 with footer. Transparent teal. Good for printing.</vt:lpstr>
      <vt:lpstr>Style 3 no footer. Transparent Teal bkgrnd. Good for printing.</vt:lpstr>
      <vt:lpstr>Style 4 with footer. Lines only. Good for printing.</vt:lpstr>
      <vt:lpstr>Style 4 no footer. Lines only. Good for printing.</vt:lpstr>
      <vt:lpstr>Misc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Alberta Health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Xurong (Rachel) Zhao</dc:creator>
  <cp:lastModifiedBy>Pamela Harrison</cp:lastModifiedBy>
  <cp:revision>64</cp:revision>
  <dcterms:created xsi:type="dcterms:W3CDTF">2017-05-05T13:20:38Z</dcterms:created>
  <dcterms:modified xsi:type="dcterms:W3CDTF">2017-05-15T16:31:48Z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0x010104008B72577483E39242A4DE5EF9BC54067B2703004321B15C42A41047950256AEAEDEA07F</vt:lpwstr>
  </property>
  <property fmtid="{D5CDD505-2E9C-101B-9397-08002B2CF9AE}" pid="3" name="Document Status">
    <vt:lpwstr>Active</vt:lpwstr>
  </property>
  <property fmtid="{D5CDD505-2E9C-101B-9397-08002B2CF9AE}" pid="4" name="KM Committee/WG">
    <vt:lpwstr>7</vt:lpwstr>
  </property>
  <property fmtid="{D5CDD505-2E9C-101B-9397-08002B2CF9AE}" pid="5" name="Document Criteria">
    <vt:lpwstr>Communication Tools</vt:lpwstr>
  </property>
  <property fmtid="{D5CDD505-2E9C-101B-9397-08002B2CF9AE}" pid="6" name="KM Initiative">
    <vt:lpwstr>9</vt:lpwstr>
  </property>
  <property fmtid="{D5CDD505-2E9C-101B-9397-08002B2CF9AE}" pid="7" name="Document Type">
    <vt:lpwstr>Template</vt:lpwstr>
  </property>
</Properties>
</file>