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5143500" cx="9144000"/>
  <p:notesSz cx="6858000" cy="9144000"/>
  <p:embeddedFontLst>
    <p:embeddedFont>
      <p:font typeface="Raleway"/>
      <p:regular r:id="rId43"/>
      <p:bold r:id="rId44"/>
      <p:italic r:id="rId45"/>
      <p:boldItalic r:id="rId46"/>
    </p:embeddedFont>
    <p:embeddedFont>
      <p:font typeface="Roboto"/>
      <p:regular r:id="rId47"/>
      <p:bold r:id="rId48"/>
      <p:italic r:id="rId49"/>
      <p:boldItalic r:id="rId50"/>
    </p:embeddedFont>
    <p:embeddedFont>
      <p:font typeface="Lato"/>
      <p:regular r:id="rId51"/>
      <p:bold r:id="rId52"/>
      <p:italic r:id="rId53"/>
      <p:boldItalic r:id="rId54"/>
    </p:embeddedFont>
    <p:embeddedFont>
      <p:font typeface="Lato Light"/>
      <p:regular r:id="rId55"/>
      <p:bold r:id="rId56"/>
      <p:italic r:id="rId57"/>
      <p:boldItalic r:id="rId58"/>
    </p:embeddedFont>
    <p:embeddedFont>
      <p:font typeface="Raleway Thin"/>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E209359-52CB-4996-9253-7AF6FC60D6C2}">
  <a:tblStyle styleId="{5E209359-52CB-4996-9253-7AF6FC60D6C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Raleway-bold.fntdata"/><Relationship Id="rId43" Type="http://schemas.openxmlformats.org/officeDocument/2006/relationships/font" Target="fonts/Raleway-regular.fntdata"/><Relationship Id="rId46" Type="http://schemas.openxmlformats.org/officeDocument/2006/relationships/font" Target="fonts/Raleway-boldItalic.fntdata"/><Relationship Id="rId45" Type="http://schemas.openxmlformats.org/officeDocument/2006/relationships/font" Target="fonts/Raleway-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alewayThin-boldItalic.fntdata"/><Relationship Id="rId61" Type="http://schemas.openxmlformats.org/officeDocument/2006/relationships/font" Target="fonts/RalewayThin-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alewayThin-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regular.fntdata"/><Relationship Id="rId50" Type="http://schemas.openxmlformats.org/officeDocument/2006/relationships/font" Target="fonts/Roboto-boldItalic.fntdata"/><Relationship Id="rId53" Type="http://schemas.openxmlformats.org/officeDocument/2006/relationships/font" Target="fonts/Lato-italic.fntdata"/><Relationship Id="rId52" Type="http://schemas.openxmlformats.org/officeDocument/2006/relationships/font" Target="fonts/Lato-bold.fntdata"/><Relationship Id="rId11" Type="http://schemas.openxmlformats.org/officeDocument/2006/relationships/slide" Target="slides/slide5.xml"/><Relationship Id="rId55" Type="http://schemas.openxmlformats.org/officeDocument/2006/relationships/font" Target="fonts/LatoLight-regular.fntdata"/><Relationship Id="rId10" Type="http://schemas.openxmlformats.org/officeDocument/2006/relationships/slide" Target="slides/slide4.xml"/><Relationship Id="rId54" Type="http://schemas.openxmlformats.org/officeDocument/2006/relationships/font" Target="fonts/Lato-boldItalic.fntdata"/><Relationship Id="rId13" Type="http://schemas.openxmlformats.org/officeDocument/2006/relationships/slide" Target="slides/slide7.xml"/><Relationship Id="rId57" Type="http://schemas.openxmlformats.org/officeDocument/2006/relationships/font" Target="fonts/LatoLight-italic.fntdata"/><Relationship Id="rId12" Type="http://schemas.openxmlformats.org/officeDocument/2006/relationships/slide" Target="slides/slide6.xml"/><Relationship Id="rId56" Type="http://schemas.openxmlformats.org/officeDocument/2006/relationships/font" Target="fonts/LatoLight-bold.fntdata"/><Relationship Id="rId15" Type="http://schemas.openxmlformats.org/officeDocument/2006/relationships/slide" Target="slides/slide9.xml"/><Relationship Id="rId59" Type="http://schemas.openxmlformats.org/officeDocument/2006/relationships/font" Target="fonts/RalewayThin-regular.fntdata"/><Relationship Id="rId14" Type="http://schemas.openxmlformats.org/officeDocument/2006/relationships/slide" Target="slides/slide8.xml"/><Relationship Id="rId58" Type="http://schemas.openxmlformats.org/officeDocument/2006/relationships/font" Target="fonts/LatoLight-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iki.creativecommons.org/wiki/best_practices_for_attribution"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libri"/>
              <a:buChar char="-"/>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eb4ba50d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eb4ba50d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40ef500d9b_0_3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g40ef500d9b_0_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sz="11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40ef500d9b_0_3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g40ef500d9b_0_3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sz="11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5fba35cd61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5fba35cd61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sz="11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40ef500d9b_0_3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40ef500d9b_0_3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sz="11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5f2a1fcab0_0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f2a1fcab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5f2a1fcab0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5f2a1fcab0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5f2a1fcab0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f2a1fcab0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5fc6cb94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5fc6cb94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5fc6cb948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fc6cb948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40514f23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40514f23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start to explore OER, let’s first lay the groundwork of what is an Educational Resource.  What type of materials do we teach with or use to learn? What are some examples of resources you use in your classroom now?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Textbooks</a:t>
            </a:r>
            <a:endParaRPr/>
          </a:p>
          <a:p>
            <a:pPr indent="-298450" lvl="0" marL="457200" rtl="0" algn="l">
              <a:spcBef>
                <a:spcPts val="0"/>
              </a:spcBef>
              <a:spcAft>
                <a:spcPts val="0"/>
              </a:spcAft>
              <a:buSzPts val="1100"/>
              <a:buChar char="-"/>
            </a:pPr>
            <a:r>
              <a:rPr lang="en"/>
              <a:t>Journal articles</a:t>
            </a:r>
            <a:endParaRPr/>
          </a:p>
          <a:p>
            <a:pPr indent="-298450" lvl="0" marL="457200" rtl="0" algn="l">
              <a:spcBef>
                <a:spcPts val="0"/>
              </a:spcBef>
              <a:spcAft>
                <a:spcPts val="0"/>
              </a:spcAft>
              <a:buSzPts val="1100"/>
              <a:buChar char="-"/>
            </a:pPr>
            <a:r>
              <a:rPr lang="en"/>
              <a:t>Websites</a:t>
            </a:r>
            <a:endParaRPr/>
          </a:p>
          <a:p>
            <a:pPr indent="-298450" lvl="0" marL="457200" rtl="0" algn="l">
              <a:spcBef>
                <a:spcPts val="0"/>
              </a:spcBef>
              <a:spcAft>
                <a:spcPts val="0"/>
              </a:spcAft>
              <a:buSzPts val="1100"/>
              <a:buChar char="-"/>
            </a:pPr>
            <a:r>
              <a:rPr lang="en"/>
              <a:t>Videos</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5fc6cb948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5fc6cb948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5fba35cd61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fba35cd61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5fba35cd6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5fba35cd6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image is a screenshot of the video in the next slide. I was able to easily capture the requirements of the attribution statement from viewing </a:t>
            </a:r>
            <a:r>
              <a:rPr lang="en"/>
              <a:t>the</a:t>
            </a:r>
            <a:r>
              <a:rPr lang="en"/>
              <a:t> YouTube description of the video and following the instructions on the Creative Commons “best practices for attribution” article here: </a:t>
            </a:r>
            <a:r>
              <a:rPr lang="en" u="sng">
                <a:solidFill>
                  <a:schemeClr val="hlink"/>
                </a:solidFill>
                <a:hlinkClick r:id="rId2"/>
              </a:rPr>
              <a:t>https://wiki.creativecommons.org/wiki/best_practices_for_attribution</a:t>
            </a: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5fba35cd61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5fba35cd61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lang="en" sz="1100">
                <a:solidFill>
                  <a:schemeClr val="dk1"/>
                </a:solidFill>
              </a:rPr>
              <a:t>Youtube</a:t>
            </a:r>
            <a:endParaRPr sz="1100">
              <a:solidFill>
                <a:schemeClr val="dk1"/>
              </a:solidFill>
            </a:endParaRPr>
          </a:p>
          <a:p>
            <a:pPr indent="0" lvl="0" marL="0" marR="0" rtl="0" algn="l">
              <a:spcBef>
                <a:spcPts val="0"/>
              </a:spcBef>
              <a:spcAft>
                <a:spcPts val="0"/>
              </a:spcAft>
              <a:buClr>
                <a:schemeClr val="dk1"/>
              </a:buClr>
              <a:buFont typeface="Arial"/>
              <a:buNone/>
            </a:pPr>
            <a:r>
              <a:t/>
            </a:r>
            <a:endParaRPr sz="1100">
              <a:solidFill>
                <a:schemeClr val="dk1"/>
              </a:solidFill>
            </a:endParaRPr>
          </a:p>
          <a:p>
            <a:pPr indent="0" lvl="0" marL="0" marR="0" rtl="0" algn="l">
              <a:spcBef>
                <a:spcPts val="0"/>
              </a:spcBef>
              <a:spcAft>
                <a:spcPts val="0"/>
              </a:spcAft>
              <a:buClr>
                <a:schemeClr val="dk1"/>
              </a:buClr>
              <a:buFont typeface="Arial"/>
              <a:buNone/>
            </a:pPr>
            <a:r>
              <a:rPr lang="en" sz="1100">
                <a:solidFill>
                  <a:schemeClr val="dk1"/>
                </a:solidFill>
              </a:rPr>
              <a:t>In this example, I discovered a video of “funny cats” on You Tube which has a Creative Commons license. I searched for “funny cats” on You Tube and then clicked “filter” and chose “Creative Commons”. Not only can I see that the video overall is licensed as CC-BY-SA. </a:t>
            </a:r>
            <a:br>
              <a:rPr lang="en" sz="1100">
                <a:solidFill>
                  <a:schemeClr val="dk1"/>
                </a:solidFill>
              </a:rPr>
            </a:br>
            <a:endParaRPr sz="11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5fba35cd61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5fba35cd61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5fba35cd61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5fba35cd61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Creative Commons Search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example I found a similarly orange cat using the Creative Commons search function. I limited the usage rights filter to lead me to an image which is licensed as ND (no </a:t>
            </a:r>
            <a:r>
              <a:rPr lang="en"/>
              <a:t>derivatives</a:t>
            </a:r>
            <a:r>
              <a:rPr lang="en"/>
              <a:t>) to remind the audience that Creative Commons licenses are not only applicable to OER (licensed for adaptation) but also for ND content which is licensed for reuse but does not allow for </a:t>
            </a:r>
            <a:r>
              <a:rPr lang="en"/>
              <a:t>modification</a:t>
            </a: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5fba35cd61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5fba35cd61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 am sharing an open textbook which is localized to Canada. I point out the license and the fact that it is a pressbooks textbook so it allows for cloning, click-to-print, and can be imported to an ereader.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5fba35cd61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5fba35cd61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I show the BCcampus repository including the search result view to show the tags indicating “faculty reviewed”, “adopted”, “accessible”, “ancillary resources”, etc.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5fba35cd61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fba35cd61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5f2a1fcab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5f2a1fcab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5fba35cd6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fba35cd6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012243"/>
                </a:solidFill>
                <a:latin typeface="Lato"/>
                <a:ea typeface="Lato"/>
                <a:cs typeface="Lato"/>
                <a:sym typeface="Lato"/>
              </a:rPr>
              <a:t>How is this different from free resources you find online? </a:t>
            </a:r>
            <a:endParaRPr sz="1050">
              <a:solidFill>
                <a:srgbClr val="012243"/>
              </a:solidFill>
              <a:latin typeface="Lato"/>
              <a:ea typeface="Lato"/>
              <a:cs typeface="Lato"/>
              <a:sym typeface="Lato"/>
            </a:endParaRPr>
          </a:p>
          <a:p>
            <a:pPr indent="0" lvl="0" marL="0" rtl="0" algn="l">
              <a:spcBef>
                <a:spcPts val="0"/>
              </a:spcBef>
              <a:spcAft>
                <a:spcPts val="0"/>
              </a:spcAft>
              <a:buNone/>
            </a:pPr>
            <a:r>
              <a:rPr lang="en" sz="1050">
                <a:solidFill>
                  <a:srgbClr val="012243"/>
                </a:solidFill>
                <a:latin typeface="Lato"/>
                <a:ea typeface="Lato"/>
                <a:cs typeface="Lato"/>
                <a:sym typeface="Lato"/>
              </a:rPr>
              <a:t>Definition of repurpose: </a:t>
            </a:r>
            <a:r>
              <a:rPr lang="en" u="sng">
                <a:solidFill>
                  <a:srgbClr val="222222"/>
                </a:solidFill>
                <a:highlight>
                  <a:srgbClr val="FFFFFF"/>
                </a:highlight>
              </a:rPr>
              <a:t>adapt for use in a different purpose.</a:t>
            </a:r>
            <a:endParaRPr>
              <a:solidFill>
                <a:srgbClr val="222222"/>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5f2a1fcab0_0_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5f2a1fcab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5f2a1fcab0_0_1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f2a1fcab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5f2a1fcab0_0_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5f2a1fcab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404385e306_4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404385e306_4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401c51a5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401c51a5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To close out the workshop, explain the badge that participants will receive.</a:t>
            </a:r>
            <a:endParaRPr sz="1200">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40152db2f4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40152db2f4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5fba35cd61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5fba35cd61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40514f233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40514f233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050">
                <a:solidFill>
                  <a:srgbClr val="012243"/>
                </a:solidFill>
                <a:latin typeface="Lato"/>
                <a:ea typeface="Lato"/>
                <a:cs typeface="Lato"/>
                <a:sym typeface="Lato"/>
              </a:rPr>
              <a:t>David Wiley</a:t>
            </a:r>
            <a:endParaRPr sz="1050">
              <a:solidFill>
                <a:srgbClr val="012243"/>
              </a:solidFill>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5fc6cb948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5fc6cb948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40ef500d9b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0ef500d9b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eb4ba50d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eb4ba50d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Creative Commons licensing is the most commonly used way for creators to modify their copyright. With Creative Commons licensing, OER carry the permissions for users to freely download, edit, and share the content to better serve all students.</a:t>
            </a:r>
            <a:br>
              <a:rPr lang="en" sz="1200">
                <a:latin typeface="Calibri"/>
                <a:ea typeface="Calibri"/>
                <a:cs typeface="Calibri"/>
                <a:sym typeface="Calibri"/>
              </a:rPr>
            </a:br>
            <a:r>
              <a:rPr lang="en" sz="1200">
                <a:latin typeface="Calibri"/>
                <a:ea typeface="Calibri"/>
                <a:cs typeface="Calibri"/>
                <a:sym typeface="Calibri"/>
              </a:rPr>
              <a:t> </a:t>
            </a:r>
            <a:br>
              <a:rPr lang="en" sz="1200">
                <a:latin typeface="Calibri"/>
                <a:ea typeface="Calibri"/>
                <a:cs typeface="Calibri"/>
                <a:sym typeface="Calibri"/>
              </a:rPr>
            </a:br>
            <a:r>
              <a:rPr lang="en" sz="1200">
                <a:latin typeface="Calibri"/>
                <a:ea typeface="Calibri"/>
                <a:cs typeface="Calibri"/>
                <a:sym typeface="Calibri"/>
              </a:rPr>
              <a:t>The licenses are free, and with easily understandable language and symbols help creators easily navigate through the process of selecting how they want their work to be used by others.  It is important to understand that a CC license is not in violation of copyright and does not replace or mean you are giving up copyright; in fact, CC licensing cannot exist without copyright law. Remember, it is taking an “all rights reserved” and making it “some rights reserved”.</a:t>
            </a:r>
            <a:r>
              <a:rPr lang="en"/>
              <a:t>  </a:t>
            </a:r>
            <a:br>
              <a:rPr lang="en"/>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40ef500d9b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0ef500d9b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e62b7e0dc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e62b7e0dc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4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blipFill>
          <a:blip r:embed="rId2">
            <a:alphaModFix/>
          </a:blip>
          <a:stretch>
            <a:fillRect/>
          </a:stretch>
        </a:blipFill>
      </p:bgPr>
    </p:bg>
    <p:spTree>
      <p:nvGrpSpPr>
        <p:cNvPr id="50" name="Shape 50"/>
        <p:cNvGrpSpPr/>
        <p:nvPr/>
      </p:nvGrpSpPr>
      <p:grpSpPr>
        <a:xfrm>
          <a:off x="0" y="0"/>
          <a:ext cx="0" cy="0"/>
          <a:chOff x="0" y="0"/>
          <a:chExt cx="0" cy="0"/>
        </a:xfrm>
      </p:grpSpPr>
      <p:pic>
        <p:nvPicPr>
          <p:cNvPr descr="paint_transparent4.png" id="51" name="Google Shape;51;p13"/>
          <p:cNvPicPr preferRelativeResize="0"/>
          <p:nvPr/>
        </p:nvPicPr>
        <p:blipFill rotWithShape="1">
          <a:blip r:embed="rId3">
            <a:alphaModFix/>
          </a:blip>
          <a:srcRect b="0" l="0" r="49954" t="0"/>
          <a:stretch/>
        </p:blipFill>
        <p:spPr>
          <a:xfrm>
            <a:off x="4567925" y="0"/>
            <a:ext cx="4576075" cy="5143524"/>
          </a:xfrm>
          <a:prstGeom prst="rect">
            <a:avLst/>
          </a:prstGeom>
          <a:noFill/>
          <a:ln>
            <a:noFill/>
          </a:ln>
        </p:spPr>
      </p:pic>
      <p:sp>
        <p:nvSpPr>
          <p:cNvPr id="52" name="Google Shape;52;p13"/>
          <p:cNvSpPr/>
          <p:nvPr/>
        </p:nvSpPr>
        <p:spPr>
          <a:xfrm>
            <a:off x="0" y="-150"/>
            <a:ext cx="5300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txBox="1"/>
          <p:nvPr>
            <p:ph type="ctrTitle"/>
          </p:nvPr>
        </p:nvSpPr>
        <p:spPr>
          <a:xfrm>
            <a:off x="685800" y="2878750"/>
            <a:ext cx="3914700" cy="11598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4" name="Google Shape;54;p13"/>
          <p:cNvSpPr txBox="1"/>
          <p:nvPr>
            <p:ph idx="1" type="subTitle"/>
          </p:nvPr>
        </p:nvSpPr>
        <p:spPr>
          <a:xfrm>
            <a:off x="685800" y="4135454"/>
            <a:ext cx="3914700" cy="784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sz="1400">
                <a:solidFill>
                  <a:schemeClr val="dk2"/>
                </a:solidFill>
              </a:defRPr>
            </a:lvl1pPr>
            <a:lvl2pPr lvl="1" rtl="0">
              <a:spcBef>
                <a:spcPts val="1600"/>
              </a:spcBef>
              <a:spcAft>
                <a:spcPts val="0"/>
              </a:spcAft>
              <a:buClr>
                <a:schemeClr val="dk2"/>
              </a:buClr>
              <a:buSzPts val="1400"/>
              <a:buNone/>
              <a:defRPr sz="1400">
                <a:solidFill>
                  <a:schemeClr val="dk2"/>
                </a:solidFill>
              </a:defRPr>
            </a:lvl2pPr>
            <a:lvl3pPr lvl="2" rtl="0">
              <a:spcBef>
                <a:spcPts val="1600"/>
              </a:spcBef>
              <a:spcAft>
                <a:spcPts val="0"/>
              </a:spcAft>
              <a:buClr>
                <a:schemeClr val="dk2"/>
              </a:buClr>
              <a:buSzPts val="1400"/>
              <a:buNone/>
              <a:defRPr sz="1400">
                <a:solidFill>
                  <a:schemeClr val="dk2"/>
                </a:solidFill>
              </a:defRPr>
            </a:lvl3pPr>
            <a:lvl4pPr lvl="3" rtl="0">
              <a:spcBef>
                <a:spcPts val="1600"/>
              </a:spcBef>
              <a:spcAft>
                <a:spcPts val="0"/>
              </a:spcAft>
              <a:buClr>
                <a:schemeClr val="dk2"/>
              </a:buClr>
              <a:buSzPts val="1400"/>
              <a:buNone/>
              <a:defRPr sz="1400">
                <a:solidFill>
                  <a:schemeClr val="dk2"/>
                </a:solidFill>
              </a:defRPr>
            </a:lvl4pPr>
            <a:lvl5pPr lvl="4" rtl="0">
              <a:spcBef>
                <a:spcPts val="1600"/>
              </a:spcBef>
              <a:spcAft>
                <a:spcPts val="0"/>
              </a:spcAft>
              <a:buClr>
                <a:schemeClr val="dk2"/>
              </a:buClr>
              <a:buSzPts val="1400"/>
              <a:buNone/>
              <a:defRPr sz="1400">
                <a:solidFill>
                  <a:schemeClr val="dk2"/>
                </a:solidFill>
              </a:defRPr>
            </a:lvl5pPr>
            <a:lvl6pPr lvl="5" rtl="0">
              <a:spcBef>
                <a:spcPts val="1600"/>
              </a:spcBef>
              <a:spcAft>
                <a:spcPts val="0"/>
              </a:spcAft>
              <a:buClr>
                <a:schemeClr val="dk2"/>
              </a:buClr>
              <a:buSzPts val="1400"/>
              <a:buNone/>
              <a:defRPr sz="1400">
                <a:solidFill>
                  <a:schemeClr val="dk2"/>
                </a:solidFill>
              </a:defRPr>
            </a:lvl6pPr>
            <a:lvl7pPr lvl="6" rtl="0">
              <a:spcBef>
                <a:spcPts val="1600"/>
              </a:spcBef>
              <a:spcAft>
                <a:spcPts val="0"/>
              </a:spcAft>
              <a:buClr>
                <a:schemeClr val="dk2"/>
              </a:buClr>
              <a:buSzPts val="1400"/>
              <a:buNone/>
              <a:defRPr sz="1400">
                <a:solidFill>
                  <a:schemeClr val="dk2"/>
                </a:solidFill>
              </a:defRPr>
            </a:lvl7pPr>
            <a:lvl8pPr lvl="7" rtl="0">
              <a:spcBef>
                <a:spcPts val="1600"/>
              </a:spcBef>
              <a:spcAft>
                <a:spcPts val="0"/>
              </a:spcAft>
              <a:buClr>
                <a:schemeClr val="dk2"/>
              </a:buClr>
              <a:buSzPts val="1400"/>
              <a:buNone/>
              <a:defRPr sz="1400">
                <a:solidFill>
                  <a:schemeClr val="dk2"/>
                </a:solidFill>
              </a:defRPr>
            </a:lvl8pPr>
            <a:lvl9pPr lvl="8" rtl="0">
              <a:spcBef>
                <a:spcPts val="1600"/>
              </a:spcBef>
              <a:spcAft>
                <a:spcPts val="1600"/>
              </a:spcAft>
              <a:buClr>
                <a:schemeClr val="dk2"/>
              </a:buClr>
              <a:buSzPts val="1400"/>
              <a:buNone/>
              <a:defRPr sz="1400">
                <a:solidFill>
                  <a:schemeClr val="dk2"/>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hyperlink" Target="http://openphys.med.ualberta.c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hyperlink" Target="http://opengenetics.net/" TargetMode="External"/><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businessukrainian.com/"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hyperlink" Target="https://pressbooks.library.ualberta.ca/mlsci/"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5.jpg"/><Relationship Id="rId9" Type="http://schemas.openxmlformats.org/officeDocument/2006/relationships/image" Target="../media/image40.jpg"/><Relationship Id="rId5" Type="http://schemas.openxmlformats.org/officeDocument/2006/relationships/image" Target="../media/image45.jpg"/><Relationship Id="rId6" Type="http://schemas.openxmlformats.org/officeDocument/2006/relationships/image" Target="../media/image42.jpg"/><Relationship Id="rId7" Type="http://schemas.openxmlformats.org/officeDocument/2006/relationships/image" Target="../media/image22.jpg"/><Relationship Id="rId8"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hyperlink" Target="https://www.folio.ca/vr-app-gives-medical-students-a-new-way-to-see-inner-workings-of-cells/" TargetMode="External"/><Relationship Id="rId5" Type="http://schemas.openxmlformats.org/officeDocument/2006/relationships/hyperlink" Target="https://cell101.arvr.c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hyperlink" Target="https://falon3.github.io/oer_visualTools/plume.html#top"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cases.open.ubc.ca/" TargetMode="External"/><Relationship Id="rId4" Type="http://schemas.openxmlformats.org/officeDocument/2006/relationships/image" Target="../media/image30.png"/><Relationship Id="rId5"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hyperlink" Target="https://pm4id.org/" TargetMode="External"/><Relationship Id="rId4" Type="http://schemas.openxmlformats.org/officeDocument/2006/relationships/image" Target="../media/image25.png"/><Relationship Id="rId5"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hyperlink" Target="http://empoweringthespirit.ca/" TargetMode="External"/><Relationship Id="rId5" Type="http://schemas.openxmlformats.org/officeDocument/2006/relationships/hyperlink" Target="https://docs.google.com/document/d/1ikptb8wl7ftsgmMcGi4cSvr8rGi9zRyqVCzf-B8tnI0/edit?usp=sharing" TargetMode="External"/><Relationship Id="rId6"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hyperlink" Target="https://www.youtube.com/channel/UC1cS_ndliJZ88Dvfh1UnX7w" TargetMode="External"/><Relationship Id="rId5" Type="http://schemas.openxmlformats.org/officeDocument/2006/relationships/hyperlink" Target="https://www.youtube.com/redirect?q=http%3A%2F%2Fcreativecommons.org%2Flicenses%2Fb&amp;redir_token=xvEepnohei0q-Eaa_roy-CywQeR8MTU2NjQwNDk2OUAxNTY2MzE4NTY5&amp;event=video_description&amp;v=yINjxluMrU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hyperlink" Target="https://www.youtube.com/watch?v=yINjxluMrU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hyperlink" Target="http://www.flickr.com/photos/69295680@N00/17094179258" TargetMode="External"/><Relationship Id="rId5" Type="http://schemas.openxmlformats.org/officeDocument/2006/relationships/hyperlink" Target="http://www.flickr.com/photos/69295680@N00" TargetMode="External"/><Relationship Id="rId6" Type="http://schemas.openxmlformats.org/officeDocument/2006/relationships/hyperlink" Target="https://creativecommons.org/licenses/by-nd/2.0/?ref=ccsearch&amp;atype=rich"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hyperlink" Target="https://search.creativecommons.org/photos/f4589973-a9df-4efa-ab5c-b5c762aa563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hyperlink" Target="https://opentextbc.ca/introductiontopsychology/"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s://open.bccampus.ca/browse-our-collection/find-open-textbooks/" TargetMode="External"/><Relationship Id="rId4" Type="http://schemas.openxmlformats.org/officeDocument/2006/relationships/image" Target="../media/image34.png"/><Relationship Id="rId5"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hyperlink" Target="https://open.bccampus.ca/browse-our-collection/find-open-textbooks/" TargetMode="External"/><Relationship Id="rId4" Type="http://schemas.openxmlformats.org/officeDocument/2006/relationships/image" Target="../media/image35.png"/><Relationship Id="rId5"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hyperlink" Target="mailto:oer@ualberta.c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mailto:ctl@ualberta.ca" TargetMode="External"/><Relationship Id="rId4" Type="http://schemas.openxmlformats.org/officeDocument/2006/relationships/hyperlink" Target="mailto:oer@ualberta.ca" TargetMode="External"/><Relationship Id="rId5" Type="http://schemas.openxmlformats.org/officeDocument/2006/relationships/hyperlink" Target="mailto:krystam@ualberta.ca"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docs.google.com/document/d/162y7HdY4Lsu0nKzUimeaCMY2M-zBC41cR6CgjV_biGo/view#" TargetMode="External"/><Relationship Id="rId4" Type="http://schemas.openxmlformats.org/officeDocument/2006/relationships/hyperlink" Target="https://www.ualberta.ca/centre-for-teaching-and-learning/grants/oer" TargetMode="External"/><Relationship Id="rId5" Type="http://schemas.openxmlformats.org/officeDocument/2006/relationships/hyperlink" Target="https://www.library.ualberta.ca/publishing" TargetMode="External"/><Relationship Id="rId6" Type="http://schemas.openxmlformats.org/officeDocument/2006/relationships/hyperlink" Target="https://www.oercommons.org/" TargetMode="External"/><Relationship Id="rId7" Type="http://schemas.openxmlformats.org/officeDocument/2006/relationships/hyperlink" Target="https://open.bccampus.ca/browse-our-collection/find-open-textbooks/" TargetMode="External"/><Relationship Id="rId8" Type="http://schemas.openxmlformats.org/officeDocument/2006/relationships/hyperlink" Target="https://search.creativecommons.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hyperlink" Target="https://creativecommons.org/about/downloads/"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8" name="Shape 58"/>
        <p:cNvGrpSpPr/>
        <p:nvPr/>
      </p:nvGrpSpPr>
      <p:grpSpPr>
        <a:xfrm>
          <a:off x="0" y="0"/>
          <a:ext cx="0" cy="0"/>
          <a:chOff x="0" y="0"/>
          <a:chExt cx="0" cy="0"/>
        </a:xfrm>
      </p:grpSpPr>
      <p:sp>
        <p:nvSpPr>
          <p:cNvPr id="59" name="Google Shape;59;p14"/>
          <p:cNvSpPr txBox="1"/>
          <p:nvPr>
            <p:ph type="ctrTitle"/>
          </p:nvPr>
        </p:nvSpPr>
        <p:spPr>
          <a:xfrm>
            <a:off x="267975" y="1340850"/>
            <a:ext cx="8656800" cy="166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400">
                <a:solidFill>
                  <a:srgbClr val="3C4043"/>
                </a:solidFill>
                <a:latin typeface="Roboto"/>
                <a:ea typeface="Roboto"/>
                <a:cs typeface="Roboto"/>
                <a:sym typeface="Roboto"/>
              </a:rPr>
              <a:t>Free and open teaching materials:</a:t>
            </a:r>
            <a:r>
              <a:rPr lang="en" sz="4800">
                <a:solidFill>
                  <a:srgbClr val="3C4043"/>
                </a:solidFill>
                <a:latin typeface="Roboto"/>
                <a:ea typeface="Roboto"/>
                <a:cs typeface="Roboto"/>
                <a:sym typeface="Roboto"/>
              </a:rPr>
              <a:t> </a:t>
            </a:r>
            <a:endParaRPr sz="4800">
              <a:solidFill>
                <a:srgbClr val="3C4043"/>
              </a:solidFill>
              <a:latin typeface="Roboto"/>
              <a:ea typeface="Roboto"/>
              <a:cs typeface="Roboto"/>
              <a:sym typeface="Roboto"/>
            </a:endParaRPr>
          </a:p>
          <a:p>
            <a:pPr indent="0" lvl="0" marL="0" rtl="0" algn="ctr">
              <a:spcBef>
                <a:spcPts val="0"/>
              </a:spcBef>
              <a:spcAft>
                <a:spcPts val="0"/>
              </a:spcAft>
              <a:buNone/>
            </a:pPr>
            <a:r>
              <a:rPr lang="en" sz="4800">
                <a:solidFill>
                  <a:srgbClr val="3C4043"/>
                </a:solidFill>
                <a:latin typeface="Roboto"/>
                <a:ea typeface="Roboto"/>
                <a:cs typeface="Roboto"/>
                <a:sym typeface="Roboto"/>
              </a:rPr>
              <a:t>when, why, and how</a:t>
            </a:r>
            <a:endParaRPr sz="4800"/>
          </a:p>
        </p:txBody>
      </p:sp>
      <p:sp>
        <p:nvSpPr>
          <p:cNvPr id="60" name="Google Shape;60;p14"/>
          <p:cNvSpPr txBox="1"/>
          <p:nvPr>
            <p:ph idx="1" type="subTitle"/>
          </p:nvPr>
        </p:nvSpPr>
        <p:spPr>
          <a:xfrm>
            <a:off x="311700" y="359010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CTL Teaching Institute Aug 19, 21 &amp; 22, 2019</a:t>
            </a:r>
            <a:endParaRPr/>
          </a:p>
        </p:txBody>
      </p:sp>
      <p:pic>
        <p:nvPicPr>
          <p:cNvPr id="61" name="Google Shape;61;p14"/>
          <p:cNvPicPr preferRelativeResize="0"/>
          <p:nvPr/>
        </p:nvPicPr>
        <p:blipFill>
          <a:blip r:embed="rId3">
            <a:alphaModFix/>
          </a:blip>
          <a:stretch>
            <a:fillRect/>
          </a:stretch>
        </p:blipFill>
        <p:spPr>
          <a:xfrm>
            <a:off x="129400" y="4735125"/>
            <a:ext cx="838200" cy="295275"/>
          </a:xfrm>
          <a:prstGeom prst="rect">
            <a:avLst/>
          </a:prstGeom>
          <a:noFill/>
          <a:ln>
            <a:noFill/>
          </a:ln>
        </p:spPr>
      </p:pic>
      <p:sp>
        <p:nvSpPr>
          <p:cNvPr id="62" name="Google Shape;62;p14"/>
          <p:cNvSpPr txBox="1"/>
          <p:nvPr/>
        </p:nvSpPr>
        <p:spPr>
          <a:xfrm>
            <a:off x="528050" y="4413700"/>
            <a:ext cx="5625600" cy="1079100"/>
          </a:xfrm>
          <a:prstGeom prst="rect">
            <a:avLst/>
          </a:prstGeom>
          <a:no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1200">
                <a:latin typeface="Lato"/>
                <a:ea typeface="Lato"/>
                <a:cs typeface="Lato"/>
                <a:sym typeface="Lato"/>
              </a:rPr>
              <a:t>All slides are CC BY unless otherwise noted</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21" name="Shape 121"/>
        <p:cNvGrpSpPr/>
        <p:nvPr/>
      </p:nvGrpSpPr>
      <p:grpSpPr>
        <a:xfrm>
          <a:off x="0" y="0"/>
          <a:ext cx="0" cy="0"/>
          <a:chOff x="0" y="0"/>
          <a:chExt cx="0" cy="0"/>
        </a:xfrm>
      </p:grpSpPr>
      <p:sp>
        <p:nvSpPr>
          <p:cNvPr id="122" name="Google Shape;122;p23"/>
          <p:cNvSpPr txBox="1"/>
          <p:nvPr>
            <p:ph type="title"/>
          </p:nvPr>
        </p:nvSpPr>
        <p:spPr>
          <a:xfrm>
            <a:off x="490250" y="450150"/>
            <a:ext cx="798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Examples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6" name="Shape 126"/>
        <p:cNvGrpSpPr/>
        <p:nvPr/>
      </p:nvGrpSpPr>
      <p:grpSpPr>
        <a:xfrm>
          <a:off x="0" y="0"/>
          <a:ext cx="0" cy="0"/>
          <a:chOff x="0" y="0"/>
          <a:chExt cx="0" cy="0"/>
        </a:xfrm>
      </p:grpSpPr>
      <p:pic>
        <p:nvPicPr>
          <p:cNvPr id="127" name="Google Shape;127;p24"/>
          <p:cNvPicPr preferRelativeResize="0"/>
          <p:nvPr/>
        </p:nvPicPr>
        <p:blipFill rotWithShape="1">
          <a:blip r:embed="rId3">
            <a:alphaModFix/>
          </a:blip>
          <a:srcRect b="0" l="0" r="990" t="6384"/>
          <a:stretch/>
        </p:blipFill>
        <p:spPr>
          <a:xfrm>
            <a:off x="0" y="87925"/>
            <a:ext cx="9053448" cy="4636775"/>
          </a:xfrm>
          <a:prstGeom prst="rect">
            <a:avLst/>
          </a:prstGeom>
          <a:noFill/>
          <a:ln>
            <a:noFill/>
          </a:ln>
        </p:spPr>
      </p:pic>
      <p:sp>
        <p:nvSpPr>
          <p:cNvPr id="128" name="Google Shape;128;p24"/>
          <p:cNvSpPr txBox="1"/>
          <p:nvPr/>
        </p:nvSpPr>
        <p:spPr>
          <a:xfrm>
            <a:off x="0" y="4724700"/>
            <a:ext cx="9144000" cy="41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accent5"/>
                </a:solidFill>
                <a:hlinkClick r:id="rId4">
                  <a:extLst>
                    <a:ext uri="{A12FA001-AC4F-418D-AE19-62706E023703}">
                      <ahyp:hlinkClr val="tx"/>
                    </a:ext>
                  </a:extLst>
                </a:hlinkClick>
              </a:rPr>
              <a:t>http://openphys.med.ualberta.ca/</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2" name="Shape 132"/>
        <p:cNvGrpSpPr/>
        <p:nvPr/>
      </p:nvGrpSpPr>
      <p:grpSpPr>
        <a:xfrm>
          <a:off x="0" y="0"/>
          <a:ext cx="0" cy="0"/>
          <a:chOff x="0" y="0"/>
          <a:chExt cx="0" cy="0"/>
        </a:xfrm>
      </p:grpSpPr>
      <p:pic>
        <p:nvPicPr>
          <p:cNvPr id="133" name="Google Shape;133;p25"/>
          <p:cNvPicPr preferRelativeResize="0"/>
          <p:nvPr/>
        </p:nvPicPr>
        <p:blipFill>
          <a:blip r:embed="rId3">
            <a:alphaModFix/>
          </a:blip>
          <a:stretch>
            <a:fillRect/>
          </a:stretch>
        </p:blipFill>
        <p:spPr>
          <a:xfrm>
            <a:off x="104687" y="0"/>
            <a:ext cx="4722226" cy="4708526"/>
          </a:xfrm>
          <a:prstGeom prst="rect">
            <a:avLst/>
          </a:prstGeom>
          <a:noFill/>
          <a:ln>
            <a:noFill/>
          </a:ln>
        </p:spPr>
      </p:pic>
      <p:sp>
        <p:nvSpPr>
          <p:cNvPr id="134" name="Google Shape;134;p25"/>
          <p:cNvSpPr txBox="1"/>
          <p:nvPr/>
        </p:nvSpPr>
        <p:spPr>
          <a:xfrm>
            <a:off x="0" y="4708525"/>
            <a:ext cx="9144000" cy="41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accent5"/>
                </a:solidFill>
                <a:hlinkClick r:id="rId4">
                  <a:extLst>
                    <a:ext uri="{A12FA001-AC4F-418D-AE19-62706E023703}">
                      <ahyp:hlinkClr val="tx"/>
                    </a:ext>
                  </a:extLst>
                </a:hlinkClick>
              </a:rPr>
              <a:t>http://opengenetics.net/</a:t>
            </a:r>
            <a:r>
              <a:rPr b="1" lang="en" sz="1100">
                <a:solidFill>
                  <a:schemeClr val="dk1"/>
                </a:solidFill>
                <a:latin typeface="Lato"/>
                <a:ea typeface="Lato"/>
                <a:cs typeface="Lato"/>
                <a:sym typeface="Lato"/>
              </a:rPr>
              <a:t> </a:t>
            </a:r>
            <a:endParaRPr b="1" sz="1100">
              <a:solidFill>
                <a:schemeClr val="dk1"/>
              </a:solidFill>
              <a:latin typeface="Lato"/>
              <a:ea typeface="Lato"/>
              <a:cs typeface="Lato"/>
              <a:sym typeface="Lato"/>
            </a:endParaRPr>
          </a:p>
        </p:txBody>
      </p:sp>
      <p:pic>
        <p:nvPicPr>
          <p:cNvPr id="135" name="Google Shape;135;p25"/>
          <p:cNvPicPr preferRelativeResize="0"/>
          <p:nvPr/>
        </p:nvPicPr>
        <p:blipFill rotWithShape="1">
          <a:blip r:embed="rId5">
            <a:alphaModFix/>
          </a:blip>
          <a:srcRect b="4716" l="0" r="0" t="0"/>
          <a:stretch/>
        </p:blipFill>
        <p:spPr>
          <a:xfrm>
            <a:off x="4826925" y="0"/>
            <a:ext cx="4020975" cy="4708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9" name="Shape 139"/>
        <p:cNvGrpSpPr/>
        <p:nvPr/>
      </p:nvGrpSpPr>
      <p:grpSpPr>
        <a:xfrm>
          <a:off x="0" y="0"/>
          <a:ext cx="0" cy="0"/>
          <a:chOff x="0" y="0"/>
          <a:chExt cx="0" cy="0"/>
        </a:xfrm>
      </p:grpSpPr>
      <p:sp>
        <p:nvSpPr>
          <p:cNvPr id="140" name="Google Shape;140;p26"/>
          <p:cNvSpPr txBox="1"/>
          <p:nvPr/>
        </p:nvSpPr>
        <p:spPr>
          <a:xfrm>
            <a:off x="2602050" y="4754725"/>
            <a:ext cx="3939900" cy="33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hlink"/>
                </a:solidFill>
                <a:hlinkClick r:id="rId3"/>
              </a:rPr>
              <a:t>https://businessukrainian.com/</a:t>
            </a:r>
            <a:endParaRPr/>
          </a:p>
        </p:txBody>
      </p:sp>
      <p:pic>
        <p:nvPicPr>
          <p:cNvPr id="141" name="Google Shape;141;p26"/>
          <p:cNvPicPr preferRelativeResize="0"/>
          <p:nvPr/>
        </p:nvPicPr>
        <p:blipFill rotWithShape="1">
          <a:blip r:embed="rId4">
            <a:alphaModFix/>
          </a:blip>
          <a:srcRect b="11197" l="0" r="11197" t="0"/>
          <a:stretch/>
        </p:blipFill>
        <p:spPr>
          <a:xfrm>
            <a:off x="304150" y="-59800"/>
            <a:ext cx="8535696" cy="47547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5" name="Shape 145"/>
        <p:cNvGrpSpPr/>
        <p:nvPr/>
      </p:nvGrpSpPr>
      <p:grpSpPr>
        <a:xfrm>
          <a:off x="0" y="0"/>
          <a:ext cx="0" cy="0"/>
          <a:chOff x="0" y="0"/>
          <a:chExt cx="0" cy="0"/>
        </a:xfrm>
      </p:grpSpPr>
      <p:pic>
        <p:nvPicPr>
          <p:cNvPr id="146" name="Google Shape;146;p27"/>
          <p:cNvPicPr preferRelativeResize="0"/>
          <p:nvPr/>
        </p:nvPicPr>
        <p:blipFill>
          <a:blip r:embed="rId3">
            <a:alphaModFix/>
          </a:blip>
          <a:stretch>
            <a:fillRect/>
          </a:stretch>
        </p:blipFill>
        <p:spPr>
          <a:xfrm>
            <a:off x="1653674" y="194800"/>
            <a:ext cx="5836675" cy="4619749"/>
          </a:xfrm>
          <a:prstGeom prst="rect">
            <a:avLst/>
          </a:prstGeom>
          <a:noFill/>
          <a:ln>
            <a:noFill/>
          </a:ln>
        </p:spPr>
      </p:pic>
      <p:sp>
        <p:nvSpPr>
          <p:cNvPr id="147" name="Google Shape;147;p27"/>
          <p:cNvSpPr txBox="1"/>
          <p:nvPr/>
        </p:nvSpPr>
        <p:spPr>
          <a:xfrm>
            <a:off x="25" y="4814550"/>
            <a:ext cx="9144000" cy="32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hlink"/>
                </a:solidFill>
                <a:hlinkClick r:id="rId4"/>
              </a:rPr>
              <a:t>https://pressbooks.library.ualberta.ca/mlsci/</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sp>
        <p:nvSpPr>
          <p:cNvPr id="152" name="Google Shape;152;p28"/>
          <p:cNvSpPr/>
          <p:nvPr/>
        </p:nvSpPr>
        <p:spPr>
          <a:xfrm>
            <a:off x="18525" y="0"/>
            <a:ext cx="91440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 name="Google Shape;153;p28"/>
          <p:cNvPicPr preferRelativeResize="0"/>
          <p:nvPr/>
        </p:nvPicPr>
        <p:blipFill>
          <a:blip r:embed="rId3">
            <a:alphaModFix/>
          </a:blip>
          <a:stretch>
            <a:fillRect/>
          </a:stretch>
        </p:blipFill>
        <p:spPr>
          <a:xfrm>
            <a:off x="73727" y="968119"/>
            <a:ext cx="2269272" cy="1517565"/>
          </a:xfrm>
          <a:prstGeom prst="rect">
            <a:avLst/>
          </a:prstGeom>
          <a:noFill/>
          <a:ln>
            <a:noFill/>
          </a:ln>
        </p:spPr>
      </p:pic>
      <p:pic>
        <p:nvPicPr>
          <p:cNvPr id="154" name="Google Shape;154;p28"/>
          <p:cNvPicPr preferRelativeResize="0"/>
          <p:nvPr/>
        </p:nvPicPr>
        <p:blipFill>
          <a:blip r:embed="rId4">
            <a:alphaModFix/>
          </a:blip>
          <a:stretch>
            <a:fillRect/>
          </a:stretch>
        </p:blipFill>
        <p:spPr>
          <a:xfrm>
            <a:off x="73725" y="2714311"/>
            <a:ext cx="2269272" cy="1517565"/>
          </a:xfrm>
          <a:prstGeom prst="rect">
            <a:avLst/>
          </a:prstGeom>
          <a:noFill/>
          <a:ln>
            <a:noFill/>
          </a:ln>
        </p:spPr>
      </p:pic>
      <p:pic>
        <p:nvPicPr>
          <p:cNvPr id="155" name="Google Shape;155;p28"/>
          <p:cNvPicPr preferRelativeResize="0"/>
          <p:nvPr/>
        </p:nvPicPr>
        <p:blipFill>
          <a:blip r:embed="rId5">
            <a:alphaModFix/>
          </a:blip>
          <a:stretch>
            <a:fillRect/>
          </a:stretch>
        </p:blipFill>
        <p:spPr>
          <a:xfrm>
            <a:off x="6171305" y="192826"/>
            <a:ext cx="2897115" cy="2324320"/>
          </a:xfrm>
          <a:prstGeom prst="rect">
            <a:avLst/>
          </a:prstGeom>
          <a:noFill/>
          <a:ln>
            <a:noFill/>
          </a:ln>
        </p:spPr>
      </p:pic>
      <p:pic>
        <p:nvPicPr>
          <p:cNvPr id="156" name="Google Shape;156;p28"/>
          <p:cNvPicPr preferRelativeResize="0"/>
          <p:nvPr/>
        </p:nvPicPr>
        <p:blipFill rotWithShape="1">
          <a:blip r:embed="rId6">
            <a:alphaModFix/>
          </a:blip>
          <a:srcRect b="0" l="0" r="10522" t="0"/>
          <a:stretch/>
        </p:blipFill>
        <p:spPr>
          <a:xfrm>
            <a:off x="6476100" y="2364750"/>
            <a:ext cx="2592330" cy="2324330"/>
          </a:xfrm>
          <a:prstGeom prst="rect">
            <a:avLst/>
          </a:prstGeom>
          <a:noFill/>
          <a:ln>
            <a:noFill/>
          </a:ln>
        </p:spPr>
      </p:pic>
      <p:pic>
        <p:nvPicPr>
          <p:cNvPr id="157" name="Google Shape;157;p28"/>
          <p:cNvPicPr preferRelativeResize="0"/>
          <p:nvPr/>
        </p:nvPicPr>
        <p:blipFill rotWithShape="1">
          <a:blip r:embed="rId7">
            <a:alphaModFix/>
          </a:blip>
          <a:srcRect b="0" l="8802" r="17597" t="0"/>
          <a:stretch/>
        </p:blipFill>
        <p:spPr>
          <a:xfrm>
            <a:off x="2419199" y="968119"/>
            <a:ext cx="1985626" cy="1517578"/>
          </a:xfrm>
          <a:prstGeom prst="rect">
            <a:avLst/>
          </a:prstGeom>
          <a:noFill/>
          <a:ln>
            <a:noFill/>
          </a:ln>
        </p:spPr>
      </p:pic>
      <p:pic>
        <p:nvPicPr>
          <p:cNvPr id="158" name="Google Shape;158;p28"/>
          <p:cNvPicPr preferRelativeResize="0"/>
          <p:nvPr/>
        </p:nvPicPr>
        <p:blipFill rotWithShape="1">
          <a:blip r:embed="rId8">
            <a:alphaModFix/>
          </a:blip>
          <a:srcRect b="15626" l="0" r="26400" t="0"/>
          <a:stretch/>
        </p:blipFill>
        <p:spPr>
          <a:xfrm>
            <a:off x="2419199" y="2709561"/>
            <a:ext cx="1985625" cy="1517579"/>
          </a:xfrm>
          <a:prstGeom prst="rect">
            <a:avLst/>
          </a:prstGeom>
          <a:noFill/>
          <a:ln>
            <a:noFill/>
          </a:ln>
        </p:spPr>
      </p:pic>
      <p:sp>
        <p:nvSpPr>
          <p:cNvPr id="159" name="Google Shape;159;p28"/>
          <p:cNvSpPr txBox="1"/>
          <p:nvPr/>
        </p:nvSpPr>
        <p:spPr>
          <a:xfrm>
            <a:off x="4525950" y="4652950"/>
            <a:ext cx="4254900" cy="20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t>Image Sources: University of Alberta, Faculty of Science, Department of Biological Sciences, Open Image Collection</a:t>
            </a:r>
            <a:endParaRPr sz="600"/>
          </a:p>
        </p:txBody>
      </p:sp>
      <p:sp>
        <p:nvSpPr>
          <p:cNvPr id="160" name="Google Shape;160;p28"/>
          <p:cNvSpPr txBox="1"/>
          <p:nvPr/>
        </p:nvSpPr>
        <p:spPr>
          <a:xfrm>
            <a:off x="73725" y="4195750"/>
            <a:ext cx="4254900" cy="20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t>Image Sources: University of Alberta, Faculty of Medicine and Dentistry, School of Dentistry, Pediatric Dentistry Image Collection</a:t>
            </a:r>
            <a:endParaRPr sz="600"/>
          </a:p>
        </p:txBody>
      </p:sp>
      <p:pic>
        <p:nvPicPr>
          <p:cNvPr id="161" name="Google Shape;161;p28"/>
          <p:cNvPicPr preferRelativeResize="0"/>
          <p:nvPr/>
        </p:nvPicPr>
        <p:blipFill rotWithShape="1">
          <a:blip r:embed="rId9">
            <a:alphaModFix/>
          </a:blip>
          <a:srcRect b="0" l="0" r="4580" t="0"/>
          <a:stretch/>
        </p:blipFill>
        <p:spPr>
          <a:xfrm>
            <a:off x="4496400" y="192825"/>
            <a:ext cx="2189073" cy="4496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9"/>
          <p:cNvPicPr preferRelativeResize="0"/>
          <p:nvPr/>
        </p:nvPicPr>
        <p:blipFill rotWithShape="1">
          <a:blip r:embed="rId3">
            <a:alphaModFix/>
          </a:blip>
          <a:srcRect b="14977" l="0" r="0" t="21771"/>
          <a:stretch/>
        </p:blipFill>
        <p:spPr>
          <a:xfrm>
            <a:off x="78125" y="1011464"/>
            <a:ext cx="8770950" cy="3120576"/>
          </a:xfrm>
          <a:prstGeom prst="rect">
            <a:avLst/>
          </a:prstGeom>
          <a:noFill/>
          <a:ln cap="flat" cmpd="sng" w="9525">
            <a:solidFill>
              <a:srgbClr val="FFFFFF"/>
            </a:solidFill>
            <a:prstDash val="solid"/>
            <a:round/>
            <a:headEnd len="sm" w="sm" type="none"/>
            <a:tailEnd len="sm" w="sm" type="none"/>
          </a:ln>
        </p:spPr>
      </p:pic>
      <p:sp>
        <p:nvSpPr>
          <p:cNvPr id="167" name="Google Shape;167;p29"/>
          <p:cNvSpPr txBox="1"/>
          <p:nvPr/>
        </p:nvSpPr>
        <p:spPr>
          <a:xfrm>
            <a:off x="0" y="4646925"/>
            <a:ext cx="9144000" cy="49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100" u="sng">
                <a:solidFill>
                  <a:schemeClr val="accent5"/>
                </a:solidFill>
                <a:hlinkClick r:id="rId4">
                  <a:extLst>
                    <a:ext uri="{A12FA001-AC4F-418D-AE19-62706E023703}">
                      <ahyp:hlinkClr val="tx"/>
                    </a:ext>
                  </a:extLst>
                </a:hlinkClick>
              </a:rPr>
              <a:t>https://www.folio.ca/vr-app-gives-medical-students-a-new-way-to-see-inner-workings-of-cells/</a:t>
            </a:r>
            <a:endParaRPr/>
          </a:p>
          <a:p>
            <a:pPr indent="0" lvl="0" marL="0" rtl="0" algn="ctr">
              <a:spcBef>
                <a:spcPts val="0"/>
              </a:spcBef>
              <a:spcAft>
                <a:spcPts val="0"/>
              </a:spcAft>
              <a:buNone/>
            </a:pPr>
            <a:r>
              <a:rPr lang="en" sz="1100" u="sng">
                <a:solidFill>
                  <a:schemeClr val="hlink"/>
                </a:solidFill>
                <a:hlinkClick r:id="rId5"/>
              </a:rPr>
              <a:t>https://cell101.arvr.ca/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30"/>
          <p:cNvPicPr preferRelativeResize="0"/>
          <p:nvPr/>
        </p:nvPicPr>
        <p:blipFill>
          <a:blip r:embed="rId3">
            <a:alphaModFix/>
          </a:blip>
          <a:stretch>
            <a:fillRect/>
          </a:stretch>
        </p:blipFill>
        <p:spPr>
          <a:xfrm>
            <a:off x="152400" y="152400"/>
            <a:ext cx="8839204" cy="4484733"/>
          </a:xfrm>
          <a:prstGeom prst="rect">
            <a:avLst/>
          </a:prstGeom>
          <a:noFill/>
          <a:ln>
            <a:noFill/>
          </a:ln>
        </p:spPr>
      </p:pic>
      <p:sp>
        <p:nvSpPr>
          <p:cNvPr id="173" name="Google Shape;173;p30"/>
          <p:cNvSpPr txBox="1"/>
          <p:nvPr/>
        </p:nvSpPr>
        <p:spPr>
          <a:xfrm>
            <a:off x="0" y="4822025"/>
            <a:ext cx="9144000" cy="28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accent5"/>
                </a:solidFill>
                <a:hlinkClick r:id="rId4">
                  <a:extLst>
                    <a:ext uri="{A12FA001-AC4F-418D-AE19-62706E023703}">
                      <ahyp:hlinkClr val="tx"/>
                    </a:ext>
                  </a:extLst>
                </a:hlinkClick>
              </a:rPr>
              <a:t>https://falon3.github.io/oer_visualTools/plume.html#top</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1"/>
          <p:cNvSpPr txBox="1"/>
          <p:nvPr/>
        </p:nvSpPr>
        <p:spPr>
          <a:xfrm>
            <a:off x="0" y="4865700"/>
            <a:ext cx="9144000" cy="2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hlink"/>
                </a:solidFill>
                <a:hlinkClick r:id="rId3"/>
              </a:rPr>
              <a:t>http://cases.open.ubc.ca/</a:t>
            </a:r>
            <a:endParaRPr/>
          </a:p>
        </p:txBody>
      </p:sp>
      <p:pic>
        <p:nvPicPr>
          <p:cNvPr id="179" name="Google Shape;179;p31"/>
          <p:cNvPicPr preferRelativeResize="0"/>
          <p:nvPr/>
        </p:nvPicPr>
        <p:blipFill>
          <a:blip r:embed="rId4">
            <a:alphaModFix/>
          </a:blip>
          <a:stretch>
            <a:fillRect/>
          </a:stretch>
        </p:blipFill>
        <p:spPr>
          <a:xfrm>
            <a:off x="145638" y="221825"/>
            <a:ext cx="4454329" cy="4344824"/>
          </a:xfrm>
          <a:prstGeom prst="rect">
            <a:avLst/>
          </a:prstGeom>
          <a:noFill/>
          <a:ln>
            <a:noFill/>
          </a:ln>
        </p:spPr>
      </p:pic>
      <p:pic>
        <p:nvPicPr>
          <p:cNvPr id="180" name="Google Shape;180;p31"/>
          <p:cNvPicPr preferRelativeResize="0"/>
          <p:nvPr/>
        </p:nvPicPr>
        <p:blipFill>
          <a:blip r:embed="rId5">
            <a:alphaModFix/>
          </a:blip>
          <a:stretch>
            <a:fillRect/>
          </a:stretch>
        </p:blipFill>
        <p:spPr>
          <a:xfrm>
            <a:off x="4567414" y="245093"/>
            <a:ext cx="4430948" cy="429828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2"/>
          <p:cNvSpPr txBox="1"/>
          <p:nvPr/>
        </p:nvSpPr>
        <p:spPr>
          <a:xfrm>
            <a:off x="0" y="4865700"/>
            <a:ext cx="9144000" cy="2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hlink"/>
                </a:solidFill>
                <a:hlinkClick r:id="rId3"/>
              </a:rPr>
              <a:t>https://pm4id.org/</a:t>
            </a:r>
            <a:endParaRPr/>
          </a:p>
        </p:txBody>
      </p:sp>
      <p:pic>
        <p:nvPicPr>
          <p:cNvPr id="186" name="Google Shape;186;p32"/>
          <p:cNvPicPr preferRelativeResize="0"/>
          <p:nvPr/>
        </p:nvPicPr>
        <p:blipFill>
          <a:blip r:embed="rId4">
            <a:alphaModFix/>
          </a:blip>
          <a:stretch>
            <a:fillRect/>
          </a:stretch>
        </p:blipFill>
        <p:spPr>
          <a:xfrm>
            <a:off x="466225" y="177025"/>
            <a:ext cx="4342086" cy="4560899"/>
          </a:xfrm>
          <a:prstGeom prst="rect">
            <a:avLst/>
          </a:prstGeom>
          <a:noFill/>
          <a:ln>
            <a:noFill/>
          </a:ln>
        </p:spPr>
      </p:pic>
      <p:pic>
        <p:nvPicPr>
          <p:cNvPr id="187" name="Google Shape;187;p32"/>
          <p:cNvPicPr preferRelativeResize="0"/>
          <p:nvPr/>
        </p:nvPicPr>
        <p:blipFill>
          <a:blip r:embed="rId5">
            <a:alphaModFix/>
          </a:blip>
          <a:stretch>
            <a:fillRect/>
          </a:stretch>
        </p:blipFill>
        <p:spPr>
          <a:xfrm>
            <a:off x="5649911" y="146250"/>
            <a:ext cx="2844309" cy="45609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are OER?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3"/>
          <p:cNvPicPr preferRelativeResize="0"/>
          <p:nvPr/>
        </p:nvPicPr>
        <p:blipFill rotWithShape="1">
          <a:blip r:embed="rId3">
            <a:alphaModFix/>
          </a:blip>
          <a:srcRect b="44543" l="0" r="556" t="0"/>
          <a:stretch/>
        </p:blipFill>
        <p:spPr>
          <a:xfrm>
            <a:off x="4572000" y="587600"/>
            <a:ext cx="4504574" cy="3488375"/>
          </a:xfrm>
          <a:prstGeom prst="rect">
            <a:avLst/>
          </a:prstGeom>
          <a:noFill/>
          <a:ln>
            <a:noFill/>
          </a:ln>
        </p:spPr>
      </p:pic>
      <p:sp>
        <p:nvSpPr>
          <p:cNvPr id="193" name="Google Shape;193;p33"/>
          <p:cNvSpPr txBox="1"/>
          <p:nvPr/>
        </p:nvSpPr>
        <p:spPr>
          <a:xfrm>
            <a:off x="0" y="4816800"/>
            <a:ext cx="9144000" cy="32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empoweringthespirit.ca</a:t>
            </a:r>
            <a:r>
              <a:rPr lang="en"/>
              <a:t>     |     </a:t>
            </a:r>
            <a:r>
              <a:rPr lang="en" sz="1100" u="sng">
                <a:solidFill>
                  <a:schemeClr val="hlink"/>
                </a:solidFill>
                <a:hlinkClick r:id="rId5"/>
              </a:rPr>
              <a:t>Social Studies Lesson Plan - Grade Five.  Topic: Residential Schools</a:t>
            </a:r>
            <a:endParaRPr sz="1100"/>
          </a:p>
        </p:txBody>
      </p:sp>
      <p:pic>
        <p:nvPicPr>
          <p:cNvPr id="194" name="Google Shape;194;p33"/>
          <p:cNvPicPr preferRelativeResize="0"/>
          <p:nvPr/>
        </p:nvPicPr>
        <p:blipFill rotWithShape="1">
          <a:blip r:embed="rId6">
            <a:alphaModFix/>
          </a:blip>
          <a:srcRect b="15333" l="0" r="0" t="0"/>
          <a:stretch/>
        </p:blipFill>
        <p:spPr>
          <a:xfrm>
            <a:off x="237800" y="477025"/>
            <a:ext cx="4187149" cy="37969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98" name="Shape 198"/>
        <p:cNvGrpSpPr/>
        <p:nvPr/>
      </p:nvGrpSpPr>
      <p:grpSpPr>
        <a:xfrm>
          <a:off x="0" y="0"/>
          <a:ext cx="0" cy="0"/>
          <a:chOff x="0" y="0"/>
          <a:chExt cx="0" cy="0"/>
        </a:xfrm>
      </p:grpSpPr>
      <p:sp>
        <p:nvSpPr>
          <p:cNvPr id="199" name="Google Shape;199;p3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Finding OER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5"/>
          <p:cNvPicPr preferRelativeResize="0"/>
          <p:nvPr/>
        </p:nvPicPr>
        <p:blipFill rotWithShape="1">
          <a:blip r:embed="rId3">
            <a:alphaModFix/>
          </a:blip>
          <a:srcRect b="7743" l="20928" r="20612" t="6412"/>
          <a:stretch/>
        </p:blipFill>
        <p:spPr>
          <a:xfrm>
            <a:off x="2312250" y="859750"/>
            <a:ext cx="4571001" cy="3113750"/>
          </a:xfrm>
          <a:prstGeom prst="rect">
            <a:avLst/>
          </a:prstGeom>
          <a:noFill/>
          <a:ln>
            <a:noFill/>
          </a:ln>
        </p:spPr>
      </p:pic>
      <p:sp>
        <p:nvSpPr>
          <p:cNvPr id="205" name="Google Shape;205;p35"/>
          <p:cNvSpPr txBox="1"/>
          <p:nvPr/>
        </p:nvSpPr>
        <p:spPr>
          <a:xfrm>
            <a:off x="112150" y="4602075"/>
            <a:ext cx="8971200" cy="50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100">
                <a:solidFill>
                  <a:schemeClr val="dk1"/>
                </a:solidFill>
                <a:highlight>
                  <a:srgbClr val="FFFFFF"/>
                </a:highlight>
                <a:latin typeface="Roboto"/>
                <a:ea typeface="Roboto"/>
                <a:cs typeface="Roboto"/>
                <a:sym typeface="Roboto"/>
              </a:rPr>
              <a:t>“Crazy and Funny Cats - Creative Commons” by </a:t>
            </a:r>
            <a:r>
              <a:rPr lang="en" sz="1100">
                <a:solidFill>
                  <a:schemeClr val="hlink"/>
                </a:solidFill>
                <a:highlight>
                  <a:srgbClr val="FFFFFF"/>
                </a:highlight>
                <a:uFill>
                  <a:noFill/>
                </a:uFill>
                <a:latin typeface="Roboto"/>
                <a:ea typeface="Roboto"/>
                <a:cs typeface="Roboto"/>
                <a:sym typeface="Roboto"/>
                <a:hlinkClick r:id="rId4"/>
              </a:rPr>
              <a:t>Christian Aceberos</a:t>
            </a:r>
            <a:r>
              <a:rPr lang="en" sz="1100">
                <a:solidFill>
                  <a:schemeClr val="dk1"/>
                </a:solidFill>
                <a:highlight>
                  <a:srgbClr val="FFFFFF"/>
                </a:highlight>
                <a:latin typeface="Roboto"/>
                <a:ea typeface="Roboto"/>
                <a:cs typeface="Roboto"/>
                <a:sym typeface="Roboto"/>
              </a:rPr>
              <a:t> is licensed under a Creative Commons </a:t>
            </a:r>
            <a:r>
              <a:rPr lang="en" sz="1100" u="sng">
                <a:solidFill>
                  <a:schemeClr val="hlink"/>
                </a:solidFill>
                <a:highlight>
                  <a:srgbClr val="FFFFFF"/>
                </a:highlight>
                <a:latin typeface="Roboto"/>
                <a:ea typeface="Roboto"/>
                <a:cs typeface="Roboto"/>
                <a:sym typeface="Roboto"/>
                <a:hlinkClick r:id="rId5"/>
              </a:rPr>
              <a:t>CC BY-SA 3.0</a:t>
            </a:r>
            <a:r>
              <a:rPr lang="en" sz="1100">
                <a:solidFill>
                  <a:srgbClr val="0D0D0D"/>
                </a:solidFill>
                <a:highlight>
                  <a:srgbClr val="FFFFFF"/>
                </a:highlight>
                <a:latin typeface="Roboto"/>
                <a:ea typeface="Roboto"/>
                <a:cs typeface="Roboto"/>
                <a:sym typeface="Roboto"/>
              </a:rPr>
              <a:t> license. </a:t>
            </a:r>
            <a:endParaRPr sz="11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9" name="Shape 209"/>
        <p:cNvGrpSpPr/>
        <p:nvPr/>
      </p:nvGrpSpPr>
      <p:grpSpPr>
        <a:xfrm>
          <a:off x="0" y="0"/>
          <a:ext cx="0" cy="0"/>
          <a:chOff x="0" y="0"/>
          <a:chExt cx="0" cy="0"/>
        </a:xfrm>
      </p:grpSpPr>
      <p:pic>
        <p:nvPicPr>
          <p:cNvPr id="210" name="Google Shape;210;p36"/>
          <p:cNvPicPr preferRelativeResize="0"/>
          <p:nvPr/>
        </p:nvPicPr>
        <p:blipFill rotWithShape="1">
          <a:blip r:embed="rId3">
            <a:alphaModFix/>
          </a:blip>
          <a:srcRect b="11478" l="0" r="0" t="1230"/>
          <a:stretch/>
        </p:blipFill>
        <p:spPr>
          <a:xfrm>
            <a:off x="2755012" y="0"/>
            <a:ext cx="3633975" cy="4885276"/>
          </a:xfrm>
          <a:prstGeom prst="rect">
            <a:avLst/>
          </a:prstGeom>
          <a:noFill/>
          <a:ln>
            <a:noFill/>
          </a:ln>
        </p:spPr>
      </p:pic>
      <p:sp>
        <p:nvSpPr>
          <p:cNvPr id="211" name="Google Shape;211;p36"/>
          <p:cNvSpPr txBox="1"/>
          <p:nvPr/>
        </p:nvSpPr>
        <p:spPr>
          <a:xfrm>
            <a:off x="0" y="4824900"/>
            <a:ext cx="9144000" cy="31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accent5"/>
                </a:solidFill>
                <a:hlinkClick r:id="rId4">
                  <a:extLst>
                    <a:ext uri="{A12FA001-AC4F-418D-AE19-62706E023703}">
                      <ahyp:hlinkClr val="tx"/>
                    </a:ext>
                  </a:extLst>
                </a:hlinkClick>
              </a:rPr>
              <a:t>https://www.youtube.com/watch?v=yINjxluMrUA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7"/>
          <p:cNvPicPr preferRelativeResize="0"/>
          <p:nvPr/>
        </p:nvPicPr>
        <p:blipFill>
          <a:blip r:embed="rId3">
            <a:alphaModFix/>
          </a:blip>
          <a:stretch>
            <a:fillRect/>
          </a:stretch>
        </p:blipFill>
        <p:spPr>
          <a:xfrm>
            <a:off x="1116199" y="152400"/>
            <a:ext cx="6911600" cy="4628000"/>
          </a:xfrm>
          <a:prstGeom prst="rect">
            <a:avLst/>
          </a:prstGeom>
          <a:noFill/>
          <a:ln>
            <a:noFill/>
          </a:ln>
        </p:spPr>
      </p:pic>
      <p:sp>
        <p:nvSpPr>
          <p:cNvPr id="217" name="Google Shape;217;p37"/>
          <p:cNvSpPr txBox="1"/>
          <p:nvPr/>
        </p:nvSpPr>
        <p:spPr>
          <a:xfrm>
            <a:off x="0" y="4810800"/>
            <a:ext cx="9144000" cy="33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1779BA"/>
                </a:solidFill>
                <a:highlight>
                  <a:srgbClr val="FEFEFE"/>
                </a:highlight>
                <a:uFill>
                  <a:noFill/>
                </a:uFill>
                <a:hlinkClick r:id="rId4">
                  <a:extLst>
                    <a:ext uri="{A12FA001-AC4F-418D-AE19-62706E023703}">
                      <ahyp:hlinkClr val="tx"/>
                    </a:ext>
                  </a:extLst>
                </a:hlinkClick>
              </a:rPr>
              <a:t>"Cat in the forest"</a:t>
            </a:r>
            <a:r>
              <a:rPr lang="en" sz="1100">
                <a:solidFill>
                  <a:srgbClr val="0A0A0A"/>
                </a:solidFill>
                <a:highlight>
                  <a:srgbClr val="FEFEFE"/>
                </a:highlight>
              </a:rPr>
              <a:t> by </a:t>
            </a:r>
            <a:r>
              <a:rPr lang="en" sz="1100">
                <a:solidFill>
                  <a:srgbClr val="1779BA"/>
                </a:solidFill>
                <a:highlight>
                  <a:srgbClr val="FEFEFE"/>
                </a:highlight>
                <a:uFill>
                  <a:noFill/>
                </a:uFill>
                <a:hlinkClick r:id="rId5">
                  <a:extLst>
                    <a:ext uri="{A12FA001-AC4F-418D-AE19-62706E023703}">
                      <ahyp:hlinkClr val="tx"/>
                    </a:ext>
                  </a:extLst>
                </a:hlinkClick>
              </a:rPr>
              <a:t>fettahor</a:t>
            </a:r>
            <a:r>
              <a:rPr lang="en" sz="1100">
                <a:solidFill>
                  <a:srgbClr val="0A0A0A"/>
                </a:solidFill>
                <a:highlight>
                  <a:srgbClr val="FEFEFE"/>
                </a:highlight>
              </a:rPr>
              <a:t> is licensed under </a:t>
            </a:r>
            <a:r>
              <a:rPr lang="en" sz="1100">
                <a:solidFill>
                  <a:srgbClr val="1779BA"/>
                </a:solidFill>
                <a:highlight>
                  <a:srgbClr val="FEFEFE"/>
                </a:highlight>
                <a:uFill>
                  <a:noFill/>
                </a:uFill>
                <a:hlinkClick r:id="rId6">
                  <a:extLst>
                    <a:ext uri="{A12FA001-AC4F-418D-AE19-62706E023703}">
                      <ahyp:hlinkClr val="tx"/>
                    </a:ext>
                  </a:extLst>
                </a:hlinkClick>
              </a:rPr>
              <a:t>CC BY-ND 2.0 </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8"/>
          <p:cNvPicPr preferRelativeResize="0"/>
          <p:nvPr/>
        </p:nvPicPr>
        <p:blipFill>
          <a:blip r:embed="rId3">
            <a:alphaModFix/>
          </a:blip>
          <a:stretch>
            <a:fillRect/>
          </a:stretch>
        </p:blipFill>
        <p:spPr>
          <a:xfrm>
            <a:off x="2056138" y="0"/>
            <a:ext cx="5031715" cy="4838699"/>
          </a:xfrm>
          <a:prstGeom prst="rect">
            <a:avLst/>
          </a:prstGeom>
          <a:noFill/>
          <a:ln>
            <a:noFill/>
          </a:ln>
        </p:spPr>
      </p:pic>
      <p:sp>
        <p:nvSpPr>
          <p:cNvPr id="223" name="Google Shape;223;p38"/>
          <p:cNvSpPr txBox="1"/>
          <p:nvPr/>
        </p:nvSpPr>
        <p:spPr>
          <a:xfrm>
            <a:off x="0" y="4792200"/>
            <a:ext cx="9144000" cy="35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hlink"/>
                </a:solidFill>
                <a:hlinkClick r:id="rId4"/>
              </a:rPr>
              <a:t>https://search.creativecommons.org/photos/f4589973-a9df-4efa-ab5c-b5c762aa563d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9"/>
          <p:cNvPicPr preferRelativeResize="0"/>
          <p:nvPr/>
        </p:nvPicPr>
        <p:blipFill>
          <a:blip r:embed="rId3">
            <a:alphaModFix/>
          </a:blip>
          <a:stretch>
            <a:fillRect/>
          </a:stretch>
        </p:blipFill>
        <p:spPr>
          <a:xfrm>
            <a:off x="994363" y="0"/>
            <a:ext cx="7155267" cy="4838700"/>
          </a:xfrm>
          <a:prstGeom prst="rect">
            <a:avLst/>
          </a:prstGeom>
          <a:noFill/>
          <a:ln>
            <a:noFill/>
          </a:ln>
        </p:spPr>
      </p:pic>
      <p:sp>
        <p:nvSpPr>
          <p:cNvPr id="229" name="Google Shape;229;p39"/>
          <p:cNvSpPr txBox="1"/>
          <p:nvPr/>
        </p:nvSpPr>
        <p:spPr>
          <a:xfrm>
            <a:off x="0" y="4838700"/>
            <a:ext cx="91440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hlink"/>
                </a:solidFill>
                <a:hlinkClick r:id="rId4"/>
              </a:rPr>
              <a:t>https://opentextbc.ca/introductiontopsychology/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0"/>
          <p:cNvSpPr txBox="1"/>
          <p:nvPr/>
        </p:nvSpPr>
        <p:spPr>
          <a:xfrm>
            <a:off x="0" y="4838700"/>
            <a:ext cx="9144000" cy="34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hlink"/>
                </a:solidFill>
                <a:hlinkClick r:id="rId3"/>
              </a:rPr>
              <a:t>https://open.bccampus.ca/browse-our-collection/find-open-textbooks/</a:t>
            </a:r>
            <a:endParaRPr/>
          </a:p>
        </p:txBody>
      </p:sp>
      <p:pic>
        <p:nvPicPr>
          <p:cNvPr id="235" name="Google Shape;235;p40"/>
          <p:cNvPicPr preferRelativeResize="0"/>
          <p:nvPr/>
        </p:nvPicPr>
        <p:blipFill rotWithShape="1">
          <a:blip r:embed="rId4">
            <a:alphaModFix/>
          </a:blip>
          <a:srcRect b="0" l="26046" r="0" t="0"/>
          <a:stretch/>
        </p:blipFill>
        <p:spPr>
          <a:xfrm>
            <a:off x="4365975" y="97188"/>
            <a:ext cx="4400775" cy="4734025"/>
          </a:xfrm>
          <a:prstGeom prst="rect">
            <a:avLst/>
          </a:prstGeom>
          <a:noFill/>
          <a:ln>
            <a:noFill/>
          </a:ln>
        </p:spPr>
      </p:pic>
      <p:pic>
        <p:nvPicPr>
          <p:cNvPr id="236" name="Google Shape;236;p40"/>
          <p:cNvPicPr preferRelativeResize="0"/>
          <p:nvPr/>
        </p:nvPicPr>
        <p:blipFill>
          <a:blip r:embed="rId5">
            <a:alphaModFix/>
          </a:blip>
          <a:stretch>
            <a:fillRect/>
          </a:stretch>
        </p:blipFill>
        <p:spPr>
          <a:xfrm>
            <a:off x="299050" y="97200"/>
            <a:ext cx="3833151" cy="45719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1"/>
          <p:cNvSpPr txBox="1"/>
          <p:nvPr/>
        </p:nvSpPr>
        <p:spPr>
          <a:xfrm>
            <a:off x="0" y="4821900"/>
            <a:ext cx="9144000" cy="32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 |  </a:t>
            </a:r>
            <a:r>
              <a:rPr lang="en" sz="1100" u="sng">
                <a:solidFill>
                  <a:schemeClr val="hlink"/>
                </a:solidFill>
                <a:hlinkClick r:id="rId3"/>
              </a:rPr>
              <a:t>https://open.bccampus.ca/browse-our-collection/find-open-textbooks/</a:t>
            </a:r>
            <a:endParaRPr/>
          </a:p>
        </p:txBody>
      </p:sp>
      <p:pic>
        <p:nvPicPr>
          <p:cNvPr id="242" name="Google Shape;242;p41"/>
          <p:cNvPicPr preferRelativeResize="0"/>
          <p:nvPr/>
        </p:nvPicPr>
        <p:blipFill rotWithShape="1">
          <a:blip r:embed="rId4">
            <a:alphaModFix/>
          </a:blip>
          <a:srcRect b="0" l="0" r="5660" t="0"/>
          <a:stretch/>
        </p:blipFill>
        <p:spPr>
          <a:xfrm>
            <a:off x="0" y="304800"/>
            <a:ext cx="4454774" cy="4190900"/>
          </a:xfrm>
          <a:prstGeom prst="rect">
            <a:avLst/>
          </a:prstGeom>
          <a:noFill/>
          <a:ln>
            <a:noFill/>
          </a:ln>
        </p:spPr>
      </p:pic>
      <p:pic>
        <p:nvPicPr>
          <p:cNvPr id="243" name="Google Shape;243;p41"/>
          <p:cNvPicPr preferRelativeResize="0"/>
          <p:nvPr/>
        </p:nvPicPr>
        <p:blipFill>
          <a:blip r:embed="rId5">
            <a:alphaModFix/>
          </a:blip>
          <a:stretch>
            <a:fillRect/>
          </a:stretch>
        </p:blipFill>
        <p:spPr>
          <a:xfrm>
            <a:off x="4572000" y="304800"/>
            <a:ext cx="4572000" cy="431482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47" name="Shape 247"/>
        <p:cNvGrpSpPr/>
        <p:nvPr/>
      </p:nvGrpSpPr>
      <p:grpSpPr>
        <a:xfrm>
          <a:off x="0" y="0"/>
          <a:ext cx="0" cy="0"/>
          <a:chOff x="0" y="0"/>
          <a:chExt cx="0" cy="0"/>
        </a:xfrm>
      </p:grpSpPr>
      <p:sp>
        <p:nvSpPr>
          <p:cNvPr id="248" name="Google Shape;248;p42"/>
          <p:cNvSpPr txBox="1"/>
          <p:nvPr>
            <p:ph type="title"/>
          </p:nvPr>
        </p:nvSpPr>
        <p:spPr>
          <a:xfrm>
            <a:off x="490250" y="450150"/>
            <a:ext cx="8496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UA OER Awards Program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727650" y="5671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OER?</a:t>
            </a:r>
            <a:endParaRPr/>
          </a:p>
        </p:txBody>
      </p:sp>
      <p:sp>
        <p:nvSpPr>
          <p:cNvPr id="73" name="Google Shape;73;p16"/>
          <p:cNvSpPr txBox="1"/>
          <p:nvPr>
            <p:ph idx="1" type="body"/>
          </p:nvPr>
        </p:nvSpPr>
        <p:spPr>
          <a:xfrm>
            <a:off x="727650" y="1441200"/>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000000"/>
                </a:solidFill>
              </a:rPr>
              <a:t>Open Educational Resources (OER) are teaching, learning, and research resources that reside in the public domain or have been released under an intellectual property license that permits repurposing by others. </a:t>
            </a:r>
            <a:endParaRPr sz="2400">
              <a:solidFill>
                <a:srgbClr val="000000"/>
              </a:solidFill>
            </a:endParaRPr>
          </a:p>
        </p:txBody>
      </p:sp>
      <p:pic>
        <p:nvPicPr>
          <p:cNvPr id="74" name="Google Shape;74;p16"/>
          <p:cNvPicPr preferRelativeResize="0"/>
          <p:nvPr/>
        </p:nvPicPr>
        <p:blipFill>
          <a:blip r:embed="rId3">
            <a:alphaModFix/>
          </a:blip>
          <a:stretch>
            <a:fillRect/>
          </a:stretch>
        </p:blipFill>
        <p:spPr>
          <a:xfrm>
            <a:off x="802276" y="3770363"/>
            <a:ext cx="2899075" cy="915500"/>
          </a:xfrm>
          <a:prstGeom prst="rect">
            <a:avLst/>
          </a:prstGeom>
          <a:noFill/>
          <a:ln>
            <a:noFill/>
          </a:ln>
        </p:spPr>
      </p:pic>
      <p:pic>
        <p:nvPicPr>
          <p:cNvPr id="75" name="Google Shape;75;p16"/>
          <p:cNvPicPr preferRelativeResize="0"/>
          <p:nvPr/>
        </p:nvPicPr>
        <p:blipFill>
          <a:blip r:embed="rId4">
            <a:alphaModFix/>
          </a:blip>
          <a:stretch>
            <a:fillRect/>
          </a:stretch>
        </p:blipFill>
        <p:spPr>
          <a:xfrm>
            <a:off x="4775925" y="3555988"/>
            <a:ext cx="3556675" cy="1344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sp>
        <p:nvSpPr>
          <p:cNvPr id="253" name="Google Shape;253;p43"/>
          <p:cNvSpPr/>
          <p:nvPr/>
        </p:nvSpPr>
        <p:spPr>
          <a:xfrm>
            <a:off x="87150" y="1850250"/>
            <a:ext cx="8969700" cy="1077300"/>
          </a:xfrm>
          <a:prstGeom prst="chevron">
            <a:avLst>
              <a:gd fmla="val 29853"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666666"/>
              </a:solidFill>
              <a:latin typeface="Lato Light"/>
              <a:ea typeface="Lato Light"/>
              <a:cs typeface="Lato Light"/>
              <a:sym typeface="Lato Light"/>
            </a:endParaRPr>
          </a:p>
        </p:txBody>
      </p:sp>
      <p:sp>
        <p:nvSpPr>
          <p:cNvPr id="254" name="Google Shape;254;p43"/>
          <p:cNvSpPr txBox="1"/>
          <p:nvPr/>
        </p:nvSpPr>
        <p:spPr>
          <a:xfrm rot="375">
            <a:off x="543606" y="1514050"/>
            <a:ext cx="8240700" cy="7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Lato Light"/>
                <a:ea typeface="Lato Light"/>
                <a:cs typeface="Lato Light"/>
                <a:sym typeface="Lato Light"/>
              </a:rPr>
              <a:t> GERM 111, 112, PSYCHO 403, BIO 107/108/207/208, EDEL 316, EDEL 335, SCI 101 		</a:t>
            </a:r>
            <a:r>
              <a:rPr lang="en" sz="1100">
                <a:solidFill>
                  <a:srgbClr val="434343"/>
                </a:solidFill>
                <a:latin typeface="Lato Light"/>
                <a:ea typeface="Lato Light"/>
                <a:cs typeface="Lato Light"/>
                <a:sym typeface="Lato Light"/>
              </a:rPr>
              <a:t> 	      </a:t>
            </a:r>
            <a:br>
              <a:rPr lang="en" sz="1100">
                <a:solidFill>
                  <a:srgbClr val="434343"/>
                </a:solidFill>
                <a:latin typeface="Lato Light"/>
                <a:ea typeface="Lato Light"/>
                <a:cs typeface="Lato Light"/>
                <a:sym typeface="Lato Light"/>
              </a:rPr>
            </a:br>
            <a:r>
              <a:rPr lang="en" sz="1100">
                <a:solidFill>
                  <a:srgbClr val="434343"/>
                </a:solidFill>
                <a:latin typeface="Lato Light"/>
                <a:ea typeface="Lato Light"/>
                <a:cs typeface="Lato Light"/>
                <a:sym typeface="Lato Light"/>
              </a:rPr>
              <a:t>    </a:t>
            </a:r>
            <a:br>
              <a:rPr lang="en" sz="1100">
                <a:solidFill>
                  <a:srgbClr val="434343"/>
                </a:solidFill>
                <a:latin typeface="Lato Light"/>
                <a:ea typeface="Lato Light"/>
                <a:cs typeface="Lato Light"/>
                <a:sym typeface="Lato Light"/>
              </a:rPr>
            </a:br>
            <a:br>
              <a:rPr lang="en" sz="1100">
                <a:solidFill>
                  <a:srgbClr val="434343"/>
                </a:solidFill>
                <a:latin typeface="Lato Light"/>
                <a:ea typeface="Lato Light"/>
                <a:cs typeface="Lato Light"/>
                <a:sym typeface="Lato Light"/>
              </a:rPr>
            </a:br>
            <a:r>
              <a:rPr b="1" lang="en" sz="3000">
                <a:solidFill>
                  <a:srgbClr val="FFFFFF"/>
                </a:solidFill>
                <a:latin typeface="Lato"/>
                <a:ea typeface="Lato"/>
                <a:cs typeface="Lato"/>
                <a:sym typeface="Lato"/>
              </a:rPr>
              <a:t>Finding and Using OER     |     </a:t>
            </a:r>
            <a:r>
              <a:rPr b="1" lang="en" sz="3000">
                <a:solidFill>
                  <a:srgbClr val="FFFFFF"/>
                </a:solidFill>
                <a:latin typeface="Lato"/>
                <a:ea typeface="Lato"/>
                <a:cs typeface="Lato"/>
                <a:sym typeface="Lato"/>
              </a:rPr>
              <a:t>Developing OER</a:t>
            </a:r>
            <a:r>
              <a:rPr b="1" lang="en" sz="3000">
                <a:solidFill>
                  <a:srgbClr val="FFFFFF"/>
                </a:solidFill>
                <a:latin typeface="Lato"/>
                <a:ea typeface="Lato"/>
                <a:cs typeface="Lato"/>
                <a:sym typeface="Lato"/>
              </a:rPr>
              <a:t> </a:t>
            </a:r>
            <a:endParaRPr b="1" sz="3000">
              <a:solidFill>
                <a:srgbClr val="FFFFFF"/>
              </a:solidFill>
              <a:latin typeface="Lato"/>
              <a:ea typeface="Lato"/>
              <a:cs typeface="Lato"/>
              <a:sym typeface="Lato"/>
            </a:endParaRPr>
          </a:p>
          <a:p>
            <a:pPr indent="0" lvl="0" marL="0" rtl="0" algn="l">
              <a:spcBef>
                <a:spcPts val="0"/>
              </a:spcBef>
              <a:spcAft>
                <a:spcPts val="0"/>
              </a:spcAft>
              <a:buNone/>
            </a:pPr>
            <a:r>
              <a:t/>
            </a:r>
            <a:endParaRPr sz="700"/>
          </a:p>
        </p:txBody>
      </p:sp>
      <p:sp>
        <p:nvSpPr>
          <p:cNvPr id="255" name="Google Shape;255;p43"/>
          <p:cNvSpPr txBox="1"/>
          <p:nvPr/>
        </p:nvSpPr>
        <p:spPr>
          <a:xfrm>
            <a:off x="176100" y="3166675"/>
            <a:ext cx="8791800" cy="1540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3000">
                <a:solidFill>
                  <a:schemeClr val="dk1"/>
                </a:solidFill>
                <a:latin typeface="Lato Light"/>
                <a:ea typeface="Lato Light"/>
                <a:cs typeface="Lato Light"/>
                <a:sym typeface="Lato Light"/>
              </a:rPr>
              <a:t>open textbooks, course packs, class assignments, interactive resources, media collections</a:t>
            </a:r>
            <a:endParaRPr sz="3000">
              <a:solidFill>
                <a:schemeClr val="dk1"/>
              </a:solidFill>
              <a:latin typeface="Lato Light"/>
              <a:ea typeface="Lato Light"/>
              <a:cs typeface="Lato Light"/>
              <a:sym typeface="Lato Light"/>
            </a:endParaRPr>
          </a:p>
        </p:txBody>
      </p:sp>
      <p:sp>
        <p:nvSpPr>
          <p:cNvPr id="256" name="Google Shape;256;p43"/>
          <p:cNvSpPr txBox="1"/>
          <p:nvPr/>
        </p:nvSpPr>
        <p:spPr>
          <a:xfrm>
            <a:off x="83900" y="242550"/>
            <a:ext cx="7058700" cy="9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Raleway Thin"/>
                <a:ea typeface="Raleway Thin"/>
                <a:cs typeface="Raleway Thin"/>
                <a:sym typeface="Raleway Thin"/>
              </a:rPr>
              <a:t>  UA OER Awards Program</a:t>
            </a:r>
            <a:endParaRPr sz="3000">
              <a:solidFill>
                <a:srgbClr val="434343"/>
              </a:solidFill>
              <a:latin typeface="Raleway Thin"/>
              <a:ea typeface="Raleway Thin"/>
              <a:cs typeface="Raleway Thin"/>
              <a:sym typeface="Raleway Thin"/>
            </a:endParaRPr>
          </a:p>
        </p:txBody>
      </p:sp>
      <p:sp>
        <p:nvSpPr>
          <p:cNvPr id="257" name="Google Shape;257;p43"/>
          <p:cNvSpPr txBox="1"/>
          <p:nvPr/>
        </p:nvSpPr>
        <p:spPr>
          <a:xfrm>
            <a:off x="5330400" y="2890175"/>
            <a:ext cx="3364200" cy="3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434343"/>
                </a:solidFill>
                <a:latin typeface="Lato Light"/>
                <a:ea typeface="Lato Light"/>
                <a:cs typeface="Lato Light"/>
                <a:sym typeface="Lato Light"/>
              </a:rPr>
              <a:t>EAS 233, CELL 201, DDS 545-2, ENG 423 </a:t>
            </a:r>
            <a:br>
              <a:rPr lang="en" sz="1100">
                <a:solidFill>
                  <a:srgbClr val="434343"/>
                </a:solidFill>
                <a:latin typeface="Lato Light"/>
                <a:ea typeface="Lato Light"/>
                <a:cs typeface="Lato Light"/>
                <a:sym typeface="Lato Light"/>
              </a:rPr>
            </a:br>
            <a:br>
              <a:rPr lang="en" sz="1100">
                <a:solidFill>
                  <a:srgbClr val="434343"/>
                </a:solidFill>
                <a:latin typeface="Lato Light"/>
                <a:ea typeface="Lato Light"/>
                <a:cs typeface="Lato Light"/>
                <a:sym typeface="Lato Light"/>
              </a:rPr>
            </a:br>
            <a:endParaRPr sz="1100">
              <a:solidFill>
                <a:srgbClr val="434343"/>
              </a:solidFill>
              <a:latin typeface="Lato Light"/>
              <a:ea typeface="Lato Light"/>
              <a:cs typeface="Lato Light"/>
              <a:sym typeface="Lato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pic>
        <p:nvPicPr>
          <p:cNvPr id="262" name="Google Shape;262;p44"/>
          <p:cNvPicPr preferRelativeResize="0"/>
          <p:nvPr/>
        </p:nvPicPr>
        <p:blipFill>
          <a:blip r:embed="rId3">
            <a:alphaModFix/>
          </a:blip>
          <a:stretch>
            <a:fillRect/>
          </a:stretch>
        </p:blipFill>
        <p:spPr>
          <a:xfrm>
            <a:off x="8204725" y="4885251"/>
            <a:ext cx="866186" cy="203075"/>
          </a:xfrm>
          <a:prstGeom prst="rect">
            <a:avLst/>
          </a:prstGeom>
          <a:noFill/>
          <a:ln>
            <a:noFill/>
          </a:ln>
        </p:spPr>
      </p:pic>
      <p:sp>
        <p:nvSpPr>
          <p:cNvPr id="263" name="Google Shape;263;p44"/>
          <p:cNvSpPr txBox="1"/>
          <p:nvPr/>
        </p:nvSpPr>
        <p:spPr>
          <a:xfrm>
            <a:off x="83900" y="242550"/>
            <a:ext cx="7058700" cy="9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Raleway Thin"/>
                <a:ea typeface="Raleway Thin"/>
                <a:cs typeface="Raleway Thin"/>
                <a:sym typeface="Raleway Thin"/>
              </a:rPr>
              <a:t>  Evaluation Criteria</a:t>
            </a:r>
            <a:endParaRPr sz="3000">
              <a:solidFill>
                <a:srgbClr val="434343"/>
              </a:solidFill>
              <a:latin typeface="Raleway Thin"/>
              <a:ea typeface="Raleway Thin"/>
              <a:cs typeface="Raleway Thin"/>
              <a:sym typeface="Raleway Thin"/>
            </a:endParaRPr>
          </a:p>
        </p:txBody>
      </p:sp>
      <p:sp>
        <p:nvSpPr>
          <p:cNvPr id="264" name="Google Shape;264;p44"/>
          <p:cNvSpPr/>
          <p:nvPr/>
        </p:nvSpPr>
        <p:spPr>
          <a:xfrm>
            <a:off x="0" y="1609200"/>
            <a:ext cx="3364500" cy="1495800"/>
          </a:xfrm>
          <a:prstGeom prst="homePlate">
            <a:avLst>
              <a:gd fmla="val 30129"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Student Engagement </a:t>
            </a:r>
            <a:endParaRPr sz="2400">
              <a:latin typeface="Lato"/>
              <a:ea typeface="Lato"/>
              <a:cs typeface="Lato"/>
              <a:sym typeface="Lato"/>
            </a:endParaRPr>
          </a:p>
        </p:txBody>
      </p:sp>
      <p:sp>
        <p:nvSpPr>
          <p:cNvPr id="265" name="Google Shape;265;p44"/>
          <p:cNvSpPr/>
          <p:nvPr/>
        </p:nvSpPr>
        <p:spPr>
          <a:xfrm>
            <a:off x="2755067" y="1609200"/>
            <a:ext cx="3902100" cy="1495800"/>
          </a:xfrm>
          <a:prstGeom prst="chevron">
            <a:avLst>
              <a:gd fmla="val 29853" name="adj"/>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Student </a:t>
            </a:r>
            <a:endParaRPr sz="2400">
              <a:latin typeface="Lato"/>
              <a:ea typeface="Lato"/>
              <a:cs typeface="Lato"/>
              <a:sym typeface="Lato"/>
            </a:endParaRPr>
          </a:p>
          <a:p>
            <a:pPr indent="0" lvl="0" marL="0" rtl="0" algn="ctr">
              <a:spcBef>
                <a:spcPts val="0"/>
              </a:spcBef>
              <a:spcAft>
                <a:spcPts val="0"/>
              </a:spcAft>
              <a:buNone/>
            </a:pPr>
            <a:r>
              <a:rPr lang="en" sz="2400">
                <a:latin typeface="Lato"/>
                <a:ea typeface="Lato"/>
                <a:cs typeface="Lato"/>
                <a:sym typeface="Lato"/>
              </a:rPr>
              <a:t>Impact</a:t>
            </a:r>
            <a:endParaRPr sz="2400">
              <a:latin typeface="Lato"/>
              <a:ea typeface="Lato"/>
              <a:cs typeface="Lato"/>
              <a:sym typeface="Lato"/>
            </a:endParaRPr>
          </a:p>
        </p:txBody>
      </p:sp>
      <p:sp>
        <p:nvSpPr>
          <p:cNvPr id="266" name="Google Shape;266;p44"/>
          <p:cNvSpPr/>
          <p:nvPr/>
        </p:nvSpPr>
        <p:spPr>
          <a:xfrm>
            <a:off x="2458559" y="3178650"/>
            <a:ext cx="3294300" cy="1495800"/>
          </a:xfrm>
          <a:prstGeom prst="chevron">
            <a:avLst>
              <a:gd fmla="val 29853" name="adj"/>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666666"/>
              </a:solidFill>
              <a:latin typeface="Lato Light"/>
              <a:ea typeface="Lato Light"/>
              <a:cs typeface="Lato Light"/>
              <a:sym typeface="Lato Light"/>
            </a:endParaRPr>
          </a:p>
        </p:txBody>
      </p:sp>
      <p:sp>
        <p:nvSpPr>
          <p:cNvPr id="267" name="Google Shape;267;p44"/>
          <p:cNvSpPr/>
          <p:nvPr/>
        </p:nvSpPr>
        <p:spPr>
          <a:xfrm>
            <a:off x="5155096" y="3178650"/>
            <a:ext cx="3294300" cy="1495800"/>
          </a:xfrm>
          <a:prstGeom prst="chevron">
            <a:avLst>
              <a:gd fmla="val 29853"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Cost Savings to Students </a:t>
            </a:r>
            <a:endParaRPr sz="2400">
              <a:latin typeface="Lato"/>
              <a:ea typeface="Lato"/>
              <a:cs typeface="Lato"/>
              <a:sym typeface="Lato"/>
            </a:endParaRPr>
          </a:p>
        </p:txBody>
      </p:sp>
      <p:sp>
        <p:nvSpPr>
          <p:cNvPr id="268" name="Google Shape;268;p44"/>
          <p:cNvSpPr txBox="1"/>
          <p:nvPr/>
        </p:nvSpPr>
        <p:spPr>
          <a:xfrm>
            <a:off x="2993628" y="1116175"/>
            <a:ext cx="3068400" cy="693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latin typeface="Lato"/>
                <a:ea typeface="Lato"/>
                <a:cs typeface="Lato"/>
                <a:sym typeface="Lato"/>
              </a:rPr>
              <a:t>Class size &amp; frequency</a:t>
            </a:r>
            <a:endParaRPr sz="1000">
              <a:latin typeface="Lato"/>
              <a:ea typeface="Lato"/>
              <a:cs typeface="Lato"/>
              <a:sym typeface="Lato"/>
            </a:endParaRPr>
          </a:p>
        </p:txBody>
      </p:sp>
      <p:sp>
        <p:nvSpPr>
          <p:cNvPr id="269" name="Google Shape;269;p44"/>
          <p:cNvSpPr txBox="1"/>
          <p:nvPr/>
        </p:nvSpPr>
        <p:spPr>
          <a:xfrm>
            <a:off x="3051192" y="3332100"/>
            <a:ext cx="2478300" cy="118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Transfer-</a:t>
            </a:r>
            <a:br>
              <a:rPr lang="en" sz="2400">
                <a:latin typeface="Lato"/>
                <a:ea typeface="Lato"/>
                <a:cs typeface="Lato"/>
                <a:sym typeface="Lato"/>
              </a:rPr>
            </a:br>
            <a:r>
              <a:rPr lang="en" sz="2400">
                <a:latin typeface="Lato"/>
                <a:ea typeface="Lato"/>
                <a:cs typeface="Lato"/>
                <a:sym typeface="Lato"/>
              </a:rPr>
              <a:t>ability</a:t>
            </a:r>
            <a:endParaRPr sz="2400">
              <a:latin typeface="Lato"/>
              <a:ea typeface="Lato"/>
              <a:cs typeface="Lato"/>
              <a:sym typeface="Lato"/>
            </a:endParaRPr>
          </a:p>
        </p:txBody>
      </p:sp>
      <p:sp>
        <p:nvSpPr>
          <p:cNvPr id="270" name="Google Shape;270;p44"/>
          <p:cNvSpPr txBox="1"/>
          <p:nvPr/>
        </p:nvSpPr>
        <p:spPr>
          <a:xfrm>
            <a:off x="3051159" y="4450150"/>
            <a:ext cx="2041800" cy="693300"/>
          </a:xfrm>
          <a:prstGeom prst="rect">
            <a:avLst/>
          </a:prstGeom>
          <a:noFill/>
          <a:ln>
            <a:noFill/>
          </a:ln>
        </p:spPr>
        <p:txBody>
          <a:bodyPr anchorCtr="0" anchor="ctr" bIns="91425" lIns="91425" spcFirstLastPara="1" rIns="72600" wrap="square" tIns="91425">
            <a:noAutofit/>
          </a:bodyPr>
          <a:lstStyle/>
          <a:p>
            <a:pPr indent="0" lvl="0" marL="0" rtl="0" algn="l">
              <a:lnSpc>
                <a:spcPct val="115000"/>
              </a:lnSpc>
              <a:spcBef>
                <a:spcPts val="0"/>
              </a:spcBef>
              <a:spcAft>
                <a:spcPts val="0"/>
              </a:spcAft>
              <a:buNone/>
            </a:pPr>
            <a:r>
              <a:rPr lang="en" sz="1000">
                <a:latin typeface="Lato"/>
                <a:ea typeface="Lato"/>
                <a:cs typeface="Lato"/>
                <a:sym typeface="Lato"/>
              </a:rPr>
              <a:t>Potential beyond UofA</a:t>
            </a:r>
            <a:endParaRPr sz="1000">
              <a:latin typeface="Lato"/>
              <a:ea typeface="Lato"/>
              <a:cs typeface="Lato"/>
              <a:sym typeface="Lato"/>
            </a:endParaRPr>
          </a:p>
        </p:txBody>
      </p:sp>
      <p:sp>
        <p:nvSpPr>
          <p:cNvPr id="271" name="Google Shape;271;p44"/>
          <p:cNvSpPr txBox="1"/>
          <p:nvPr/>
        </p:nvSpPr>
        <p:spPr>
          <a:xfrm>
            <a:off x="127297" y="1116175"/>
            <a:ext cx="2612400" cy="693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latin typeface="Lato"/>
                <a:ea typeface="Lato"/>
                <a:cs typeface="Lato"/>
                <a:sym typeface="Lato"/>
              </a:rPr>
              <a:t>Exploration</a:t>
            </a:r>
            <a:endParaRPr sz="1000">
              <a:latin typeface="Lato"/>
              <a:ea typeface="Lato"/>
              <a:cs typeface="Lato"/>
              <a:sym typeface="Lato"/>
            </a:endParaRPr>
          </a:p>
        </p:txBody>
      </p:sp>
      <p:sp>
        <p:nvSpPr>
          <p:cNvPr id="272" name="Google Shape;272;p44"/>
          <p:cNvSpPr/>
          <p:nvPr/>
        </p:nvSpPr>
        <p:spPr>
          <a:xfrm>
            <a:off x="1025691" y="3178650"/>
            <a:ext cx="1752000" cy="1495800"/>
          </a:xfrm>
          <a:prstGeom prst="chevron">
            <a:avLst>
              <a:gd fmla="val 29853" name="adj"/>
            </a:avLst>
          </a:prstGeom>
          <a:solidFill>
            <a:srgbClr val="C9DAF8">
              <a:alpha val="311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66666"/>
              </a:solidFill>
              <a:latin typeface="Lato Light"/>
              <a:ea typeface="Lato Light"/>
              <a:cs typeface="Lato Light"/>
              <a:sym typeface="Lato Light"/>
            </a:endParaRPr>
          </a:p>
        </p:txBody>
      </p:sp>
      <p:sp>
        <p:nvSpPr>
          <p:cNvPr id="273" name="Google Shape;273;p44"/>
          <p:cNvSpPr/>
          <p:nvPr/>
        </p:nvSpPr>
        <p:spPr>
          <a:xfrm>
            <a:off x="-818800" y="3178650"/>
            <a:ext cx="2182500" cy="1495800"/>
          </a:xfrm>
          <a:prstGeom prst="chevron">
            <a:avLst>
              <a:gd fmla="val 29853" name="adj"/>
            </a:avLst>
          </a:prstGeom>
          <a:solidFill>
            <a:srgbClr val="C9DAF8">
              <a:alpha val="311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66666"/>
              </a:solidFill>
              <a:latin typeface="Lato Light"/>
              <a:ea typeface="Lato Light"/>
              <a:cs typeface="Lato Light"/>
              <a:sym typeface="Lato Light"/>
            </a:endParaRPr>
          </a:p>
        </p:txBody>
      </p:sp>
      <p:sp>
        <p:nvSpPr>
          <p:cNvPr id="274" name="Google Shape;274;p44"/>
          <p:cNvSpPr/>
          <p:nvPr/>
        </p:nvSpPr>
        <p:spPr>
          <a:xfrm>
            <a:off x="6315686" y="1609200"/>
            <a:ext cx="1752000" cy="1495800"/>
          </a:xfrm>
          <a:prstGeom prst="chevron">
            <a:avLst>
              <a:gd fmla="val 29853" name="adj"/>
            </a:avLst>
          </a:prstGeom>
          <a:solidFill>
            <a:srgbClr val="C9DAF8">
              <a:alpha val="311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66666"/>
              </a:solidFill>
              <a:latin typeface="Lato Light"/>
              <a:ea typeface="Lato Light"/>
              <a:cs typeface="Lato Light"/>
              <a:sym typeface="Lato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graphicFrame>
        <p:nvGraphicFramePr>
          <p:cNvPr id="279" name="Google Shape;279;p45"/>
          <p:cNvGraphicFramePr/>
          <p:nvPr/>
        </p:nvGraphicFramePr>
        <p:xfrm>
          <a:off x="81850" y="1079550"/>
          <a:ext cx="3000000" cy="3000000"/>
        </p:xfrm>
        <a:graphic>
          <a:graphicData uri="http://schemas.openxmlformats.org/drawingml/2006/table">
            <a:tbl>
              <a:tblPr>
                <a:noFill/>
                <a:tableStyleId>{5E209359-52CB-4996-9253-7AF6FC60D6C2}</a:tableStyleId>
              </a:tblPr>
              <a:tblGrid>
                <a:gridCol w="4395825"/>
                <a:gridCol w="4395825"/>
              </a:tblGrid>
              <a:tr h="1879275">
                <a:tc>
                  <a:txBody>
                    <a:bodyPr/>
                    <a:lstStyle/>
                    <a:p>
                      <a:pPr indent="0" lvl="0" marL="0" rtl="0" algn="ctr">
                        <a:spcBef>
                          <a:spcPts val="0"/>
                        </a:spcBef>
                        <a:spcAft>
                          <a:spcPts val="0"/>
                        </a:spcAft>
                        <a:buNone/>
                      </a:pPr>
                      <a:r>
                        <a:rPr lang="en" sz="3600">
                          <a:latin typeface="Lato Light"/>
                          <a:ea typeface="Lato Light"/>
                          <a:cs typeface="Lato Light"/>
                          <a:sym typeface="Lato Light"/>
                        </a:rPr>
                        <a:t>Evaluations</a:t>
                      </a:r>
                      <a:endParaRPr sz="3600">
                        <a:latin typeface="Lato Light"/>
                        <a:ea typeface="Lato Light"/>
                        <a:cs typeface="Lato Light"/>
                        <a:sym typeface="Lato Ligh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3000">
                          <a:solidFill>
                            <a:srgbClr val="FFFFFF"/>
                          </a:solidFill>
                          <a:latin typeface="Lato"/>
                          <a:ea typeface="Lato"/>
                          <a:cs typeface="Lato"/>
                          <a:sym typeface="Lato"/>
                        </a:rPr>
                        <a:t>Institutional </a:t>
                      </a:r>
                      <a:br>
                        <a:rPr b="1" lang="en" sz="3000">
                          <a:solidFill>
                            <a:srgbClr val="FFFFFF"/>
                          </a:solidFill>
                          <a:latin typeface="Lato"/>
                          <a:ea typeface="Lato"/>
                          <a:cs typeface="Lato"/>
                          <a:sym typeface="Lato"/>
                        </a:rPr>
                      </a:br>
                      <a:r>
                        <a:rPr b="1" lang="en" sz="3000">
                          <a:solidFill>
                            <a:srgbClr val="FFFFFF"/>
                          </a:solidFill>
                          <a:latin typeface="Lato"/>
                          <a:ea typeface="Lato"/>
                          <a:cs typeface="Lato"/>
                          <a:sym typeface="Lato"/>
                        </a:rPr>
                        <a:t>Repository</a:t>
                      </a:r>
                      <a:endParaRPr b="1" sz="3000">
                        <a:solidFill>
                          <a:srgbClr val="FFFFFF"/>
                        </a:solidFill>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D9EEB"/>
                    </a:solidFill>
                  </a:tcPr>
                </a:tc>
              </a:tr>
              <a:tr h="1879275">
                <a:tc>
                  <a:txBody>
                    <a:bodyPr/>
                    <a:lstStyle/>
                    <a:p>
                      <a:pPr indent="0" lvl="0" marL="0" rtl="0" algn="ctr">
                        <a:spcBef>
                          <a:spcPts val="0"/>
                        </a:spcBef>
                        <a:spcAft>
                          <a:spcPts val="0"/>
                        </a:spcAft>
                        <a:buNone/>
                      </a:pPr>
                      <a:r>
                        <a:rPr b="1" lang="en" sz="3600">
                          <a:solidFill>
                            <a:srgbClr val="FFFFFF"/>
                          </a:solidFill>
                          <a:latin typeface="Lato"/>
                          <a:ea typeface="Lato"/>
                          <a:cs typeface="Lato"/>
                          <a:sym typeface="Lato"/>
                        </a:rPr>
                        <a:t>Student</a:t>
                      </a:r>
                      <a:endParaRPr b="1" sz="3600">
                        <a:solidFill>
                          <a:srgbClr val="FFFFFF"/>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en" sz="3600">
                          <a:solidFill>
                            <a:srgbClr val="FFFFFF"/>
                          </a:solidFill>
                          <a:latin typeface="Lato"/>
                          <a:ea typeface="Lato"/>
                          <a:cs typeface="Lato"/>
                          <a:sym typeface="Lato"/>
                        </a:rPr>
                        <a:t>Teams</a:t>
                      </a:r>
                      <a:endParaRPr b="1" sz="3600">
                        <a:solidFill>
                          <a:srgbClr val="FFFFFF"/>
                        </a:solidFill>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D9EEB"/>
                    </a:solidFill>
                  </a:tcPr>
                </a:tc>
                <a:tc>
                  <a:txBody>
                    <a:bodyPr/>
                    <a:lstStyle/>
                    <a:p>
                      <a:pPr indent="0" lvl="0" marL="0" rtl="0" algn="ctr">
                        <a:spcBef>
                          <a:spcPts val="0"/>
                        </a:spcBef>
                        <a:spcAft>
                          <a:spcPts val="0"/>
                        </a:spcAft>
                        <a:buNone/>
                      </a:pPr>
                      <a:r>
                        <a:t/>
                      </a:r>
                      <a:endParaRPr sz="3600">
                        <a:solidFill>
                          <a:schemeClr val="dk1"/>
                        </a:solidFill>
                        <a:latin typeface="Lato Light"/>
                        <a:ea typeface="Lato Light"/>
                        <a:cs typeface="Lato Light"/>
                        <a:sym typeface="Lato Light"/>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280" name="Google Shape;280;p45"/>
          <p:cNvPicPr preferRelativeResize="0"/>
          <p:nvPr/>
        </p:nvPicPr>
        <p:blipFill>
          <a:blip r:embed="rId3">
            <a:alphaModFix/>
          </a:blip>
          <a:stretch>
            <a:fillRect/>
          </a:stretch>
        </p:blipFill>
        <p:spPr>
          <a:xfrm>
            <a:off x="5514475" y="3200450"/>
            <a:ext cx="2277050" cy="1119550"/>
          </a:xfrm>
          <a:prstGeom prst="rect">
            <a:avLst/>
          </a:prstGeom>
          <a:noFill/>
          <a:ln>
            <a:noFill/>
          </a:ln>
        </p:spPr>
      </p:pic>
      <p:sp>
        <p:nvSpPr>
          <p:cNvPr id="281" name="Google Shape;281;p45"/>
          <p:cNvSpPr txBox="1"/>
          <p:nvPr/>
        </p:nvSpPr>
        <p:spPr>
          <a:xfrm>
            <a:off x="767650" y="4510200"/>
            <a:ext cx="2972100" cy="32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Lato Light"/>
                <a:ea typeface="Lato Light"/>
                <a:cs typeface="Lato Light"/>
                <a:sym typeface="Lato Light"/>
              </a:rPr>
              <a:t>Funding stays in CTL, staffed by students</a:t>
            </a:r>
            <a:endParaRPr sz="1100">
              <a:solidFill>
                <a:srgbClr val="FFFFFF"/>
              </a:solidFill>
              <a:latin typeface="Lato Light"/>
              <a:ea typeface="Lato Light"/>
              <a:cs typeface="Lato Light"/>
              <a:sym typeface="Lato Light"/>
            </a:endParaRPr>
          </a:p>
        </p:txBody>
      </p:sp>
      <p:sp>
        <p:nvSpPr>
          <p:cNvPr id="282" name="Google Shape;282;p45"/>
          <p:cNvSpPr txBox="1"/>
          <p:nvPr/>
        </p:nvSpPr>
        <p:spPr>
          <a:xfrm>
            <a:off x="5166950" y="2466200"/>
            <a:ext cx="29721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Lato Light"/>
                <a:ea typeface="Lato Light"/>
                <a:cs typeface="Lato Light"/>
                <a:sym typeface="Lato Light"/>
              </a:rPr>
              <a:t>OERs are stored in the </a:t>
            </a:r>
            <a:br>
              <a:rPr lang="en" sz="1100">
                <a:solidFill>
                  <a:srgbClr val="FFFFFF"/>
                </a:solidFill>
                <a:latin typeface="Lato Light"/>
                <a:ea typeface="Lato Light"/>
                <a:cs typeface="Lato Light"/>
                <a:sym typeface="Lato Light"/>
              </a:rPr>
            </a:br>
            <a:r>
              <a:rPr lang="en" sz="1100">
                <a:solidFill>
                  <a:srgbClr val="FFFFFF"/>
                </a:solidFill>
                <a:latin typeface="Lato Light"/>
                <a:ea typeface="Lato Light"/>
                <a:cs typeface="Lato Light"/>
                <a:sym typeface="Lato Light"/>
              </a:rPr>
              <a:t>UA Educational Research Archive (ERA)</a:t>
            </a:r>
            <a:endParaRPr sz="1100">
              <a:solidFill>
                <a:srgbClr val="FFFFFF"/>
              </a:solidFill>
              <a:latin typeface="Lato Light"/>
              <a:ea typeface="Lato Light"/>
              <a:cs typeface="Lato Light"/>
              <a:sym typeface="Lato Light"/>
            </a:endParaRPr>
          </a:p>
        </p:txBody>
      </p:sp>
      <p:sp>
        <p:nvSpPr>
          <p:cNvPr id="283" name="Google Shape;283;p45"/>
          <p:cNvSpPr txBox="1"/>
          <p:nvPr/>
        </p:nvSpPr>
        <p:spPr>
          <a:xfrm>
            <a:off x="5187675" y="4506350"/>
            <a:ext cx="2972100" cy="32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Lato Light"/>
                <a:ea typeface="Lato Light"/>
                <a:cs typeface="Lato Light"/>
                <a:sym typeface="Lato Light"/>
              </a:rPr>
              <a:t>CC-BY, CC-BY-SA, CC-BY-NC, or CC-BY-NC-SA</a:t>
            </a:r>
            <a:endParaRPr sz="1000">
              <a:latin typeface="Lato Light"/>
              <a:ea typeface="Lato Light"/>
              <a:cs typeface="Lato Light"/>
              <a:sym typeface="Lato Light"/>
            </a:endParaRPr>
          </a:p>
        </p:txBody>
      </p:sp>
      <p:sp>
        <p:nvSpPr>
          <p:cNvPr id="284" name="Google Shape;284;p45"/>
          <p:cNvSpPr txBox="1"/>
          <p:nvPr/>
        </p:nvSpPr>
        <p:spPr>
          <a:xfrm>
            <a:off x="767650" y="2576300"/>
            <a:ext cx="2972100" cy="32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Lato Light"/>
                <a:ea typeface="Lato Light"/>
                <a:cs typeface="Lato Light"/>
                <a:sym typeface="Lato Light"/>
              </a:rPr>
              <a:t>Course outlines, project team interviews</a:t>
            </a:r>
            <a:endParaRPr sz="1000">
              <a:latin typeface="Lato Light"/>
              <a:ea typeface="Lato Light"/>
              <a:cs typeface="Lato Light"/>
              <a:sym typeface="Lato Light"/>
            </a:endParaRPr>
          </a:p>
        </p:txBody>
      </p:sp>
      <p:sp>
        <p:nvSpPr>
          <p:cNvPr id="285" name="Google Shape;285;p45"/>
          <p:cNvSpPr txBox="1"/>
          <p:nvPr/>
        </p:nvSpPr>
        <p:spPr>
          <a:xfrm>
            <a:off x="83900" y="242550"/>
            <a:ext cx="7058700" cy="9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Raleway Thin"/>
                <a:ea typeface="Raleway Thin"/>
                <a:cs typeface="Raleway Thin"/>
                <a:sym typeface="Raleway Thin"/>
              </a:rPr>
              <a:t>  Project Agreements</a:t>
            </a:r>
            <a:endParaRPr sz="3000">
              <a:solidFill>
                <a:srgbClr val="434343"/>
              </a:solidFill>
              <a:latin typeface="Raleway Thin"/>
              <a:ea typeface="Raleway Thin"/>
              <a:cs typeface="Raleway Thin"/>
              <a:sym typeface="Raleway Thi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6"/>
          <p:cNvSpPr txBox="1"/>
          <p:nvPr>
            <p:ph idx="4294967295" type="body"/>
          </p:nvPr>
        </p:nvSpPr>
        <p:spPr>
          <a:xfrm>
            <a:off x="4388425" y="675900"/>
            <a:ext cx="4648200" cy="3163500"/>
          </a:xfrm>
          <a:prstGeom prst="rect">
            <a:avLst/>
          </a:prstGeom>
          <a:noFill/>
          <a:ln>
            <a:noFill/>
          </a:ln>
        </p:spPr>
        <p:txBody>
          <a:bodyPr anchorCtr="0" anchor="t" bIns="91425" lIns="91425" spcFirstLastPara="1" rIns="91425" wrap="square" tIns="91425">
            <a:noAutofit/>
          </a:bodyPr>
          <a:lstStyle/>
          <a:p>
            <a:pPr indent="0" lvl="0" marL="0" rtl="0" algn="l">
              <a:spcBef>
                <a:spcPts val="1600"/>
              </a:spcBef>
              <a:spcAft>
                <a:spcPts val="0"/>
              </a:spcAft>
              <a:buNone/>
            </a:pPr>
            <a:r>
              <a:rPr lang="en" sz="2400">
                <a:solidFill>
                  <a:schemeClr val="dk1"/>
                </a:solidFill>
                <a:latin typeface="Raleway"/>
                <a:ea typeface="Raleway"/>
                <a:cs typeface="Raleway"/>
                <a:sym typeface="Raleway"/>
              </a:rPr>
              <a:t>CTL, Libraries,</a:t>
            </a:r>
            <a:r>
              <a:rPr lang="en" sz="2400">
                <a:solidFill>
                  <a:schemeClr val="dk1"/>
                </a:solidFill>
                <a:latin typeface="Raleway"/>
                <a:ea typeface="Raleway"/>
                <a:cs typeface="Raleway"/>
                <a:sym typeface="Raleway"/>
              </a:rPr>
              <a:t> Copyright Office</a:t>
            </a:r>
            <a:br>
              <a:rPr lang="en" sz="2400">
                <a:solidFill>
                  <a:schemeClr val="dk1"/>
                </a:solidFill>
                <a:latin typeface="Raleway"/>
                <a:ea typeface="Raleway"/>
                <a:cs typeface="Raleway"/>
                <a:sym typeface="Raleway"/>
              </a:rPr>
            </a:br>
            <a:endParaRPr sz="2400">
              <a:solidFill>
                <a:srgbClr val="000000"/>
              </a:solidFill>
              <a:latin typeface="Raleway"/>
              <a:ea typeface="Raleway"/>
              <a:cs typeface="Raleway"/>
              <a:sym typeface="Raleway"/>
            </a:endParaRPr>
          </a:p>
          <a:p>
            <a:pPr indent="-368300" lvl="0" marL="457200" marR="0" rtl="0" algn="l">
              <a:lnSpc>
                <a:spcPct val="115000"/>
              </a:lnSpc>
              <a:spcBef>
                <a:spcPts val="0"/>
              </a:spcBef>
              <a:spcAft>
                <a:spcPts val="0"/>
              </a:spcAft>
              <a:buClr>
                <a:srgbClr val="000000"/>
              </a:buClr>
              <a:buSzPts val="2200"/>
              <a:buFont typeface="Roboto"/>
              <a:buAutoNum type="arabicPeriod"/>
            </a:pPr>
            <a:r>
              <a:rPr lang="en" sz="2200">
                <a:solidFill>
                  <a:srgbClr val="000000"/>
                </a:solidFill>
                <a:latin typeface="Roboto"/>
                <a:ea typeface="Roboto"/>
                <a:cs typeface="Roboto"/>
                <a:sym typeface="Roboto"/>
              </a:rPr>
              <a:t>Workshops / Sessions </a:t>
            </a:r>
            <a:endParaRPr sz="2200">
              <a:solidFill>
                <a:srgbClr val="000000"/>
              </a:solidFill>
              <a:latin typeface="Roboto"/>
              <a:ea typeface="Roboto"/>
              <a:cs typeface="Roboto"/>
              <a:sym typeface="Roboto"/>
            </a:endParaRPr>
          </a:p>
          <a:p>
            <a:pPr indent="-368300" lvl="0" marL="457200" marR="0" rtl="0" algn="l">
              <a:lnSpc>
                <a:spcPct val="115000"/>
              </a:lnSpc>
              <a:spcBef>
                <a:spcPts val="1600"/>
              </a:spcBef>
              <a:spcAft>
                <a:spcPts val="0"/>
              </a:spcAft>
              <a:buClr>
                <a:srgbClr val="000000"/>
              </a:buClr>
              <a:buSzPts val="2200"/>
              <a:buFont typeface="Roboto"/>
              <a:buAutoNum type="arabicPeriod"/>
            </a:pPr>
            <a:r>
              <a:rPr lang="en" sz="2200">
                <a:solidFill>
                  <a:srgbClr val="000000"/>
                </a:solidFill>
                <a:latin typeface="Roboto"/>
                <a:ea typeface="Roboto"/>
                <a:cs typeface="Roboto"/>
                <a:sym typeface="Roboto"/>
              </a:rPr>
              <a:t>Consultations</a:t>
            </a:r>
            <a:endParaRPr sz="2200">
              <a:solidFill>
                <a:srgbClr val="000000"/>
              </a:solidFill>
              <a:latin typeface="Roboto"/>
              <a:ea typeface="Roboto"/>
              <a:cs typeface="Roboto"/>
              <a:sym typeface="Roboto"/>
            </a:endParaRPr>
          </a:p>
          <a:p>
            <a:pPr indent="-368300" lvl="0" marL="457200" marR="0" rtl="0" algn="l">
              <a:lnSpc>
                <a:spcPct val="115000"/>
              </a:lnSpc>
              <a:spcBef>
                <a:spcPts val="1600"/>
              </a:spcBef>
              <a:spcAft>
                <a:spcPts val="0"/>
              </a:spcAft>
              <a:buClr>
                <a:srgbClr val="000000"/>
              </a:buClr>
              <a:buSzPts val="2200"/>
              <a:buFont typeface="Roboto"/>
              <a:buAutoNum type="arabicPeriod"/>
            </a:pPr>
            <a:r>
              <a:rPr lang="en" sz="2200">
                <a:solidFill>
                  <a:srgbClr val="000000"/>
                </a:solidFill>
                <a:latin typeface="Roboto"/>
                <a:ea typeface="Roboto"/>
                <a:cs typeface="Roboto"/>
                <a:sym typeface="Roboto"/>
              </a:rPr>
              <a:t>Teaching and Learning Grants</a:t>
            </a:r>
            <a:endParaRPr sz="2200">
              <a:solidFill>
                <a:srgbClr val="000000"/>
              </a:solidFill>
              <a:latin typeface="Roboto"/>
              <a:ea typeface="Roboto"/>
              <a:cs typeface="Roboto"/>
              <a:sym typeface="Roboto"/>
            </a:endParaRPr>
          </a:p>
          <a:p>
            <a:pPr indent="0" lvl="0" marL="0" rtl="0" algn="ctr">
              <a:spcBef>
                <a:spcPts val="0"/>
              </a:spcBef>
              <a:spcAft>
                <a:spcPts val="0"/>
              </a:spcAft>
              <a:buNone/>
            </a:pPr>
            <a:r>
              <a:t/>
            </a:r>
            <a:endParaRPr sz="2400">
              <a:solidFill>
                <a:srgbClr val="000000"/>
              </a:solidFill>
              <a:latin typeface="Roboto"/>
              <a:ea typeface="Roboto"/>
              <a:cs typeface="Roboto"/>
              <a:sym typeface="Roboto"/>
            </a:endParaRPr>
          </a:p>
        </p:txBody>
      </p:sp>
      <p:pic>
        <p:nvPicPr>
          <p:cNvPr id="291" name="Google Shape;291;p46"/>
          <p:cNvPicPr preferRelativeResize="0"/>
          <p:nvPr/>
        </p:nvPicPr>
        <p:blipFill>
          <a:blip r:embed="rId3">
            <a:alphaModFix/>
          </a:blip>
          <a:stretch>
            <a:fillRect/>
          </a:stretch>
        </p:blipFill>
        <p:spPr>
          <a:xfrm>
            <a:off x="278450" y="519500"/>
            <a:ext cx="3732632" cy="3028601"/>
          </a:xfrm>
          <a:prstGeom prst="rect">
            <a:avLst/>
          </a:prstGeom>
          <a:noFill/>
          <a:ln>
            <a:noFill/>
          </a:ln>
        </p:spPr>
      </p:pic>
      <p:sp>
        <p:nvSpPr>
          <p:cNvPr id="292" name="Google Shape;292;p46"/>
          <p:cNvSpPr txBox="1"/>
          <p:nvPr/>
        </p:nvSpPr>
        <p:spPr>
          <a:xfrm>
            <a:off x="0" y="4335425"/>
            <a:ext cx="9144000" cy="725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600"/>
              </a:spcBef>
              <a:spcAft>
                <a:spcPts val="0"/>
              </a:spcAft>
              <a:buNone/>
            </a:pPr>
            <a:r>
              <a:rPr lang="en" sz="2200" u="sng">
                <a:solidFill>
                  <a:schemeClr val="accent5"/>
                </a:solidFill>
                <a:latin typeface="Roboto"/>
                <a:ea typeface="Roboto"/>
                <a:cs typeface="Roboto"/>
                <a:sym typeface="Roboto"/>
                <a:hlinkClick r:id="rId4">
                  <a:extLst>
                    <a:ext uri="{A12FA001-AC4F-418D-AE19-62706E023703}">
                      <ahyp:hlinkClr val="tx"/>
                    </a:ext>
                  </a:extLst>
                </a:hlinkClick>
              </a:rPr>
              <a:t>oer@ualberta.ca</a:t>
            </a:r>
            <a:r>
              <a:rPr lang="en" sz="2200">
                <a:solidFill>
                  <a:schemeClr val="dk1"/>
                </a:solidFill>
                <a:latin typeface="Roboto"/>
                <a:ea typeface="Roboto"/>
                <a:cs typeface="Roboto"/>
                <a:sym typeface="Roboto"/>
              </a:rPr>
              <a:t> </a:t>
            </a:r>
            <a:endParaRPr/>
          </a:p>
        </p:txBody>
      </p:sp>
      <p:cxnSp>
        <p:nvCxnSpPr>
          <p:cNvPr id="293" name="Google Shape;293;p46"/>
          <p:cNvCxnSpPr/>
          <p:nvPr/>
        </p:nvCxnSpPr>
        <p:spPr>
          <a:xfrm>
            <a:off x="4200" y="4450775"/>
            <a:ext cx="9135600" cy="0"/>
          </a:xfrm>
          <a:prstGeom prst="straightConnector1">
            <a:avLst/>
          </a:prstGeom>
          <a:noFill/>
          <a:ln cap="flat" cmpd="sng" w="9525">
            <a:solidFill>
              <a:schemeClr val="dk2"/>
            </a:solidFill>
            <a:prstDash val="solid"/>
            <a:round/>
            <a:headEnd len="med" w="med" type="none"/>
            <a:tailEnd len="med" w="med" type="none"/>
          </a:ln>
        </p:spPr>
      </p:cxnSp>
      <p:sp>
        <p:nvSpPr>
          <p:cNvPr id="294" name="Google Shape;294;p46"/>
          <p:cNvSpPr txBox="1"/>
          <p:nvPr>
            <p:ph idx="4294967295" type="body"/>
          </p:nvPr>
        </p:nvSpPr>
        <p:spPr>
          <a:xfrm>
            <a:off x="4200" y="4119000"/>
            <a:ext cx="9135600" cy="3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Raleway"/>
                <a:ea typeface="Raleway"/>
                <a:cs typeface="Raleway"/>
                <a:sym typeface="Raleway"/>
              </a:rPr>
              <a:t>subject matter librarians, digital initiatives librarians, educational developers, instructional designers, copyright librarians &amp; officers </a:t>
            </a:r>
            <a:endParaRPr sz="1100">
              <a:solidFill>
                <a:srgbClr val="000000"/>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98" name="Shape 298"/>
        <p:cNvGrpSpPr/>
        <p:nvPr/>
      </p:nvGrpSpPr>
      <p:grpSpPr>
        <a:xfrm>
          <a:off x="0" y="0"/>
          <a:ext cx="0" cy="0"/>
          <a:chOff x="0" y="0"/>
          <a:chExt cx="0" cy="0"/>
        </a:xfrm>
      </p:grpSpPr>
      <p:sp>
        <p:nvSpPr>
          <p:cNvPr id="299" name="Google Shape;299;p4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Questions?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03" name="Shape 303"/>
        <p:cNvGrpSpPr/>
        <p:nvPr/>
      </p:nvGrpSpPr>
      <p:grpSpPr>
        <a:xfrm>
          <a:off x="0" y="0"/>
          <a:ext cx="0" cy="0"/>
          <a:chOff x="0" y="0"/>
          <a:chExt cx="0" cy="0"/>
        </a:xfrm>
      </p:grpSpPr>
      <p:sp>
        <p:nvSpPr>
          <p:cNvPr id="304" name="Google Shape;304;p4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Thank you!</a:t>
            </a:r>
            <a:endParaRPr/>
          </a:p>
        </p:txBody>
      </p:sp>
      <p:sp>
        <p:nvSpPr>
          <p:cNvPr id="305" name="Google Shape;305;p48"/>
          <p:cNvSpPr txBox="1"/>
          <p:nvPr>
            <p:ph idx="1" type="subTitle"/>
          </p:nvPr>
        </p:nvSpPr>
        <p:spPr>
          <a:xfrm>
            <a:off x="729452" y="2880650"/>
            <a:ext cx="7688100" cy="54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chemeClr val="hlink"/>
                </a:solidFill>
                <a:latin typeface="Rockwell"/>
                <a:ea typeface="Rockwell"/>
                <a:cs typeface="Rockwell"/>
                <a:sym typeface="Rockwell"/>
                <a:hlinkClick r:id="rId3"/>
              </a:rPr>
              <a:t>ctl@ualberta.ca</a:t>
            </a:r>
            <a:r>
              <a:rPr lang="en" sz="2400">
                <a:solidFill>
                  <a:srgbClr val="0C4E91"/>
                </a:solidFill>
                <a:latin typeface="Rockwell"/>
                <a:ea typeface="Rockwell"/>
                <a:cs typeface="Rockwell"/>
                <a:sym typeface="Rockwell"/>
              </a:rPr>
              <a:t>  |  </a:t>
            </a:r>
            <a:r>
              <a:rPr lang="en" sz="2400" u="sng">
                <a:solidFill>
                  <a:schemeClr val="hlink"/>
                </a:solidFill>
                <a:latin typeface="Rockwell"/>
                <a:ea typeface="Rockwell"/>
                <a:cs typeface="Rockwell"/>
                <a:sym typeface="Rockwell"/>
                <a:hlinkClick r:id="rId4"/>
              </a:rPr>
              <a:t>oer@ualberta.ca</a:t>
            </a:r>
            <a:r>
              <a:rPr lang="en" sz="2400">
                <a:solidFill>
                  <a:srgbClr val="0C4E91"/>
                </a:solidFill>
                <a:latin typeface="Rockwell"/>
                <a:ea typeface="Rockwell"/>
                <a:cs typeface="Rockwell"/>
                <a:sym typeface="Rockwell"/>
              </a:rPr>
              <a:t> </a:t>
            </a:r>
            <a:br>
              <a:rPr lang="en" sz="2400">
                <a:solidFill>
                  <a:srgbClr val="0C4E91"/>
                </a:solidFill>
                <a:latin typeface="Rockwell"/>
                <a:ea typeface="Rockwell"/>
                <a:cs typeface="Rockwell"/>
                <a:sym typeface="Rockwell"/>
              </a:rPr>
            </a:br>
            <a:br>
              <a:rPr lang="en" sz="2400">
                <a:solidFill>
                  <a:srgbClr val="0C4E91"/>
                </a:solidFill>
                <a:latin typeface="Rockwell"/>
                <a:ea typeface="Rockwell"/>
                <a:cs typeface="Rockwell"/>
                <a:sym typeface="Rockwell"/>
              </a:rPr>
            </a:br>
            <a:br>
              <a:rPr lang="en" sz="2400">
                <a:solidFill>
                  <a:srgbClr val="0C4E91"/>
                </a:solidFill>
                <a:latin typeface="Rockwell"/>
                <a:ea typeface="Rockwell"/>
                <a:cs typeface="Rockwell"/>
                <a:sym typeface="Rockwell"/>
              </a:rPr>
            </a:br>
            <a:r>
              <a:rPr lang="en" sz="2400">
                <a:solidFill>
                  <a:srgbClr val="0C4E91"/>
                </a:solidFill>
                <a:latin typeface="Rockwell"/>
                <a:ea typeface="Rockwell"/>
                <a:cs typeface="Rockwell"/>
                <a:sym typeface="Rockwell"/>
              </a:rPr>
              <a:t>Krysta McNutt, OE Program Lead</a:t>
            </a:r>
            <a:br>
              <a:rPr lang="en" sz="2400">
                <a:solidFill>
                  <a:srgbClr val="0C4E91"/>
                </a:solidFill>
                <a:latin typeface="Rockwell"/>
                <a:ea typeface="Rockwell"/>
                <a:cs typeface="Rockwell"/>
                <a:sym typeface="Rockwell"/>
              </a:rPr>
            </a:br>
            <a:r>
              <a:rPr lang="en" sz="2400" u="sng">
                <a:solidFill>
                  <a:schemeClr val="hlink"/>
                </a:solidFill>
                <a:latin typeface="Rockwell"/>
                <a:ea typeface="Rockwell"/>
                <a:cs typeface="Rockwell"/>
                <a:sym typeface="Rockwell"/>
                <a:hlinkClick r:id="rId5"/>
              </a:rPr>
              <a:t>krystam@ualberta.ca</a:t>
            </a:r>
            <a:r>
              <a:rPr lang="en" sz="2400">
                <a:solidFill>
                  <a:srgbClr val="0C4E91"/>
                </a:solidFill>
                <a:latin typeface="Rockwell"/>
                <a:ea typeface="Rockwell"/>
                <a:cs typeface="Rockwell"/>
                <a:sym typeface="Rockwell"/>
              </a:rPr>
              <a:t> </a:t>
            </a:r>
            <a:endParaRPr sz="24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Quick Links</a:t>
            </a:r>
            <a:endParaRPr/>
          </a:p>
        </p:txBody>
      </p:sp>
      <p:sp>
        <p:nvSpPr>
          <p:cNvPr id="311" name="Google Shape;311;p49"/>
          <p:cNvSpPr txBox="1"/>
          <p:nvPr>
            <p:ph idx="1" type="body"/>
          </p:nvPr>
        </p:nvSpPr>
        <p:spPr>
          <a:xfrm>
            <a:off x="311700" y="1562500"/>
            <a:ext cx="3680400" cy="3006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u="sng">
                <a:solidFill>
                  <a:schemeClr val="hlink"/>
                </a:solidFill>
                <a:hlinkClick r:id="rId3"/>
              </a:rPr>
              <a:t>Alberta OER Starter Kit </a:t>
            </a:r>
            <a:endParaRPr/>
          </a:p>
          <a:p>
            <a:pPr indent="0" lvl="0" marL="0" rtl="0" algn="l">
              <a:lnSpc>
                <a:spcPct val="150000"/>
              </a:lnSpc>
              <a:spcBef>
                <a:spcPts val="1600"/>
              </a:spcBef>
              <a:spcAft>
                <a:spcPts val="0"/>
              </a:spcAft>
              <a:buNone/>
            </a:pPr>
            <a:r>
              <a:rPr lang="en" u="sng">
                <a:solidFill>
                  <a:schemeClr val="hlink"/>
                </a:solidFill>
                <a:hlinkClick r:id="rId4"/>
              </a:rPr>
              <a:t>UA OER Awards Program </a:t>
            </a:r>
            <a:endParaRPr/>
          </a:p>
          <a:p>
            <a:pPr indent="0" lvl="0" marL="0" rtl="0" algn="l">
              <a:lnSpc>
                <a:spcPct val="150000"/>
              </a:lnSpc>
              <a:spcBef>
                <a:spcPts val="1600"/>
              </a:spcBef>
              <a:spcAft>
                <a:spcPts val="0"/>
              </a:spcAft>
              <a:buNone/>
            </a:pPr>
            <a:r>
              <a:rPr lang="en" u="sng">
                <a:solidFill>
                  <a:schemeClr val="hlink"/>
                </a:solidFill>
                <a:hlinkClick r:id="rId5"/>
              </a:rPr>
              <a:t>UAL Publishing Services </a:t>
            </a:r>
            <a:endParaRPr/>
          </a:p>
          <a:p>
            <a:pPr indent="0" lvl="0" marL="0" rtl="0" algn="l">
              <a:spcBef>
                <a:spcPts val="1600"/>
              </a:spcBef>
              <a:spcAft>
                <a:spcPts val="1600"/>
              </a:spcAft>
              <a:buNone/>
            </a:pPr>
            <a:r>
              <a:t/>
            </a:r>
            <a:endParaRPr/>
          </a:p>
        </p:txBody>
      </p:sp>
      <p:sp>
        <p:nvSpPr>
          <p:cNvPr id="312" name="Google Shape;312;p49"/>
          <p:cNvSpPr txBox="1"/>
          <p:nvPr>
            <p:ph idx="1" type="body"/>
          </p:nvPr>
        </p:nvSpPr>
        <p:spPr>
          <a:xfrm>
            <a:off x="4478725" y="1562500"/>
            <a:ext cx="3680400" cy="3006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u="sng">
                <a:solidFill>
                  <a:schemeClr val="hlink"/>
                </a:solidFill>
                <a:hlinkClick r:id="rId6"/>
              </a:rPr>
              <a:t>OER Commons </a:t>
            </a:r>
            <a:endParaRPr/>
          </a:p>
          <a:p>
            <a:pPr indent="0" lvl="0" marL="0" rtl="0" algn="l">
              <a:lnSpc>
                <a:spcPct val="150000"/>
              </a:lnSpc>
              <a:spcBef>
                <a:spcPts val="1600"/>
              </a:spcBef>
              <a:spcAft>
                <a:spcPts val="0"/>
              </a:spcAft>
              <a:buNone/>
            </a:pPr>
            <a:r>
              <a:rPr lang="en" u="sng">
                <a:solidFill>
                  <a:schemeClr val="hlink"/>
                </a:solidFill>
                <a:hlinkClick r:id="rId7"/>
              </a:rPr>
              <a:t>BC Open Textbook Collection</a:t>
            </a:r>
            <a:endParaRPr/>
          </a:p>
          <a:p>
            <a:pPr indent="0" lvl="0" marL="0" rtl="0" algn="l">
              <a:lnSpc>
                <a:spcPct val="150000"/>
              </a:lnSpc>
              <a:spcBef>
                <a:spcPts val="1600"/>
              </a:spcBef>
              <a:spcAft>
                <a:spcPts val="0"/>
              </a:spcAft>
              <a:buNone/>
            </a:pPr>
            <a:r>
              <a:rPr lang="en" u="sng">
                <a:solidFill>
                  <a:schemeClr val="accent5"/>
                </a:solidFill>
                <a:hlinkClick r:id="rId8">
                  <a:extLst>
                    <a:ext uri="{A12FA001-AC4F-418D-AE19-62706E023703}">
                      <ahyp:hlinkClr val="tx"/>
                    </a:ext>
                  </a:extLst>
                </a:hlinkClick>
              </a:rPr>
              <a:t>Creative Commons Search </a:t>
            </a:r>
            <a:endParaRPr/>
          </a:p>
          <a:p>
            <a:pPr indent="0" lvl="0" marL="0" rtl="0" algn="l">
              <a:lnSpc>
                <a:spcPct val="150000"/>
              </a:lnSpc>
              <a:spcBef>
                <a:spcPts val="1600"/>
              </a:spcBef>
              <a:spcAft>
                <a:spcPts val="1600"/>
              </a:spcAft>
              <a:buClr>
                <a:schemeClr val="dk1"/>
              </a:buClr>
              <a:buSzPts val="1100"/>
              <a:buFont typeface="Arial"/>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729450" y="5688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Rs of OER</a:t>
            </a:r>
            <a:endParaRPr/>
          </a:p>
        </p:txBody>
      </p:sp>
      <p:pic>
        <p:nvPicPr>
          <p:cNvPr id="81" name="Google Shape;81;p17"/>
          <p:cNvPicPr preferRelativeResize="0"/>
          <p:nvPr/>
        </p:nvPicPr>
        <p:blipFill rotWithShape="1">
          <a:blip r:embed="rId3">
            <a:alphaModFix/>
          </a:blip>
          <a:srcRect b="18970" l="0" r="0" t="13493"/>
          <a:stretch/>
        </p:blipFill>
        <p:spPr>
          <a:xfrm>
            <a:off x="1354425" y="1136200"/>
            <a:ext cx="6427550" cy="32593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85" name="Shape 85"/>
        <p:cNvGrpSpPr/>
        <p:nvPr/>
      </p:nvGrpSpPr>
      <p:grpSpPr>
        <a:xfrm>
          <a:off x="0" y="0"/>
          <a:ext cx="0" cy="0"/>
          <a:chOff x="0" y="0"/>
          <a:chExt cx="0" cy="0"/>
        </a:xfrm>
      </p:grpSpPr>
      <p:sp>
        <p:nvSpPr>
          <p:cNvPr id="86" name="Google Shape;86;p1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Usage Rights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 name="Shape 90"/>
        <p:cNvGrpSpPr/>
        <p:nvPr/>
      </p:nvGrpSpPr>
      <p:grpSpPr>
        <a:xfrm>
          <a:off x="0" y="0"/>
          <a:ext cx="0" cy="0"/>
          <a:chOff x="0" y="0"/>
          <a:chExt cx="0" cy="0"/>
        </a:xfrm>
      </p:grpSpPr>
      <p:pic>
        <p:nvPicPr>
          <p:cNvPr id="91" name="Google Shape;91;p19"/>
          <p:cNvPicPr preferRelativeResize="0"/>
          <p:nvPr/>
        </p:nvPicPr>
        <p:blipFill>
          <a:blip r:embed="rId3">
            <a:alphaModFix/>
          </a:blip>
          <a:stretch>
            <a:fillRect/>
          </a:stretch>
        </p:blipFill>
        <p:spPr>
          <a:xfrm>
            <a:off x="4407800" y="3693208"/>
            <a:ext cx="2447300" cy="861075"/>
          </a:xfrm>
          <a:prstGeom prst="rect">
            <a:avLst/>
          </a:prstGeom>
          <a:noFill/>
          <a:ln>
            <a:noFill/>
          </a:ln>
        </p:spPr>
      </p:pic>
      <p:pic>
        <p:nvPicPr>
          <p:cNvPr id="92" name="Google Shape;92;p19"/>
          <p:cNvPicPr preferRelativeResize="0"/>
          <p:nvPr/>
        </p:nvPicPr>
        <p:blipFill>
          <a:blip r:embed="rId4">
            <a:alphaModFix/>
          </a:blip>
          <a:stretch>
            <a:fillRect/>
          </a:stretch>
        </p:blipFill>
        <p:spPr>
          <a:xfrm>
            <a:off x="1772381" y="3693209"/>
            <a:ext cx="2453740" cy="861075"/>
          </a:xfrm>
          <a:prstGeom prst="rect">
            <a:avLst/>
          </a:prstGeom>
          <a:noFill/>
          <a:ln>
            <a:noFill/>
          </a:ln>
        </p:spPr>
      </p:pic>
      <p:sp>
        <p:nvSpPr>
          <p:cNvPr id="93" name="Google Shape;93;p19"/>
          <p:cNvSpPr txBox="1"/>
          <p:nvPr/>
        </p:nvSpPr>
        <p:spPr>
          <a:xfrm>
            <a:off x="4639938" y="2035000"/>
            <a:ext cx="4353000" cy="1218600"/>
          </a:xfrm>
          <a:prstGeom prst="rect">
            <a:avLst/>
          </a:prstGeom>
          <a:solidFill>
            <a:srgbClr val="FFFFFF"/>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t/>
            </a:r>
            <a:endParaRPr/>
          </a:p>
        </p:txBody>
      </p:sp>
      <p:sp>
        <p:nvSpPr>
          <p:cNvPr id="94" name="Google Shape;94;p19"/>
          <p:cNvSpPr txBox="1"/>
          <p:nvPr/>
        </p:nvSpPr>
        <p:spPr>
          <a:xfrm>
            <a:off x="261650" y="594250"/>
            <a:ext cx="8560200" cy="104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t>Creators </a:t>
            </a:r>
            <a:r>
              <a:rPr b="1" lang="en" sz="3000" u="sng"/>
              <a:t>retain the copyright</a:t>
            </a:r>
            <a:r>
              <a:rPr lang="en" sz="3000" u="sng"/>
              <a:t> </a:t>
            </a:r>
            <a:endParaRPr sz="3000" u="sng"/>
          </a:p>
          <a:p>
            <a:pPr indent="0" lvl="0" marL="0" rtl="0" algn="ctr">
              <a:spcBef>
                <a:spcPts val="0"/>
              </a:spcBef>
              <a:spcAft>
                <a:spcPts val="0"/>
              </a:spcAft>
              <a:buNone/>
            </a:pPr>
            <a:r>
              <a:rPr lang="en" sz="3000"/>
              <a:t>in the materials they create. </a:t>
            </a:r>
            <a:endParaRPr sz="3000"/>
          </a:p>
          <a:p>
            <a:pPr indent="0" lvl="0" marL="0" rtl="0" algn="ctr">
              <a:spcBef>
                <a:spcPts val="0"/>
              </a:spcBef>
              <a:spcAft>
                <a:spcPts val="0"/>
              </a:spcAft>
              <a:buNone/>
            </a:pPr>
            <a:r>
              <a:t/>
            </a:r>
            <a:endParaRPr sz="3000">
              <a:solidFill>
                <a:srgbClr val="595959"/>
              </a:solidFill>
            </a:endParaRPr>
          </a:p>
          <a:p>
            <a:pPr indent="0" lvl="0" marL="0" rtl="0" algn="ctr">
              <a:spcBef>
                <a:spcPts val="0"/>
              </a:spcBef>
              <a:spcAft>
                <a:spcPts val="0"/>
              </a:spcAft>
              <a:buNone/>
            </a:pPr>
            <a:r>
              <a:rPr b="1" lang="en" sz="3000">
                <a:solidFill>
                  <a:schemeClr val="dk1"/>
                </a:solidFill>
              </a:rPr>
              <a:t>Copyright status </a:t>
            </a:r>
            <a:r>
              <a:rPr b="1" lang="en" sz="3000" u="sng">
                <a:solidFill>
                  <a:schemeClr val="dk1"/>
                </a:solidFill>
              </a:rPr>
              <a:t>does not change</a:t>
            </a:r>
            <a:r>
              <a:rPr lang="en" sz="3000">
                <a:solidFill>
                  <a:schemeClr val="dk1"/>
                </a:solidFill>
              </a:rPr>
              <a:t> </a:t>
            </a:r>
            <a:endParaRPr sz="3000">
              <a:solidFill>
                <a:schemeClr val="dk1"/>
              </a:solidFill>
            </a:endParaRPr>
          </a:p>
          <a:p>
            <a:pPr indent="0" lvl="0" marL="0" rtl="0" algn="ctr">
              <a:spcBef>
                <a:spcPts val="0"/>
              </a:spcBef>
              <a:spcAft>
                <a:spcPts val="0"/>
              </a:spcAft>
              <a:buClr>
                <a:schemeClr val="dk1"/>
              </a:buClr>
              <a:buSzPts val="1100"/>
              <a:buFont typeface="Arial"/>
              <a:buNone/>
            </a:pPr>
            <a:r>
              <a:rPr lang="en" sz="3000">
                <a:solidFill>
                  <a:schemeClr val="dk1"/>
                </a:solidFill>
              </a:rPr>
              <a:t>when you assign an open licence.</a:t>
            </a:r>
            <a:endParaRPr sz="3000">
              <a:solidFill>
                <a:schemeClr val="dk1"/>
              </a:solidFill>
            </a:endParaRPr>
          </a:p>
          <a:p>
            <a:pPr indent="0" lvl="0" marL="0" rtl="0" algn="l">
              <a:spcBef>
                <a:spcPts val="0"/>
              </a:spcBef>
              <a:spcAft>
                <a:spcPts val="0"/>
              </a:spcAft>
              <a:buNone/>
            </a:pPr>
            <a:r>
              <a:t/>
            </a:r>
            <a:endParaRPr sz="2400">
              <a:solidFill>
                <a:srgbClr val="595959"/>
              </a:solidFill>
            </a:endParaRPr>
          </a:p>
          <a:p>
            <a:pPr indent="0" lvl="0" marL="0" rtl="0" algn="l">
              <a:lnSpc>
                <a:spcPct val="115000"/>
              </a:lnSpc>
              <a:spcBef>
                <a:spcPts val="0"/>
              </a:spcBef>
              <a:spcAft>
                <a:spcPts val="1600"/>
              </a:spcAft>
              <a:buNone/>
            </a:pPr>
            <a:r>
              <a:t/>
            </a:r>
            <a:endParaRPr sz="2400">
              <a:solidFill>
                <a:srgbClr val="59595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0"/>
          <p:cNvSpPr txBox="1"/>
          <p:nvPr>
            <p:ph idx="1" type="body"/>
          </p:nvPr>
        </p:nvSpPr>
        <p:spPr>
          <a:xfrm>
            <a:off x="0" y="4778126"/>
            <a:ext cx="7697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000000"/>
                </a:solidFill>
                <a:latin typeface="Arial"/>
                <a:ea typeface="Arial"/>
                <a:cs typeface="Arial"/>
                <a:sym typeface="Arial"/>
              </a:rPr>
              <a:t>Attribution:</a:t>
            </a:r>
            <a:r>
              <a:rPr lang="en" sz="1100">
                <a:solidFill>
                  <a:srgbClr val="000000"/>
                </a:solidFill>
                <a:latin typeface="Arial"/>
                <a:ea typeface="Arial"/>
                <a:cs typeface="Arial"/>
                <a:sym typeface="Arial"/>
              </a:rPr>
              <a:t> Creative Commons, </a:t>
            </a:r>
            <a:r>
              <a:rPr lang="en" sz="1100" u="sng">
                <a:solidFill>
                  <a:schemeClr val="hlink"/>
                </a:solidFill>
                <a:latin typeface="Arial"/>
                <a:ea typeface="Arial"/>
                <a:cs typeface="Arial"/>
                <a:sym typeface="Arial"/>
                <a:hlinkClick r:id="rId3"/>
              </a:rPr>
              <a:t>https://creativecommons.org/about/downloads/</a:t>
            </a:r>
            <a:r>
              <a:rPr lang="en" sz="1100">
                <a:solidFill>
                  <a:srgbClr val="000000"/>
                </a:solidFill>
                <a:latin typeface="Arial"/>
                <a:ea typeface="Arial"/>
                <a:cs typeface="Arial"/>
                <a:sym typeface="Arial"/>
              </a:rPr>
              <a:t>, CC-BY 4.</a:t>
            </a:r>
            <a:endParaRPr/>
          </a:p>
        </p:txBody>
      </p:sp>
      <p:pic>
        <p:nvPicPr>
          <p:cNvPr id="100" name="Google Shape;100;p20"/>
          <p:cNvPicPr preferRelativeResize="0"/>
          <p:nvPr/>
        </p:nvPicPr>
        <p:blipFill>
          <a:blip r:embed="rId4">
            <a:alphaModFix/>
          </a:blip>
          <a:stretch>
            <a:fillRect/>
          </a:stretch>
        </p:blipFill>
        <p:spPr>
          <a:xfrm>
            <a:off x="152400" y="1280800"/>
            <a:ext cx="8839200" cy="22716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sp>
        <p:nvSpPr>
          <p:cNvPr id="105" name="Google Shape;105;p21"/>
          <p:cNvSpPr txBox="1"/>
          <p:nvPr>
            <p:ph idx="2" type="body"/>
          </p:nvPr>
        </p:nvSpPr>
        <p:spPr>
          <a:xfrm>
            <a:off x="1839600" y="1155913"/>
            <a:ext cx="2108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000000"/>
                </a:solidFill>
              </a:rPr>
              <a:t>Attribution (BY)</a:t>
            </a:r>
            <a:endParaRPr sz="2400">
              <a:solidFill>
                <a:srgbClr val="000000"/>
              </a:solidFill>
            </a:endParaRPr>
          </a:p>
        </p:txBody>
      </p:sp>
      <p:pic>
        <p:nvPicPr>
          <p:cNvPr id="106" name="Google Shape;106;p21"/>
          <p:cNvPicPr preferRelativeResize="0"/>
          <p:nvPr/>
        </p:nvPicPr>
        <p:blipFill>
          <a:blip r:embed="rId3">
            <a:alphaModFix/>
          </a:blip>
          <a:stretch>
            <a:fillRect/>
          </a:stretch>
        </p:blipFill>
        <p:spPr>
          <a:xfrm>
            <a:off x="591225" y="921275"/>
            <a:ext cx="1042000" cy="1042000"/>
          </a:xfrm>
          <a:prstGeom prst="rect">
            <a:avLst/>
          </a:prstGeom>
          <a:noFill/>
          <a:ln>
            <a:noFill/>
          </a:ln>
        </p:spPr>
      </p:pic>
      <p:pic>
        <p:nvPicPr>
          <p:cNvPr id="107" name="Google Shape;107;p21"/>
          <p:cNvPicPr preferRelativeResize="0"/>
          <p:nvPr/>
        </p:nvPicPr>
        <p:blipFill>
          <a:blip r:embed="rId4">
            <a:alphaModFix/>
          </a:blip>
          <a:stretch>
            <a:fillRect/>
          </a:stretch>
        </p:blipFill>
        <p:spPr>
          <a:xfrm>
            <a:off x="4717638" y="921275"/>
            <a:ext cx="1042000" cy="1042000"/>
          </a:xfrm>
          <a:prstGeom prst="rect">
            <a:avLst/>
          </a:prstGeom>
          <a:noFill/>
          <a:ln>
            <a:noFill/>
          </a:ln>
        </p:spPr>
      </p:pic>
      <p:sp>
        <p:nvSpPr>
          <p:cNvPr id="108" name="Google Shape;108;p21"/>
          <p:cNvSpPr txBox="1"/>
          <p:nvPr>
            <p:ph idx="2" type="body"/>
          </p:nvPr>
        </p:nvSpPr>
        <p:spPr>
          <a:xfrm>
            <a:off x="6114000" y="1155913"/>
            <a:ext cx="2313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000000"/>
                </a:solidFill>
              </a:rPr>
              <a:t>No Derivatives (ND)</a:t>
            </a:r>
            <a:endParaRPr sz="2400">
              <a:solidFill>
                <a:srgbClr val="000000"/>
              </a:solidFill>
            </a:endParaRPr>
          </a:p>
        </p:txBody>
      </p:sp>
      <p:pic>
        <p:nvPicPr>
          <p:cNvPr id="109" name="Google Shape;109;p21"/>
          <p:cNvPicPr preferRelativeResize="0"/>
          <p:nvPr/>
        </p:nvPicPr>
        <p:blipFill>
          <a:blip r:embed="rId5">
            <a:alphaModFix/>
          </a:blip>
          <a:stretch>
            <a:fillRect/>
          </a:stretch>
        </p:blipFill>
        <p:spPr>
          <a:xfrm>
            <a:off x="591225" y="2968450"/>
            <a:ext cx="1042000" cy="1042000"/>
          </a:xfrm>
          <a:prstGeom prst="rect">
            <a:avLst/>
          </a:prstGeom>
          <a:noFill/>
          <a:ln>
            <a:noFill/>
          </a:ln>
        </p:spPr>
      </p:pic>
      <p:sp>
        <p:nvSpPr>
          <p:cNvPr id="110" name="Google Shape;110;p21"/>
          <p:cNvSpPr txBox="1"/>
          <p:nvPr>
            <p:ph idx="2" type="body"/>
          </p:nvPr>
        </p:nvSpPr>
        <p:spPr>
          <a:xfrm>
            <a:off x="1839600" y="3203100"/>
            <a:ext cx="2108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000000"/>
                </a:solidFill>
              </a:rPr>
              <a:t>Share Alike (SA)</a:t>
            </a:r>
            <a:endParaRPr sz="2400">
              <a:solidFill>
                <a:srgbClr val="000000"/>
              </a:solidFill>
            </a:endParaRPr>
          </a:p>
        </p:txBody>
      </p:sp>
      <p:pic>
        <p:nvPicPr>
          <p:cNvPr id="111" name="Google Shape;111;p21"/>
          <p:cNvPicPr preferRelativeResize="0"/>
          <p:nvPr/>
        </p:nvPicPr>
        <p:blipFill>
          <a:blip r:embed="rId6">
            <a:alphaModFix/>
          </a:blip>
          <a:stretch>
            <a:fillRect/>
          </a:stretch>
        </p:blipFill>
        <p:spPr>
          <a:xfrm>
            <a:off x="4797025" y="2968450"/>
            <a:ext cx="1042000" cy="1042000"/>
          </a:xfrm>
          <a:prstGeom prst="rect">
            <a:avLst/>
          </a:prstGeom>
          <a:noFill/>
          <a:ln>
            <a:noFill/>
          </a:ln>
        </p:spPr>
      </p:pic>
      <p:sp>
        <p:nvSpPr>
          <p:cNvPr id="112" name="Google Shape;112;p21"/>
          <p:cNvSpPr txBox="1"/>
          <p:nvPr>
            <p:ph idx="2" type="body"/>
          </p:nvPr>
        </p:nvSpPr>
        <p:spPr>
          <a:xfrm>
            <a:off x="6114000" y="3203100"/>
            <a:ext cx="29217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rPr>
              <a:t>Non Commercial</a:t>
            </a:r>
            <a:endParaRPr sz="2400">
              <a:solidFill>
                <a:srgbClr val="000000"/>
              </a:solidFill>
            </a:endParaRPr>
          </a:p>
          <a:p>
            <a:pPr indent="0" lvl="0" marL="0" rtl="0" algn="l">
              <a:lnSpc>
                <a:spcPct val="100000"/>
              </a:lnSpc>
              <a:spcBef>
                <a:spcPts val="0"/>
              </a:spcBef>
              <a:spcAft>
                <a:spcPts val="0"/>
              </a:spcAft>
              <a:buNone/>
            </a:pPr>
            <a:r>
              <a:rPr lang="en" sz="2400">
                <a:solidFill>
                  <a:srgbClr val="000000"/>
                </a:solidFill>
              </a:rPr>
              <a:t>(NC) </a:t>
            </a:r>
            <a:endParaRPr sz="24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16" name="Shape 116"/>
        <p:cNvGrpSpPr/>
        <p:nvPr/>
      </p:nvGrpSpPr>
      <p:grpSpPr>
        <a:xfrm>
          <a:off x="0" y="0"/>
          <a:ext cx="0" cy="0"/>
          <a:chOff x="0" y="0"/>
          <a:chExt cx="0" cy="0"/>
        </a:xfrm>
      </p:grpSpPr>
      <p:sp>
        <p:nvSpPr>
          <p:cNvPr id="117" name="Google Shape;117;p2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When and why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