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75" r:id="rId3"/>
    <p:sldId id="287" r:id="rId4"/>
    <p:sldId id="259" r:id="rId5"/>
    <p:sldId id="260" r:id="rId6"/>
    <p:sldId id="271" r:id="rId7"/>
    <p:sldId id="272" r:id="rId8"/>
    <p:sldId id="262" r:id="rId9"/>
    <p:sldId id="276" r:id="rId10"/>
    <p:sldId id="265" r:id="rId11"/>
    <p:sldId id="289" r:id="rId12"/>
    <p:sldId id="277" r:id="rId13"/>
    <p:sldId id="279" r:id="rId14"/>
    <p:sldId id="278" r:id="rId15"/>
    <p:sldId id="264" r:id="rId16"/>
    <p:sldId id="280" r:id="rId17"/>
    <p:sldId id="267" r:id="rId18"/>
    <p:sldId id="288" r:id="rId19"/>
    <p:sldId id="269" r:id="rId20"/>
    <p:sldId id="283" r:id="rId21"/>
    <p:sldId id="282" r:id="rId22"/>
    <p:sldId id="268" r:id="rId23"/>
    <p:sldId id="270" r:id="rId24"/>
    <p:sldId id="286" r:id="rId25"/>
    <p:sldId id="27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31" d="100"/>
          <a:sy n="131" d="100"/>
        </p:scale>
        <p:origin x="906"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6/28/2018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9724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6456F-F47D-4F25-8053-2A695DA0CA7D}" type="datetimeFigureOut">
              <a:rPr lang="en-US" smtClean="0"/>
              <a:t>6/28/2018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921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6C7379-69CC-4837-9905-BEBA22830C8A}" type="datetimeFigureOut">
              <a:rPr lang="en-US" smtClean="0"/>
              <a:t>6/28/2018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D22F896-40B5-4ADD-8801-0D06FADFA095}" type="slidenum">
              <a:rPr lang="en-US" smtClean="0"/>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71401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t>6/28/2018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0912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t>6/28/2018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D22F896-40B5-4ADD-8801-0D06FADFA095}"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9201215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t>6/28/2018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5486887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6/28/2018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4069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6/28/2018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09858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6/28/2018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6164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6/28/2018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05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6/28/2018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130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6/28/2018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07290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6/28/2018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027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6/28/2018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1685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6/28/2018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9700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6/28/2018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12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gs>
            <a:gs pos="0">
              <a:schemeClr val="accent6">
                <a:lumMod val="40000"/>
                <a:lumOff val="60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51CF1133-3259-4C45-BABA-5B62D9C6F78D}" type="datetimeFigureOut">
              <a:rPr lang="en-US" smtClean="0"/>
              <a:t>6/28/2018</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727477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HapT7BjSAYw" TargetMode="Externa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1543" y="1208315"/>
            <a:ext cx="5589210" cy="2262781"/>
          </a:xfrm>
        </p:spPr>
        <p:txBody>
          <a:bodyPr>
            <a:noAutofit/>
          </a:bodyPr>
          <a:lstStyle/>
          <a:p>
            <a:r>
              <a:rPr lang="en-US" sz="4000" b="1" smtClean="0">
                <a:solidFill>
                  <a:schemeClr val="accent5">
                    <a:lumMod val="50000"/>
                  </a:schemeClr>
                </a:solidFill>
              </a:rPr>
              <a:t>Canadian Indigenous Children’s Books Through the Lens of Truth and Reconciliation</a:t>
            </a:r>
            <a:endParaRPr lang="en-CA" sz="4000" b="1">
              <a:solidFill>
                <a:schemeClr val="accent5">
                  <a:lumMod val="50000"/>
                </a:schemeClr>
              </a:solidFill>
            </a:endParaRPr>
          </a:p>
        </p:txBody>
      </p:sp>
      <p:sp>
        <p:nvSpPr>
          <p:cNvPr id="3" name="Subtitle 2"/>
          <p:cNvSpPr>
            <a:spLocks noGrp="1"/>
          </p:cNvSpPr>
          <p:nvPr>
            <p:ph type="subTitle" idx="1"/>
          </p:nvPr>
        </p:nvSpPr>
        <p:spPr>
          <a:xfrm>
            <a:off x="3160485" y="4204065"/>
            <a:ext cx="5752605" cy="1126283"/>
          </a:xfrm>
        </p:spPr>
        <p:txBody>
          <a:bodyPr>
            <a:noAutofit/>
          </a:bodyPr>
          <a:lstStyle/>
          <a:p>
            <a:r>
              <a:rPr lang="en-CA" sz="1600" b="1" i="1" smtClean="0">
                <a:solidFill>
                  <a:schemeClr val="accent4">
                    <a:lumMod val="50000"/>
                  </a:schemeClr>
                </a:solidFill>
              </a:rPr>
              <a:t>Sandy Campbell</a:t>
            </a:r>
            <a:r>
              <a:rPr lang="en-CA" sz="1600" b="1" i="1" baseline="30000" smtClean="0">
                <a:solidFill>
                  <a:schemeClr val="accent4">
                    <a:lumMod val="50000"/>
                  </a:schemeClr>
                </a:solidFill>
              </a:rPr>
              <a:t>1</a:t>
            </a:r>
            <a:r>
              <a:rPr lang="en-CA" sz="1600" b="1" i="1" smtClean="0">
                <a:solidFill>
                  <a:schemeClr val="accent4">
                    <a:lumMod val="50000"/>
                  </a:schemeClr>
                </a:solidFill>
              </a:rPr>
              <a:t> </a:t>
            </a:r>
            <a:r>
              <a:rPr lang="en-CA" sz="1600" b="1" i="1">
                <a:solidFill>
                  <a:schemeClr val="accent4">
                    <a:lumMod val="50000"/>
                  </a:schemeClr>
                </a:solidFill>
              </a:rPr>
              <a:t>, Maria </a:t>
            </a:r>
            <a:r>
              <a:rPr lang="en-CA" sz="1600" b="1" i="1" smtClean="0">
                <a:solidFill>
                  <a:schemeClr val="accent4">
                    <a:lumMod val="50000"/>
                  </a:schemeClr>
                </a:solidFill>
              </a:rPr>
              <a:t>Tan</a:t>
            </a:r>
            <a:r>
              <a:rPr lang="en-CA" sz="1600" b="1" i="1" baseline="30000" smtClean="0">
                <a:solidFill>
                  <a:schemeClr val="accent4">
                    <a:lumMod val="50000"/>
                  </a:schemeClr>
                </a:solidFill>
              </a:rPr>
              <a:t>1</a:t>
            </a:r>
            <a:r>
              <a:rPr lang="en-CA" sz="1600" b="1" i="1" smtClean="0">
                <a:solidFill>
                  <a:schemeClr val="accent4">
                    <a:lumMod val="50000"/>
                  </a:schemeClr>
                </a:solidFill>
              </a:rPr>
              <a:t> </a:t>
            </a:r>
            <a:r>
              <a:rPr lang="en-CA" sz="1600" b="1" i="1">
                <a:solidFill>
                  <a:schemeClr val="accent4">
                    <a:lumMod val="50000"/>
                  </a:schemeClr>
                </a:solidFill>
              </a:rPr>
              <a:t>and Andrea Quaiattini </a:t>
            </a:r>
            <a:r>
              <a:rPr lang="en-CA" sz="1600" b="1" i="1" baseline="30000" smtClean="0">
                <a:solidFill>
                  <a:schemeClr val="accent4">
                    <a:lumMod val="50000"/>
                  </a:schemeClr>
                </a:solidFill>
              </a:rPr>
              <a:t>2</a:t>
            </a:r>
          </a:p>
          <a:p>
            <a:endParaRPr lang="en-US" sz="1600" b="1" i="1">
              <a:solidFill>
                <a:schemeClr val="accent4">
                  <a:lumMod val="50000"/>
                </a:schemeClr>
              </a:solidFill>
            </a:endParaRPr>
          </a:p>
          <a:p>
            <a:pPr lvl="1" algn="l"/>
            <a:r>
              <a:rPr lang="en-CA" sz="1400" b="1" i="1">
                <a:solidFill>
                  <a:schemeClr val="accent4">
                    <a:lumMod val="50000"/>
                  </a:schemeClr>
                </a:solidFill>
              </a:rPr>
              <a:t>1 John W. Scott Health Sciences Library, </a:t>
            </a:r>
            <a:r>
              <a:rPr lang="en-CA" sz="1400" b="1" i="1" smtClean="0">
                <a:solidFill>
                  <a:schemeClr val="accent4">
                    <a:lumMod val="50000"/>
                  </a:schemeClr>
                </a:solidFill>
              </a:rPr>
              <a:t/>
            </a:r>
            <a:br>
              <a:rPr lang="en-CA" sz="1400" b="1" i="1" smtClean="0">
                <a:solidFill>
                  <a:schemeClr val="accent4">
                    <a:lumMod val="50000"/>
                  </a:schemeClr>
                </a:solidFill>
              </a:rPr>
            </a:br>
            <a:r>
              <a:rPr lang="en-CA" sz="1400" b="1" i="1" smtClean="0">
                <a:solidFill>
                  <a:schemeClr val="accent4">
                    <a:lumMod val="50000"/>
                  </a:schemeClr>
                </a:solidFill>
              </a:rPr>
              <a:t>University </a:t>
            </a:r>
            <a:r>
              <a:rPr lang="en-CA" sz="1400" b="1" i="1">
                <a:solidFill>
                  <a:schemeClr val="accent4">
                    <a:lumMod val="50000"/>
                  </a:schemeClr>
                </a:solidFill>
              </a:rPr>
              <a:t>of Alberta</a:t>
            </a:r>
          </a:p>
          <a:p>
            <a:pPr lvl="1" algn="l"/>
            <a:r>
              <a:rPr lang="en-CA" sz="1400" b="1" i="1">
                <a:solidFill>
                  <a:schemeClr val="accent4">
                    <a:lumMod val="50000"/>
                  </a:schemeClr>
                </a:solidFill>
              </a:rPr>
              <a:t>2 Schulich Library of Physical Sciences, Life Sciences, and Engineering , McGill University</a:t>
            </a:r>
            <a:endParaRPr lang="en-CA" sz="1400" b="1">
              <a:solidFill>
                <a:schemeClr val="accent4">
                  <a:lumMod val="50000"/>
                </a:schemeClr>
              </a:solidFill>
            </a:endParaRPr>
          </a:p>
        </p:txBody>
      </p:sp>
      <p:pic>
        <p:nvPicPr>
          <p:cNvPr id="4" name="Shape 186"/>
          <p:cNvPicPr preferRelativeResize="0"/>
          <p:nvPr/>
        </p:nvPicPr>
        <p:blipFill>
          <a:blip r:embed="rId2">
            <a:alphaModFix/>
          </a:blip>
          <a:stretch>
            <a:fillRect/>
          </a:stretch>
        </p:blipFill>
        <p:spPr>
          <a:xfrm>
            <a:off x="459745" y="217715"/>
            <a:ext cx="1107797" cy="1340700"/>
          </a:xfrm>
          <a:prstGeom prst="rect">
            <a:avLst/>
          </a:prstGeom>
          <a:noFill/>
          <a:ln>
            <a:noFill/>
          </a:ln>
        </p:spPr>
      </p:pic>
      <p:pic>
        <p:nvPicPr>
          <p:cNvPr id="9" name="Shape 161"/>
          <p:cNvPicPr preferRelativeResize="0"/>
          <p:nvPr/>
        </p:nvPicPr>
        <p:blipFill>
          <a:blip r:embed="rId3">
            <a:alphaModFix/>
          </a:blip>
          <a:stretch>
            <a:fillRect/>
          </a:stretch>
        </p:blipFill>
        <p:spPr>
          <a:xfrm>
            <a:off x="459744" y="3410908"/>
            <a:ext cx="1107797" cy="1431786"/>
          </a:xfrm>
          <a:prstGeom prst="rect">
            <a:avLst/>
          </a:prstGeom>
          <a:noFill/>
          <a:ln>
            <a:noFill/>
          </a:ln>
        </p:spPr>
      </p:pic>
      <p:pic>
        <p:nvPicPr>
          <p:cNvPr id="10" name="Picture 2" descr="http://inhabitmedia.com/wp-content/uploads/2017/01/Nivi-high-res-rgb-300x2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5" y="1858708"/>
            <a:ext cx="1141223" cy="12134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427490" y="5181452"/>
            <a:ext cx="1140051" cy="1121761"/>
          </a:xfrm>
          <a:prstGeom prst="rect">
            <a:avLst/>
          </a:prstGeom>
        </p:spPr>
      </p:pic>
    </p:spTree>
    <p:extLst>
      <p:ext uri="{BB962C8B-B14F-4D97-AF65-F5344CB8AC3E}">
        <p14:creationId xmlns:p14="http://schemas.microsoft.com/office/powerpoint/2010/main" val="1720456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Understanding Trauma and Inequity</a:t>
            </a:r>
            <a:endParaRPr lang="en-CA"/>
          </a:p>
        </p:txBody>
      </p:sp>
      <p:sp>
        <p:nvSpPr>
          <p:cNvPr id="3" name="Content Placeholder 2"/>
          <p:cNvSpPr>
            <a:spLocks noGrp="1"/>
          </p:cNvSpPr>
          <p:nvPr>
            <p:ph idx="1"/>
          </p:nvPr>
        </p:nvSpPr>
        <p:spPr/>
        <p:txBody>
          <a:bodyPr/>
          <a:lstStyle/>
          <a:p>
            <a:r>
              <a:rPr lang="en-US" smtClean="0"/>
              <a:t>Intergenerational Trauma</a:t>
            </a:r>
          </a:p>
          <a:p>
            <a:r>
              <a:rPr lang="en-US" smtClean="0"/>
              <a:t>Missing and Murdered Indigenous Women</a:t>
            </a:r>
          </a:p>
          <a:p>
            <a:r>
              <a:rPr lang="en-US" smtClean="0"/>
              <a:t>Health Care</a:t>
            </a:r>
          </a:p>
          <a:p>
            <a:r>
              <a:rPr lang="en-US" smtClean="0"/>
              <a:t>Criminal Justice</a:t>
            </a:r>
            <a:endParaRPr lang="en-CA"/>
          </a:p>
        </p:txBody>
      </p:sp>
    </p:spTree>
    <p:extLst>
      <p:ext uri="{BB962C8B-B14F-4D97-AF65-F5344CB8AC3E}">
        <p14:creationId xmlns:p14="http://schemas.microsoft.com/office/powerpoint/2010/main" val="961629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Intergenerational Trauma and Legacy of Trauma</a:t>
            </a:r>
            <a:endParaRPr lang="en-CA"/>
          </a:p>
        </p:txBody>
      </p:sp>
      <p:sp>
        <p:nvSpPr>
          <p:cNvPr id="3" name="Content Placeholder 2"/>
          <p:cNvSpPr>
            <a:spLocks noGrp="1"/>
          </p:cNvSpPr>
          <p:nvPr>
            <p:ph idx="1"/>
          </p:nvPr>
        </p:nvSpPr>
        <p:spPr>
          <a:xfrm>
            <a:off x="1764145" y="2133600"/>
            <a:ext cx="6770256" cy="4470400"/>
          </a:xfrm>
        </p:spPr>
        <p:txBody>
          <a:bodyPr>
            <a:normAutofit fontScale="92500" lnSpcReduction="10000"/>
          </a:bodyPr>
          <a:lstStyle/>
          <a:p>
            <a:pPr marL="0" indent="0">
              <a:buNone/>
            </a:pPr>
            <a:r>
              <a:rPr lang="en-US" sz="2800" b="1"/>
              <a:t>“It’s one of our favorite coping strategies.  We hurt, we drink, we shoot cocaine, we hurt some more, we drink some more, shoot some more cocaine, and by that time we hurt so </a:t>
            </a:r>
            <a:r>
              <a:rPr lang="en-US" sz="2800" b="1" smtClean="0"/>
              <a:t>much, </a:t>
            </a:r>
            <a:r>
              <a:rPr lang="en-US" sz="2800" b="1"/>
              <a:t>we hurt someone else.  Turns out in the end we are all looking for a way out.  And we hurt ourselves.  Hurt people hurt people.”</a:t>
            </a:r>
          </a:p>
          <a:p>
            <a:pPr marL="0" indent="0">
              <a:buNone/>
            </a:pPr>
            <a:r>
              <a:rPr lang="en-US" sz="2800"/>
              <a:t>Zeb in </a:t>
            </a:r>
            <a:r>
              <a:rPr lang="en-US" sz="2800" i="1"/>
              <a:t>White Girl</a:t>
            </a:r>
            <a:r>
              <a:rPr lang="en-US" sz="2800"/>
              <a:t>.</a:t>
            </a:r>
          </a:p>
          <a:p>
            <a:pPr marL="0" indent="0">
              <a:buNone/>
            </a:pPr>
            <a:endParaRPr lang="en-US" sz="2800"/>
          </a:p>
          <a:p>
            <a:pPr marL="0" indent="0">
              <a:buNone/>
            </a:pPr>
            <a:r>
              <a:rPr lang="en-US" sz="1200"/>
              <a:t>Olsen, Sylvia.  </a:t>
            </a:r>
            <a:r>
              <a:rPr lang="en-US" sz="1200" i="1"/>
              <a:t>White Girl.  </a:t>
            </a:r>
            <a:r>
              <a:rPr lang="en-US" sz="1200"/>
              <a:t>Winlaw, BC.  Sono Nis Press, 2004, p.203. </a:t>
            </a:r>
            <a:endParaRPr lang="en-CA" sz="1200" i="1"/>
          </a:p>
          <a:p>
            <a:endParaRPr lang="en-CA" sz="1200"/>
          </a:p>
        </p:txBody>
      </p:sp>
    </p:spTree>
    <p:extLst>
      <p:ext uri="{BB962C8B-B14F-4D97-AF65-F5344CB8AC3E}">
        <p14:creationId xmlns:p14="http://schemas.microsoft.com/office/powerpoint/2010/main" val="1341454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261710" y="97637"/>
            <a:ext cx="6589199" cy="1280890"/>
          </a:xfrm>
        </p:spPr>
        <p:txBody>
          <a:bodyPr/>
          <a:lstStyle/>
          <a:p>
            <a:r>
              <a:rPr lang="en-US" smtClean="0"/>
              <a:t>Missing and Murdered Indigenous Women</a:t>
            </a:r>
            <a:endParaRPr lang="en-CA"/>
          </a:p>
        </p:txBody>
      </p:sp>
      <p:pic>
        <p:nvPicPr>
          <p:cNvPr id="9" name="Picture 2" descr="Missing Nimama by Melanie Floren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7595" y="1378527"/>
            <a:ext cx="4090369" cy="528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9720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Health Care</a:t>
            </a:r>
            <a:endParaRPr lang="en-CA"/>
          </a:p>
        </p:txBody>
      </p:sp>
      <p:pic>
        <p:nvPicPr>
          <p:cNvPr id="4" name="Content Placeholder 3"/>
          <p:cNvPicPr>
            <a:picLocks noGrp="1" noChangeAspect="1"/>
          </p:cNvPicPr>
          <p:nvPr>
            <p:ph idx="1"/>
          </p:nvPr>
        </p:nvPicPr>
        <p:blipFill>
          <a:blip r:embed="rId2"/>
          <a:stretch>
            <a:fillRect/>
          </a:stretch>
        </p:blipFill>
        <p:spPr>
          <a:xfrm>
            <a:off x="838125" y="1905000"/>
            <a:ext cx="4640718" cy="4699000"/>
          </a:xfrm>
          <a:prstGeom prst="rect">
            <a:avLst/>
          </a:prstGeom>
        </p:spPr>
      </p:pic>
      <p:sp>
        <p:nvSpPr>
          <p:cNvPr id="5" name="TextBox 4"/>
          <p:cNvSpPr txBox="1"/>
          <p:nvPr/>
        </p:nvSpPr>
        <p:spPr>
          <a:xfrm>
            <a:off x="5855855" y="1905000"/>
            <a:ext cx="2983345" cy="2031325"/>
          </a:xfrm>
          <a:prstGeom prst="rect">
            <a:avLst/>
          </a:prstGeom>
          <a:noFill/>
        </p:spPr>
        <p:txBody>
          <a:bodyPr wrap="square" rtlCol="0">
            <a:spAutoFit/>
          </a:bodyPr>
          <a:lstStyle/>
          <a:p>
            <a:r>
              <a:rPr lang="en-US" smtClean="0"/>
              <a:t>Aluniq lives with her grandparents from birth, because her mother had to go south for years for medical treatment. </a:t>
            </a:r>
          </a:p>
          <a:p>
            <a:endParaRPr lang="en-US"/>
          </a:p>
          <a:p>
            <a:endParaRPr lang="en-CA"/>
          </a:p>
        </p:txBody>
      </p:sp>
    </p:spTree>
    <p:extLst>
      <p:ext uri="{BB962C8B-B14F-4D97-AF65-F5344CB8AC3E}">
        <p14:creationId xmlns:p14="http://schemas.microsoft.com/office/powerpoint/2010/main" val="9880022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Criminal Justice</a:t>
            </a:r>
            <a:endParaRPr lang="en-CA"/>
          </a:p>
        </p:txBody>
      </p:sp>
      <p:pic>
        <p:nvPicPr>
          <p:cNvPr id="4" name="Picture 2" descr="https://lh5.googleusercontent.com/VL2z_5gwM-k0qKBy_ZXJvf1XPRQW21jBO0Tb5N98XAPDQsQO2fa0lIGUACwzM58hDjZ1hKsams7Vv3_JzBe8fqm97xB8vT2KlFEOi7FVi8Z6tHTxEnA7zPM9YZ1i3iy9eahk8zQtOI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6010" y="1338000"/>
            <a:ext cx="3457418" cy="54644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526898" y="1425566"/>
            <a:ext cx="3673060" cy="2634739"/>
          </a:xfrm>
          <a:prstGeom prst="rect">
            <a:avLst/>
          </a:prstGeom>
        </p:spPr>
      </p:pic>
      <p:pic>
        <p:nvPicPr>
          <p:cNvPr id="7" name="Picture 6"/>
          <p:cNvPicPr>
            <a:picLocks noChangeAspect="1"/>
          </p:cNvPicPr>
          <p:nvPr/>
        </p:nvPicPr>
        <p:blipFill>
          <a:blip r:embed="rId4"/>
          <a:stretch>
            <a:fillRect/>
          </a:stretch>
        </p:blipFill>
        <p:spPr>
          <a:xfrm>
            <a:off x="5526898" y="4378031"/>
            <a:ext cx="3673060" cy="2323994"/>
          </a:xfrm>
          <a:prstGeom prst="rect">
            <a:avLst/>
          </a:prstGeom>
        </p:spPr>
      </p:pic>
    </p:spTree>
    <p:extLst>
      <p:ext uri="{BB962C8B-B14F-4D97-AF65-F5344CB8AC3E}">
        <p14:creationId xmlns:p14="http://schemas.microsoft.com/office/powerpoint/2010/main" val="1932891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Understanding and Valuing Traditional World Views, </a:t>
            </a:r>
            <a:br>
              <a:rPr lang="en-US" smtClean="0"/>
            </a:br>
            <a:r>
              <a:rPr lang="en-US" smtClean="0"/>
              <a:t>Cultures and Histories</a:t>
            </a:r>
            <a:endParaRPr lang="en-CA"/>
          </a:p>
        </p:txBody>
      </p:sp>
      <p:sp>
        <p:nvSpPr>
          <p:cNvPr id="3" name="Content Placeholder 2"/>
          <p:cNvSpPr>
            <a:spLocks noGrp="1"/>
          </p:cNvSpPr>
          <p:nvPr>
            <p:ph idx="1"/>
          </p:nvPr>
        </p:nvSpPr>
        <p:spPr>
          <a:xfrm>
            <a:off x="1942415" y="3029880"/>
            <a:ext cx="6591985" cy="2881341"/>
          </a:xfrm>
        </p:spPr>
        <p:txBody>
          <a:bodyPr/>
          <a:lstStyle/>
          <a:p>
            <a:r>
              <a:rPr lang="en-US" smtClean="0"/>
              <a:t>Traditional World Views</a:t>
            </a:r>
          </a:p>
          <a:p>
            <a:pPr lvl="1"/>
            <a:r>
              <a:rPr lang="en-US" smtClean="0"/>
              <a:t>Traditional belief systems</a:t>
            </a:r>
          </a:p>
          <a:p>
            <a:pPr lvl="1"/>
            <a:r>
              <a:rPr lang="en-US" smtClean="0"/>
              <a:t>Relationship with the </a:t>
            </a:r>
          </a:p>
          <a:p>
            <a:pPr marL="457200" lvl="1" indent="0">
              <a:buNone/>
            </a:pPr>
            <a:r>
              <a:rPr lang="en-US"/>
              <a:t> </a:t>
            </a:r>
            <a:r>
              <a:rPr lang="en-US" smtClean="0"/>
              <a:t>    environment</a:t>
            </a:r>
            <a:endParaRPr lang="en-CA"/>
          </a:p>
        </p:txBody>
      </p:sp>
      <p:pic>
        <p:nvPicPr>
          <p:cNvPr id="4098" name="Picture 2" descr="Image result for seven teachings of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70" y="2274968"/>
            <a:ext cx="3145765" cy="433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844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46437" y="144676"/>
            <a:ext cx="6589199" cy="1280890"/>
          </a:xfrm>
        </p:spPr>
        <p:txBody>
          <a:bodyPr/>
          <a:lstStyle/>
          <a:p>
            <a:r>
              <a:rPr lang="en-US" smtClean="0"/>
              <a:t>We are the environment and the environment is us. </a:t>
            </a:r>
            <a:endParaRPr lang="en-CA"/>
          </a:p>
        </p:txBody>
      </p:sp>
      <p:sp>
        <p:nvSpPr>
          <p:cNvPr id="3" name="Content Placeholder 2"/>
          <p:cNvSpPr>
            <a:spLocks noGrp="1"/>
          </p:cNvSpPr>
          <p:nvPr>
            <p:ph idx="1"/>
          </p:nvPr>
        </p:nvSpPr>
        <p:spPr>
          <a:xfrm>
            <a:off x="1011091" y="1425566"/>
            <a:ext cx="6591985" cy="3777622"/>
          </a:xfrm>
        </p:spPr>
        <p:txBody>
          <a:bodyPr/>
          <a:lstStyle/>
          <a:p>
            <a:pPr marL="0" indent="0">
              <a:buNone/>
            </a:pPr>
            <a:endParaRPr lang="en-CA"/>
          </a:p>
        </p:txBody>
      </p:sp>
      <p:pic>
        <p:nvPicPr>
          <p:cNvPr id="4" name="Picture 2" descr="https://pbs.twimg.com/media/DHMghGfWsAA_ho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181" y="1324985"/>
            <a:ext cx="3090244" cy="2446443"/>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76"/>
          <p:cNvPicPr preferRelativeResize="0"/>
          <p:nvPr/>
        </p:nvPicPr>
        <p:blipFill>
          <a:blip r:embed="rId3">
            <a:alphaModFix/>
          </a:blip>
          <a:stretch>
            <a:fillRect/>
          </a:stretch>
        </p:blipFill>
        <p:spPr>
          <a:xfrm>
            <a:off x="4888459" y="1324985"/>
            <a:ext cx="2437365" cy="3120993"/>
          </a:xfrm>
          <a:prstGeom prst="rect">
            <a:avLst/>
          </a:prstGeom>
          <a:noFill/>
          <a:ln>
            <a:noFill/>
          </a:ln>
        </p:spPr>
      </p:pic>
      <p:sp>
        <p:nvSpPr>
          <p:cNvPr id="11" name="Shape 178"/>
          <p:cNvSpPr txBox="1"/>
          <p:nvPr/>
        </p:nvSpPr>
        <p:spPr>
          <a:xfrm>
            <a:off x="4187371" y="4390571"/>
            <a:ext cx="4862286" cy="2409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t>“</a:t>
            </a:r>
            <a:r>
              <a:rPr lang="en" sz="2000"/>
              <a:t>We must honour our relatives, the animals, the fish, and the plants that share their lives so that we may have life. If we do not honour them and forget how important they are to us, we begin to destroy them. If their lives are in danger, so are ours.”</a:t>
            </a:r>
            <a:endParaRPr sz="2000"/>
          </a:p>
        </p:txBody>
      </p:sp>
      <p:sp>
        <p:nvSpPr>
          <p:cNvPr id="12" name="TextBox 11"/>
          <p:cNvSpPr txBox="1"/>
          <p:nvPr/>
        </p:nvSpPr>
        <p:spPr>
          <a:xfrm>
            <a:off x="803181" y="3923474"/>
            <a:ext cx="2293043" cy="646331"/>
          </a:xfrm>
          <a:prstGeom prst="rect">
            <a:avLst/>
          </a:prstGeom>
          <a:noFill/>
        </p:spPr>
        <p:txBody>
          <a:bodyPr wrap="square" rtlCol="0">
            <a:spAutoFit/>
          </a:bodyPr>
          <a:lstStyle/>
          <a:p>
            <a:r>
              <a:rPr lang="en-US"/>
              <a:t>Mythical ability to shape-shift.</a:t>
            </a:r>
          </a:p>
        </p:txBody>
      </p:sp>
    </p:spTree>
    <p:extLst>
      <p:ext uri="{BB962C8B-B14F-4D97-AF65-F5344CB8AC3E}">
        <p14:creationId xmlns:p14="http://schemas.microsoft.com/office/powerpoint/2010/main" val="522571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1" y="153056"/>
            <a:ext cx="7823200" cy="1280890"/>
          </a:xfrm>
        </p:spPr>
        <p:txBody>
          <a:bodyPr>
            <a:noAutofit/>
          </a:bodyPr>
          <a:lstStyle/>
          <a:p>
            <a:r>
              <a:rPr lang="en-US" sz="3000" smtClean="0"/>
              <a:t>Celebrating and Preserving Indigenous Culture Language and Traditional Knowledge</a:t>
            </a:r>
            <a:endParaRPr lang="en-CA" sz="3000"/>
          </a:p>
        </p:txBody>
      </p:sp>
      <p:sp>
        <p:nvSpPr>
          <p:cNvPr id="3" name="Content Placeholder 2"/>
          <p:cNvSpPr>
            <a:spLocks noGrp="1"/>
          </p:cNvSpPr>
          <p:nvPr>
            <p:ph idx="1"/>
          </p:nvPr>
        </p:nvSpPr>
        <p:spPr>
          <a:xfrm>
            <a:off x="1320801" y="1625600"/>
            <a:ext cx="6591985" cy="3777622"/>
          </a:xfrm>
        </p:spPr>
        <p:txBody>
          <a:bodyPr/>
          <a:lstStyle/>
          <a:p>
            <a:r>
              <a:rPr lang="en-US" smtClean="0"/>
              <a:t>Hair cutting</a:t>
            </a:r>
          </a:p>
          <a:p>
            <a:endParaRPr lang="en-CA"/>
          </a:p>
        </p:txBody>
      </p:sp>
      <p:pic>
        <p:nvPicPr>
          <p:cNvPr id="4" name="Picture 3"/>
          <p:cNvPicPr>
            <a:picLocks noChangeAspect="1"/>
          </p:cNvPicPr>
          <p:nvPr/>
        </p:nvPicPr>
        <p:blipFill>
          <a:blip r:embed="rId2"/>
          <a:stretch>
            <a:fillRect/>
          </a:stretch>
        </p:blipFill>
        <p:spPr>
          <a:xfrm>
            <a:off x="423485" y="2133601"/>
            <a:ext cx="4193308" cy="4455772"/>
          </a:xfrm>
          <a:prstGeom prst="rect">
            <a:avLst/>
          </a:prstGeom>
        </p:spPr>
      </p:pic>
      <p:sp>
        <p:nvSpPr>
          <p:cNvPr id="5" name="TextBox 4"/>
          <p:cNvSpPr txBox="1"/>
          <p:nvPr/>
        </p:nvSpPr>
        <p:spPr>
          <a:xfrm>
            <a:off x="341745" y="6358541"/>
            <a:ext cx="4202546" cy="230832"/>
          </a:xfrm>
          <a:prstGeom prst="rect">
            <a:avLst/>
          </a:prstGeom>
          <a:noFill/>
        </p:spPr>
        <p:txBody>
          <a:bodyPr wrap="square" rtlCol="0">
            <a:spAutoFit/>
          </a:bodyPr>
          <a:lstStyle/>
          <a:p>
            <a:r>
              <a:rPr lang="en-US" sz="900" smtClean="0"/>
              <a:t>Jordan-Fenton, Christy and Margaret Pokiak-Fenton.  When I was Eight.  </a:t>
            </a:r>
            <a:endParaRPr lang="en-CA" sz="900"/>
          </a:p>
        </p:txBody>
      </p:sp>
      <p:sp>
        <p:nvSpPr>
          <p:cNvPr id="6" name="TextBox 5"/>
          <p:cNvSpPr txBox="1"/>
          <p:nvPr/>
        </p:nvSpPr>
        <p:spPr>
          <a:xfrm>
            <a:off x="4904509" y="1714966"/>
            <a:ext cx="4165600" cy="4770537"/>
          </a:xfrm>
          <a:prstGeom prst="rect">
            <a:avLst/>
          </a:prstGeom>
          <a:noFill/>
        </p:spPr>
        <p:txBody>
          <a:bodyPr wrap="square" rtlCol="0">
            <a:spAutoFit/>
          </a:bodyPr>
          <a:lstStyle/>
          <a:p>
            <a:r>
              <a:rPr lang="en-CA" sz="2200" b="1"/>
              <a:t>“… in our teachings a braid is real important, and (…) wearing two of them means both parents are living.  So when that lady cut my braids off, it was like she cut </a:t>
            </a:r>
            <a:r>
              <a:rPr lang="en-CA" sz="2200" b="1" smtClean="0"/>
              <a:t>off </a:t>
            </a:r>
            <a:r>
              <a:rPr lang="en-CA" sz="2200" b="1"/>
              <a:t>my connection to my family and to who I was.”</a:t>
            </a:r>
          </a:p>
          <a:p>
            <a:endParaRPr lang="en-CA" sz="2200" b="1"/>
          </a:p>
          <a:p>
            <a:r>
              <a:rPr lang="en-CA" sz="2200" b="1"/>
              <a:t>Voice of Billy, a Cree man taken as a child into foster care during the Sixties </a:t>
            </a:r>
            <a:r>
              <a:rPr lang="en-CA" sz="2200" b="1" smtClean="0"/>
              <a:t>Scoop</a:t>
            </a:r>
            <a:endParaRPr lang="en-US" sz="2200" b="1" smtClean="0"/>
          </a:p>
          <a:p>
            <a:endParaRPr lang="en-US" sz="2200" b="1"/>
          </a:p>
          <a:p>
            <a:r>
              <a:rPr lang="en-CA" sz="900"/>
              <a:t>Gray Smith, Monique.  Tilly:  a story of hope and reslience. Winlaw, BC:  Sonosis Press, 2013, p. 168  - 169. </a:t>
            </a:r>
            <a:endParaRPr lang="en-CA" sz="900" dirty="0"/>
          </a:p>
        </p:txBody>
      </p:sp>
    </p:spTree>
    <p:extLst>
      <p:ext uri="{BB962C8B-B14F-4D97-AF65-F5344CB8AC3E}">
        <p14:creationId xmlns:p14="http://schemas.microsoft.com/office/powerpoint/2010/main" val="1215386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Sixties Scoop and traditional child care structures</a:t>
            </a:r>
            <a:br>
              <a:rPr lang="en-US"/>
            </a:br>
            <a:endParaRPr lang="en-CA"/>
          </a:p>
        </p:txBody>
      </p:sp>
      <p:pic>
        <p:nvPicPr>
          <p:cNvPr id="4" name="Picture 3"/>
          <p:cNvPicPr>
            <a:picLocks noChangeAspect="1"/>
          </p:cNvPicPr>
          <p:nvPr/>
        </p:nvPicPr>
        <p:blipFill>
          <a:blip r:embed="rId2"/>
          <a:stretch>
            <a:fillRect/>
          </a:stretch>
        </p:blipFill>
        <p:spPr>
          <a:xfrm>
            <a:off x="878751" y="1776841"/>
            <a:ext cx="3600886" cy="3644903"/>
          </a:xfrm>
          <a:prstGeom prst="rect">
            <a:avLst/>
          </a:prstGeom>
        </p:spPr>
      </p:pic>
      <p:pic>
        <p:nvPicPr>
          <p:cNvPr id="5126" name="Picture 6" descr="http://inhabitmedia.com/wp-content/uploads/2017/11/Families_300piRGB-English.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23113" y="1776840"/>
            <a:ext cx="3637395" cy="36373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97891" y="5809672"/>
            <a:ext cx="7546109" cy="369332"/>
          </a:xfrm>
          <a:prstGeom prst="rect">
            <a:avLst/>
          </a:prstGeom>
          <a:noFill/>
        </p:spPr>
        <p:txBody>
          <a:bodyPr wrap="square" rtlCol="0">
            <a:spAutoFit/>
          </a:bodyPr>
          <a:lstStyle/>
          <a:p>
            <a:r>
              <a:rPr lang="en-US" smtClean="0"/>
              <a:t>Traditional Inuit adoption as an alternative for child care. </a:t>
            </a:r>
            <a:endParaRPr lang="en-CA"/>
          </a:p>
        </p:txBody>
      </p:sp>
    </p:spTree>
    <p:extLst>
      <p:ext uri="{BB962C8B-B14F-4D97-AF65-F5344CB8AC3E}">
        <p14:creationId xmlns:p14="http://schemas.microsoft.com/office/powerpoint/2010/main" val="3213451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Cultural Practices</a:t>
            </a:r>
            <a:br>
              <a:rPr lang="en-US" smtClean="0"/>
            </a:br>
            <a:endParaRPr lang="en-CA"/>
          </a:p>
        </p:txBody>
      </p:sp>
      <p:sp>
        <p:nvSpPr>
          <p:cNvPr id="3" name="Content Placeholder 2"/>
          <p:cNvSpPr>
            <a:spLocks noGrp="1"/>
          </p:cNvSpPr>
          <p:nvPr>
            <p:ph idx="1"/>
          </p:nvPr>
        </p:nvSpPr>
        <p:spPr/>
        <p:txBody>
          <a:bodyPr/>
          <a:lstStyle/>
          <a:p>
            <a:r>
              <a:rPr lang="en-US" smtClean="0"/>
              <a:t>Dance, </a:t>
            </a:r>
          </a:p>
          <a:p>
            <a:r>
              <a:rPr lang="en-US" smtClean="0"/>
              <a:t>Potlatch </a:t>
            </a:r>
          </a:p>
          <a:p>
            <a:r>
              <a:rPr lang="en-US" smtClean="0"/>
              <a:t>Ceremony</a:t>
            </a:r>
          </a:p>
          <a:p>
            <a:r>
              <a:rPr lang="en-US" smtClean="0"/>
              <a:t>Naming practices</a:t>
            </a:r>
          </a:p>
          <a:p>
            <a:r>
              <a:rPr lang="en-US" smtClean="0"/>
              <a:t>Language recovery</a:t>
            </a:r>
          </a:p>
          <a:p>
            <a:pPr marL="0" indent="0">
              <a:buNone/>
            </a:pPr>
            <a:endParaRPr lang="en-CA"/>
          </a:p>
        </p:txBody>
      </p:sp>
    </p:spTree>
    <p:extLst>
      <p:ext uri="{BB962C8B-B14F-4D97-AF65-F5344CB8AC3E}">
        <p14:creationId xmlns:p14="http://schemas.microsoft.com/office/powerpoint/2010/main" val="1821317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Truth and Reconcilliation Commission</a:t>
            </a:r>
            <a:endParaRPr lang="en-CA"/>
          </a:p>
        </p:txBody>
      </p:sp>
      <p:sp>
        <p:nvSpPr>
          <p:cNvPr id="3" name="Content Placeholder 2"/>
          <p:cNvSpPr>
            <a:spLocks noGrp="1"/>
          </p:cNvSpPr>
          <p:nvPr>
            <p:ph idx="1"/>
          </p:nvPr>
        </p:nvSpPr>
        <p:spPr>
          <a:xfrm>
            <a:off x="1945201" y="1828800"/>
            <a:ext cx="6591985" cy="3777622"/>
          </a:xfrm>
        </p:spPr>
        <p:txBody>
          <a:bodyPr/>
          <a:lstStyle/>
          <a:p>
            <a:r>
              <a:rPr lang="en-US" smtClean="0"/>
              <a:t>Truth  - Survivors’ testimony – horrific conditions at residential schools</a:t>
            </a:r>
          </a:p>
        </p:txBody>
      </p:sp>
      <p:pic>
        <p:nvPicPr>
          <p:cNvPr id="4" name="Picture 4" descr="Sugar Falls: A Residential School Story by David Alexander Robert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33" y="2576010"/>
            <a:ext cx="3124929" cy="42351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rot="5400000">
            <a:off x="4458359" y="2248739"/>
            <a:ext cx="4251142" cy="4873606"/>
          </a:xfrm>
          <a:prstGeom prst="rect">
            <a:avLst/>
          </a:prstGeom>
        </p:spPr>
      </p:pic>
    </p:spTree>
    <p:extLst>
      <p:ext uri="{BB962C8B-B14F-4D97-AF65-F5344CB8AC3E}">
        <p14:creationId xmlns:p14="http://schemas.microsoft.com/office/powerpoint/2010/main" val="2227398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853708"/>
          </a:xfrm>
        </p:spPr>
        <p:txBody>
          <a:bodyPr/>
          <a:lstStyle/>
          <a:p>
            <a:r>
              <a:rPr lang="en-US" smtClean="0"/>
              <a:t>Dance, Potlatch, Ceremony</a:t>
            </a:r>
            <a:endParaRPr lang="en-CA"/>
          </a:p>
        </p:txBody>
      </p:sp>
      <p:pic>
        <p:nvPicPr>
          <p:cNvPr id="4" name="Picture 2" descr="https://images-na.ssl-images-amazon.com/images/I/51AA0JBX7AL._SY49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214" y="1805420"/>
            <a:ext cx="3233675" cy="3233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éska and the First Salmon Ceremony by Scot Ritchi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90724" y="2567709"/>
            <a:ext cx="3285434"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67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159829" y="718457"/>
            <a:ext cx="3716316" cy="5355312"/>
          </a:xfrm>
          <a:prstGeom prst="rect">
            <a:avLst/>
          </a:prstGeom>
          <a:noFill/>
        </p:spPr>
        <p:txBody>
          <a:bodyPr wrap="square" rtlCol="0">
            <a:spAutoFit/>
          </a:bodyPr>
          <a:lstStyle/>
          <a:p>
            <a:r>
              <a:rPr lang="en-CA" i="1" smtClean="0"/>
              <a:t>“Names </a:t>
            </a:r>
            <a:r>
              <a:rPr lang="en-CA" i="1"/>
              <a:t>should be respected. They should be valued. They should be honoured. </a:t>
            </a:r>
            <a:r>
              <a:rPr lang="en-CA"/>
              <a:t/>
            </a:r>
            <a:br>
              <a:rPr lang="en-CA"/>
            </a:br>
            <a:r>
              <a:rPr lang="en-CA" i="1"/>
              <a:t>When a name is given to an adult, it is often given based on the life that person has lived. </a:t>
            </a:r>
            <a:br>
              <a:rPr lang="en-CA" i="1"/>
            </a:br>
            <a:r>
              <a:rPr lang="en-CA" i="1"/>
              <a:t>The name is a statement about the person he or she has become. </a:t>
            </a:r>
            <a:r>
              <a:rPr lang="en-CA"/>
              <a:t/>
            </a:r>
            <a:br>
              <a:rPr lang="en-CA"/>
            </a:br>
            <a:r>
              <a:rPr lang="en-CA" i="1"/>
              <a:t>When a name is given to a child, it foretells what kind of a person that child will become. </a:t>
            </a:r>
            <a:br>
              <a:rPr lang="en-CA" i="1"/>
            </a:br>
            <a:r>
              <a:rPr lang="en-CA" i="1"/>
              <a:t>If a child is given the name He Who is Kind to Strangers, that child is destined to live a life of kindness. </a:t>
            </a:r>
            <a:br>
              <a:rPr lang="en-CA" i="1"/>
            </a:br>
            <a:r>
              <a:rPr lang="en-CA" i="1"/>
              <a:t>I know this to be true because I once knew a kind man who as a child was given that name</a:t>
            </a:r>
            <a:r>
              <a:rPr lang="en-CA" i="1" smtClean="0"/>
              <a:t>.”</a:t>
            </a:r>
            <a:endParaRPr lang="en-CA"/>
          </a:p>
        </p:txBody>
      </p:sp>
      <p:pic>
        <p:nvPicPr>
          <p:cNvPr id="2050" name="Picture 2" descr="https://images-na.ssl-images-amazon.com/images/I/51%2Bv1mR%2BG1L._SX352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577" y="905844"/>
            <a:ext cx="3371850" cy="4752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95829" y="6273225"/>
            <a:ext cx="7780316" cy="584775"/>
          </a:xfrm>
          <a:prstGeom prst="rect">
            <a:avLst/>
          </a:prstGeom>
          <a:noFill/>
        </p:spPr>
        <p:txBody>
          <a:bodyPr wrap="square" rtlCol="0">
            <a:spAutoFit/>
          </a:bodyPr>
          <a:lstStyle/>
          <a:p>
            <a:r>
              <a:rPr lang="en-US" sz="1600" smtClean="0"/>
              <a:t>Bouchard, David.  The First Flute: Whowhoahyahzo Tohkohya.  Calgary, AB:  Red Deer Press 2015.</a:t>
            </a:r>
            <a:endParaRPr lang="en-CA" sz="1600"/>
          </a:p>
        </p:txBody>
      </p:sp>
      <p:sp>
        <p:nvSpPr>
          <p:cNvPr id="4" name="Title 3"/>
          <p:cNvSpPr>
            <a:spLocks noGrp="1"/>
          </p:cNvSpPr>
          <p:nvPr>
            <p:ph type="title"/>
          </p:nvPr>
        </p:nvSpPr>
        <p:spPr>
          <a:xfrm>
            <a:off x="1266577" y="255722"/>
            <a:ext cx="6589199" cy="281734"/>
          </a:xfrm>
        </p:spPr>
        <p:txBody>
          <a:bodyPr>
            <a:normAutofit fontScale="90000"/>
          </a:bodyPr>
          <a:lstStyle/>
          <a:p>
            <a:r>
              <a:rPr lang="en-US" smtClean="0"/>
              <a:t>Naming Practices</a:t>
            </a:r>
            <a:endParaRPr lang="en-CA"/>
          </a:p>
        </p:txBody>
      </p:sp>
    </p:spTree>
    <p:extLst>
      <p:ext uri="{BB962C8B-B14F-4D97-AF65-F5344CB8AC3E}">
        <p14:creationId xmlns:p14="http://schemas.microsoft.com/office/powerpoint/2010/main" val="2261870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Loss of Language</a:t>
            </a:r>
            <a:endParaRPr lang="en-CA"/>
          </a:p>
        </p:txBody>
      </p:sp>
      <p:pic>
        <p:nvPicPr>
          <p:cNvPr id="4" name="Picture 2" descr="Stolen Words by Melanie Flo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708" y="1637147"/>
            <a:ext cx="4697844" cy="46978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metis alphabe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76264" y="3364344"/>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264" y="253135"/>
            <a:ext cx="19050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69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Traditional Skills</a:t>
            </a:r>
            <a:br>
              <a:rPr lang="en-US" smtClean="0"/>
            </a:br>
            <a:endParaRPr lang="en-CA"/>
          </a:p>
        </p:txBody>
      </p:sp>
      <p:sp>
        <p:nvSpPr>
          <p:cNvPr id="3" name="Content Placeholder 2"/>
          <p:cNvSpPr>
            <a:spLocks noGrp="1"/>
          </p:cNvSpPr>
          <p:nvPr>
            <p:ph idx="1"/>
          </p:nvPr>
        </p:nvSpPr>
        <p:spPr/>
        <p:txBody>
          <a:bodyPr>
            <a:normAutofit/>
          </a:bodyPr>
          <a:lstStyle/>
          <a:p>
            <a:r>
              <a:rPr lang="en-US" sz="2400" smtClean="0"/>
              <a:t>Raising and caring for sled dogs</a:t>
            </a:r>
          </a:p>
          <a:p>
            <a:r>
              <a:rPr lang="en-US" sz="2400" smtClean="0"/>
              <a:t>Preparing food</a:t>
            </a:r>
          </a:p>
          <a:p>
            <a:r>
              <a:rPr lang="en-US" sz="2400" smtClean="0"/>
              <a:t>Hunting</a:t>
            </a:r>
          </a:p>
          <a:p>
            <a:r>
              <a:rPr lang="en-US" sz="2400" smtClean="0"/>
              <a:t>Fishing </a:t>
            </a:r>
          </a:p>
          <a:p>
            <a:r>
              <a:rPr lang="en-US" sz="2400" smtClean="0"/>
              <a:t>Gathering</a:t>
            </a:r>
          </a:p>
        </p:txBody>
      </p:sp>
    </p:spTree>
    <p:extLst>
      <p:ext uri="{BB962C8B-B14F-4D97-AF65-F5344CB8AC3E}">
        <p14:creationId xmlns:p14="http://schemas.microsoft.com/office/powerpoint/2010/main" val="3497686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4596534"/>
            <a:ext cx="3334328" cy="646331"/>
          </a:xfrm>
          <a:prstGeom prst="rect">
            <a:avLst/>
          </a:prstGeom>
        </p:spPr>
        <p:txBody>
          <a:bodyPr wrap="square">
            <a:spAutoFit/>
          </a:bodyPr>
          <a:lstStyle/>
          <a:p>
            <a:r>
              <a:rPr lang="en-CA">
                <a:hlinkClick r:id="rId2"/>
              </a:rPr>
              <a:t>https://www.youtube.com/watch?v=HapT7BjSAYw</a:t>
            </a:r>
            <a:endParaRPr lang="en-CA"/>
          </a:p>
        </p:txBody>
      </p:sp>
      <p:pic>
        <p:nvPicPr>
          <p:cNvPr id="3" name="Picture 2"/>
          <p:cNvPicPr>
            <a:picLocks noChangeAspect="1"/>
          </p:cNvPicPr>
          <p:nvPr/>
        </p:nvPicPr>
        <p:blipFill>
          <a:blip r:embed="rId3"/>
          <a:stretch>
            <a:fillRect/>
          </a:stretch>
        </p:blipFill>
        <p:spPr>
          <a:xfrm>
            <a:off x="0" y="0"/>
            <a:ext cx="6750268" cy="3325091"/>
          </a:xfrm>
          <a:prstGeom prst="rect">
            <a:avLst/>
          </a:prstGeom>
        </p:spPr>
      </p:pic>
      <p:pic>
        <p:nvPicPr>
          <p:cNvPr id="5" name="Picture 2" descr="https://inhabitmedia.com/wp-content/uploads/2018/01/Mamaqtuq_RGB-1-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395" y="2316595"/>
            <a:ext cx="4522932" cy="452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521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49872" y="1178292"/>
            <a:ext cx="6589199" cy="1280890"/>
          </a:xfrm>
        </p:spPr>
        <p:txBody>
          <a:bodyPr>
            <a:noAutofit/>
          </a:bodyPr>
          <a:lstStyle/>
          <a:p>
            <a:pPr algn="ctr"/>
            <a:r>
              <a:rPr lang="en-US" sz="4800" smtClean="0"/>
              <a:t>Thank you for your attention</a:t>
            </a:r>
            <a:endParaRPr lang="en-CA" sz="4800"/>
          </a:p>
        </p:txBody>
      </p:sp>
      <p:sp>
        <p:nvSpPr>
          <p:cNvPr id="3" name="Content Placeholder 2"/>
          <p:cNvSpPr>
            <a:spLocks noGrp="1"/>
          </p:cNvSpPr>
          <p:nvPr>
            <p:ph idx="1"/>
          </p:nvPr>
        </p:nvSpPr>
        <p:spPr>
          <a:xfrm>
            <a:off x="840509" y="2992581"/>
            <a:ext cx="7693891" cy="2558473"/>
          </a:xfrm>
        </p:spPr>
        <p:txBody>
          <a:bodyPr>
            <a:normAutofit fontScale="55000" lnSpcReduction="20000"/>
          </a:bodyPr>
          <a:lstStyle/>
          <a:p>
            <a:pPr marL="0" indent="0">
              <a:buNone/>
            </a:pPr>
            <a:endParaRPr lang="en-US" sz="9600" smtClean="0"/>
          </a:p>
          <a:p>
            <a:pPr marL="0" indent="0" algn="ctr">
              <a:buNone/>
            </a:pPr>
            <a:r>
              <a:rPr lang="en-US" sz="20200" smtClean="0"/>
              <a:t>Questions? </a:t>
            </a:r>
            <a:endParaRPr lang="en-CA" sz="20200"/>
          </a:p>
        </p:txBody>
      </p:sp>
    </p:spTree>
    <p:extLst>
      <p:ext uri="{BB962C8B-B14F-4D97-AF65-F5344CB8AC3E}">
        <p14:creationId xmlns:p14="http://schemas.microsoft.com/office/powerpoint/2010/main" val="403185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Truth and Reconciliation Commission</a:t>
            </a:r>
            <a:r>
              <a:rPr lang="en-US"/>
              <a:t/>
            </a:r>
            <a:br>
              <a:rPr lang="en-US"/>
            </a:br>
            <a:endParaRPr lang="en-CA"/>
          </a:p>
        </p:txBody>
      </p:sp>
      <p:sp>
        <p:nvSpPr>
          <p:cNvPr id="3" name="Content Placeholder 2"/>
          <p:cNvSpPr>
            <a:spLocks noGrp="1"/>
          </p:cNvSpPr>
          <p:nvPr>
            <p:ph idx="1"/>
          </p:nvPr>
        </p:nvSpPr>
        <p:spPr/>
        <p:txBody>
          <a:bodyPr/>
          <a:lstStyle/>
          <a:p>
            <a:r>
              <a:rPr lang="en-US" smtClean="0"/>
              <a:t>Reconciliation</a:t>
            </a:r>
          </a:p>
          <a:p>
            <a:pPr lvl="1"/>
            <a:r>
              <a:rPr lang="en-US" smtClean="0"/>
              <a:t>6 volumes – 94 Calls To Action</a:t>
            </a:r>
          </a:p>
          <a:p>
            <a:pPr lvl="1"/>
            <a:r>
              <a:rPr lang="en-US" smtClean="0"/>
              <a:t>High level – difficult to grasp</a:t>
            </a:r>
            <a:endParaRPr lang="en-US"/>
          </a:p>
          <a:p>
            <a:pPr lvl="1"/>
            <a:r>
              <a:rPr lang="en-US"/>
              <a:t>How should the average person respond? </a:t>
            </a:r>
            <a:endParaRPr lang="en-CA"/>
          </a:p>
          <a:p>
            <a:r>
              <a:rPr lang="en-US" smtClean="0"/>
              <a:t>Storytelling</a:t>
            </a:r>
          </a:p>
          <a:p>
            <a:pPr lvl="1"/>
            <a:r>
              <a:rPr lang="en-US"/>
              <a:t>Traditional way of communicating</a:t>
            </a:r>
          </a:p>
          <a:p>
            <a:pPr lvl="1"/>
            <a:r>
              <a:rPr lang="en-US"/>
              <a:t>If children can understand the content, perhaps we can. </a:t>
            </a:r>
          </a:p>
          <a:p>
            <a:pPr marL="0" indent="0">
              <a:buNone/>
            </a:pPr>
            <a:endParaRPr lang="en-CA"/>
          </a:p>
          <a:p>
            <a:endParaRPr lang="en-CA"/>
          </a:p>
        </p:txBody>
      </p:sp>
    </p:spTree>
    <p:extLst>
      <p:ext uri="{BB962C8B-B14F-4D97-AF65-F5344CB8AC3E}">
        <p14:creationId xmlns:p14="http://schemas.microsoft.com/office/powerpoint/2010/main" val="1853898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Study Design</a:t>
            </a:r>
            <a:endParaRPr lang="en-CA"/>
          </a:p>
        </p:txBody>
      </p:sp>
      <p:sp>
        <p:nvSpPr>
          <p:cNvPr id="3" name="Content Placeholder 2"/>
          <p:cNvSpPr>
            <a:spLocks noGrp="1"/>
          </p:cNvSpPr>
          <p:nvPr>
            <p:ph idx="1"/>
          </p:nvPr>
        </p:nvSpPr>
        <p:spPr/>
        <p:txBody>
          <a:bodyPr/>
          <a:lstStyle/>
          <a:p>
            <a:r>
              <a:rPr lang="en-CA"/>
              <a:t>Amazon Best Sellers in Children’s Native Canadian Story </a:t>
            </a:r>
            <a:r>
              <a:rPr lang="en-CA" smtClean="0"/>
              <a:t>Books</a:t>
            </a:r>
          </a:p>
          <a:p>
            <a:pPr lvl="1"/>
            <a:r>
              <a:rPr lang="en-US" smtClean="0"/>
              <a:t>7 weeks  - August, 2017 – forward. </a:t>
            </a:r>
          </a:p>
          <a:p>
            <a:r>
              <a:rPr lang="en-US" smtClean="0"/>
              <a:t>Public library lists, academic lists, publisher and author websites</a:t>
            </a:r>
          </a:p>
          <a:p>
            <a:r>
              <a:rPr lang="en-US" smtClean="0"/>
              <a:t>More than 460 books identified</a:t>
            </a:r>
          </a:p>
          <a:p>
            <a:r>
              <a:rPr lang="en-US" smtClean="0"/>
              <a:t>More than 150 books selected for list</a:t>
            </a:r>
          </a:p>
          <a:p>
            <a:r>
              <a:rPr lang="en-US" smtClean="0"/>
              <a:t>Identified themes (116), collated themes, </a:t>
            </a:r>
          </a:p>
          <a:p>
            <a:r>
              <a:rPr lang="en-US" smtClean="0"/>
              <a:t>Created book lists</a:t>
            </a:r>
          </a:p>
          <a:p>
            <a:pPr marL="457200" lvl="1" indent="0">
              <a:buNone/>
            </a:pPr>
            <a:endParaRPr lang="en-CA"/>
          </a:p>
        </p:txBody>
      </p:sp>
    </p:spTree>
    <p:extLst>
      <p:ext uri="{BB962C8B-B14F-4D97-AF65-F5344CB8AC3E}">
        <p14:creationId xmlns:p14="http://schemas.microsoft.com/office/powerpoint/2010/main" val="1468383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Inclusion/Exclusion Criteria</a:t>
            </a:r>
            <a:endParaRPr lang="en-CA"/>
          </a:p>
        </p:txBody>
      </p:sp>
      <p:sp>
        <p:nvSpPr>
          <p:cNvPr id="3" name="Content Placeholder 2"/>
          <p:cNvSpPr>
            <a:spLocks noGrp="1"/>
          </p:cNvSpPr>
          <p:nvPr>
            <p:ph idx="1"/>
          </p:nvPr>
        </p:nvSpPr>
        <p:spPr>
          <a:xfrm>
            <a:off x="1856502" y="2157350"/>
            <a:ext cx="6591985" cy="2761673"/>
          </a:xfrm>
        </p:spPr>
        <p:txBody>
          <a:bodyPr>
            <a:noAutofit/>
          </a:bodyPr>
          <a:lstStyle/>
          <a:p>
            <a:r>
              <a:rPr lang="en-US" sz="2400" smtClean="0"/>
              <a:t>Fictional works</a:t>
            </a:r>
          </a:p>
          <a:p>
            <a:r>
              <a:rPr lang="en-US" sz="2400" smtClean="0"/>
              <a:t>Written for children (0 – 18)</a:t>
            </a:r>
          </a:p>
          <a:p>
            <a:r>
              <a:rPr lang="en-US" sz="2400" smtClean="0"/>
              <a:t>Written by a Canadian Indigenous person (with some exceptions)</a:t>
            </a:r>
          </a:p>
          <a:p>
            <a:r>
              <a:rPr lang="en-US" sz="2400" smtClean="0"/>
              <a:t>Contains material related to the TRC Calls to Action</a:t>
            </a:r>
          </a:p>
          <a:p>
            <a:r>
              <a:rPr lang="en-US" sz="2400" smtClean="0"/>
              <a:t>No date limit</a:t>
            </a:r>
          </a:p>
          <a:p>
            <a:r>
              <a:rPr lang="en-US" sz="2400" smtClean="0"/>
              <a:t>No place of publication limit</a:t>
            </a:r>
            <a:endParaRPr lang="en-CA" sz="2400"/>
          </a:p>
        </p:txBody>
      </p:sp>
      <p:sp>
        <p:nvSpPr>
          <p:cNvPr id="4" name="Title 1"/>
          <p:cNvSpPr txBox="1">
            <a:spLocks/>
          </p:cNvSpPr>
          <p:nvPr/>
        </p:nvSpPr>
        <p:spPr>
          <a:xfrm>
            <a:off x="1859288" y="4489528"/>
            <a:ext cx="6589199" cy="67359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CA"/>
          </a:p>
        </p:txBody>
      </p:sp>
    </p:spTree>
    <p:extLst>
      <p:ext uri="{BB962C8B-B14F-4D97-AF65-F5344CB8AC3E}">
        <p14:creationId xmlns:p14="http://schemas.microsoft.com/office/powerpoint/2010/main" val="1566857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Limitations</a:t>
            </a:r>
            <a:endParaRPr lang="en-CA"/>
          </a:p>
        </p:txBody>
      </p:sp>
      <p:sp>
        <p:nvSpPr>
          <p:cNvPr id="3" name="Content Placeholder 2"/>
          <p:cNvSpPr>
            <a:spLocks noGrp="1"/>
          </p:cNvSpPr>
          <p:nvPr>
            <p:ph idx="1"/>
          </p:nvPr>
        </p:nvSpPr>
        <p:spPr/>
        <p:txBody>
          <a:bodyPr>
            <a:normAutofit/>
          </a:bodyPr>
          <a:lstStyle/>
          <a:p>
            <a:r>
              <a:rPr lang="en-US" sz="2400" smtClean="0"/>
              <a:t>Don’t know that we found everything</a:t>
            </a:r>
          </a:p>
          <a:p>
            <a:r>
              <a:rPr lang="en-US" sz="2400" smtClean="0"/>
              <a:t>May have missed some authors</a:t>
            </a:r>
          </a:p>
          <a:p>
            <a:r>
              <a:rPr lang="en-US" sz="2400" smtClean="0"/>
              <a:t>Interpretation of themes influenced by reviewers’ personal backgrounds</a:t>
            </a:r>
          </a:p>
          <a:p>
            <a:pPr marL="0" indent="0">
              <a:buNone/>
            </a:pPr>
            <a:endParaRPr lang="en-CA" sz="2400"/>
          </a:p>
        </p:txBody>
      </p:sp>
    </p:spTree>
    <p:extLst>
      <p:ext uri="{BB962C8B-B14F-4D97-AF65-F5344CB8AC3E}">
        <p14:creationId xmlns:p14="http://schemas.microsoft.com/office/powerpoint/2010/main" val="3477159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Conclusions</a:t>
            </a:r>
            <a:endParaRPr lang="en-CA"/>
          </a:p>
        </p:txBody>
      </p:sp>
      <p:sp>
        <p:nvSpPr>
          <p:cNvPr id="3" name="Content Placeholder 2"/>
          <p:cNvSpPr>
            <a:spLocks noGrp="1"/>
          </p:cNvSpPr>
          <p:nvPr>
            <p:ph idx="1"/>
          </p:nvPr>
        </p:nvSpPr>
        <p:spPr/>
        <p:txBody>
          <a:bodyPr/>
          <a:lstStyle/>
          <a:p>
            <a:r>
              <a:rPr lang="en-US" smtClean="0"/>
              <a:t>Children’s books provide good insight into Truth and Reconciliation</a:t>
            </a:r>
          </a:p>
          <a:p>
            <a:r>
              <a:rPr lang="en-US" smtClean="0"/>
              <a:t>Non-threatening way to learn about Indigenous issues</a:t>
            </a:r>
          </a:p>
          <a:p>
            <a:r>
              <a:rPr lang="en-US" smtClean="0"/>
              <a:t>Products </a:t>
            </a:r>
          </a:p>
          <a:p>
            <a:pPr lvl="1"/>
            <a:r>
              <a:rPr lang="en-US" smtClean="0"/>
              <a:t>List of books about Residential Schools</a:t>
            </a:r>
          </a:p>
          <a:p>
            <a:pPr lvl="1"/>
            <a:r>
              <a:rPr lang="en-US" smtClean="0"/>
              <a:t>List of books about Truth and Reconciliation and the way forward</a:t>
            </a:r>
          </a:p>
          <a:p>
            <a:pPr lvl="1"/>
            <a:r>
              <a:rPr lang="en-US" smtClean="0"/>
              <a:t>This paper/presentation</a:t>
            </a:r>
            <a:r>
              <a:rPr lang="en-CA" smtClean="0"/>
              <a:t>, poster and presentation at Canadian Health Libraries Association to help build knowledge.</a:t>
            </a:r>
            <a:endParaRPr lang="en-US" smtClean="0"/>
          </a:p>
        </p:txBody>
      </p:sp>
    </p:spTree>
    <p:extLst>
      <p:ext uri="{BB962C8B-B14F-4D97-AF65-F5344CB8AC3E}">
        <p14:creationId xmlns:p14="http://schemas.microsoft.com/office/powerpoint/2010/main" val="3846924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to Move Forward</a:t>
            </a:r>
            <a:endParaRPr lang="en-CA"/>
          </a:p>
        </p:txBody>
      </p:sp>
      <p:sp>
        <p:nvSpPr>
          <p:cNvPr id="3" name="Content Placeholder 2"/>
          <p:cNvSpPr>
            <a:spLocks noGrp="1"/>
          </p:cNvSpPr>
          <p:nvPr>
            <p:ph idx="1"/>
          </p:nvPr>
        </p:nvSpPr>
        <p:spPr>
          <a:xfrm>
            <a:off x="5636712" y="1727200"/>
            <a:ext cx="2897688" cy="5130800"/>
          </a:xfrm>
        </p:spPr>
        <p:txBody>
          <a:bodyPr>
            <a:normAutofit fontScale="70000" lnSpcReduction="20000"/>
          </a:bodyPr>
          <a:lstStyle/>
          <a:p>
            <a:pPr marL="0" indent="0">
              <a:buNone/>
            </a:pPr>
            <a:endParaRPr lang="en-US"/>
          </a:p>
          <a:p>
            <a:pPr marL="0" indent="0">
              <a:buNone/>
            </a:pPr>
            <a:r>
              <a:rPr lang="en-US" sz="3400" b="1" smtClean="0"/>
              <a:t>“</a:t>
            </a:r>
            <a:r>
              <a:rPr lang="en-US" sz="3400" b="1"/>
              <a:t>The elders have been telling us for years that in order to move ahead we have to know where we are in the present and where we have been.  Once you are grounded in the present and the past, you can move forward</a:t>
            </a:r>
            <a:r>
              <a:rPr lang="en-US" sz="3400" b="1" smtClean="0"/>
              <a:t>.”</a:t>
            </a:r>
            <a:endParaRPr lang="en-US" sz="2800" b="1"/>
          </a:p>
          <a:p>
            <a:pPr marL="0" indent="0">
              <a:buNone/>
            </a:pPr>
            <a:endParaRPr lang="en-US" sz="1400"/>
          </a:p>
          <a:p>
            <a:pPr marL="0" indent="0">
              <a:buNone/>
            </a:pPr>
            <a:r>
              <a:rPr lang="en-US" sz="1400"/>
              <a:t>Dumas, William. </a:t>
            </a:r>
            <a:r>
              <a:rPr lang="en-CA" sz="1400" i="1"/>
              <a:t>Pīsim Finds Her Miskanow.  Winnipeg, Highwater Press, 2013, [p. 1]</a:t>
            </a:r>
            <a:endParaRPr lang="en-CA" sz="1400"/>
          </a:p>
          <a:p>
            <a:endParaRPr lang="en-CA"/>
          </a:p>
        </p:txBody>
      </p:sp>
      <p:pic>
        <p:nvPicPr>
          <p:cNvPr id="1028" name="Picture 4" descr="Image result for pisim finds her miska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284" y="2124074"/>
            <a:ext cx="3810000" cy="451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921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Two-eyed Seeing</a:t>
            </a:r>
            <a:endParaRPr lang="en-CA"/>
          </a:p>
        </p:txBody>
      </p:sp>
      <p:sp>
        <p:nvSpPr>
          <p:cNvPr id="4" name="Content Placeholder 3"/>
          <p:cNvSpPr>
            <a:spLocks noGrp="1"/>
          </p:cNvSpPr>
          <p:nvPr>
            <p:ph sz="half" idx="2"/>
          </p:nvPr>
        </p:nvSpPr>
        <p:spPr>
          <a:xfrm>
            <a:off x="5190836" y="1579156"/>
            <a:ext cx="3805382" cy="5278844"/>
          </a:xfrm>
        </p:spPr>
        <p:txBody>
          <a:bodyPr>
            <a:normAutofit fontScale="77500" lnSpcReduction="20000"/>
          </a:bodyPr>
          <a:lstStyle/>
          <a:p>
            <a:pPr marL="0" indent="0">
              <a:buNone/>
            </a:pPr>
            <a:r>
              <a:rPr lang="en-US" sz="3100" b="1"/>
              <a:t>Two-eyed seeing “recognizes the benefits of seeing from one eye with the strengths of Indigenous ways of knowing, from the other eye the strengths of the Western ways of knowing, and using both of these eyes together to create new forms of understanding and insight.”</a:t>
            </a:r>
          </a:p>
          <a:p>
            <a:pPr marL="0" indent="0">
              <a:buNone/>
            </a:pPr>
            <a:endParaRPr lang="en-US" sz="1050"/>
          </a:p>
          <a:p>
            <a:pPr marL="0" indent="0">
              <a:buNone/>
            </a:pPr>
            <a:r>
              <a:rPr lang="en-US" sz="1600" smtClean="0"/>
              <a:t>Elder Albert </a:t>
            </a:r>
            <a:r>
              <a:rPr lang="en-US" sz="1600"/>
              <a:t>Marshall (Mi’kmaq, Eskasoni First Nation)</a:t>
            </a:r>
            <a:endParaRPr lang="en-CA" sz="1600"/>
          </a:p>
          <a:p>
            <a:endParaRPr lang="en-CA" sz="1600"/>
          </a:p>
        </p:txBody>
      </p:sp>
      <p:pic>
        <p:nvPicPr>
          <p:cNvPr id="2056" name="Picture 8" descr="Image result for not my gi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63" y="1366720"/>
            <a:ext cx="2623389" cy="26233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keeper n m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57505" y="3016971"/>
            <a:ext cx="2375389" cy="376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548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339</TotalTime>
  <Words>837</Words>
  <Application>Microsoft Office PowerPoint</Application>
  <PresentationFormat>On-screen Show (4:3)</PresentationFormat>
  <Paragraphs>103</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Century Gothic</vt:lpstr>
      <vt:lpstr>Wingdings 3</vt:lpstr>
      <vt:lpstr>Wisp</vt:lpstr>
      <vt:lpstr>Canadian Indigenous Children’s Books Through the Lens of Truth and Reconciliation</vt:lpstr>
      <vt:lpstr>Truth and Reconcilliation Commission</vt:lpstr>
      <vt:lpstr>Truth and Reconciliation Commission </vt:lpstr>
      <vt:lpstr>Study Design</vt:lpstr>
      <vt:lpstr>Inclusion/Exclusion Criteria</vt:lpstr>
      <vt:lpstr>Limitations</vt:lpstr>
      <vt:lpstr>Conclusions</vt:lpstr>
      <vt:lpstr>How to Move Forward</vt:lpstr>
      <vt:lpstr>Two-eyed Seeing</vt:lpstr>
      <vt:lpstr>Understanding Trauma and Inequity</vt:lpstr>
      <vt:lpstr>Intergenerational Trauma and Legacy of Trauma</vt:lpstr>
      <vt:lpstr>Missing and Murdered Indigenous Women</vt:lpstr>
      <vt:lpstr>Health Care</vt:lpstr>
      <vt:lpstr>Criminal Justice</vt:lpstr>
      <vt:lpstr>Understanding and Valuing Traditional World Views,  Cultures and Histories</vt:lpstr>
      <vt:lpstr>We are the environment and the environment is us. </vt:lpstr>
      <vt:lpstr>Celebrating and Preserving Indigenous Culture Language and Traditional Knowledge</vt:lpstr>
      <vt:lpstr>Sixties Scoop and traditional child care structures </vt:lpstr>
      <vt:lpstr>Cultural Practices </vt:lpstr>
      <vt:lpstr>Dance, Potlatch, Ceremony</vt:lpstr>
      <vt:lpstr>Naming Practices</vt:lpstr>
      <vt:lpstr>Loss of Language</vt:lpstr>
      <vt:lpstr>Traditional Skills </vt:lpstr>
      <vt:lpstr>PowerPoint Presentation</vt:lpstr>
      <vt:lpstr>Thank you for your attention</vt:lpstr>
    </vt:vector>
  </TitlesOfParts>
  <Company>University of Alberta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Indigenous Children’s Books Through the Lens of Truth and Reconciliation</dc:title>
  <dc:creator>Campbell, Sandy</dc:creator>
  <cp:lastModifiedBy>Campbell, Sandy</cp:lastModifiedBy>
  <cp:revision>28</cp:revision>
  <dcterms:created xsi:type="dcterms:W3CDTF">2018-06-01T21:16:59Z</dcterms:created>
  <dcterms:modified xsi:type="dcterms:W3CDTF">2018-06-28T21:44:45Z</dcterms:modified>
</cp:coreProperties>
</file>