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7010400" cy="92964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8B6F646-4C0B-4617-B845-6213582D52B6}">
  <a:tblStyle styleId="{B8B6F646-4C0B-4617-B845-6213582D52B6}"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EE"/>
          </a:solidFill>
        </a:fill>
      </a:tcStyle>
    </a:wholeTbl>
    <a:band1H>
      <a:tcStyle>
        <a:tcBdr/>
        <a:fill>
          <a:solidFill>
            <a:srgbClr val="CAD2DB"/>
          </a:solidFill>
        </a:fill>
      </a:tcStyle>
    </a:band1H>
    <a:band1V>
      <a:tcStyle>
        <a:tcBdr/>
        <a:fill>
          <a:solidFill>
            <a:srgbClr val="CAD2DB"/>
          </a:solidFill>
        </a:fill>
      </a:tcStyle>
    </a:band1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0720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journals.library.ualberta.ca/index.php/jchla/article/view/24356/1804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Our next findings have to do with bibliographic instruction and training.  This is one area where the geographic landscape had a big impact.</a:t>
            </a:r>
          </a:p>
        </p:txBody>
      </p:sp>
      <p:sp>
        <p:nvSpPr>
          <p:cNvPr id="400" name="Shape 40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10</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R="0" lvl="0" algn="l" rtl="0">
              <a:spcBef>
                <a:spcPts val="0"/>
              </a:spcBef>
              <a:buNone/>
            </a:pPr>
            <a:r>
              <a:rPr lang="en-CA" sz="1200" b="0" i="0" u="none" strike="noStrike" cap="none">
                <a:solidFill>
                  <a:schemeClr val="dk1"/>
                </a:solidFill>
                <a:latin typeface="Calibri"/>
                <a:ea typeface="Calibri"/>
                <a:cs typeface="Calibri"/>
                <a:sym typeface="Calibri"/>
              </a:rPr>
              <a:t>Instructional services are offered by all libraries, mostly on an informal and ad-hoc basis. Training sessions are typically customized for different user groups or health teams, and may be linked to specific initiatives or projects</a:t>
            </a:r>
            <a:r>
              <a:rPr lang="en-CA"/>
              <a:t>.</a:t>
            </a:r>
          </a:p>
          <a:p>
            <a:pPr marR="0" lvl="0" algn="l" rtl="0">
              <a:lnSpc>
                <a:spcPct val="100000"/>
              </a:lnSpc>
              <a:spcBef>
                <a:spcPts val="0"/>
              </a:spcBef>
              <a:spcAft>
                <a:spcPts val="0"/>
              </a:spcAft>
              <a:buNone/>
            </a:pPr>
            <a:endParaRPr/>
          </a:p>
          <a:p>
            <a:pPr marR="0" lvl="0" algn="l" rtl="0">
              <a:spcBef>
                <a:spcPts val="0"/>
              </a:spcBef>
              <a:buNone/>
            </a:pPr>
            <a:r>
              <a:rPr lang="en-CA"/>
              <a:t>However, t</a:t>
            </a:r>
            <a:r>
              <a:rPr lang="en-CA" sz="1200" b="0" i="0" u="none" strike="noStrike" cap="none">
                <a:solidFill>
                  <a:schemeClr val="dk1"/>
                </a:solidFill>
                <a:latin typeface="Calibri"/>
                <a:ea typeface="Calibri"/>
                <a:cs typeface="Calibri"/>
                <a:sym typeface="Calibri"/>
              </a:rPr>
              <a:t>he need to offer training to remote users and those in underserved areas </a:t>
            </a:r>
            <a:r>
              <a:rPr lang="en-CA"/>
              <a:t>was found to be</a:t>
            </a:r>
            <a:r>
              <a:rPr lang="en-CA" sz="1200" b="0" i="0" u="none" strike="noStrike" cap="none">
                <a:solidFill>
                  <a:schemeClr val="dk1"/>
                </a:solidFill>
                <a:latin typeface="Calibri"/>
                <a:ea typeface="Calibri"/>
                <a:cs typeface="Calibri"/>
                <a:sym typeface="Calibri"/>
              </a:rPr>
              <a:t> very challenging due to geographic distances and technological limitations.</a:t>
            </a:r>
          </a:p>
          <a:p>
            <a:pPr marR="0" lvl="0" algn="l" rtl="0">
              <a:spcBef>
                <a:spcPts val="0"/>
              </a:spcBef>
              <a:buNone/>
            </a:pPr>
            <a:endParaRPr/>
          </a:p>
          <a:p>
            <a:pPr marR="0" lvl="0" algn="l" rtl="0">
              <a:spcBef>
                <a:spcPts val="0"/>
              </a:spcBef>
              <a:buNone/>
            </a:pPr>
            <a:r>
              <a:rPr lang="en-CA"/>
              <a:t>For example, in the Northern Health Authority, with a single library in the city of Prince George, the librarian must provide instruction to health professionals working in small remote communities that are spread throughout more than half of the province.  </a:t>
            </a:r>
          </a:p>
          <a:p>
            <a:pPr marR="0" lvl="0" algn="l" rtl="0">
              <a:spcBef>
                <a:spcPts val="0"/>
              </a:spcBef>
              <a:buNone/>
            </a:pPr>
            <a:endParaRPr/>
          </a:p>
          <a:p>
            <a:pPr marR="0" lvl="0" algn="l" rtl="0">
              <a:spcBef>
                <a:spcPts val="0"/>
              </a:spcBef>
              <a:buNone/>
            </a:pPr>
            <a:r>
              <a:rPr lang="en-CA"/>
              <a:t>Similar challenges were reported by other study participants. </a:t>
            </a:r>
          </a:p>
          <a:p>
            <a:pPr marR="0" lvl="0" algn="l" rtl="0">
              <a:spcBef>
                <a:spcPts val="0"/>
              </a:spcBef>
              <a:buNone/>
            </a:pPr>
            <a:endParaRPr/>
          </a:p>
          <a:p>
            <a:pPr marR="0" lvl="0" algn="l" rtl="0">
              <a:spcBef>
                <a:spcPts val="0"/>
              </a:spcBef>
              <a:buNone/>
            </a:pPr>
            <a:r>
              <a:rPr lang="en-CA"/>
              <a:t>In order to carry out training to rural and remote clients, 4</a:t>
            </a:r>
            <a:r>
              <a:rPr lang="en-CA" sz="1200" b="0" i="0" u="none" strike="noStrike" cap="none">
                <a:solidFill>
                  <a:schemeClr val="dk1"/>
                </a:solidFill>
                <a:latin typeface="Calibri"/>
                <a:ea typeface="Calibri"/>
                <a:cs typeface="Calibri"/>
                <a:sym typeface="Calibri"/>
              </a:rPr>
              <a:t> libraries use technology to offer 1:1 </a:t>
            </a:r>
            <a:r>
              <a:rPr lang="en-CA"/>
              <a:t> instruction, including the use of</a:t>
            </a:r>
            <a:r>
              <a:rPr lang="en-CA" sz="1200" b="0" i="0" u="none" strike="noStrike" cap="none">
                <a:solidFill>
                  <a:schemeClr val="dk1"/>
                </a:solidFill>
                <a:latin typeface="Calibri"/>
                <a:ea typeface="Calibri"/>
                <a:cs typeface="Calibri"/>
                <a:sym typeface="Calibri"/>
              </a:rPr>
              <a:t> Skype, WebEx, or shared desktop/Microsoft Lync. </a:t>
            </a:r>
          </a:p>
          <a:p>
            <a:pPr marR="0" lvl="0" algn="l" rtl="0">
              <a:spcBef>
                <a:spcPts val="0"/>
              </a:spcBef>
              <a:buNone/>
            </a:pPr>
            <a:endParaRPr/>
          </a:p>
          <a:p>
            <a:pPr marR="0" lvl="0" algn="l" rtl="0">
              <a:spcBef>
                <a:spcPts val="0"/>
              </a:spcBef>
              <a:buNone/>
            </a:pPr>
            <a:r>
              <a:rPr lang="en-CA" sz="1200" b="0" i="0" u="none" strike="noStrike" cap="none">
                <a:solidFill>
                  <a:schemeClr val="dk1"/>
                </a:solidFill>
                <a:latin typeface="Calibri"/>
                <a:ea typeface="Calibri"/>
                <a:cs typeface="Calibri"/>
                <a:sym typeface="Calibri"/>
              </a:rPr>
              <a:t>Not all libraries in our survey had the technology to offer this kind of live training. Internet connections were spotty in some areas, and </a:t>
            </a:r>
            <a:r>
              <a:rPr lang="en-CA"/>
              <a:t>information technology services and equipment were insufficient or out of date.</a:t>
            </a:r>
          </a:p>
          <a:p>
            <a:pPr marR="0" lvl="0" algn="l" rtl="0">
              <a:spcBef>
                <a:spcPts val="0"/>
              </a:spcBef>
              <a:buNone/>
            </a:pPr>
            <a:endParaRPr/>
          </a:p>
          <a:p>
            <a:pPr marR="0" lvl="0" algn="l" rtl="0">
              <a:spcBef>
                <a:spcPts val="0"/>
              </a:spcBef>
              <a:buNone/>
            </a:pPr>
            <a:r>
              <a:rPr lang="en-CA"/>
              <a:t>Surprisingly, no libraries reported using pre-existing online tutorials or had created their own in-house recorded video tutorials, using programs such as captivate, copernicus or camtasia, in order to reach these user groups.</a:t>
            </a:r>
          </a:p>
          <a:p>
            <a:pPr marR="0" lvl="0" algn="l" rtl="0">
              <a:spcBef>
                <a:spcPts val="0"/>
              </a:spcBef>
              <a:buNone/>
            </a:pPr>
            <a:endParaRPr/>
          </a:p>
          <a:p>
            <a:pPr marR="0" lvl="0" algn="l" rtl="0">
              <a:spcBef>
                <a:spcPts val="0"/>
              </a:spcBef>
              <a:buNone/>
            </a:pPr>
            <a:r>
              <a:rPr lang="en-CA" sz="1200" b="0" i="0" u="none" strike="noStrike" cap="none">
                <a:solidFill>
                  <a:schemeClr val="dk1"/>
                </a:solidFill>
                <a:latin typeface="Calibri"/>
                <a:ea typeface="Calibri"/>
                <a:cs typeface="Calibri"/>
                <a:sym typeface="Calibri"/>
              </a:rPr>
              <a:t> </a:t>
            </a:r>
          </a:p>
          <a:p>
            <a:pPr marR="0" lvl="0" algn="l" rtl="0">
              <a:spcBef>
                <a:spcPts val="0"/>
              </a:spcBef>
              <a:buNone/>
            </a:pPr>
            <a:r>
              <a:rPr lang="en-CA" sz="1200" b="0" i="0" u="none" strike="noStrike" cap="none">
                <a:solidFill>
                  <a:schemeClr val="dk1"/>
                </a:solidFill>
                <a:latin typeface="Calibri"/>
                <a:ea typeface="Calibri"/>
                <a:cs typeface="Calibri"/>
                <a:sym typeface="Calibri"/>
              </a:rPr>
              <a:t/>
            </a:r>
            <a:br>
              <a:rPr lang="en-CA" sz="1200" b="0" i="0" u="none" strike="noStrike" cap="none">
                <a:solidFill>
                  <a:schemeClr val="dk1"/>
                </a:solidFill>
                <a:latin typeface="Calibri"/>
                <a:ea typeface="Calibri"/>
                <a:cs typeface="Calibri"/>
                <a:sym typeface="Calibri"/>
              </a:rPr>
            </a:br>
            <a:endParaRPr lang="en-CA" sz="1200" b="0" i="0" u="none" strike="noStrike" cap="none">
              <a:solidFill>
                <a:schemeClr val="dk1"/>
              </a:solidFill>
              <a:latin typeface="Calibri"/>
              <a:ea typeface="Calibri"/>
              <a:cs typeface="Calibri"/>
              <a:sym typeface="Calibri"/>
            </a:endParaRPr>
          </a:p>
        </p:txBody>
      </p:sp>
      <p:sp>
        <p:nvSpPr>
          <p:cNvPr id="408" name="Shape 4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11</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We also asked our participants about their degree and type of liaison, outreach and embedded activities they participate in.</a:t>
            </a:r>
          </a:p>
        </p:txBody>
      </p:sp>
      <p:sp>
        <p:nvSpPr>
          <p:cNvPr id="416" name="Shape 41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12</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Al</a:t>
            </a:r>
            <a:r>
              <a:rPr lang="en-CA"/>
              <a:t>most all of the </a:t>
            </a:r>
            <a:r>
              <a:rPr lang="en-CA" sz="1200" b="0" i="0" u="none" strike="noStrike" cap="none">
                <a:solidFill>
                  <a:schemeClr val="dk1"/>
                </a:solidFill>
                <a:latin typeface="Calibri"/>
                <a:ea typeface="Calibri"/>
                <a:cs typeface="Calibri"/>
                <a:sym typeface="Calibri"/>
              </a:rPr>
              <a:t>libraries engage in some degree of liaison support, described as linkages and involvement with specific teams, departments or initiatives with an intention of providing enhanced library and information service.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Librarians also reported contribut</a:t>
            </a:r>
            <a:r>
              <a:rPr lang="en-CA"/>
              <a:t>ing</a:t>
            </a:r>
            <a:r>
              <a:rPr lang="en-CA" sz="1200" b="0" i="0" u="none" strike="noStrike" cap="none">
                <a:solidFill>
                  <a:schemeClr val="dk1"/>
                </a:solidFill>
                <a:latin typeface="Calibri"/>
                <a:ea typeface="Calibri"/>
                <a:cs typeface="Calibri"/>
                <a:sym typeface="Calibri"/>
              </a:rPr>
              <a:t> to their organizations by serving on various committees such as ethics, research, patient education, professional practice, continuing medical education, quality and innovation, and electronic health records. </a:t>
            </a:r>
          </a:p>
          <a:p>
            <a:pPr marL="0" marR="0" lvl="0" indent="0" algn="l" rtl="0">
              <a:spcBef>
                <a:spcPts val="0"/>
              </a:spcBef>
              <a:buSzPct val="25000"/>
              <a:buNone/>
            </a:pPr>
            <a:endParaRPr/>
          </a:p>
          <a:p>
            <a:pPr marL="0" marR="0" lvl="0" indent="0" algn="l" rtl="0">
              <a:spcBef>
                <a:spcPts val="0"/>
              </a:spcBef>
              <a:buSzPct val="25000"/>
              <a:buNone/>
            </a:pPr>
            <a:r>
              <a:rPr lang="en-CA"/>
              <a:t>Their roles and activities on these committees, as described by the study participants, is presented on the slide.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CA"/>
              <a:t>In the surveys, interviews and focus group, l</a:t>
            </a:r>
            <a:r>
              <a:rPr lang="en-CA" sz="1200" b="0" i="0" u="none" strike="noStrike" cap="none">
                <a:solidFill>
                  <a:schemeClr val="dk1"/>
                </a:solidFill>
                <a:latin typeface="Calibri"/>
                <a:ea typeface="Calibri"/>
                <a:cs typeface="Calibri"/>
                <a:sym typeface="Calibri"/>
              </a:rPr>
              <a:t>ibrari</a:t>
            </a:r>
            <a:r>
              <a:rPr lang="en-CA"/>
              <a:t>ans indicated a desire to </a:t>
            </a:r>
            <a:r>
              <a:rPr lang="en-CA" sz="1200" b="0" i="0" u="none" strike="noStrike" cap="none">
                <a:solidFill>
                  <a:schemeClr val="dk1"/>
                </a:solidFill>
                <a:latin typeface="Calibri"/>
                <a:ea typeface="Calibri"/>
                <a:cs typeface="Calibri"/>
                <a:sym typeface="Calibri"/>
              </a:rPr>
              <a:t>engage in more liaison, outreach and embedd</a:t>
            </a:r>
            <a:r>
              <a:rPr lang="en-CA"/>
              <a:t>ed</a:t>
            </a:r>
            <a:r>
              <a:rPr lang="en-CA" sz="1200" b="0" i="0" u="none" strike="noStrike" cap="none">
                <a:solidFill>
                  <a:schemeClr val="dk1"/>
                </a:solidFill>
                <a:latin typeface="Calibri"/>
                <a:ea typeface="Calibri"/>
                <a:cs typeface="Calibri"/>
                <a:sym typeface="Calibri"/>
              </a:rPr>
              <a:t> servic</a:t>
            </a:r>
            <a:r>
              <a:rPr lang="en-CA"/>
              <a:t>es</a:t>
            </a:r>
            <a:r>
              <a:rPr lang="en-CA" sz="1200" b="0" i="0" u="none" strike="noStrike" cap="none">
                <a:solidFill>
                  <a:schemeClr val="dk1"/>
                </a:solidFill>
                <a:latin typeface="Calibri"/>
                <a:ea typeface="Calibri"/>
                <a:cs typeface="Calibri"/>
                <a:sym typeface="Calibri"/>
              </a:rPr>
              <a:t>, but were limited due to capacity and staffing issues.</a:t>
            </a:r>
          </a:p>
        </p:txBody>
      </p:sp>
      <p:sp>
        <p:nvSpPr>
          <p:cNvPr id="424" name="Shape 42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13</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7 of the 9 libraries included in the study have multiple branches and service locations, sometimes hundreds of kilometers apart. </a:t>
            </a:r>
          </a:p>
          <a:p>
            <a:pPr marL="0" marR="0" lvl="0" indent="0" algn="l" rtl="0">
              <a:spcBef>
                <a:spcPts val="0"/>
              </a:spcBef>
              <a:buSzPct val="25000"/>
              <a:buNone/>
            </a:pPr>
            <a:endParaRPr/>
          </a:p>
          <a:p>
            <a:pPr marL="0" marR="0" lvl="0" indent="0" algn="l" rtl="0">
              <a:spcBef>
                <a:spcPts val="0"/>
              </a:spcBef>
              <a:buSzPct val="25000"/>
              <a:buNone/>
            </a:pPr>
            <a:r>
              <a:rPr lang="en-CA"/>
              <a:t>We were curious about how their services were organized.  Did they have a clearly centralized or a distributed service model, or a combination..?</a:t>
            </a:r>
          </a:p>
        </p:txBody>
      </p:sp>
      <p:sp>
        <p:nvSpPr>
          <p:cNvPr id="432" name="Shape 43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14</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All libraries surveyed, even those with only a single branch, have a central intake or generic email address to which their patrons can send requests for research assistance, instruction, loans and articles.  </a:t>
            </a:r>
            <a:br>
              <a:rPr lang="en-CA"/>
            </a:br>
            <a:r>
              <a:rPr lang="en-CA"/>
              <a:t/>
            </a:r>
            <a:br>
              <a:rPr lang="en-CA"/>
            </a:br>
            <a:r>
              <a:rPr lang="en-CA"/>
              <a:t>Patrons were also able to send requests directly to a specific librarian based on geography or expertise.    </a:t>
            </a:r>
            <a:br>
              <a:rPr lang="en-CA"/>
            </a:br>
            <a:r>
              <a:rPr lang="en-CA"/>
              <a:t>It was reported that most clinicians prefer to deal with the same library staff member repeatedly, even if they could get service from someone else on the library team by submitting requests to a central intake generic email. </a:t>
            </a:r>
            <a:br>
              <a:rPr lang="en-CA"/>
            </a:br>
            <a:r>
              <a:rPr lang="en-CA"/>
              <a:t/>
            </a:r>
            <a:br>
              <a:rPr lang="en-CA"/>
            </a:br>
            <a:r>
              <a:rPr lang="en-CA"/>
              <a:t>This demonstrates that the personal relationship between library staff and their patrons is very important, but it is equally important to ensure equitable access irrespective of users’ geography or where they work.  </a:t>
            </a:r>
            <a:br>
              <a:rPr lang="en-CA"/>
            </a:br>
            <a:r>
              <a:rPr lang="en-CA"/>
              <a:t/>
            </a:r>
            <a:br>
              <a:rPr lang="en-CA"/>
            </a:br>
            <a:r>
              <a:rPr lang="en-CA"/>
              <a:t>Libraries are seeking to strike a balance between the convenience and necessity of central intake for their remote patrons, and the option for clients to connect directly with specific librarians for personalised service.</a:t>
            </a:r>
            <a:br>
              <a:rPr lang="en-CA"/>
            </a:br>
            <a:r>
              <a:rPr lang="en-CA"/>
              <a:t/>
            </a:r>
            <a:br>
              <a:rPr lang="en-CA"/>
            </a:br>
            <a:r>
              <a:rPr lang="en-CA"/>
              <a:t>***</a:t>
            </a:r>
            <a:br>
              <a:rPr lang="en-CA"/>
            </a:br>
            <a:r>
              <a:rPr lang="en-CA"/>
              <a:t/>
            </a:r>
            <a:br>
              <a:rPr lang="en-CA"/>
            </a:br>
            <a:r>
              <a:rPr lang="en-CA"/>
              <a:t>We also asked the libraries with multiple service locations if collection development, inter-library loans and article requests were managed centrally or run primarily by each local site independently.  For the most part, these services are done at a site or branch level.</a:t>
            </a:r>
            <a:br>
              <a:rPr lang="en-CA"/>
            </a:br>
            <a:r>
              <a:rPr lang="en-CA"/>
              <a:t/>
            </a:r>
            <a:br>
              <a:rPr lang="en-CA"/>
            </a:br>
            <a:r>
              <a:rPr lang="en-CA"/>
              <a:t>We received inconsistent responses when we asked about the need to standardize how requests are filled and delivered, or if there were concerns over service quality from libraries with multiple sites.</a:t>
            </a:r>
            <a:br>
              <a:rPr lang="en-CA"/>
            </a:br>
            <a:r>
              <a:rPr lang="en-CA"/>
              <a:t/>
            </a:r>
            <a:br>
              <a:rPr lang="en-CA"/>
            </a:br>
            <a:r>
              <a:rPr lang="en-CA"/>
              <a:t>Standardization is not necessarily a concern for all participants – one respondent said that since all sites in that health region had proficient librarians, there wasn’t a need for strict standardization. </a:t>
            </a:r>
            <a:br>
              <a:rPr lang="en-CA"/>
            </a:br>
            <a:r>
              <a:rPr lang="en-CA"/>
              <a:t/>
            </a:r>
            <a:br>
              <a:rPr lang="en-CA"/>
            </a:br>
            <a:r>
              <a:rPr lang="en-CA"/>
              <a:t>Meanwhile, another respondent expressed frustration about the lack of standardization both within their own library system and across the province. </a:t>
            </a:r>
            <a:br>
              <a:rPr lang="en-CA"/>
            </a:br>
            <a:endParaRPr lang="en-CA"/>
          </a:p>
        </p:txBody>
      </p:sp>
      <p:sp>
        <p:nvSpPr>
          <p:cNvPr id="440" name="Shape 44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15</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I will now pass the podium on to Sheba who will discuss innovative services and other topics.</a:t>
            </a:r>
          </a:p>
        </p:txBody>
      </p:sp>
      <p:sp>
        <p:nvSpPr>
          <p:cNvPr id="448" name="Shape 44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16</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rtl="0">
              <a:lnSpc>
                <a:spcPct val="115000"/>
              </a:lnSpc>
              <a:spcBef>
                <a:spcPts val="0"/>
              </a:spcBef>
              <a:buClr>
                <a:schemeClr val="dk1"/>
              </a:buClr>
              <a:buSzPct val="91666"/>
              <a:buFont typeface="Arial"/>
              <a:buNone/>
            </a:pPr>
            <a:r>
              <a:rPr lang="en-CA"/>
              <a:t>We asked participants about innovative tools and technology they are currently using (online survey and additional clarification sought in interview)</a:t>
            </a:r>
          </a:p>
          <a:p>
            <a:pPr lvl="0" rtl="0">
              <a:lnSpc>
                <a:spcPct val="115000"/>
              </a:lnSpc>
              <a:spcBef>
                <a:spcPts val="0"/>
              </a:spcBef>
              <a:buSzPct val="91666"/>
              <a:buNone/>
            </a:pPr>
            <a:r>
              <a:rPr lang="en-CA"/>
              <a:t>- The numbers in brackets indicate the number of participants with this response out of 9.</a:t>
            </a:r>
          </a:p>
          <a:p>
            <a:pPr lvl="0" rtl="0">
              <a:lnSpc>
                <a:spcPct val="115000"/>
              </a:lnSpc>
              <a:spcBef>
                <a:spcPts val="0"/>
              </a:spcBef>
              <a:buClr>
                <a:schemeClr val="dk1"/>
              </a:buClr>
              <a:buSzPct val="91666"/>
              <a:buFont typeface="Arial"/>
              <a:buNone/>
            </a:pPr>
            <a:r>
              <a:rPr lang="en-CA"/>
              <a:t>-Use of social media tools and support for mobile technologies varies significantly - several libraries do not use these tools at all, while others use them for marketing, promotion, reference and information services, and current awareness.</a:t>
            </a:r>
          </a:p>
          <a:p>
            <a:pPr lvl="0" rtl="0">
              <a:lnSpc>
                <a:spcPct val="115000"/>
              </a:lnSpc>
              <a:spcBef>
                <a:spcPts val="0"/>
              </a:spcBef>
              <a:buClr>
                <a:schemeClr val="dk1"/>
              </a:buClr>
              <a:buSzPct val="91666"/>
              <a:buFont typeface="Arial"/>
              <a:buNone/>
            </a:pPr>
            <a:r>
              <a:rPr lang="en-CA"/>
              <a:t>-The mobile platform was acknowledged as being important but only a minority of library systems have optimized their website and catalogue for mobile access. Only one reported using mobile devices to deliver clinical info. The libraries fared better in offering training and technical support for mobile devices but there is room for improvement.</a:t>
            </a:r>
          </a:p>
          <a:p>
            <a:pPr lvl="0" rtl="0">
              <a:lnSpc>
                <a:spcPct val="115000"/>
              </a:lnSpc>
              <a:spcBef>
                <a:spcPts val="0"/>
              </a:spcBef>
              <a:buClr>
                <a:schemeClr val="dk1"/>
              </a:buClr>
              <a:buSzPct val="91666"/>
              <a:buFont typeface="Arial"/>
              <a:buNone/>
            </a:pPr>
            <a:r>
              <a:rPr lang="en-CA"/>
              <a:t>-Turning to Electronic Health Records, it is noteworthy that they are a key innovation across the board. This clearly represents an opportunity for librarians to add value</a:t>
            </a:r>
          </a:p>
          <a:p>
            <a:pPr lvl="0" rtl="0">
              <a:lnSpc>
                <a:spcPct val="115000"/>
              </a:lnSpc>
              <a:spcBef>
                <a:spcPts val="0"/>
              </a:spcBef>
              <a:buClr>
                <a:schemeClr val="dk1"/>
              </a:buClr>
              <a:buSzPct val="91666"/>
              <a:buFont typeface="Arial"/>
              <a:buNone/>
            </a:pPr>
            <a:r>
              <a:rPr lang="en-CA"/>
              <a:t>-Optional: In addition to the question about innovative services, we also asked about innovative roles recently added or planned within two years. The top roles mentioned were authorship support (56%), support for systematic reviews (33%) and mobile devices (33%)"</a:t>
            </a:r>
          </a:p>
          <a:p>
            <a:pPr marL="0" marR="0" lvl="0" indent="0" algn="l" rtl="0">
              <a:spcBef>
                <a:spcPts val="0"/>
              </a:spcBef>
              <a:buSzPct val="25000"/>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6" name="Shape 45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17</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The most c</a:t>
            </a:r>
            <a:r>
              <a:rPr lang="en-CA" sz="1200" b="0" i="0" u="none" strike="noStrike" cap="none">
                <a:solidFill>
                  <a:schemeClr val="dk1"/>
                </a:solidFill>
                <a:latin typeface="Calibri"/>
                <a:ea typeface="Calibri"/>
                <a:cs typeface="Calibri"/>
                <a:sym typeface="Calibri"/>
              </a:rPr>
              <a:t>ommon barrier to adoption of innovative services and roles </a:t>
            </a:r>
            <a:r>
              <a:rPr lang="en-CA"/>
              <a:t>was</a:t>
            </a:r>
            <a:r>
              <a:rPr lang="en-CA" sz="1200" b="0" i="0" u="none" strike="noStrike" cap="none">
                <a:solidFill>
                  <a:schemeClr val="dk1"/>
                </a:solidFill>
                <a:latin typeface="Calibri"/>
                <a:ea typeface="Calibri"/>
                <a:cs typeface="Calibri"/>
                <a:sym typeface="Calibri"/>
              </a:rPr>
              <a:t> staff capacity</a:t>
            </a:r>
            <a:r>
              <a:rPr lang="en-CA"/>
              <a:t> and </a:t>
            </a:r>
            <a:r>
              <a:rPr lang="en-CA" sz="1200" b="0" i="0" u="none" strike="noStrike" cap="none">
                <a:solidFill>
                  <a:schemeClr val="dk1"/>
                </a:solidFill>
                <a:latin typeface="Calibri"/>
                <a:ea typeface="Calibri"/>
                <a:cs typeface="Calibri"/>
                <a:sym typeface="Calibri"/>
              </a:rPr>
              <a:t>high existing workload. </a:t>
            </a:r>
          </a:p>
          <a:p>
            <a:pPr marL="0" marR="0" lvl="0" indent="0" algn="l" rtl="0">
              <a:spcBef>
                <a:spcPts val="0"/>
              </a:spcBef>
              <a:buSzPct val="25000"/>
              <a:buNone/>
            </a:pPr>
            <a:r>
              <a:rPr lang="en-CA"/>
              <a:t>The second one was lack of funding: m</a:t>
            </a:r>
            <a:r>
              <a:rPr lang="en-CA" sz="1200" b="0" i="0" u="none" strike="noStrike" cap="none">
                <a:solidFill>
                  <a:schemeClr val="dk1"/>
                </a:solidFill>
                <a:latin typeface="Calibri"/>
                <a:ea typeface="Calibri"/>
                <a:cs typeface="Calibri"/>
                <a:sym typeface="Calibri"/>
              </a:rPr>
              <a:t>ost mentioned CE and professional development as key enablers but out‐of‐province travel ban hampers some librarians from taking part in conferences.</a:t>
            </a:r>
          </a:p>
        </p:txBody>
      </p:sp>
      <p:sp>
        <p:nvSpPr>
          <p:cNvPr id="463" name="Shape 46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18</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We wanted to know how libraries are conducting evaluation and needs assessment.</a:t>
            </a:r>
          </a:p>
        </p:txBody>
      </p:sp>
      <p:sp>
        <p:nvSpPr>
          <p:cNvPr id="470" name="Shape 47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19</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rtl="0">
              <a:lnSpc>
                <a:spcPct val="115000"/>
              </a:lnSpc>
              <a:spcBef>
                <a:spcPts val="0"/>
              </a:spcBef>
              <a:buClr>
                <a:schemeClr val="dk1"/>
              </a:buClr>
              <a:buSzPct val="91666"/>
              <a:buFont typeface="Arial"/>
              <a:buNone/>
            </a:pPr>
            <a:r>
              <a:rPr lang="en-CA">
                <a:latin typeface="Arial"/>
                <a:ea typeface="Arial"/>
                <a:cs typeface="Arial"/>
                <a:sym typeface="Arial"/>
              </a:rPr>
              <a:t>Health libraries must innovate in order to succeed and thrive.</a:t>
            </a:r>
          </a:p>
          <a:p>
            <a:pPr lvl="0" rtl="0">
              <a:lnSpc>
                <a:spcPct val="115000"/>
              </a:lnSpc>
              <a:spcBef>
                <a:spcPts val="0"/>
              </a:spcBef>
              <a:buClr>
                <a:schemeClr val="dk1"/>
              </a:buClr>
              <a:buSzPct val="91666"/>
              <a:buFont typeface="Arial"/>
              <a:buNone/>
            </a:pPr>
            <a:endParaRPr>
              <a:latin typeface="Arial"/>
              <a:ea typeface="Arial"/>
              <a:cs typeface="Arial"/>
              <a:sym typeface="Arial"/>
            </a:endParaRPr>
          </a:p>
          <a:p>
            <a:pPr lvl="0" rtl="0">
              <a:lnSpc>
                <a:spcPct val="115000"/>
              </a:lnSpc>
              <a:spcBef>
                <a:spcPts val="0"/>
              </a:spcBef>
              <a:buClr>
                <a:schemeClr val="dk1"/>
              </a:buClr>
              <a:buSzPct val="91666"/>
              <a:buFont typeface="Arial"/>
              <a:buNone/>
            </a:pPr>
            <a:r>
              <a:rPr lang="en-CA">
                <a:latin typeface="Arial"/>
                <a:ea typeface="Arial"/>
                <a:cs typeface="Arial"/>
                <a:sym typeface="Arial"/>
              </a:rPr>
              <a:t>The recent benchmarking survey of Canadian health facility libraries by Ada Ducas and her team, as reported in JCHLA in 2015, made that clear. *</a:t>
            </a:r>
          </a:p>
          <a:p>
            <a:pPr lvl="0" rtl="0">
              <a:lnSpc>
                <a:spcPct val="115000"/>
              </a:lnSpc>
              <a:spcBef>
                <a:spcPts val="0"/>
              </a:spcBef>
              <a:buClr>
                <a:schemeClr val="dk1"/>
              </a:buClr>
              <a:buSzPct val="91666"/>
              <a:buFont typeface="Arial"/>
              <a:buNone/>
            </a:pPr>
            <a:r>
              <a:rPr lang="en-CA">
                <a:latin typeface="Arial"/>
                <a:ea typeface="Arial"/>
                <a:cs typeface="Arial"/>
                <a:sym typeface="Arial"/>
              </a:rPr>
              <a:t> </a:t>
            </a:r>
          </a:p>
          <a:p>
            <a:pPr lvl="0" rtl="0">
              <a:lnSpc>
                <a:spcPct val="115000"/>
              </a:lnSpc>
              <a:spcBef>
                <a:spcPts val="0"/>
              </a:spcBef>
              <a:buClr>
                <a:schemeClr val="dk1"/>
              </a:buClr>
              <a:buSzPct val="91666"/>
              <a:buFont typeface="Arial"/>
              <a:buNone/>
            </a:pPr>
            <a:r>
              <a:rPr lang="en-CA">
                <a:latin typeface="Arial"/>
                <a:ea typeface="Arial"/>
                <a:cs typeface="Arial"/>
                <a:sym typeface="Arial"/>
              </a:rPr>
              <a:t>British Columbia’s regional health authority and ministry of health libraries and information services are no exception. However, they face unique geographic challenges and opportunities that may not have been reflected in the benchmarking report which looked at the entire health library sector across Canada.</a:t>
            </a:r>
          </a:p>
          <a:p>
            <a:pPr lvl="0" rtl="0">
              <a:lnSpc>
                <a:spcPct val="115000"/>
              </a:lnSpc>
              <a:spcBef>
                <a:spcPts val="0"/>
              </a:spcBef>
              <a:buSzPct val="91666"/>
              <a:buNone/>
            </a:pPr>
            <a:r>
              <a:rPr lang="en-CA">
                <a:latin typeface="Arial"/>
                <a:ea typeface="Arial"/>
                <a:cs typeface="Arial"/>
                <a:sym typeface="Arial"/>
              </a:rPr>
              <a:t> </a:t>
            </a:r>
          </a:p>
          <a:p>
            <a:pPr lvl="0" rtl="0">
              <a:lnSpc>
                <a:spcPct val="115000"/>
              </a:lnSpc>
              <a:spcBef>
                <a:spcPts val="0"/>
              </a:spcBef>
              <a:buSzPct val="91666"/>
              <a:buNone/>
            </a:pPr>
            <a:endParaRPr>
              <a:latin typeface="Arial"/>
              <a:ea typeface="Arial"/>
              <a:cs typeface="Arial"/>
              <a:sym typeface="Arial"/>
            </a:endParaRPr>
          </a:p>
          <a:p>
            <a:pPr lvl="0" rtl="0">
              <a:lnSpc>
                <a:spcPct val="115000"/>
              </a:lnSpc>
              <a:spcBef>
                <a:spcPts val="0"/>
              </a:spcBef>
              <a:buClr>
                <a:schemeClr val="dk1"/>
              </a:buClr>
              <a:buSzPct val="91666"/>
              <a:buFont typeface="Arial"/>
              <a:buNone/>
            </a:pPr>
            <a:endParaRPr>
              <a:latin typeface="Arial"/>
              <a:ea typeface="Arial"/>
              <a:cs typeface="Arial"/>
              <a:sym typeface="Arial"/>
            </a:endParaRPr>
          </a:p>
          <a:p>
            <a:pPr lvl="0" rtl="0">
              <a:lnSpc>
                <a:spcPct val="115000"/>
              </a:lnSpc>
              <a:spcBef>
                <a:spcPts val="0"/>
              </a:spcBef>
              <a:buClr>
                <a:schemeClr val="dk1"/>
              </a:buClr>
              <a:buSzPct val="137500"/>
              <a:buFont typeface="Arial"/>
              <a:buNone/>
            </a:pPr>
            <a:r>
              <a:rPr lang="en-CA" sz="800">
                <a:latin typeface="Arial"/>
                <a:ea typeface="Arial"/>
                <a:cs typeface="Arial"/>
                <a:sym typeface="Arial"/>
              </a:rPr>
              <a:t>*Ducas, Ada, Lisa Demczuk, and Kerry Macdonald. "Results of a Survey to Benchmark Canadian Health Facility Libraries." </a:t>
            </a:r>
            <a:r>
              <a:rPr lang="en-CA" sz="800" i="1">
                <a:latin typeface="Arial"/>
                <a:ea typeface="Arial"/>
                <a:cs typeface="Arial"/>
                <a:sym typeface="Arial"/>
              </a:rPr>
              <a:t>Journal of the Canadian Health Libraries Association</a:t>
            </a:r>
            <a:r>
              <a:rPr lang="en-CA" sz="800">
                <a:latin typeface="Arial"/>
                <a:ea typeface="Arial"/>
                <a:cs typeface="Arial"/>
                <a:sym typeface="Arial"/>
              </a:rPr>
              <a:t> 36.1 (2015): 3-10.</a:t>
            </a:r>
            <a:r>
              <a:rPr lang="en-CA" sz="800">
                <a:latin typeface="Arial"/>
                <a:ea typeface="Arial"/>
                <a:cs typeface="Arial"/>
                <a:sym typeface="Arial"/>
                <a:hlinkClick r:id="rId3"/>
              </a:rPr>
              <a:t> </a:t>
            </a:r>
            <a:r>
              <a:rPr lang="en-CA" sz="800" u="sng">
                <a:solidFill>
                  <a:srgbClr val="2200CC"/>
                </a:solidFill>
                <a:hlinkClick r:id="rId3"/>
              </a:rPr>
              <a:t>https://ejournals.library.ualberta.ca/index.php/jchla/article/view/24356/18043</a:t>
            </a:r>
          </a:p>
          <a:p>
            <a:pPr lvl="0" rtl="0">
              <a:lnSpc>
                <a:spcPct val="115000"/>
              </a:lnSpc>
              <a:spcBef>
                <a:spcPts val="0"/>
              </a:spcBef>
              <a:buClr>
                <a:schemeClr val="dk1"/>
              </a:buClr>
              <a:buSzPct val="91666"/>
              <a:buFont typeface="Arial"/>
              <a:buNone/>
            </a:pPr>
            <a:r>
              <a:rPr lang="en-CA">
                <a:latin typeface="Arial"/>
                <a:ea typeface="Arial"/>
                <a:cs typeface="Arial"/>
                <a:sym typeface="Arial"/>
              </a:rPr>
              <a:t> </a:t>
            </a:r>
          </a:p>
          <a:p>
            <a:pPr marL="0" marR="0" lvl="0" indent="0" algn="l" rtl="0">
              <a:spcBef>
                <a:spcPts val="0"/>
              </a:spcBef>
              <a:buSzPct val="25000"/>
              <a:buNone/>
            </a:pPr>
            <a:endParaRPr/>
          </a:p>
        </p:txBody>
      </p:sp>
      <p:sp>
        <p:nvSpPr>
          <p:cNvPr id="339" name="Shape 33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Half of the libraries either </a:t>
            </a:r>
            <a:r>
              <a:rPr lang="en-CA"/>
              <a:t>conduct their own needs assessment surveys or </a:t>
            </a:r>
            <a:r>
              <a:rPr lang="en-CA" sz="1200" b="0" i="0" u="none" strike="noStrike" cap="none">
                <a:solidFill>
                  <a:schemeClr val="dk1"/>
                </a:solidFill>
                <a:latin typeface="Calibri"/>
                <a:ea typeface="Calibri"/>
                <a:cs typeface="Calibri"/>
                <a:sym typeface="Calibri"/>
              </a:rPr>
              <a:t>participate</a:t>
            </a:r>
            <a:r>
              <a:rPr lang="en-CA"/>
              <a:t> </a:t>
            </a:r>
            <a:r>
              <a:rPr lang="en-CA" sz="1200" b="0" i="0" u="none" strike="noStrike" cap="none">
                <a:solidFill>
                  <a:schemeClr val="dk1"/>
                </a:solidFill>
                <a:latin typeface="Calibri"/>
                <a:ea typeface="Calibri"/>
                <a:cs typeface="Calibri"/>
                <a:sym typeface="Calibri"/>
              </a:rPr>
              <a:t>as part of a larger department) every 3-5 years </a:t>
            </a:r>
            <a:r>
              <a:rPr lang="en-CA"/>
              <a:t>for</a:t>
            </a:r>
            <a:r>
              <a:rPr lang="en-CA" sz="1200" b="0" i="0" u="none" strike="noStrike" cap="none">
                <a:solidFill>
                  <a:schemeClr val="dk1"/>
                </a:solidFill>
                <a:latin typeface="Calibri"/>
                <a:ea typeface="Calibri"/>
                <a:cs typeface="Calibri"/>
                <a:sym typeface="Calibri"/>
              </a:rPr>
              <a:t> strategic planning purposes.  </a:t>
            </a:r>
          </a:p>
          <a:p>
            <a:pPr marL="0" marR="0" lvl="0" indent="0" algn="l" rtl="0">
              <a:spcBef>
                <a:spcPts val="0"/>
              </a:spcBef>
              <a:buSzPct val="25000"/>
              <a:buNone/>
            </a:pPr>
            <a:endParaRP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All libraries also do informal information gathering / obtain constant feedback. </a:t>
            </a:r>
          </a:p>
          <a:p>
            <a:pPr marL="0" marR="0" lvl="0" indent="0" algn="l" rtl="0">
              <a:spcBef>
                <a:spcPts val="0"/>
              </a:spcBef>
              <a:buSzPct val="25000"/>
              <a:buNone/>
            </a:pPr>
            <a:endParaRPr/>
          </a:p>
          <a:p>
            <a:pPr marL="0" marR="0" lvl="0" indent="0" algn="l" rtl="0">
              <a:spcBef>
                <a:spcPts val="0"/>
              </a:spcBef>
              <a:buSzPct val="25000"/>
              <a:buNone/>
            </a:pPr>
            <a:r>
              <a:rPr lang="en-CA"/>
              <a:t>There was an interest in advisory committees -</a:t>
            </a:r>
            <a:r>
              <a:rPr lang="en-CA" sz="1200" b="0" i="0" u="none" strike="noStrike" cap="none">
                <a:solidFill>
                  <a:schemeClr val="dk1"/>
                </a:solidFill>
                <a:latin typeface="Calibri"/>
                <a:ea typeface="Calibri"/>
                <a:cs typeface="Calibri"/>
                <a:sym typeface="Calibri"/>
              </a:rPr>
              <a:t> Only 1 library had an established advisory committee while a few others were </a:t>
            </a:r>
            <a:r>
              <a:rPr lang="en-CA"/>
              <a:t>trying to set them up but experiencing challenges: lack of buy-in, a committee that took on a censorship role and concern about setting up expectations that may be difficult to meet due to budgetary constraints</a:t>
            </a:r>
            <a:r>
              <a:rPr lang="en-CA"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a:p>
          <a:p>
            <a:pPr marL="0" marR="0" lvl="0" indent="0" algn="l" rtl="0">
              <a:spcBef>
                <a:spcPts val="0"/>
              </a:spcBef>
              <a:buSzPct val="25000"/>
              <a:buNone/>
            </a:pPr>
            <a:r>
              <a:rPr lang="en-CA"/>
              <a:t>***</a:t>
            </a:r>
          </a:p>
          <a:p>
            <a:pPr marL="0" marR="0" lvl="0" indent="-69850" algn="l" rtl="0">
              <a:spcBef>
                <a:spcPts val="0"/>
              </a:spcBef>
              <a:buClr>
                <a:schemeClr val="dk1"/>
              </a:buClr>
              <a:buSzPct val="91666"/>
              <a:buFont typeface="Arial"/>
              <a:buNone/>
            </a:pPr>
            <a:r>
              <a:rPr lang="en-CA"/>
              <a:t>Optional: Two mentioned trying to set up advisory committees but one had no buy-in while the other found that the committee sought to censor the collection by excluding certain perspectives. One was concerned that carrying out a needs assessment may set up expectations that cannot be met due to budgetary constraints. Respondents reported that the value of needs assessment included: a wish-list to inform collection development decisions, providing input that changed the library’s direction, supporting a case for hiring new staff and increased marketing and promotion.</a:t>
            </a: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
            </a:r>
            <a:br>
              <a:rPr lang="en-CA" sz="1200" b="0" i="0" u="none" strike="noStrike" cap="none">
                <a:solidFill>
                  <a:schemeClr val="dk1"/>
                </a:solidFill>
                <a:latin typeface="Calibri"/>
                <a:ea typeface="Calibri"/>
                <a:cs typeface="Calibri"/>
                <a:sym typeface="Calibri"/>
              </a:rPr>
            </a:br>
            <a:endParaRPr lang="en-CA"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Could there be a benefit or interest in all HAs using the same needs assessment survey and methodology?</a:t>
            </a: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
            </a:r>
            <a:br>
              <a:rPr lang="en-CA" sz="1200" b="0" i="0" u="none" strike="noStrike" cap="none">
                <a:solidFill>
                  <a:schemeClr val="dk1"/>
                </a:solidFill>
                <a:latin typeface="Calibri"/>
                <a:ea typeface="Calibri"/>
                <a:cs typeface="Calibri"/>
                <a:sym typeface="Calibri"/>
              </a:rPr>
            </a:br>
            <a:endParaRPr lang="en-CA" sz="1200" b="0" i="0" u="none" strike="noStrike" cap="none">
              <a:solidFill>
                <a:schemeClr val="dk1"/>
              </a:solidFill>
              <a:latin typeface="Calibri"/>
              <a:ea typeface="Calibri"/>
              <a:cs typeface="Calibri"/>
              <a:sym typeface="Calibri"/>
            </a:endParaRPr>
          </a:p>
        </p:txBody>
      </p:sp>
      <p:sp>
        <p:nvSpPr>
          <p:cNvPr id="478" name="Shape 47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20</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5" name="Shape 48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n-CA" sz="1200" b="0" i="0" u="none" strike="noStrike" cap="none">
                <a:solidFill>
                  <a:schemeClr val="dk1"/>
                </a:solidFill>
                <a:latin typeface="Calibri"/>
                <a:ea typeface="Calibri"/>
                <a:cs typeface="Calibri"/>
                <a:sym typeface="Calibri"/>
              </a:rPr>
              <a:t>Questions included:</a:t>
            </a:r>
          </a:p>
          <a:p>
            <a:pPr marL="0" marR="0" lvl="0" indent="0" algn="l" rtl="0">
              <a:lnSpc>
                <a:spcPct val="100000"/>
              </a:lnSpc>
              <a:spcBef>
                <a:spcPts val="0"/>
              </a:spcBef>
              <a:spcAft>
                <a:spcPts val="0"/>
              </a:spcAft>
              <a:buClr>
                <a:schemeClr val="dk1"/>
              </a:buClr>
              <a:buSzPct val="25000"/>
              <a:buFont typeface="Calibri"/>
              <a:buNone/>
            </a:pPr>
            <a:r>
              <a:rPr lang="en-CA" sz="1200" b="0" i="0" u="none" strike="noStrike" cap="none">
                <a:solidFill>
                  <a:schemeClr val="dk1"/>
                </a:solidFill>
                <a:latin typeface="Calibri"/>
                <a:ea typeface="Calibri"/>
                <a:cs typeface="Calibri"/>
                <a:sym typeface="Calibri"/>
              </a:rPr>
              <a:t>-We asked about the tools </a:t>
            </a:r>
            <a:r>
              <a:rPr lang="en-CA"/>
              <a:t>libraries are using to</a:t>
            </a:r>
            <a:r>
              <a:rPr lang="en-CA" sz="1200" b="0" i="0" u="none" strike="noStrike" cap="none">
                <a:solidFill>
                  <a:schemeClr val="dk1"/>
                </a:solidFill>
                <a:latin typeface="Calibri"/>
                <a:ea typeface="Calibri"/>
                <a:cs typeface="Calibri"/>
                <a:sym typeface="Calibri"/>
              </a:rPr>
              <a:t> evaluate </a:t>
            </a:r>
            <a:r>
              <a:rPr lang="en-CA"/>
              <a:t>their</a:t>
            </a:r>
            <a:r>
              <a:rPr lang="en-CA" sz="1200" b="0" i="0" u="none" strike="noStrike" cap="none">
                <a:solidFill>
                  <a:schemeClr val="dk1"/>
                </a:solidFill>
                <a:latin typeface="Calibri"/>
                <a:ea typeface="Calibri"/>
                <a:cs typeface="Calibri"/>
                <a:sym typeface="Calibri"/>
              </a:rPr>
              <a:t> services on a regular or annual basis</a:t>
            </a:r>
            <a:r>
              <a:rPr lang="en-CA"/>
              <a:t> to ensure alignment with</a:t>
            </a:r>
            <a:r>
              <a:rPr lang="en-CA" sz="1200" b="0" i="0" u="none" strike="noStrike" cap="none">
                <a:solidFill>
                  <a:schemeClr val="dk1"/>
                </a:solidFill>
                <a:latin typeface="Calibri"/>
                <a:ea typeface="Calibri"/>
                <a:cs typeface="Calibri"/>
                <a:sym typeface="Calibri"/>
              </a:rPr>
              <a:t> institutional priorities and strategic directions (optional - such as enhancing patient safety, reducing readmissions, and improving patient satisfaction scores, supporting evidence-based policy making)?</a:t>
            </a: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 We found </a:t>
            </a:r>
            <a:r>
              <a:rPr lang="en-CA"/>
              <a:t>l</a:t>
            </a:r>
            <a:r>
              <a:rPr lang="en-CA" sz="1200" b="0" i="0" u="none" strike="noStrike" cap="none">
                <a:solidFill>
                  <a:schemeClr val="dk1"/>
                </a:solidFill>
                <a:latin typeface="Calibri"/>
                <a:ea typeface="Calibri"/>
                <a:cs typeface="Calibri"/>
                <a:sym typeface="Calibri"/>
              </a:rPr>
              <a:t>ibraries are evaluating and tracking many aspects of their services and resources.  Key Performance Indicators, annual reports and Return On Investment figures were mentioned..</a:t>
            </a: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 Surprisingly, </a:t>
            </a:r>
            <a:r>
              <a:rPr lang="en-CA"/>
              <a:t>o</a:t>
            </a:r>
            <a:r>
              <a:rPr lang="en-CA" sz="1200" b="0" i="0" u="none" strike="noStrike" cap="none">
                <a:solidFill>
                  <a:schemeClr val="dk1"/>
                </a:solidFill>
                <a:latin typeface="Calibri"/>
                <a:ea typeface="Calibri"/>
                <a:cs typeface="Calibri"/>
                <a:sym typeface="Calibri"/>
              </a:rPr>
              <a:t>nly two reported tracking the literature search feedback and only one does a meaningful evaluation of their training.</a:t>
            </a:r>
          </a:p>
          <a:p>
            <a:pPr marL="0" marR="0" lvl="0" indent="0" algn="l" rtl="0">
              <a:spcBef>
                <a:spcPts val="0"/>
              </a:spcBef>
              <a:buSzPct val="25000"/>
              <a:buNone/>
            </a:pPr>
            <a:r>
              <a:rPr lang="en-CA"/>
              <a:t>-Need to investigate methods to map what we evaluate/measure/include in annual reports, and ensure the information is presented in a way that is meaningful to upper management.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
            </a:r>
            <a:br>
              <a:rPr lang="en-CA" sz="1200" b="0" i="0" u="none" strike="noStrike" cap="none">
                <a:solidFill>
                  <a:schemeClr val="dk1"/>
                </a:solidFill>
                <a:latin typeface="Calibri"/>
                <a:ea typeface="Calibri"/>
                <a:cs typeface="Calibri"/>
                <a:sym typeface="Calibri"/>
              </a:rPr>
            </a:br>
            <a:r>
              <a:rPr lang="en-CA" sz="1200" b="0" i="0" u="none" strike="noStrike" cap="none">
                <a:solidFill>
                  <a:schemeClr val="dk1"/>
                </a:solidFill>
                <a:latin typeface="Calibri"/>
                <a:ea typeface="Calibri"/>
                <a:cs typeface="Calibri"/>
                <a:sym typeface="Calibri"/>
              </a:rPr>
              <a:t/>
            </a:r>
            <a:br>
              <a:rPr lang="en-CA" sz="1200" b="0" i="0" u="none" strike="noStrike" cap="none">
                <a:solidFill>
                  <a:schemeClr val="dk1"/>
                </a:solidFill>
                <a:latin typeface="Calibri"/>
                <a:ea typeface="Calibri"/>
                <a:cs typeface="Calibri"/>
                <a:sym typeface="Calibri"/>
              </a:rPr>
            </a:br>
            <a:endParaRPr lang="en-CA" sz="1200" b="0" i="0" u="none" strike="noStrike" cap="none">
              <a:solidFill>
                <a:schemeClr val="dk1"/>
              </a:solidFill>
              <a:latin typeface="Calibri"/>
              <a:ea typeface="Calibri"/>
              <a:cs typeface="Calibri"/>
              <a:sym typeface="Calibri"/>
            </a:endParaRPr>
          </a:p>
        </p:txBody>
      </p:sp>
      <p:sp>
        <p:nvSpPr>
          <p:cNvPr id="486" name="Shape 48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21</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3" name="Shape 49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-We asked how libraries track and classify their reference inquiries. </a:t>
            </a:r>
          </a:p>
          <a:p>
            <a:pPr marL="0" marR="0" lvl="0" indent="0" algn="l" rtl="0">
              <a:spcBef>
                <a:spcPts val="0"/>
              </a:spcBef>
              <a:buSzPct val="25000"/>
              <a:buNone/>
            </a:pPr>
            <a:r>
              <a:rPr lang="en-CA"/>
              <a:t>- </a:t>
            </a:r>
            <a:r>
              <a:rPr lang="en-CA" sz="1200" b="0" i="0" u="none" strike="noStrike" cap="none">
                <a:solidFill>
                  <a:schemeClr val="dk1"/>
                </a:solidFill>
                <a:latin typeface="Calibri"/>
                <a:ea typeface="Calibri"/>
                <a:cs typeface="Calibri"/>
                <a:sym typeface="Calibri"/>
              </a:rPr>
              <a:t>We observed great variation in how reference and literature search requests are statistically tracked and measured by each library system. </a:t>
            </a:r>
            <a:r>
              <a:rPr lang="en-CA"/>
              <a:t>Some track great detail for example, on topic, requestor and purpose of information while others keep minimal information.  - Regarding what meaningful reporting is being done with these metrics, one library reported that search topics list are submitted to larger Quality and Innov team and another creates an annual report. </a:t>
            </a:r>
          </a:p>
          <a:p>
            <a:pPr lvl="0" rtl="0">
              <a:lnSpc>
                <a:spcPct val="115000"/>
              </a:lnSpc>
              <a:spcBef>
                <a:spcPts val="0"/>
              </a:spcBef>
              <a:buSzPct val="91666"/>
              <a:buNone/>
            </a:pPr>
            <a:r>
              <a:rPr lang="en-CA"/>
              <a:t>- We also noted that many libraries with multiple sites lacked consistent approaches to their tracking </a:t>
            </a:r>
          </a:p>
          <a:p>
            <a:pPr lvl="0" rtl="0">
              <a:lnSpc>
                <a:spcPct val="115000"/>
              </a:lnSpc>
              <a:spcBef>
                <a:spcPts val="0"/>
              </a:spcBef>
              <a:buSzPct val="91666"/>
              <a:buNone/>
            </a:pPr>
            <a:r>
              <a:rPr lang="en-CA">
                <a:latin typeface="Arial"/>
                <a:ea typeface="Arial"/>
                <a:cs typeface="Arial"/>
                <a:sym typeface="Arial"/>
              </a:rPr>
              <a:t>-</a:t>
            </a:r>
            <a:r>
              <a:rPr lang="en-CA"/>
              <a:t>One thing that stood out is that tracking has not kept pace with the changes in reference/research question types and their complexity. Some initially tracked more detail but later simplified and moved away from the systematic tracking of time spent, purpose...but this means that complexity is not being captured. As Shannon noted earlier, in-depth questions have increased so this is an important finding to address.</a:t>
            </a:r>
          </a:p>
          <a:p>
            <a:pPr marL="0" marR="0" lvl="0" indent="0" algn="l" rtl="0">
              <a:spcBef>
                <a:spcPts val="0"/>
              </a:spcBef>
              <a:buSzPct val="25000"/>
              <a:buNone/>
            </a:pPr>
            <a:r>
              <a:rPr lang="en-CA"/>
              <a:t>-As reference and research was considered by ALL libraries to be the most important service  provide, perhaps there is room for improvement in tracking so we can demonstrate the worth/impact of this service to our employers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R="0" lvl="0" algn="l" rtl="0">
              <a:spcBef>
                <a:spcPts val="0"/>
              </a:spcBef>
              <a:buNone/>
            </a:pPr>
            <a:r>
              <a:rPr lang="en-CA" sz="1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94" name="Shape 49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22</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a:t>
            </a:r>
            <a:r>
              <a:rPr lang="en-CA" sz="1200" b="0" i="0" u="none" strike="noStrike" cap="none">
                <a:solidFill>
                  <a:schemeClr val="dk1"/>
                </a:solidFill>
                <a:latin typeface="Calibri"/>
                <a:ea typeface="Calibri"/>
                <a:cs typeface="Calibri"/>
                <a:sym typeface="Calibri"/>
              </a:rPr>
              <a:t>Most libraries reported success in aligning their short term goals w</a:t>
            </a:r>
            <a:r>
              <a:rPr lang="en-CA"/>
              <a:t>ith organizational priorities.</a:t>
            </a:r>
          </a:p>
          <a:p>
            <a:pPr marL="0" marR="0" lvl="0" indent="0" algn="l" rtl="0">
              <a:spcBef>
                <a:spcPts val="0"/>
              </a:spcBef>
              <a:buSzPct val="25000"/>
              <a:buNone/>
            </a:pPr>
            <a:r>
              <a:rPr lang="en-CA"/>
              <a:t>-However, </a:t>
            </a:r>
            <a:r>
              <a:rPr lang="en-CA" sz="1200" b="0" i="0" u="none" strike="noStrike" cap="none">
                <a:solidFill>
                  <a:schemeClr val="dk1"/>
                </a:solidFill>
                <a:latin typeface="Calibri"/>
                <a:ea typeface="Calibri"/>
                <a:cs typeface="Calibri"/>
                <a:sym typeface="Calibri"/>
              </a:rPr>
              <a:t>they had difficulty structur</a:t>
            </a:r>
            <a:r>
              <a:rPr lang="en-CA"/>
              <a:t>ing</a:t>
            </a:r>
            <a:r>
              <a:rPr lang="en-CA" sz="1200" b="0" i="0" u="none" strike="noStrike" cap="none">
                <a:solidFill>
                  <a:schemeClr val="dk1"/>
                </a:solidFill>
                <a:latin typeface="Calibri"/>
                <a:ea typeface="Calibri"/>
                <a:cs typeface="Calibri"/>
                <a:sym typeface="Calibri"/>
              </a:rPr>
              <a:t> or fitting their assessment within the larger organizational strategic reporting  framework </a:t>
            </a:r>
            <a:r>
              <a:rPr lang="en-CA"/>
              <a:t>eg. balanced scorecard - </a:t>
            </a:r>
            <a:r>
              <a:rPr lang="en-CA">
                <a:solidFill>
                  <a:srgbClr val="000000"/>
                </a:solidFill>
              </a:rPr>
              <a:t>to demonstrate library’s contribution through concrete indicators/outputs/outcomes.</a:t>
            </a:r>
            <a:r>
              <a:rPr lang="en-CA" sz="1200" b="0" i="0" u="none" strike="noStrike" cap="none">
                <a:solidFill>
                  <a:schemeClr val="dk1"/>
                </a:solidFill>
                <a:latin typeface="Calibri"/>
                <a:ea typeface="Calibri"/>
                <a:cs typeface="Calibri"/>
                <a:sym typeface="Calibri"/>
              </a:rPr>
              <a:t>  All recognized how valuable this is.</a:t>
            </a:r>
          </a:p>
          <a:p>
            <a:pPr marL="0" marR="0" lvl="0" indent="0" algn="l" rtl="0">
              <a:spcBef>
                <a:spcPts val="0"/>
              </a:spcBef>
              <a:buSzPct val="25000"/>
              <a:buNone/>
            </a:pPr>
            <a:r>
              <a:rPr lang="en-CA"/>
              <a:t>-Only one reported a robust evaluation framework, going</a:t>
            </a:r>
            <a:r>
              <a:rPr lang="en-CA">
                <a:solidFill>
                  <a:srgbClr val="000000"/>
                </a:solidFill>
              </a:rPr>
              <a:t> beyond outputs (number of searches) to outcomes (impact of info).</a:t>
            </a:r>
          </a:p>
          <a:p>
            <a:pPr marL="0" marR="0" lvl="0" indent="0" algn="l" rtl="0">
              <a:spcBef>
                <a:spcPts val="0"/>
              </a:spcBef>
              <a:buSzPct val="25000"/>
              <a:buNone/>
            </a:pPr>
            <a:endParaRPr/>
          </a:p>
          <a:p>
            <a:pPr marL="0" marR="0" lvl="0" indent="0" algn="l" rtl="0">
              <a:spcBef>
                <a:spcPts val="0"/>
              </a:spcBef>
              <a:buSzPct val="25000"/>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
            </a:r>
            <a:br>
              <a:rPr lang="en-CA" sz="1200" b="0" i="0" u="none" strike="noStrike" cap="none">
                <a:solidFill>
                  <a:schemeClr val="dk1"/>
                </a:solidFill>
                <a:latin typeface="Calibri"/>
                <a:ea typeface="Calibri"/>
                <a:cs typeface="Calibri"/>
                <a:sym typeface="Calibri"/>
              </a:rPr>
            </a:br>
            <a:r>
              <a:rPr lang="en-CA" sz="1200" b="0" i="0" u="none" strike="noStrike" cap="none">
                <a:solidFill>
                  <a:schemeClr val="dk1"/>
                </a:solidFill>
                <a:latin typeface="Calibri"/>
                <a:ea typeface="Calibri"/>
                <a:cs typeface="Calibri"/>
                <a:sym typeface="Calibri"/>
              </a:rPr>
              <a:t/>
            </a:r>
            <a:br>
              <a:rPr lang="en-CA" sz="1200" b="0" i="0" u="none" strike="noStrike" cap="none">
                <a:solidFill>
                  <a:schemeClr val="dk1"/>
                </a:solidFill>
                <a:latin typeface="Calibri"/>
                <a:ea typeface="Calibri"/>
                <a:cs typeface="Calibri"/>
                <a:sym typeface="Calibri"/>
              </a:rPr>
            </a:br>
            <a:endParaRPr lang="en-CA" sz="1200" b="0" i="0" u="none" strike="noStrike" cap="none">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23</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9" name="Shape 50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We now turn our attention to the barriers and opportunities that emerged, particularly from the focus group discussion.</a:t>
            </a:r>
          </a:p>
        </p:txBody>
      </p:sp>
      <p:sp>
        <p:nvSpPr>
          <p:cNvPr id="510" name="Shape 51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24</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7" name="Shape 51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rtl="0">
              <a:lnSpc>
                <a:spcPct val="115000"/>
              </a:lnSpc>
              <a:spcBef>
                <a:spcPts val="0"/>
              </a:spcBef>
              <a:buClr>
                <a:schemeClr val="dk1"/>
              </a:buClr>
              <a:buSzPct val="91666"/>
              <a:buFont typeface="Arial"/>
              <a:buNone/>
            </a:pPr>
            <a:r>
              <a:rPr lang="en-CA"/>
              <a:t>This slide outlines barriers and corresponding opportunities.</a:t>
            </a:r>
          </a:p>
          <a:p>
            <a:pPr lvl="0" rtl="0">
              <a:lnSpc>
                <a:spcPct val="115000"/>
              </a:lnSpc>
              <a:spcBef>
                <a:spcPts val="0"/>
              </a:spcBef>
              <a:buClr>
                <a:schemeClr val="dk1"/>
              </a:buClr>
              <a:buSzPct val="91666"/>
              <a:buFont typeface="Arial"/>
              <a:buNone/>
            </a:pPr>
            <a:r>
              <a:rPr lang="en-CA">
                <a:latin typeface="Arial"/>
                <a:ea typeface="Arial"/>
                <a:cs typeface="Arial"/>
                <a:sym typeface="Arial"/>
              </a:rPr>
              <a:t>•</a:t>
            </a:r>
            <a:r>
              <a:rPr lang="en-CA"/>
              <a:t>Awareness of library services is a key barrier identified by participants, particularly for geographically remote locations. Roadshows for building awareness are effective but expensive. The corresponding opportunity is how librarians can share notes on effective outreach strategies and tools (eg templates). Some participants reported success in leveraging HR communications to engage staff.</a:t>
            </a:r>
          </a:p>
          <a:p>
            <a:pPr lvl="0" rtl="0">
              <a:lnSpc>
                <a:spcPct val="115000"/>
              </a:lnSpc>
              <a:spcBef>
                <a:spcPts val="0"/>
              </a:spcBef>
              <a:buClr>
                <a:schemeClr val="dk1"/>
              </a:buClr>
              <a:buSzPct val="91666"/>
              <a:buFont typeface="Arial"/>
              <a:buNone/>
            </a:pPr>
            <a:r>
              <a:rPr lang="en-CA">
                <a:latin typeface="Arial"/>
                <a:ea typeface="Arial"/>
                <a:cs typeface="Arial"/>
                <a:sym typeface="Arial"/>
              </a:rPr>
              <a:t>•</a:t>
            </a:r>
            <a:r>
              <a:rPr lang="en-CA"/>
              <a:t>Technological limitations: These included lack of consistent internet access and even printers in some remote sites; outdated technology and browsers incompatible with library software; inconsistency of software tools across HAs. To address this, strategic librarian problem solving was suggested to help users access services eg. print and mail materials to users with with poor internet connectivity. Another idea was a business case for standardization of software tools and systems across the HA systems (already done successfully by two HAs who share the same catalogue system.)</a:t>
            </a:r>
          </a:p>
          <a:p>
            <a:pPr lvl="0" rtl="0">
              <a:lnSpc>
                <a:spcPct val="115000"/>
              </a:lnSpc>
              <a:spcBef>
                <a:spcPts val="0"/>
              </a:spcBef>
              <a:buClr>
                <a:schemeClr val="dk1"/>
              </a:buClr>
              <a:buSzPct val="91666"/>
              <a:buFont typeface="Arial"/>
              <a:buNone/>
            </a:pPr>
            <a:r>
              <a:rPr lang="en-CA">
                <a:latin typeface="Arial"/>
                <a:ea typeface="Arial"/>
                <a:cs typeface="Arial"/>
                <a:sym typeface="Arial"/>
              </a:rPr>
              <a:t>•</a:t>
            </a:r>
            <a:r>
              <a:rPr lang="en-CA"/>
              <a:t>The third key issue was inconsistent approaches to evaluation within HAs due to different data collection and reporting requirements. It would be beneficial to have consistency in reporting measures, data collection tools, RoI calculators, as well as messaging in reports aimed at decision-makers. Standardizing metrics for value add services is more challenging than process measures such as number of lit searches but would provide the most benefit eg. determining the impact of lit searches on patient diagnosis or treatment</a:t>
            </a:r>
          </a:p>
          <a:p>
            <a:pPr marL="0" marR="0" lvl="0" indent="0" algn="l" rtl="0">
              <a:lnSpc>
                <a:spcPct val="100000"/>
              </a:lnSpc>
              <a:spcBef>
                <a:spcPts val="0"/>
              </a:spcBef>
              <a:spcAft>
                <a:spcPts val="0"/>
              </a:spcAft>
              <a:buClr>
                <a:schemeClr val="dk1"/>
              </a:buClr>
              <a:buSzPct val="25000"/>
              <a:buFont typeface="Arial"/>
              <a:buNone/>
            </a:pPr>
            <a:r>
              <a:rPr lang="en-CA">
                <a:latin typeface="Arial"/>
                <a:ea typeface="Arial"/>
                <a:cs typeface="Arial"/>
                <a:sym typeface="Arial"/>
              </a:rPr>
              <a:t>•</a:t>
            </a:r>
            <a:r>
              <a:rPr lang="en-CA"/>
              <a:t>Participants identified a need for regular knowledge sharing. What could this look like? This may take the form of formal moderated discussions, but may also take the form of a regular conference call or email group to share challenges and strategies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CA" sz="1200" b="0" i="0" u="none" strike="noStrike" cap="none">
                <a:solidFill>
                  <a:schemeClr val="dk1"/>
                </a:solidFill>
                <a:latin typeface="Calibri"/>
                <a:ea typeface="Calibri"/>
                <a:cs typeface="Calibri"/>
                <a:sym typeface="Calibri"/>
              </a:rPr>
              <a:t>Optional (if there’s time)</a:t>
            </a:r>
            <a:r>
              <a:rPr lang="en-CA"/>
              <a:t>***</a:t>
            </a: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 Many geographical areas are isolated and underserved. There are some agencies without a library for their staff.</a:t>
            </a:r>
          </a:p>
          <a:p>
            <a:pPr marL="0" marR="0" lvl="0" indent="0" algn="l" rtl="0">
              <a:spcBef>
                <a:spcPts val="0"/>
              </a:spcBef>
              <a:spcAft>
                <a:spcPts val="0"/>
              </a:spcAft>
              <a:buSzPct val="25000"/>
              <a:buNone/>
            </a:pPr>
            <a:r>
              <a:rPr lang="en-CA" sz="1200" b="0" i="0" u="none" strike="noStrike" cap="none">
                <a:solidFill>
                  <a:schemeClr val="dk1"/>
                </a:solidFill>
                <a:latin typeface="Calibri"/>
                <a:ea typeface="Calibri"/>
                <a:cs typeface="Calibri"/>
                <a:sym typeface="Calibri"/>
              </a:rPr>
              <a:t>There is need for broader strategies for how to best reach under-serviced regions or centres within each health authority, and how to cooperate with agencies or locations who do not currently have internal access to health library services. Are librarians in different HAs are able to provide information and guidance on how to minimize those gaps or highlight the gaps to other agencies who might help?</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18" name="Shape 51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25</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4" name="Shape 52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640594" marR="0" lvl="1" indent="-183393"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Lack of robust evaluation of most important value-add service (complexity not captured) but a minority of respondents doing well and there was interest in how this can be shared</a:t>
            </a:r>
          </a:p>
          <a:p>
            <a:pPr marL="640594" marR="0" lvl="1" indent="-183394"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Direct patient care requests declining. Since traditional value assessment is based on clinically meaningful outcomes such as time saved for clinicians, impact on safety, readmissions...given that the direct patient care requests are declining as reported by some respondents, what would be more meaningful impact measures? </a:t>
            </a:r>
          </a:p>
          <a:p>
            <a:pPr marL="640594" marR="0" lvl="1" indent="-183393" algn="l" rtl="0">
              <a:spcBef>
                <a:spcPts val="0"/>
              </a:spcBef>
              <a:buClr>
                <a:schemeClr val="dk1"/>
              </a:buClr>
              <a:buSzPct val="100000"/>
              <a:buFont typeface="Arial"/>
              <a:buChar char="•"/>
            </a:pPr>
            <a:r>
              <a:rPr lang="en-CA"/>
              <a:t>Geographically remote clients present a big challenge and it was surprising that no libraries are using using recorded video tutorials to reach these user groups but there was an interest in creative work-arounds</a:t>
            </a:r>
            <a:r>
              <a:rPr lang="en-CA" sz="1200" b="0" i="0" u="none" strike="noStrike" cap="none">
                <a:solidFill>
                  <a:schemeClr val="dk1"/>
                </a:solidFill>
                <a:latin typeface="Calibri"/>
                <a:ea typeface="Calibri"/>
                <a:cs typeface="Calibri"/>
                <a:sym typeface="Calibri"/>
              </a:rPr>
              <a:t>. </a:t>
            </a:r>
          </a:p>
          <a:p>
            <a:pPr marL="640594" marR="0" lvl="1" indent="-183394" algn="l" rtl="0">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Innovative roles are not necessarily linked to Web 2.0+ or mobile usage eg. revenue generation; but are all about facilitating improved access to valuable content. </a:t>
            </a:r>
          </a:p>
          <a:p>
            <a:pPr marL="640594" marR="0" lvl="1" indent="-183394" algn="l" rtl="0">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Collaboration and knowledge sharing is key in addressing identified gaps and barriers across the HAs. Libraries across the province would benefit greatly from more opportunities to share strategies or tools that work for them eg. standardization of evaluation and reporting tools.</a:t>
            </a:r>
          </a:p>
          <a:p>
            <a:pPr marL="465886" marR="0" lvl="1" indent="-8686" algn="l" rtl="0">
              <a:spcBef>
                <a:spcPts val="0"/>
              </a:spcBef>
              <a:buClr>
                <a:schemeClr val="dk1"/>
              </a:buClr>
              <a:buSzPct val="25000"/>
              <a:buFont typeface="Arial"/>
              <a:buNone/>
            </a:pPr>
            <a:r>
              <a:rPr lang="en-CA"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25" name="Shape 52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26</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(benefitted from substantial input from Devon Greyson, Dean Giustini, Rebecca Raworth and Robert Melrose)</a:t>
            </a:r>
          </a:p>
        </p:txBody>
      </p:sp>
      <p:sp>
        <p:nvSpPr>
          <p:cNvPr id="533" name="Shape 53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27</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To understand how these BC libraries deliver innovative services to their geographically spread users, this study aimed to: </a:t>
            </a:r>
          </a:p>
          <a:p>
            <a:pPr marL="0" marR="0" lvl="0" indent="0" algn="l" rtl="0">
              <a:spcBef>
                <a:spcPts val="0"/>
              </a:spcBef>
              <a:buSzPct val="25000"/>
              <a:buNone/>
            </a:pPr>
            <a:r>
              <a:rPr lang="en-CA"/>
              <a:t/>
            </a:r>
            <a:br>
              <a:rPr lang="en-CA"/>
            </a:br>
            <a:r>
              <a:rPr lang="en-CA"/>
              <a:t>1) describe and compare the Regional Health Authority and Ministry of Health Libraries,</a:t>
            </a:r>
            <a:br>
              <a:rPr lang="en-CA"/>
            </a:br>
            <a:r>
              <a:rPr lang="en-CA"/>
              <a:t>2) analyze how these libraries are evolving and innovating in order to deliver value, and </a:t>
            </a:r>
            <a:br>
              <a:rPr lang="en-CA"/>
            </a:br>
            <a:r>
              <a:rPr lang="en-CA"/>
              <a:t>3) identify gaps and opportunities that are available in the current landscape. </a:t>
            </a:r>
            <a:br>
              <a:rPr lang="en-CA"/>
            </a:br>
            <a:r>
              <a:rPr lang="en-CA"/>
              <a:t/>
            </a:r>
            <a:br>
              <a:rPr lang="en-CA"/>
            </a:br>
            <a:r>
              <a:rPr lang="en-CA"/>
              <a:t>To our knowledge, this is the first snapshot of BC health authority and health ministry libraries, which includes the newly formed First Nations Health Authority.</a:t>
            </a:r>
          </a:p>
          <a:p>
            <a:pPr marL="0" marR="0" lvl="0" indent="0" algn="l" rtl="0">
              <a:spcBef>
                <a:spcPts val="0"/>
              </a:spcBef>
              <a:buSzPct val="25000"/>
              <a:buNone/>
            </a:pPr>
            <a:r>
              <a:rPr lang="en-CA"/>
              <a:t/>
            </a:r>
            <a:br>
              <a:rPr lang="en-CA"/>
            </a:br>
            <a:r>
              <a:rPr lang="en-CA"/>
              <a:t>The results of this study may help library and information services to share successful innovations and best practices, and identify opportunities for future collaboration in research and practice within British Columbia and potentially across Canada. </a:t>
            </a:r>
            <a:br>
              <a:rPr lang="en-CA"/>
            </a:br>
            <a:endParaRPr lang="en-CA"/>
          </a:p>
        </p:txBody>
      </p:sp>
      <p:sp>
        <p:nvSpPr>
          <p:cNvPr id="347" name="Shape 34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3</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lvl="0" rtl="0">
              <a:lnSpc>
                <a:spcPct val="115000"/>
              </a:lnSpc>
              <a:spcBef>
                <a:spcPts val="0"/>
              </a:spcBef>
              <a:buClr>
                <a:schemeClr val="dk1"/>
              </a:buClr>
              <a:buSzPct val="91666"/>
              <a:buFont typeface="Arial"/>
              <a:buNone/>
            </a:pPr>
            <a:r>
              <a:rPr lang="en-CA">
                <a:latin typeface="Arial"/>
                <a:ea typeface="Arial"/>
                <a:cs typeface="Arial"/>
                <a:sym typeface="Arial"/>
              </a:rPr>
              <a:t>Our study population included representatives from the five geographically based health authority libraries, and four libraries with province-wide mandates.</a:t>
            </a:r>
          </a:p>
          <a:p>
            <a:pPr lvl="0" rtl="0">
              <a:lnSpc>
                <a:spcPct val="115000"/>
              </a:lnSpc>
              <a:spcBef>
                <a:spcPts val="0"/>
              </a:spcBef>
              <a:buClr>
                <a:schemeClr val="dk1"/>
              </a:buClr>
              <a:buSzPct val="91666"/>
              <a:buFont typeface="Arial"/>
              <a:buNone/>
            </a:pPr>
            <a:r>
              <a:rPr lang="en-CA">
                <a:latin typeface="Arial"/>
                <a:ea typeface="Arial"/>
                <a:cs typeface="Arial"/>
                <a:sym typeface="Arial"/>
              </a:rPr>
              <a:t> </a:t>
            </a:r>
          </a:p>
          <a:p>
            <a:pPr lvl="0" rtl="0">
              <a:lnSpc>
                <a:spcPct val="115000"/>
              </a:lnSpc>
              <a:spcBef>
                <a:spcPts val="0"/>
              </a:spcBef>
              <a:buClr>
                <a:schemeClr val="dk1"/>
              </a:buClr>
              <a:buSzPct val="91666"/>
              <a:buFont typeface="Arial"/>
              <a:buNone/>
            </a:pPr>
            <a:r>
              <a:rPr lang="en-CA">
                <a:latin typeface="Arial"/>
                <a:ea typeface="Arial"/>
                <a:cs typeface="Arial"/>
                <a:sym typeface="Arial"/>
              </a:rPr>
              <a:t>We succeeded in getting a 100% participation rate by engaging the participants in advance and asking for their input regarding themes of interest.</a:t>
            </a:r>
          </a:p>
          <a:p>
            <a:pPr lvl="0" rtl="0">
              <a:lnSpc>
                <a:spcPct val="115000"/>
              </a:lnSpc>
              <a:spcBef>
                <a:spcPts val="0"/>
              </a:spcBef>
              <a:buClr>
                <a:schemeClr val="dk1"/>
              </a:buClr>
              <a:buSzPct val="91666"/>
              <a:buFont typeface="Arial"/>
              <a:buNone/>
            </a:pPr>
            <a:r>
              <a:rPr lang="en-CA">
                <a:latin typeface="Arial"/>
                <a:ea typeface="Arial"/>
                <a:cs typeface="Arial"/>
                <a:sym typeface="Arial"/>
              </a:rPr>
              <a:t> </a:t>
            </a:r>
          </a:p>
          <a:p>
            <a:pPr lvl="0" rtl="0">
              <a:lnSpc>
                <a:spcPct val="115000"/>
              </a:lnSpc>
              <a:spcBef>
                <a:spcPts val="0"/>
              </a:spcBef>
              <a:buClr>
                <a:schemeClr val="dk1"/>
              </a:buClr>
              <a:buSzPct val="91666"/>
              <a:buFont typeface="Arial"/>
              <a:buNone/>
            </a:pPr>
            <a:r>
              <a:rPr lang="en-CA">
                <a:latin typeface="Arial"/>
                <a:ea typeface="Arial"/>
                <a:cs typeface="Arial"/>
                <a:sym typeface="Arial"/>
              </a:rPr>
              <a:t>We utilized a qualitative research design, including an online survey, telephone interviews and a focus group.  We felt that the qualitative dimension added valuable insights that couldn’t be captured using a quantitative approach alone.</a:t>
            </a:r>
          </a:p>
          <a:p>
            <a:pPr lvl="0" rtl="0">
              <a:lnSpc>
                <a:spcPct val="115000"/>
              </a:lnSpc>
              <a:spcBef>
                <a:spcPts val="0"/>
              </a:spcBef>
              <a:buClr>
                <a:schemeClr val="dk1"/>
              </a:buClr>
              <a:buSzPct val="91666"/>
              <a:buFont typeface="Arial"/>
              <a:buNone/>
            </a:pPr>
            <a:r>
              <a:rPr lang="en-CA">
                <a:latin typeface="Arial"/>
                <a:ea typeface="Arial"/>
                <a:cs typeface="Arial"/>
                <a:sym typeface="Arial"/>
              </a:rPr>
              <a:t> </a:t>
            </a:r>
          </a:p>
          <a:p>
            <a:pPr lvl="0" rtl="0">
              <a:lnSpc>
                <a:spcPct val="115000"/>
              </a:lnSpc>
              <a:spcBef>
                <a:spcPts val="0"/>
              </a:spcBef>
              <a:buClr>
                <a:schemeClr val="dk1"/>
              </a:buClr>
              <a:buSzPct val="91666"/>
              <a:buFont typeface="Arial"/>
              <a:buNone/>
            </a:pPr>
            <a:r>
              <a:rPr lang="en-CA">
                <a:latin typeface="Arial"/>
                <a:ea typeface="Arial"/>
                <a:cs typeface="Arial"/>
                <a:sym typeface="Arial"/>
              </a:rPr>
              <a:t>Sheba and I are happy to share our survey instruments and the focus group moderator guide with anyone who might be interested in carrying out similar research in other provinces.</a:t>
            </a:r>
          </a:p>
          <a:p>
            <a:pPr lvl="0" rtl="0">
              <a:lnSpc>
                <a:spcPct val="115000"/>
              </a:lnSpc>
              <a:spcBef>
                <a:spcPts val="0"/>
              </a:spcBef>
              <a:buClr>
                <a:schemeClr val="dk1"/>
              </a:buClr>
              <a:buSzPct val="91666"/>
              <a:buFont typeface="Arial"/>
              <a:buNone/>
            </a:pPr>
            <a:r>
              <a:rPr lang="en-CA">
                <a:latin typeface="Arial"/>
                <a:ea typeface="Arial"/>
                <a:cs typeface="Arial"/>
                <a:sym typeface="Arial"/>
              </a:rPr>
              <a:t> </a:t>
            </a:r>
          </a:p>
          <a:p>
            <a:pPr lvl="0" rtl="0">
              <a:lnSpc>
                <a:spcPct val="115000"/>
              </a:lnSpc>
              <a:spcBef>
                <a:spcPts val="0"/>
              </a:spcBef>
              <a:buClr>
                <a:schemeClr val="dk1"/>
              </a:buClr>
              <a:buSzPct val="91666"/>
              <a:buFont typeface="Arial"/>
              <a:buNone/>
            </a:pPr>
            <a:r>
              <a:rPr lang="en-CA">
                <a:latin typeface="Arial"/>
                <a:ea typeface="Arial"/>
                <a:cs typeface="Arial"/>
                <a:sym typeface="Arial"/>
              </a:rPr>
              <a:t>Our research questions were linked to eight themes drawn from the literature:</a:t>
            </a:r>
          </a:p>
          <a:p>
            <a:pPr lvl="0" indent="-298450" rtl="0">
              <a:lnSpc>
                <a:spcPct val="115000"/>
              </a:lnSpc>
              <a:spcBef>
                <a:spcPts val="0"/>
              </a:spcBef>
              <a:buClr>
                <a:schemeClr val="dk1"/>
              </a:buClr>
              <a:buSzPct val="91666"/>
              <a:buFont typeface="Arial"/>
              <a:buNone/>
            </a:pPr>
            <a:r>
              <a:rPr lang="en-CA">
                <a:latin typeface="Arial"/>
                <a:ea typeface="Arial"/>
                <a:cs typeface="Arial"/>
                <a:sym typeface="Arial"/>
              </a:rPr>
              <a:t>·</a:t>
            </a:r>
            <a:r>
              <a:rPr lang="en-CA" sz="700">
                <a:latin typeface="Times New Roman"/>
                <a:ea typeface="Times New Roman"/>
                <a:cs typeface="Times New Roman"/>
                <a:sym typeface="Times New Roman"/>
              </a:rPr>
              <a:t>        * </a:t>
            </a:r>
            <a:r>
              <a:rPr lang="en-CA">
                <a:latin typeface="Arial"/>
                <a:ea typeface="Arial"/>
                <a:cs typeface="Arial"/>
                <a:sym typeface="Arial"/>
              </a:rPr>
              <a:t>library environment,</a:t>
            </a:r>
          </a:p>
          <a:p>
            <a:pPr lvl="0" indent="-298450" rtl="0">
              <a:lnSpc>
                <a:spcPct val="115000"/>
              </a:lnSpc>
              <a:spcBef>
                <a:spcPts val="0"/>
              </a:spcBef>
              <a:buClr>
                <a:schemeClr val="dk1"/>
              </a:buClr>
              <a:buSzPct val="91666"/>
              <a:buFont typeface="Arial"/>
              <a:buNone/>
            </a:pPr>
            <a:r>
              <a:rPr lang="en-CA">
                <a:latin typeface="Arial"/>
                <a:ea typeface="Arial"/>
                <a:cs typeface="Arial"/>
                <a:sym typeface="Arial"/>
              </a:rPr>
              <a:t>·</a:t>
            </a:r>
            <a:r>
              <a:rPr lang="en-CA" sz="700">
                <a:latin typeface="Times New Roman"/>
                <a:ea typeface="Times New Roman"/>
                <a:cs typeface="Times New Roman"/>
                <a:sym typeface="Times New Roman"/>
              </a:rPr>
              <a:t>   	*</a:t>
            </a:r>
            <a:r>
              <a:rPr lang="en-CA">
                <a:latin typeface="Arial"/>
                <a:ea typeface="Arial"/>
                <a:cs typeface="Arial"/>
                <a:sym typeface="Arial"/>
              </a:rPr>
              <a:t>research services,</a:t>
            </a:r>
          </a:p>
          <a:p>
            <a:pPr lvl="0" indent="-298450" rtl="0">
              <a:lnSpc>
                <a:spcPct val="115000"/>
              </a:lnSpc>
              <a:spcBef>
                <a:spcPts val="0"/>
              </a:spcBef>
              <a:buClr>
                <a:schemeClr val="dk1"/>
              </a:buClr>
              <a:buSzPct val="91666"/>
              <a:buFont typeface="Arial"/>
              <a:buNone/>
            </a:pPr>
            <a:r>
              <a:rPr lang="en-CA">
                <a:latin typeface="Arial"/>
                <a:ea typeface="Arial"/>
                <a:cs typeface="Arial"/>
                <a:sym typeface="Arial"/>
              </a:rPr>
              <a:t>·</a:t>
            </a:r>
            <a:r>
              <a:rPr lang="en-CA" sz="700">
                <a:latin typeface="Times New Roman"/>
                <a:ea typeface="Times New Roman"/>
                <a:cs typeface="Times New Roman"/>
                <a:sym typeface="Times New Roman"/>
              </a:rPr>
              <a:t>   	*</a:t>
            </a:r>
            <a:r>
              <a:rPr lang="en-CA">
                <a:latin typeface="Arial"/>
                <a:ea typeface="Arial"/>
                <a:cs typeface="Arial"/>
                <a:sym typeface="Arial"/>
              </a:rPr>
              <a:t>instruction and training,</a:t>
            </a:r>
          </a:p>
          <a:p>
            <a:pPr lvl="0" indent="-298450" rtl="0">
              <a:lnSpc>
                <a:spcPct val="115000"/>
              </a:lnSpc>
              <a:spcBef>
                <a:spcPts val="0"/>
              </a:spcBef>
              <a:buClr>
                <a:schemeClr val="dk1"/>
              </a:buClr>
              <a:buSzPct val="91666"/>
              <a:buFont typeface="Arial"/>
              <a:buNone/>
            </a:pPr>
            <a:r>
              <a:rPr lang="en-CA">
                <a:latin typeface="Arial"/>
                <a:ea typeface="Arial"/>
                <a:cs typeface="Arial"/>
                <a:sym typeface="Arial"/>
              </a:rPr>
              <a:t>·</a:t>
            </a:r>
            <a:r>
              <a:rPr lang="en-CA" sz="700">
                <a:latin typeface="Times New Roman"/>
                <a:ea typeface="Times New Roman"/>
                <a:cs typeface="Times New Roman"/>
                <a:sym typeface="Times New Roman"/>
              </a:rPr>
              <a:t>   	*</a:t>
            </a:r>
            <a:r>
              <a:rPr lang="en-CA">
                <a:latin typeface="Arial"/>
                <a:ea typeface="Arial"/>
                <a:cs typeface="Arial"/>
                <a:sym typeface="Arial"/>
              </a:rPr>
              <a:t>centralized vs distributed service delivery models,</a:t>
            </a:r>
          </a:p>
          <a:p>
            <a:pPr lvl="0" indent="-298450" rtl="0">
              <a:lnSpc>
                <a:spcPct val="115000"/>
              </a:lnSpc>
              <a:spcBef>
                <a:spcPts val="0"/>
              </a:spcBef>
              <a:buClr>
                <a:schemeClr val="dk1"/>
              </a:buClr>
              <a:buSzPct val="91666"/>
              <a:buFont typeface="Arial"/>
              <a:buNone/>
            </a:pPr>
            <a:r>
              <a:rPr lang="en-CA">
                <a:latin typeface="Arial"/>
                <a:ea typeface="Arial"/>
                <a:cs typeface="Arial"/>
                <a:sym typeface="Arial"/>
              </a:rPr>
              <a:t>·</a:t>
            </a:r>
            <a:r>
              <a:rPr lang="en-CA" sz="700">
                <a:latin typeface="Times New Roman"/>
                <a:ea typeface="Times New Roman"/>
                <a:cs typeface="Times New Roman"/>
                <a:sym typeface="Times New Roman"/>
              </a:rPr>
              <a:t>   	*</a:t>
            </a:r>
            <a:r>
              <a:rPr lang="en-CA">
                <a:latin typeface="Arial"/>
                <a:ea typeface="Arial"/>
                <a:cs typeface="Arial"/>
                <a:sym typeface="Arial"/>
              </a:rPr>
              <a:t>patron and service prioritization,</a:t>
            </a:r>
          </a:p>
          <a:p>
            <a:pPr lvl="0" indent="-298450" rtl="0">
              <a:lnSpc>
                <a:spcPct val="115000"/>
              </a:lnSpc>
              <a:spcBef>
                <a:spcPts val="0"/>
              </a:spcBef>
              <a:buClr>
                <a:schemeClr val="dk1"/>
              </a:buClr>
              <a:buSzPct val="91666"/>
              <a:buFont typeface="Arial"/>
              <a:buNone/>
            </a:pPr>
            <a:r>
              <a:rPr lang="en-CA">
                <a:latin typeface="Arial"/>
                <a:ea typeface="Arial"/>
                <a:cs typeface="Arial"/>
                <a:sym typeface="Arial"/>
              </a:rPr>
              <a:t>·</a:t>
            </a:r>
            <a:r>
              <a:rPr lang="en-CA" sz="700">
                <a:latin typeface="Times New Roman"/>
                <a:ea typeface="Times New Roman"/>
                <a:cs typeface="Times New Roman"/>
                <a:sym typeface="Times New Roman"/>
              </a:rPr>
              <a:t>   	*</a:t>
            </a:r>
            <a:r>
              <a:rPr lang="en-CA">
                <a:latin typeface="Arial"/>
                <a:ea typeface="Arial"/>
                <a:cs typeface="Arial"/>
                <a:sym typeface="Arial"/>
              </a:rPr>
              <a:t>needs assessment and evaluation,</a:t>
            </a:r>
          </a:p>
          <a:p>
            <a:pPr lvl="0" indent="-298450" rtl="0">
              <a:lnSpc>
                <a:spcPct val="115000"/>
              </a:lnSpc>
              <a:spcBef>
                <a:spcPts val="0"/>
              </a:spcBef>
              <a:buClr>
                <a:schemeClr val="dk1"/>
              </a:buClr>
              <a:buSzPct val="91666"/>
              <a:buFont typeface="Arial"/>
              <a:buNone/>
            </a:pPr>
            <a:r>
              <a:rPr lang="en-CA">
                <a:latin typeface="Arial"/>
                <a:ea typeface="Arial"/>
                <a:cs typeface="Arial"/>
                <a:sym typeface="Arial"/>
              </a:rPr>
              <a:t>·</a:t>
            </a:r>
            <a:r>
              <a:rPr lang="en-CA" sz="700">
                <a:latin typeface="Times New Roman"/>
                <a:ea typeface="Times New Roman"/>
                <a:cs typeface="Times New Roman"/>
                <a:sym typeface="Times New Roman"/>
              </a:rPr>
              <a:t>   	*</a:t>
            </a:r>
            <a:r>
              <a:rPr lang="en-CA">
                <a:latin typeface="Arial"/>
                <a:ea typeface="Arial"/>
                <a:cs typeface="Arial"/>
                <a:sym typeface="Arial"/>
              </a:rPr>
              <a:t>innovative services, and</a:t>
            </a:r>
          </a:p>
          <a:p>
            <a:pPr lvl="0" indent="-298450" rtl="0">
              <a:lnSpc>
                <a:spcPct val="115000"/>
              </a:lnSpc>
              <a:spcBef>
                <a:spcPts val="0"/>
              </a:spcBef>
              <a:buClr>
                <a:schemeClr val="dk1"/>
              </a:buClr>
              <a:buSzPct val="91666"/>
              <a:buFont typeface="Arial"/>
              <a:buNone/>
            </a:pPr>
            <a:r>
              <a:rPr lang="en-CA">
                <a:latin typeface="Arial"/>
                <a:ea typeface="Arial"/>
                <a:cs typeface="Arial"/>
                <a:sym typeface="Arial"/>
              </a:rPr>
              <a:t>·</a:t>
            </a:r>
            <a:r>
              <a:rPr lang="en-CA" sz="700">
                <a:latin typeface="Times New Roman"/>
                <a:ea typeface="Times New Roman"/>
                <a:cs typeface="Times New Roman"/>
                <a:sym typeface="Times New Roman"/>
              </a:rPr>
              <a:t>   	*</a:t>
            </a:r>
            <a:r>
              <a:rPr lang="en-CA">
                <a:latin typeface="Arial"/>
                <a:ea typeface="Arial"/>
                <a:cs typeface="Arial"/>
                <a:sym typeface="Arial"/>
              </a:rPr>
              <a:t>the provincial landscape.</a:t>
            </a:r>
          </a:p>
          <a:p>
            <a:pPr lvl="0" rtl="0">
              <a:lnSpc>
                <a:spcPct val="115000"/>
              </a:lnSpc>
              <a:spcBef>
                <a:spcPts val="0"/>
              </a:spcBef>
              <a:buClr>
                <a:schemeClr val="dk1"/>
              </a:buClr>
              <a:buSzPct val="91666"/>
              <a:buFont typeface="Arial"/>
              <a:buNone/>
            </a:pPr>
            <a:r>
              <a:rPr lang="en-CA">
                <a:latin typeface="Arial"/>
                <a:ea typeface="Arial"/>
                <a:cs typeface="Arial"/>
                <a:sym typeface="Arial"/>
              </a:rPr>
              <a:t> </a:t>
            </a:r>
          </a:p>
          <a:p>
            <a:pPr marL="174708" marR="0" lvl="0" indent="-174708" algn="l" rtl="0">
              <a:spcBef>
                <a:spcPts val="0"/>
              </a:spcBef>
              <a:buClr>
                <a:schemeClr val="dk1"/>
              </a:buClr>
              <a:buSzPct val="100000"/>
              <a:buFont typeface="Arial"/>
              <a:buNone/>
            </a:pPr>
            <a:endParaRPr/>
          </a:p>
          <a:p>
            <a:pPr marL="174708" marR="0" lvl="0" indent="-174708"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4</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69850" algn="l" rtl="0">
              <a:lnSpc>
                <a:spcPct val="100000"/>
              </a:lnSpc>
              <a:spcBef>
                <a:spcPts val="0"/>
              </a:spcBef>
              <a:spcAft>
                <a:spcPts val="0"/>
              </a:spcAft>
              <a:buClr>
                <a:schemeClr val="dk1"/>
              </a:buClr>
              <a:buSzPct val="91666"/>
              <a:buFont typeface="Arial"/>
              <a:buNone/>
            </a:pPr>
            <a:r>
              <a:rPr lang="en-CA">
                <a:latin typeface="Arial"/>
                <a:ea typeface="Arial"/>
                <a:cs typeface="Arial"/>
                <a:sym typeface="Arial"/>
              </a:rPr>
              <a:t>Before we present some of the research findings, we want to show you the location of the regional health authorities and a few of the province’s cities.</a:t>
            </a:r>
          </a:p>
          <a:p>
            <a:pPr marL="0" marR="0" lvl="0" indent="-69850" algn="l" rtl="0">
              <a:lnSpc>
                <a:spcPct val="100000"/>
              </a:lnSpc>
              <a:spcBef>
                <a:spcPts val="0"/>
              </a:spcBef>
              <a:spcAft>
                <a:spcPts val="0"/>
              </a:spcAft>
              <a:buClr>
                <a:schemeClr val="dk1"/>
              </a:buClr>
              <a:buSzPct val="91666"/>
              <a:buFont typeface="Arial"/>
              <a:buNone/>
            </a:pPr>
            <a:endParaRPr>
              <a:latin typeface="Arial"/>
              <a:ea typeface="Arial"/>
              <a:cs typeface="Arial"/>
              <a:sym typeface="Arial"/>
            </a:endParaRPr>
          </a:p>
          <a:p>
            <a:pPr marL="0" marR="0" lvl="0" indent="-69850" algn="l" rtl="0">
              <a:lnSpc>
                <a:spcPct val="100000"/>
              </a:lnSpc>
              <a:spcBef>
                <a:spcPts val="0"/>
              </a:spcBef>
              <a:spcAft>
                <a:spcPts val="0"/>
              </a:spcAft>
              <a:buClr>
                <a:schemeClr val="dk1"/>
              </a:buClr>
              <a:buSzPct val="91666"/>
              <a:buFont typeface="Arial"/>
              <a:buNone/>
            </a:pPr>
            <a:r>
              <a:rPr lang="en-CA">
                <a:latin typeface="Arial"/>
                <a:ea typeface="Arial"/>
                <a:cs typeface="Arial"/>
                <a:sym typeface="Arial"/>
              </a:rPr>
              <a:t>We found that the vast geographical areas that the libraries serve had a significant impact on how their services were organized and delivered. </a:t>
            </a:r>
          </a:p>
          <a:p>
            <a:pPr marL="0" marR="0" lvl="0" indent="-69850" algn="l" rtl="0">
              <a:lnSpc>
                <a:spcPct val="100000"/>
              </a:lnSpc>
              <a:spcBef>
                <a:spcPts val="0"/>
              </a:spcBef>
              <a:spcAft>
                <a:spcPts val="0"/>
              </a:spcAft>
              <a:buClr>
                <a:schemeClr val="dk1"/>
              </a:buClr>
              <a:buSzPct val="91666"/>
              <a:buFont typeface="Arial"/>
              <a:buNone/>
            </a:pPr>
            <a:endParaRPr>
              <a:latin typeface="Arial"/>
              <a:ea typeface="Arial"/>
              <a:cs typeface="Arial"/>
              <a:sym typeface="Arial"/>
            </a:endParaRPr>
          </a:p>
          <a:p>
            <a:pPr marL="0" marR="0" lvl="0" indent="-69850" algn="l" rtl="0">
              <a:lnSpc>
                <a:spcPct val="100000"/>
              </a:lnSpc>
              <a:spcBef>
                <a:spcPts val="0"/>
              </a:spcBef>
              <a:spcAft>
                <a:spcPts val="0"/>
              </a:spcAft>
              <a:buClr>
                <a:schemeClr val="dk1"/>
              </a:buClr>
              <a:buSzPct val="91666"/>
              <a:buFont typeface="Arial"/>
              <a:buNone/>
            </a:pPr>
            <a:r>
              <a:rPr lang="en-CA">
                <a:latin typeface="Arial"/>
                <a:ea typeface="Arial"/>
                <a:cs typeface="Arial"/>
                <a:sym typeface="Arial"/>
              </a:rPr>
              <a:t>Sheba and I wanted to include this map as it helps to put almost everything we present in context.</a:t>
            </a:r>
          </a:p>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5</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We now turn to the key findings as outlined on this slide, starting with service prioritization. </a:t>
            </a:r>
          </a:p>
        </p:txBody>
      </p:sp>
      <p:sp>
        <p:nvSpPr>
          <p:cNvPr id="369" name="Shape 36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R="0" lvl="0" algn="l" rtl="0">
              <a:spcBef>
                <a:spcPts val="0"/>
              </a:spcBef>
              <a:buNone/>
            </a:pPr>
            <a:r>
              <a:rPr lang="en-CA" sz="1200" b="0" i="0" u="none" strike="noStrike" cap="none">
                <a:solidFill>
                  <a:schemeClr val="dk1"/>
                </a:solidFill>
                <a:latin typeface="Calibri"/>
                <a:ea typeface="Calibri"/>
                <a:cs typeface="Calibri"/>
                <a:sym typeface="Calibri"/>
              </a:rPr>
              <a:t>In the online survey we asked which services were offered by the library and how important they believed th</a:t>
            </a:r>
            <a:r>
              <a:rPr lang="en-CA"/>
              <a:t>ose</a:t>
            </a:r>
            <a:r>
              <a:rPr lang="en-CA" sz="1200" b="0" i="0" u="none" strike="noStrike" cap="none">
                <a:solidFill>
                  <a:schemeClr val="dk1"/>
                </a:solidFill>
                <a:latin typeface="Calibri"/>
                <a:ea typeface="Calibri"/>
                <a:cs typeface="Calibri"/>
                <a:sym typeface="Calibri"/>
              </a:rPr>
              <a:t> services were on a scale from 1 to 5, with 1 being  lowest and 5 being highest.  This graph shows the services that were identified as being a 4 or a 5.</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All libraries stated that research, reference and literature searches is the most important service they provide to patrons.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While over half the libraries do NOT offer consumer information services, those that do rated this as very important.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Document delivery and article retrieval services were also rated highly.</a:t>
            </a:r>
          </a:p>
          <a:p>
            <a:pPr marL="171450" marR="0" lvl="0" indent="-17145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 to be expected with non-academic libraries, instruction to students was not a high priority.</a:t>
            </a:r>
          </a:p>
        </p:txBody>
      </p:sp>
      <p:sp>
        <p:nvSpPr>
          <p:cNvPr id="377" name="Shape 37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7</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CA"/>
              <a:t>Our next results focus on research and reference services.</a:t>
            </a:r>
          </a:p>
        </p:txBody>
      </p:sp>
      <p:sp>
        <p:nvSpPr>
          <p:cNvPr id="384" name="Shape 38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8</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1" name="Shape 39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R="0" lvl="0" algn="l" rtl="0">
              <a:spcBef>
                <a:spcPts val="0"/>
              </a:spcBef>
              <a:buNone/>
            </a:pPr>
            <a:r>
              <a:rPr lang="en-CA"/>
              <a:t>Our online survey, phone interview and the focus group had multiple questions about research and reference services.</a:t>
            </a:r>
          </a:p>
          <a:p>
            <a:pPr marR="0" lvl="0" algn="l" rtl="0">
              <a:spcBef>
                <a:spcPts val="0"/>
              </a:spcBef>
              <a:buNone/>
            </a:pPr>
            <a:endParaRPr/>
          </a:p>
          <a:p>
            <a:pPr marL="171450" marR="0" lvl="0" indent="-171450" algn="l" rtl="0">
              <a:spcBef>
                <a:spcPts val="0"/>
              </a:spcBef>
              <a:buClr>
                <a:schemeClr val="dk1"/>
              </a:buClr>
              <a:buSzPct val="100000"/>
              <a:buFont typeface="Arial"/>
              <a:buChar char="•"/>
            </a:pPr>
            <a:r>
              <a:rPr lang="en-CA"/>
              <a:t>Requests for research assistance and literature services are prioritized by urgency and purpose, with direct patient care taking top priority.  Requestor’s role and rank is also a factor.</a:t>
            </a:r>
          </a:p>
          <a:p>
            <a:pPr marR="0" lvl="0" algn="l" rtl="0">
              <a:spcBef>
                <a:spcPts val="0"/>
              </a:spcBef>
              <a:buNone/>
            </a:pPr>
            <a:endParaRP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All of the librar</a:t>
            </a:r>
            <a:r>
              <a:rPr lang="en-CA"/>
              <a:t>ies</a:t>
            </a:r>
            <a:r>
              <a:rPr lang="en-CA" sz="1200" b="0" i="0" u="none" strike="noStrike" cap="none">
                <a:solidFill>
                  <a:schemeClr val="dk1"/>
                </a:solidFill>
                <a:latin typeface="Calibri"/>
                <a:ea typeface="Calibri"/>
                <a:cs typeface="Calibri"/>
                <a:sym typeface="Calibri"/>
              </a:rPr>
              <a:t> receive a mix of clinical and administrative requests, and have experienced a noticeable increase in the number of in-depth research requests for organizational strategic planning, </a:t>
            </a:r>
            <a:r>
              <a:rPr lang="en-CA"/>
              <a:t>program or service planning and evaluation, and policy development</a:t>
            </a:r>
            <a:r>
              <a:rPr lang="en-CA" sz="1200" b="0" i="0" u="none" strike="noStrike" cap="none">
                <a:solidFill>
                  <a:schemeClr val="dk1"/>
                </a:solidFill>
                <a:latin typeface="Calibri"/>
                <a:ea typeface="Calibri"/>
                <a:cs typeface="Calibri"/>
                <a:sym typeface="Calibri"/>
              </a:rPr>
              <a:t> purposes. </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CA"/>
              <a:t>There were </a:t>
            </a:r>
            <a:r>
              <a:rPr lang="en-CA" sz="1200" b="0" i="0" u="none" strike="noStrike" cap="none">
                <a:solidFill>
                  <a:schemeClr val="dk1"/>
                </a:solidFill>
                <a:latin typeface="Calibri"/>
                <a:ea typeface="Calibri"/>
                <a:cs typeface="Calibri"/>
                <a:sym typeface="Calibri"/>
              </a:rPr>
              <a:t>report</a:t>
            </a:r>
            <a:r>
              <a:rPr lang="en-CA"/>
              <a:t>s of </a:t>
            </a:r>
            <a:r>
              <a:rPr lang="en-CA" sz="1200" b="0" i="0" u="none" strike="noStrike" cap="none">
                <a:solidFill>
                  <a:schemeClr val="dk1"/>
                </a:solidFill>
                <a:latin typeface="Calibri"/>
                <a:ea typeface="Calibri"/>
                <a:cs typeface="Calibri"/>
                <a:sym typeface="Calibri"/>
              </a:rPr>
              <a:t>declining direct patient care questions </a:t>
            </a:r>
            <a:r>
              <a:rPr lang="en-CA"/>
              <a:t>as well as the types of questions that can be answered quickly.  This is likely a results of available point-of-care tools and patrons’ abilities to find quick information on their own.</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CA"/>
              <a:t>We asked about the demand for and expertise needed to participate in s</a:t>
            </a:r>
            <a:r>
              <a:rPr lang="en-CA" sz="1200" b="0" i="0" u="none" strike="noStrike" cap="none">
                <a:solidFill>
                  <a:schemeClr val="dk1"/>
                </a:solidFill>
                <a:latin typeface="Calibri"/>
                <a:ea typeface="Calibri"/>
                <a:cs typeface="Calibri"/>
                <a:sym typeface="Calibri"/>
              </a:rPr>
              <a:t>ystematic reviews. </a:t>
            </a:r>
            <a:r>
              <a:rPr lang="en-CA"/>
              <a:t> Responses indicated that librarians felt they had the </a:t>
            </a:r>
            <a:r>
              <a:rPr lang="en-CA" sz="1200" b="0" i="0" u="none" strike="noStrike" cap="none">
                <a:solidFill>
                  <a:schemeClr val="dk1"/>
                </a:solidFill>
                <a:latin typeface="Calibri"/>
                <a:ea typeface="Calibri"/>
                <a:cs typeface="Calibri"/>
                <a:sym typeface="Calibri"/>
              </a:rPr>
              <a:t>expertise to </a:t>
            </a:r>
            <a:r>
              <a:rPr lang="en-CA"/>
              <a:t>be involved in systematic reviews, but</a:t>
            </a:r>
            <a:r>
              <a:rPr lang="en-CA" sz="1200" b="0" i="0" u="none" strike="noStrike" cap="none">
                <a:solidFill>
                  <a:schemeClr val="dk1"/>
                </a:solidFill>
                <a:latin typeface="Calibri"/>
                <a:ea typeface="Calibri"/>
                <a:cs typeface="Calibri"/>
                <a:sym typeface="Calibri"/>
              </a:rPr>
              <a:t> </a:t>
            </a:r>
            <a:r>
              <a:rPr lang="en-CA"/>
              <a:t>it was no</a:t>
            </a:r>
            <a:r>
              <a:rPr lang="en-CA" sz="1200" b="0" i="0" u="none" strike="noStrike" cap="none">
                <a:solidFill>
                  <a:schemeClr val="dk1"/>
                </a:solidFill>
                <a:latin typeface="Calibri"/>
                <a:ea typeface="Calibri"/>
                <a:cs typeface="Calibri"/>
                <a:sym typeface="Calibri"/>
              </a:rPr>
              <a:t>t a high priority for their patrons</a:t>
            </a:r>
            <a:r>
              <a:rPr lang="en-CA"/>
              <a:t>.  Some reported that they would like to do this but</a:t>
            </a:r>
            <a:r>
              <a:rPr lang="en-CA" sz="1200" b="0" i="0" u="none" strike="noStrike" cap="none">
                <a:solidFill>
                  <a:schemeClr val="dk1"/>
                </a:solidFill>
                <a:latin typeface="Calibri"/>
                <a:ea typeface="Calibri"/>
                <a:cs typeface="Calibri"/>
                <a:sym typeface="Calibri"/>
              </a:rPr>
              <a:t> lacke</a:t>
            </a:r>
            <a:r>
              <a:rPr lang="en-CA"/>
              <a:t>d</a:t>
            </a:r>
            <a:r>
              <a:rPr lang="en-CA" sz="1200" b="0" i="0" u="none" strike="noStrike" cap="none">
                <a:solidFill>
                  <a:schemeClr val="dk1"/>
                </a:solidFill>
                <a:latin typeface="Calibri"/>
                <a:ea typeface="Calibri"/>
                <a:cs typeface="Calibri"/>
                <a:sym typeface="Calibri"/>
              </a:rPr>
              <a:t> the staffing resources that would b</a:t>
            </a:r>
            <a:r>
              <a:rPr lang="en-CA"/>
              <a:t>e required.</a:t>
            </a:r>
            <a:r>
              <a:rPr lang="en-CA" sz="1200" b="0" i="0" u="none" strike="noStrike" cap="none">
                <a:solidFill>
                  <a:schemeClr val="dk1"/>
                </a:solidFill>
                <a:latin typeface="Calibri"/>
                <a:ea typeface="Calibri"/>
                <a:cs typeface="Calibri"/>
                <a:sym typeface="Calibri"/>
              </a:rPr>
              <a:t> </a:t>
            </a:r>
          </a:p>
          <a:p>
            <a:pPr marR="0" lvl="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392" name="Shape 39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9</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7"/>
        <p:cNvGrpSpPr/>
        <p:nvPr/>
      </p:nvGrpSpPr>
      <p:grpSpPr>
        <a:xfrm>
          <a:off x="0" y="0"/>
          <a:ext cx="0" cy="0"/>
          <a:chOff x="0" y="0"/>
          <a:chExt cx="0" cy="0"/>
        </a:xfrm>
      </p:grpSpPr>
      <p:grpSp>
        <p:nvGrpSpPr>
          <p:cNvPr id="58" name="Shape 58"/>
          <p:cNvGrpSpPr/>
          <p:nvPr/>
        </p:nvGrpSpPr>
        <p:grpSpPr>
          <a:xfrm>
            <a:off x="-644958" y="0"/>
            <a:ext cx="10458653" cy="7117070"/>
            <a:chOff x="-644958" y="0"/>
            <a:chExt cx="10458653" cy="7117070"/>
          </a:xfrm>
        </p:grpSpPr>
        <p:grpSp>
          <p:nvGrpSpPr>
            <p:cNvPr id="59" name="Shape 59"/>
            <p:cNvGrpSpPr/>
            <p:nvPr/>
          </p:nvGrpSpPr>
          <p:grpSpPr>
            <a:xfrm>
              <a:off x="0" y="0"/>
              <a:ext cx="9144000" cy="6858000"/>
              <a:chOff x="0" y="0"/>
              <a:chExt cx="9144000" cy="6858000"/>
            </a:xfrm>
          </p:grpSpPr>
          <p:grpSp>
            <p:nvGrpSpPr>
              <p:cNvPr id="60" name="Shape 60"/>
              <p:cNvGrpSpPr/>
              <p:nvPr/>
            </p:nvGrpSpPr>
            <p:grpSpPr>
              <a:xfrm>
                <a:off x="0" y="0"/>
                <a:ext cx="2514599" cy="6858000"/>
                <a:chOff x="0" y="0"/>
                <a:chExt cx="2514599" cy="6858000"/>
              </a:xfrm>
            </p:grpSpPr>
            <p:sp>
              <p:nvSpPr>
                <p:cNvPr id="61" name="Shape 61"/>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2" name="Shape 62"/>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3" name="Shape 63"/>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64" name="Shape 64"/>
              <p:cNvGrpSpPr/>
              <p:nvPr/>
            </p:nvGrpSpPr>
            <p:grpSpPr>
              <a:xfrm>
                <a:off x="422910" y="0"/>
                <a:ext cx="2514599" cy="6858000"/>
                <a:chOff x="0" y="0"/>
                <a:chExt cx="2514599" cy="6858000"/>
              </a:xfrm>
            </p:grpSpPr>
            <p:sp>
              <p:nvSpPr>
                <p:cNvPr id="65" name="Shape 65"/>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6" name="Shape 66"/>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7" name="Shape 67"/>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68" name="Shape 68"/>
              <p:cNvGrpSpPr/>
              <p:nvPr/>
            </p:nvGrpSpPr>
            <p:grpSpPr>
              <a:xfrm rot="10800000">
                <a:off x="6629400" y="0"/>
                <a:ext cx="2514599" cy="6858000"/>
                <a:chOff x="0" y="0"/>
                <a:chExt cx="2514599" cy="6858000"/>
              </a:xfrm>
            </p:grpSpPr>
            <p:sp>
              <p:nvSpPr>
                <p:cNvPr id="69" name="Shape 69"/>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70" name="Shape 70"/>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71" name="Shape 71"/>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72" name="Shape 72"/>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73" name="Shape 73"/>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74" name="Shape 74"/>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75" name="Shape 75"/>
            <p:cNvSpPr/>
            <p:nvPr/>
          </p:nvSpPr>
          <p:spPr>
            <a:xfrm>
              <a:off x="-11875" y="5035137"/>
              <a:ext cx="9144000" cy="1175655"/>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76" name="Shape 76"/>
            <p:cNvSpPr/>
            <p:nvPr/>
          </p:nvSpPr>
          <p:spPr>
            <a:xfrm>
              <a:off x="-11875" y="3467594"/>
              <a:ext cx="9144000" cy="890650"/>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77" name="Shape 77"/>
            <p:cNvSpPr/>
            <p:nvPr/>
          </p:nvSpPr>
          <p:spPr>
            <a:xfrm>
              <a:off x="-23750" y="5640778"/>
              <a:ext cx="3004457" cy="1211282"/>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78" name="Shape 78"/>
            <p:cNvSpPr/>
            <p:nvPr/>
          </p:nvSpPr>
          <p:spPr>
            <a:xfrm>
              <a:off x="-11875" y="5284519"/>
              <a:ext cx="9144000" cy="1478478"/>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79" name="Shape 79"/>
            <p:cNvSpPr/>
            <p:nvPr/>
          </p:nvSpPr>
          <p:spPr>
            <a:xfrm>
              <a:off x="2137558" y="5132119"/>
              <a:ext cx="6982691" cy="1719942"/>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80" name="Shape 80"/>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1" name="Shape 81"/>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2" name="Shape 82"/>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3" name="Shape 83"/>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4" name="Shape 84"/>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5" name="Shape 85"/>
            <p:cNvSpPr/>
            <p:nvPr/>
          </p:nvSpPr>
          <p:spPr>
            <a:xfrm rot="1800000">
              <a:off x="-382403" y="4201527"/>
              <a:ext cx="1261499" cy="1388235"/>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6" name="Shape 86"/>
            <p:cNvSpPr/>
            <p:nvPr/>
          </p:nvSpPr>
          <p:spPr>
            <a:xfrm rot="1800000">
              <a:off x="24364" y="540242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7" name="Shape 87"/>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8" name="Shape 88"/>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89" name="Shape 89"/>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0" name="Shape 90"/>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1" name="Shape 91"/>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2" name="Shape 92"/>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3" name="Shape 93"/>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4" name="Shape 94"/>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5" name="Shape 95"/>
            <p:cNvSpPr/>
            <p:nvPr/>
          </p:nvSpPr>
          <p:spPr>
            <a:xfrm rot="1800000">
              <a:off x="8306521" y="4055629"/>
              <a:ext cx="1243407" cy="1388235"/>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6" name="Shape 96"/>
            <p:cNvSpPr/>
            <p:nvPr/>
          </p:nvSpPr>
          <p:spPr>
            <a:xfrm rot="1800000">
              <a:off x="8306771" y="1511523"/>
              <a:ext cx="1241871" cy="1388821"/>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97" name="Shape 97"/>
          <p:cNvSpPr/>
          <p:nvPr/>
        </p:nvSpPr>
        <p:spPr>
          <a:xfrm>
            <a:off x="4561242" y="-21511"/>
            <a:ext cx="3679116" cy="6271840"/>
          </a:xfrm>
          <a:prstGeom prst="rect">
            <a:avLst/>
          </a:prstGeom>
          <a:solidFill>
            <a:srgbClr val="F5F5F5"/>
          </a:solidFill>
          <a:ln w="15875" cap="flat" cmpd="sng">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8" name="Shape 98"/>
          <p:cNvSpPr/>
          <p:nvPr/>
        </p:nvSpPr>
        <p:spPr>
          <a:xfrm>
            <a:off x="4649096" y="-21511"/>
            <a:ext cx="3505200" cy="231288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99" name="Shape 99"/>
          <p:cNvSpPr txBox="1">
            <a:spLocks noGrp="1"/>
          </p:cNvSpPr>
          <p:nvPr>
            <p:ph type="ctrTitle"/>
          </p:nvPr>
        </p:nvSpPr>
        <p:spPr>
          <a:xfrm>
            <a:off x="4733364" y="2708475"/>
            <a:ext cx="3313354" cy="170216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36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0" name="Shape 100"/>
          <p:cNvSpPr txBox="1">
            <a:spLocks noGrp="1"/>
          </p:cNvSpPr>
          <p:nvPr>
            <p:ph type="subTitle" idx="1"/>
          </p:nvPr>
        </p:nvSpPr>
        <p:spPr>
          <a:xfrm>
            <a:off x="4733364" y="4421080"/>
            <a:ext cx="3309803" cy="1260629"/>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424242"/>
                </a:solidFill>
                <a:latin typeface="Century Gothic"/>
                <a:ea typeface="Century Gothic"/>
                <a:cs typeface="Century Gothic"/>
                <a:sym typeface="Century Gothic"/>
              </a:defRPr>
            </a:lvl1pPr>
            <a:lvl2pPr marL="457200" marR="0" lvl="1" indent="0" algn="ctr" rtl="0">
              <a:spcBef>
                <a:spcPts val="440"/>
              </a:spcBef>
              <a:buClr>
                <a:schemeClr val="accent1"/>
              </a:buClr>
              <a:buFont typeface="Noto Sans Symbols"/>
              <a:buNone/>
              <a:defRPr sz="2200" b="0" i="0" u="none" strike="noStrike" cap="none">
                <a:solidFill>
                  <a:srgbClr val="888888"/>
                </a:solidFill>
                <a:latin typeface="Century Gothic"/>
                <a:ea typeface="Century Gothic"/>
                <a:cs typeface="Century Gothic"/>
                <a:sym typeface="Century Gothic"/>
              </a:defRPr>
            </a:lvl2pPr>
            <a:lvl3pPr marL="914400" marR="0" lvl="2" indent="0" algn="ctr" rtl="0">
              <a:spcBef>
                <a:spcPts val="400"/>
              </a:spcBef>
              <a:buClr>
                <a:schemeClr val="accent1"/>
              </a:buClr>
              <a:buFont typeface="Noto Sans Symbols"/>
              <a:buNone/>
              <a:defRPr sz="20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360"/>
              </a:spcBef>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320"/>
              </a:spcBef>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ctr"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ctr"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ctr"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01" name="Shape 101"/>
          <p:cNvSpPr txBox="1">
            <a:spLocks noGrp="1"/>
          </p:cNvSpPr>
          <p:nvPr>
            <p:ph type="dt" idx="10"/>
          </p:nvPr>
        </p:nvSpPr>
        <p:spPr>
          <a:xfrm>
            <a:off x="4738744" y="1516828"/>
            <a:ext cx="2133599" cy="750980"/>
          </a:xfrm>
          <a:prstGeom prst="rect">
            <a:avLst/>
          </a:prstGeom>
          <a:noFill/>
          <a:ln>
            <a:noFill/>
          </a:ln>
        </p:spPr>
        <p:txBody>
          <a:bodyPr lIns="91425" tIns="91425" rIns="91425" bIns="91425" anchor="b" anchorCtr="0"/>
          <a:lstStyle>
            <a:lvl1pPr marL="0" marR="0" lvl="0" indent="0" algn="l" rtl="0">
              <a:spcBef>
                <a:spcPts val="0"/>
              </a:spcBef>
              <a:buNone/>
              <a:defRPr sz="24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2" name="Shape 102"/>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03" name="Shape 103"/>
          <p:cNvSpPr txBox="1">
            <a:spLocks noGrp="1"/>
          </p:cNvSpPr>
          <p:nvPr>
            <p:ph type="ftr" idx="11"/>
          </p:nvPr>
        </p:nvSpPr>
        <p:spPr>
          <a:xfrm>
            <a:off x="5303519" y="5719966"/>
            <a:ext cx="2831591"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Shape 104"/>
          <p:cNvSpPr txBox="1">
            <a:spLocks noGrp="1"/>
          </p:cNvSpPr>
          <p:nvPr>
            <p:ph type="sldNum" idx="12"/>
          </p:nvPr>
        </p:nvSpPr>
        <p:spPr>
          <a:xfrm>
            <a:off x="4649096" y="5719966"/>
            <a:ext cx="6436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1"/>
                </a:solidFill>
                <a:latin typeface="Century Gothic"/>
                <a:ea typeface="Century Gothic"/>
                <a:cs typeface="Century Gothic"/>
                <a:sym typeface="Century Gothic"/>
              </a:rPr>
              <a:t>‹#›</a:t>
            </a:fld>
            <a:endParaRPr lang="en-CA" sz="1200" b="0" i="0" u="none" strike="noStrike" cap="none">
              <a:solidFill>
                <a:schemeClr val="accent1"/>
              </a:solidFill>
              <a:latin typeface="Century Gothic"/>
              <a:ea typeface="Century Gothic"/>
              <a:cs typeface="Century Gothic"/>
              <a:sym typeface="Century Gothic"/>
            </a:endParaRPr>
          </a:p>
        </p:txBody>
      </p:sp>
      <p:sp>
        <p:nvSpPr>
          <p:cNvPr id="105" name="Shape 105"/>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40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44" name="Shape 244"/>
          <p:cNvSpPr txBox="1">
            <a:spLocks noGrp="1"/>
          </p:cNvSpPr>
          <p:nvPr>
            <p:ph type="body" idx="1"/>
          </p:nvPr>
        </p:nvSpPr>
        <p:spPr>
          <a:xfrm rot="5400000">
            <a:off x="2677662" y="689481"/>
            <a:ext cx="3508977" cy="6777317"/>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78308" algn="l" rtl="0">
              <a:spcBef>
                <a:spcPts val="440"/>
              </a:spcBef>
              <a:buClr>
                <a:schemeClr val="accent1"/>
              </a:buClr>
              <a:buSzPct val="76000"/>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914400" marR="0" lvl="2" indent="-13208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124712" marR="0" lvl="3" indent="-148844"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245" name="Shape 245"/>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6" name="Shape 246"/>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7" name="Shape 247"/>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rot="5400000">
            <a:off x="4981454" y="2678092"/>
            <a:ext cx="4780344" cy="1484453"/>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Century Gothic"/>
              <a:buNone/>
              <a:defRPr sz="40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50" name="Shape 250"/>
          <p:cNvSpPr txBox="1">
            <a:spLocks noGrp="1"/>
          </p:cNvSpPr>
          <p:nvPr>
            <p:ph type="body" idx="1"/>
          </p:nvPr>
        </p:nvSpPr>
        <p:spPr>
          <a:xfrm rot="5400000">
            <a:off x="1374975" y="708466"/>
            <a:ext cx="4780344" cy="5423704"/>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78308" algn="l" rtl="0">
              <a:spcBef>
                <a:spcPts val="440"/>
              </a:spcBef>
              <a:buClr>
                <a:schemeClr val="accent1"/>
              </a:buClr>
              <a:buSzPct val="76000"/>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914400" marR="0" lvl="2" indent="-13208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124712" marR="0" lvl="3" indent="-148844"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251" name="Shape 251"/>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2" name="Shape 252"/>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3" name="Shape 253"/>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0"/>
        <p:cNvGrpSpPr/>
        <p:nvPr/>
      </p:nvGrpSpPr>
      <p:grpSpPr>
        <a:xfrm>
          <a:off x="0" y="0"/>
          <a:ext cx="0" cy="0"/>
          <a:chOff x="0" y="0"/>
          <a:chExt cx="0" cy="0"/>
        </a:xfrm>
      </p:grpSpPr>
      <p:sp>
        <p:nvSpPr>
          <p:cNvPr id="261" name="Shape 2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6" name="Shape 26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67" name="Shape 2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2" name="Shape 27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4" name="Shape 2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8" name="Shape 27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79" name="Shape 2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4" name="Shape 28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1" name="Shape 29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2" name="Shape 29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0" name="Shape 30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40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8" name="Shape 108"/>
          <p:cNvSpPr txBox="1">
            <a:spLocks noGrp="1"/>
          </p:cNvSpPr>
          <p:nvPr>
            <p:ph type="body" idx="1"/>
          </p:nvPr>
        </p:nvSpPr>
        <p:spPr>
          <a:xfrm>
            <a:off x="1043491" y="2323651"/>
            <a:ext cx="6777317" cy="3508977"/>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78308" algn="l" rtl="0">
              <a:spcBef>
                <a:spcPts val="440"/>
              </a:spcBef>
              <a:buClr>
                <a:schemeClr val="accent1"/>
              </a:buClr>
              <a:buSzPct val="76000"/>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914400" marR="0" lvl="2" indent="-13208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124712" marR="0" lvl="3" indent="-148844"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09" name="Shape 10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0" name="Shape 110"/>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2" name="Shape 31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14" name="Shape 3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5" name="Shape 3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9" name="Shape 31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1" name="Shape 3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5" name="Shape 32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6" name="Shape 3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7" name="Shape 3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258645" y="2900828"/>
            <a:ext cx="6637468" cy="1362075"/>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40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3" name="Shape 113"/>
          <p:cNvSpPr txBox="1">
            <a:spLocks noGrp="1"/>
          </p:cNvSpPr>
          <p:nvPr>
            <p:ph type="body" idx="1"/>
          </p:nvPr>
        </p:nvSpPr>
        <p:spPr>
          <a:xfrm>
            <a:off x="1258645" y="4267200"/>
            <a:ext cx="6637466" cy="1520413"/>
          </a:xfrm>
          <a:prstGeom prst="rect">
            <a:avLst/>
          </a:prstGeom>
          <a:noFill/>
          <a:ln>
            <a:noFill/>
          </a:ln>
        </p:spPr>
        <p:txBody>
          <a:bodyPr lIns="91425" tIns="91425" rIns="91425" bIns="91425" anchor="t" anchorCtr="0"/>
          <a:lstStyle>
            <a:lvl1pPr marL="0" marR="0" lvl="0" indent="0" algn="l" rtl="0">
              <a:spcBef>
                <a:spcPts val="400"/>
              </a:spcBef>
              <a:buClr>
                <a:schemeClr val="accent1"/>
              </a:buClr>
              <a:buFont typeface="Noto Sans Symbols"/>
              <a:buNone/>
              <a:defRPr sz="2000" b="0" i="0" u="none" strike="noStrike" cap="none">
                <a:solidFill>
                  <a:srgbClr val="888888"/>
                </a:solidFill>
                <a:latin typeface="Century Gothic"/>
                <a:ea typeface="Century Gothic"/>
                <a:cs typeface="Century Gothic"/>
                <a:sym typeface="Century Gothic"/>
              </a:defRPr>
            </a:lvl1pPr>
            <a:lvl2pPr marL="457200" marR="0" lvl="1" indent="0" algn="l" rtl="0">
              <a:spcBef>
                <a:spcPts val="360"/>
              </a:spcBef>
              <a:buClr>
                <a:schemeClr val="accent1"/>
              </a:buClr>
              <a:buFont typeface="Noto Sans Symbols"/>
              <a:buNone/>
              <a:defRPr sz="1800" b="0" i="0" u="none" strike="noStrike" cap="none">
                <a:solidFill>
                  <a:srgbClr val="888888"/>
                </a:solidFill>
                <a:latin typeface="Century Gothic"/>
                <a:ea typeface="Century Gothic"/>
                <a:cs typeface="Century Gothic"/>
                <a:sym typeface="Century Gothic"/>
              </a:defRPr>
            </a:lvl2pPr>
            <a:lvl3pPr marL="914400" marR="0" lvl="2" indent="0" algn="l" rtl="0">
              <a:spcBef>
                <a:spcPts val="320"/>
              </a:spcBef>
              <a:buClr>
                <a:schemeClr val="accent1"/>
              </a:buClr>
              <a:buFont typeface="Noto Sans Symbols"/>
              <a:buNone/>
              <a:defRPr sz="1600" b="0" i="0" u="none" strike="noStrike" cap="none">
                <a:solidFill>
                  <a:srgbClr val="888888"/>
                </a:solidFill>
                <a:latin typeface="Century Gothic"/>
                <a:ea typeface="Century Gothic"/>
                <a:cs typeface="Century Gothic"/>
                <a:sym typeface="Century Gothic"/>
              </a:defRPr>
            </a:lvl3pPr>
            <a:lvl4pPr marL="1371600" marR="0" lvl="3" indent="0" algn="l"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4pPr>
            <a:lvl5pPr marL="1828800" marR="0" lvl="4" indent="0" algn="l"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5pPr>
            <a:lvl6pPr marL="2286000" marR="0" lvl="5" indent="0" algn="l"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6pPr>
            <a:lvl7pPr marL="2743200" marR="0" lvl="6" indent="0" algn="l"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7pPr>
            <a:lvl8pPr marL="3200400" marR="0" lvl="7" indent="0" algn="l"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8pPr>
            <a:lvl9pPr marL="3657600" marR="0" lvl="8" indent="0" algn="l" rtl="0">
              <a:spcBef>
                <a:spcPts val="280"/>
              </a:spcBef>
              <a:buClr>
                <a:schemeClr val="accent1"/>
              </a:buClr>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4" name="Shape 114"/>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5" name="Shape 115"/>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6" name="Shape 116"/>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40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9" name="Shape 11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
        <p:nvSpPr>
          <p:cNvPr id="122" name="Shape 122"/>
          <p:cNvSpPr txBox="1">
            <a:spLocks noGrp="1"/>
          </p:cNvSpPr>
          <p:nvPr>
            <p:ph type="body" idx="1"/>
          </p:nvPr>
        </p:nvSpPr>
        <p:spPr>
          <a:xfrm>
            <a:off x="1042416" y="2313432"/>
            <a:ext cx="3419855" cy="3493007"/>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78308" algn="l" rtl="0">
              <a:spcBef>
                <a:spcPts val="440"/>
              </a:spcBef>
              <a:buClr>
                <a:schemeClr val="accent1"/>
              </a:buClr>
              <a:buSzPct val="76000"/>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914400" marR="0" lvl="2" indent="-13208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124712" marR="0" lvl="3" indent="-148844"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2"/>
          </p:nvPr>
        </p:nvSpPr>
        <p:spPr>
          <a:xfrm>
            <a:off x="4645151" y="2313431"/>
            <a:ext cx="3419855" cy="3493007"/>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78308" algn="l" rtl="0">
              <a:spcBef>
                <a:spcPts val="440"/>
              </a:spcBef>
              <a:buClr>
                <a:schemeClr val="accent1"/>
              </a:buClr>
              <a:buSzPct val="76000"/>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914400" marR="0" lvl="2" indent="-13208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124712" marR="0" lvl="3" indent="-148844"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40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6" name="Shape 126"/>
          <p:cNvSpPr txBox="1">
            <a:spLocks noGrp="1"/>
          </p:cNvSpPr>
          <p:nvPr>
            <p:ph type="body" idx="1"/>
          </p:nvPr>
        </p:nvSpPr>
        <p:spPr>
          <a:xfrm>
            <a:off x="1412111" y="2316008"/>
            <a:ext cx="3057147" cy="639762"/>
          </a:xfrm>
          <a:prstGeom prst="rect">
            <a:avLst/>
          </a:prstGeom>
          <a:noFill/>
          <a:ln>
            <a:noFill/>
          </a:ln>
        </p:spPr>
        <p:txBody>
          <a:bodyPr lIns="91425" tIns="91425" rIns="91425" bIns="91425" anchor="b" anchorCtr="0"/>
          <a:lstStyle>
            <a:lvl1pPr marL="0" marR="0" lvl="0" indent="0" algn="l" rtl="0">
              <a:spcBef>
                <a:spcPts val="480"/>
              </a:spcBef>
              <a:buClr>
                <a:schemeClr val="accent1"/>
              </a:buClr>
              <a:buFont typeface="Noto Sans Symbols"/>
              <a:buNone/>
              <a:defRPr sz="24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Century Gothic"/>
                <a:ea typeface="Century Gothic"/>
                <a:cs typeface="Century Gothic"/>
                <a:sym typeface="Century Gothic"/>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Century Gothic"/>
                <a:ea typeface="Century Gothic"/>
                <a:cs typeface="Century Gothic"/>
                <a:sym typeface="Century Gothic"/>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6pPr>
            <a:lvl7pPr marL="2743200" marR="0" lvl="6"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7pPr>
            <a:lvl8pPr marL="3200400" marR="0" lvl="7"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8pPr>
            <a:lvl9pPr marL="3657600" marR="0" lvl="8"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9pPr>
          </a:lstStyle>
          <a:p>
            <a:endParaRPr/>
          </a:p>
        </p:txBody>
      </p:sp>
      <p:sp>
        <p:nvSpPr>
          <p:cNvPr id="127" name="Shape 127"/>
          <p:cNvSpPr txBox="1">
            <a:spLocks noGrp="1"/>
          </p:cNvSpPr>
          <p:nvPr>
            <p:ph type="body" idx="2"/>
          </p:nvPr>
        </p:nvSpPr>
        <p:spPr>
          <a:xfrm>
            <a:off x="1041720" y="2974693"/>
            <a:ext cx="3419855" cy="2835796"/>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8796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2pPr>
            <a:lvl3pPr marL="914400" marR="0" lvl="2" indent="-141732"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124712" marR="0" lvl="3" indent="-158495"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57987"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6pPr>
            <a:lvl7pPr marL="1719072" marR="0" lvl="6" indent="-155955"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7pPr>
            <a:lvl8pPr marL="1920240" marR="0" lvl="7" indent="-153923"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8pPr>
            <a:lvl9pPr marL="2121408" marR="0" lvl="8" indent="-151891"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9pPr>
          </a:lstStyle>
          <a:p>
            <a:endParaRPr/>
          </a:p>
        </p:txBody>
      </p:sp>
      <p:sp>
        <p:nvSpPr>
          <p:cNvPr id="128" name="Shape 128"/>
          <p:cNvSpPr txBox="1">
            <a:spLocks noGrp="1"/>
          </p:cNvSpPr>
          <p:nvPr>
            <p:ph type="body" idx="3"/>
          </p:nvPr>
        </p:nvSpPr>
        <p:spPr>
          <a:xfrm>
            <a:off x="5011837" y="2316009"/>
            <a:ext cx="3055716" cy="639762"/>
          </a:xfrm>
          <a:prstGeom prst="rect">
            <a:avLst/>
          </a:prstGeom>
          <a:noFill/>
          <a:ln>
            <a:noFill/>
          </a:ln>
        </p:spPr>
        <p:txBody>
          <a:bodyPr lIns="91425" tIns="91425" rIns="91425" bIns="91425" anchor="b" anchorCtr="0"/>
          <a:lstStyle>
            <a:lvl1pPr marL="0" marR="0" lvl="0" indent="0" algn="l" rtl="0">
              <a:spcBef>
                <a:spcPts val="480"/>
              </a:spcBef>
              <a:buClr>
                <a:schemeClr val="accent1"/>
              </a:buClr>
              <a:buFont typeface="Noto Sans Symbols"/>
              <a:buNone/>
              <a:defRPr sz="2400" b="1" i="0" u="none" strike="noStrike" cap="none">
                <a:solidFill>
                  <a:schemeClr val="accent1"/>
                </a:solidFill>
                <a:latin typeface="Century Gothic"/>
                <a:ea typeface="Century Gothic"/>
                <a:cs typeface="Century Gothic"/>
                <a:sym typeface="Century Gothic"/>
              </a:defRPr>
            </a:lvl1pPr>
            <a:lvl2pPr marL="457200" marR="0" lvl="1" indent="0" algn="l" rtl="0">
              <a:spcBef>
                <a:spcPts val="400"/>
              </a:spcBef>
              <a:buClr>
                <a:schemeClr val="accent1"/>
              </a:buClr>
              <a:buFont typeface="Noto Sans Symbols"/>
              <a:buNone/>
              <a:defRPr sz="2000" b="1" i="0" u="none" strike="noStrike" cap="none">
                <a:solidFill>
                  <a:schemeClr val="dk2"/>
                </a:solidFill>
                <a:latin typeface="Century Gothic"/>
                <a:ea typeface="Century Gothic"/>
                <a:cs typeface="Century Gothic"/>
                <a:sym typeface="Century Gothic"/>
              </a:defRPr>
            </a:lvl2pPr>
            <a:lvl3pPr marL="914400" marR="0" lvl="2" indent="0" algn="l" rtl="0">
              <a:spcBef>
                <a:spcPts val="360"/>
              </a:spcBef>
              <a:buClr>
                <a:schemeClr val="accent1"/>
              </a:buClr>
              <a:buFont typeface="Noto Sans Symbols"/>
              <a:buNone/>
              <a:defRPr sz="1800" b="1" i="0" u="none" strike="noStrike" cap="none">
                <a:solidFill>
                  <a:schemeClr val="dk2"/>
                </a:solidFill>
                <a:latin typeface="Century Gothic"/>
                <a:ea typeface="Century Gothic"/>
                <a:cs typeface="Century Gothic"/>
                <a:sym typeface="Century Gothic"/>
              </a:defRPr>
            </a:lvl3pPr>
            <a:lvl4pPr marL="1371600" marR="0" lvl="3"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4pPr>
            <a:lvl5pPr marL="1828800" marR="0" lvl="4"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6pPr>
            <a:lvl7pPr marL="2743200" marR="0" lvl="6"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7pPr>
            <a:lvl8pPr marL="3200400" marR="0" lvl="7"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8pPr>
            <a:lvl9pPr marL="3657600" marR="0" lvl="8" indent="0" algn="l" rtl="0">
              <a:spcBef>
                <a:spcPts val="320"/>
              </a:spcBef>
              <a:buClr>
                <a:schemeClr val="accent1"/>
              </a:buClr>
              <a:buFont typeface="Noto Sans Symbols"/>
              <a:buNone/>
              <a:defRPr sz="1600" b="1" i="0" u="none" strike="noStrike" cap="none">
                <a:solidFill>
                  <a:schemeClr val="dk2"/>
                </a:solidFill>
                <a:latin typeface="Century Gothic"/>
                <a:ea typeface="Century Gothic"/>
                <a:cs typeface="Century Gothic"/>
                <a:sym typeface="Century Gothic"/>
              </a:defRPr>
            </a:lvl9pPr>
          </a:lstStyle>
          <a:p>
            <a:endParaRPr/>
          </a:p>
        </p:txBody>
      </p:sp>
      <p:sp>
        <p:nvSpPr>
          <p:cNvPr id="129" name="Shape 129"/>
          <p:cNvSpPr txBox="1">
            <a:spLocks noGrp="1"/>
          </p:cNvSpPr>
          <p:nvPr>
            <p:ph type="body" idx="4"/>
          </p:nvPr>
        </p:nvSpPr>
        <p:spPr>
          <a:xfrm>
            <a:off x="4645151" y="2974693"/>
            <a:ext cx="3419855" cy="2835796"/>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8796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2pPr>
            <a:lvl3pPr marL="914400" marR="0" lvl="2" indent="-141732"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124712" marR="0" lvl="3" indent="-158495"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57987"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6pPr>
            <a:lvl7pPr marL="1719072" marR="0" lvl="6" indent="-155955"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7pPr>
            <a:lvl8pPr marL="1920240" marR="0" lvl="7" indent="-153923"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8pPr>
            <a:lvl9pPr marL="2121408" marR="0" lvl="8" indent="-151891"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9pPr>
          </a:lstStyle>
          <a:p>
            <a:endParaRPr/>
          </a:p>
        </p:txBody>
      </p:sp>
      <p:sp>
        <p:nvSpPr>
          <p:cNvPr id="130" name="Shape 130"/>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1" name="Shape 131"/>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2" name="Shape 132"/>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40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5" name="Shape 135"/>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6" name="Shape 136"/>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8"/>
        <p:cNvGrpSpPr/>
        <p:nvPr/>
      </p:nvGrpSpPr>
      <p:grpSpPr>
        <a:xfrm>
          <a:off x="0" y="0"/>
          <a:ext cx="0" cy="0"/>
          <a:chOff x="0" y="0"/>
          <a:chExt cx="0" cy="0"/>
        </a:xfrm>
      </p:grpSpPr>
      <p:sp>
        <p:nvSpPr>
          <p:cNvPr id="139" name="Shape 13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0" name="Shape 140"/>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1" name="Shape 141"/>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2"/>
        <p:cNvGrpSpPr/>
        <p:nvPr/>
      </p:nvGrpSpPr>
      <p:grpSpPr>
        <a:xfrm>
          <a:off x="0" y="0"/>
          <a:ext cx="0" cy="0"/>
          <a:chOff x="0" y="0"/>
          <a:chExt cx="0" cy="0"/>
        </a:xfrm>
      </p:grpSpPr>
      <p:grpSp>
        <p:nvGrpSpPr>
          <p:cNvPr id="143" name="Shape 143"/>
          <p:cNvGrpSpPr/>
          <p:nvPr/>
        </p:nvGrpSpPr>
        <p:grpSpPr>
          <a:xfrm>
            <a:off x="-644958" y="0"/>
            <a:ext cx="10458653" cy="7117070"/>
            <a:chOff x="-644958" y="0"/>
            <a:chExt cx="10458653" cy="7117070"/>
          </a:xfrm>
        </p:grpSpPr>
        <p:grpSp>
          <p:nvGrpSpPr>
            <p:cNvPr id="144" name="Shape 144"/>
            <p:cNvGrpSpPr/>
            <p:nvPr/>
          </p:nvGrpSpPr>
          <p:grpSpPr>
            <a:xfrm>
              <a:off x="0" y="0"/>
              <a:ext cx="9144000" cy="6858000"/>
              <a:chOff x="0" y="0"/>
              <a:chExt cx="9144000" cy="6858000"/>
            </a:xfrm>
          </p:grpSpPr>
          <p:grpSp>
            <p:nvGrpSpPr>
              <p:cNvPr id="145" name="Shape 145"/>
              <p:cNvGrpSpPr/>
              <p:nvPr/>
            </p:nvGrpSpPr>
            <p:grpSpPr>
              <a:xfrm>
                <a:off x="0" y="0"/>
                <a:ext cx="2514599" cy="6858000"/>
                <a:chOff x="0" y="0"/>
                <a:chExt cx="2514599" cy="6858000"/>
              </a:xfrm>
            </p:grpSpPr>
            <p:sp>
              <p:nvSpPr>
                <p:cNvPr id="146" name="Shape 146"/>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47" name="Shape 147"/>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48" name="Shape 148"/>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49" name="Shape 149"/>
              <p:cNvGrpSpPr/>
              <p:nvPr/>
            </p:nvGrpSpPr>
            <p:grpSpPr>
              <a:xfrm>
                <a:off x="422910" y="0"/>
                <a:ext cx="2514599" cy="6858000"/>
                <a:chOff x="0" y="0"/>
                <a:chExt cx="2514599" cy="6858000"/>
              </a:xfrm>
            </p:grpSpPr>
            <p:sp>
              <p:nvSpPr>
                <p:cNvPr id="150" name="Shape 15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51" name="Shape 15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52" name="Shape 15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53" name="Shape 153"/>
              <p:cNvGrpSpPr/>
              <p:nvPr/>
            </p:nvGrpSpPr>
            <p:grpSpPr>
              <a:xfrm rot="10800000">
                <a:off x="6629400" y="0"/>
                <a:ext cx="2514599" cy="6858000"/>
                <a:chOff x="0" y="0"/>
                <a:chExt cx="2514599" cy="6858000"/>
              </a:xfrm>
            </p:grpSpPr>
            <p:sp>
              <p:nvSpPr>
                <p:cNvPr id="154" name="Shape 154"/>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55" name="Shape 155"/>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56" name="Shape 156"/>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157" name="Shape 157"/>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58" name="Shape 158"/>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59" name="Shape 159"/>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160" name="Shape 160"/>
            <p:cNvSpPr/>
            <p:nvPr/>
          </p:nvSpPr>
          <p:spPr>
            <a:xfrm>
              <a:off x="-11875" y="5035137"/>
              <a:ext cx="9144000" cy="1175655"/>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161" name="Shape 161"/>
            <p:cNvSpPr/>
            <p:nvPr/>
          </p:nvSpPr>
          <p:spPr>
            <a:xfrm>
              <a:off x="-11875" y="3467594"/>
              <a:ext cx="9144000" cy="890650"/>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162" name="Shape 162"/>
            <p:cNvSpPr/>
            <p:nvPr/>
          </p:nvSpPr>
          <p:spPr>
            <a:xfrm>
              <a:off x="-23750" y="5640778"/>
              <a:ext cx="3004457" cy="1211282"/>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163" name="Shape 163"/>
            <p:cNvSpPr/>
            <p:nvPr/>
          </p:nvSpPr>
          <p:spPr>
            <a:xfrm>
              <a:off x="-11875" y="5284519"/>
              <a:ext cx="9144000" cy="1478478"/>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164" name="Shape 164"/>
            <p:cNvSpPr/>
            <p:nvPr/>
          </p:nvSpPr>
          <p:spPr>
            <a:xfrm>
              <a:off x="2137558" y="5132119"/>
              <a:ext cx="6982691" cy="1719942"/>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165" name="Shape 165"/>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66" name="Shape 166"/>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67" name="Shape 167"/>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68" name="Shape 168"/>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69" name="Shape 169"/>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0" name="Shape 170"/>
            <p:cNvSpPr/>
            <p:nvPr/>
          </p:nvSpPr>
          <p:spPr>
            <a:xfrm rot="1800000">
              <a:off x="-382403" y="4201527"/>
              <a:ext cx="1261499" cy="1388235"/>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1" name="Shape 171"/>
            <p:cNvSpPr/>
            <p:nvPr/>
          </p:nvSpPr>
          <p:spPr>
            <a:xfrm rot="1800000">
              <a:off x="24364" y="540242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2" name="Shape 172"/>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3" name="Shape 173"/>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4" name="Shape 174"/>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5" name="Shape 175"/>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6" name="Shape 176"/>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7" name="Shape 177"/>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8" name="Shape 178"/>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79" name="Shape 179"/>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80" name="Shape 180"/>
            <p:cNvSpPr/>
            <p:nvPr/>
          </p:nvSpPr>
          <p:spPr>
            <a:xfrm rot="1800000">
              <a:off x="8306521" y="4055629"/>
              <a:ext cx="1243407" cy="1388235"/>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81" name="Shape 181"/>
            <p:cNvSpPr/>
            <p:nvPr/>
          </p:nvSpPr>
          <p:spPr>
            <a:xfrm rot="1800000">
              <a:off x="8306771" y="1511523"/>
              <a:ext cx="1241871" cy="1388821"/>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182" name="Shape 182"/>
          <p:cNvSpPr/>
          <p:nvPr/>
        </p:nvSpPr>
        <p:spPr>
          <a:xfrm>
            <a:off x="4561242" y="-21511"/>
            <a:ext cx="3679116" cy="6271840"/>
          </a:xfrm>
          <a:prstGeom prst="rect">
            <a:avLst/>
          </a:prstGeom>
          <a:solidFill>
            <a:srgbClr val="F5F5F5"/>
          </a:solidFill>
          <a:ln w="15875" cap="flat" cmpd="sng">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83" name="Shape 183"/>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84" name="Shape 184"/>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5" name="Shape 185"/>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
        <p:nvSpPr>
          <p:cNvPr id="186" name="Shape 186"/>
          <p:cNvSpPr/>
          <p:nvPr/>
        </p:nvSpPr>
        <p:spPr>
          <a:xfrm>
            <a:off x="905570" y="601883"/>
            <a:ext cx="3562257" cy="5648445"/>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87" name="Shape 187"/>
          <p:cNvSpPr txBox="1">
            <a:spLocks noGrp="1"/>
          </p:cNvSpPr>
          <p:nvPr>
            <p:ph type="body" idx="1"/>
          </p:nvPr>
        </p:nvSpPr>
        <p:spPr>
          <a:xfrm>
            <a:off x="1145894" y="856526"/>
            <a:ext cx="3090440" cy="5150733"/>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78308" algn="l" rtl="0">
              <a:spcBef>
                <a:spcPts val="440"/>
              </a:spcBef>
              <a:buClr>
                <a:schemeClr val="accent1"/>
              </a:buClr>
              <a:buSzPct val="76000"/>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914400" marR="0" lvl="2" indent="-13208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124712" marR="0" lvl="3" indent="-148844"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38683"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6pPr>
            <a:lvl7pPr marL="1719072" marR="0" lvl="6" indent="-136652"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7pPr>
            <a:lvl8pPr marL="1920240" marR="0" lvl="7" indent="-134619"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8pPr>
            <a:lvl9pPr marL="2121408" marR="0" lvl="8" indent="-132587"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188" name="Shape 188"/>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89" name="Shape 189"/>
          <p:cNvSpPr txBox="1">
            <a:spLocks noGrp="1"/>
          </p:cNvSpPr>
          <p:nvPr>
            <p:ph type="ftr" idx="11"/>
          </p:nvPr>
        </p:nvSpPr>
        <p:spPr>
          <a:xfrm>
            <a:off x="4641448" y="5724835"/>
            <a:ext cx="3493664"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0" name="Shape 190"/>
          <p:cNvSpPr txBox="1">
            <a:spLocks noGrp="1"/>
          </p:cNvSpPr>
          <p:nvPr>
            <p:ph type="title"/>
          </p:nvPr>
        </p:nvSpPr>
        <p:spPr>
          <a:xfrm>
            <a:off x="4739832" y="2657433"/>
            <a:ext cx="3304571" cy="1463152"/>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28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91" name="Shape 191"/>
          <p:cNvSpPr txBox="1">
            <a:spLocks noGrp="1"/>
          </p:cNvSpPr>
          <p:nvPr>
            <p:ph type="body" idx="2"/>
          </p:nvPr>
        </p:nvSpPr>
        <p:spPr>
          <a:xfrm>
            <a:off x="4736592" y="4136994"/>
            <a:ext cx="3298784" cy="1517903"/>
          </a:xfrm>
          <a:prstGeom prst="rect">
            <a:avLst/>
          </a:prstGeom>
          <a:noFill/>
          <a:ln>
            <a:noFill/>
          </a:ln>
        </p:spPr>
        <p:txBody>
          <a:bodyPr lIns="91425" tIns="91425" rIns="91425" bIns="91425" anchor="t" anchorCtr="0"/>
          <a:lstStyle>
            <a:lvl1pPr marL="0" marR="0" lvl="0" indent="0" algn="l" rtl="0">
              <a:spcBef>
                <a:spcPts val="320"/>
              </a:spcBef>
              <a:buClr>
                <a:schemeClr val="accent1"/>
              </a:buClr>
              <a:buFont typeface="Noto Sans Symbols"/>
              <a:buNone/>
              <a:defRPr sz="1600" b="0" i="0" u="none" strike="noStrike" cap="none">
                <a:solidFill>
                  <a:srgbClr val="424242"/>
                </a:solidFill>
                <a:latin typeface="Century Gothic"/>
                <a:ea typeface="Century Gothic"/>
                <a:cs typeface="Century Gothic"/>
                <a:sym typeface="Century Gothic"/>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Century Gothic"/>
                <a:ea typeface="Century Gothic"/>
                <a:cs typeface="Century Gothic"/>
                <a:sym typeface="Century Gothic"/>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Century Gothic"/>
                <a:ea typeface="Century Gothic"/>
                <a:cs typeface="Century Gothic"/>
                <a:sym typeface="Century Gothic"/>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6pPr>
            <a:lvl7pPr marL="2743200" marR="0" lvl="6"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7pPr>
            <a:lvl8pPr marL="3200400" marR="0" lvl="7"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8pPr>
            <a:lvl9pPr marL="3657600" marR="0" lvl="8"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2"/>
        <p:cNvGrpSpPr/>
        <p:nvPr/>
      </p:nvGrpSpPr>
      <p:grpSpPr>
        <a:xfrm>
          <a:off x="0" y="0"/>
          <a:ext cx="0" cy="0"/>
          <a:chOff x="0" y="0"/>
          <a:chExt cx="0" cy="0"/>
        </a:xfrm>
      </p:grpSpPr>
      <p:grpSp>
        <p:nvGrpSpPr>
          <p:cNvPr id="193" name="Shape 193"/>
          <p:cNvGrpSpPr/>
          <p:nvPr/>
        </p:nvGrpSpPr>
        <p:grpSpPr>
          <a:xfrm>
            <a:off x="-644958" y="0"/>
            <a:ext cx="10458653" cy="7117070"/>
            <a:chOff x="-644958" y="0"/>
            <a:chExt cx="10458653" cy="7117070"/>
          </a:xfrm>
        </p:grpSpPr>
        <p:grpSp>
          <p:nvGrpSpPr>
            <p:cNvPr id="194" name="Shape 194"/>
            <p:cNvGrpSpPr/>
            <p:nvPr/>
          </p:nvGrpSpPr>
          <p:grpSpPr>
            <a:xfrm>
              <a:off x="0" y="0"/>
              <a:ext cx="9144000" cy="6858000"/>
              <a:chOff x="0" y="0"/>
              <a:chExt cx="9144000" cy="6858000"/>
            </a:xfrm>
          </p:grpSpPr>
          <p:grpSp>
            <p:nvGrpSpPr>
              <p:cNvPr id="195" name="Shape 195"/>
              <p:cNvGrpSpPr/>
              <p:nvPr/>
            </p:nvGrpSpPr>
            <p:grpSpPr>
              <a:xfrm>
                <a:off x="0" y="0"/>
                <a:ext cx="2514599" cy="6858000"/>
                <a:chOff x="0" y="0"/>
                <a:chExt cx="2514599" cy="6858000"/>
              </a:xfrm>
            </p:grpSpPr>
            <p:sp>
              <p:nvSpPr>
                <p:cNvPr id="196" name="Shape 196"/>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97" name="Shape 197"/>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98" name="Shape 198"/>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99" name="Shape 199"/>
              <p:cNvGrpSpPr/>
              <p:nvPr/>
            </p:nvGrpSpPr>
            <p:grpSpPr>
              <a:xfrm>
                <a:off x="422910" y="0"/>
                <a:ext cx="2514599" cy="6858000"/>
                <a:chOff x="0" y="0"/>
                <a:chExt cx="2514599" cy="6858000"/>
              </a:xfrm>
            </p:grpSpPr>
            <p:sp>
              <p:nvSpPr>
                <p:cNvPr id="200" name="Shape 200"/>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01" name="Shape 201"/>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02" name="Shape 202"/>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203" name="Shape 203"/>
              <p:cNvGrpSpPr/>
              <p:nvPr/>
            </p:nvGrpSpPr>
            <p:grpSpPr>
              <a:xfrm rot="10800000">
                <a:off x="6629400" y="0"/>
                <a:ext cx="2514599" cy="6858000"/>
                <a:chOff x="0" y="0"/>
                <a:chExt cx="2514599" cy="6858000"/>
              </a:xfrm>
            </p:grpSpPr>
            <p:sp>
              <p:nvSpPr>
                <p:cNvPr id="204" name="Shape 204"/>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05" name="Shape 205"/>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06" name="Shape 206"/>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207" name="Shape 207"/>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08" name="Shape 208"/>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09" name="Shape 209"/>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210" name="Shape 210"/>
            <p:cNvSpPr/>
            <p:nvPr/>
          </p:nvSpPr>
          <p:spPr>
            <a:xfrm>
              <a:off x="-11875" y="5035137"/>
              <a:ext cx="9144000" cy="1175655"/>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211" name="Shape 211"/>
            <p:cNvSpPr/>
            <p:nvPr/>
          </p:nvSpPr>
          <p:spPr>
            <a:xfrm>
              <a:off x="-11875" y="3467594"/>
              <a:ext cx="9144000" cy="890650"/>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212" name="Shape 212"/>
            <p:cNvSpPr/>
            <p:nvPr/>
          </p:nvSpPr>
          <p:spPr>
            <a:xfrm>
              <a:off x="-23750" y="5640778"/>
              <a:ext cx="3004457" cy="1211282"/>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213" name="Shape 213"/>
            <p:cNvSpPr/>
            <p:nvPr/>
          </p:nvSpPr>
          <p:spPr>
            <a:xfrm>
              <a:off x="-11875" y="5284519"/>
              <a:ext cx="9144000" cy="1478478"/>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214" name="Shape 214"/>
            <p:cNvSpPr/>
            <p:nvPr/>
          </p:nvSpPr>
          <p:spPr>
            <a:xfrm>
              <a:off x="2137558" y="5132119"/>
              <a:ext cx="6982691" cy="1719942"/>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215" name="Shape 215"/>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16" name="Shape 216"/>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17" name="Shape 217"/>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18" name="Shape 218"/>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19" name="Shape 219"/>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0" name="Shape 220"/>
            <p:cNvSpPr/>
            <p:nvPr/>
          </p:nvSpPr>
          <p:spPr>
            <a:xfrm rot="1800000">
              <a:off x="-382403" y="4201527"/>
              <a:ext cx="1261499" cy="1388235"/>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1" name="Shape 221"/>
            <p:cNvSpPr/>
            <p:nvPr/>
          </p:nvSpPr>
          <p:spPr>
            <a:xfrm rot="1800000">
              <a:off x="24364" y="540242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2" name="Shape 222"/>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3" name="Shape 223"/>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4" name="Shape 224"/>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5" name="Shape 225"/>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6" name="Shape 226"/>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7" name="Shape 227"/>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8" name="Shape 228"/>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9" name="Shape 229"/>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30" name="Shape 230"/>
            <p:cNvSpPr/>
            <p:nvPr/>
          </p:nvSpPr>
          <p:spPr>
            <a:xfrm rot="1800000">
              <a:off x="8306521" y="4055629"/>
              <a:ext cx="1243407" cy="1388235"/>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31" name="Shape 231"/>
            <p:cNvSpPr/>
            <p:nvPr/>
          </p:nvSpPr>
          <p:spPr>
            <a:xfrm rot="1800000">
              <a:off x="8306771" y="1511523"/>
              <a:ext cx="1241871" cy="1388821"/>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232" name="Shape 232"/>
          <p:cNvSpPr/>
          <p:nvPr/>
        </p:nvSpPr>
        <p:spPr>
          <a:xfrm>
            <a:off x="4561242" y="-21511"/>
            <a:ext cx="3679116" cy="6271840"/>
          </a:xfrm>
          <a:prstGeom prst="rect">
            <a:avLst/>
          </a:prstGeom>
          <a:solidFill>
            <a:srgbClr val="F5F5F5"/>
          </a:solidFill>
          <a:ln w="15875" cap="flat" cmpd="sng">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33" name="Shape 233"/>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34" name="Shape 234"/>
          <p:cNvSpPr/>
          <p:nvPr/>
        </p:nvSpPr>
        <p:spPr>
          <a:xfrm>
            <a:off x="905570" y="601883"/>
            <a:ext cx="3562257" cy="5648445"/>
          </a:xfrm>
          <a:prstGeom prst="rect">
            <a:avLst/>
          </a:prstGeom>
          <a:solidFill>
            <a:srgbClr val="FFFFFF"/>
          </a:solidFill>
          <a:ln w="9525" cap="flat" cmpd="sng">
            <a:solidFill>
              <a:srgbClr val="1E1E1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35" name="Shape 235"/>
          <p:cNvSpPr/>
          <p:nvPr/>
        </p:nvSpPr>
        <p:spPr>
          <a:xfrm>
            <a:off x="4650889" y="6088283"/>
            <a:ext cx="3505200" cy="8174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36" name="Shape 236"/>
          <p:cNvSpPr txBox="1">
            <a:spLocks noGrp="1"/>
          </p:cNvSpPr>
          <p:nvPr>
            <p:ph type="title"/>
          </p:nvPr>
        </p:nvSpPr>
        <p:spPr>
          <a:xfrm>
            <a:off x="4734423" y="2660903"/>
            <a:ext cx="3300983" cy="1463039"/>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28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37" name="Shape 237"/>
          <p:cNvSpPr>
            <a:spLocks noGrp="1"/>
          </p:cNvSpPr>
          <p:nvPr>
            <p:ph type="pic" idx="2"/>
          </p:nvPr>
        </p:nvSpPr>
        <p:spPr>
          <a:xfrm>
            <a:off x="1005208" y="693795"/>
            <a:ext cx="3359623" cy="5468111"/>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560"/>
              </a:spcBef>
              <a:buClr>
                <a:schemeClr val="accent1"/>
              </a:buClr>
              <a:buFont typeface="Noto Sans Symbols"/>
              <a:buNone/>
              <a:defRPr sz="2800" b="0" i="0" u="none" strike="noStrike" cap="none">
                <a:solidFill>
                  <a:schemeClr val="dk2"/>
                </a:solidFill>
                <a:latin typeface="Century Gothic"/>
                <a:ea typeface="Century Gothic"/>
                <a:cs typeface="Century Gothic"/>
                <a:sym typeface="Century Gothic"/>
              </a:defRPr>
            </a:lvl2pPr>
            <a:lvl3pPr marL="914400" marR="0" lvl="2" indent="0" algn="l" rtl="0">
              <a:spcBef>
                <a:spcPts val="480"/>
              </a:spcBef>
              <a:buClr>
                <a:schemeClr val="accent1"/>
              </a:buClr>
              <a:buFont typeface="Noto Sans Symbols"/>
              <a:buNone/>
              <a:defRPr sz="2400" b="0" i="0" u="none" strike="noStrike" cap="none">
                <a:solidFill>
                  <a:schemeClr val="dk2"/>
                </a:solidFill>
                <a:latin typeface="Century Gothic"/>
                <a:ea typeface="Century Gothic"/>
                <a:cs typeface="Century Gothic"/>
                <a:sym typeface="Century Gothic"/>
              </a:defRPr>
            </a:lvl3pPr>
            <a:lvl4pPr marL="1371600" marR="0" lvl="3" indent="0" algn="l" rtl="0">
              <a:spcBef>
                <a:spcPts val="400"/>
              </a:spcBef>
              <a:buClr>
                <a:schemeClr val="accent1"/>
              </a:buClr>
              <a:buFont typeface="Noto Sans Symbols"/>
              <a:buNone/>
              <a:defRPr sz="2000" b="0" i="0" u="none" strike="noStrike" cap="none">
                <a:solidFill>
                  <a:schemeClr val="dk2"/>
                </a:solidFill>
                <a:latin typeface="Century Gothic"/>
                <a:ea typeface="Century Gothic"/>
                <a:cs typeface="Century Gothic"/>
                <a:sym typeface="Century Gothic"/>
              </a:defRPr>
            </a:lvl4pPr>
            <a:lvl5pPr marL="1828800" marR="0" lvl="4" indent="0" algn="l" rtl="0">
              <a:spcBef>
                <a:spcPts val="400"/>
              </a:spcBef>
              <a:buClr>
                <a:schemeClr val="accent1"/>
              </a:buClr>
              <a:buFont typeface="Noto Sans Symbols"/>
              <a:buNone/>
              <a:defRPr sz="2000" b="0" i="0" u="none" strike="noStrike" cap="none">
                <a:solidFill>
                  <a:schemeClr val="dk2"/>
                </a:solidFill>
                <a:latin typeface="Century Gothic"/>
                <a:ea typeface="Century Gothic"/>
                <a:cs typeface="Century Gothic"/>
                <a:sym typeface="Century Gothic"/>
              </a:defRPr>
            </a:lvl5pPr>
            <a:lvl6pPr marL="2286000" marR="0" lvl="5" indent="0" algn="l" rtl="0">
              <a:spcBef>
                <a:spcPts val="400"/>
              </a:spcBef>
              <a:buClr>
                <a:schemeClr val="accent1"/>
              </a:buClr>
              <a:buFont typeface="Noto Sans Symbols"/>
              <a:buNone/>
              <a:defRPr sz="2000" b="0" i="0" u="none" strike="noStrike" cap="none">
                <a:solidFill>
                  <a:schemeClr val="dk2"/>
                </a:solidFill>
                <a:latin typeface="Century Gothic"/>
                <a:ea typeface="Century Gothic"/>
                <a:cs typeface="Century Gothic"/>
                <a:sym typeface="Century Gothic"/>
              </a:defRPr>
            </a:lvl6pPr>
            <a:lvl7pPr marL="2743200" marR="0" lvl="6" indent="0" algn="l" rtl="0">
              <a:spcBef>
                <a:spcPts val="400"/>
              </a:spcBef>
              <a:buClr>
                <a:schemeClr val="accent1"/>
              </a:buClr>
              <a:buFont typeface="Noto Sans Symbols"/>
              <a:buNone/>
              <a:defRPr sz="2000" b="0" i="0" u="none" strike="noStrike" cap="none">
                <a:solidFill>
                  <a:schemeClr val="dk2"/>
                </a:solidFill>
                <a:latin typeface="Century Gothic"/>
                <a:ea typeface="Century Gothic"/>
                <a:cs typeface="Century Gothic"/>
                <a:sym typeface="Century Gothic"/>
              </a:defRPr>
            </a:lvl7pPr>
            <a:lvl8pPr marL="3200400" marR="0" lvl="7" indent="0" algn="l" rtl="0">
              <a:spcBef>
                <a:spcPts val="400"/>
              </a:spcBef>
              <a:buClr>
                <a:schemeClr val="accent1"/>
              </a:buClr>
              <a:buFont typeface="Noto Sans Symbols"/>
              <a:buNone/>
              <a:defRPr sz="2000" b="0" i="0" u="none" strike="noStrike" cap="none">
                <a:solidFill>
                  <a:schemeClr val="dk2"/>
                </a:solidFill>
                <a:latin typeface="Century Gothic"/>
                <a:ea typeface="Century Gothic"/>
                <a:cs typeface="Century Gothic"/>
                <a:sym typeface="Century Gothic"/>
              </a:defRPr>
            </a:lvl8pPr>
            <a:lvl9pPr marL="3657600" marR="0" lvl="8" indent="0" algn="l" rtl="0">
              <a:spcBef>
                <a:spcPts val="400"/>
              </a:spcBef>
              <a:buClr>
                <a:schemeClr val="accent1"/>
              </a:buClr>
              <a:buFont typeface="Noto Sans Symbols"/>
              <a:buNone/>
              <a:defRPr sz="2000" b="0" i="0" u="none" strike="noStrike" cap="none">
                <a:solidFill>
                  <a:schemeClr val="dk2"/>
                </a:solidFill>
                <a:latin typeface="Century Gothic"/>
                <a:ea typeface="Century Gothic"/>
                <a:cs typeface="Century Gothic"/>
                <a:sym typeface="Century Gothic"/>
              </a:defRPr>
            </a:lvl9pPr>
          </a:lstStyle>
          <a:p>
            <a:endParaRPr/>
          </a:p>
        </p:txBody>
      </p:sp>
      <p:sp>
        <p:nvSpPr>
          <p:cNvPr id="238" name="Shape 238"/>
          <p:cNvSpPr txBox="1">
            <a:spLocks noGrp="1"/>
          </p:cNvSpPr>
          <p:nvPr>
            <p:ph type="body" idx="1"/>
          </p:nvPr>
        </p:nvSpPr>
        <p:spPr>
          <a:xfrm>
            <a:off x="4734630" y="4133087"/>
            <a:ext cx="3300572" cy="1519560"/>
          </a:xfrm>
          <a:prstGeom prst="rect">
            <a:avLst/>
          </a:prstGeom>
          <a:noFill/>
          <a:ln>
            <a:noFill/>
          </a:ln>
        </p:spPr>
        <p:txBody>
          <a:bodyPr lIns="91425" tIns="91425" rIns="91425" bIns="91425" anchor="t" anchorCtr="0"/>
          <a:lstStyle>
            <a:lvl1pPr marL="0" marR="0" lvl="0" indent="0" algn="l" rtl="0">
              <a:spcBef>
                <a:spcPts val="320"/>
              </a:spcBef>
              <a:buClr>
                <a:schemeClr val="accent1"/>
              </a:buClr>
              <a:buFont typeface="Noto Sans Symbols"/>
              <a:buNone/>
              <a:defRPr sz="1600" b="0" i="0" u="none" strike="noStrike" cap="none">
                <a:solidFill>
                  <a:srgbClr val="424242"/>
                </a:solidFill>
                <a:latin typeface="Century Gothic"/>
                <a:ea typeface="Century Gothic"/>
                <a:cs typeface="Century Gothic"/>
                <a:sym typeface="Century Gothic"/>
              </a:defRPr>
            </a:lvl1pPr>
            <a:lvl2pPr marL="457200" marR="0" lvl="1" indent="0" algn="l" rtl="0">
              <a:spcBef>
                <a:spcPts val="240"/>
              </a:spcBef>
              <a:buClr>
                <a:schemeClr val="accent1"/>
              </a:buClr>
              <a:buFont typeface="Noto Sans Symbols"/>
              <a:buNone/>
              <a:defRPr sz="1200" b="0" i="0" u="none" strike="noStrike" cap="none">
                <a:solidFill>
                  <a:schemeClr val="dk2"/>
                </a:solidFill>
                <a:latin typeface="Century Gothic"/>
                <a:ea typeface="Century Gothic"/>
                <a:cs typeface="Century Gothic"/>
                <a:sym typeface="Century Gothic"/>
              </a:defRPr>
            </a:lvl2pPr>
            <a:lvl3pPr marL="914400" marR="0" lvl="2" indent="0" algn="l" rtl="0">
              <a:spcBef>
                <a:spcPts val="200"/>
              </a:spcBef>
              <a:buClr>
                <a:schemeClr val="accent1"/>
              </a:buClr>
              <a:buFont typeface="Noto Sans Symbols"/>
              <a:buNone/>
              <a:defRPr sz="1000" b="0" i="0" u="none" strike="noStrike" cap="none">
                <a:solidFill>
                  <a:schemeClr val="dk2"/>
                </a:solidFill>
                <a:latin typeface="Century Gothic"/>
                <a:ea typeface="Century Gothic"/>
                <a:cs typeface="Century Gothic"/>
                <a:sym typeface="Century Gothic"/>
              </a:defRPr>
            </a:lvl3pPr>
            <a:lvl4pPr marL="1371600" marR="0" lvl="3"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4pPr>
            <a:lvl5pPr marL="1828800" marR="0" lvl="4"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6pPr>
            <a:lvl7pPr marL="2743200" marR="0" lvl="6"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7pPr>
            <a:lvl8pPr marL="3200400" marR="0" lvl="7"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8pPr>
            <a:lvl9pPr marL="3657600" marR="0" lvl="8" indent="0" algn="l" rtl="0">
              <a:spcBef>
                <a:spcPts val="180"/>
              </a:spcBef>
              <a:buClr>
                <a:schemeClr val="accent1"/>
              </a:buClr>
              <a:buFont typeface="Noto Sans Symbols"/>
              <a:buNone/>
              <a:defRPr sz="900" b="0" i="0" u="none" strike="noStrike" cap="none">
                <a:solidFill>
                  <a:schemeClr val="dk2"/>
                </a:solidFill>
                <a:latin typeface="Century Gothic"/>
                <a:ea typeface="Century Gothic"/>
                <a:cs typeface="Century Gothic"/>
                <a:sym typeface="Century Gothic"/>
              </a:defRPr>
            </a:lvl9pPr>
          </a:lstStyle>
          <a:p>
            <a:endParaRPr/>
          </a:p>
        </p:txBody>
      </p:sp>
      <p:sp>
        <p:nvSpPr>
          <p:cNvPr id="239" name="Shape 239"/>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0" name="Shape 240"/>
          <p:cNvSpPr txBox="1">
            <a:spLocks noGrp="1"/>
          </p:cNvSpPr>
          <p:nvPr>
            <p:ph type="ftr" idx="11"/>
          </p:nvPr>
        </p:nvSpPr>
        <p:spPr>
          <a:xfrm>
            <a:off x="4641448" y="5724835"/>
            <a:ext cx="3493664"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1" name="Shape 241"/>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1F15E"/>
            </a:gs>
            <a:gs pos="62000">
              <a:srgbClr val="90BA3F"/>
            </a:gs>
            <a:gs pos="100000">
              <a:srgbClr val="7FA03E"/>
            </a:gs>
          </a:gsLst>
          <a:lin ang="5400000" scaled="0"/>
        </a:gradFill>
        <a:effectLst/>
      </p:bgPr>
    </p:bg>
    <p:spTree>
      <p:nvGrpSpPr>
        <p:cNvPr id="1" name="Shape 9"/>
        <p:cNvGrpSpPr/>
        <p:nvPr/>
      </p:nvGrpSpPr>
      <p:grpSpPr>
        <a:xfrm>
          <a:off x="0" y="0"/>
          <a:ext cx="0" cy="0"/>
          <a:chOff x="0" y="0"/>
          <a:chExt cx="0" cy="0"/>
        </a:xfrm>
      </p:grpSpPr>
      <p:grpSp>
        <p:nvGrpSpPr>
          <p:cNvPr id="10" name="Shape 10"/>
          <p:cNvGrpSpPr/>
          <p:nvPr/>
        </p:nvGrpSpPr>
        <p:grpSpPr>
          <a:xfrm>
            <a:off x="-567354" y="0"/>
            <a:ext cx="10458653" cy="7117070"/>
            <a:chOff x="-644958" y="0"/>
            <a:chExt cx="10458653" cy="7117070"/>
          </a:xfrm>
        </p:grpSpPr>
        <p:grpSp>
          <p:nvGrpSpPr>
            <p:cNvPr id="11" name="Shape 11"/>
            <p:cNvGrpSpPr/>
            <p:nvPr/>
          </p:nvGrpSpPr>
          <p:grpSpPr>
            <a:xfrm>
              <a:off x="0" y="0"/>
              <a:ext cx="9144000" cy="6858000"/>
              <a:chOff x="0" y="0"/>
              <a:chExt cx="9144000" cy="6858000"/>
            </a:xfrm>
          </p:grpSpPr>
          <p:grpSp>
            <p:nvGrpSpPr>
              <p:cNvPr id="12" name="Shape 12"/>
              <p:cNvGrpSpPr/>
              <p:nvPr/>
            </p:nvGrpSpPr>
            <p:grpSpPr>
              <a:xfrm>
                <a:off x="0" y="0"/>
                <a:ext cx="2514599" cy="6858000"/>
                <a:chOff x="0" y="0"/>
                <a:chExt cx="2514599" cy="6858000"/>
              </a:xfrm>
            </p:grpSpPr>
            <p:sp>
              <p:nvSpPr>
                <p:cNvPr id="13" name="Shape 13"/>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4" name="Shape 14"/>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5" name="Shape 15"/>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16" name="Shape 16"/>
              <p:cNvGrpSpPr/>
              <p:nvPr/>
            </p:nvGrpSpPr>
            <p:grpSpPr>
              <a:xfrm>
                <a:off x="422910" y="0"/>
                <a:ext cx="2514599" cy="6858000"/>
                <a:chOff x="0" y="0"/>
                <a:chExt cx="2514599" cy="6858000"/>
              </a:xfrm>
            </p:grpSpPr>
            <p:sp>
              <p:nvSpPr>
                <p:cNvPr id="17" name="Shape 17"/>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8" name="Shape 18"/>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19" name="Shape 19"/>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20" name="Shape 20"/>
              <p:cNvGrpSpPr/>
              <p:nvPr/>
            </p:nvGrpSpPr>
            <p:grpSpPr>
              <a:xfrm rot="10800000">
                <a:off x="6629400" y="0"/>
                <a:ext cx="2514599" cy="6858000"/>
                <a:chOff x="0" y="0"/>
                <a:chExt cx="2514599" cy="6858000"/>
              </a:xfrm>
            </p:grpSpPr>
            <p:sp>
              <p:nvSpPr>
                <p:cNvPr id="21" name="Shape 21"/>
                <p:cNvSpPr/>
                <p:nvPr/>
              </p:nvSpPr>
              <p:spPr>
                <a:xfrm>
                  <a:off x="914400" y="0"/>
                  <a:ext cx="1600199"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2" name="Shape 22"/>
                <p:cNvSpPr/>
                <p:nvPr/>
              </p:nvSpPr>
              <p:spPr>
                <a:xfrm>
                  <a:off x="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3" name="Shape 23"/>
                <p:cNvSpPr/>
                <p:nvPr/>
              </p:nvSpPr>
              <p:spPr>
                <a:xfrm>
                  <a:off x="2286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24" name="Shape 24"/>
              <p:cNvSpPr/>
              <p:nvPr/>
            </p:nvSpPr>
            <p:spPr>
              <a:xfrm>
                <a:off x="3810000" y="0"/>
                <a:ext cx="28194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5" name="Shape 25"/>
              <p:cNvSpPr/>
              <p:nvPr/>
            </p:nvSpPr>
            <p:spPr>
              <a:xfrm>
                <a:off x="2895600" y="0"/>
                <a:ext cx="4572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6" name="Shape 26"/>
              <p:cNvSpPr/>
              <p:nvPr/>
            </p:nvSpPr>
            <p:spPr>
              <a:xfrm>
                <a:off x="3124200" y="0"/>
                <a:ext cx="762000" cy="6858000"/>
              </a:xfrm>
              <a:prstGeom prst="rect">
                <a:avLst/>
              </a:prstGeom>
              <a:solidFill>
                <a:schemeClr val="lt1">
                  <a:alpha val="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27" name="Shape 27"/>
            <p:cNvSpPr/>
            <p:nvPr/>
          </p:nvSpPr>
          <p:spPr>
            <a:xfrm>
              <a:off x="-11875" y="5035137"/>
              <a:ext cx="9144000" cy="1175655"/>
            </a:xfrm>
            <a:custGeom>
              <a:avLst/>
              <a:gdLst/>
              <a:ahLst/>
              <a:cxnLst/>
              <a:rect l="0" t="0" r="0" b="0"/>
              <a:pathLst>
                <a:path w="120000" h="120000" extrusionOk="0">
                  <a:moveTo>
                    <a:pt x="0" y="113939"/>
                  </a:moveTo>
                  <a:cubicBezTo>
                    <a:pt x="6480" y="116969"/>
                    <a:pt x="12961" y="120000"/>
                    <a:pt x="21974" y="118787"/>
                  </a:cubicBezTo>
                  <a:cubicBezTo>
                    <a:pt x="30986" y="117575"/>
                    <a:pt x="42051" y="116161"/>
                    <a:pt x="54077" y="106666"/>
                  </a:cubicBezTo>
                  <a:cubicBezTo>
                    <a:pt x="66103" y="97171"/>
                    <a:pt x="83142" y="79595"/>
                    <a:pt x="94129" y="61818"/>
                  </a:cubicBezTo>
                  <a:cubicBezTo>
                    <a:pt x="105116" y="44040"/>
                    <a:pt x="116363" y="15757"/>
                    <a:pt x="120000" y="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28" name="Shape 28"/>
            <p:cNvSpPr/>
            <p:nvPr/>
          </p:nvSpPr>
          <p:spPr>
            <a:xfrm>
              <a:off x="-11875" y="3467594"/>
              <a:ext cx="9144000" cy="890650"/>
            </a:xfrm>
            <a:custGeom>
              <a:avLst/>
              <a:gdLst/>
              <a:ahLst/>
              <a:cxnLst/>
              <a:rect l="0" t="0" r="0" b="0"/>
              <a:pathLst>
                <a:path w="120000" h="120000" extrusionOk="0">
                  <a:moveTo>
                    <a:pt x="0" y="120000"/>
                  </a:moveTo>
                  <a:cubicBezTo>
                    <a:pt x="3454" y="101199"/>
                    <a:pt x="6909" y="82399"/>
                    <a:pt x="13714" y="63999"/>
                  </a:cubicBezTo>
                  <a:cubicBezTo>
                    <a:pt x="20519" y="45600"/>
                    <a:pt x="30181" y="18666"/>
                    <a:pt x="40831" y="9600"/>
                  </a:cubicBezTo>
                  <a:cubicBezTo>
                    <a:pt x="51480" y="533"/>
                    <a:pt x="64415" y="0"/>
                    <a:pt x="77610" y="9600"/>
                  </a:cubicBezTo>
                  <a:cubicBezTo>
                    <a:pt x="90805" y="19200"/>
                    <a:pt x="112805" y="57600"/>
                    <a:pt x="120000" y="672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29" name="Shape 29"/>
            <p:cNvSpPr/>
            <p:nvPr/>
          </p:nvSpPr>
          <p:spPr>
            <a:xfrm>
              <a:off x="-23750" y="5640778"/>
              <a:ext cx="3004457" cy="1211282"/>
            </a:xfrm>
            <a:custGeom>
              <a:avLst/>
              <a:gdLst/>
              <a:ahLst/>
              <a:cxnLst/>
              <a:rect l="0" t="0" r="0" b="0"/>
              <a:pathLst>
                <a:path w="120000" h="120000" extrusionOk="0">
                  <a:moveTo>
                    <a:pt x="0" y="0"/>
                  </a:moveTo>
                  <a:cubicBezTo>
                    <a:pt x="44071" y="49705"/>
                    <a:pt x="88142" y="99411"/>
                    <a:pt x="120000" y="120000"/>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30" name="Shape 30"/>
            <p:cNvSpPr/>
            <p:nvPr/>
          </p:nvSpPr>
          <p:spPr>
            <a:xfrm>
              <a:off x="-11875" y="5284519"/>
              <a:ext cx="9144000" cy="1478478"/>
            </a:xfrm>
            <a:custGeom>
              <a:avLst/>
              <a:gdLst/>
              <a:ahLst/>
              <a:cxnLst/>
              <a:rect l="0" t="0" r="0" b="0"/>
              <a:pathLst>
                <a:path w="120000" h="120000" extrusionOk="0">
                  <a:moveTo>
                    <a:pt x="0" y="0"/>
                  </a:moveTo>
                  <a:cubicBezTo>
                    <a:pt x="3753" y="8112"/>
                    <a:pt x="7506" y="16224"/>
                    <a:pt x="14493" y="27951"/>
                  </a:cubicBezTo>
                  <a:cubicBezTo>
                    <a:pt x="21480" y="39678"/>
                    <a:pt x="31922" y="57670"/>
                    <a:pt x="41922" y="70361"/>
                  </a:cubicBezTo>
                  <a:cubicBezTo>
                    <a:pt x="51922" y="83052"/>
                    <a:pt x="64571" y="96224"/>
                    <a:pt x="74493" y="104096"/>
                  </a:cubicBezTo>
                  <a:cubicBezTo>
                    <a:pt x="84415" y="111967"/>
                    <a:pt x="95116" y="115180"/>
                    <a:pt x="101454" y="117590"/>
                  </a:cubicBezTo>
                  <a:cubicBezTo>
                    <a:pt x="107792" y="120000"/>
                    <a:pt x="109428" y="118875"/>
                    <a:pt x="112519" y="118554"/>
                  </a:cubicBezTo>
                  <a:cubicBezTo>
                    <a:pt x="115610" y="118232"/>
                    <a:pt x="117805" y="116947"/>
                    <a:pt x="120000" y="115662"/>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31" name="Shape 31"/>
            <p:cNvSpPr/>
            <p:nvPr/>
          </p:nvSpPr>
          <p:spPr>
            <a:xfrm>
              <a:off x="2137558" y="5132119"/>
              <a:ext cx="6982691" cy="1719942"/>
            </a:xfrm>
            <a:custGeom>
              <a:avLst/>
              <a:gdLst/>
              <a:ahLst/>
              <a:cxnLst/>
              <a:rect l="0" t="0" r="0" b="0"/>
              <a:pathLst>
                <a:path w="120000" h="120000" extrusionOk="0">
                  <a:moveTo>
                    <a:pt x="0" y="120000"/>
                  </a:moveTo>
                  <a:cubicBezTo>
                    <a:pt x="2789" y="107226"/>
                    <a:pt x="5578" y="94453"/>
                    <a:pt x="9387" y="82715"/>
                  </a:cubicBezTo>
                  <a:cubicBezTo>
                    <a:pt x="13197" y="70978"/>
                    <a:pt x="18469" y="58273"/>
                    <a:pt x="22857" y="49574"/>
                  </a:cubicBezTo>
                  <a:cubicBezTo>
                    <a:pt x="27244" y="40874"/>
                    <a:pt x="29931" y="37007"/>
                    <a:pt x="35714" y="30517"/>
                  </a:cubicBezTo>
                  <a:cubicBezTo>
                    <a:pt x="41496" y="24027"/>
                    <a:pt x="52040" y="14913"/>
                    <a:pt x="57551" y="10632"/>
                  </a:cubicBezTo>
                  <a:cubicBezTo>
                    <a:pt x="63061" y="6352"/>
                    <a:pt x="63911" y="6490"/>
                    <a:pt x="68775" y="4833"/>
                  </a:cubicBezTo>
                  <a:cubicBezTo>
                    <a:pt x="73639" y="3176"/>
                    <a:pt x="81326" y="1380"/>
                    <a:pt x="86734" y="690"/>
                  </a:cubicBezTo>
                  <a:cubicBezTo>
                    <a:pt x="92142" y="0"/>
                    <a:pt x="101224" y="690"/>
                    <a:pt x="101224" y="690"/>
                  </a:cubicBezTo>
                  <a:lnTo>
                    <a:pt x="111632" y="690"/>
                  </a:lnTo>
                  <a:cubicBezTo>
                    <a:pt x="114523" y="966"/>
                    <a:pt x="117176" y="1933"/>
                    <a:pt x="118571" y="2347"/>
                  </a:cubicBezTo>
                  <a:cubicBezTo>
                    <a:pt x="119965" y="2761"/>
                    <a:pt x="119489" y="2623"/>
                    <a:pt x="120000" y="3176"/>
                  </a:cubicBezTo>
                </a:path>
              </a:pathLst>
            </a:custGeom>
            <a:noFill/>
            <a:ln w="9525" cap="flat" cmpd="sng">
              <a:solidFill>
                <a:schemeClr val="lt1">
                  <a:alpha val="20000"/>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entury Gothic"/>
                <a:ea typeface="Century Gothic"/>
                <a:cs typeface="Century Gothic"/>
                <a:sym typeface="Century Gothic"/>
              </a:endParaRPr>
            </a:p>
          </p:txBody>
        </p:sp>
        <p:sp>
          <p:nvSpPr>
            <p:cNvPr id="32" name="Shape 32"/>
            <p:cNvSpPr/>
            <p:nvPr/>
          </p:nvSpPr>
          <p:spPr>
            <a:xfrm rot="1800000">
              <a:off x="2996164" y="2859251"/>
              <a:ext cx="1601399" cy="1388235"/>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33" name="Shape 33"/>
            <p:cNvSpPr/>
            <p:nvPr/>
          </p:nvSpPr>
          <p:spPr>
            <a:xfrm rot="1800000">
              <a:off x="3720064" y="412607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34" name="Shape 34"/>
            <p:cNvSpPr/>
            <p:nvPr/>
          </p:nvSpPr>
          <p:spPr>
            <a:xfrm rot="1800000">
              <a:off x="3729590" y="1592427"/>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35" name="Shape 35"/>
            <p:cNvSpPr/>
            <p:nvPr/>
          </p:nvSpPr>
          <p:spPr>
            <a:xfrm rot="1800000">
              <a:off x="2977114" y="325603"/>
              <a:ext cx="1601399" cy="1388235"/>
            </a:xfrm>
            <a:prstGeom prst="hexagon">
              <a:avLst>
                <a:gd name="adj" fmla="val 28544"/>
                <a:gd name="vf" fmla="val 115470"/>
              </a:avLst>
            </a:prstGeom>
            <a:solidFill>
              <a:schemeClr val="lt1">
                <a:alpha val="3921"/>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36" name="Shape 36"/>
            <p:cNvSpPr/>
            <p:nvPr/>
          </p:nvSpPr>
          <p:spPr>
            <a:xfrm rot="1800000">
              <a:off x="4463014" y="5383378"/>
              <a:ext cx="1601399" cy="1388235"/>
            </a:xfrm>
            <a:prstGeom prst="hexagon">
              <a:avLst>
                <a:gd name="adj" fmla="val 28544"/>
                <a:gd name="vf" fmla="val 115470"/>
              </a:avLst>
            </a:prstGeom>
            <a:solidFill>
              <a:schemeClr val="lt1">
                <a:alpha val="5882"/>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37" name="Shape 37"/>
            <p:cNvSpPr/>
            <p:nvPr/>
          </p:nvSpPr>
          <p:spPr>
            <a:xfrm rot="1800000">
              <a:off x="-382403" y="4201527"/>
              <a:ext cx="1261499" cy="1388235"/>
            </a:xfrm>
            <a:custGeom>
              <a:avLst/>
              <a:gdLst/>
              <a:ahLst/>
              <a:cxnLst/>
              <a:rect l="0" t="0" r="0" b="0"/>
              <a:pathLst>
                <a:path w="120000" h="120000" extrusionOk="0">
                  <a:moveTo>
                    <a:pt x="0" y="9084"/>
                  </a:moveTo>
                  <a:lnTo>
                    <a:pt x="5360" y="0"/>
                  </a:lnTo>
                  <a:lnTo>
                    <a:pt x="82305" y="0"/>
                  </a:lnTo>
                  <a:lnTo>
                    <a:pt x="120000" y="60000"/>
                  </a:lnTo>
                  <a:lnTo>
                    <a:pt x="82305" y="120000"/>
                  </a:lnTo>
                  <a:lnTo>
                    <a:pt x="70827" y="119970"/>
                  </a:lnTo>
                  <a:lnTo>
                    <a:pt x="0" y="9084"/>
                  </a:lnTo>
                  <a:close/>
                </a:path>
              </a:pathLst>
            </a:cu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38" name="Shape 38"/>
            <p:cNvSpPr/>
            <p:nvPr/>
          </p:nvSpPr>
          <p:spPr>
            <a:xfrm rot="1800000">
              <a:off x="24364" y="540242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39" name="Shape 39"/>
            <p:cNvSpPr/>
            <p:nvPr/>
          </p:nvSpPr>
          <p:spPr>
            <a:xfrm rot="1800000">
              <a:off x="52940" y="2849728"/>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0" name="Shape 40"/>
            <p:cNvSpPr/>
            <p:nvPr/>
          </p:nvSpPr>
          <p:spPr>
            <a:xfrm rot="1800000">
              <a:off x="776839" y="4126076"/>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1" name="Shape 41"/>
            <p:cNvSpPr/>
            <p:nvPr/>
          </p:nvSpPr>
          <p:spPr>
            <a:xfrm rot="1800000">
              <a:off x="1510264" y="5411953"/>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2" name="Shape 42"/>
            <p:cNvSpPr/>
            <p:nvPr/>
          </p:nvSpPr>
          <p:spPr>
            <a:xfrm rot="1800000">
              <a:off x="1529315" y="2859251"/>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3" name="Shape 43"/>
            <p:cNvSpPr/>
            <p:nvPr/>
          </p:nvSpPr>
          <p:spPr>
            <a:xfrm rot="1800000">
              <a:off x="795889" y="1563852"/>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4" name="Shape 44"/>
            <p:cNvSpPr/>
            <p:nvPr/>
          </p:nvSpPr>
          <p:spPr>
            <a:xfrm rot="1800000">
              <a:off x="6806165" y="4145128"/>
              <a:ext cx="1601399" cy="1388235"/>
            </a:xfrm>
            <a:prstGeom prst="hexagon">
              <a:avLst>
                <a:gd name="adj" fmla="val 28544"/>
                <a:gd name="vf" fmla="val 115470"/>
              </a:avLst>
            </a:prstGeom>
            <a:solidFill>
              <a:schemeClr val="lt1">
                <a:alpha val="9803"/>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5" name="Shape 45"/>
            <p:cNvSpPr/>
            <p:nvPr/>
          </p:nvSpPr>
          <p:spPr>
            <a:xfrm rot="1800000">
              <a:off x="7549115" y="5421478"/>
              <a:ext cx="1601399" cy="1388235"/>
            </a:xfrm>
            <a:prstGeom prst="hexagon">
              <a:avLst>
                <a:gd name="adj" fmla="val 28544"/>
                <a:gd name="vf" fmla="val 115470"/>
              </a:avLst>
            </a:pr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6" name="Shape 46"/>
            <p:cNvSpPr/>
            <p:nvPr/>
          </p:nvSpPr>
          <p:spPr>
            <a:xfrm rot="1800000">
              <a:off x="7549116" y="2868778"/>
              <a:ext cx="1601399" cy="1388235"/>
            </a:xfrm>
            <a:prstGeom prst="hexagon">
              <a:avLst>
                <a:gd name="adj" fmla="val 28544"/>
                <a:gd name="vf" fmla="val 115470"/>
              </a:avLst>
            </a:prstGeom>
            <a:solidFill>
              <a:schemeClr val="lt1">
                <a:alpha val="6666"/>
              </a:schemeClr>
            </a:solidFill>
            <a:ln w="12700" cap="flat" cmpd="sng">
              <a:solidFill>
                <a:schemeClr val="lt1">
                  <a:alpha val="7843"/>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7" name="Shape 47"/>
            <p:cNvSpPr/>
            <p:nvPr/>
          </p:nvSpPr>
          <p:spPr>
            <a:xfrm rot="1800000">
              <a:off x="8306521" y="4055629"/>
              <a:ext cx="1243407" cy="1388235"/>
            </a:xfrm>
            <a:custGeom>
              <a:avLst/>
              <a:gdLst/>
              <a:ahLst/>
              <a:cxnLst/>
              <a:rect l="0" t="0" r="0" b="0"/>
              <a:pathLst>
                <a:path w="120000" h="120000" extrusionOk="0">
                  <a:moveTo>
                    <a:pt x="0" y="60000"/>
                  </a:moveTo>
                  <a:lnTo>
                    <a:pt x="38242" y="0"/>
                  </a:lnTo>
                  <a:lnTo>
                    <a:pt x="45748" y="347"/>
                  </a:lnTo>
                  <a:lnTo>
                    <a:pt x="120000" y="114618"/>
                  </a:lnTo>
                  <a:lnTo>
                    <a:pt x="116307" y="120000"/>
                  </a:lnTo>
                  <a:lnTo>
                    <a:pt x="38242" y="120000"/>
                  </a:lnTo>
                  <a:lnTo>
                    <a:pt x="0" y="60000"/>
                  </a:lnTo>
                  <a:close/>
                </a:path>
              </a:pathLst>
            </a:custGeom>
            <a:solidFill>
              <a:schemeClr val="lt1">
                <a:alpha val="3921"/>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48" name="Shape 48"/>
            <p:cNvSpPr/>
            <p:nvPr/>
          </p:nvSpPr>
          <p:spPr>
            <a:xfrm rot="1800000">
              <a:off x="8306771" y="1511523"/>
              <a:ext cx="1241871" cy="1388821"/>
            </a:xfrm>
            <a:custGeom>
              <a:avLst/>
              <a:gdLst/>
              <a:ahLst/>
              <a:cxnLst/>
              <a:rect l="0" t="0" r="0" b="0"/>
              <a:pathLst>
                <a:path w="120000" h="120000" extrusionOk="0">
                  <a:moveTo>
                    <a:pt x="0" y="60025"/>
                  </a:moveTo>
                  <a:lnTo>
                    <a:pt x="38289" y="50"/>
                  </a:lnTo>
                  <a:lnTo>
                    <a:pt x="46575" y="0"/>
                  </a:lnTo>
                  <a:lnTo>
                    <a:pt x="120000" y="114391"/>
                  </a:lnTo>
                  <a:lnTo>
                    <a:pt x="116450" y="120000"/>
                  </a:lnTo>
                  <a:lnTo>
                    <a:pt x="38289" y="120000"/>
                  </a:lnTo>
                  <a:lnTo>
                    <a:pt x="0" y="60025"/>
                  </a:lnTo>
                  <a:close/>
                </a:path>
              </a:pathLst>
            </a:custGeom>
            <a:solidFill>
              <a:schemeClr val="lt1">
                <a:alpha val="0"/>
              </a:schemeClr>
            </a:solidFill>
            <a:ln w="12700" cap="flat" cmpd="sng">
              <a:solidFill>
                <a:schemeClr val="lt1">
                  <a:alpha val="11764"/>
                </a:scheme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49" name="Shape 49"/>
          <p:cNvSpPr/>
          <p:nvPr/>
        </p:nvSpPr>
        <p:spPr>
          <a:xfrm>
            <a:off x="483568" y="290459"/>
            <a:ext cx="8229600" cy="6185646"/>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0" name="Shape 50"/>
          <p:cNvSpPr/>
          <p:nvPr/>
        </p:nvSpPr>
        <p:spPr>
          <a:xfrm>
            <a:off x="4561242" y="-21511"/>
            <a:ext cx="3679116" cy="699243"/>
          </a:xfrm>
          <a:prstGeom prst="rect">
            <a:avLst/>
          </a:prstGeom>
          <a:solidFill>
            <a:srgbClr val="F5F5F5"/>
          </a:solidFill>
          <a:ln w="15875" cap="flat" cmpd="sng">
            <a:solidFill>
              <a:srgbClr val="74A50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1" name="Shape 51"/>
          <p:cNvSpPr/>
          <p:nvPr/>
        </p:nvSpPr>
        <p:spPr>
          <a:xfrm>
            <a:off x="4649096" y="-21510"/>
            <a:ext cx="3505200" cy="623938"/>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2" name="Shape 52"/>
          <p:cNvSpPr txBox="1">
            <a:spLocks noGrp="1"/>
          </p:cNvSpPr>
          <p:nvPr>
            <p:ph type="title"/>
          </p:nvPr>
        </p:nvSpPr>
        <p:spPr>
          <a:xfrm>
            <a:off x="1043490" y="1027663"/>
            <a:ext cx="7024744" cy="11430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entury Gothic"/>
              <a:buNone/>
              <a:defRPr sz="4000" b="0" i="0" u="none" strike="noStrike" cap="none">
                <a:solidFill>
                  <a:schemeClr val="accen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3" name="Shape 53"/>
          <p:cNvSpPr txBox="1">
            <a:spLocks noGrp="1"/>
          </p:cNvSpPr>
          <p:nvPr>
            <p:ph type="body" idx="1"/>
          </p:nvPr>
        </p:nvSpPr>
        <p:spPr>
          <a:xfrm>
            <a:off x="1043491" y="2323651"/>
            <a:ext cx="6777317" cy="3508977"/>
          </a:xfrm>
          <a:prstGeom prst="rect">
            <a:avLst/>
          </a:prstGeom>
          <a:noFill/>
          <a:ln>
            <a:noFill/>
          </a:ln>
        </p:spPr>
        <p:txBody>
          <a:bodyPr lIns="91425" tIns="91425" rIns="91425" bIns="91425" anchor="t" anchorCtr="0"/>
          <a:lstStyle>
            <a:lvl1pPr marL="342900" marR="0" lvl="0" indent="-163576" algn="l" rtl="0">
              <a:spcBef>
                <a:spcPts val="480"/>
              </a:spcBef>
              <a:buClr>
                <a:schemeClr val="accent1"/>
              </a:buClr>
              <a:buSzPct val="76000"/>
              <a:buFont typeface="Noto Sans Symbols"/>
              <a:buChar char="○"/>
              <a:defRPr sz="2400" b="0" i="0" u="none" strike="noStrike" cap="none">
                <a:solidFill>
                  <a:schemeClr val="dk2"/>
                </a:solidFill>
                <a:latin typeface="Century Gothic"/>
                <a:ea typeface="Century Gothic"/>
                <a:cs typeface="Century Gothic"/>
                <a:sym typeface="Century Gothic"/>
              </a:defRPr>
            </a:lvl1pPr>
            <a:lvl2pPr marL="640080" marR="0" lvl="1" indent="-178308" algn="l" rtl="0">
              <a:spcBef>
                <a:spcPts val="440"/>
              </a:spcBef>
              <a:buClr>
                <a:schemeClr val="accent1"/>
              </a:buClr>
              <a:buSzPct val="76000"/>
              <a:buFont typeface="Noto Sans Symbols"/>
              <a:buChar char="○"/>
              <a:defRPr sz="2200" b="0" i="0" u="none" strike="noStrike" cap="none">
                <a:solidFill>
                  <a:schemeClr val="dk2"/>
                </a:solidFill>
                <a:latin typeface="Century Gothic"/>
                <a:ea typeface="Century Gothic"/>
                <a:cs typeface="Century Gothic"/>
                <a:sym typeface="Century Gothic"/>
              </a:defRPr>
            </a:lvl2pPr>
            <a:lvl3pPr marL="914400" marR="0" lvl="2" indent="-132080" algn="l" rtl="0">
              <a:spcBef>
                <a:spcPts val="400"/>
              </a:spcBef>
              <a:buClr>
                <a:schemeClr val="accent1"/>
              </a:buClr>
              <a:buSzPct val="76000"/>
              <a:buFont typeface="Noto Sans Symbols"/>
              <a:buChar char="○"/>
              <a:defRPr sz="2000" b="0" i="0" u="none" strike="noStrike" cap="none">
                <a:solidFill>
                  <a:schemeClr val="dk2"/>
                </a:solidFill>
                <a:latin typeface="Century Gothic"/>
                <a:ea typeface="Century Gothic"/>
                <a:cs typeface="Century Gothic"/>
                <a:sym typeface="Century Gothic"/>
              </a:defRPr>
            </a:lvl3pPr>
            <a:lvl4pPr marL="1124712" marR="0" lvl="3" indent="-148844" algn="l" rtl="0">
              <a:spcBef>
                <a:spcPts val="360"/>
              </a:spcBef>
              <a:buClr>
                <a:schemeClr val="accent1"/>
              </a:buClr>
              <a:buSzPct val="760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1325880" marR="0" lvl="4" indent="-156464" algn="l" rtl="0">
              <a:spcBef>
                <a:spcPts val="320"/>
              </a:spcBef>
              <a:buClr>
                <a:schemeClr val="accent1"/>
              </a:buClr>
              <a:buSzPct val="76000"/>
              <a:buFont typeface="Noto Sans Symbols"/>
              <a:buChar char="○"/>
              <a:defRPr sz="1600" b="0" i="0" u="none" strike="noStrike" cap="none">
                <a:solidFill>
                  <a:schemeClr val="dk2"/>
                </a:solidFill>
                <a:latin typeface="Century Gothic"/>
                <a:ea typeface="Century Gothic"/>
                <a:cs typeface="Century Gothic"/>
                <a:sym typeface="Century Gothic"/>
              </a:defRPr>
            </a:lvl5pPr>
            <a:lvl6pPr marL="1517904" marR="0" lvl="5" indent="-167639"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6pPr>
            <a:lvl7pPr marL="1719072" marR="0" lvl="6" indent="-165608"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7pPr>
            <a:lvl8pPr marL="1920240" marR="0" lvl="7" indent="-163575"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8pPr>
            <a:lvl9pPr marL="2121408" marR="0" lvl="8" indent="-161543" algn="l" rtl="0">
              <a:spcBef>
                <a:spcPts val="280"/>
              </a:spcBef>
              <a:buClr>
                <a:schemeClr val="accent1"/>
              </a:buClr>
              <a:buSzPct val="76000"/>
              <a:buFont typeface="Noto Sans Symbols"/>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54" name="Shape 54"/>
          <p:cNvSpPr txBox="1">
            <a:spLocks noGrp="1"/>
          </p:cNvSpPr>
          <p:nvPr>
            <p:ph type="dt" idx="10"/>
          </p:nvPr>
        </p:nvSpPr>
        <p:spPr>
          <a:xfrm>
            <a:off x="5997387" y="224491"/>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rgbClr val="FEFEFE"/>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5" name="Shape 55"/>
          <p:cNvSpPr txBox="1">
            <a:spLocks noGrp="1"/>
          </p:cNvSpPr>
          <p:nvPr>
            <p:ph type="ftr" idx="11"/>
          </p:nvPr>
        </p:nvSpPr>
        <p:spPr>
          <a:xfrm>
            <a:off x="4641448" y="5852160"/>
            <a:ext cx="3502152"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Shape 56"/>
          <p:cNvSpPr txBox="1">
            <a:spLocks noGrp="1"/>
          </p:cNvSpPr>
          <p:nvPr>
            <p:ph type="sldNum" idx="12"/>
          </p:nvPr>
        </p:nvSpPr>
        <p:spPr>
          <a:xfrm>
            <a:off x="6430180" y="5894932"/>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a:t>
            </a:fld>
            <a:endParaRPr lang="en-CA" sz="1200" b="0" i="0" u="none" strike="noStrike" cap="none">
              <a:solidFill>
                <a:schemeClr val="accent2"/>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ctrTitle"/>
          </p:nvPr>
        </p:nvSpPr>
        <p:spPr>
          <a:xfrm>
            <a:off x="4626275" y="356799"/>
            <a:ext cx="4032300" cy="33195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Century Gothic"/>
              <a:buNone/>
            </a:pPr>
            <a:r>
              <a:rPr lang="en-CA" sz="3000" b="0" i="0" u="none" strike="noStrike" cap="none">
                <a:solidFill>
                  <a:schemeClr val="lt1"/>
                </a:solidFill>
                <a:latin typeface="Century Gothic"/>
                <a:ea typeface="Century Gothic"/>
                <a:cs typeface="Century Gothic"/>
                <a:sym typeface="Century Gothic"/>
              </a:rPr>
              <a:t>INNOVATIONS, CHALLENGES and </a:t>
            </a:r>
            <a:r>
              <a:rPr lang="en-CA" sz="3000" b="0" i="0" u="none" strike="noStrike" cap="none">
                <a:solidFill>
                  <a:srgbClr val="FFFFFF"/>
                </a:solidFill>
                <a:latin typeface="Century Gothic"/>
                <a:ea typeface="Century Gothic"/>
                <a:cs typeface="Century Gothic"/>
                <a:sym typeface="Century Gothic"/>
              </a:rPr>
              <a:t>OPPORTUNITIES </a:t>
            </a:r>
            <a:r>
              <a:rPr lang="en-CA" sz="3000" b="0" i="0" u="none" strike="noStrike" cap="none">
                <a:solidFill>
                  <a:schemeClr val="accent1"/>
                </a:solidFill>
                <a:latin typeface="Century Gothic"/>
                <a:ea typeface="Century Gothic"/>
                <a:cs typeface="Century Gothic"/>
                <a:sym typeface="Century Gothic"/>
              </a:rPr>
              <a:t>within Regional Health Libraries in British Columbia</a:t>
            </a:r>
          </a:p>
        </p:txBody>
      </p:sp>
      <p:sp>
        <p:nvSpPr>
          <p:cNvPr id="335" name="Shape 335"/>
          <p:cNvSpPr txBox="1">
            <a:spLocks noGrp="1"/>
          </p:cNvSpPr>
          <p:nvPr>
            <p:ph type="subTitle" idx="1"/>
          </p:nvPr>
        </p:nvSpPr>
        <p:spPr>
          <a:xfrm>
            <a:off x="4860032" y="4509119"/>
            <a:ext cx="3240359" cy="138861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CA" sz="1850" b="0" i="0" u="none" strike="noStrike" cap="none">
                <a:solidFill>
                  <a:schemeClr val="accent1"/>
                </a:solidFill>
                <a:latin typeface="Century Gothic"/>
                <a:ea typeface="Century Gothic"/>
                <a:cs typeface="Century Gothic"/>
                <a:sym typeface="Century Gothic"/>
              </a:rPr>
              <a:t>Elisheba Muturi-Kihara</a:t>
            </a:r>
          </a:p>
          <a:p>
            <a:pPr marL="0" marR="0" lvl="0" indent="0" algn="l" rtl="0">
              <a:lnSpc>
                <a:spcPct val="90000"/>
              </a:lnSpc>
              <a:spcBef>
                <a:spcPts val="370"/>
              </a:spcBef>
              <a:spcAft>
                <a:spcPts val="0"/>
              </a:spcAft>
              <a:buClr>
                <a:schemeClr val="accent1"/>
              </a:buClr>
              <a:buSzPct val="25000"/>
              <a:buFont typeface="Noto Sans Symbols"/>
              <a:buNone/>
            </a:pPr>
            <a:r>
              <a:rPr lang="en-CA" sz="1850" b="0" i="0" u="none" strike="noStrike" cap="none">
                <a:solidFill>
                  <a:schemeClr val="accent1"/>
                </a:solidFill>
                <a:latin typeface="Century Gothic"/>
                <a:ea typeface="Century Gothic"/>
                <a:cs typeface="Century Gothic"/>
                <a:sym typeface="Century Gothic"/>
              </a:rPr>
              <a:t>Shannon Long</a:t>
            </a:r>
          </a:p>
          <a:p>
            <a:pPr marL="0" marR="0" lvl="0" indent="0" algn="l" rtl="0">
              <a:lnSpc>
                <a:spcPct val="90000"/>
              </a:lnSpc>
              <a:spcBef>
                <a:spcPts val="370"/>
              </a:spcBef>
              <a:spcAft>
                <a:spcPts val="0"/>
              </a:spcAft>
              <a:buClr>
                <a:schemeClr val="accent1"/>
              </a:buClr>
              <a:buSzPct val="25000"/>
              <a:buFont typeface="Noto Sans Symbols"/>
              <a:buNone/>
            </a:pPr>
            <a:endParaRPr sz="1850" b="0" i="0" u="none" strike="noStrike" cap="none">
              <a:solidFill>
                <a:schemeClr val="accent1"/>
              </a:solidFill>
              <a:latin typeface="Century Gothic"/>
              <a:ea typeface="Century Gothic"/>
              <a:cs typeface="Century Gothic"/>
              <a:sym typeface="Century Gothic"/>
            </a:endParaRPr>
          </a:p>
          <a:p>
            <a:pPr marL="0" marR="0" lvl="0" indent="0" algn="l" rtl="0">
              <a:lnSpc>
                <a:spcPct val="90000"/>
              </a:lnSpc>
              <a:spcBef>
                <a:spcPts val="370"/>
              </a:spcBef>
              <a:buClr>
                <a:schemeClr val="accent1"/>
              </a:buClr>
              <a:buSzPct val="25000"/>
              <a:buFont typeface="Noto Sans Symbols"/>
              <a:buNone/>
            </a:pPr>
            <a:r>
              <a:rPr lang="en-CA" sz="1850" b="0" i="0" u="none" strike="noStrike" cap="none">
                <a:solidFill>
                  <a:schemeClr val="accent1"/>
                </a:solidFill>
                <a:latin typeface="Century Gothic"/>
                <a:ea typeface="Century Gothic"/>
                <a:cs typeface="Century Gothic"/>
                <a:sym typeface="Century Gothic"/>
              </a:rPr>
              <a:t>May 17,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Key findings</a:t>
            </a:r>
          </a:p>
        </p:txBody>
      </p:sp>
      <p:sp>
        <p:nvSpPr>
          <p:cNvPr id="403" name="Shape 403"/>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prioritization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Research and reference services</a:t>
            </a:r>
          </a:p>
          <a:p>
            <a:pPr marL="640080" marR="0" lvl="1" indent="-284480" algn="l" rtl="0">
              <a:spcBef>
                <a:spcPts val="440"/>
              </a:spcBef>
              <a:spcAft>
                <a:spcPts val="0"/>
              </a:spcAft>
              <a:buClr>
                <a:schemeClr val="accent1"/>
              </a:buClr>
              <a:buSzPct val="76000"/>
              <a:buFont typeface="Noto Sans Symbols"/>
              <a:buChar char="○"/>
            </a:pPr>
            <a:r>
              <a:rPr lang="en-CA" sz="2200" b="1" i="0" u="none" strike="noStrike" cap="none">
                <a:solidFill>
                  <a:srgbClr val="8F5200"/>
                </a:solidFill>
                <a:latin typeface="Century Gothic"/>
                <a:ea typeface="Century Gothic"/>
                <a:cs typeface="Century Gothic"/>
                <a:sym typeface="Century Gothic"/>
              </a:rPr>
              <a:t>Instruction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Liaison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delivery models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Innovations and barriers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Evaluation and needs assessment</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Barriers and opportunities</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04" name="Shape 404"/>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10</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971600" y="404663"/>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Instruction</a:t>
            </a:r>
          </a:p>
        </p:txBody>
      </p:sp>
      <p:sp>
        <p:nvSpPr>
          <p:cNvPr id="411" name="Shape 411"/>
          <p:cNvSpPr txBox="1">
            <a:spLocks noGrp="1"/>
          </p:cNvSpPr>
          <p:nvPr>
            <p:ph type="body" idx="1"/>
          </p:nvPr>
        </p:nvSpPr>
        <p:spPr>
          <a:xfrm>
            <a:off x="637200" y="1897475"/>
            <a:ext cx="7869600" cy="4051800"/>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Methods and means of offering instruction &amp; training to remote clients was a universal challenge</a:t>
            </a:r>
          </a:p>
          <a:p>
            <a:pPr marL="342900" marR="0" lvl="0" indent="-279400" algn="l" rtl="0">
              <a:spcBef>
                <a:spcPts val="320"/>
              </a:spcBef>
              <a:spcAft>
                <a:spcPts val="0"/>
              </a:spcAft>
              <a:buClr>
                <a:schemeClr val="accent1"/>
              </a:buClr>
              <a:buSzPct val="76000"/>
              <a:buFont typeface="Noto Sans Symbols"/>
              <a:buNone/>
            </a:pPr>
            <a:endParaRPr sz="16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Some libraries use Skype, WebEx, or shared desktop/ Microsoft Lync to reach remote clients</a:t>
            </a:r>
          </a:p>
          <a:p>
            <a:pPr marL="342900" marR="0" lvl="0" indent="-279400" algn="l" rtl="0">
              <a:spcBef>
                <a:spcPts val="320"/>
              </a:spcBef>
              <a:spcAft>
                <a:spcPts val="0"/>
              </a:spcAft>
              <a:buClr>
                <a:schemeClr val="accent1"/>
              </a:buClr>
              <a:buSzPct val="76000"/>
              <a:buFont typeface="Noto Sans Symbols"/>
              <a:buNone/>
            </a:pPr>
            <a:endParaRPr sz="16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No use of recorded video tutorials despite the geographical spread and remote users. </a:t>
            </a:r>
          </a:p>
          <a:p>
            <a:pPr marL="342900" marR="0" lvl="0" indent="-279400" algn="l" rtl="0">
              <a:spcBef>
                <a:spcPts val="320"/>
              </a:spcBef>
              <a:spcAft>
                <a:spcPts val="0"/>
              </a:spcAft>
              <a:buClr>
                <a:schemeClr val="accent1"/>
              </a:buClr>
              <a:buSzPct val="76000"/>
              <a:buFont typeface="Noto Sans Symbols"/>
              <a:buNone/>
            </a:pPr>
            <a:endParaRPr sz="1600" b="0" i="0" u="none" strike="noStrike" cap="none">
              <a:solidFill>
                <a:schemeClr val="dk2"/>
              </a:solidFill>
              <a:latin typeface="Century Gothic"/>
              <a:ea typeface="Century Gothic"/>
              <a:cs typeface="Century Gothic"/>
              <a:sym typeface="Century Gothic"/>
            </a:endParaRPr>
          </a:p>
          <a:p>
            <a:pPr marL="68580" marR="0" lvl="0" indent="-5080" algn="l" rtl="0">
              <a:spcBef>
                <a:spcPts val="480"/>
              </a:spcBef>
              <a:buClr>
                <a:schemeClr val="accent1"/>
              </a:buClr>
              <a:buSzPct val="25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12" name="Shape 412"/>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11</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Key findings</a:t>
            </a:r>
          </a:p>
        </p:txBody>
      </p:sp>
      <p:sp>
        <p:nvSpPr>
          <p:cNvPr id="419" name="Shape 419"/>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prioritization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Research and reference services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Instruction</a:t>
            </a:r>
          </a:p>
          <a:p>
            <a:pPr marL="640080" marR="0" lvl="1" indent="-284480" algn="l" rtl="0">
              <a:spcBef>
                <a:spcPts val="440"/>
              </a:spcBef>
              <a:spcAft>
                <a:spcPts val="0"/>
              </a:spcAft>
              <a:buClr>
                <a:schemeClr val="accent1"/>
              </a:buClr>
              <a:buSzPct val="76000"/>
              <a:buFont typeface="Noto Sans Symbols"/>
              <a:buChar char="○"/>
            </a:pPr>
            <a:r>
              <a:rPr lang="en-CA" sz="2200" b="1" i="0" u="none" strike="noStrike" cap="none">
                <a:solidFill>
                  <a:srgbClr val="8F5200"/>
                </a:solidFill>
                <a:latin typeface="Century Gothic"/>
                <a:ea typeface="Century Gothic"/>
                <a:cs typeface="Century Gothic"/>
                <a:sym typeface="Century Gothic"/>
              </a:rPr>
              <a:t>Liaison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delivery models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Innovations and barriers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Evaluation and needs assessment</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Barriers and opportunities</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20" name="Shape 420"/>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12</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971600" y="476672"/>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Liaison and outreach</a:t>
            </a:r>
          </a:p>
        </p:txBody>
      </p:sp>
      <p:sp>
        <p:nvSpPr>
          <p:cNvPr id="427" name="Shape 427"/>
          <p:cNvSpPr txBox="1">
            <a:spLocks noGrp="1"/>
          </p:cNvSpPr>
          <p:nvPr>
            <p:ph type="body" idx="1"/>
          </p:nvPr>
        </p:nvSpPr>
        <p:spPr>
          <a:xfrm>
            <a:off x="899591" y="2060848"/>
            <a:ext cx="7488831" cy="3672406"/>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accent1"/>
              </a:buClr>
              <a:buSzPct val="76000"/>
              <a:buFont typeface="Noto Sans Symbols"/>
              <a:buChar char="○"/>
            </a:pPr>
            <a:r>
              <a:rPr lang="en-CA" sz="2300" b="0" i="0" u="none" strike="noStrike" cap="none">
                <a:solidFill>
                  <a:schemeClr val="dk2"/>
                </a:solidFill>
                <a:latin typeface="Century Gothic"/>
                <a:ea typeface="Century Gothic"/>
                <a:cs typeface="Century Gothic"/>
                <a:sym typeface="Century Gothic"/>
              </a:rPr>
              <a:t>Most libraries provide liaison support.</a:t>
            </a:r>
          </a:p>
          <a:p>
            <a:pPr marL="342900" marR="0" lvl="0" indent="-279400" algn="l" rtl="0">
              <a:spcBef>
                <a:spcPts val="1000"/>
              </a:spcBef>
              <a:spcAft>
                <a:spcPts val="0"/>
              </a:spcAft>
              <a:buClr>
                <a:schemeClr val="accent1"/>
              </a:buClr>
              <a:buSzPct val="76000"/>
              <a:buFont typeface="Noto Sans Symbols"/>
              <a:buChar char="○"/>
            </a:pPr>
            <a:r>
              <a:rPr lang="en-CA" sz="2300" b="0" i="0" u="none" strike="noStrike" cap="none">
                <a:solidFill>
                  <a:schemeClr val="dk2"/>
                </a:solidFill>
                <a:latin typeface="Century Gothic"/>
                <a:ea typeface="Century Gothic"/>
                <a:cs typeface="Century Gothic"/>
                <a:sym typeface="Century Gothic"/>
              </a:rPr>
              <a:t>Over half are involved in committees:</a:t>
            </a:r>
          </a:p>
          <a:p>
            <a:pPr marL="640080" marR="0" lvl="1" indent="-284480" algn="l" rtl="0">
              <a:spcBef>
                <a:spcPts val="1000"/>
              </a:spcBef>
              <a:spcAft>
                <a:spcPts val="0"/>
              </a:spcAft>
              <a:buClr>
                <a:schemeClr val="accent1"/>
              </a:buClr>
              <a:buSzPct val="76000"/>
              <a:buFont typeface="Noto Sans Symbols"/>
              <a:buChar char="○"/>
            </a:pPr>
            <a:r>
              <a:rPr lang="en-CA" sz="2100" b="0" i="0" u="none" strike="noStrike" cap="none">
                <a:solidFill>
                  <a:schemeClr val="dk2"/>
                </a:solidFill>
                <a:latin typeface="Century Gothic"/>
                <a:ea typeface="Century Gothic"/>
                <a:cs typeface="Century Gothic"/>
                <a:sym typeface="Century Gothic"/>
              </a:rPr>
              <a:t>conducting literature searches </a:t>
            </a:r>
          </a:p>
          <a:p>
            <a:pPr marL="640080" marR="0" lvl="1" indent="-284480" algn="l" rtl="0">
              <a:spcBef>
                <a:spcPts val="1000"/>
              </a:spcBef>
              <a:spcAft>
                <a:spcPts val="0"/>
              </a:spcAft>
              <a:buClr>
                <a:schemeClr val="accent1"/>
              </a:buClr>
              <a:buSzPct val="76000"/>
              <a:buFont typeface="Noto Sans Symbols"/>
              <a:buChar char="○"/>
            </a:pPr>
            <a:r>
              <a:rPr lang="en-CA" sz="2100" b="0" i="0" u="none" strike="noStrike" cap="none">
                <a:solidFill>
                  <a:schemeClr val="dk2"/>
                </a:solidFill>
                <a:latin typeface="Century Gothic"/>
                <a:ea typeface="Century Gothic"/>
                <a:cs typeface="Century Gothic"/>
                <a:sym typeface="Century Gothic"/>
              </a:rPr>
              <a:t>raising awareness </a:t>
            </a:r>
          </a:p>
          <a:p>
            <a:pPr marL="640080" marR="0" lvl="1" indent="-284480" algn="l" rtl="0">
              <a:spcBef>
                <a:spcPts val="1000"/>
              </a:spcBef>
              <a:spcAft>
                <a:spcPts val="0"/>
              </a:spcAft>
              <a:buClr>
                <a:schemeClr val="accent1"/>
              </a:buClr>
              <a:buSzPct val="76000"/>
              <a:buFont typeface="Noto Sans Symbols"/>
              <a:buChar char="○"/>
            </a:pPr>
            <a:r>
              <a:rPr lang="en-CA" sz="2100" b="0" i="0" u="none" strike="noStrike" cap="none">
                <a:solidFill>
                  <a:schemeClr val="dk2"/>
                </a:solidFill>
                <a:latin typeface="Century Gothic"/>
                <a:ea typeface="Century Gothic"/>
                <a:cs typeface="Century Gothic"/>
                <a:sym typeface="Century Gothic"/>
              </a:rPr>
              <a:t>knowledge brokers</a:t>
            </a:r>
          </a:p>
          <a:p>
            <a:pPr marL="640080" marR="0" lvl="1" indent="-284480" algn="l" rtl="0">
              <a:spcBef>
                <a:spcPts val="1000"/>
              </a:spcBef>
              <a:spcAft>
                <a:spcPts val="0"/>
              </a:spcAft>
              <a:buClr>
                <a:schemeClr val="accent1"/>
              </a:buClr>
              <a:buSzPct val="76000"/>
              <a:buFont typeface="Noto Sans Symbols"/>
              <a:buChar char="○"/>
            </a:pPr>
            <a:r>
              <a:rPr lang="en-CA" sz="2100" b="0" i="0" u="none" strike="noStrike" cap="none">
                <a:solidFill>
                  <a:schemeClr val="dk2"/>
                </a:solidFill>
                <a:latin typeface="Century Gothic"/>
                <a:ea typeface="Century Gothic"/>
                <a:cs typeface="Century Gothic"/>
                <a:sym typeface="Century Gothic"/>
              </a:rPr>
              <a:t>chairing committees  </a:t>
            </a:r>
          </a:p>
          <a:p>
            <a:pPr marL="640080" marR="0" lvl="1" indent="-284480" algn="l" rtl="0">
              <a:spcBef>
                <a:spcPts val="1000"/>
              </a:spcBef>
              <a:spcAft>
                <a:spcPts val="0"/>
              </a:spcAft>
              <a:buClr>
                <a:schemeClr val="accent1"/>
              </a:buClr>
              <a:buSzPct val="76000"/>
              <a:buFont typeface="Noto Sans Symbols"/>
              <a:buChar char="○"/>
            </a:pPr>
            <a:r>
              <a:rPr lang="en-CA" sz="2100" b="0" i="0" u="none" strike="noStrike" cap="none">
                <a:solidFill>
                  <a:schemeClr val="dk2"/>
                </a:solidFill>
                <a:latin typeface="Century Gothic"/>
                <a:ea typeface="Century Gothic"/>
                <a:cs typeface="Century Gothic"/>
                <a:sym typeface="Century Gothic"/>
              </a:rPr>
              <a:t>editorial experts</a:t>
            </a:r>
          </a:p>
          <a:p>
            <a:pPr marL="640080" marR="0" lvl="1" indent="-284480" algn="l" rtl="0">
              <a:spcBef>
                <a:spcPts val="1000"/>
              </a:spcBef>
              <a:spcAft>
                <a:spcPts val="0"/>
              </a:spcAft>
              <a:buClr>
                <a:schemeClr val="accent1"/>
              </a:buClr>
              <a:buSzPct val="76000"/>
              <a:buFont typeface="Noto Sans Symbols"/>
              <a:buChar char="○"/>
            </a:pPr>
            <a:r>
              <a:rPr lang="en-CA" sz="2100" b="0" i="0" u="none" strike="noStrike" cap="none">
                <a:solidFill>
                  <a:schemeClr val="dk2"/>
                </a:solidFill>
                <a:latin typeface="Century Gothic"/>
                <a:ea typeface="Century Gothic"/>
                <a:cs typeface="Century Gothic"/>
                <a:sym typeface="Century Gothic"/>
              </a:rPr>
              <a:t>providing content</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28" name="Shape 428"/>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13</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Key findings</a:t>
            </a:r>
          </a:p>
        </p:txBody>
      </p:sp>
      <p:sp>
        <p:nvSpPr>
          <p:cNvPr id="435" name="Shape 435"/>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prioritization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Research and reference services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Instruction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Liaison</a:t>
            </a:r>
          </a:p>
          <a:p>
            <a:pPr marL="640080" marR="0" lvl="1" indent="-284480" algn="l" rtl="0">
              <a:spcBef>
                <a:spcPts val="440"/>
              </a:spcBef>
              <a:spcAft>
                <a:spcPts val="0"/>
              </a:spcAft>
              <a:buClr>
                <a:schemeClr val="accent1"/>
              </a:buClr>
              <a:buSzPct val="76000"/>
              <a:buFont typeface="Noto Sans Symbols"/>
              <a:buChar char="○"/>
            </a:pPr>
            <a:r>
              <a:rPr lang="en-CA" sz="2200" b="1" i="0" u="none" strike="noStrike" cap="none">
                <a:solidFill>
                  <a:srgbClr val="8F5200"/>
                </a:solidFill>
                <a:latin typeface="Century Gothic"/>
                <a:ea typeface="Century Gothic"/>
                <a:cs typeface="Century Gothic"/>
                <a:sym typeface="Century Gothic"/>
              </a:rPr>
              <a:t>Service delivery models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Innovations and barriers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Evaluation and needs assessment</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Barriers and opportunities</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36" name="Shape 436"/>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14</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755575" y="332656"/>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Service delivery models</a:t>
            </a:r>
          </a:p>
        </p:txBody>
      </p:sp>
      <p:sp>
        <p:nvSpPr>
          <p:cNvPr id="443" name="Shape 443"/>
          <p:cNvSpPr txBox="1">
            <a:spLocks noGrp="1"/>
          </p:cNvSpPr>
          <p:nvPr>
            <p:ph type="body" idx="1"/>
          </p:nvPr>
        </p:nvSpPr>
        <p:spPr>
          <a:xfrm>
            <a:off x="539552" y="1628800"/>
            <a:ext cx="7848871" cy="4896543"/>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Seven of the nine library systems have multiple sites.</a:t>
            </a:r>
          </a:p>
          <a:p>
            <a:pPr marL="68580" marR="0" lvl="0" indent="-5080" algn="l" rtl="0">
              <a:spcBef>
                <a:spcPts val="1000"/>
              </a:spcBef>
              <a:spcAft>
                <a:spcPts val="0"/>
              </a:spcAft>
              <a:buClr>
                <a:schemeClr val="accent1"/>
              </a:buClr>
              <a:buSzPct val="25000"/>
              <a:buFont typeface="Noto Sans Symbols"/>
              <a:buNone/>
            </a:pPr>
            <a:r>
              <a:rPr lang="en-CA" sz="2200" b="0" i="0" u="none" strike="noStrike" cap="none">
                <a:solidFill>
                  <a:schemeClr val="dk2"/>
                </a:solidFill>
                <a:latin typeface="Century Gothic"/>
                <a:ea typeface="Century Gothic"/>
                <a:cs typeface="Century Gothic"/>
                <a:sym typeface="Century Gothic"/>
              </a:rPr>
              <a:t> </a:t>
            </a:r>
          </a:p>
          <a:p>
            <a:pPr marL="342900" marR="0" lvl="0" indent="-279400" algn="l" rtl="0">
              <a:spcBef>
                <a:spcPts val="100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requests sent to central intake email or directly to specific librarians based on location, expertise and preference. </a:t>
            </a:r>
          </a:p>
          <a:p>
            <a:pPr marL="68580" marR="0" lvl="0" indent="-5080" algn="l" rtl="0">
              <a:spcBef>
                <a:spcPts val="1000"/>
              </a:spcBef>
              <a:spcAft>
                <a:spcPts val="0"/>
              </a:spcAft>
              <a:buClr>
                <a:schemeClr val="accent1"/>
              </a:buClr>
              <a:buSzPct val="25000"/>
              <a:buFont typeface="Noto Sans Symbols"/>
              <a:buNone/>
            </a:pPr>
            <a:endParaRPr sz="2200" b="0" i="0" u="none" strike="noStrike" cap="none">
              <a:solidFill>
                <a:schemeClr val="dk2"/>
              </a:solidFill>
              <a:latin typeface="Century Gothic"/>
              <a:ea typeface="Century Gothic"/>
              <a:cs typeface="Century Gothic"/>
              <a:sym typeface="Century Gothic"/>
            </a:endParaRPr>
          </a:p>
          <a:p>
            <a:pPr marL="342900" marR="0" lvl="0" indent="-279400" algn="l" rtl="0">
              <a:spcBef>
                <a:spcPts val="100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Collection development mostly done at site level.  </a:t>
            </a:r>
          </a:p>
          <a:p>
            <a:pPr marL="68580" marR="0" lvl="0" indent="-5080" algn="l" rtl="0">
              <a:spcBef>
                <a:spcPts val="1000"/>
              </a:spcBef>
              <a:spcAft>
                <a:spcPts val="0"/>
              </a:spcAft>
              <a:buClr>
                <a:schemeClr val="accent1"/>
              </a:buClr>
              <a:buSzPct val="25000"/>
              <a:buFont typeface="Noto Sans Symbols"/>
              <a:buNone/>
            </a:pPr>
            <a:endParaRPr sz="2200" b="0" i="0" u="none" strike="noStrike" cap="none">
              <a:solidFill>
                <a:schemeClr val="dk2"/>
              </a:solidFill>
              <a:latin typeface="Century Gothic"/>
              <a:ea typeface="Century Gothic"/>
              <a:cs typeface="Century Gothic"/>
              <a:sym typeface="Century Gothic"/>
            </a:endParaRPr>
          </a:p>
          <a:p>
            <a:pPr marL="342900" marR="0" lvl="0" indent="-279400" algn="l" rtl="0">
              <a:spcBef>
                <a:spcPts val="100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The degree of standardization in multi-site libraries varied considerably and merits further investigation</a:t>
            </a:r>
          </a:p>
          <a:p>
            <a:pPr marL="342900" marR="0" lvl="0" indent="-279400" algn="l" rtl="0">
              <a:spcBef>
                <a:spcPts val="1000"/>
              </a:spcBef>
              <a:buClr>
                <a:schemeClr val="accent1"/>
              </a:buClr>
              <a:buSzPct val="76000"/>
              <a:buFont typeface="Noto Sans Symbols"/>
              <a:buNone/>
            </a:pPr>
            <a:endParaRPr sz="2200" b="0" i="0" u="none" strike="noStrike" cap="none">
              <a:solidFill>
                <a:schemeClr val="dk2"/>
              </a:solidFill>
              <a:latin typeface="Century Gothic"/>
              <a:ea typeface="Century Gothic"/>
              <a:cs typeface="Century Gothic"/>
              <a:sym typeface="Century Gothic"/>
            </a:endParaRPr>
          </a:p>
        </p:txBody>
      </p:sp>
      <p:sp>
        <p:nvSpPr>
          <p:cNvPr id="444" name="Shape 444"/>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15</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Key findings</a:t>
            </a:r>
          </a:p>
        </p:txBody>
      </p:sp>
      <p:sp>
        <p:nvSpPr>
          <p:cNvPr id="451" name="Shape 451"/>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prioritization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Research and reference services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Instruction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Liaison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delivery models</a:t>
            </a:r>
          </a:p>
          <a:p>
            <a:pPr marL="640080" marR="0" lvl="1" indent="-284480" algn="l" rtl="0">
              <a:spcBef>
                <a:spcPts val="440"/>
              </a:spcBef>
              <a:spcAft>
                <a:spcPts val="0"/>
              </a:spcAft>
              <a:buClr>
                <a:schemeClr val="accent1"/>
              </a:buClr>
              <a:buSzPct val="76000"/>
              <a:buFont typeface="Noto Sans Symbols"/>
              <a:buChar char="○"/>
            </a:pPr>
            <a:r>
              <a:rPr lang="en-CA" sz="2200" b="1" i="0" u="none" strike="noStrike" cap="none">
                <a:solidFill>
                  <a:srgbClr val="8F5200"/>
                </a:solidFill>
                <a:latin typeface="Century Gothic"/>
                <a:ea typeface="Century Gothic"/>
                <a:cs typeface="Century Gothic"/>
                <a:sym typeface="Century Gothic"/>
              </a:rPr>
              <a:t>Innovations and barriers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Evaluation and needs assessment</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Barriers and opportunities</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52" name="Shape 452"/>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16</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aphicFrame>
        <p:nvGraphicFramePr>
          <p:cNvPr id="458" name="Shape 458"/>
          <p:cNvGraphicFramePr/>
          <p:nvPr/>
        </p:nvGraphicFramePr>
        <p:xfrm>
          <a:off x="611560" y="836712"/>
          <a:ext cx="3000000" cy="3000000"/>
        </p:xfrm>
        <a:graphic>
          <a:graphicData uri="http://schemas.openxmlformats.org/drawingml/2006/table">
            <a:tbl>
              <a:tblPr firstRow="1" bandRow="1">
                <a:noFill/>
                <a:tableStyleId>{B8B6F646-4C0B-4617-B845-6213582D52B6}</a:tableStyleId>
              </a:tblPr>
              <a:tblGrid>
                <a:gridCol w="3851600"/>
                <a:gridCol w="4141300"/>
              </a:tblGrid>
              <a:tr h="795950">
                <a:tc gridSpan="2">
                  <a:txBody>
                    <a:bodyPr/>
                    <a:lstStyle/>
                    <a:p>
                      <a:pPr marL="0" marR="0" lvl="0" indent="0" algn="l" rtl="0">
                        <a:spcBef>
                          <a:spcPts val="0"/>
                        </a:spcBef>
                        <a:buSzPct val="25000"/>
                        <a:buNone/>
                      </a:pPr>
                      <a:r>
                        <a:rPr lang="en-CA" sz="4000" b="0" u="none" strike="noStrike" cap="none"/>
                        <a:t>Innovative services</a:t>
                      </a:r>
                    </a:p>
                  </a:txBody>
                  <a:tcPr marL="91450" marR="91450" marT="45725" marB="45725"/>
                </a:tc>
                <a:tc hMerge="1">
                  <a:txBody>
                    <a:bodyPr/>
                    <a:lstStyle/>
                    <a:p>
                      <a:endParaRPr lang="en-US"/>
                    </a:p>
                  </a:txBody>
                  <a:tcPr/>
                </a:tc>
              </a:tr>
              <a:tr h="1488650">
                <a:tc>
                  <a:txBody>
                    <a:bodyPr/>
                    <a:lstStyle/>
                    <a:p>
                      <a:pPr marL="0" marR="0" lvl="0" indent="0" algn="l" rtl="0">
                        <a:spcBef>
                          <a:spcPts val="0"/>
                        </a:spcBef>
                        <a:buSzPct val="25000"/>
                        <a:buNone/>
                      </a:pPr>
                      <a:r>
                        <a:rPr lang="en-CA" sz="1800"/>
                        <a:t>Organizational website (4)</a:t>
                      </a:r>
                    </a:p>
                    <a:p>
                      <a:pPr marL="0" marR="0" lvl="0" indent="0" algn="l" rtl="0">
                        <a:spcBef>
                          <a:spcPts val="0"/>
                        </a:spcBef>
                        <a:buSzPct val="25000"/>
                        <a:buNone/>
                      </a:pPr>
                      <a:r>
                        <a:rPr lang="en-CA" sz="1800"/>
                        <a:t>Organizational newsletter (2)</a:t>
                      </a:r>
                    </a:p>
                    <a:p>
                      <a:pPr marL="0" marR="0" lvl="0" indent="0" algn="l" rtl="0">
                        <a:spcBef>
                          <a:spcPts val="0"/>
                        </a:spcBef>
                        <a:buSzPct val="25000"/>
                        <a:buNone/>
                      </a:pPr>
                      <a:r>
                        <a:rPr lang="en-CA" sz="1800"/>
                        <a:t>Archives management (3)</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entury Gothic"/>
                        <a:buNone/>
                      </a:pPr>
                      <a:r>
                        <a:rPr lang="en-CA" sz="1800"/>
                        <a:t>Social media for :</a:t>
                      </a:r>
                    </a:p>
                    <a:p>
                      <a:pPr marL="285750" marR="0" lvl="0" indent="-285750" algn="l" rtl="0">
                        <a:lnSpc>
                          <a:spcPct val="100000"/>
                        </a:lnSpc>
                        <a:spcBef>
                          <a:spcPts val="0"/>
                        </a:spcBef>
                        <a:spcAft>
                          <a:spcPts val="0"/>
                        </a:spcAft>
                        <a:buClr>
                          <a:schemeClr val="dk1"/>
                        </a:buClr>
                        <a:buSzPct val="100000"/>
                        <a:buFont typeface="Arial"/>
                        <a:buChar char="•"/>
                      </a:pPr>
                      <a:r>
                        <a:rPr lang="en-CA" sz="1800"/>
                        <a:t>current awareness(3) </a:t>
                      </a:r>
                    </a:p>
                    <a:p>
                      <a:pPr marL="285750" marR="0" lvl="0" indent="-285750" algn="l" rtl="0">
                        <a:lnSpc>
                          <a:spcPct val="100000"/>
                        </a:lnSpc>
                        <a:spcBef>
                          <a:spcPts val="0"/>
                        </a:spcBef>
                        <a:spcAft>
                          <a:spcPts val="0"/>
                        </a:spcAft>
                        <a:buClr>
                          <a:schemeClr val="dk1"/>
                        </a:buClr>
                        <a:buSzPct val="100000"/>
                        <a:buFont typeface="Arial"/>
                        <a:buChar char="•"/>
                      </a:pPr>
                      <a:r>
                        <a:rPr lang="en-CA" sz="1800"/>
                        <a:t>library marketing and promotion (2)  </a:t>
                      </a:r>
                    </a:p>
                    <a:p>
                      <a:pPr marL="285750" marR="0" lvl="0" indent="-285750" algn="l" rtl="0">
                        <a:lnSpc>
                          <a:spcPct val="100000"/>
                        </a:lnSpc>
                        <a:spcBef>
                          <a:spcPts val="0"/>
                        </a:spcBef>
                        <a:spcAft>
                          <a:spcPts val="0"/>
                        </a:spcAft>
                        <a:buClr>
                          <a:schemeClr val="dk1"/>
                        </a:buClr>
                        <a:buSzPct val="100000"/>
                        <a:buFont typeface="Arial"/>
                        <a:buChar char="•"/>
                      </a:pPr>
                      <a:r>
                        <a:rPr lang="en-CA" sz="1800"/>
                        <a:t>providing reference (1)</a:t>
                      </a:r>
                    </a:p>
                  </a:txBody>
                  <a:tcPr marL="91450" marR="91450" marT="45725" marB="45725"/>
                </a:tc>
              </a:tr>
              <a:tr h="1958625">
                <a:tc>
                  <a:txBody>
                    <a:bodyPr/>
                    <a:lstStyle/>
                    <a:p>
                      <a:pPr marL="0" marR="0" lvl="0" indent="0" algn="l" rtl="0">
                        <a:lnSpc>
                          <a:spcPct val="100000"/>
                        </a:lnSpc>
                        <a:spcBef>
                          <a:spcPts val="0"/>
                        </a:spcBef>
                        <a:spcAft>
                          <a:spcPts val="0"/>
                        </a:spcAft>
                        <a:buClr>
                          <a:schemeClr val="dk1"/>
                        </a:buClr>
                        <a:buSzPct val="25000"/>
                        <a:buFont typeface="Century Gothic"/>
                        <a:buNone/>
                      </a:pPr>
                      <a:r>
                        <a:rPr lang="en-CA" sz="1800"/>
                        <a:t>Twitter and instant messaging (2) </a:t>
                      </a:r>
                    </a:p>
                    <a:p>
                      <a:pPr marL="0" marR="0" lvl="0" indent="0" algn="l" rtl="0">
                        <a:lnSpc>
                          <a:spcPct val="100000"/>
                        </a:lnSpc>
                        <a:spcBef>
                          <a:spcPts val="0"/>
                        </a:spcBef>
                        <a:spcAft>
                          <a:spcPts val="0"/>
                        </a:spcAft>
                        <a:buClr>
                          <a:schemeClr val="dk1"/>
                        </a:buClr>
                        <a:buSzPct val="25000"/>
                        <a:buFont typeface="Century Gothic"/>
                        <a:buNone/>
                      </a:pPr>
                      <a:r>
                        <a:rPr lang="en-CA" sz="1800"/>
                        <a:t>Library blog, RSS feeds, Facebook (1)</a:t>
                      </a:r>
                    </a:p>
                    <a:p>
                      <a:pPr marL="0" marR="0" lvl="0" indent="0" algn="l" rtl="0">
                        <a:lnSpc>
                          <a:spcPct val="100000"/>
                        </a:lnSpc>
                        <a:spcBef>
                          <a:spcPts val="0"/>
                        </a:spcBef>
                        <a:spcAft>
                          <a:spcPts val="0"/>
                        </a:spcAft>
                        <a:buClr>
                          <a:schemeClr val="dk1"/>
                        </a:buClr>
                        <a:buSzPct val="25000"/>
                        <a:buFont typeface="Century Gothic"/>
                        <a:buNone/>
                      </a:pPr>
                      <a:r>
                        <a:rPr lang="en-CA" sz="1800"/>
                        <a:t>No social media use (3)</a:t>
                      </a:r>
                    </a:p>
                    <a:p>
                      <a:pPr marL="0" marR="0" lvl="0" indent="0" algn="l" rtl="0">
                        <a:lnSpc>
                          <a:spcPct val="100000"/>
                        </a:lnSpc>
                        <a:spcBef>
                          <a:spcPts val="0"/>
                        </a:spcBef>
                        <a:spcAft>
                          <a:spcPts val="0"/>
                        </a:spcAft>
                        <a:buClr>
                          <a:schemeClr val="dk1"/>
                        </a:buClr>
                        <a:buSzPct val="25000"/>
                        <a:buFont typeface="Century Gothic"/>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CA" sz="1800"/>
                        <a:t>Mobile library website (3)</a:t>
                      </a:r>
                    </a:p>
                    <a:p>
                      <a:pPr marL="0" marR="0" lvl="0" indent="0" algn="l" rtl="0">
                        <a:spcBef>
                          <a:spcPts val="0"/>
                        </a:spcBef>
                        <a:buSzPct val="25000"/>
                        <a:buNone/>
                      </a:pPr>
                      <a:r>
                        <a:rPr lang="en-CA" sz="1800"/>
                        <a:t>Mobile catalogue (4) </a:t>
                      </a:r>
                    </a:p>
                    <a:p>
                      <a:pPr marL="0" marR="0" lvl="0" indent="0" algn="l" rtl="0">
                        <a:spcBef>
                          <a:spcPts val="0"/>
                        </a:spcBef>
                        <a:spcAft>
                          <a:spcPts val="0"/>
                        </a:spcAft>
                        <a:buSzPct val="25000"/>
                        <a:buNone/>
                      </a:pPr>
                      <a:r>
                        <a:rPr lang="en-CA" sz="1800"/>
                        <a:t>Mobile devices used for clinical info services (1) </a:t>
                      </a:r>
                    </a:p>
                    <a:p>
                      <a:pPr marL="0" marR="0" lvl="0" indent="0" algn="l" rtl="0">
                        <a:lnSpc>
                          <a:spcPct val="100000"/>
                        </a:lnSpc>
                        <a:spcBef>
                          <a:spcPts val="0"/>
                        </a:spcBef>
                        <a:spcAft>
                          <a:spcPts val="0"/>
                        </a:spcAft>
                        <a:buClr>
                          <a:schemeClr val="dk1"/>
                        </a:buClr>
                        <a:buSzPct val="25000"/>
                        <a:buFont typeface="Century Gothic"/>
                        <a:buNone/>
                      </a:pPr>
                      <a:r>
                        <a:rPr lang="en-CA" sz="1800"/>
                        <a:t>Training/tech support for mobile device use (6)</a:t>
                      </a:r>
                    </a:p>
                    <a:p>
                      <a:pPr marL="0" marR="0" lvl="0" indent="0" algn="l" rtl="0">
                        <a:spcBef>
                          <a:spcPts val="0"/>
                        </a:spcBef>
                        <a:buSzPct val="25000"/>
                        <a:buNone/>
                      </a:pPr>
                      <a:endParaRPr sz="1800"/>
                    </a:p>
                  </a:txBody>
                  <a:tcPr marL="91450" marR="91450" marT="45725" marB="45725"/>
                </a:tc>
              </a:tr>
              <a:tr h="1157375">
                <a:tc gridSpan="2">
                  <a:txBody>
                    <a:bodyPr/>
                    <a:lstStyle/>
                    <a:p>
                      <a:pPr marL="0" marR="0" lvl="0" indent="0" algn="ctr" rtl="0">
                        <a:lnSpc>
                          <a:spcPct val="100000"/>
                        </a:lnSpc>
                        <a:spcBef>
                          <a:spcPts val="0"/>
                        </a:spcBef>
                        <a:spcAft>
                          <a:spcPts val="0"/>
                        </a:spcAft>
                        <a:buClr>
                          <a:schemeClr val="dk1"/>
                        </a:buClr>
                        <a:buSzPct val="25000"/>
                        <a:buFont typeface="Century Gothic"/>
                        <a:buNone/>
                      </a:pPr>
                      <a:r>
                        <a:rPr lang="en-CA" sz="1800"/>
                        <a:t>Considering purchase of an EHR system (8) </a:t>
                      </a:r>
                    </a:p>
                    <a:p>
                      <a:pPr marL="0" marR="0" lvl="0" indent="0" algn="ctr" rtl="0">
                        <a:lnSpc>
                          <a:spcPct val="100000"/>
                        </a:lnSpc>
                        <a:spcBef>
                          <a:spcPts val="0"/>
                        </a:spcBef>
                        <a:spcAft>
                          <a:spcPts val="0"/>
                        </a:spcAft>
                        <a:buClr>
                          <a:schemeClr val="dk1"/>
                        </a:buClr>
                        <a:buSzPct val="25000"/>
                        <a:buFont typeface="Century Gothic"/>
                        <a:buNone/>
                      </a:pPr>
                      <a:r>
                        <a:rPr lang="en-CA" sz="1800"/>
                        <a:t>May link EHR to knowledge based resources (7)  </a:t>
                      </a:r>
                    </a:p>
                    <a:p>
                      <a:pPr marL="0" marR="0" lvl="0" indent="0" algn="ctr" rtl="0">
                        <a:lnSpc>
                          <a:spcPct val="100000"/>
                        </a:lnSpc>
                        <a:spcBef>
                          <a:spcPts val="0"/>
                        </a:spcBef>
                        <a:spcAft>
                          <a:spcPts val="0"/>
                        </a:spcAft>
                        <a:buClr>
                          <a:schemeClr val="dk1"/>
                        </a:buClr>
                        <a:buSzPct val="25000"/>
                        <a:buFont typeface="Century Gothic"/>
                        <a:buNone/>
                      </a:pPr>
                      <a:r>
                        <a:rPr lang="en-CA" sz="1800"/>
                        <a:t>May link EHR to patient education/consumer information (5)</a:t>
                      </a:r>
                    </a:p>
                    <a:p>
                      <a:pPr marL="0" marR="0" lvl="0" indent="0" algn="l" rtl="0">
                        <a:spcBef>
                          <a:spcPts val="0"/>
                        </a:spcBef>
                        <a:buSzPct val="25000"/>
                        <a:buNone/>
                      </a:pPr>
                      <a:endParaRPr sz="1800"/>
                    </a:p>
                  </a:txBody>
                  <a:tcPr marL="91450" marR="91450" marT="45725" marB="45725"/>
                </a:tc>
                <a:tc hMerge="1">
                  <a:txBody>
                    <a:bodyPr/>
                    <a:lstStyle/>
                    <a:p>
                      <a:endParaRPr lang="en-US"/>
                    </a:p>
                  </a:txBody>
                  <a:tcPr/>
                </a:tc>
              </a:tr>
            </a:tbl>
          </a:graphicData>
        </a:graphic>
      </p:graphicFrame>
      <p:sp>
        <p:nvSpPr>
          <p:cNvPr id="459" name="Shape 459"/>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17</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Shape 465"/>
          <p:cNvPicPr preferRelativeResize="0"/>
          <p:nvPr/>
        </p:nvPicPr>
        <p:blipFill rotWithShape="1">
          <a:blip r:embed="rId3">
            <a:alphaModFix/>
          </a:blip>
          <a:srcRect l="9084" t="2416" r="9213" b="1909"/>
          <a:stretch/>
        </p:blipFill>
        <p:spPr>
          <a:xfrm>
            <a:off x="1547663" y="836712"/>
            <a:ext cx="5904656" cy="5482077"/>
          </a:xfrm>
          <a:prstGeom prst="rect">
            <a:avLst/>
          </a:prstGeom>
          <a:noFill/>
          <a:ln>
            <a:noFill/>
          </a:ln>
        </p:spPr>
      </p:pic>
      <p:sp>
        <p:nvSpPr>
          <p:cNvPr id="466" name="Shape 466"/>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18</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Key findings</a:t>
            </a:r>
          </a:p>
        </p:txBody>
      </p:sp>
      <p:sp>
        <p:nvSpPr>
          <p:cNvPr id="473" name="Shape 473"/>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prioritization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Research and reference services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Instruction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Liaison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delivery models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Innovations and barriers</a:t>
            </a:r>
          </a:p>
          <a:p>
            <a:pPr marL="640080" marR="0" lvl="1" indent="-284480" algn="l" rtl="0">
              <a:spcBef>
                <a:spcPts val="440"/>
              </a:spcBef>
              <a:spcAft>
                <a:spcPts val="0"/>
              </a:spcAft>
              <a:buClr>
                <a:schemeClr val="accent1"/>
              </a:buClr>
              <a:buSzPct val="76000"/>
              <a:buFont typeface="Noto Sans Symbols"/>
              <a:buChar char="○"/>
            </a:pPr>
            <a:r>
              <a:rPr lang="en-CA" b="1">
                <a:solidFill>
                  <a:srgbClr val="8F5200"/>
                </a:solidFill>
              </a:rPr>
              <a:t>Needs assessment and e</a:t>
            </a:r>
            <a:r>
              <a:rPr lang="en-CA" sz="2200" b="1" i="0" u="none" strike="noStrike" cap="none">
                <a:solidFill>
                  <a:srgbClr val="8F5200"/>
                </a:solidFill>
                <a:latin typeface="Century Gothic"/>
                <a:ea typeface="Century Gothic"/>
                <a:cs typeface="Century Gothic"/>
                <a:sym typeface="Century Gothic"/>
              </a:rPr>
              <a:t>valuation </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Barriers and opportunities</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74" name="Shape 474"/>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19</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683568" y="404663"/>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OUTLINE</a:t>
            </a:r>
          </a:p>
        </p:txBody>
      </p:sp>
      <p:sp>
        <p:nvSpPr>
          <p:cNvPr id="342" name="Shape 342"/>
          <p:cNvSpPr txBox="1">
            <a:spLocks noGrp="1"/>
          </p:cNvSpPr>
          <p:nvPr>
            <p:ph type="body" idx="1"/>
          </p:nvPr>
        </p:nvSpPr>
        <p:spPr>
          <a:xfrm>
            <a:off x="1043608" y="1916832"/>
            <a:ext cx="8229600" cy="5112567"/>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Study objectives</a:t>
            </a: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Research methodology</a:t>
            </a: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Findings</a:t>
            </a: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Conclusions</a:t>
            </a:r>
          </a:p>
          <a:p>
            <a:pPr marL="342900" marR="0" lvl="0" indent="-279400" algn="l" rtl="0">
              <a:spcBef>
                <a:spcPts val="480"/>
              </a:spcBef>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Acknowledgements</a:t>
            </a:r>
          </a:p>
        </p:txBody>
      </p:sp>
      <p:sp>
        <p:nvSpPr>
          <p:cNvPr id="343" name="Shape 343"/>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1043608" y="764704"/>
            <a:ext cx="7024744" cy="936103"/>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Needs assessment</a:t>
            </a:r>
          </a:p>
        </p:txBody>
      </p:sp>
      <p:sp>
        <p:nvSpPr>
          <p:cNvPr id="481" name="Shape 481"/>
          <p:cNvSpPr txBox="1">
            <a:spLocks noGrp="1"/>
          </p:cNvSpPr>
          <p:nvPr>
            <p:ph type="body" idx="1"/>
          </p:nvPr>
        </p:nvSpPr>
        <p:spPr>
          <a:xfrm>
            <a:off x="683568" y="1844824"/>
            <a:ext cx="7848871" cy="4032448"/>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Half of the libraries either conduct their own needs assessment surveys (or participate as part of larger department) every 3-5 years. </a:t>
            </a:r>
          </a:p>
          <a:p>
            <a:pPr marL="342900" marR="0" lvl="0" indent="-279400" algn="l" rtl="0">
              <a:lnSpc>
                <a:spcPct val="90000"/>
              </a:lnSpc>
              <a:spcBef>
                <a:spcPts val="48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lnSpc>
                <a:spcPct val="90000"/>
              </a:lnSpc>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 All libraries do informal information gathering / obtain constant feedback</a:t>
            </a:r>
          </a:p>
          <a:p>
            <a:pPr marL="342900" marR="0" lvl="0" indent="-279400" algn="l" rtl="0">
              <a:lnSpc>
                <a:spcPct val="90000"/>
              </a:lnSpc>
              <a:spcBef>
                <a:spcPts val="48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lnSpc>
                <a:spcPct val="90000"/>
              </a:lnSpc>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Is there a benefit or interest in all HAs using the same needs assessment survey and methodology?</a:t>
            </a:r>
          </a:p>
          <a:p>
            <a:pPr marL="342900" marR="0" lvl="0" indent="-279400" algn="l" rtl="0">
              <a:lnSpc>
                <a:spcPct val="90000"/>
              </a:lnSpc>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82" name="Shape 482"/>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20</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1043608" y="692695"/>
            <a:ext cx="7024744" cy="1008112"/>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Evaluation of services</a:t>
            </a:r>
          </a:p>
        </p:txBody>
      </p:sp>
      <p:sp>
        <p:nvSpPr>
          <p:cNvPr id="489" name="Shape 489"/>
          <p:cNvSpPr txBox="1">
            <a:spLocks noGrp="1"/>
          </p:cNvSpPr>
          <p:nvPr>
            <p:ph type="body" idx="1"/>
          </p:nvPr>
        </p:nvSpPr>
        <p:spPr>
          <a:xfrm>
            <a:off x="755575" y="1988840"/>
            <a:ext cx="7560839" cy="3508977"/>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Libraries are evaluating and tracking many aspects of their services and resources</a:t>
            </a:r>
          </a:p>
          <a:p>
            <a:pPr marL="68580" marR="0" lvl="0" indent="-5080" algn="l" rtl="0">
              <a:spcBef>
                <a:spcPts val="480"/>
              </a:spcBef>
              <a:spcAft>
                <a:spcPts val="0"/>
              </a:spcAft>
              <a:buClr>
                <a:schemeClr val="accent1"/>
              </a:buClr>
              <a:buSzPct val="25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Tools include: Key Performance Indicators; annual reports; Return On Investment</a:t>
            </a:r>
            <a:r>
              <a:rPr lang="en-CA"/>
              <a:t> calculators</a:t>
            </a:r>
            <a:r>
              <a:rPr lang="en-CA" sz="2400" b="0" i="0" u="none" strike="noStrike" cap="none">
                <a:solidFill>
                  <a:schemeClr val="dk2"/>
                </a:solidFill>
                <a:latin typeface="Century Gothic"/>
                <a:ea typeface="Century Gothic"/>
                <a:cs typeface="Century Gothic"/>
                <a:sym typeface="Century Gothic"/>
              </a:rPr>
              <a:t>  </a:t>
            </a:r>
          </a:p>
          <a:p>
            <a:pPr marL="342900" marR="0" lvl="0" indent="-279400" algn="l" rtl="0">
              <a:spcBef>
                <a:spcPts val="48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Only two track literature search feedback</a:t>
            </a:r>
          </a:p>
          <a:p>
            <a:pPr marL="342900" marR="0" lvl="0" indent="-279400" algn="l" rtl="0">
              <a:spcBef>
                <a:spcPts val="48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68580" marR="0" lvl="0" indent="-5080" algn="l" rtl="0">
              <a:spcBef>
                <a:spcPts val="480"/>
              </a:spcBef>
              <a:buClr>
                <a:schemeClr val="accent1"/>
              </a:buClr>
              <a:buSzPct val="25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90" name="Shape 490"/>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21</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827583" y="764704"/>
            <a:ext cx="7632966" cy="792087"/>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3600" b="0" i="0" u="none" strike="noStrike" cap="none">
                <a:solidFill>
                  <a:schemeClr val="accent1"/>
                </a:solidFill>
                <a:latin typeface="Century Gothic"/>
                <a:ea typeface="Century Gothic"/>
                <a:cs typeface="Century Gothic"/>
                <a:sym typeface="Century Gothic"/>
              </a:rPr>
              <a:t>Evaluation - reference/research</a:t>
            </a:r>
          </a:p>
        </p:txBody>
      </p:sp>
      <p:sp>
        <p:nvSpPr>
          <p:cNvPr id="497" name="Shape 497"/>
          <p:cNvSpPr txBox="1">
            <a:spLocks noGrp="1"/>
          </p:cNvSpPr>
          <p:nvPr>
            <p:ph type="body" idx="1"/>
          </p:nvPr>
        </p:nvSpPr>
        <p:spPr>
          <a:xfrm>
            <a:off x="467543" y="1700808"/>
            <a:ext cx="8064896" cy="4525963"/>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Great variation in how reference and research requests are tracked, ranging from great detail to minimal information </a:t>
            </a:r>
          </a:p>
          <a:p>
            <a:pPr marL="342900" marR="0" lvl="0" indent="-279400" algn="l" rtl="0">
              <a:spcBef>
                <a:spcPts val="100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Many libraries with multiple sites do not have consistent, centralized approaches to tracking</a:t>
            </a:r>
          </a:p>
          <a:p>
            <a:pPr marL="342900" marR="0" lvl="0" indent="-279400" algn="l" rtl="0">
              <a:spcBef>
                <a:spcPts val="100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Complexity is not being captured</a:t>
            </a:r>
          </a:p>
          <a:p>
            <a:pPr marL="342900" marR="0" lvl="0" indent="-279400" algn="l" rtl="0">
              <a:spcBef>
                <a:spcPts val="100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As reference was considered by ALL libraries to be the most important service,  there is room for improvement</a:t>
            </a:r>
          </a:p>
          <a:p>
            <a:pPr marL="342900" marR="0" lvl="0" indent="-279400" algn="l" rtl="0">
              <a:spcBef>
                <a:spcPts val="100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498" name="Shape 498"/>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22</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1043608" y="908720"/>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3600" b="0" i="0" u="none" strike="noStrike" cap="none">
                <a:solidFill>
                  <a:schemeClr val="accent1"/>
                </a:solidFill>
                <a:latin typeface="Century Gothic"/>
                <a:ea typeface="Century Gothic"/>
                <a:cs typeface="Century Gothic"/>
                <a:sym typeface="Century Gothic"/>
              </a:rPr>
              <a:t>Evaluation – institutional alignment</a:t>
            </a:r>
          </a:p>
        </p:txBody>
      </p:sp>
      <p:sp>
        <p:nvSpPr>
          <p:cNvPr id="505" name="Shape 505"/>
          <p:cNvSpPr txBox="1">
            <a:spLocks noGrp="1"/>
          </p:cNvSpPr>
          <p:nvPr>
            <p:ph type="body" idx="1"/>
          </p:nvPr>
        </p:nvSpPr>
        <p:spPr>
          <a:xfrm>
            <a:off x="827583" y="2276872"/>
            <a:ext cx="7704855" cy="3744415"/>
          </a:xfrm>
          <a:prstGeom prst="rect">
            <a:avLst/>
          </a:prstGeom>
          <a:noFill/>
          <a:ln>
            <a:noFill/>
          </a:ln>
        </p:spPr>
        <p:txBody>
          <a:bodyPr lIns="91425" tIns="45700" rIns="91425" bIns="45700" anchor="t" anchorCtr="0">
            <a:noAutofit/>
          </a:bodyPr>
          <a:lstStyle/>
          <a:p>
            <a:pPr marL="342900" marR="0" lvl="0" indent="-279400" algn="l" rtl="0">
              <a:lnSpc>
                <a:spcPct val="90000"/>
              </a:lnSpc>
              <a:spcBef>
                <a:spcPts val="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Most libraries align their short-term service goals  with organizational priorities. </a:t>
            </a:r>
          </a:p>
          <a:p>
            <a:pPr marL="342900" marR="0" lvl="0" indent="-279400" algn="l" rtl="0">
              <a:lnSpc>
                <a:spcPct val="90000"/>
              </a:lnSpc>
              <a:spcBef>
                <a:spcPts val="48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lnSpc>
                <a:spcPct val="90000"/>
              </a:lnSpc>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It is more challenging to demonstrate library’s contribution to org success through concrete indicators/outputs/outcomes.</a:t>
            </a:r>
          </a:p>
          <a:p>
            <a:pPr marL="342900" marR="0" lvl="0" indent="-279400" algn="l" rtl="0">
              <a:lnSpc>
                <a:spcPct val="90000"/>
              </a:lnSpc>
              <a:spcBef>
                <a:spcPts val="48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lnSpc>
                <a:spcPct val="90000"/>
              </a:lnSpc>
              <a:spcBef>
                <a:spcPts val="480"/>
              </a:spcBef>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Only one has a robust evaluation framework that goes beyond outputs (number of searches) to outcomes (impact of info). </a:t>
            </a:r>
          </a:p>
        </p:txBody>
      </p:sp>
      <p:sp>
        <p:nvSpPr>
          <p:cNvPr id="506" name="Shape 506"/>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23</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Key findings</a:t>
            </a:r>
          </a:p>
        </p:txBody>
      </p:sp>
      <p:sp>
        <p:nvSpPr>
          <p:cNvPr id="513" name="Shape 513"/>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prioritization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Research and reference services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Instruction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Liaison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delivery models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Innovations and barriers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Evaluation and needs assessment</a:t>
            </a:r>
          </a:p>
          <a:p>
            <a:pPr marL="640080" marR="0" lvl="1" indent="-284480" algn="l" rtl="0">
              <a:spcBef>
                <a:spcPts val="440"/>
              </a:spcBef>
              <a:spcAft>
                <a:spcPts val="0"/>
              </a:spcAft>
              <a:buClr>
                <a:schemeClr val="accent1"/>
              </a:buClr>
              <a:buSzPct val="76000"/>
              <a:buFont typeface="Noto Sans Symbols"/>
              <a:buChar char="○"/>
            </a:pPr>
            <a:r>
              <a:rPr lang="en-CA" sz="2200" b="1" i="0" u="none" strike="noStrike" cap="none">
                <a:solidFill>
                  <a:srgbClr val="8F5200"/>
                </a:solidFill>
                <a:latin typeface="Century Gothic"/>
                <a:ea typeface="Century Gothic"/>
                <a:cs typeface="Century Gothic"/>
                <a:sym typeface="Century Gothic"/>
              </a:rPr>
              <a:t>Barriers and opportunities</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514" name="Shape 514"/>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24</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aphicFrame>
        <p:nvGraphicFramePr>
          <p:cNvPr id="520" name="Shape 520"/>
          <p:cNvGraphicFramePr/>
          <p:nvPr/>
        </p:nvGraphicFramePr>
        <p:xfrm>
          <a:off x="611560" y="836712"/>
          <a:ext cx="3000000" cy="3000000"/>
        </p:xfrm>
        <a:graphic>
          <a:graphicData uri="http://schemas.openxmlformats.org/drawingml/2006/table">
            <a:tbl>
              <a:tblPr firstRow="1" bandRow="1">
                <a:noFill/>
                <a:tableStyleId>{B8B6F646-4C0B-4617-B845-6213582D52B6}</a:tableStyleId>
              </a:tblPr>
              <a:tblGrid>
                <a:gridCol w="3851600"/>
                <a:gridCol w="4141300"/>
              </a:tblGrid>
              <a:tr h="795950">
                <a:tc gridSpan="2">
                  <a:txBody>
                    <a:bodyPr/>
                    <a:lstStyle/>
                    <a:p>
                      <a:pPr marL="0" marR="0" lvl="0" indent="0" algn="l" rtl="0">
                        <a:spcBef>
                          <a:spcPts val="0"/>
                        </a:spcBef>
                        <a:buSzPct val="25000"/>
                        <a:buNone/>
                      </a:pPr>
                      <a:r>
                        <a:rPr lang="en-CA" sz="4000" b="0"/>
                        <a:t>Barriers and opportunities</a:t>
                      </a:r>
                    </a:p>
                  </a:txBody>
                  <a:tcPr marL="91450" marR="91450" marT="45725" marB="45725"/>
                </a:tc>
                <a:tc hMerge="1">
                  <a:txBody>
                    <a:bodyPr/>
                    <a:lstStyle/>
                    <a:p>
                      <a:endParaRPr lang="en-US"/>
                    </a:p>
                  </a:txBody>
                  <a:tcPr/>
                </a:tc>
              </a:tr>
              <a:tr h="788225">
                <a:tc>
                  <a:txBody>
                    <a:bodyPr/>
                    <a:lstStyle/>
                    <a:p>
                      <a:pPr marL="0" marR="0" lvl="0" indent="0" algn="l" rtl="0">
                        <a:spcBef>
                          <a:spcPts val="0"/>
                        </a:spcBef>
                        <a:buSzPct val="25000"/>
                        <a:buNone/>
                      </a:pPr>
                      <a:r>
                        <a:rPr lang="en-CA" sz="1800"/>
                        <a:t>Limited awareness of library services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entury Gothic"/>
                        <a:buNone/>
                      </a:pPr>
                      <a:r>
                        <a:rPr lang="en-CA" sz="1800"/>
                        <a:t>Collaborating on engagement and outreach strategies</a:t>
                      </a:r>
                    </a:p>
                  </a:txBody>
                  <a:tcPr marL="91450" marR="91450" marT="45725" marB="45725"/>
                </a:tc>
              </a:tr>
              <a:tr h="720075">
                <a:tc>
                  <a:txBody>
                    <a:bodyPr/>
                    <a:lstStyle/>
                    <a:p>
                      <a:pPr marL="0" marR="0" lvl="0" indent="0" algn="l" rtl="0">
                        <a:lnSpc>
                          <a:spcPct val="100000"/>
                        </a:lnSpc>
                        <a:spcBef>
                          <a:spcPts val="0"/>
                        </a:spcBef>
                        <a:spcAft>
                          <a:spcPts val="0"/>
                        </a:spcAft>
                        <a:buClr>
                          <a:schemeClr val="dk1"/>
                        </a:buClr>
                        <a:buSzPct val="25000"/>
                        <a:buFont typeface="Century Gothic"/>
                        <a:buNone/>
                      </a:pPr>
                      <a:r>
                        <a:rPr lang="en-CA" sz="1800"/>
                        <a:t>Technological limitations</a:t>
                      </a:r>
                    </a:p>
                    <a:p>
                      <a:pPr marL="0" marR="0" lvl="0" indent="0" algn="l" rtl="0">
                        <a:lnSpc>
                          <a:spcPct val="100000"/>
                        </a:lnSpc>
                        <a:spcBef>
                          <a:spcPts val="0"/>
                        </a:spcBef>
                        <a:spcAft>
                          <a:spcPts val="0"/>
                        </a:spcAft>
                        <a:buClr>
                          <a:schemeClr val="dk1"/>
                        </a:buClr>
                        <a:buSzPct val="25000"/>
                        <a:buFont typeface="Century Gothic"/>
                        <a:buNone/>
                      </a:pPr>
                      <a:endParaRPr sz="1800"/>
                    </a:p>
                  </a:txBody>
                  <a:tcPr marL="91450" marR="91450" marT="45725" marB="45725"/>
                </a:tc>
                <a:tc>
                  <a:txBody>
                    <a:bodyPr/>
                    <a:lstStyle/>
                    <a:p>
                      <a:pPr marL="0" marR="0" lvl="0" indent="0" algn="l" rtl="0">
                        <a:spcBef>
                          <a:spcPts val="0"/>
                        </a:spcBef>
                        <a:buSzPct val="25000"/>
                        <a:buNone/>
                      </a:pPr>
                      <a:r>
                        <a:rPr lang="en-CA" sz="1800"/>
                        <a:t>Creative problem solving</a:t>
                      </a:r>
                    </a:p>
                  </a:txBody>
                  <a:tcPr marL="91450" marR="91450" marT="45725" marB="45725"/>
                </a:tc>
              </a:tr>
              <a:tr h="1008100">
                <a:tc>
                  <a:txBody>
                    <a:bodyPr/>
                    <a:lstStyle/>
                    <a:p>
                      <a:pPr marL="0" marR="0" lvl="0" indent="0" algn="l" rtl="0">
                        <a:lnSpc>
                          <a:spcPct val="100000"/>
                        </a:lnSpc>
                        <a:spcBef>
                          <a:spcPts val="0"/>
                        </a:spcBef>
                        <a:spcAft>
                          <a:spcPts val="0"/>
                        </a:spcAft>
                        <a:buClr>
                          <a:schemeClr val="dk1"/>
                        </a:buClr>
                        <a:buSzPct val="25000"/>
                        <a:buFont typeface="Century Gothic"/>
                        <a:buNone/>
                      </a:pPr>
                      <a:r>
                        <a:rPr lang="en-CA" sz="1800"/>
                        <a:t>Inconsistent approaches to reporting and evaluation</a:t>
                      </a:r>
                    </a:p>
                    <a:p>
                      <a:pPr marL="0" marR="0" lvl="0" indent="0" algn="l" rtl="0">
                        <a:lnSpc>
                          <a:spcPct val="100000"/>
                        </a:lnSpc>
                        <a:spcBef>
                          <a:spcPts val="0"/>
                        </a:spcBef>
                        <a:spcAft>
                          <a:spcPts val="0"/>
                        </a:spcAft>
                        <a:buClr>
                          <a:schemeClr val="dk1"/>
                        </a:buClr>
                        <a:buSzPct val="25000"/>
                        <a:buFont typeface="Century Gothic"/>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CA" sz="1800"/>
                        <a:t>Enhanced consistency and sharing where possible</a:t>
                      </a:r>
                    </a:p>
                  </a:txBody>
                  <a:tcPr marL="91450" marR="91450" marT="45725" marB="45725"/>
                </a:tc>
              </a:tr>
              <a:tr h="1008100">
                <a:tc gridSpan="2">
                  <a:txBody>
                    <a:bodyPr/>
                    <a:lstStyle/>
                    <a:p>
                      <a:pPr marL="0" marR="0" lvl="0" indent="0" algn="ctr" rtl="0">
                        <a:lnSpc>
                          <a:spcPct val="100000"/>
                        </a:lnSpc>
                        <a:spcBef>
                          <a:spcPts val="0"/>
                        </a:spcBef>
                        <a:spcAft>
                          <a:spcPts val="0"/>
                        </a:spcAft>
                        <a:buClr>
                          <a:schemeClr val="dk1"/>
                        </a:buClr>
                        <a:buSzPct val="25000"/>
                        <a:buFont typeface="Century Gothic"/>
                        <a:buNone/>
                      </a:pPr>
                      <a:r>
                        <a:rPr lang="en-CA" sz="1800" b="0">
                          <a:solidFill>
                            <a:schemeClr val="dk1"/>
                          </a:solidFill>
                        </a:rPr>
                        <a:t>Participants identified a need for regular knowledge sharing</a:t>
                      </a:r>
                    </a:p>
                    <a:p>
                      <a:pPr marL="0" marR="0" lvl="0" indent="0" algn="l" rtl="0">
                        <a:spcBef>
                          <a:spcPts val="0"/>
                        </a:spcBef>
                        <a:buSzPct val="25000"/>
                        <a:buNone/>
                      </a:pPr>
                      <a:endParaRPr sz="1800"/>
                    </a:p>
                  </a:txBody>
                  <a:tcPr marL="91450" marR="91450" marT="45725" marB="45725"/>
                </a:tc>
                <a:tc hMerge="1">
                  <a:txBody>
                    <a:bodyPr/>
                    <a:lstStyle/>
                    <a:p>
                      <a:endParaRPr lang="en-US"/>
                    </a:p>
                  </a:txBody>
                  <a:tcPr/>
                </a:tc>
              </a:tr>
            </a:tbl>
          </a:graphicData>
        </a:graphic>
      </p:graphicFrame>
      <p:sp>
        <p:nvSpPr>
          <p:cNvPr id="521" name="Shape 521"/>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25</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1F15E"/>
            </a:gs>
            <a:gs pos="62000">
              <a:srgbClr val="90BA3F"/>
            </a:gs>
            <a:gs pos="100000">
              <a:srgbClr val="7FA03E"/>
            </a:gs>
          </a:gsLst>
          <a:lin ang="5400000" scaled="0"/>
        </a:gradFill>
        <a:effectLst/>
      </p:bgPr>
    </p:bg>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1043608" y="188640"/>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Conclusions </a:t>
            </a:r>
          </a:p>
        </p:txBody>
      </p:sp>
      <p:sp>
        <p:nvSpPr>
          <p:cNvPr id="528" name="Shape 528"/>
          <p:cNvSpPr txBox="1">
            <a:spLocks noGrp="1"/>
          </p:cNvSpPr>
          <p:nvPr>
            <p:ph type="body" idx="1"/>
          </p:nvPr>
        </p:nvSpPr>
        <p:spPr>
          <a:xfrm>
            <a:off x="683568" y="1412775"/>
            <a:ext cx="7776864" cy="4824535"/>
          </a:xfrm>
          <a:prstGeom prst="rect">
            <a:avLst/>
          </a:prstGeom>
          <a:noFill/>
          <a:ln>
            <a:noFill/>
          </a:ln>
        </p:spPr>
        <p:txBody>
          <a:bodyPr lIns="91425" tIns="45700" rIns="91425" bIns="45700" anchor="t" anchorCtr="0">
            <a:noAutofit/>
          </a:bodyPr>
          <a:lstStyle/>
          <a:p>
            <a:pPr marL="403225" marR="0" lvl="1" indent="-276225"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Lack of robust evaluation of most important value-add services  </a:t>
            </a:r>
          </a:p>
          <a:p>
            <a:pPr marL="403225" marR="0" lvl="1" indent="-276225" algn="l" rtl="0">
              <a:spcBef>
                <a:spcPts val="80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Direct patient care requests declining</a:t>
            </a:r>
          </a:p>
          <a:p>
            <a:pPr marL="403225" marR="0" lvl="1" indent="-276225" algn="l" rtl="0">
              <a:spcBef>
                <a:spcPts val="80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Challenges reaching geographically remote clients </a:t>
            </a:r>
          </a:p>
          <a:p>
            <a:pPr marL="403225" marR="0" lvl="1" indent="-276225" algn="l" rtl="0">
              <a:spcBef>
                <a:spcPts val="80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Innovative roles are not necessarily linked to Web 2.0+ or mobile usage </a:t>
            </a:r>
          </a:p>
          <a:p>
            <a:pPr marL="403225" marR="0" lvl="1" indent="-276225" algn="l" rtl="0">
              <a:spcBef>
                <a:spcPts val="80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EHRs in all HAs present an opportunity for librarian value-add</a:t>
            </a:r>
          </a:p>
          <a:p>
            <a:pPr marL="403225" marR="0" lvl="1" indent="-276225" algn="l" rtl="0">
              <a:spcBef>
                <a:spcPts val="80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Knowledge sharing is key in addressing identified gaps and barriers across the HAs</a:t>
            </a:r>
          </a:p>
          <a:p>
            <a:pPr marL="403225" marR="0" lvl="1" indent="-276225" algn="l" rtl="0">
              <a:spcBef>
                <a:spcPts val="800"/>
              </a:spcBef>
              <a:spcAft>
                <a:spcPts val="0"/>
              </a:spcAft>
              <a:buClr>
                <a:schemeClr val="accent1"/>
              </a:buClr>
              <a:buSzPct val="76000"/>
              <a:buFont typeface="Noto Sans Symbols"/>
              <a:buNone/>
            </a:pPr>
            <a:endParaRPr sz="2200" b="0" i="0" u="none" strike="noStrike" cap="none">
              <a:solidFill>
                <a:schemeClr val="dk2"/>
              </a:solidFill>
              <a:latin typeface="Century Gothic"/>
              <a:ea typeface="Century Gothic"/>
              <a:cs typeface="Century Gothic"/>
              <a:sym typeface="Century Gothic"/>
            </a:endParaRPr>
          </a:p>
          <a:p>
            <a:pPr marL="640080" marR="0" lvl="1" indent="-284480" algn="l" rtl="0">
              <a:spcBef>
                <a:spcPts val="440"/>
              </a:spcBef>
              <a:spcAft>
                <a:spcPts val="0"/>
              </a:spcAft>
              <a:buClr>
                <a:schemeClr val="accent1"/>
              </a:buClr>
              <a:buSzPct val="76000"/>
              <a:buFont typeface="Noto Sans Symbols"/>
              <a:buNone/>
            </a:pPr>
            <a:endParaRPr sz="2200" b="0" i="0" u="none" strike="noStrike" cap="none">
              <a:solidFill>
                <a:schemeClr val="dk2"/>
              </a:solidFill>
              <a:latin typeface="Century Gothic"/>
              <a:ea typeface="Century Gothic"/>
              <a:cs typeface="Century Gothic"/>
              <a:sym typeface="Century Gothic"/>
            </a:endParaRPr>
          </a:p>
          <a:p>
            <a:pPr marL="640080" marR="0" lvl="1" indent="-284480" algn="l" rtl="0">
              <a:spcBef>
                <a:spcPts val="440"/>
              </a:spcBef>
              <a:spcAft>
                <a:spcPts val="0"/>
              </a:spcAft>
              <a:buClr>
                <a:schemeClr val="accent1"/>
              </a:buClr>
              <a:buSzPct val="76000"/>
              <a:buFont typeface="Noto Sans Symbols"/>
              <a:buNone/>
            </a:pPr>
            <a:endParaRPr sz="22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68580" marR="0" lvl="0" indent="-5080" algn="l" rtl="0">
              <a:spcBef>
                <a:spcPts val="480"/>
              </a:spcBef>
              <a:buClr>
                <a:schemeClr val="accent1"/>
              </a:buClr>
              <a:buSzPct val="25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529" name="Shape 529"/>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26</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1043608" y="764704"/>
            <a:ext cx="7024744" cy="1008112"/>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Acknowledgements</a:t>
            </a:r>
          </a:p>
        </p:txBody>
      </p:sp>
      <p:sp>
        <p:nvSpPr>
          <p:cNvPr id="536" name="Shape 536"/>
          <p:cNvSpPr txBox="1">
            <a:spLocks noGrp="1"/>
          </p:cNvSpPr>
          <p:nvPr>
            <p:ph type="body" idx="1"/>
          </p:nvPr>
        </p:nvSpPr>
        <p:spPr>
          <a:xfrm>
            <a:off x="1043600" y="2132849"/>
            <a:ext cx="6777300" cy="4002300"/>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accent1"/>
              </a:buClr>
              <a:buSzPct val="76690"/>
              <a:buFont typeface="Noto Sans Symbols"/>
              <a:buChar char="○"/>
            </a:pPr>
            <a:r>
              <a:rPr lang="en-CA" sz="2220" b="0" i="0" u="none" strike="noStrike" cap="none">
                <a:solidFill>
                  <a:schemeClr val="dk2"/>
                </a:solidFill>
                <a:latin typeface="Century Gothic"/>
                <a:ea typeface="Century Gothic"/>
                <a:cs typeface="Century Gothic"/>
                <a:sym typeface="Century Gothic"/>
              </a:rPr>
              <a:t>The leadership at the Health Authority and Ministry of Health libraries</a:t>
            </a:r>
          </a:p>
          <a:p>
            <a:pPr marL="342900" marR="0" lvl="0" indent="-279400" algn="l" rtl="0">
              <a:spcBef>
                <a:spcPts val="444"/>
              </a:spcBef>
              <a:spcAft>
                <a:spcPts val="0"/>
              </a:spcAft>
              <a:buClr>
                <a:schemeClr val="accent1"/>
              </a:buClr>
              <a:buSzPct val="76690"/>
              <a:buFont typeface="Noto Sans Symbols"/>
              <a:buNone/>
            </a:pPr>
            <a:endParaRPr sz="2220" b="0" i="0" u="none" strike="noStrike" cap="none">
              <a:solidFill>
                <a:schemeClr val="dk2"/>
              </a:solidFill>
              <a:latin typeface="Century Gothic"/>
              <a:ea typeface="Century Gothic"/>
              <a:cs typeface="Century Gothic"/>
              <a:sym typeface="Century Gothic"/>
            </a:endParaRPr>
          </a:p>
          <a:p>
            <a:pPr marL="342900" marR="0" lvl="0" indent="-279400" algn="l" rtl="0">
              <a:spcBef>
                <a:spcPts val="444"/>
              </a:spcBef>
              <a:spcAft>
                <a:spcPts val="0"/>
              </a:spcAft>
              <a:buClr>
                <a:schemeClr val="accent1"/>
              </a:buClr>
              <a:buSzPct val="76690"/>
              <a:buFont typeface="Noto Sans Symbols"/>
              <a:buChar char="○"/>
            </a:pPr>
            <a:r>
              <a:rPr lang="en-CA" sz="2220" b="0" i="0" u="none" strike="noStrike" cap="none">
                <a:solidFill>
                  <a:schemeClr val="dk2"/>
                </a:solidFill>
                <a:latin typeface="Century Gothic"/>
                <a:ea typeface="Century Gothic"/>
                <a:cs typeface="Century Gothic"/>
                <a:sym typeface="Century Gothic"/>
              </a:rPr>
              <a:t>Health Libraries Association of BC for focus group funding</a:t>
            </a:r>
          </a:p>
          <a:p>
            <a:pPr marL="342900" marR="0" lvl="0" indent="-279400" algn="l" rtl="0">
              <a:spcBef>
                <a:spcPts val="444"/>
              </a:spcBef>
              <a:spcAft>
                <a:spcPts val="0"/>
              </a:spcAft>
              <a:buClr>
                <a:schemeClr val="accent1"/>
              </a:buClr>
              <a:buSzPct val="76690"/>
              <a:buFont typeface="Noto Sans Symbols"/>
              <a:buNone/>
            </a:pPr>
            <a:endParaRPr sz="2220" b="0" i="0" u="none" strike="noStrike" cap="none">
              <a:solidFill>
                <a:schemeClr val="dk2"/>
              </a:solidFill>
              <a:latin typeface="Century Gothic"/>
              <a:ea typeface="Century Gothic"/>
              <a:cs typeface="Century Gothic"/>
              <a:sym typeface="Century Gothic"/>
            </a:endParaRPr>
          </a:p>
          <a:p>
            <a:pPr marL="342900" marR="0" lvl="0" indent="-279400" algn="l" rtl="0">
              <a:spcBef>
                <a:spcPts val="444"/>
              </a:spcBef>
              <a:spcAft>
                <a:spcPts val="0"/>
              </a:spcAft>
              <a:buClr>
                <a:schemeClr val="accent1"/>
              </a:buClr>
              <a:buSzPct val="76690"/>
              <a:buFont typeface="Noto Sans Symbols"/>
              <a:buChar char="○"/>
            </a:pPr>
            <a:r>
              <a:rPr lang="en-CA" sz="2220" b="0" i="0" u="none" strike="noStrike" cap="none">
                <a:solidFill>
                  <a:schemeClr val="dk2"/>
                </a:solidFill>
                <a:latin typeface="Century Gothic"/>
                <a:ea typeface="Century Gothic"/>
                <a:cs typeface="Century Gothic"/>
                <a:sym typeface="Century Gothic"/>
              </a:rPr>
              <a:t>Development and review of data collection instruments: </a:t>
            </a:r>
            <a:r>
              <a:rPr lang="en-CA" sz="2220"/>
              <a:t>C. Jack (co-researcher), </a:t>
            </a:r>
            <a:r>
              <a:rPr lang="en-CA" sz="2220" b="0" i="0" u="none" strike="noStrike" cap="none">
                <a:solidFill>
                  <a:schemeClr val="dk2"/>
                </a:solidFill>
                <a:latin typeface="Century Gothic"/>
                <a:ea typeface="Century Gothic"/>
                <a:cs typeface="Century Gothic"/>
                <a:sym typeface="Century Gothic"/>
              </a:rPr>
              <a:t>D. Greyson, D. Giustini, R. Melrose, R. Raworth, B. Bonsu (UBC library student)</a:t>
            </a:r>
            <a:r>
              <a:rPr lang="en-CA" sz="2220"/>
              <a:t>.</a:t>
            </a:r>
          </a:p>
          <a:p>
            <a:pPr marL="68580" marR="0" lvl="0" indent="-5080" algn="l" rtl="0">
              <a:spcBef>
                <a:spcPts val="444"/>
              </a:spcBef>
              <a:spcAft>
                <a:spcPts val="0"/>
              </a:spcAft>
              <a:buClr>
                <a:schemeClr val="accent1"/>
              </a:buClr>
              <a:buSzPct val="25000"/>
              <a:buFont typeface="Noto Sans Symbols"/>
              <a:buNone/>
            </a:pPr>
            <a:endParaRPr sz="2220" b="0" i="0" u="none" strike="noStrike" cap="none">
              <a:solidFill>
                <a:schemeClr val="dk2"/>
              </a:solidFill>
              <a:latin typeface="Century Gothic"/>
              <a:ea typeface="Century Gothic"/>
              <a:cs typeface="Century Gothic"/>
              <a:sym typeface="Century Gothic"/>
            </a:endParaRPr>
          </a:p>
          <a:p>
            <a:pPr marL="68580" marR="0" lvl="0" indent="-5080" algn="l" rtl="0">
              <a:spcBef>
                <a:spcPts val="444"/>
              </a:spcBef>
              <a:buClr>
                <a:schemeClr val="accent1"/>
              </a:buClr>
              <a:buSzPct val="25000"/>
              <a:buFont typeface="Noto Sans Symbols"/>
              <a:buNone/>
            </a:pPr>
            <a:endParaRPr sz="2220" b="0" i="0" u="none" strike="noStrike" cap="none">
              <a:solidFill>
                <a:schemeClr val="dk2"/>
              </a:solidFill>
              <a:latin typeface="Century Gothic"/>
              <a:ea typeface="Century Gothic"/>
              <a:cs typeface="Century Gothic"/>
              <a:sym typeface="Century Gothic"/>
            </a:endParaRPr>
          </a:p>
        </p:txBody>
      </p:sp>
      <p:sp>
        <p:nvSpPr>
          <p:cNvPr id="537" name="Shape 537"/>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27</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Study objectives</a:t>
            </a:r>
          </a:p>
        </p:txBody>
      </p:sp>
      <p:sp>
        <p:nvSpPr>
          <p:cNvPr id="350" name="Shape 350"/>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CA" sz="2400" b="0" i="0" u="none" strike="noStrike" cap="none">
                <a:solidFill>
                  <a:schemeClr val="dk2"/>
                </a:solidFill>
                <a:latin typeface="Century Gothic"/>
                <a:ea typeface="Century Gothic"/>
                <a:cs typeface="Century Gothic"/>
                <a:sym typeface="Century Gothic"/>
              </a:rPr>
              <a:t>1) Describe and compare Health Authority   and Ministry of Health Library and Information Services (LIS)</a:t>
            </a:r>
          </a:p>
          <a:p>
            <a:pPr marL="0" marR="0" lvl="0" indent="0" algn="l" rtl="0">
              <a:lnSpc>
                <a:spcPct val="90000"/>
              </a:lnSpc>
              <a:spcBef>
                <a:spcPts val="480"/>
              </a:spcBef>
              <a:spcAft>
                <a:spcPts val="0"/>
              </a:spcAft>
              <a:buClr>
                <a:schemeClr val="accent1"/>
              </a:buClr>
              <a:buSzPct val="25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0" marR="0" lvl="0" indent="0" algn="l" rtl="0">
              <a:lnSpc>
                <a:spcPct val="90000"/>
              </a:lnSpc>
              <a:spcBef>
                <a:spcPts val="480"/>
              </a:spcBef>
              <a:spcAft>
                <a:spcPts val="0"/>
              </a:spcAft>
              <a:buClr>
                <a:schemeClr val="accent1"/>
              </a:buClr>
              <a:buSzPct val="25000"/>
              <a:buFont typeface="Noto Sans Symbols"/>
              <a:buNone/>
            </a:pPr>
            <a:r>
              <a:rPr lang="en-CA" sz="2400" b="0" i="0" u="none" strike="noStrike" cap="none">
                <a:solidFill>
                  <a:schemeClr val="dk2"/>
                </a:solidFill>
                <a:latin typeface="Century Gothic"/>
                <a:ea typeface="Century Gothic"/>
                <a:cs typeface="Century Gothic"/>
                <a:sym typeface="Century Gothic"/>
              </a:rPr>
              <a:t>2) Analyze how these LIS are evolving and innovating in order to deliver value </a:t>
            </a:r>
          </a:p>
          <a:p>
            <a:pPr marL="0" marR="0" lvl="0" indent="0" algn="l" rtl="0">
              <a:lnSpc>
                <a:spcPct val="90000"/>
              </a:lnSpc>
              <a:spcBef>
                <a:spcPts val="480"/>
              </a:spcBef>
              <a:spcAft>
                <a:spcPts val="0"/>
              </a:spcAft>
              <a:buClr>
                <a:schemeClr val="accent1"/>
              </a:buClr>
              <a:buSzPct val="25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0" marR="0" lvl="0" indent="0" algn="l" rtl="0">
              <a:lnSpc>
                <a:spcPct val="90000"/>
              </a:lnSpc>
              <a:spcBef>
                <a:spcPts val="480"/>
              </a:spcBef>
              <a:buClr>
                <a:schemeClr val="accent1"/>
              </a:buClr>
              <a:buSzPct val="25000"/>
              <a:buFont typeface="Noto Sans Symbols"/>
              <a:buNone/>
            </a:pPr>
            <a:r>
              <a:rPr lang="en-CA" sz="2400" b="0" i="0" u="none" strike="noStrike" cap="none">
                <a:solidFill>
                  <a:schemeClr val="dk2"/>
                </a:solidFill>
                <a:latin typeface="Century Gothic"/>
                <a:ea typeface="Century Gothic"/>
                <a:cs typeface="Century Gothic"/>
                <a:sym typeface="Century Gothic"/>
              </a:rPr>
              <a:t>3) Identify gaps and opportunities in the current landscape </a:t>
            </a:r>
          </a:p>
        </p:txBody>
      </p:sp>
      <p:sp>
        <p:nvSpPr>
          <p:cNvPr id="351" name="Shape 351"/>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3</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043608" y="764704"/>
            <a:ext cx="7024744" cy="864095"/>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Methodology</a:t>
            </a:r>
          </a:p>
        </p:txBody>
      </p:sp>
      <p:sp>
        <p:nvSpPr>
          <p:cNvPr id="358" name="Shape 358"/>
          <p:cNvSpPr txBox="1">
            <a:spLocks noGrp="1"/>
          </p:cNvSpPr>
          <p:nvPr>
            <p:ph type="body" idx="1"/>
          </p:nvPr>
        </p:nvSpPr>
        <p:spPr>
          <a:xfrm>
            <a:off x="827583" y="1844824"/>
            <a:ext cx="7560839" cy="4104456"/>
          </a:xfrm>
          <a:prstGeom prst="rect">
            <a:avLst/>
          </a:prstGeom>
          <a:noFill/>
          <a:ln>
            <a:noFill/>
          </a:ln>
        </p:spPr>
        <p:txBody>
          <a:bodyPr lIns="91425" tIns="45700" rIns="91425" bIns="45700" anchor="t" anchorCtr="0">
            <a:noAutofit/>
          </a:bodyPr>
          <a:lstStyle/>
          <a:p>
            <a:pPr marL="342900" marR="0" lvl="0" indent="-279400" algn="l" rtl="0">
              <a:spcBef>
                <a:spcPts val="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Research design: online survey, telephone interviews and focus group</a:t>
            </a:r>
          </a:p>
          <a:p>
            <a:pPr marL="342900" marR="0" lvl="0" indent="-279400" algn="l" rtl="0">
              <a:spcBef>
                <a:spcPts val="200"/>
              </a:spcBef>
              <a:spcAft>
                <a:spcPts val="0"/>
              </a:spcAft>
              <a:buClr>
                <a:schemeClr val="accent1"/>
              </a:buClr>
              <a:buSzPct val="76000"/>
              <a:buFont typeface="Noto Sans Symbols"/>
              <a:buNone/>
            </a:pPr>
            <a:endParaRPr sz="10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Population: all Health Authority and Ministry of Health Libraries</a:t>
            </a:r>
          </a:p>
          <a:p>
            <a:pPr marL="293688" marR="0" lvl="0" indent="-1588" algn="l" rtl="0">
              <a:spcBef>
                <a:spcPts val="320"/>
              </a:spcBef>
              <a:spcAft>
                <a:spcPts val="0"/>
              </a:spcAft>
              <a:buClr>
                <a:schemeClr val="accent1"/>
              </a:buClr>
              <a:buSzPct val="25000"/>
              <a:buFont typeface="Noto Sans Symbols"/>
              <a:buNone/>
            </a:pPr>
            <a:r>
              <a:rPr lang="en-CA" sz="1600" b="0" i="0" u="none" strike="noStrike" cap="none">
                <a:solidFill>
                  <a:schemeClr val="dk2"/>
                </a:solidFill>
                <a:latin typeface="Century Gothic"/>
                <a:ea typeface="Century Gothic"/>
                <a:cs typeface="Century Gothic"/>
                <a:sym typeface="Century Gothic"/>
              </a:rPr>
              <a:t>(Island, Vancouver Coastal, Fraser, Interior, Northern, Cancer Agency, Children’s &amp; Women’s, First Nations, Ministry of Health)</a:t>
            </a:r>
          </a:p>
          <a:p>
            <a:pPr marL="293688" marR="0" lvl="0" indent="-1588" algn="l" rtl="0">
              <a:spcBef>
                <a:spcPts val="200"/>
              </a:spcBef>
              <a:spcAft>
                <a:spcPts val="0"/>
              </a:spcAft>
              <a:buClr>
                <a:schemeClr val="accent1"/>
              </a:buClr>
              <a:buSzPct val="25000"/>
              <a:buFont typeface="Noto Sans Symbols"/>
              <a:buNone/>
            </a:pPr>
            <a:endParaRPr sz="10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100% participation rate!</a:t>
            </a:r>
          </a:p>
          <a:p>
            <a:pPr marL="68580" marR="0" lvl="0" indent="-5080" algn="l" rtl="0">
              <a:spcBef>
                <a:spcPts val="480"/>
              </a:spcBef>
              <a:spcAft>
                <a:spcPts val="0"/>
              </a:spcAft>
              <a:buClr>
                <a:schemeClr val="accent1"/>
              </a:buClr>
              <a:buSzPct val="25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359" name="Shape 359"/>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4</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a:stretch/>
        </p:blipFill>
        <p:spPr>
          <a:xfrm>
            <a:off x="512193" y="0"/>
            <a:ext cx="8119613" cy="6858000"/>
          </a:xfrm>
          <a:prstGeom prst="rect">
            <a:avLst/>
          </a:prstGeom>
          <a:noFill/>
          <a:ln w="12700" cap="flat" cmpd="sng">
            <a:solidFill>
              <a:schemeClr val="dk2"/>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Key findings</a:t>
            </a:r>
          </a:p>
        </p:txBody>
      </p:sp>
      <p:sp>
        <p:nvSpPr>
          <p:cNvPr id="372" name="Shape 372"/>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ans Symbols"/>
              <a:buChar char="○"/>
            </a:pPr>
            <a:r>
              <a:rPr lang="en-CA" sz="2200" b="1" i="0" u="none" strike="noStrike" cap="none">
                <a:solidFill>
                  <a:srgbClr val="8F5200"/>
                </a:solidFill>
                <a:latin typeface="Century Gothic"/>
                <a:ea typeface="Century Gothic"/>
                <a:cs typeface="Century Gothic"/>
                <a:sym typeface="Century Gothic"/>
              </a:rPr>
              <a:t>Service prioritization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Research and reference services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Instruction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Liaison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delivery models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Innovations and barriers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Evaluation and needs assessment</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Barriers and opportunities</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373" name="Shape 373"/>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6</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Shape 379"/>
          <p:cNvPicPr preferRelativeResize="0"/>
          <p:nvPr/>
        </p:nvPicPr>
        <p:blipFill rotWithShape="1">
          <a:blip r:embed="rId3">
            <a:alphaModFix/>
          </a:blip>
          <a:srcRect l="2892" t="2981" r="3433" b="2934"/>
          <a:stretch/>
        </p:blipFill>
        <p:spPr>
          <a:xfrm>
            <a:off x="539552" y="1051223"/>
            <a:ext cx="7704855" cy="5426286"/>
          </a:xfrm>
          <a:prstGeom prst="rect">
            <a:avLst/>
          </a:prstGeom>
          <a:noFill/>
          <a:ln>
            <a:noFill/>
          </a:ln>
        </p:spPr>
      </p:pic>
      <p:sp>
        <p:nvSpPr>
          <p:cNvPr id="380" name="Shape 380"/>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7</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043608" y="764704"/>
            <a:ext cx="7024744"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Key findings</a:t>
            </a:r>
          </a:p>
        </p:txBody>
      </p:sp>
      <p:sp>
        <p:nvSpPr>
          <p:cNvPr id="387" name="Shape 387"/>
          <p:cNvSpPr txBox="1">
            <a:spLocks noGrp="1"/>
          </p:cNvSpPr>
          <p:nvPr>
            <p:ph type="body" idx="1"/>
          </p:nvPr>
        </p:nvSpPr>
        <p:spPr>
          <a:xfrm>
            <a:off x="1043608" y="2132856"/>
            <a:ext cx="6777317" cy="3508977"/>
          </a:xfrm>
          <a:prstGeom prst="rect">
            <a:avLst/>
          </a:prstGeom>
          <a:noFill/>
          <a:ln>
            <a:noFill/>
          </a:ln>
        </p:spPr>
        <p:txBody>
          <a:bodyPr lIns="91425" tIns="45700" rIns="91425" bIns="45700" anchor="t" anchorCtr="0">
            <a:noAutofit/>
          </a:bodyPr>
          <a:lstStyle/>
          <a:p>
            <a:pPr marL="640080" marR="0" lvl="1" indent="-284480" algn="l" rtl="0">
              <a:spcBef>
                <a:spcPts val="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prioritization</a:t>
            </a:r>
          </a:p>
          <a:p>
            <a:pPr marL="640080" marR="0" lvl="1" indent="-284480" algn="l" rtl="0">
              <a:spcBef>
                <a:spcPts val="440"/>
              </a:spcBef>
              <a:spcAft>
                <a:spcPts val="0"/>
              </a:spcAft>
              <a:buClr>
                <a:schemeClr val="accent1"/>
              </a:buClr>
              <a:buSzPct val="76000"/>
              <a:buFont typeface="Noto Sans Symbols"/>
              <a:buChar char="○"/>
            </a:pPr>
            <a:r>
              <a:rPr lang="en-CA" sz="2200" b="1" i="0" u="none" strike="noStrike" cap="none">
                <a:solidFill>
                  <a:srgbClr val="8F5200"/>
                </a:solidFill>
                <a:latin typeface="Century Gothic"/>
                <a:ea typeface="Century Gothic"/>
                <a:cs typeface="Century Gothic"/>
                <a:sym typeface="Century Gothic"/>
              </a:rPr>
              <a:t>Research and reference services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Instruction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Liaison</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Service delivery models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Innovations and barriers</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Evaluation and needs assessment</a:t>
            </a:r>
          </a:p>
          <a:p>
            <a:pPr marL="640080" marR="0" lvl="1" indent="-284480" algn="l" rtl="0">
              <a:spcBef>
                <a:spcPts val="440"/>
              </a:spcBef>
              <a:spcAft>
                <a:spcPts val="0"/>
              </a:spcAft>
              <a:buClr>
                <a:schemeClr val="accent1"/>
              </a:buClr>
              <a:buSzPct val="76000"/>
              <a:buFont typeface="Noto Sans Symbols"/>
              <a:buChar char="○"/>
            </a:pPr>
            <a:r>
              <a:rPr lang="en-CA" sz="2200" b="0" i="0" u="none" strike="noStrike" cap="none">
                <a:solidFill>
                  <a:schemeClr val="dk2"/>
                </a:solidFill>
                <a:latin typeface="Century Gothic"/>
                <a:ea typeface="Century Gothic"/>
                <a:cs typeface="Century Gothic"/>
                <a:sym typeface="Century Gothic"/>
              </a:rPr>
              <a:t>Barriers and opportunities</a:t>
            </a: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388" name="Shape 388"/>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8</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827583" y="476672"/>
            <a:ext cx="7024744" cy="1080120"/>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entury Gothic"/>
              <a:buNone/>
            </a:pPr>
            <a:r>
              <a:rPr lang="en-CA" sz="4000" b="0" i="0" u="none" strike="noStrike" cap="none">
                <a:solidFill>
                  <a:schemeClr val="accent1"/>
                </a:solidFill>
                <a:latin typeface="Century Gothic"/>
                <a:ea typeface="Century Gothic"/>
                <a:cs typeface="Century Gothic"/>
                <a:sym typeface="Century Gothic"/>
              </a:rPr>
              <a:t>Research and Reference</a:t>
            </a:r>
          </a:p>
        </p:txBody>
      </p:sp>
      <p:sp>
        <p:nvSpPr>
          <p:cNvPr id="395" name="Shape 395"/>
          <p:cNvSpPr txBox="1">
            <a:spLocks noGrp="1"/>
          </p:cNvSpPr>
          <p:nvPr>
            <p:ph type="body" idx="1"/>
          </p:nvPr>
        </p:nvSpPr>
        <p:spPr>
          <a:xfrm>
            <a:off x="683568" y="1700808"/>
            <a:ext cx="7848871" cy="4421087"/>
          </a:xfrm>
          <a:prstGeom prst="rect">
            <a:avLst/>
          </a:prstGeom>
          <a:noFill/>
          <a:ln>
            <a:noFill/>
          </a:ln>
        </p:spPr>
        <p:txBody>
          <a:bodyPr lIns="91425" tIns="45700" rIns="91425" bIns="45700" anchor="t" anchorCtr="0">
            <a:noAutofit/>
          </a:bodyPr>
          <a:lstStyle/>
          <a:p>
            <a:pPr marL="68580" marR="0" lvl="0" indent="-5080" algn="l" rtl="0">
              <a:spcBef>
                <a:spcPts val="0"/>
              </a:spcBef>
              <a:spcAft>
                <a:spcPts val="0"/>
              </a:spcAft>
              <a:buClr>
                <a:schemeClr val="accent1"/>
              </a:buClr>
              <a:buSzPct val="25000"/>
              <a:buFont typeface="Noto Sans Symbols"/>
              <a:buNone/>
            </a:pPr>
            <a:endParaRPr sz="1500" b="0" i="0" u="none" strike="noStrike" cap="none">
              <a:solidFill>
                <a:schemeClr val="dk2"/>
              </a:solidFill>
              <a:latin typeface="Century Gothic"/>
              <a:ea typeface="Century Gothic"/>
              <a:cs typeface="Century Gothic"/>
              <a:sym typeface="Century Gothic"/>
            </a:endParaRPr>
          </a:p>
          <a:p>
            <a:pPr marL="342900" marR="0" lvl="0" indent="-279400" algn="l" rtl="0">
              <a:spcBef>
                <a:spcPts val="100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Requests for services are prioritized by urgency and purpose, with direct patient care taking top priority  </a:t>
            </a:r>
          </a:p>
          <a:p>
            <a:pPr marL="342900" marR="0" lvl="0" indent="-279400" algn="l" rtl="0">
              <a:spcBef>
                <a:spcPts val="1000"/>
              </a:spcBef>
              <a:spcAft>
                <a:spcPts val="0"/>
              </a:spcAft>
              <a:buClr>
                <a:schemeClr val="accent1"/>
              </a:buClr>
              <a:buSzPct val="76000"/>
              <a:buFont typeface="Noto Sans Symbols"/>
              <a:buNone/>
            </a:pPr>
            <a:endParaRPr sz="1500" b="0" i="0" u="none" strike="noStrike" cap="none">
              <a:solidFill>
                <a:schemeClr val="dk2"/>
              </a:solidFill>
              <a:latin typeface="Century Gothic"/>
              <a:ea typeface="Century Gothic"/>
              <a:cs typeface="Century Gothic"/>
              <a:sym typeface="Century Gothic"/>
            </a:endParaRPr>
          </a:p>
          <a:p>
            <a:pPr marL="342900" marR="0" lvl="0" indent="-279400" algn="l" rtl="0">
              <a:spcBef>
                <a:spcPts val="100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Direct patient care questions↓ Administrative/policy topics↑ In-depth requests ↑</a:t>
            </a:r>
          </a:p>
          <a:p>
            <a:pPr marL="342900" marR="0" lvl="0" indent="-279400" algn="l" rtl="0">
              <a:spcBef>
                <a:spcPts val="1000"/>
              </a:spcBef>
              <a:spcAft>
                <a:spcPts val="0"/>
              </a:spcAft>
              <a:buClr>
                <a:schemeClr val="accent1"/>
              </a:buClr>
              <a:buSzPct val="76000"/>
              <a:buFont typeface="Noto Sans Symbols"/>
              <a:buNone/>
            </a:pPr>
            <a:endParaRPr sz="1500" b="0" i="0" u="none" strike="noStrike" cap="none">
              <a:solidFill>
                <a:schemeClr val="dk2"/>
              </a:solidFill>
              <a:latin typeface="Century Gothic"/>
              <a:ea typeface="Century Gothic"/>
              <a:cs typeface="Century Gothic"/>
              <a:sym typeface="Century Gothic"/>
            </a:endParaRPr>
          </a:p>
          <a:p>
            <a:pPr marL="342900" marR="0" lvl="0" indent="-279400" algn="l" rtl="0">
              <a:spcBef>
                <a:spcPts val="1000"/>
              </a:spcBef>
              <a:spcAft>
                <a:spcPts val="0"/>
              </a:spcAft>
              <a:buClr>
                <a:schemeClr val="accent1"/>
              </a:buClr>
              <a:buSzPct val="76000"/>
              <a:buFont typeface="Noto Sans Symbols"/>
              <a:buChar char="○"/>
            </a:pPr>
            <a:r>
              <a:rPr lang="en-CA" sz="2400" b="0" i="0" u="none" strike="noStrike" cap="none">
                <a:solidFill>
                  <a:schemeClr val="dk2"/>
                </a:solidFill>
                <a:latin typeface="Century Gothic"/>
                <a:ea typeface="Century Gothic"/>
                <a:cs typeface="Century Gothic"/>
                <a:sym typeface="Century Gothic"/>
              </a:rPr>
              <a:t>Systematic reviews expertise there but not a priority</a:t>
            </a:r>
          </a:p>
          <a:p>
            <a:pPr marL="342900" marR="0" lvl="0" indent="-279400" algn="l" rtl="0">
              <a:spcBef>
                <a:spcPts val="1000"/>
              </a:spcBef>
              <a:spcAft>
                <a:spcPts val="0"/>
              </a:spcAft>
              <a:buClr>
                <a:schemeClr val="accent1"/>
              </a:buClr>
              <a:buSzPct val="76000"/>
              <a:buFont typeface="Noto Sans Symbols"/>
              <a:buNone/>
            </a:pPr>
            <a:endParaRPr sz="1500" b="0" i="0" u="none" strike="noStrike" cap="none">
              <a:solidFill>
                <a:schemeClr val="dk2"/>
              </a:solidFill>
              <a:latin typeface="Century Gothic"/>
              <a:ea typeface="Century Gothic"/>
              <a:cs typeface="Century Gothic"/>
              <a:sym typeface="Century Gothic"/>
            </a:endParaRPr>
          </a:p>
          <a:p>
            <a:pPr marL="342900" marR="0" lvl="0" indent="-279400" algn="l" rtl="0">
              <a:spcBef>
                <a:spcPts val="1000"/>
              </a:spcBef>
              <a:spcAft>
                <a:spcPts val="0"/>
              </a:spcAft>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a:p>
            <a:pPr marL="342900" marR="0" lvl="0" indent="-279400" algn="l" rtl="0">
              <a:spcBef>
                <a:spcPts val="480"/>
              </a:spcBef>
              <a:buClr>
                <a:schemeClr val="accent1"/>
              </a:buClr>
              <a:buSzPct val="76000"/>
              <a:buFont typeface="Noto Sans Symbols"/>
              <a:buNone/>
            </a:pPr>
            <a:endParaRPr sz="2400" b="0" i="0" u="none" strike="noStrike" cap="none">
              <a:solidFill>
                <a:schemeClr val="dk2"/>
              </a:solidFill>
              <a:latin typeface="Century Gothic"/>
              <a:ea typeface="Century Gothic"/>
              <a:cs typeface="Century Gothic"/>
              <a:sym typeface="Century Gothic"/>
            </a:endParaRPr>
          </a:p>
        </p:txBody>
      </p:sp>
      <p:sp>
        <p:nvSpPr>
          <p:cNvPr id="396" name="Shape 396"/>
          <p:cNvSpPr txBox="1">
            <a:spLocks noGrp="1"/>
          </p:cNvSpPr>
          <p:nvPr>
            <p:ph type="sldNum" idx="12"/>
          </p:nvPr>
        </p:nvSpPr>
        <p:spPr>
          <a:xfrm>
            <a:off x="6660232" y="5949280"/>
            <a:ext cx="133215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chemeClr val="accent2"/>
                </a:solidFill>
                <a:latin typeface="Century Gothic"/>
                <a:ea typeface="Century Gothic"/>
                <a:cs typeface="Century Gothic"/>
                <a:sym typeface="Century Gothic"/>
              </a:rPr>
              <a:t>9</a:t>
            </a:fld>
            <a:endParaRPr lang="en-CA" sz="1200" b="0" i="0" u="none" strike="noStrike" cap="none">
              <a:solidFill>
                <a:schemeClr val="accent2"/>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Austin">
  <a:themeElements>
    <a:clrScheme name="Custom 5">
      <a:dk1>
        <a:srgbClr val="000000"/>
      </a:dk1>
      <a:lt1>
        <a:srgbClr val="FFFFFF"/>
      </a:lt1>
      <a:dk2>
        <a:srgbClr val="3E3D2D"/>
      </a:dk2>
      <a:lt2>
        <a:srgbClr val="CAF278"/>
      </a:lt2>
      <a:accent1>
        <a:srgbClr val="006390"/>
      </a:accent1>
      <a:accent2>
        <a:srgbClr val="006390"/>
      </a:accent2>
      <a:accent3>
        <a:srgbClr val="FF6700"/>
      </a:accent3>
      <a:accent4>
        <a:srgbClr val="006390"/>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3294</Words>
  <Application>Microsoft Office PowerPoint</Application>
  <PresentationFormat>On-screen Show (4:3)</PresentationFormat>
  <Paragraphs>393</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Noto Sans Symbols</vt:lpstr>
      <vt:lpstr>Calibri</vt:lpstr>
      <vt:lpstr>Century Gothic</vt:lpstr>
      <vt:lpstr>Times New Roman</vt:lpstr>
      <vt:lpstr>Austin</vt:lpstr>
      <vt:lpstr>Custom Design</vt:lpstr>
      <vt:lpstr>INNOVATIONS, CHALLENGES and OPPORTUNITIES within Regional Health Libraries in British Columbia</vt:lpstr>
      <vt:lpstr>OUTLINE</vt:lpstr>
      <vt:lpstr>Study objectives</vt:lpstr>
      <vt:lpstr>Methodology</vt:lpstr>
      <vt:lpstr>PowerPoint Presentation</vt:lpstr>
      <vt:lpstr>Key findings</vt:lpstr>
      <vt:lpstr>PowerPoint Presentation</vt:lpstr>
      <vt:lpstr>Key findings</vt:lpstr>
      <vt:lpstr>Research and Reference</vt:lpstr>
      <vt:lpstr>Key findings</vt:lpstr>
      <vt:lpstr>Instruction</vt:lpstr>
      <vt:lpstr>Key findings</vt:lpstr>
      <vt:lpstr>Liaison and outreach</vt:lpstr>
      <vt:lpstr>Key findings</vt:lpstr>
      <vt:lpstr>Service delivery models</vt:lpstr>
      <vt:lpstr>Key findings</vt:lpstr>
      <vt:lpstr>PowerPoint Presentation</vt:lpstr>
      <vt:lpstr>PowerPoint Presentation</vt:lpstr>
      <vt:lpstr>Key findings</vt:lpstr>
      <vt:lpstr>Needs assessment</vt:lpstr>
      <vt:lpstr>Evaluation of services</vt:lpstr>
      <vt:lpstr>Evaluation - reference/research</vt:lpstr>
      <vt:lpstr>Evaluation – institutional alignment</vt:lpstr>
      <vt:lpstr>Key findings</vt:lpstr>
      <vt:lpstr>PowerPoint Presentation</vt:lpstr>
      <vt:lpstr>Conclusions </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CHALLENGES and OPPORTUNITIES within Regional Health Libraries in British Columbia</dc:title>
  <dc:creator>Muturi, Elisheba HLTH:EX</dc:creator>
  <cp:lastModifiedBy>Muturi, Elisheba HLTH:EX</cp:lastModifiedBy>
  <cp:revision>1</cp:revision>
  <dcterms:modified xsi:type="dcterms:W3CDTF">2017-05-12T22:19:42Z</dcterms:modified>
</cp:coreProperties>
</file>