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handoutMasterIdLst>
    <p:handoutMasterId r:id="rId38"/>
  </p:handoutMasterIdLst>
  <p:sldIdLst>
    <p:sldId id="342" r:id="rId2"/>
    <p:sldId id="343" r:id="rId3"/>
    <p:sldId id="344" r:id="rId4"/>
    <p:sldId id="345" r:id="rId5"/>
    <p:sldId id="346" r:id="rId6"/>
    <p:sldId id="391" r:id="rId7"/>
    <p:sldId id="347" r:id="rId8"/>
    <p:sldId id="348" r:id="rId9"/>
    <p:sldId id="349" r:id="rId10"/>
    <p:sldId id="353" r:id="rId11"/>
    <p:sldId id="357" r:id="rId12"/>
    <p:sldId id="403" r:id="rId13"/>
    <p:sldId id="382" r:id="rId14"/>
    <p:sldId id="358" r:id="rId15"/>
    <p:sldId id="359" r:id="rId16"/>
    <p:sldId id="360" r:id="rId17"/>
    <p:sldId id="361" r:id="rId18"/>
    <p:sldId id="392" r:id="rId19"/>
    <p:sldId id="365" r:id="rId20"/>
    <p:sldId id="405" r:id="rId21"/>
    <p:sldId id="384" r:id="rId22"/>
    <p:sldId id="371" r:id="rId23"/>
    <p:sldId id="386" r:id="rId24"/>
    <p:sldId id="376" r:id="rId25"/>
    <p:sldId id="377" r:id="rId26"/>
    <p:sldId id="388" r:id="rId27"/>
    <p:sldId id="372" r:id="rId28"/>
    <p:sldId id="373" r:id="rId29"/>
    <p:sldId id="406" r:id="rId30"/>
    <p:sldId id="379" r:id="rId31"/>
    <p:sldId id="389" r:id="rId32"/>
    <p:sldId id="397" r:id="rId33"/>
    <p:sldId id="396" r:id="rId34"/>
    <p:sldId id="404" r:id="rId35"/>
    <p:sldId id="401" r:id="rId36"/>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17" autoAdjust="0"/>
    <p:restoredTop sz="94774" autoAdjust="0"/>
  </p:normalViewPr>
  <p:slideViewPr>
    <p:cSldViewPr>
      <p:cViewPr>
        <p:scale>
          <a:sx n="91" d="100"/>
          <a:sy n="91" d="100"/>
        </p:scale>
        <p:origin x="-222" y="-4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CA" dirty="0"/>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D77D000C-89E2-4003-B88E-04C9D9B3ABC7}" type="datetimeFigureOut">
              <a:rPr lang="en-CA" smtClean="0"/>
              <a:t>08/03/2017</a:t>
            </a:fld>
            <a:endParaRPr lang="en-CA" dirty="0"/>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CA" dirty="0"/>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89261E19-769A-4636-8940-0C2802F47BA2}" type="slidenum">
              <a:rPr lang="en-CA" smtClean="0"/>
              <a:t>‹#›</a:t>
            </a:fld>
            <a:endParaRPr lang="en-CA" dirty="0"/>
          </a:p>
        </p:txBody>
      </p:sp>
    </p:spTree>
    <p:extLst>
      <p:ext uri="{BB962C8B-B14F-4D97-AF65-F5344CB8AC3E}">
        <p14:creationId xmlns:p14="http://schemas.microsoft.com/office/powerpoint/2010/main" val="13253239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CA" dirty="0"/>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11E109D8-2495-44A5-AF61-B8C9588F910B}" type="datetimeFigureOut">
              <a:rPr lang="en-CA" smtClean="0"/>
              <a:pPr/>
              <a:t>08/03/2017</a:t>
            </a:fld>
            <a:endParaRPr lang="en-CA"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CA"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CA" dirty="0"/>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70946AE9-6AAB-44BE-80AC-9CC159D1FAE7}" type="slidenum">
              <a:rPr lang="en-CA" smtClean="0"/>
              <a:pPr/>
              <a:t>‹#›</a:t>
            </a:fld>
            <a:endParaRPr lang="en-CA" dirty="0"/>
          </a:p>
        </p:txBody>
      </p:sp>
    </p:spTree>
    <p:extLst>
      <p:ext uri="{BB962C8B-B14F-4D97-AF65-F5344CB8AC3E}">
        <p14:creationId xmlns:p14="http://schemas.microsoft.com/office/powerpoint/2010/main" val="2017996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C7A8FBB-53CF-4B03-BB5D-E77C1ED28C8F}" type="datetimeFigureOut">
              <a:rPr lang="en-CA" smtClean="0"/>
              <a:pPr/>
              <a:t>08/03/2017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7A8FBB-53CF-4B03-BB5D-E77C1ED28C8F}" type="datetimeFigureOut">
              <a:rPr lang="en-CA" smtClean="0"/>
              <a:pPr/>
              <a:t>08/03/2017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7A8FBB-53CF-4B03-BB5D-E77C1ED28C8F}" type="datetimeFigureOut">
              <a:rPr lang="en-CA" smtClean="0"/>
              <a:pPr/>
              <a:t>08/03/2017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7A8FBB-53CF-4B03-BB5D-E77C1ED28C8F}" type="datetimeFigureOut">
              <a:rPr lang="en-CA" smtClean="0"/>
              <a:pPr/>
              <a:t>08/03/2017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7A8FBB-53CF-4B03-BB5D-E77C1ED28C8F}" type="datetimeFigureOut">
              <a:rPr lang="en-CA" smtClean="0"/>
              <a:pPr/>
              <a:t>08/03/2017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C7A8FBB-53CF-4B03-BB5D-E77C1ED28C8F}" type="datetimeFigureOut">
              <a:rPr lang="en-CA" smtClean="0"/>
              <a:pPr/>
              <a:t>08/03/2017</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C7A8FBB-53CF-4B03-BB5D-E77C1ED28C8F}" type="datetimeFigureOut">
              <a:rPr lang="en-CA" smtClean="0"/>
              <a:pPr/>
              <a:t>08/03/2017</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C7A8FBB-53CF-4B03-BB5D-E77C1ED28C8F}" type="datetimeFigureOut">
              <a:rPr lang="en-CA" smtClean="0"/>
              <a:pPr/>
              <a:t>08/03/2017</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7A8FBB-53CF-4B03-BB5D-E77C1ED28C8F}" type="datetimeFigureOut">
              <a:rPr lang="en-CA" smtClean="0"/>
              <a:pPr/>
              <a:t>08/03/2017</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7A8FBB-53CF-4B03-BB5D-E77C1ED28C8F}" type="datetimeFigureOut">
              <a:rPr lang="en-CA" smtClean="0"/>
              <a:pPr/>
              <a:t>08/03/2017</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5A6DBD8A-FC71-4FC4-AC0D-3910F172F443}" type="slidenum">
              <a:rPr lang="en-CA" smtClean="0"/>
              <a:pPr/>
              <a:t>‹#›</a:t>
            </a:fld>
            <a:endParaRPr lang="en-CA" dirty="0"/>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BC7A8FBB-53CF-4B03-BB5D-E77C1ED28C8F}" type="datetimeFigureOut">
              <a:rPr lang="en-CA" smtClean="0"/>
              <a:pPr/>
              <a:t>08/03/2017</a:t>
            </a:fld>
            <a:endParaRPr lang="en-CA" dirty="0"/>
          </a:p>
        </p:txBody>
      </p:sp>
      <p:sp>
        <p:nvSpPr>
          <p:cNvPr id="9" name="Slide Number Placeholder 8"/>
          <p:cNvSpPr>
            <a:spLocks noGrp="1"/>
          </p:cNvSpPr>
          <p:nvPr>
            <p:ph type="sldNum" sz="quarter" idx="11"/>
          </p:nvPr>
        </p:nvSpPr>
        <p:spPr/>
        <p:txBody>
          <a:bodyPr/>
          <a:lstStyle/>
          <a:p>
            <a:fld id="{5A6DBD8A-FC71-4FC4-AC0D-3910F172F443}" type="slidenum">
              <a:rPr lang="en-CA" smtClean="0"/>
              <a:pPr/>
              <a:t>‹#›</a:t>
            </a:fld>
            <a:endParaRPr lang="en-CA" dirty="0"/>
          </a:p>
        </p:txBody>
      </p:sp>
      <p:sp>
        <p:nvSpPr>
          <p:cNvPr id="10" name="Footer Placeholder 9"/>
          <p:cNvSpPr>
            <a:spLocks noGrp="1"/>
          </p:cNvSpPr>
          <p:nvPr>
            <p:ph type="ftr" sz="quarter" idx="12"/>
          </p:nvPr>
        </p:nvSpPr>
        <p:spPr/>
        <p:txBody>
          <a:bodyPr/>
          <a:lstStyle/>
          <a:p>
            <a:endParaRPr lang="en-CA"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5A6DBD8A-FC71-4FC4-AC0D-3910F172F443}" type="slidenum">
              <a:rPr lang="en-CA" smtClean="0"/>
              <a:pPr/>
              <a:t>‹#›</a:t>
            </a:fld>
            <a:endParaRPr lang="en-CA" dirty="0"/>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CA" dirty="0"/>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BC7A8FBB-53CF-4B03-BB5D-E77C1ED28C8F}" type="datetimeFigureOut">
              <a:rPr lang="en-CA" smtClean="0"/>
              <a:pPr/>
              <a:t>08/03/2017</a:t>
            </a:fld>
            <a:endParaRPr lang="en-CA"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ma"/><Relationship Id="rId1" Type="http://schemas.microsoft.com/office/2007/relationships/media" Target="../media/media18.wma"/><Relationship Id="rId5" Type="http://schemas.openxmlformats.org/officeDocument/2006/relationships/image" Target="../media/image3.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ma"/><Relationship Id="rId1" Type="http://schemas.microsoft.com/office/2007/relationships/media" Target="../media/media20.wma"/><Relationship Id="rId5" Type="http://schemas.openxmlformats.org/officeDocument/2006/relationships/image" Target="../media/image3.png"/><Relationship Id="rId4" Type="http://schemas.openxmlformats.org/officeDocument/2006/relationships/hyperlink" Target="http://www.bloomberg.com/news/2011-02-23/j-j-s-1-67-billion-patent-ruling-against-abbott-reversed-by-appeals-court.html"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ma"/><Relationship Id="rId1" Type="http://schemas.microsoft.com/office/2007/relationships/media" Target="../media/media21.wma"/><Relationship Id="rId5" Type="http://schemas.openxmlformats.org/officeDocument/2006/relationships/image" Target="../media/image3.png"/><Relationship Id="rId4" Type="http://schemas.openxmlformats.org/officeDocument/2006/relationships/image" Target="../media/image6.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ma"/><Relationship Id="rId1" Type="http://schemas.microsoft.com/office/2007/relationships/media" Target="../media/media23.wma"/><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ma"/><Relationship Id="rId1" Type="http://schemas.microsoft.com/office/2007/relationships/media" Target="../media/media24.wma"/><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ma"/><Relationship Id="rId1" Type="http://schemas.microsoft.com/office/2007/relationships/media" Target="../media/media25.wma"/><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ma"/><Relationship Id="rId1" Type="http://schemas.microsoft.com/office/2007/relationships/media" Target="../media/media26.wma"/><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hyperlink" Target="https://www.youtube.com/watch?v=7a_7i8nCWV0" TargetMode="Externa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ma"/><Relationship Id="rId1" Type="http://schemas.microsoft.com/office/2007/relationships/media" Target="../media/media27.wma"/><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ma"/><Relationship Id="rId1" Type="http://schemas.microsoft.com/office/2007/relationships/media" Target="../media/media28.wma"/><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ma"/><Relationship Id="rId1" Type="http://schemas.microsoft.com/office/2007/relationships/media" Target="../media/media29.wm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ma"/><Relationship Id="rId1" Type="http://schemas.microsoft.com/office/2007/relationships/media" Target="../media/media30.wma"/><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www.wipo.int/edocs/pubdocs/en/wipo_pub_941_2015.pdf"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ipo.gov.uk/ipreview-finalreport.pdf" TargetMode="External"/><Relationship Id="rId2" Type="http://schemas.openxmlformats.org/officeDocument/2006/relationships/hyperlink" Target="http://www.nber.org/papers/w14868"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s://commons.wikimedia.org/wiki/File:Atomic-bomb-1011738_640.jpg"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mailto:mmcnally@ualberta.ca"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3.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3.png"/><Relationship Id="rId5" Type="http://schemas.openxmlformats.org/officeDocument/2006/relationships/hyperlink" Target="http://pm.gc.ca/eng/minister-innovation-science-and-economic-development-mandate-letter" TargetMode="External"/><Relationship Id="rId4" Type="http://schemas.openxmlformats.org/officeDocument/2006/relationships/hyperlink" Target="http://www.ic.gc.ca/eic/site/icgc.nsf/eng/h_00018.html"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6000" dirty="0" smtClean="0"/>
              <a:t>Innovation</a:t>
            </a:r>
            <a:br>
              <a:rPr lang="en-US" sz="6000" dirty="0" smtClean="0"/>
            </a:br>
            <a:endParaRPr lang="en-CA" dirty="0"/>
          </a:p>
        </p:txBody>
      </p:sp>
      <p:sp>
        <p:nvSpPr>
          <p:cNvPr id="3" name="Subtitle 2"/>
          <p:cNvSpPr>
            <a:spLocks noGrp="1"/>
          </p:cNvSpPr>
          <p:nvPr>
            <p:ph type="subTitle" idx="1"/>
          </p:nvPr>
        </p:nvSpPr>
        <p:spPr/>
        <p:txBody>
          <a:bodyPr/>
          <a:lstStyle/>
          <a:p>
            <a:r>
              <a:rPr lang="en-US" dirty="0" smtClean="0"/>
              <a:t>LIS 598 – Information </a:t>
            </a:r>
            <a:r>
              <a:rPr lang="en-US" dirty="0" smtClean="0"/>
              <a:t>Policy – Winter 2017 </a:t>
            </a:r>
            <a:endParaRPr lang="en-US" dirty="0" smtClean="0"/>
          </a:p>
          <a:p>
            <a:r>
              <a:rPr lang="en-US" dirty="0" smtClean="0"/>
              <a:t>Mar. </a:t>
            </a:r>
            <a:r>
              <a:rPr lang="en-US" dirty="0" smtClean="0"/>
              <a:t>10, 2017</a:t>
            </a:r>
            <a:endParaRPr lang="en-CA" dirty="0"/>
          </a:p>
        </p:txBody>
      </p:sp>
      <p:pic>
        <p:nvPicPr>
          <p:cNvPr id="4" name="Picture 2" descr="Image result for cc-b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2280" y="6093296"/>
            <a:ext cx="970621" cy="342182"/>
          </a:xfrm>
          <a:prstGeom prst="rect">
            <a:avLst/>
          </a:prstGeom>
          <a:noFill/>
          <a:extLst>
            <a:ext uri="{909E8E84-426E-40DD-AFC4-6F175D3DCCD1}">
              <a14:hiddenFill xmlns:a14="http://schemas.microsoft.com/office/drawing/2010/main">
                <a:solidFill>
                  <a:srgbClr val="FFFFFF"/>
                </a:solidFill>
              </a14:hiddenFill>
            </a:ext>
          </a:extLst>
        </p:spPr>
      </p:pic>
      <p:pic>
        <p:nvPicPr>
          <p:cNvPr id="5" name="B001100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24128" y="5654787"/>
            <a:ext cx="609600" cy="609600"/>
          </a:xfrm>
          <a:prstGeom prst="rect">
            <a:avLst/>
          </a:prstGeom>
        </p:spPr>
      </p:pic>
    </p:spTree>
    <p:extLst>
      <p:ext uri="{BB962C8B-B14F-4D97-AF65-F5344CB8AC3E}">
        <p14:creationId xmlns:p14="http://schemas.microsoft.com/office/powerpoint/2010/main" val="8970598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1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B-III. </a:t>
            </a:r>
            <a:r>
              <a:rPr lang="en-US" dirty="0" smtClean="0"/>
              <a:t>Innovation as Information Policy</a:t>
            </a:r>
            <a:endParaRPr lang="en-CA" dirty="0"/>
          </a:p>
        </p:txBody>
      </p:sp>
      <p:sp>
        <p:nvSpPr>
          <p:cNvPr id="3" name="Content Placeholder 2"/>
          <p:cNvSpPr>
            <a:spLocks noGrp="1"/>
          </p:cNvSpPr>
          <p:nvPr>
            <p:ph idx="1"/>
          </p:nvPr>
        </p:nvSpPr>
        <p:spPr/>
        <p:txBody>
          <a:bodyPr>
            <a:normAutofit lnSpcReduction="10000"/>
          </a:bodyPr>
          <a:lstStyle/>
          <a:p>
            <a:r>
              <a:rPr lang="en-US" dirty="0" smtClean="0"/>
              <a:t>Innovation can also be viewed as an information policy </a:t>
            </a:r>
          </a:p>
          <a:p>
            <a:endParaRPr lang="en-US" dirty="0"/>
          </a:p>
          <a:p>
            <a:r>
              <a:rPr lang="en-US" dirty="0" smtClean="0"/>
              <a:t>IP is one of the main policy mechanisms to stimulate innovation</a:t>
            </a:r>
          </a:p>
          <a:p>
            <a:endParaRPr lang="en-US" dirty="0"/>
          </a:p>
          <a:p>
            <a:r>
              <a:rPr lang="en-US" dirty="0" smtClean="0"/>
              <a:t>Patents are one of the oldest information policies – </a:t>
            </a:r>
            <a:r>
              <a:rPr lang="en-US" i="1" dirty="0" smtClean="0"/>
              <a:t>Statute of Monopolies</a:t>
            </a:r>
            <a:r>
              <a:rPr lang="en-US" dirty="0" smtClean="0"/>
              <a:t> (1623); Venetian patent statute from 1474</a:t>
            </a:r>
          </a:p>
          <a:p>
            <a:endParaRPr lang="en-US" dirty="0" smtClean="0"/>
          </a:p>
          <a:p>
            <a:r>
              <a:rPr lang="en-US" dirty="0" smtClean="0"/>
              <a:t>Copyright law also contributes to innovation</a:t>
            </a:r>
          </a:p>
          <a:p>
            <a:endParaRPr lang="en-US" dirty="0"/>
          </a:p>
          <a:p>
            <a:r>
              <a:rPr lang="en-US" dirty="0" smtClean="0"/>
              <a:t>New </a:t>
            </a:r>
            <a:r>
              <a:rPr lang="en-US" i="1" dirty="0" smtClean="0"/>
              <a:t>sui generis </a:t>
            </a:r>
            <a:r>
              <a:rPr lang="en-US" dirty="0" smtClean="0"/>
              <a:t>IP mechanisms, such as protection for semiconductor topologies, also play a role in encouraging innovation</a:t>
            </a:r>
            <a:endParaRPr lang="en-US" dirty="0"/>
          </a:p>
          <a:p>
            <a:endParaRPr lang="en-US" dirty="0" smtClean="0"/>
          </a:p>
          <a:p>
            <a:endParaRPr lang="en-US" dirty="0"/>
          </a:p>
          <a:p>
            <a:endParaRPr lang="en-CA" dirty="0"/>
          </a:p>
        </p:txBody>
      </p:sp>
      <p:pic>
        <p:nvPicPr>
          <p:cNvPr id="4" name="B010100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92280" y="5661248"/>
            <a:ext cx="609600" cy="609600"/>
          </a:xfrm>
          <a:prstGeom prst="rect">
            <a:avLst/>
          </a:prstGeom>
        </p:spPr>
      </p:pic>
    </p:spTree>
    <p:extLst>
      <p:ext uri="{BB962C8B-B14F-4D97-AF65-F5344CB8AC3E}">
        <p14:creationId xmlns:p14="http://schemas.microsoft.com/office/powerpoint/2010/main" val="33769990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02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 Intellectual Property and Innovation</a:t>
            </a:r>
            <a:endParaRPr lang="en-CA" dirty="0"/>
          </a:p>
        </p:txBody>
      </p:sp>
      <p:sp>
        <p:nvSpPr>
          <p:cNvPr id="3" name="Content Placeholder 2"/>
          <p:cNvSpPr>
            <a:spLocks noGrp="1"/>
          </p:cNvSpPr>
          <p:nvPr>
            <p:ph idx="1"/>
          </p:nvPr>
        </p:nvSpPr>
        <p:spPr/>
        <p:txBody>
          <a:bodyPr>
            <a:normAutofit lnSpcReduction="10000"/>
          </a:bodyPr>
          <a:lstStyle/>
          <a:p>
            <a:r>
              <a:rPr lang="en-US" dirty="0" smtClean="0"/>
              <a:t>For corporations R&amp;D is a risky activity – it requires time and money and there is no guarantee that it will pay off</a:t>
            </a:r>
          </a:p>
          <a:p>
            <a:endParaRPr lang="en-US" dirty="0"/>
          </a:p>
          <a:p>
            <a:r>
              <a:rPr lang="en-US" dirty="0" smtClean="0"/>
              <a:t>Furthermore, the argument is made that without some sort of legal protection to secure inventors the ability to recoup their costs, there will be an underinvestment in R&amp;D and invention</a:t>
            </a:r>
          </a:p>
          <a:p>
            <a:endParaRPr lang="en-US" dirty="0"/>
          </a:p>
          <a:p>
            <a:r>
              <a:rPr lang="en-US" dirty="0" smtClean="0"/>
              <a:t>These two factors and the importance of innovation are used to justify intellectual property (IP)</a:t>
            </a:r>
          </a:p>
          <a:p>
            <a:endParaRPr lang="en-US" dirty="0"/>
          </a:p>
          <a:p>
            <a:r>
              <a:rPr lang="en-US" dirty="0" smtClean="0"/>
              <a:t>For patents, copyrights and several other forms of IP the inventor/creator is given a limited term of protection in exchange for disclosing their invention/artistic work which functions as an incentive for innovative behaviour</a:t>
            </a:r>
            <a:endParaRPr lang="en-US" dirty="0"/>
          </a:p>
          <a:p>
            <a:endParaRPr lang="en-US" dirty="0" smtClean="0"/>
          </a:p>
          <a:p>
            <a:endParaRPr lang="en-US" dirty="0"/>
          </a:p>
          <a:p>
            <a:endParaRPr lang="en-CA" dirty="0"/>
          </a:p>
        </p:txBody>
      </p:sp>
      <p:pic>
        <p:nvPicPr>
          <p:cNvPr id="4" name="B011100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64288" y="5661248"/>
            <a:ext cx="609600" cy="609600"/>
          </a:xfrm>
          <a:prstGeom prst="rect">
            <a:avLst/>
          </a:prstGeom>
        </p:spPr>
      </p:pic>
    </p:spTree>
    <p:extLst>
      <p:ext uri="{BB962C8B-B14F-4D97-AF65-F5344CB8AC3E}">
        <p14:creationId xmlns:p14="http://schemas.microsoft.com/office/powerpoint/2010/main" val="35588098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08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CA" dirty="0" smtClean="0"/>
              <a:t>C-II. </a:t>
            </a:r>
            <a:r>
              <a:rPr lang="en-CA" dirty="0" smtClean="0"/>
              <a:t>Justificatory Theories</a:t>
            </a:r>
            <a:endParaRPr lang="en-CA" dirty="0"/>
          </a:p>
        </p:txBody>
      </p:sp>
      <p:sp>
        <p:nvSpPr>
          <p:cNvPr id="6147" name="Content Placeholder 2"/>
          <p:cNvSpPr>
            <a:spLocks noGrp="1"/>
          </p:cNvSpPr>
          <p:nvPr>
            <p:ph idx="1"/>
          </p:nvPr>
        </p:nvSpPr>
        <p:spPr/>
        <p:txBody>
          <a:bodyPr/>
          <a:lstStyle/>
          <a:p>
            <a:pPr eaLnBrk="1" hangingPunct="1"/>
            <a:r>
              <a:rPr lang="en-CA" altLang="en-US" dirty="0" smtClean="0"/>
              <a:t>Three major theoretical approaches to justifying IP (all kinds of IP)</a:t>
            </a:r>
          </a:p>
          <a:p>
            <a:pPr eaLnBrk="1" hangingPunct="1"/>
            <a:endParaRPr lang="en-CA" altLang="en-US" dirty="0" smtClean="0"/>
          </a:p>
          <a:p>
            <a:pPr lvl="1" eaLnBrk="1" hangingPunct="1"/>
            <a:r>
              <a:rPr lang="en-CA" altLang="en-US" b="1" dirty="0" smtClean="0"/>
              <a:t>Utilitarian</a:t>
            </a:r>
            <a:r>
              <a:rPr lang="en-CA" altLang="en-US" dirty="0" smtClean="0"/>
              <a:t> – based on the writings of Bentham</a:t>
            </a:r>
          </a:p>
          <a:p>
            <a:pPr lvl="1" eaLnBrk="1" hangingPunct="1"/>
            <a:endParaRPr lang="en-CA" altLang="en-US" dirty="0" smtClean="0"/>
          </a:p>
          <a:p>
            <a:pPr lvl="1" eaLnBrk="1" hangingPunct="1"/>
            <a:r>
              <a:rPr lang="en-CA" altLang="en-US" b="1" dirty="0" smtClean="0"/>
              <a:t>Natural Rights </a:t>
            </a:r>
            <a:r>
              <a:rPr lang="en-CA" altLang="en-US" dirty="0" smtClean="0"/>
              <a:t>approach – drawing on the Locke’s </a:t>
            </a:r>
            <a:r>
              <a:rPr lang="en-CA" altLang="en-US" i="1" dirty="0" smtClean="0"/>
              <a:t>Two Treaties of Government</a:t>
            </a:r>
          </a:p>
          <a:p>
            <a:pPr lvl="1" eaLnBrk="1" hangingPunct="1"/>
            <a:endParaRPr lang="en-CA" altLang="en-US" i="1" dirty="0" smtClean="0"/>
          </a:p>
          <a:p>
            <a:pPr lvl="1" eaLnBrk="1" hangingPunct="1"/>
            <a:r>
              <a:rPr lang="en-CA" altLang="en-US" b="1" dirty="0" smtClean="0"/>
              <a:t>Personality</a:t>
            </a:r>
            <a:r>
              <a:rPr lang="en-CA" altLang="en-US" dirty="0" smtClean="0"/>
              <a:t> based – building on both Kant and Hegel</a:t>
            </a:r>
          </a:p>
          <a:p>
            <a:pPr lvl="1" eaLnBrk="1" hangingPunct="1"/>
            <a:endParaRPr lang="en-CA" altLang="en-US" dirty="0" smtClean="0"/>
          </a:p>
          <a:p>
            <a:pPr eaLnBrk="1" hangingPunct="1"/>
            <a:endParaRPr lang="en-CA" altLang="en-US" dirty="0" smtClean="0"/>
          </a:p>
        </p:txBody>
      </p:sp>
      <p:pic>
        <p:nvPicPr>
          <p:cNvPr id="3" name="B012100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948264" y="5661248"/>
            <a:ext cx="609600" cy="609600"/>
          </a:xfrm>
          <a:prstGeom prst="rect">
            <a:avLst/>
          </a:prstGeom>
        </p:spPr>
      </p:pic>
    </p:spTree>
    <p:extLst>
      <p:ext uri="{BB962C8B-B14F-4D97-AF65-F5344CB8AC3E}">
        <p14:creationId xmlns:p14="http://schemas.microsoft.com/office/powerpoint/2010/main" val="4517839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62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C-III. </a:t>
            </a:r>
            <a:r>
              <a:rPr lang="en-US" dirty="0" smtClean="0"/>
              <a:t>The Range of IP</a:t>
            </a:r>
            <a:endParaRPr lang="en-CA" dirty="0"/>
          </a:p>
        </p:txBody>
      </p:sp>
      <p:sp>
        <p:nvSpPr>
          <p:cNvPr id="3" name="Content Placeholder 2"/>
          <p:cNvSpPr>
            <a:spLocks noGrp="1"/>
          </p:cNvSpPr>
          <p:nvPr>
            <p:ph idx="1"/>
          </p:nvPr>
        </p:nvSpPr>
        <p:spPr/>
        <p:txBody>
          <a:bodyPr>
            <a:normAutofit fontScale="77500" lnSpcReduction="20000"/>
          </a:bodyPr>
          <a:lstStyle/>
          <a:p>
            <a:r>
              <a:rPr lang="en-US" dirty="0" smtClean="0"/>
              <a:t>Patents (</a:t>
            </a:r>
            <a:r>
              <a:rPr lang="en-US" i="1" dirty="0"/>
              <a:t>Paris Convention, TRIPS, Patent Law Treaty, Patent Cooperation Treaty</a:t>
            </a:r>
            <a:r>
              <a:rPr lang="en-US" dirty="0"/>
              <a:t>)</a:t>
            </a:r>
          </a:p>
          <a:p>
            <a:r>
              <a:rPr lang="en-US" dirty="0" smtClean="0"/>
              <a:t>Copyrights (</a:t>
            </a:r>
            <a:r>
              <a:rPr lang="en-US" i="1" dirty="0" smtClean="0"/>
              <a:t>Berne Convention, TRIPS, WIPO Copyright Treaties</a:t>
            </a:r>
            <a:r>
              <a:rPr lang="en-US" dirty="0" smtClean="0"/>
              <a:t>)</a:t>
            </a:r>
          </a:p>
          <a:p>
            <a:r>
              <a:rPr lang="en-US" dirty="0" smtClean="0"/>
              <a:t>Industrial Designs (</a:t>
            </a:r>
            <a:r>
              <a:rPr lang="en-US" i="1" dirty="0" smtClean="0"/>
              <a:t>Paris Convention, TRIPS</a:t>
            </a:r>
            <a:r>
              <a:rPr lang="en-US" dirty="0" smtClean="0"/>
              <a:t>)</a:t>
            </a:r>
          </a:p>
          <a:p>
            <a:r>
              <a:rPr lang="en-US" dirty="0" smtClean="0"/>
              <a:t>Trademarks (</a:t>
            </a:r>
            <a:r>
              <a:rPr lang="en-US" i="1" dirty="0" smtClean="0"/>
              <a:t>Paris Convention, Madrid Agreement, TRIPS</a:t>
            </a:r>
            <a:r>
              <a:rPr lang="en-US" dirty="0" smtClean="0"/>
              <a:t>)</a:t>
            </a:r>
          </a:p>
          <a:p>
            <a:r>
              <a:rPr lang="en-US" dirty="0" smtClean="0"/>
              <a:t>Mask Works (Semiconductor layouts) (</a:t>
            </a:r>
            <a:r>
              <a:rPr lang="en-US" i="1" dirty="0" smtClean="0"/>
              <a:t>Washington Treaty, TRIPS</a:t>
            </a:r>
            <a:r>
              <a:rPr lang="en-US" dirty="0" smtClean="0"/>
              <a:t>)</a:t>
            </a:r>
          </a:p>
          <a:p>
            <a:r>
              <a:rPr lang="en-US" dirty="0" smtClean="0"/>
              <a:t>Ship Hull Designs (</a:t>
            </a:r>
            <a:r>
              <a:rPr lang="en-US" i="1" dirty="0" smtClean="0"/>
              <a:t>Digital Millennium Copyright Act (US)</a:t>
            </a:r>
            <a:r>
              <a:rPr lang="en-US" dirty="0" smtClean="0"/>
              <a:t>)</a:t>
            </a:r>
          </a:p>
          <a:p>
            <a:r>
              <a:rPr lang="en-US" dirty="0" smtClean="0"/>
              <a:t>Plant </a:t>
            </a:r>
            <a:r>
              <a:rPr lang="en-US" dirty="0" smtClean="0"/>
              <a:t>Varieties (</a:t>
            </a:r>
            <a:r>
              <a:rPr lang="en-US" i="1" dirty="0" smtClean="0"/>
              <a:t>UPOV</a:t>
            </a:r>
            <a:r>
              <a:rPr lang="en-US" dirty="0" smtClean="0"/>
              <a:t>)</a:t>
            </a:r>
          </a:p>
          <a:p>
            <a:r>
              <a:rPr lang="en-US" dirty="0" smtClean="0"/>
              <a:t>Domain Names (</a:t>
            </a:r>
            <a:r>
              <a:rPr lang="en-US" i="1" dirty="0" smtClean="0"/>
              <a:t>Uniform Domain Name Dispute Resolution </a:t>
            </a:r>
            <a:r>
              <a:rPr lang="en-US" dirty="0" smtClean="0"/>
              <a:t>(ICANN/WIPO))</a:t>
            </a:r>
          </a:p>
          <a:p>
            <a:r>
              <a:rPr lang="en-US" dirty="0" smtClean="0"/>
              <a:t>Geographical Indicators (TRIPS)</a:t>
            </a:r>
          </a:p>
          <a:p>
            <a:r>
              <a:rPr lang="en-US" dirty="0" smtClean="0"/>
              <a:t>Encrypted Satellite Signals (</a:t>
            </a:r>
            <a:r>
              <a:rPr lang="en-US" i="1" dirty="0" smtClean="0"/>
              <a:t>NAFTA, Brussels Convention</a:t>
            </a:r>
            <a:r>
              <a:rPr lang="en-US" dirty="0" smtClean="0"/>
              <a:t>)</a:t>
            </a:r>
          </a:p>
          <a:p>
            <a:r>
              <a:rPr lang="en-US" dirty="0" smtClean="0"/>
              <a:t>Database Protection (</a:t>
            </a:r>
            <a:r>
              <a:rPr lang="en-US" i="1" dirty="0" smtClean="0"/>
              <a:t>EU Directive 95/9/EC</a:t>
            </a:r>
            <a:r>
              <a:rPr lang="en-US" dirty="0" smtClean="0"/>
              <a:t>)</a:t>
            </a:r>
          </a:p>
          <a:p>
            <a:r>
              <a:rPr lang="en-US" dirty="0" smtClean="0"/>
              <a:t>Olympic Rings (</a:t>
            </a:r>
            <a:r>
              <a:rPr lang="en-US" i="1" dirty="0" smtClean="0"/>
              <a:t>Nairobi Treaty</a:t>
            </a:r>
            <a:r>
              <a:rPr lang="en-US" dirty="0" smtClean="0"/>
              <a:t>)</a:t>
            </a:r>
          </a:p>
          <a:p>
            <a:r>
              <a:rPr lang="en-US" dirty="0" smtClean="0"/>
              <a:t>Supplemental Protection Certificates (</a:t>
            </a:r>
            <a:r>
              <a:rPr lang="en-US" i="1" dirty="0" smtClean="0"/>
              <a:t>EEC Council Regulation No. 1768/92 (EU)</a:t>
            </a:r>
            <a:r>
              <a:rPr lang="en-US" dirty="0" smtClean="0"/>
              <a:t>)</a:t>
            </a:r>
          </a:p>
          <a:p>
            <a:r>
              <a:rPr lang="en-US" dirty="0" smtClean="0"/>
              <a:t>Anti-circumvention Protection Measures (</a:t>
            </a:r>
            <a:r>
              <a:rPr lang="en-US" i="1" dirty="0" smtClean="0"/>
              <a:t>WIPO Copyright Treaties</a:t>
            </a:r>
            <a:r>
              <a:rPr lang="en-US" dirty="0" smtClean="0"/>
              <a:t>)</a:t>
            </a:r>
          </a:p>
          <a:p>
            <a:r>
              <a:rPr lang="en-US" dirty="0" smtClean="0"/>
              <a:t>Trade Secrets (</a:t>
            </a:r>
            <a:r>
              <a:rPr lang="en-US" i="1" dirty="0" smtClean="0"/>
              <a:t>TRIPS</a:t>
            </a:r>
            <a:r>
              <a:rPr lang="en-US" dirty="0" smtClean="0"/>
              <a:t>)</a:t>
            </a:r>
          </a:p>
          <a:p>
            <a:endParaRPr lang="en-CA" dirty="0"/>
          </a:p>
        </p:txBody>
      </p:sp>
      <p:pic>
        <p:nvPicPr>
          <p:cNvPr id="4" name="B013100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948264" y="5589240"/>
            <a:ext cx="609600" cy="609600"/>
          </a:xfrm>
          <a:prstGeom prst="rect">
            <a:avLst/>
          </a:prstGeom>
        </p:spPr>
      </p:pic>
    </p:spTree>
    <p:extLst>
      <p:ext uri="{BB962C8B-B14F-4D97-AF65-F5344CB8AC3E}">
        <p14:creationId xmlns:p14="http://schemas.microsoft.com/office/powerpoint/2010/main" val="11381478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01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C-IV. </a:t>
            </a:r>
            <a:r>
              <a:rPr lang="en-US" dirty="0" smtClean="0"/>
              <a:t>Patents and Innovation</a:t>
            </a:r>
            <a:endParaRPr lang="en-CA" dirty="0"/>
          </a:p>
        </p:txBody>
      </p:sp>
      <p:sp>
        <p:nvSpPr>
          <p:cNvPr id="3" name="Content Placeholder 2"/>
          <p:cNvSpPr>
            <a:spLocks noGrp="1"/>
          </p:cNvSpPr>
          <p:nvPr>
            <p:ph idx="1"/>
          </p:nvPr>
        </p:nvSpPr>
        <p:spPr/>
        <p:txBody>
          <a:bodyPr>
            <a:normAutofit lnSpcReduction="10000"/>
          </a:bodyPr>
          <a:lstStyle/>
          <a:p>
            <a:r>
              <a:rPr lang="en-US" dirty="0" smtClean="0"/>
              <a:t>Patents have the strongest and longest connection with innovation</a:t>
            </a:r>
          </a:p>
          <a:p>
            <a:endParaRPr lang="en-US" dirty="0"/>
          </a:p>
          <a:p>
            <a:r>
              <a:rPr lang="en-US" dirty="0" smtClean="0"/>
              <a:t>U.S. Constitution Art. I, Sec. 8, Cl. 8:</a:t>
            </a:r>
          </a:p>
          <a:p>
            <a:pPr lvl="1"/>
            <a:r>
              <a:rPr lang="en-US" dirty="0" smtClean="0"/>
              <a:t>“To </a:t>
            </a:r>
            <a:r>
              <a:rPr lang="en-US" dirty="0"/>
              <a:t>promote the Progress of Science and useful Arts, by securing for limited Times to Authors and Inventors the exclusive Right to their respective Writings and </a:t>
            </a:r>
            <a:r>
              <a:rPr lang="en-US" dirty="0" smtClean="0"/>
              <a:t>Discoveries”</a:t>
            </a:r>
          </a:p>
          <a:p>
            <a:endParaRPr lang="en-US" dirty="0"/>
          </a:p>
          <a:p>
            <a:r>
              <a:rPr lang="en-US" dirty="0" smtClean="0"/>
              <a:t>Patents are seen as particularly useful indicators of innovation</a:t>
            </a:r>
          </a:p>
          <a:p>
            <a:pPr lvl="1"/>
            <a:r>
              <a:rPr lang="en-US" dirty="0" smtClean="0"/>
              <a:t>Unlike copyrights, registration is required which permits a range of statistical analyses</a:t>
            </a:r>
          </a:p>
          <a:p>
            <a:pPr lvl="1"/>
            <a:r>
              <a:rPr lang="en-US" dirty="0" smtClean="0"/>
              <a:t>They cover all fields of technology</a:t>
            </a:r>
          </a:p>
          <a:p>
            <a:pPr lvl="1"/>
            <a:r>
              <a:rPr lang="en-US" dirty="0" smtClean="0"/>
              <a:t>R&amp;D spending doesn’t necessarily result in invention, and some invention doesn’t result from R&amp;D spending</a:t>
            </a:r>
          </a:p>
          <a:p>
            <a:pPr lvl="1"/>
            <a:endParaRPr lang="en-US" dirty="0"/>
          </a:p>
          <a:p>
            <a:endParaRPr lang="en-US" dirty="0" smtClean="0"/>
          </a:p>
          <a:p>
            <a:pPr lvl="1"/>
            <a:endParaRPr lang="en-US" dirty="0" smtClean="0"/>
          </a:p>
          <a:p>
            <a:endParaRPr lang="en-US" dirty="0"/>
          </a:p>
          <a:p>
            <a:endParaRPr lang="en-CA" dirty="0"/>
          </a:p>
        </p:txBody>
      </p:sp>
      <p:pic>
        <p:nvPicPr>
          <p:cNvPr id="4" name="B014100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92280" y="5733256"/>
            <a:ext cx="609600" cy="609600"/>
          </a:xfrm>
          <a:prstGeom prst="rect">
            <a:avLst/>
          </a:prstGeom>
        </p:spPr>
      </p:pic>
    </p:spTree>
    <p:extLst>
      <p:ext uri="{BB962C8B-B14F-4D97-AF65-F5344CB8AC3E}">
        <p14:creationId xmlns:p14="http://schemas.microsoft.com/office/powerpoint/2010/main" val="10665774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02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C-V</a:t>
            </a:r>
            <a:r>
              <a:rPr lang="en-US" dirty="0" smtClean="0"/>
              <a:t>. Patent Basics</a:t>
            </a:r>
            <a:endParaRPr lang="en-CA" dirty="0"/>
          </a:p>
        </p:txBody>
      </p:sp>
      <p:sp>
        <p:nvSpPr>
          <p:cNvPr id="3" name="Content Placeholder 2"/>
          <p:cNvSpPr>
            <a:spLocks noGrp="1"/>
          </p:cNvSpPr>
          <p:nvPr>
            <p:ph idx="1"/>
          </p:nvPr>
        </p:nvSpPr>
        <p:spPr/>
        <p:txBody>
          <a:bodyPr>
            <a:normAutofit/>
          </a:bodyPr>
          <a:lstStyle/>
          <a:p>
            <a:r>
              <a:rPr lang="en-US" dirty="0" smtClean="0"/>
              <a:t>Patents are available for inventions, but inventions includes machines, processes, methods of manufacture or composition, or improvements to  any of the preceding</a:t>
            </a:r>
          </a:p>
          <a:p>
            <a:endParaRPr lang="en-US" dirty="0"/>
          </a:p>
          <a:p>
            <a:r>
              <a:rPr lang="en-US" dirty="0" smtClean="0"/>
              <a:t>Patents are powerful exclusive rights</a:t>
            </a:r>
          </a:p>
          <a:p>
            <a:pPr lvl="1"/>
            <a:r>
              <a:rPr lang="en-US" dirty="0" smtClean="0"/>
              <a:t>20 year term</a:t>
            </a:r>
          </a:p>
          <a:p>
            <a:pPr lvl="1"/>
            <a:r>
              <a:rPr lang="en-US" dirty="0" smtClean="0"/>
              <a:t>Others are excluded from  using the patented subject matter (unless licensed)</a:t>
            </a:r>
          </a:p>
          <a:p>
            <a:pPr lvl="2"/>
            <a:r>
              <a:rPr lang="en-US" dirty="0" smtClean="0"/>
              <a:t>No fair dealing/fair use, very limited prior commercial use rights</a:t>
            </a:r>
          </a:p>
          <a:p>
            <a:pPr lvl="2"/>
            <a:endParaRPr lang="en-US" dirty="0"/>
          </a:p>
          <a:p>
            <a:r>
              <a:rPr lang="en-US" dirty="0" smtClean="0"/>
              <a:t>In exchange for the legal right to exclude patent applications must disclose a sufficient amount of information on how the invention works</a:t>
            </a:r>
          </a:p>
          <a:p>
            <a:pPr lvl="1"/>
            <a:endParaRPr lang="en-US" dirty="0"/>
          </a:p>
          <a:p>
            <a:endParaRPr lang="en-CA" dirty="0"/>
          </a:p>
        </p:txBody>
      </p:sp>
      <p:pic>
        <p:nvPicPr>
          <p:cNvPr id="4" name="B015100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20272" y="5661248"/>
            <a:ext cx="609600" cy="609600"/>
          </a:xfrm>
          <a:prstGeom prst="rect">
            <a:avLst/>
          </a:prstGeom>
        </p:spPr>
      </p:pic>
    </p:spTree>
    <p:extLst>
      <p:ext uri="{BB962C8B-B14F-4D97-AF65-F5344CB8AC3E}">
        <p14:creationId xmlns:p14="http://schemas.microsoft.com/office/powerpoint/2010/main" val="25034476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15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C-VI. </a:t>
            </a:r>
            <a:r>
              <a:rPr lang="en-US" dirty="0" smtClean="0"/>
              <a:t>Requirements for Patent Protection</a:t>
            </a:r>
            <a:endParaRPr lang="en-CA" dirty="0"/>
          </a:p>
        </p:txBody>
      </p:sp>
      <p:sp>
        <p:nvSpPr>
          <p:cNvPr id="3" name="Content Placeholder 2"/>
          <p:cNvSpPr>
            <a:spLocks noGrp="1"/>
          </p:cNvSpPr>
          <p:nvPr>
            <p:ph idx="1"/>
          </p:nvPr>
        </p:nvSpPr>
        <p:spPr/>
        <p:txBody>
          <a:bodyPr>
            <a:normAutofit fontScale="92500" lnSpcReduction="20000"/>
          </a:bodyPr>
          <a:lstStyle/>
          <a:p>
            <a:r>
              <a:rPr lang="en-US" dirty="0" smtClean="0"/>
              <a:t>Four requirements for patent protection:</a:t>
            </a:r>
          </a:p>
          <a:p>
            <a:pPr lvl="1"/>
            <a:r>
              <a:rPr lang="en-US" b="1" dirty="0" smtClean="0"/>
              <a:t>Patentable subject matter</a:t>
            </a:r>
            <a:r>
              <a:rPr lang="en-US" dirty="0" smtClean="0"/>
              <a:t> – the invention for which one is applying for must be something that can be patented – ideas, laws of nature, mathematical formulae are examples of non-patentable subject matter</a:t>
            </a:r>
          </a:p>
          <a:p>
            <a:pPr lvl="1"/>
            <a:r>
              <a:rPr lang="en-US" b="1" dirty="0" smtClean="0"/>
              <a:t>Novelty</a:t>
            </a:r>
            <a:r>
              <a:rPr lang="en-US" dirty="0" smtClean="0"/>
              <a:t> </a:t>
            </a:r>
            <a:r>
              <a:rPr lang="en-US" dirty="0"/>
              <a:t>–</a:t>
            </a:r>
            <a:r>
              <a:rPr lang="en-US" dirty="0" smtClean="0"/>
              <a:t>  the invention must be new and not described in existing literature</a:t>
            </a:r>
          </a:p>
          <a:p>
            <a:pPr lvl="1"/>
            <a:r>
              <a:rPr lang="en-US" b="1" dirty="0" smtClean="0"/>
              <a:t>Utility/Industrial Applicability</a:t>
            </a:r>
            <a:r>
              <a:rPr lang="en-US" dirty="0" smtClean="0"/>
              <a:t> – the invention must be useful and serve some sort of industrial purpose (industrial in this case is broadly defined)</a:t>
            </a:r>
          </a:p>
          <a:p>
            <a:pPr lvl="1"/>
            <a:r>
              <a:rPr lang="en-US" b="1" dirty="0" smtClean="0"/>
              <a:t>Non-obvious/Inventive Step</a:t>
            </a:r>
            <a:r>
              <a:rPr lang="en-US" dirty="0" smtClean="0"/>
              <a:t> – the invention should not have been obvious to a person skilled in the field to which the invention pertains </a:t>
            </a:r>
          </a:p>
          <a:p>
            <a:pPr lvl="1"/>
            <a:endParaRPr lang="en-US" dirty="0"/>
          </a:p>
          <a:p>
            <a:r>
              <a:rPr lang="en-US" dirty="0" smtClean="0"/>
              <a:t>Patent offices conduct searches in a variety of databases (not only scholarly materials) to determine the state of ‘prior art’ in a field – the state of prior art allows patent examiners to determine if the claims in an invention are new and non-obvious </a:t>
            </a:r>
            <a:endParaRPr lang="en-CA" dirty="0"/>
          </a:p>
        </p:txBody>
      </p:sp>
      <p:pic>
        <p:nvPicPr>
          <p:cNvPr id="4" name="B016100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36296" y="5877272"/>
            <a:ext cx="609600" cy="609600"/>
          </a:xfrm>
          <a:prstGeom prst="rect">
            <a:avLst/>
          </a:prstGeom>
        </p:spPr>
      </p:pic>
    </p:spTree>
    <p:extLst>
      <p:ext uri="{BB962C8B-B14F-4D97-AF65-F5344CB8AC3E}">
        <p14:creationId xmlns:p14="http://schemas.microsoft.com/office/powerpoint/2010/main" val="26951677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43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C-VII. </a:t>
            </a:r>
            <a:r>
              <a:rPr lang="en-US" dirty="0" smtClean="0"/>
              <a:t>A Global Patent System</a:t>
            </a:r>
            <a:endParaRPr lang="en-CA" dirty="0"/>
          </a:p>
        </p:txBody>
      </p:sp>
      <p:sp>
        <p:nvSpPr>
          <p:cNvPr id="3" name="Content Placeholder 2"/>
          <p:cNvSpPr>
            <a:spLocks noGrp="1"/>
          </p:cNvSpPr>
          <p:nvPr>
            <p:ph idx="1"/>
          </p:nvPr>
        </p:nvSpPr>
        <p:spPr/>
        <p:txBody>
          <a:bodyPr>
            <a:normAutofit fontScale="92500" lnSpcReduction="20000"/>
          </a:bodyPr>
          <a:lstStyle/>
          <a:p>
            <a:r>
              <a:rPr lang="en-US" dirty="0" smtClean="0"/>
              <a:t>Patents are nationally administered; however, business is increasingly global</a:t>
            </a:r>
          </a:p>
          <a:p>
            <a:endParaRPr lang="en-US" dirty="0"/>
          </a:p>
          <a:p>
            <a:r>
              <a:rPr lang="en-US" dirty="0" smtClean="0"/>
              <a:t>The patent system has several aspects that allow it to function on a global level</a:t>
            </a:r>
          </a:p>
          <a:p>
            <a:pPr lvl="1"/>
            <a:r>
              <a:rPr lang="en-US" i="1" dirty="0" smtClean="0"/>
              <a:t>Paris Convention for the Protection of Industrial Property </a:t>
            </a:r>
            <a:r>
              <a:rPr lang="en-US" dirty="0" smtClean="0"/>
              <a:t>(1883, revised 1900, 1911, 1925, 1934, 1958, 1967 and 1979) allows foreign nationals to get patents in different countries and specifies some minimum terms of patent protection</a:t>
            </a:r>
          </a:p>
          <a:p>
            <a:pPr lvl="1"/>
            <a:r>
              <a:rPr lang="en-US" i="1" dirty="0" smtClean="0"/>
              <a:t>Patent Cooperation Treaty</a:t>
            </a:r>
            <a:r>
              <a:rPr lang="en-US" dirty="0" smtClean="0"/>
              <a:t> (PCT) (1971) allows international patent applications</a:t>
            </a:r>
          </a:p>
          <a:p>
            <a:pPr lvl="1"/>
            <a:r>
              <a:rPr lang="en-US" i="1" dirty="0" smtClean="0"/>
              <a:t>Agreement on Trade Related Aspects of Intellectual Property </a:t>
            </a:r>
            <a:r>
              <a:rPr lang="en-US" dirty="0" smtClean="0"/>
              <a:t>(TRIPS) (1994) builds on the Paris Convention and further specifies minimum terms of patent protection</a:t>
            </a:r>
          </a:p>
          <a:p>
            <a:pPr lvl="1"/>
            <a:r>
              <a:rPr lang="en-US" i="1" dirty="0" smtClean="0"/>
              <a:t>Patent Law Treaty </a:t>
            </a:r>
            <a:r>
              <a:rPr lang="en-US" dirty="0" smtClean="0"/>
              <a:t>(2000) harmonizes some patent procedures</a:t>
            </a:r>
          </a:p>
          <a:p>
            <a:pPr lvl="1"/>
            <a:r>
              <a:rPr lang="en-US" dirty="0" smtClean="0"/>
              <a:t>Negotiations around a </a:t>
            </a:r>
            <a:r>
              <a:rPr lang="en-US" i="1" dirty="0" smtClean="0"/>
              <a:t>Substantive Patent Law Treaty </a:t>
            </a:r>
            <a:r>
              <a:rPr lang="en-US" dirty="0" smtClean="0"/>
              <a:t>that would harmonize the requirements for patentability (subject matter, novelty, utility and non-obviousness) are stalled</a:t>
            </a:r>
            <a:endParaRPr lang="en-CA" dirty="0"/>
          </a:p>
        </p:txBody>
      </p:sp>
      <p:pic>
        <p:nvPicPr>
          <p:cNvPr id="4" name="B017100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52320" y="5661248"/>
            <a:ext cx="609600" cy="609600"/>
          </a:xfrm>
          <a:prstGeom prst="rect">
            <a:avLst/>
          </a:prstGeom>
        </p:spPr>
      </p:pic>
    </p:spTree>
    <p:extLst>
      <p:ext uri="{BB962C8B-B14F-4D97-AF65-F5344CB8AC3E}">
        <p14:creationId xmlns:p14="http://schemas.microsoft.com/office/powerpoint/2010/main" val="38363966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08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C-VII(ii). </a:t>
            </a:r>
            <a:r>
              <a:rPr lang="en-US" dirty="0" smtClean="0"/>
              <a:t>A </a:t>
            </a:r>
            <a:r>
              <a:rPr lang="en-US" dirty="0"/>
              <a:t>Global Patent System</a:t>
            </a:r>
            <a:endParaRPr lang="en-CA" dirty="0"/>
          </a:p>
        </p:txBody>
      </p:sp>
      <p:sp>
        <p:nvSpPr>
          <p:cNvPr id="3" name="Content Placeholder 2"/>
          <p:cNvSpPr>
            <a:spLocks noGrp="1"/>
          </p:cNvSpPr>
          <p:nvPr>
            <p:ph idx="1"/>
          </p:nvPr>
        </p:nvSpPr>
        <p:spPr/>
        <p:txBody>
          <a:bodyPr/>
          <a:lstStyle/>
          <a:p>
            <a:r>
              <a:rPr lang="en-US" dirty="0" smtClean="0"/>
              <a:t>The </a:t>
            </a:r>
            <a:r>
              <a:rPr lang="en-US" dirty="0"/>
              <a:t>USPTO, EPO and JPO were historically the most important patent office (triadic patents), but now the KPO (Korean) and SIPO (China) are seen as equally </a:t>
            </a:r>
            <a:r>
              <a:rPr lang="en-US" dirty="0" smtClean="0"/>
              <a:t>important (WIPO, 2015)</a:t>
            </a:r>
            <a:endParaRPr lang="en-CA" dirty="0"/>
          </a:p>
          <a:p>
            <a:endParaRPr lang="en-CA"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7" y="2852936"/>
            <a:ext cx="7826385"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B018100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80312" y="5716488"/>
            <a:ext cx="609600" cy="609600"/>
          </a:xfrm>
          <a:prstGeom prst="rect">
            <a:avLst/>
          </a:prstGeom>
        </p:spPr>
      </p:pic>
    </p:spTree>
    <p:extLst>
      <p:ext uri="{BB962C8B-B14F-4D97-AF65-F5344CB8AC3E}">
        <p14:creationId xmlns:p14="http://schemas.microsoft.com/office/powerpoint/2010/main" val="33329255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81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 Problems with the Patent System</a:t>
            </a:r>
            <a:endParaRPr lang="en-CA" dirty="0"/>
          </a:p>
        </p:txBody>
      </p:sp>
      <p:sp>
        <p:nvSpPr>
          <p:cNvPr id="3" name="Content Placeholder 2"/>
          <p:cNvSpPr>
            <a:spLocks noGrp="1"/>
          </p:cNvSpPr>
          <p:nvPr>
            <p:ph idx="1"/>
          </p:nvPr>
        </p:nvSpPr>
        <p:spPr/>
        <p:txBody>
          <a:bodyPr>
            <a:normAutofit/>
          </a:bodyPr>
          <a:lstStyle/>
          <a:p>
            <a:r>
              <a:rPr lang="en-US" dirty="0" smtClean="0"/>
              <a:t>Although the patent system provides an incentive for innovative activity, there are numerous shortcomings</a:t>
            </a:r>
          </a:p>
          <a:p>
            <a:pPr lvl="1"/>
            <a:r>
              <a:rPr lang="en-US" dirty="0" smtClean="0"/>
              <a:t>The scope of patentable subject matter continues to expand, stretching the definition of invention</a:t>
            </a:r>
          </a:p>
          <a:p>
            <a:pPr lvl="1"/>
            <a:r>
              <a:rPr lang="en-US" dirty="0" smtClean="0"/>
              <a:t>In the U.S. patent quality is declining</a:t>
            </a:r>
          </a:p>
          <a:p>
            <a:pPr lvl="1"/>
            <a:r>
              <a:rPr lang="en-US" dirty="0" smtClean="0"/>
              <a:t>Patents not well suited from some complex products</a:t>
            </a:r>
          </a:p>
          <a:p>
            <a:pPr lvl="1"/>
            <a:r>
              <a:rPr lang="en-US" dirty="0" smtClean="0"/>
              <a:t>The system incentivizes strategic behaviour and litigation</a:t>
            </a:r>
          </a:p>
          <a:p>
            <a:pPr lvl="1"/>
            <a:endParaRPr lang="en-US" dirty="0"/>
          </a:p>
          <a:p>
            <a:r>
              <a:rPr lang="en-US" dirty="0" smtClean="0"/>
              <a:t>These problems are most acute in the U.S., though Canada is not immune from the effects of these problems</a:t>
            </a:r>
          </a:p>
          <a:p>
            <a:pPr lvl="1"/>
            <a:endParaRPr lang="en-US" dirty="0" smtClean="0"/>
          </a:p>
          <a:p>
            <a:pPr lvl="1"/>
            <a:endParaRPr lang="en-US" dirty="0" smtClean="0"/>
          </a:p>
          <a:p>
            <a:pPr lvl="1"/>
            <a:endParaRPr lang="en-CA" dirty="0"/>
          </a:p>
        </p:txBody>
      </p:sp>
      <p:pic>
        <p:nvPicPr>
          <p:cNvPr id="4" name="B019100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92280" y="5517232"/>
            <a:ext cx="609600" cy="609600"/>
          </a:xfrm>
          <a:prstGeom prst="rect">
            <a:avLst/>
          </a:prstGeom>
        </p:spPr>
      </p:pic>
    </p:spTree>
    <p:extLst>
      <p:ext uri="{BB962C8B-B14F-4D97-AF65-F5344CB8AC3E}">
        <p14:creationId xmlns:p14="http://schemas.microsoft.com/office/powerpoint/2010/main" val="35119449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49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CA" dirty="0"/>
          </a:p>
        </p:txBody>
      </p:sp>
      <p:sp>
        <p:nvSpPr>
          <p:cNvPr id="3" name="Content Placeholder 2"/>
          <p:cNvSpPr>
            <a:spLocks noGrp="1"/>
          </p:cNvSpPr>
          <p:nvPr>
            <p:ph idx="1"/>
          </p:nvPr>
        </p:nvSpPr>
        <p:spPr/>
        <p:txBody>
          <a:bodyPr/>
          <a:lstStyle/>
          <a:p>
            <a:pPr marL="114300" indent="0">
              <a:buNone/>
            </a:pPr>
            <a:r>
              <a:rPr lang="en-US" dirty="0"/>
              <a:t>	</a:t>
            </a:r>
            <a:r>
              <a:rPr lang="en-US" dirty="0" smtClean="0"/>
              <a:t>A. Innovation Overview</a:t>
            </a:r>
          </a:p>
          <a:p>
            <a:pPr marL="114300" indent="0">
              <a:buNone/>
            </a:pPr>
            <a:r>
              <a:rPr lang="en-US" dirty="0" smtClean="0"/>
              <a:t>	B. Innovation Policy</a:t>
            </a:r>
          </a:p>
          <a:p>
            <a:pPr marL="114300" indent="0">
              <a:buNone/>
            </a:pPr>
            <a:r>
              <a:rPr lang="en-US" dirty="0" smtClean="0"/>
              <a:t>	C. Patents and Innovation</a:t>
            </a:r>
          </a:p>
          <a:p>
            <a:pPr marL="114300" indent="0">
              <a:buNone/>
            </a:pPr>
            <a:r>
              <a:rPr lang="en-US" dirty="0" smtClean="0"/>
              <a:t>	D. Problems with Patents</a:t>
            </a:r>
          </a:p>
          <a:p>
            <a:pPr marL="114300" indent="0">
              <a:buNone/>
            </a:pPr>
            <a:r>
              <a:rPr lang="en-US" dirty="0" smtClean="0"/>
              <a:t>	E. Innovation and Progress</a:t>
            </a:r>
          </a:p>
          <a:p>
            <a:pPr marL="114300" indent="0">
              <a:buNone/>
            </a:pPr>
            <a:r>
              <a:rPr lang="en-US" dirty="0" smtClean="0"/>
              <a:t>	F. </a:t>
            </a:r>
            <a:r>
              <a:rPr lang="en-US" dirty="0"/>
              <a:t>Alternative Incentives</a:t>
            </a:r>
          </a:p>
          <a:p>
            <a:pPr marL="114300" indent="0">
              <a:buNone/>
            </a:pPr>
            <a:endParaRPr lang="en-US" dirty="0" smtClean="0"/>
          </a:p>
          <a:p>
            <a:pPr marL="114300" indent="0">
              <a:buNone/>
            </a:pPr>
            <a:r>
              <a:rPr lang="en-US" dirty="0" smtClean="0"/>
              <a:t>	</a:t>
            </a:r>
            <a:r>
              <a:rPr lang="en-US" dirty="0"/>
              <a:t>	</a:t>
            </a:r>
            <a:endParaRPr lang="en-CA" dirty="0"/>
          </a:p>
        </p:txBody>
      </p:sp>
      <p:pic>
        <p:nvPicPr>
          <p:cNvPr id="4" name="B002100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588224" y="5445224"/>
            <a:ext cx="609600" cy="609600"/>
          </a:xfrm>
          <a:prstGeom prst="rect">
            <a:avLst/>
          </a:prstGeom>
        </p:spPr>
      </p:pic>
    </p:spTree>
    <p:extLst>
      <p:ext uri="{BB962C8B-B14F-4D97-AF65-F5344CB8AC3E}">
        <p14:creationId xmlns:p14="http://schemas.microsoft.com/office/powerpoint/2010/main" val="20691409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7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D-I(ii). Problems with the Patent System</a:t>
            </a:r>
            <a:endParaRPr lang="en-CA" dirty="0"/>
          </a:p>
        </p:txBody>
      </p:sp>
      <p:sp>
        <p:nvSpPr>
          <p:cNvPr id="3" name="Content Placeholder 2"/>
          <p:cNvSpPr>
            <a:spLocks noGrp="1"/>
          </p:cNvSpPr>
          <p:nvPr>
            <p:ph idx="1"/>
          </p:nvPr>
        </p:nvSpPr>
        <p:spPr/>
        <p:txBody>
          <a:bodyPr/>
          <a:lstStyle/>
          <a:p>
            <a:r>
              <a:rPr lang="en-US" dirty="0" smtClean="0"/>
              <a:t>Key problems include</a:t>
            </a:r>
          </a:p>
          <a:p>
            <a:pPr lvl="1"/>
            <a:r>
              <a:rPr lang="en-US" dirty="0" smtClean="0"/>
              <a:t>Patent thickets (Shapiro, 2001) and the tragedy of the </a:t>
            </a:r>
            <a:r>
              <a:rPr lang="en-US" dirty="0" err="1" smtClean="0"/>
              <a:t>anticommons</a:t>
            </a:r>
            <a:r>
              <a:rPr lang="en-US" dirty="0" smtClean="0"/>
              <a:t>  (Heller, 1998) (contra Hardin, 1968)</a:t>
            </a:r>
          </a:p>
          <a:p>
            <a:pPr lvl="1"/>
            <a:r>
              <a:rPr lang="en-US" dirty="0" smtClean="0"/>
              <a:t>Expanding scope</a:t>
            </a:r>
          </a:p>
          <a:p>
            <a:pPr lvl="2"/>
            <a:r>
              <a:rPr lang="en-US" dirty="0" smtClean="0"/>
              <a:t>Business method patents, transgenic life forms</a:t>
            </a:r>
          </a:p>
          <a:p>
            <a:pPr lvl="1"/>
            <a:r>
              <a:rPr lang="en-US" dirty="0" smtClean="0"/>
              <a:t>Declining patent quality</a:t>
            </a:r>
          </a:p>
          <a:p>
            <a:pPr lvl="2"/>
            <a:r>
              <a:rPr lang="en-US" dirty="0"/>
              <a:t>As of January 2017 USPTO has a backlog of 546,702 applications (which is down significantly from six years ago</a:t>
            </a:r>
            <a:r>
              <a:rPr lang="en-US" dirty="0" smtClean="0"/>
              <a:t>)</a:t>
            </a:r>
          </a:p>
          <a:p>
            <a:pPr lvl="1"/>
            <a:r>
              <a:rPr lang="en-US" dirty="0" smtClean="0"/>
              <a:t>Strategic litigation</a:t>
            </a:r>
          </a:p>
          <a:p>
            <a:pPr lvl="2"/>
            <a:r>
              <a:rPr lang="en-US" dirty="0" smtClean="0"/>
              <a:t>E.g. Apple v. Samsung</a:t>
            </a:r>
            <a:endParaRPr lang="en-US" dirty="0"/>
          </a:p>
          <a:p>
            <a:pPr lvl="2"/>
            <a:r>
              <a:rPr lang="en-US" dirty="0"/>
              <a:t>Patent litigation costs millions of dollars, and the damages can be in the billions (in 2009 Abbott Laboratories was ordered to pay $1.67 billion for infringing on a Johnson &amp; Johnson patent, though this was </a:t>
            </a:r>
            <a:r>
              <a:rPr lang="en-US" dirty="0">
                <a:hlinkClick r:id="rId4"/>
              </a:rPr>
              <a:t>overturned on appeal</a:t>
            </a:r>
            <a:r>
              <a:rPr lang="en-US" dirty="0"/>
              <a:t>)</a:t>
            </a:r>
          </a:p>
          <a:p>
            <a:pPr lvl="1"/>
            <a:endParaRPr lang="en-US" dirty="0" smtClean="0"/>
          </a:p>
          <a:p>
            <a:pPr lvl="2"/>
            <a:endParaRPr lang="en-CA" dirty="0"/>
          </a:p>
        </p:txBody>
      </p:sp>
      <p:pic>
        <p:nvPicPr>
          <p:cNvPr id="4" name="B020100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64288" y="5661248"/>
            <a:ext cx="609600" cy="609600"/>
          </a:xfrm>
          <a:prstGeom prst="rect">
            <a:avLst/>
          </a:prstGeom>
        </p:spPr>
      </p:pic>
    </p:spTree>
    <p:extLst>
      <p:ext uri="{BB962C8B-B14F-4D97-AF65-F5344CB8AC3E}">
        <p14:creationId xmlns:p14="http://schemas.microsoft.com/office/powerpoint/2010/main" val="38818797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89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D-II. </a:t>
            </a:r>
            <a:r>
              <a:rPr lang="en-US" dirty="0" smtClean="0"/>
              <a:t>Strange Patents</a:t>
            </a:r>
            <a:endParaRPr lang="en-CA" dirty="0"/>
          </a:p>
        </p:txBody>
      </p:sp>
      <p:sp>
        <p:nvSpPr>
          <p:cNvPr id="3" name="Content Placeholder 2"/>
          <p:cNvSpPr>
            <a:spLocks noGrp="1"/>
          </p:cNvSpPr>
          <p:nvPr>
            <p:ph idx="1"/>
          </p:nvPr>
        </p:nvSpPr>
        <p:spPr>
          <a:xfrm>
            <a:off x="457200" y="1652736"/>
            <a:ext cx="7620000" cy="4800600"/>
          </a:xfrm>
        </p:spPr>
        <p:txBody>
          <a:bodyPr/>
          <a:lstStyle/>
          <a:p>
            <a:r>
              <a:rPr lang="en-US" dirty="0" smtClean="0"/>
              <a:t>Examples </a:t>
            </a:r>
            <a:r>
              <a:rPr lang="en-US" dirty="0"/>
              <a:t>include:</a:t>
            </a:r>
          </a:p>
          <a:p>
            <a:pPr lvl="1"/>
            <a:r>
              <a:rPr lang="en-US" dirty="0"/>
              <a:t>US Patent No. 5443036 – A Method of Exercising a Cat</a:t>
            </a:r>
          </a:p>
          <a:p>
            <a:pPr lvl="1"/>
            <a:r>
              <a:rPr lang="en-US" dirty="0"/>
              <a:t>US Patent No. 6368227 – A Method of Swinging on a Swing</a:t>
            </a:r>
          </a:p>
          <a:p>
            <a:pPr lvl="1"/>
            <a:r>
              <a:rPr lang="en-US" dirty="0"/>
              <a:t>US Patent No. 6257248 – Both Hand Hair Cutting </a:t>
            </a:r>
            <a:r>
              <a:rPr lang="en-US" dirty="0" smtClean="0"/>
              <a:t>Method</a:t>
            </a:r>
          </a:p>
          <a:p>
            <a:pPr lvl="1"/>
            <a:r>
              <a:rPr lang="en-US" dirty="0" smtClean="0"/>
              <a:t>US Patent No. 6004596 – Sealed </a:t>
            </a:r>
            <a:r>
              <a:rPr lang="en-US" dirty="0" err="1" smtClean="0"/>
              <a:t>crustless</a:t>
            </a:r>
            <a:r>
              <a:rPr lang="en-US" dirty="0" smtClean="0"/>
              <a:t> sandwich (below)</a:t>
            </a:r>
            <a:endParaRPr lang="en-US" dirty="0"/>
          </a:p>
          <a:p>
            <a:endParaRPr lang="en-CA" dirty="0"/>
          </a:p>
        </p:txBody>
      </p:sp>
      <p:pic>
        <p:nvPicPr>
          <p:cNvPr id="6146" name="Picture 2" descr="http://static.ddmcdn.com/gif/strange-patents-no-crus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743" y="3933056"/>
            <a:ext cx="3641849" cy="2304256"/>
          </a:xfrm>
          <a:prstGeom prst="rect">
            <a:avLst/>
          </a:prstGeom>
          <a:noFill/>
          <a:extLst>
            <a:ext uri="{909E8E84-426E-40DD-AFC4-6F175D3DCCD1}">
              <a14:hiddenFill xmlns:a14="http://schemas.microsoft.com/office/drawing/2010/main">
                <a:solidFill>
                  <a:srgbClr val="FFFFFF"/>
                </a:solidFill>
              </a14:hiddenFill>
            </a:ext>
          </a:extLst>
        </p:spPr>
      </p:pic>
      <p:pic>
        <p:nvPicPr>
          <p:cNvPr id="4" name="B021100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92280" y="5619829"/>
            <a:ext cx="609600" cy="609600"/>
          </a:xfrm>
          <a:prstGeom prst="rect">
            <a:avLst/>
          </a:prstGeom>
        </p:spPr>
      </p:pic>
    </p:spTree>
    <p:extLst>
      <p:ext uri="{BB962C8B-B14F-4D97-AF65-F5344CB8AC3E}">
        <p14:creationId xmlns:p14="http://schemas.microsoft.com/office/powerpoint/2010/main" val="391387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50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D-III</a:t>
            </a:r>
            <a:r>
              <a:rPr lang="en-US" dirty="0" smtClean="0"/>
              <a:t>. Empirical Evidence on Patents</a:t>
            </a:r>
            <a:endParaRPr lang="en-CA" dirty="0"/>
          </a:p>
        </p:txBody>
      </p:sp>
      <p:sp>
        <p:nvSpPr>
          <p:cNvPr id="3" name="Content Placeholder 2"/>
          <p:cNvSpPr>
            <a:spLocks noGrp="1"/>
          </p:cNvSpPr>
          <p:nvPr>
            <p:ph idx="1"/>
          </p:nvPr>
        </p:nvSpPr>
        <p:spPr/>
        <p:txBody>
          <a:bodyPr>
            <a:normAutofit fontScale="77500" lnSpcReduction="20000"/>
          </a:bodyPr>
          <a:lstStyle/>
          <a:p>
            <a:r>
              <a:rPr lang="en-US" dirty="0" smtClean="0"/>
              <a:t>Empirical research on patents reveals several curious findings</a:t>
            </a:r>
          </a:p>
          <a:p>
            <a:endParaRPr lang="en-US" dirty="0"/>
          </a:p>
          <a:p>
            <a:r>
              <a:rPr lang="en-US" dirty="0" smtClean="0"/>
              <a:t>With the exception of medical instruments, patenting the typical invention is not profitable, and most patents are valueless  (Arora et al., 2008)</a:t>
            </a:r>
          </a:p>
          <a:p>
            <a:endParaRPr lang="en-US" dirty="0"/>
          </a:p>
          <a:p>
            <a:r>
              <a:rPr lang="en-US" dirty="0" smtClean="0"/>
              <a:t>Interviews with company managers, researchers and lawyers reveals that outside the pharmaceutical sector other incentives provide a greater incentive to innovation (such as being the first to market) (see slide </a:t>
            </a:r>
            <a:r>
              <a:rPr lang="en-US" i="1" dirty="0" smtClean="0"/>
              <a:t>X</a:t>
            </a:r>
            <a:r>
              <a:rPr lang="en-US" dirty="0" smtClean="0"/>
              <a:t> at end for citations)</a:t>
            </a:r>
          </a:p>
          <a:p>
            <a:endParaRPr lang="en-US" dirty="0"/>
          </a:p>
          <a:p>
            <a:r>
              <a:rPr lang="en-US" dirty="0" smtClean="0"/>
              <a:t>The availability of patents doesn’t make firms innovative (innovation is exogenous), but innovative firms do patent</a:t>
            </a:r>
          </a:p>
          <a:p>
            <a:pPr lvl="1"/>
            <a:r>
              <a:rPr lang="en-US" dirty="0"/>
              <a:t>“the causal relationship is much stronger going from innovation to the decision to use patents than from the use of patents to innovation</a:t>
            </a:r>
            <a:r>
              <a:rPr lang="en-US" dirty="0" smtClean="0"/>
              <a:t>.” (Baldwin et al. 2000, p. 27)</a:t>
            </a:r>
          </a:p>
          <a:p>
            <a:endParaRPr lang="en-US" dirty="0" smtClean="0"/>
          </a:p>
          <a:p>
            <a:r>
              <a:rPr lang="en-US" dirty="0" smtClean="0"/>
              <a:t>Ultimately, economic theory and the limited empirical evidence cannot unequivocally answer the question do the patent system increase social welfare </a:t>
            </a:r>
          </a:p>
          <a:p>
            <a:endParaRPr lang="en-US" dirty="0"/>
          </a:p>
          <a:p>
            <a:endParaRPr lang="en-CA" dirty="0"/>
          </a:p>
        </p:txBody>
      </p:sp>
      <p:pic>
        <p:nvPicPr>
          <p:cNvPr id="4" name="B022100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81542" y="5733256"/>
            <a:ext cx="609600" cy="609600"/>
          </a:xfrm>
          <a:prstGeom prst="rect">
            <a:avLst/>
          </a:prstGeom>
        </p:spPr>
      </p:pic>
    </p:spTree>
    <p:extLst>
      <p:ext uri="{BB962C8B-B14F-4D97-AF65-F5344CB8AC3E}">
        <p14:creationId xmlns:p14="http://schemas.microsoft.com/office/powerpoint/2010/main" val="4561768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08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D-IV. </a:t>
            </a:r>
            <a:r>
              <a:rPr lang="en-US" dirty="0" err="1" smtClean="0"/>
              <a:t>Machlup’s</a:t>
            </a:r>
            <a:r>
              <a:rPr lang="en-US" dirty="0" smtClean="0"/>
              <a:t> Assessment</a:t>
            </a:r>
            <a:endParaRPr lang="en-CA" dirty="0"/>
          </a:p>
        </p:txBody>
      </p:sp>
      <p:sp>
        <p:nvSpPr>
          <p:cNvPr id="3" name="Content Placeholder 2"/>
          <p:cNvSpPr>
            <a:spLocks noGrp="1"/>
          </p:cNvSpPr>
          <p:nvPr>
            <p:ph idx="1"/>
          </p:nvPr>
        </p:nvSpPr>
        <p:spPr/>
        <p:txBody>
          <a:bodyPr/>
          <a:lstStyle/>
          <a:p>
            <a:r>
              <a:rPr lang="en-US" dirty="0"/>
              <a:t>The deliberate adoption of this [patent] economic policy can be justified on economic grounds only if the gains that accrue to society from it exceed the costs incurred because of it.  It is indeed awkward that the costs cannot be measured nor the gains counted.  As a result the optimum limits of the patent system, whether with respect to time, space, patentability or restrictions on the use of the grant, must always remain a subject of controversy.  There is no doubt, however, that the costs have been underestimated</a:t>
            </a:r>
            <a:r>
              <a:rPr lang="en-US" dirty="0" smtClean="0"/>
              <a:t>.</a:t>
            </a:r>
          </a:p>
          <a:p>
            <a:pPr lvl="1"/>
            <a:r>
              <a:rPr lang="en-US" dirty="0"/>
              <a:t>Fritz </a:t>
            </a:r>
            <a:r>
              <a:rPr lang="en-US" dirty="0" err="1"/>
              <a:t>Machlup</a:t>
            </a:r>
            <a:r>
              <a:rPr lang="en-US" dirty="0"/>
              <a:t>, </a:t>
            </a:r>
            <a:r>
              <a:rPr lang="en-US" i="1" dirty="0"/>
              <a:t>An Economic Review of the Patent System: A Study of the Subcommittee on Patents, Trademarks, and Copyrights of the Committee on the Judiciary United States Senate</a:t>
            </a:r>
            <a:r>
              <a:rPr lang="en-US" dirty="0"/>
              <a:t>, (Washington, DC: Government Printing Office, 1958</a:t>
            </a:r>
            <a:r>
              <a:rPr lang="en-US" dirty="0" smtClean="0"/>
              <a:t>), p. 79 </a:t>
            </a:r>
            <a:endParaRPr lang="en-CA" dirty="0"/>
          </a:p>
        </p:txBody>
      </p:sp>
      <p:pic>
        <p:nvPicPr>
          <p:cNvPr id="4" name="B023100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52320" y="5661248"/>
            <a:ext cx="609600" cy="609600"/>
          </a:xfrm>
          <a:prstGeom prst="rect">
            <a:avLst/>
          </a:prstGeom>
        </p:spPr>
      </p:pic>
    </p:spTree>
    <p:extLst>
      <p:ext uri="{BB962C8B-B14F-4D97-AF65-F5344CB8AC3E}">
        <p14:creationId xmlns:p14="http://schemas.microsoft.com/office/powerpoint/2010/main" val="11216557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75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E-I. Too Much Innovation?</a:t>
            </a:r>
            <a:endParaRPr lang="en-CA" dirty="0"/>
          </a:p>
        </p:txBody>
      </p:sp>
      <p:sp>
        <p:nvSpPr>
          <p:cNvPr id="3" name="Content Placeholder 2"/>
          <p:cNvSpPr>
            <a:spLocks noGrp="1"/>
          </p:cNvSpPr>
          <p:nvPr>
            <p:ph idx="1"/>
          </p:nvPr>
        </p:nvSpPr>
        <p:spPr/>
        <p:txBody>
          <a:bodyPr>
            <a:normAutofit fontScale="92500"/>
          </a:bodyPr>
          <a:lstStyle/>
          <a:p>
            <a:r>
              <a:rPr lang="en-US" dirty="0" smtClean="0"/>
              <a:t>In the case of innovation, too much can be problematic</a:t>
            </a:r>
          </a:p>
          <a:p>
            <a:endParaRPr lang="en-US" dirty="0"/>
          </a:p>
          <a:p>
            <a:r>
              <a:rPr lang="en-US" dirty="0" smtClean="0"/>
              <a:t>Economically if the rate of innovation becomes to high, it destabilizes the economy by introducing to much uncertainty (</a:t>
            </a:r>
            <a:r>
              <a:rPr lang="en-US" dirty="0" err="1" smtClean="0"/>
              <a:t>Bronk</a:t>
            </a:r>
            <a:r>
              <a:rPr lang="en-US" dirty="0" smtClean="0"/>
              <a:t>, 1999)</a:t>
            </a:r>
          </a:p>
          <a:p>
            <a:pPr lvl="1"/>
            <a:r>
              <a:rPr lang="en-US" dirty="0" smtClean="0"/>
              <a:t>For consumer goods if there is too much innovation, consumers end up holding out purchases</a:t>
            </a:r>
          </a:p>
          <a:p>
            <a:pPr lvl="1"/>
            <a:endParaRPr lang="en-US" dirty="0"/>
          </a:p>
          <a:p>
            <a:r>
              <a:rPr lang="en-US" dirty="0" smtClean="0"/>
              <a:t>Over-incentivizing innovation is also problematic as it can draw resources away from areas where they would have a greater impact (Jaffe, 2000; </a:t>
            </a:r>
            <a:r>
              <a:rPr lang="en-US" dirty="0" err="1" smtClean="0"/>
              <a:t>Landes</a:t>
            </a:r>
            <a:r>
              <a:rPr lang="en-US" dirty="0" smtClean="0"/>
              <a:t> and Posner, 2003)</a:t>
            </a:r>
          </a:p>
          <a:p>
            <a:endParaRPr lang="en-US" dirty="0"/>
          </a:p>
          <a:p>
            <a:r>
              <a:rPr lang="en-US" dirty="0" smtClean="0"/>
              <a:t>Innovation is also socially disruptive – innovation changes social relations, and not always in a positive way (Rogers, 2003)</a:t>
            </a:r>
            <a:endParaRPr lang="en-CA" dirty="0"/>
          </a:p>
        </p:txBody>
      </p:sp>
      <p:pic>
        <p:nvPicPr>
          <p:cNvPr id="4" name="B024100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34914" y="5661248"/>
            <a:ext cx="609600" cy="609600"/>
          </a:xfrm>
          <a:prstGeom prst="rect">
            <a:avLst/>
          </a:prstGeom>
        </p:spPr>
      </p:pic>
    </p:spTree>
    <p:extLst>
      <p:ext uri="{BB962C8B-B14F-4D97-AF65-F5344CB8AC3E}">
        <p14:creationId xmlns:p14="http://schemas.microsoft.com/office/powerpoint/2010/main" val="37793846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23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E-II</a:t>
            </a:r>
            <a:r>
              <a:rPr lang="en-US" dirty="0" smtClean="0"/>
              <a:t>. Innovation and Progress (</a:t>
            </a:r>
            <a:r>
              <a:rPr lang="en-US" dirty="0" err="1" smtClean="0"/>
              <a:t>Bronk</a:t>
            </a:r>
            <a:r>
              <a:rPr lang="en-US" dirty="0" smtClean="0"/>
              <a:t>, 1999)</a:t>
            </a:r>
            <a:endParaRPr lang="en-CA" dirty="0"/>
          </a:p>
        </p:txBody>
      </p:sp>
      <p:sp>
        <p:nvSpPr>
          <p:cNvPr id="3" name="Content Placeholder 2"/>
          <p:cNvSpPr>
            <a:spLocks noGrp="1"/>
          </p:cNvSpPr>
          <p:nvPr>
            <p:ph idx="1"/>
          </p:nvPr>
        </p:nvSpPr>
        <p:spPr/>
        <p:txBody>
          <a:bodyPr>
            <a:normAutofit/>
          </a:bodyPr>
          <a:lstStyle/>
          <a:p>
            <a:r>
              <a:rPr lang="en-US" dirty="0" smtClean="0"/>
              <a:t>Despite the policy focus on innovation it is important to critically examine why innovation is so valuable</a:t>
            </a:r>
          </a:p>
          <a:p>
            <a:endParaRPr lang="en-US" dirty="0"/>
          </a:p>
          <a:p>
            <a:r>
              <a:rPr lang="en-US" dirty="0" smtClean="0"/>
              <a:t>New goods and services are nice, but technological innovation is not social progress</a:t>
            </a:r>
          </a:p>
          <a:p>
            <a:endParaRPr lang="en-US" dirty="0"/>
          </a:p>
          <a:p>
            <a:r>
              <a:rPr lang="en-US" dirty="0" smtClean="0"/>
              <a:t>Innovation has raised the living standards of many to levels higher than kings and queens of previous ages, but there are still individuals struggling to meet the necessities of life both locally and globally</a:t>
            </a:r>
          </a:p>
          <a:p>
            <a:endParaRPr lang="en-US" dirty="0"/>
          </a:p>
          <a:p>
            <a:r>
              <a:rPr lang="en-US" dirty="0" smtClean="0"/>
              <a:t>The aim of innovation so be political and social improvement</a:t>
            </a:r>
          </a:p>
          <a:p>
            <a:endParaRPr lang="en-US" dirty="0"/>
          </a:p>
        </p:txBody>
      </p:sp>
      <p:pic>
        <p:nvPicPr>
          <p:cNvPr id="4" name="B025100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96336" y="5805264"/>
            <a:ext cx="609600" cy="609600"/>
          </a:xfrm>
          <a:prstGeom prst="rect">
            <a:avLst/>
          </a:prstGeom>
        </p:spPr>
      </p:pic>
    </p:spTree>
    <p:extLst>
      <p:ext uri="{BB962C8B-B14F-4D97-AF65-F5344CB8AC3E}">
        <p14:creationId xmlns:p14="http://schemas.microsoft.com/office/powerpoint/2010/main" val="12416276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09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E-III. </a:t>
            </a:r>
            <a:r>
              <a:rPr lang="en-US" dirty="0" smtClean="0"/>
              <a:t>Terminal Innovation </a:t>
            </a:r>
            <a:endParaRPr lang="en-CA" dirty="0"/>
          </a:p>
        </p:txBody>
      </p:sp>
      <p:sp>
        <p:nvSpPr>
          <p:cNvPr id="3" name="Content Placeholder 2"/>
          <p:cNvSpPr>
            <a:spLocks noGrp="1"/>
          </p:cNvSpPr>
          <p:nvPr>
            <p:ph idx="1"/>
          </p:nvPr>
        </p:nvSpPr>
        <p:spPr>
          <a:xfrm>
            <a:off x="457200" y="1600200"/>
            <a:ext cx="3898776" cy="4800600"/>
          </a:xfrm>
        </p:spPr>
        <p:txBody>
          <a:bodyPr/>
          <a:lstStyle/>
          <a:p>
            <a:r>
              <a:rPr lang="en-US" dirty="0" smtClean="0"/>
              <a:t>Since 1945 it has been clear that innovation may also be the end of us (and everything)</a:t>
            </a:r>
          </a:p>
          <a:p>
            <a:endParaRPr lang="en-US" dirty="0"/>
          </a:p>
          <a:p>
            <a:r>
              <a:rPr lang="en-US" dirty="0" err="1" smtClean="0"/>
              <a:t>Brynjolfsson</a:t>
            </a:r>
            <a:r>
              <a:rPr lang="en-US" dirty="0" smtClean="0"/>
              <a:t> and McAfee (2011 and 2014) drawing on Kurzweil note that we are no entering </a:t>
            </a:r>
            <a:r>
              <a:rPr lang="en-US" dirty="0" smtClean="0">
                <a:hlinkClick r:id="rId4"/>
              </a:rPr>
              <a:t>‘the second half of the chessboard’ </a:t>
            </a:r>
            <a:r>
              <a:rPr lang="en-US" dirty="0" smtClean="0"/>
              <a:t>where innovation will become increasingly abundant and turbulent</a:t>
            </a:r>
            <a:endParaRPr lang="en-CA" dirty="0"/>
          </a:p>
        </p:txBody>
      </p:sp>
      <p:pic>
        <p:nvPicPr>
          <p:cNvPr id="1026" name="Picture 2" descr="File:Atomic-bomb-1011738 64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032" y="1700808"/>
            <a:ext cx="3233524" cy="4058816"/>
          </a:xfrm>
          <a:prstGeom prst="rect">
            <a:avLst/>
          </a:prstGeom>
          <a:noFill/>
          <a:extLst>
            <a:ext uri="{909E8E84-426E-40DD-AFC4-6F175D3DCCD1}">
              <a14:hiddenFill xmlns:a14="http://schemas.microsoft.com/office/drawing/2010/main">
                <a:solidFill>
                  <a:srgbClr val="FFFFFF"/>
                </a:solidFill>
              </a14:hiddenFill>
            </a:ext>
          </a:extLst>
        </p:spPr>
      </p:pic>
      <p:pic>
        <p:nvPicPr>
          <p:cNvPr id="4" name="B026100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76256" y="5759624"/>
            <a:ext cx="609600" cy="609600"/>
          </a:xfrm>
          <a:prstGeom prst="rect">
            <a:avLst/>
          </a:prstGeom>
        </p:spPr>
      </p:pic>
    </p:spTree>
    <p:extLst>
      <p:ext uri="{BB962C8B-B14F-4D97-AF65-F5344CB8AC3E}">
        <p14:creationId xmlns:p14="http://schemas.microsoft.com/office/powerpoint/2010/main" val="1597544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14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 Alternative Incentive Systems</a:t>
            </a:r>
            <a:endParaRPr lang="en-CA" dirty="0"/>
          </a:p>
        </p:txBody>
      </p:sp>
      <p:sp>
        <p:nvSpPr>
          <p:cNvPr id="3" name="Content Placeholder 2"/>
          <p:cNvSpPr>
            <a:spLocks noGrp="1"/>
          </p:cNvSpPr>
          <p:nvPr>
            <p:ph idx="1"/>
          </p:nvPr>
        </p:nvSpPr>
        <p:spPr/>
        <p:txBody>
          <a:bodyPr>
            <a:normAutofit fontScale="92500" lnSpcReduction="10000"/>
          </a:bodyPr>
          <a:lstStyle/>
          <a:p>
            <a:r>
              <a:rPr lang="en-US" dirty="0" smtClean="0"/>
              <a:t>History demonstrates that humans have a natural tendency to be inventive (China is often given as an example, but a similar argument can be made from the semiconductor industry)</a:t>
            </a:r>
          </a:p>
          <a:p>
            <a:endParaRPr lang="en-US" dirty="0"/>
          </a:p>
          <a:p>
            <a:r>
              <a:rPr lang="en-US" dirty="0" smtClean="0"/>
              <a:t>There are several other reasons for companies to be innovative</a:t>
            </a:r>
          </a:p>
          <a:p>
            <a:pPr lvl="1"/>
            <a:r>
              <a:rPr lang="en-US" dirty="0" smtClean="0"/>
              <a:t>Be first to market and establish a brand</a:t>
            </a:r>
          </a:p>
          <a:p>
            <a:pPr lvl="1"/>
            <a:r>
              <a:rPr lang="en-US" dirty="0" smtClean="0"/>
              <a:t>Process innovations are better protected as a trade secret</a:t>
            </a:r>
          </a:p>
          <a:p>
            <a:pPr lvl="1"/>
            <a:r>
              <a:rPr lang="en-US" dirty="0" smtClean="0"/>
              <a:t>Innovation as part of a corporate brand/ethos</a:t>
            </a:r>
          </a:p>
          <a:p>
            <a:pPr lvl="1"/>
            <a:endParaRPr lang="en-US" dirty="0"/>
          </a:p>
          <a:p>
            <a:r>
              <a:rPr lang="en-US" dirty="0" smtClean="0"/>
              <a:t>IBM, Xerox, Siemens and other companies have a history of freely revealing their research (and patenting as well)</a:t>
            </a:r>
          </a:p>
          <a:p>
            <a:endParaRPr lang="en-US" dirty="0"/>
          </a:p>
          <a:p>
            <a:r>
              <a:rPr lang="en-US" dirty="0" smtClean="0"/>
              <a:t>From a policy perspective the most suitable alternative to patents are a prize system</a:t>
            </a:r>
          </a:p>
          <a:p>
            <a:pPr lvl="1"/>
            <a:endParaRPr lang="en-CA" dirty="0"/>
          </a:p>
        </p:txBody>
      </p:sp>
      <p:pic>
        <p:nvPicPr>
          <p:cNvPr id="4" name="B027100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08304" y="5661248"/>
            <a:ext cx="609600" cy="609600"/>
          </a:xfrm>
          <a:prstGeom prst="rect">
            <a:avLst/>
          </a:prstGeom>
        </p:spPr>
      </p:pic>
    </p:spTree>
    <p:extLst>
      <p:ext uri="{BB962C8B-B14F-4D97-AF65-F5344CB8AC3E}">
        <p14:creationId xmlns:p14="http://schemas.microsoft.com/office/powerpoint/2010/main" val="23802809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17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F-II. Prizes</a:t>
            </a:r>
            <a:endParaRPr lang="en-CA" dirty="0"/>
          </a:p>
        </p:txBody>
      </p:sp>
      <p:sp>
        <p:nvSpPr>
          <p:cNvPr id="3" name="Content Placeholder 2"/>
          <p:cNvSpPr>
            <a:spLocks noGrp="1"/>
          </p:cNvSpPr>
          <p:nvPr>
            <p:ph idx="1"/>
          </p:nvPr>
        </p:nvSpPr>
        <p:spPr/>
        <p:txBody>
          <a:bodyPr>
            <a:normAutofit lnSpcReduction="10000"/>
          </a:bodyPr>
          <a:lstStyle/>
          <a:p>
            <a:pPr>
              <a:lnSpc>
                <a:spcPct val="90000"/>
              </a:lnSpc>
            </a:pPr>
            <a:r>
              <a:rPr lang="en-US" dirty="0"/>
              <a:t>Prizes are a simple concept with a long historical record</a:t>
            </a:r>
          </a:p>
          <a:p>
            <a:pPr>
              <a:lnSpc>
                <a:spcPct val="90000"/>
              </a:lnSpc>
            </a:pPr>
            <a:endParaRPr lang="en-US" dirty="0"/>
          </a:p>
          <a:p>
            <a:pPr>
              <a:lnSpc>
                <a:spcPct val="90000"/>
              </a:lnSpc>
            </a:pPr>
            <a:r>
              <a:rPr lang="en-US" dirty="0"/>
              <a:t>Notable historical prizes included</a:t>
            </a:r>
          </a:p>
          <a:p>
            <a:pPr lvl="1">
              <a:lnSpc>
                <a:spcPct val="90000"/>
              </a:lnSpc>
            </a:pPr>
            <a:r>
              <a:rPr lang="en-US" sz="2200" dirty="0"/>
              <a:t>The British Longitude Prize</a:t>
            </a:r>
          </a:p>
          <a:p>
            <a:pPr lvl="1">
              <a:lnSpc>
                <a:spcPct val="90000"/>
              </a:lnSpc>
            </a:pPr>
            <a:r>
              <a:rPr lang="en-US" sz="2200" dirty="0"/>
              <a:t>Louis Daguerre's method of photography</a:t>
            </a:r>
          </a:p>
          <a:p>
            <a:pPr lvl="1">
              <a:lnSpc>
                <a:spcPct val="90000"/>
              </a:lnSpc>
            </a:pPr>
            <a:r>
              <a:rPr lang="en-US" sz="2200" dirty="0"/>
              <a:t>Nicolas </a:t>
            </a:r>
            <a:r>
              <a:rPr lang="en-US" sz="2200" dirty="0" err="1"/>
              <a:t>Appert’s</a:t>
            </a:r>
            <a:r>
              <a:rPr lang="en-US" sz="2200" dirty="0"/>
              <a:t> metal food tins</a:t>
            </a:r>
          </a:p>
          <a:p>
            <a:pPr lvl="1">
              <a:lnSpc>
                <a:spcPct val="90000"/>
              </a:lnSpc>
            </a:pPr>
            <a:endParaRPr lang="en-US" sz="2200" dirty="0"/>
          </a:p>
          <a:p>
            <a:pPr>
              <a:lnSpc>
                <a:spcPct val="90000"/>
              </a:lnSpc>
            </a:pPr>
            <a:r>
              <a:rPr lang="en-US" dirty="0"/>
              <a:t>James Madison, 4</a:t>
            </a:r>
            <a:r>
              <a:rPr lang="en-US" baseline="30000" dirty="0"/>
              <a:t>th</a:t>
            </a:r>
            <a:r>
              <a:rPr lang="en-US" dirty="0"/>
              <a:t> President of the U.S. and one of the key Founding Fathers, advocated that the use of rewards be included in the U.S. Constitution’s IP clause</a:t>
            </a:r>
          </a:p>
          <a:p>
            <a:pPr>
              <a:lnSpc>
                <a:spcPct val="90000"/>
              </a:lnSpc>
            </a:pPr>
            <a:endParaRPr lang="en-US" dirty="0"/>
          </a:p>
          <a:p>
            <a:pPr>
              <a:lnSpc>
                <a:spcPct val="90000"/>
              </a:lnSpc>
            </a:pPr>
            <a:r>
              <a:rPr lang="en-US" dirty="0"/>
              <a:t>Current major prizes include the X Prize Foundation’s several $10 million dollar prizes, and the Clay Mathematics Institute’s Millennium Problems</a:t>
            </a:r>
          </a:p>
        </p:txBody>
      </p:sp>
      <p:pic>
        <p:nvPicPr>
          <p:cNvPr id="4" name="B028100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92280" y="5661248"/>
            <a:ext cx="609600" cy="609600"/>
          </a:xfrm>
          <a:prstGeom prst="rect">
            <a:avLst/>
          </a:prstGeom>
        </p:spPr>
      </p:pic>
    </p:spTree>
    <p:extLst>
      <p:ext uri="{BB962C8B-B14F-4D97-AF65-F5344CB8AC3E}">
        <p14:creationId xmlns:p14="http://schemas.microsoft.com/office/powerpoint/2010/main" val="10495845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95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Question or Activity</a:t>
            </a:r>
            <a:endParaRPr lang="en-CA" dirty="0"/>
          </a:p>
        </p:txBody>
      </p:sp>
      <p:sp>
        <p:nvSpPr>
          <p:cNvPr id="3" name="Content Placeholder 2"/>
          <p:cNvSpPr>
            <a:spLocks noGrp="1"/>
          </p:cNvSpPr>
          <p:nvPr>
            <p:ph idx="1"/>
          </p:nvPr>
        </p:nvSpPr>
        <p:spPr/>
        <p:txBody>
          <a:bodyPr/>
          <a:lstStyle/>
          <a:p>
            <a:r>
              <a:rPr lang="en-US" dirty="0" smtClean="0"/>
              <a:t>Discussion Question</a:t>
            </a:r>
          </a:p>
          <a:p>
            <a:pPr lvl="1"/>
            <a:r>
              <a:rPr lang="en-US" dirty="0" smtClean="0"/>
              <a:t>Should and how can innovation policy be best aligned to encourage social progress?  Are “utterly pointless innovations in beer” (</a:t>
            </a:r>
            <a:r>
              <a:rPr lang="en-US" dirty="0" err="1" smtClean="0"/>
              <a:t>Feschuk</a:t>
            </a:r>
            <a:r>
              <a:rPr lang="en-US" dirty="0" smtClean="0"/>
              <a:t>) an unavoidable consequence of the focus on innovation?</a:t>
            </a:r>
          </a:p>
          <a:p>
            <a:pPr lvl="1"/>
            <a:endParaRPr lang="en-US" dirty="0"/>
          </a:p>
          <a:p>
            <a:r>
              <a:rPr lang="en-US" dirty="0" smtClean="0"/>
              <a:t>Activity</a:t>
            </a:r>
          </a:p>
          <a:p>
            <a:pPr lvl="1"/>
            <a:r>
              <a:rPr lang="en-US" dirty="0" smtClean="0"/>
              <a:t>Find an example of a library  that is extolling a new service, program or procedure as ‘innovative’ and critically assess it.</a:t>
            </a:r>
          </a:p>
          <a:p>
            <a:pPr lvl="2"/>
            <a:r>
              <a:rPr lang="en-US" dirty="0" smtClean="0"/>
              <a:t>Is what is being claimed as innovative really that innovative?</a:t>
            </a:r>
          </a:p>
          <a:p>
            <a:pPr lvl="2"/>
            <a:r>
              <a:rPr lang="en-US" dirty="0" smtClean="0"/>
              <a:t>What benefits does the innovation offer for users or librarians?</a:t>
            </a:r>
          </a:p>
          <a:p>
            <a:pPr lvl="2"/>
            <a:r>
              <a:rPr lang="en-US" dirty="0" smtClean="0"/>
              <a:t>Is the term ‘innovative’ simply being used as a sort of branding/marketing/promotion exercise?</a:t>
            </a:r>
          </a:p>
          <a:p>
            <a:pPr lvl="2"/>
            <a:r>
              <a:rPr lang="en-US" dirty="0" smtClean="0"/>
              <a:t>Is the innovation socially progressive?</a:t>
            </a:r>
            <a:endParaRPr lang="en-CA" dirty="0"/>
          </a:p>
        </p:txBody>
      </p:sp>
      <p:pic>
        <p:nvPicPr>
          <p:cNvPr id="4" name="B029100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52320" y="5661248"/>
            <a:ext cx="609600" cy="609600"/>
          </a:xfrm>
          <a:prstGeom prst="rect">
            <a:avLst/>
          </a:prstGeom>
        </p:spPr>
      </p:pic>
    </p:spTree>
    <p:extLst>
      <p:ext uri="{BB962C8B-B14F-4D97-AF65-F5344CB8AC3E}">
        <p14:creationId xmlns:p14="http://schemas.microsoft.com/office/powerpoint/2010/main" val="31348813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82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 What is Innovation</a:t>
            </a:r>
            <a:endParaRPr lang="en-CA" dirty="0"/>
          </a:p>
        </p:txBody>
      </p:sp>
      <p:sp>
        <p:nvSpPr>
          <p:cNvPr id="3" name="Content Placeholder 2"/>
          <p:cNvSpPr>
            <a:spLocks noGrp="1"/>
          </p:cNvSpPr>
          <p:nvPr>
            <p:ph idx="1"/>
          </p:nvPr>
        </p:nvSpPr>
        <p:spPr/>
        <p:txBody>
          <a:bodyPr>
            <a:normAutofit fontScale="92500" lnSpcReduction="20000"/>
          </a:bodyPr>
          <a:lstStyle/>
          <a:p>
            <a:r>
              <a:rPr lang="en-US" dirty="0" smtClean="0"/>
              <a:t>In the simplest innovations implies something new or different</a:t>
            </a:r>
          </a:p>
          <a:p>
            <a:endParaRPr lang="en-US" dirty="0"/>
          </a:p>
          <a:p>
            <a:r>
              <a:rPr lang="en-US" dirty="0" smtClean="0"/>
              <a:t>However, defining it is problematic</a:t>
            </a:r>
          </a:p>
          <a:p>
            <a:pPr lvl="1"/>
            <a:r>
              <a:rPr lang="en-US" dirty="0" smtClean="0"/>
              <a:t>One study of over 50 business leaders found that no one provided the same definition (Stevenson, 2011)</a:t>
            </a:r>
          </a:p>
          <a:p>
            <a:endParaRPr lang="en-US" dirty="0"/>
          </a:p>
          <a:p>
            <a:r>
              <a:rPr lang="en-US" dirty="0" smtClean="0"/>
              <a:t>Economic literature tends to differentiate between product and process innovations</a:t>
            </a:r>
          </a:p>
          <a:p>
            <a:pPr lvl="1"/>
            <a:r>
              <a:rPr lang="en-US" dirty="0" smtClean="0"/>
              <a:t>Product innovations are new goods and services</a:t>
            </a:r>
          </a:p>
          <a:p>
            <a:pPr lvl="1"/>
            <a:r>
              <a:rPr lang="en-US" dirty="0" smtClean="0"/>
              <a:t>Process innovations are new ways of making/providing goods and services</a:t>
            </a:r>
          </a:p>
          <a:p>
            <a:pPr lvl="1"/>
            <a:endParaRPr lang="en-US" dirty="0"/>
          </a:p>
          <a:p>
            <a:r>
              <a:rPr lang="en-US" dirty="0" smtClean="0"/>
              <a:t>Innovation can also be a new organizational form or structure</a:t>
            </a:r>
          </a:p>
          <a:p>
            <a:pPr lvl="1"/>
            <a:r>
              <a:rPr lang="en-US" dirty="0" smtClean="0"/>
              <a:t>E.g. Weber (2003) argues rationalism and individualism, not any particularly technology, were the key innovations of the Industrial Revolution</a:t>
            </a:r>
            <a:endParaRPr lang="en-CA" dirty="0"/>
          </a:p>
        </p:txBody>
      </p:sp>
      <p:pic>
        <p:nvPicPr>
          <p:cNvPr id="4" name="B003100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92280" y="5576907"/>
            <a:ext cx="609600" cy="609600"/>
          </a:xfrm>
          <a:prstGeom prst="rect">
            <a:avLst/>
          </a:prstGeom>
        </p:spPr>
      </p:pic>
    </p:spTree>
    <p:extLst>
      <p:ext uri="{BB962C8B-B14F-4D97-AF65-F5344CB8AC3E}">
        <p14:creationId xmlns:p14="http://schemas.microsoft.com/office/powerpoint/2010/main" val="6952917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43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Week</a:t>
            </a:r>
            <a:endParaRPr lang="en-CA" dirty="0"/>
          </a:p>
        </p:txBody>
      </p:sp>
      <p:sp>
        <p:nvSpPr>
          <p:cNvPr id="3" name="Content Placeholder 2"/>
          <p:cNvSpPr>
            <a:spLocks noGrp="1"/>
          </p:cNvSpPr>
          <p:nvPr>
            <p:ph idx="1"/>
          </p:nvPr>
        </p:nvSpPr>
        <p:spPr/>
        <p:txBody>
          <a:bodyPr/>
          <a:lstStyle/>
          <a:p>
            <a:r>
              <a:rPr lang="en-US" dirty="0" smtClean="0"/>
              <a:t>Telecommunications Policy</a:t>
            </a:r>
          </a:p>
          <a:p>
            <a:endParaRPr lang="en-US" dirty="0"/>
          </a:p>
          <a:p>
            <a:r>
              <a:rPr lang="en-US" dirty="0" smtClean="0"/>
              <a:t>Read McNally et al. (</a:t>
            </a:r>
            <a:r>
              <a:rPr lang="en-US" dirty="0" smtClean="0"/>
              <a:t>2017f), Taylor </a:t>
            </a:r>
            <a:r>
              <a:rPr lang="en-US" dirty="0" smtClean="0"/>
              <a:t>(2013</a:t>
            </a:r>
            <a:r>
              <a:rPr lang="en-US" dirty="0" smtClean="0"/>
              <a:t>), and CRTC (2016)</a:t>
            </a:r>
            <a:endParaRPr lang="en-US" dirty="0" smtClean="0"/>
          </a:p>
          <a:p>
            <a:endParaRPr lang="en-US" dirty="0"/>
          </a:p>
          <a:p>
            <a:endParaRPr lang="en-US" dirty="0" smtClean="0"/>
          </a:p>
        </p:txBody>
      </p:sp>
      <p:pic>
        <p:nvPicPr>
          <p:cNvPr id="4" name="B030100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36296" y="5733256"/>
            <a:ext cx="609600" cy="609600"/>
          </a:xfrm>
          <a:prstGeom prst="rect">
            <a:avLst/>
          </a:prstGeom>
        </p:spPr>
      </p:pic>
    </p:spTree>
    <p:extLst>
      <p:ext uri="{BB962C8B-B14F-4D97-AF65-F5344CB8AC3E}">
        <p14:creationId xmlns:p14="http://schemas.microsoft.com/office/powerpoint/2010/main" val="487465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6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a:t>
            </a:r>
            <a:endParaRPr lang="en-CA" dirty="0"/>
          </a:p>
        </p:txBody>
      </p:sp>
      <p:sp>
        <p:nvSpPr>
          <p:cNvPr id="3" name="Content Placeholder 2"/>
          <p:cNvSpPr>
            <a:spLocks noGrp="1"/>
          </p:cNvSpPr>
          <p:nvPr>
            <p:ph idx="1"/>
          </p:nvPr>
        </p:nvSpPr>
        <p:spPr/>
        <p:txBody>
          <a:bodyPr>
            <a:normAutofit fontScale="62500" lnSpcReduction="20000"/>
          </a:bodyPr>
          <a:lstStyle/>
          <a:p>
            <a:r>
              <a:rPr lang="en-US" dirty="0"/>
              <a:t>Arora, Ashish, Marco </a:t>
            </a:r>
            <a:r>
              <a:rPr lang="en-US" dirty="0" err="1"/>
              <a:t>Ceccagnoli</a:t>
            </a:r>
            <a:r>
              <a:rPr lang="en-US" dirty="0"/>
              <a:t> and Wesley M. Cohen. 2008. “R&amp;D and the  Patent Premium.” </a:t>
            </a:r>
            <a:r>
              <a:rPr lang="en-US" i="1" dirty="0"/>
              <a:t>International Journal of Industrial Organization</a:t>
            </a:r>
            <a:r>
              <a:rPr lang="en-US" dirty="0"/>
              <a:t>, 26: 1153-1179.</a:t>
            </a:r>
            <a:endParaRPr lang="en-CA" dirty="0"/>
          </a:p>
          <a:p>
            <a:r>
              <a:rPr lang="en-US" dirty="0" smtClean="0"/>
              <a:t>Arrow</a:t>
            </a:r>
            <a:r>
              <a:rPr lang="en-US" dirty="0"/>
              <a:t>, Kenneth J. 1962. “Economic Welfare and the Allocation of Resources for Invention.” In </a:t>
            </a:r>
            <a:r>
              <a:rPr lang="en-US" i="1" dirty="0"/>
              <a:t>The Rate and Direction of Incentive Activity: Social and Economic Factors.</a:t>
            </a:r>
            <a:r>
              <a:rPr lang="en-US" dirty="0"/>
              <a:t> Princeton: Princeton University Press:  </a:t>
            </a:r>
            <a:r>
              <a:rPr lang="en-US" dirty="0" smtClean="0"/>
              <a:t>609-626</a:t>
            </a:r>
            <a:r>
              <a:rPr lang="en-US" dirty="0"/>
              <a:t>.</a:t>
            </a:r>
            <a:endParaRPr lang="en-CA" dirty="0"/>
          </a:p>
          <a:p>
            <a:r>
              <a:rPr lang="en-US" dirty="0" smtClean="0"/>
              <a:t>Bacon</a:t>
            </a:r>
            <a:r>
              <a:rPr lang="en-US" dirty="0"/>
              <a:t>, Francis. </a:t>
            </a:r>
            <a:r>
              <a:rPr lang="en-US" dirty="0" smtClean="0"/>
              <a:t>1625/1912</a:t>
            </a:r>
            <a:r>
              <a:rPr lang="en-US" dirty="0"/>
              <a:t>. “Of Innovations.” In </a:t>
            </a:r>
            <a:r>
              <a:rPr lang="en-US" i="1" dirty="0"/>
              <a:t>Bacon’s Essays</a:t>
            </a:r>
            <a:r>
              <a:rPr lang="en-US" dirty="0"/>
              <a:t>. Sydney Ed. Sydney Humphries (Ed.). London: Adam and Charles Black, 132-134. </a:t>
            </a:r>
            <a:endParaRPr lang="en-US" dirty="0" smtClean="0"/>
          </a:p>
          <a:p>
            <a:r>
              <a:rPr lang="en-US" dirty="0"/>
              <a:t>Baldwin, John, Petr </a:t>
            </a:r>
            <a:r>
              <a:rPr lang="en-US" dirty="0" err="1"/>
              <a:t>Hanel</a:t>
            </a:r>
            <a:r>
              <a:rPr lang="en-US" dirty="0"/>
              <a:t> and David </a:t>
            </a:r>
            <a:r>
              <a:rPr lang="en-US" dirty="0" err="1"/>
              <a:t>Sabourin</a:t>
            </a:r>
            <a:r>
              <a:rPr lang="en-US" dirty="0"/>
              <a:t>. 2000. “Determinants of </a:t>
            </a:r>
            <a:r>
              <a:rPr lang="en-US" dirty="0" smtClean="0"/>
              <a:t>Innovative Activity </a:t>
            </a:r>
            <a:r>
              <a:rPr lang="en-US" dirty="0"/>
              <a:t>in Canadian Manufacturing Firms: The Role of Intellectual Property Rights,” </a:t>
            </a:r>
            <a:r>
              <a:rPr lang="en-US" i="1" dirty="0"/>
              <a:t>Statistics Canada Analytical Studies Branch Research Paper</a:t>
            </a:r>
            <a:r>
              <a:rPr lang="en-US" dirty="0"/>
              <a:t>, 122, (2000): http://www.statcan.gc.ca/pub/11f0019m/11f0019m2000122-eng.pdf</a:t>
            </a:r>
            <a:endParaRPr lang="en-CA" dirty="0"/>
          </a:p>
          <a:p>
            <a:r>
              <a:rPr lang="en-US" dirty="0" err="1"/>
              <a:t>Bronk</a:t>
            </a:r>
            <a:r>
              <a:rPr lang="en-US" dirty="0"/>
              <a:t>, Richard. 1999. </a:t>
            </a:r>
            <a:r>
              <a:rPr lang="en-US" i="1" dirty="0"/>
              <a:t>Progress and the Invisible Hand: The Philosophy and Economics of Human Advance</a:t>
            </a:r>
            <a:r>
              <a:rPr lang="en-US" dirty="0"/>
              <a:t>. London: Warner Books.</a:t>
            </a:r>
            <a:endParaRPr lang="en-US" dirty="0" smtClean="0"/>
          </a:p>
          <a:p>
            <a:r>
              <a:rPr lang="en-US" dirty="0" err="1" smtClean="0"/>
              <a:t>Bynjolffson</a:t>
            </a:r>
            <a:r>
              <a:rPr lang="en-US" dirty="0" smtClean="0"/>
              <a:t>, Erik and Andrew McAfee. 2011. </a:t>
            </a:r>
            <a:r>
              <a:rPr lang="en-US" i="1" dirty="0" smtClean="0"/>
              <a:t>Race Against the Machine</a:t>
            </a:r>
            <a:r>
              <a:rPr lang="en-US" dirty="0" smtClean="0"/>
              <a:t>. Lexington, MA: Digital Frontiers Press.</a:t>
            </a:r>
          </a:p>
          <a:p>
            <a:r>
              <a:rPr lang="en-US" dirty="0" err="1"/>
              <a:t>Bynjolffson</a:t>
            </a:r>
            <a:r>
              <a:rPr lang="en-US" dirty="0"/>
              <a:t>, Erik and Andrew McAfee. </a:t>
            </a:r>
            <a:r>
              <a:rPr lang="en-US" dirty="0" smtClean="0"/>
              <a:t>2014. </a:t>
            </a:r>
            <a:r>
              <a:rPr lang="en-US" i="1" dirty="0" smtClean="0"/>
              <a:t>The Second Machine Age</a:t>
            </a:r>
            <a:r>
              <a:rPr lang="en-US" dirty="0" smtClean="0"/>
              <a:t>. New York: W. W. Morton.</a:t>
            </a:r>
          </a:p>
          <a:p>
            <a:r>
              <a:rPr lang="en-US" dirty="0"/>
              <a:t>Hardin, Garrett. 1968. “The Tragedy of the Commons.” </a:t>
            </a:r>
            <a:r>
              <a:rPr lang="en-US" i="1" dirty="0"/>
              <a:t>Science</a:t>
            </a:r>
            <a:r>
              <a:rPr lang="en-US" dirty="0"/>
              <a:t>, 162(3589): 1243-1248. </a:t>
            </a:r>
            <a:endParaRPr lang="en-US" dirty="0" smtClean="0"/>
          </a:p>
          <a:p>
            <a:r>
              <a:rPr lang="en-US" dirty="0" smtClean="0"/>
              <a:t>Heller</a:t>
            </a:r>
            <a:r>
              <a:rPr lang="en-US" dirty="0"/>
              <a:t>, Michael. 2008. </a:t>
            </a:r>
            <a:r>
              <a:rPr lang="en-US" i="1" dirty="0"/>
              <a:t>The Gridlock Economy: How Too Much Ownership Wrecks Markets, Stops Innovation, and Costs Lives</a:t>
            </a:r>
            <a:r>
              <a:rPr lang="en-US" dirty="0"/>
              <a:t>. New York: NY, Basic Books. </a:t>
            </a:r>
            <a:endParaRPr lang="en-US" dirty="0" smtClean="0"/>
          </a:p>
          <a:p>
            <a:r>
              <a:rPr lang="en-US" dirty="0" smtClean="0"/>
              <a:t>Jaffe</a:t>
            </a:r>
            <a:r>
              <a:rPr lang="en-US" dirty="0"/>
              <a:t>, Adam B. 2000. “The U.S. Patent System in Transition: Policy Innovation and the Innovation Process.” </a:t>
            </a:r>
            <a:r>
              <a:rPr lang="en-US" i="1" dirty="0"/>
              <a:t>Research Policy</a:t>
            </a:r>
            <a:r>
              <a:rPr lang="en-US" dirty="0"/>
              <a:t>, 29: 531-557.</a:t>
            </a:r>
            <a:endParaRPr lang="en-US" dirty="0" smtClean="0"/>
          </a:p>
          <a:p>
            <a:r>
              <a:rPr lang="en-US" dirty="0" err="1"/>
              <a:t>Landes</a:t>
            </a:r>
            <a:r>
              <a:rPr lang="en-US" dirty="0"/>
              <a:t>, William M. and Richard A. Posner. 2003. </a:t>
            </a:r>
            <a:r>
              <a:rPr lang="en-US" i="1" dirty="0"/>
              <a:t>The Economic Structure of Intellectual Property Law</a:t>
            </a:r>
            <a:r>
              <a:rPr lang="en-US" dirty="0"/>
              <a:t>. Cambridge, MA: Belknap Press.</a:t>
            </a:r>
            <a:endParaRPr lang="en-US" dirty="0" smtClean="0"/>
          </a:p>
          <a:p>
            <a:endParaRPr lang="en-CA" dirty="0"/>
          </a:p>
          <a:p>
            <a:endParaRPr lang="en-US" dirty="0" smtClean="0"/>
          </a:p>
          <a:p>
            <a:endParaRPr lang="en-US" dirty="0" smtClean="0"/>
          </a:p>
        </p:txBody>
      </p:sp>
    </p:spTree>
    <p:extLst>
      <p:ext uri="{BB962C8B-B14F-4D97-AF65-F5344CB8AC3E}">
        <p14:creationId xmlns:p14="http://schemas.microsoft.com/office/powerpoint/2010/main" val="14330032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Sources:</a:t>
            </a:r>
            <a:endParaRPr lang="en-CA" dirty="0"/>
          </a:p>
        </p:txBody>
      </p:sp>
      <p:sp>
        <p:nvSpPr>
          <p:cNvPr id="3" name="Content Placeholder 2"/>
          <p:cNvSpPr>
            <a:spLocks noGrp="1"/>
          </p:cNvSpPr>
          <p:nvPr>
            <p:ph idx="1"/>
          </p:nvPr>
        </p:nvSpPr>
        <p:spPr/>
        <p:txBody>
          <a:bodyPr>
            <a:normAutofit fontScale="70000" lnSpcReduction="20000"/>
          </a:bodyPr>
          <a:lstStyle/>
          <a:p>
            <a:r>
              <a:rPr lang="en-US" dirty="0"/>
              <a:t>Marx, Karl, and Friedrich Engels. 1848/1985. </a:t>
            </a:r>
            <a:r>
              <a:rPr lang="en-US" i="1" dirty="0"/>
              <a:t>The Communist Manifesto</a:t>
            </a:r>
            <a:r>
              <a:rPr lang="en-US" dirty="0"/>
              <a:t>. London: Penguin. </a:t>
            </a:r>
          </a:p>
          <a:p>
            <a:r>
              <a:rPr lang="en-US" dirty="0"/>
              <a:t>Rogers, Everett M. 2003. </a:t>
            </a:r>
            <a:r>
              <a:rPr lang="en-US" i="1" dirty="0"/>
              <a:t>Diffusion of Innovations</a:t>
            </a:r>
            <a:r>
              <a:rPr lang="en-US" dirty="0"/>
              <a:t>. 5</a:t>
            </a:r>
            <a:r>
              <a:rPr lang="en-US" baseline="30000" dirty="0"/>
              <a:t>th</a:t>
            </a:r>
            <a:r>
              <a:rPr lang="en-US" dirty="0"/>
              <a:t> Ed. New York: Free Press.</a:t>
            </a:r>
          </a:p>
          <a:p>
            <a:r>
              <a:rPr lang="en-US" dirty="0"/>
              <a:t>Scherer, F. M. 1999. </a:t>
            </a:r>
            <a:r>
              <a:rPr lang="en-US" i="1" dirty="0"/>
              <a:t>New Perspectives on Economic Growth and Technological Innovation</a:t>
            </a:r>
            <a:r>
              <a:rPr lang="en-US" dirty="0"/>
              <a:t>, Washington, DC: Brookings Institute.</a:t>
            </a:r>
            <a:endParaRPr lang="en-CA" dirty="0"/>
          </a:p>
          <a:p>
            <a:r>
              <a:rPr lang="en-US" dirty="0"/>
              <a:t>Schumpeter, Joseph A. 1912/1934. </a:t>
            </a:r>
            <a:r>
              <a:rPr lang="en-US" i="1" dirty="0"/>
              <a:t>The Theory of Economic Development</a:t>
            </a:r>
            <a:r>
              <a:rPr lang="en-US" dirty="0"/>
              <a:t>. </a:t>
            </a:r>
            <a:r>
              <a:rPr lang="en-US" dirty="0" err="1"/>
              <a:t>Redvers</a:t>
            </a:r>
            <a:r>
              <a:rPr lang="en-US" dirty="0"/>
              <a:t> </a:t>
            </a:r>
            <a:r>
              <a:rPr lang="en-CA" dirty="0"/>
              <a:t>Opie (Trans.). New Brunswick, NJ: Transaction.</a:t>
            </a:r>
          </a:p>
          <a:p>
            <a:r>
              <a:rPr lang="en-US" dirty="0"/>
              <a:t>Schumpeter, Joseph A. 1942/2008. </a:t>
            </a:r>
            <a:r>
              <a:rPr lang="en-US" i="1" dirty="0"/>
              <a:t>Capitalism, Socialism and Democracy</a:t>
            </a:r>
            <a:r>
              <a:rPr lang="en-US" dirty="0"/>
              <a:t>. New York: Harper Perennial.</a:t>
            </a:r>
            <a:endParaRPr lang="en-CA" dirty="0"/>
          </a:p>
          <a:p>
            <a:r>
              <a:rPr lang="en-US" dirty="0"/>
              <a:t>Shapiro, Carl. 2000. “Navigating the Patent Thicket: Cross Licenses, Patent Pools, and Standard Setting.” </a:t>
            </a:r>
            <a:r>
              <a:rPr lang="en-US" i="1" dirty="0"/>
              <a:t>Innovation Policy and the Economy</a:t>
            </a:r>
            <a:r>
              <a:rPr lang="en-US" dirty="0"/>
              <a:t>, 1: 119-150. </a:t>
            </a:r>
            <a:endParaRPr lang="en-US" dirty="0" smtClean="0"/>
          </a:p>
          <a:p>
            <a:r>
              <a:rPr lang="en-US" dirty="0" smtClean="0"/>
              <a:t>Smith</a:t>
            </a:r>
            <a:r>
              <a:rPr lang="en-US" dirty="0"/>
              <a:t>, Adam. 1776/2003. </a:t>
            </a:r>
            <a:r>
              <a:rPr lang="en-US" i="1" dirty="0"/>
              <a:t>An Inquiry into the Nature and Cause of the Wealth of Nations</a:t>
            </a:r>
            <a:r>
              <a:rPr lang="en-US" dirty="0"/>
              <a:t>. New York: Bantam Classics.</a:t>
            </a:r>
          </a:p>
          <a:p>
            <a:r>
              <a:rPr lang="en-US" dirty="0"/>
              <a:t>Solow, Robert M. 1956. “A Contribution to the Theory of Economic Growth.” </a:t>
            </a:r>
            <a:r>
              <a:rPr lang="en-US" i="1" dirty="0"/>
              <a:t>Quarterly Journal of Economics, 70</a:t>
            </a:r>
            <a:r>
              <a:rPr lang="en-US" dirty="0"/>
              <a:t>(1): 65-94. </a:t>
            </a:r>
          </a:p>
          <a:p>
            <a:r>
              <a:rPr lang="en-US" dirty="0"/>
              <a:t>Solow, Robert M. 1957. “Technological Change and the Aggregate Production Function.” </a:t>
            </a:r>
            <a:r>
              <a:rPr lang="en-US" i="1" dirty="0"/>
              <a:t>The Review of Economics and Statistics</a:t>
            </a:r>
            <a:r>
              <a:rPr lang="en-US" dirty="0"/>
              <a:t>, 39(3): 312-320. </a:t>
            </a:r>
          </a:p>
          <a:p>
            <a:r>
              <a:rPr lang="en-US" dirty="0"/>
              <a:t>Stevenson, Jane and Bilal </a:t>
            </a:r>
            <a:r>
              <a:rPr lang="en-US" dirty="0" err="1"/>
              <a:t>Kaafarani</a:t>
            </a:r>
            <a:r>
              <a:rPr lang="en-US" dirty="0"/>
              <a:t>. 2011. </a:t>
            </a:r>
            <a:r>
              <a:rPr lang="en-US" i="1" dirty="0"/>
              <a:t>Breaking Away: How Great Leaders Create Innovation that Drives Sustainable Growth – And Why Others Fail</a:t>
            </a:r>
            <a:r>
              <a:rPr lang="en-US" dirty="0"/>
              <a:t>. New York: McGraw Hill.</a:t>
            </a:r>
          </a:p>
          <a:p>
            <a:r>
              <a:rPr lang="en-US" dirty="0"/>
              <a:t>Weber, Max. 2003. </a:t>
            </a:r>
            <a:r>
              <a:rPr lang="en-US" i="1" dirty="0"/>
              <a:t>The Protestant Ethic and the Spirit of Capitalism</a:t>
            </a:r>
            <a:r>
              <a:rPr lang="en-US" dirty="0"/>
              <a:t>. Talcott Parsons (Trans.), Mineola, NY: Dover.</a:t>
            </a:r>
          </a:p>
          <a:p>
            <a:r>
              <a:rPr lang="en-US" dirty="0"/>
              <a:t>WIPO. 2015. </a:t>
            </a:r>
            <a:r>
              <a:rPr lang="en-US" i="1" dirty="0"/>
              <a:t>World Intellectual Property Indicators</a:t>
            </a:r>
            <a:r>
              <a:rPr lang="en-US" dirty="0"/>
              <a:t>. </a:t>
            </a:r>
            <a:r>
              <a:rPr lang="en-US" dirty="0">
                <a:hlinkClick r:id="rId2"/>
              </a:rPr>
              <a:t>http://www.wipo.int/edocs/pubdocs/en/wipo_pub_941_2015.pdf</a:t>
            </a:r>
            <a:r>
              <a:rPr lang="en-US" dirty="0"/>
              <a:t> </a:t>
            </a:r>
            <a:endParaRPr lang="en-CA" dirty="0"/>
          </a:p>
          <a:p>
            <a:endParaRPr lang="en-CA" dirty="0"/>
          </a:p>
        </p:txBody>
      </p:sp>
    </p:spTree>
    <p:extLst>
      <p:ext uri="{BB962C8B-B14F-4D97-AF65-F5344CB8AC3E}">
        <p14:creationId xmlns:p14="http://schemas.microsoft.com/office/powerpoint/2010/main" val="34613075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 (Slide X)</a:t>
            </a:r>
            <a:endParaRPr lang="en-CA" dirty="0"/>
          </a:p>
        </p:txBody>
      </p:sp>
      <p:sp>
        <p:nvSpPr>
          <p:cNvPr id="3" name="Content Placeholder 2"/>
          <p:cNvSpPr>
            <a:spLocks noGrp="1"/>
          </p:cNvSpPr>
          <p:nvPr>
            <p:ph idx="1"/>
          </p:nvPr>
        </p:nvSpPr>
        <p:spPr/>
        <p:txBody>
          <a:bodyPr>
            <a:normAutofit fontScale="47500" lnSpcReduction="20000"/>
          </a:bodyPr>
          <a:lstStyle/>
          <a:p>
            <a:r>
              <a:rPr lang="en-US" dirty="0"/>
              <a:t>Bronwyn H. Hall, “Business and Financial Method Patents, Innovation, and Policy,” </a:t>
            </a:r>
            <a:r>
              <a:rPr lang="en-US" i="1" dirty="0"/>
              <a:t>NBER Working Paper</a:t>
            </a:r>
            <a:r>
              <a:rPr lang="en-US" dirty="0"/>
              <a:t>, 14868, (2009), </a:t>
            </a:r>
            <a:r>
              <a:rPr lang="en-US" dirty="0" smtClean="0"/>
              <a:t>8 and 12: </a:t>
            </a:r>
            <a:r>
              <a:rPr lang="en-US" u="sng" dirty="0">
                <a:hlinkClick r:id="rId2"/>
              </a:rPr>
              <a:t>http://www.nber.org/papers/w14868</a:t>
            </a:r>
            <a:r>
              <a:rPr lang="en-US" dirty="0"/>
              <a:t> </a:t>
            </a:r>
            <a:r>
              <a:rPr lang="en-US" dirty="0" smtClean="0"/>
              <a:t> </a:t>
            </a:r>
          </a:p>
          <a:p>
            <a:r>
              <a:rPr lang="en-US" dirty="0"/>
              <a:t>Wesley M. Cohen, Richard R. Nelson and John P. Walsh, “Protecting Their Intellectual Assets: </a:t>
            </a:r>
            <a:r>
              <a:rPr lang="en-US" dirty="0" err="1"/>
              <a:t>Appropriability</a:t>
            </a:r>
            <a:r>
              <a:rPr lang="en-US" dirty="0"/>
              <a:t> Conditions and Why U.S. Manufacturing Firms Patent (Or Not),” </a:t>
            </a:r>
            <a:r>
              <a:rPr lang="en-US" i="1" dirty="0"/>
              <a:t>NBER Working Paper</a:t>
            </a:r>
            <a:r>
              <a:rPr lang="en-US" dirty="0"/>
              <a:t>, 7552, (2000), </a:t>
            </a:r>
            <a:r>
              <a:rPr lang="en-US" dirty="0" smtClean="0"/>
              <a:t>2;</a:t>
            </a:r>
          </a:p>
          <a:p>
            <a:r>
              <a:rPr lang="en-US" dirty="0" smtClean="0"/>
              <a:t>John </a:t>
            </a:r>
            <a:r>
              <a:rPr lang="en-US" dirty="0"/>
              <a:t>Baldwin, Petr </a:t>
            </a:r>
            <a:r>
              <a:rPr lang="en-US" dirty="0" err="1"/>
              <a:t>Hanel</a:t>
            </a:r>
            <a:r>
              <a:rPr lang="en-US" dirty="0"/>
              <a:t> and David </a:t>
            </a:r>
            <a:r>
              <a:rPr lang="en-US" dirty="0" err="1"/>
              <a:t>Sabourin</a:t>
            </a:r>
            <a:r>
              <a:rPr lang="en-US" dirty="0"/>
              <a:t>, “Determinants of Innovative Activity in Canadian Manufacturing Firms: The Role of Intellectual Property Rights,” </a:t>
            </a:r>
            <a:r>
              <a:rPr lang="en-US" i="1" dirty="0"/>
              <a:t>Statistics Canada Analytical Studies Branch Research Paper</a:t>
            </a:r>
            <a:r>
              <a:rPr lang="en-US" dirty="0"/>
              <a:t>, 122, (2000), 17: http://www.statcan.gc.ca/pub/11f0019m/11f0019m2000122-eng.pdf </a:t>
            </a:r>
            <a:endParaRPr lang="en-US" dirty="0" smtClean="0"/>
          </a:p>
          <a:p>
            <a:r>
              <a:rPr lang="en-US" dirty="0" smtClean="0"/>
              <a:t>David </a:t>
            </a:r>
            <a:r>
              <a:rPr lang="en-US" dirty="0"/>
              <a:t>Schwartzman, </a:t>
            </a:r>
            <a:r>
              <a:rPr lang="en-US" i="1" dirty="0"/>
              <a:t>Innovation in the Pharmaceutical Industry</a:t>
            </a:r>
            <a:r>
              <a:rPr lang="en-US" dirty="0"/>
              <a:t>, (Baltimore, MD: Johns Hopkins University Press, 1976), 323-24; </a:t>
            </a:r>
            <a:endParaRPr lang="en-US" dirty="0" smtClean="0"/>
          </a:p>
          <a:p>
            <a:r>
              <a:rPr lang="en-US" dirty="0" smtClean="0"/>
              <a:t>C.T</a:t>
            </a:r>
            <a:r>
              <a:rPr lang="en-US" dirty="0"/>
              <a:t>. Taylor and Z. A. </a:t>
            </a:r>
            <a:r>
              <a:rPr lang="en-US" dirty="0" err="1"/>
              <a:t>Silberston</a:t>
            </a:r>
            <a:r>
              <a:rPr lang="en-US" dirty="0"/>
              <a:t>, </a:t>
            </a:r>
            <a:r>
              <a:rPr lang="en-US" i="1" dirty="0"/>
              <a:t>The Economic Impact of the Patent System</a:t>
            </a:r>
            <a:r>
              <a:rPr lang="en-US" dirty="0"/>
              <a:t>, (Cambridge: Cambridge University Press, 1973), 346; </a:t>
            </a:r>
            <a:endParaRPr lang="en-US" dirty="0" smtClean="0"/>
          </a:p>
          <a:p>
            <a:r>
              <a:rPr lang="en-US" dirty="0" smtClean="0"/>
              <a:t>John </a:t>
            </a:r>
            <a:r>
              <a:rPr lang="en-US" dirty="0"/>
              <a:t>Baldwin, </a:t>
            </a:r>
            <a:r>
              <a:rPr lang="en-US" i="1" dirty="0"/>
              <a:t>Innovation and Intellectual Property</a:t>
            </a:r>
            <a:r>
              <a:rPr lang="en-US" dirty="0"/>
              <a:t>, Statistics Canada Cat. No. 88-515XPE, (Ottawa, ON: Statistics Canada, 1997), 18 and 21; </a:t>
            </a:r>
            <a:endParaRPr lang="en-US" dirty="0" smtClean="0"/>
          </a:p>
          <a:p>
            <a:r>
              <a:rPr lang="en-US" dirty="0"/>
              <a:t>Wesley M. Cohen, Akira </a:t>
            </a:r>
            <a:r>
              <a:rPr lang="en-US" dirty="0" err="1"/>
              <a:t>Goto</a:t>
            </a:r>
            <a:r>
              <a:rPr lang="en-US" dirty="0"/>
              <a:t>, </a:t>
            </a:r>
            <a:r>
              <a:rPr lang="en-US" dirty="0" err="1"/>
              <a:t>Akiya</a:t>
            </a:r>
            <a:r>
              <a:rPr lang="en-US" dirty="0"/>
              <a:t> Nagata, Richard R. Nelson and John P. Walsh, “R&amp;D Spillovers, Patents and the Incentives to Innovate in Japan and the United States,” </a:t>
            </a:r>
            <a:r>
              <a:rPr lang="en-US" i="1" dirty="0"/>
              <a:t>Research Policy</a:t>
            </a:r>
            <a:r>
              <a:rPr lang="en-US" dirty="0"/>
              <a:t>, 31, (2002), </a:t>
            </a:r>
            <a:r>
              <a:rPr lang="en-US" dirty="0" smtClean="0"/>
              <a:t>1354. </a:t>
            </a:r>
          </a:p>
          <a:p>
            <a:r>
              <a:rPr lang="en-US" dirty="0"/>
              <a:t>Ian Hargreaves, </a:t>
            </a:r>
            <a:r>
              <a:rPr lang="en-US" i="1" dirty="0"/>
              <a:t>Digital Opportunity: A Review of Intellectual Property and Growth</a:t>
            </a:r>
            <a:r>
              <a:rPr lang="en-US" dirty="0"/>
              <a:t>, (2011), </a:t>
            </a:r>
            <a:r>
              <a:rPr lang="en-US" dirty="0" smtClean="0"/>
              <a:t>17:  </a:t>
            </a:r>
            <a:r>
              <a:rPr lang="en-US" u="sng" dirty="0">
                <a:hlinkClick r:id="rId3"/>
              </a:rPr>
              <a:t>http://www.ipo.gov.uk/ipreview-finalreport.pdf</a:t>
            </a:r>
            <a:r>
              <a:rPr lang="en-US" dirty="0"/>
              <a:t> </a:t>
            </a:r>
            <a:endParaRPr lang="en-US" dirty="0" smtClean="0"/>
          </a:p>
          <a:p>
            <a:r>
              <a:rPr lang="en-US" dirty="0" smtClean="0"/>
              <a:t>Edwin </a:t>
            </a:r>
            <a:r>
              <a:rPr lang="en-US" dirty="0"/>
              <a:t>Mansfield, Mark Schwartz and Samuel Wagner, “Imitation Costs and Patents: An Empirical Study,” </a:t>
            </a:r>
            <a:r>
              <a:rPr lang="en-US" i="1" dirty="0"/>
              <a:t>The Economic Journal</a:t>
            </a:r>
            <a:r>
              <a:rPr lang="en-US" dirty="0"/>
              <a:t>, 91(364), (1981), 915; </a:t>
            </a:r>
            <a:endParaRPr lang="en-US" dirty="0" smtClean="0"/>
          </a:p>
          <a:p>
            <a:r>
              <a:rPr lang="en-US" dirty="0" smtClean="0"/>
              <a:t>Edwin </a:t>
            </a:r>
            <a:r>
              <a:rPr lang="en-US" dirty="0"/>
              <a:t>Mansfield, “Patents and Innovation: An Empirical Study,” </a:t>
            </a:r>
            <a:r>
              <a:rPr lang="en-US" i="1" dirty="0"/>
              <a:t>Management Science</a:t>
            </a:r>
            <a:r>
              <a:rPr lang="en-US" dirty="0"/>
              <a:t>, 32(2), (1986), 175; </a:t>
            </a:r>
            <a:endParaRPr lang="en-US" dirty="0" smtClean="0"/>
          </a:p>
          <a:p>
            <a:r>
              <a:rPr lang="en-US" dirty="0" smtClean="0"/>
              <a:t>Richard </a:t>
            </a:r>
            <a:r>
              <a:rPr lang="en-US" dirty="0"/>
              <a:t>C. Levin, Alvin K. </a:t>
            </a:r>
            <a:r>
              <a:rPr lang="en-US" dirty="0" err="1"/>
              <a:t>Klevorick</a:t>
            </a:r>
            <a:r>
              <a:rPr lang="en-US" dirty="0"/>
              <a:t>, Richard R. Nelson, Sidney G. Winter, Richard Gilbert, and </a:t>
            </a:r>
            <a:r>
              <a:rPr lang="en-US" dirty="0" err="1"/>
              <a:t>Zvi</a:t>
            </a:r>
            <a:r>
              <a:rPr lang="en-US" dirty="0"/>
              <a:t> </a:t>
            </a:r>
            <a:r>
              <a:rPr lang="en-US" dirty="0" err="1"/>
              <a:t>Griliches</a:t>
            </a:r>
            <a:r>
              <a:rPr lang="en-US" dirty="0"/>
              <a:t>, “Appropriating the Returns from Industrial Research and Development,” </a:t>
            </a:r>
            <a:r>
              <a:rPr lang="en-US" i="1" dirty="0"/>
              <a:t>Brookings Papers on Economic Activity</a:t>
            </a:r>
            <a:r>
              <a:rPr lang="en-US" dirty="0"/>
              <a:t>, 1987(3), (1987), 794; </a:t>
            </a:r>
            <a:endParaRPr lang="en-US" dirty="0" smtClean="0"/>
          </a:p>
          <a:p>
            <a:r>
              <a:rPr lang="en-US" dirty="0" smtClean="0"/>
              <a:t>Anthony </a:t>
            </a:r>
            <a:r>
              <a:rPr lang="en-US" dirty="0"/>
              <a:t>Arundel, “The Relative Effectiveness of Patents and Secrecy for Appropriation,” </a:t>
            </a:r>
            <a:r>
              <a:rPr lang="en-US" i="1" dirty="0"/>
              <a:t>Research Policy</a:t>
            </a:r>
            <a:r>
              <a:rPr lang="en-US" dirty="0"/>
              <a:t>, 30, (2001), 615; </a:t>
            </a:r>
            <a:endParaRPr lang="en-US" dirty="0" smtClean="0"/>
          </a:p>
          <a:p>
            <a:r>
              <a:rPr lang="en-US" dirty="0" err="1" smtClean="0"/>
              <a:t>Nijab</a:t>
            </a:r>
            <a:r>
              <a:rPr lang="en-US" dirty="0" smtClean="0"/>
              <a:t> </a:t>
            </a:r>
            <a:r>
              <a:rPr lang="en-US" dirty="0" err="1"/>
              <a:t>Harabi</a:t>
            </a:r>
            <a:r>
              <a:rPr lang="en-US" dirty="0"/>
              <a:t>, “</a:t>
            </a:r>
            <a:r>
              <a:rPr lang="en-US" dirty="0" err="1"/>
              <a:t>Appropriability</a:t>
            </a:r>
            <a:r>
              <a:rPr lang="en-US" dirty="0"/>
              <a:t> of Technical Innovation: An Empirical Analysis,” </a:t>
            </a:r>
            <a:r>
              <a:rPr lang="en-US" i="1" dirty="0"/>
              <a:t>Research Policy</a:t>
            </a:r>
            <a:r>
              <a:rPr lang="en-US" dirty="0"/>
              <a:t>, 24, (1995), 983</a:t>
            </a:r>
            <a:r>
              <a:rPr lang="en-US" dirty="0" smtClean="0"/>
              <a:t>;</a:t>
            </a:r>
          </a:p>
          <a:p>
            <a:r>
              <a:rPr lang="en-US" dirty="0" err="1" smtClean="0"/>
              <a:t>Nuria</a:t>
            </a:r>
            <a:r>
              <a:rPr lang="en-US" dirty="0" smtClean="0"/>
              <a:t> </a:t>
            </a:r>
            <a:r>
              <a:rPr lang="en-US" dirty="0"/>
              <a:t>Gonzalez-Alvarez and Mariano Nieto-</a:t>
            </a:r>
            <a:r>
              <a:rPr lang="en-US" dirty="0" err="1"/>
              <a:t>Antolin</a:t>
            </a:r>
            <a:r>
              <a:rPr lang="en-US" dirty="0"/>
              <a:t>, “</a:t>
            </a:r>
            <a:r>
              <a:rPr lang="en-US" dirty="0" err="1"/>
              <a:t>Appropriability</a:t>
            </a:r>
            <a:r>
              <a:rPr lang="en-US" dirty="0"/>
              <a:t> of Innovation Results: An Empirical Study in Spanish Manufacturing Firms,” </a:t>
            </a:r>
            <a:r>
              <a:rPr lang="en-US" i="1" dirty="0" err="1"/>
              <a:t>Technovation</a:t>
            </a:r>
            <a:r>
              <a:rPr lang="en-US" dirty="0"/>
              <a:t>, 27, (2007), 289; </a:t>
            </a:r>
            <a:endParaRPr lang="en-US" dirty="0" smtClean="0"/>
          </a:p>
          <a:p>
            <a:r>
              <a:rPr lang="en-US" dirty="0" smtClean="0"/>
              <a:t>Knut </a:t>
            </a:r>
            <a:r>
              <a:rPr lang="en-US" dirty="0"/>
              <a:t>Blind, </a:t>
            </a:r>
            <a:r>
              <a:rPr lang="en-US" dirty="0" err="1"/>
              <a:t>Jakob</a:t>
            </a:r>
            <a:r>
              <a:rPr lang="en-US" dirty="0"/>
              <a:t> </a:t>
            </a:r>
            <a:r>
              <a:rPr lang="en-US" dirty="0" err="1"/>
              <a:t>Edler</a:t>
            </a:r>
            <a:r>
              <a:rPr lang="en-US" dirty="0"/>
              <a:t>, Rainer </a:t>
            </a:r>
            <a:r>
              <a:rPr lang="en-US" dirty="0" err="1"/>
              <a:t>Frietsch</a:t>
            </a:r>
            <a:r>
              <a:rPr lang="en-US" dirty="0"/>
              <a:t> and Ulrich </a:t>
            </a:r>
            <a:r>
              <a:rPr lang="en-US" dirty="0" err="1"/>
              <a:t>Schmoch</a:t>
            </a:r>
            <a:r>
              <a:rPr lang="en-US" dirty="0"/>
              <a:t>, “Motives to Patent: Empirical Evidence from Germany,” </a:t>
            </a:r>
            <a:r>
              <a:rPr lang="en-US" i="1" dirty="0"/>
              <a:t>Research Policy</a:t>
            </a:r>
            <a:r>
              <a:rPr lang="en-US" dirty="0"/>
              <a:t>, 35, (2006), 661; and, </a:t>
            </a:r>
            <a:endParaRPr lang="en-US" dirty="0" smtClean="0"/>
          </a:p>
          <a:p>
            <a:r>
              <a:rPr lang="en-US" dirty="0" smtClean="0"/>
              <a:t>Alan </a:t>
            </a:r>
            <a:r>
              <a:rPr lang="en-US" dirty="0"/>
              <a:t>Hughes and Andrea Mina, “The Impact of the Patent System on SMEs,” </a:t>
            </a:r>
            <a:r>
              <a:rPr lang="en-US" i="1" dirty="0"/>
              <a:t>Centre for Business Research, University of Cambridge Working Paper</a:t>
            </a:r>
            <a:r>
              <a:rPr lang="en-US" dirty="0"/>
              <a:t>, 411, (2010), 17-18: http://www.cbr.cam.ac.uk/pdf/WP411.pdf </a:t>
            </a:r>
            <a:endParaRPr lang="en-CA" dirty="0"/>
          </a:p>
        </p:txBody>
      </p:sp>
    </p:spTree>
    <p:extLst>
      <p:ext uri="{BB962C8B-B14F-4D97-AF65-F5344CB8AC3E}">
        <p14:creationId xmlns:p14="http://schemas.microsoft.com/office/powerpoint/2010/main" val="25696402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Sources</a:t>
            </a:r>
            <a:endParaRPr lang="en-CA" dirty="0"/>
          </a:p>
        </p:txBody>
      </p:sp>
      <p:sp>
        <p:nvSpPr>
          <p:cNvPr id="3" name="Content Placeholder 2"/>
          <p:cNvSpPr>
            <a:spLocks noGrp="1"/>
          </p:cNvSpPr>
          <p:nvPr>
            <p:ph idx="1"/>
          </p:nvPr>
        </p:nvSpPr>
        <p:spPr/>
        <p:txBody>
          <a:bodyPr>
            <a:normAutofit lnSpcReduction="10000"/>
          </a:bodyPr>
          <a:lstStyle/>
          <a:p>
            <a:r>
              <a:rPr lang="en-US" dirty="0" smtClean="0"/>
              <a:t>Slide D-V. “Sealed </a:t>
            </a:r>
            <a:r>
              <a:rPr lang="en-US" dirty="0" err="1" smtClean="0"/>
              <a:t>Crustless</a:t>
            </a:r>
            <a:r>
              <a:rPr lang="en-US" dirty="0" smtClean="0"/>
              <a:t> Sandwich” </a:t>
            </a:r>
            <a:r>
              <a:rPr lang="en-US" dirty="0" err="1" smtClean="0"/>
              <a:t>Kretchman</a:t>
            </a:r>
            <a:r>
              <a:rPr lang="en-US" dirty="0" smtClean="0"/>
              <a:t>, L. C. and D. </a:t>
            </a:r>
            <a:r>
              <a:rPr lang="en-US" dirty="0" err="1" smtClean="0"/>
              <a:t>Geske</a:t>
            </a:r>
            <a:r>
              <a:rPr lang="en-US" dirty="0" smtClean="0"/>
              <a:t>. US Patent Application No. 08/986,581, Patent No. </a:t>
            </a:r>
            <a:r>
              <a:rPr lang="en-US" dirty="0"/>
              <a:t>6,004,596. http://pdfpiw.uspto.gov/.piw?Docid=06004596&amp;homeurl=http%3A%2F%2Fpatft.uspto.gov%2Fnetacgi%2Fnph-Parser%3FSect1%3DPTO1%2526Sect2%3DHITOFF%2526d%3DPALL%2526p%3D1%2526u%3D%25252Fnetahtml%25252FPTO%25252Fsrchnum.htm%2526r%3D1%2526f%3DG%2526l%3D50%2526s1%3D6,004,596.PN.%2526OS%3DPN%2F6,004,596%2526RS%3DPN%2F6,004,596&amp;PageNum=&amp;Rtype=&amp;SectionNum=&amp;</a:t>
            </a:r>
            <a:r>
              <a:rPr lang="en-US" dirty="0" smtClean="0"/>
              <a:t>idkey=NONE&amp;Input=View+first+page  </a:t>
            </a:r>
          </a:p>
          <a:p>
            <a:r>
              <a:rPr lang="en-US" dirty="0" smtClean="0"/>
              <a:t>Slide E-III. “Atomic Bomb.” </a:t>
            </a:r>
            <a:r>
              <a:rPr lang="en-US" dirty="0" err="1" smtClean="0"/>
              <a:t>Geralt</a:t>
            </a:r>
            <a:r>
              <a:rPr lang="en-US" dirty="0" smtClean="0"/>
              <a:t>. </a:t>
            </a:r>
            <a:r>
              <a:rPr lang="en-US" dirty="0"/>
              <a:t>PD. </a:t>
            </a:r>
            <a:r>
              <a:rPr lang="en-US" dirty="0">
                <a:hlinkClick r:id="rId2"/>
              </a:rPr>
              <a:t>https://</a:t>
            </a:r>
            <a:r>
              <a:rPr lang="en-US" dirty="0" smtClean="0">
                <a:hlinkClick r:id="rId2"/>
              </a:rPr>
              <a:t>commons.wikimedia.org/wiki/File:Atomic-bomb-1011738_640.jpg</a:t>
            </a:r>
            <a:endParaRPr lang="en-US" dirty="0" smtClean="0"/>
          </a:p>
          <a:p>
            <a:pPr marL="114300" indent="0">
              <a:buNone/>
            </a:pPr>
            <a:r>
              <a:rPr lang="en-US" dirty="0" smtClean="0"/>
              <a:t> </a:t>
            </a:r>
            <a:endParaRPr lang="en-CA" dirty="0"/>
          </a:p>
        </p:txBody>
      </p:sp>
    </p:spTree>
    <p:extLst>
      <p:ext uri="{BB962C8B-B14F-4D97-AF65-F5344CB8AC3E}">
        <p14:creationId xmlns:p14="http://schemas.microsoft.com/office/powerpoint/2010/main" val="38527267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Comments and Critique</a:t>
            </a:r>
            <a:endParaRPr lang="en-CA" dirty="0"/>
          </a:p>
        </p:txBody>
      </p:sp>
      <p:sp>
        <p:nvSpPr>
          <p:cNvPr id="3" name="Content Placeholder 2"/>
          <p:cNvSpPr>
            <a:spLocks noGrp="1"/>
          </p:cNvSpPr>
          <p:nvPr>
            <p:ph idx="1"/>
          </p:nvPr>
        </p:nvSpPr>
        <p:spPr/>
        <p:txBody>
          <a:bodyPr/>
          <a:lstStyle/>
          <a:p>
            <a:r>
              <a:rPr lang="en-US" dirty="0" smtClean="0"/>
              <a:t>Comments and critique on this presentation and any other material for LIS 598 Information Policy – Winter 2017 can be sent to Michael B. McNally at: </a:t>
            </a:r>
            <a:r>
              <a:rPr lang="en-US" dirty="0" smtClean="0">
                <a:hlinkClick r:id="rId2"/>
              </a:rPr>
              <a:t>mmcnally@ualberta.ca</a:t>
            </a:r>
            <a:endParaRPr lang="en-US" dirty="0" smtClean="0"/>
          </a:p>
          <a:p>
            <a:endParaRPr lang="en-US" dirty="0"/>
          </a:p>
          <a:p>
            <a:r>
              <a:rPr lang="en-US" dirty="0" smtClean="0"/>
              <a:t>Comments and critique will be used to improve future iterations of these materials</a:t>
            </a:r>
            <a:endParaRPr lang="en-CA" dirty="0"/>
          </a:p>
        </p:txBody>
      </p:sp>
    </p:spTree>
    <p:extLst>
      <p:ext uri="{BB962C8B-B14F-4D97-AF65-F5344CB8AC3E}">
        <p14:creationId xmlns:p14="http://schemas.microsoft.com/office/powerpoint/2010/main" val="29495986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A-II. Invention and Innovation</a:t>
            </a:r>
            <a:endParaRPr lang="en-CA" dirty="0"/>
          </a:p>
        </p:txBody>
      </p:sp>
      <p:sp>
        <p:nvSpPr>
          <p:cNvPr id="3" name="Content Placeholder 2"/>
          <p:cNvSpPr>
            <a:spLocks noGrp="1"/>
          </p:cNvSpPr>
          <p:nvPr>
            <p:ph idx="1"/>
          </p:nvPr>
        </p:nvSpPr>
        <p:spPr/>
        <p:txBody>
          <a:bodyPr>
            <a:normAutofit/>
          </a:bodyPr>
          <a:lstStyle/>
          <a:p>
            <a:r>
              <a:rPr lang="en-US" dirty="0" smtClean="0"/>
              <a:t>Historically throughout the Industrial Revolution we think of great inventors and tinkers who brought about many important innovations (Watt, Bell, Edison, Marconi, the Wright brothers)</a:t>
            </a:r>
          </a:p>
          <a:p>
            <a:endParaRPr lang="en-US" dirty="0"/>
          </a:p>
          <a:p>
            <a:r>
              <a:rPr lang="en-US" dirty="0" smtClean="0"/>
              <a:t>World War II and the Cold War have been major drivers of innovation and invention in the second half of the 20</a:t>
            </a:r>
            <a:r>
              <a:rPr lang="en-US" baseline="30000" dirty="0" smtClean="0"/>
              <a:t>th</a:t>
            </a:r>
            <a:r>
              <a:rPr lang="en-US" dirty="0" smtClean="0"/>
              <a:t> century</a:t>
            </a:r>
          </a:p>
          <a:p>
            <a:endParaRPr lang="en-US" dirty="0"/>
          </a:p>
          <a:p>
            <a:r>
              <a:rPr lang="en-US" dirty="0" smtClean="0"/>
              <a:t>Although talented individuals still play a central role, organizations (primarily corporations) have been responsible  in developing new goods and services – innovation is increasingly collective and collaborative</a:t>
            </a:r>
            <a:endParaRPr lang="en-CA" dirty="0"/>
          </a:p>
        </p:txBody>
      </p:sp>
      <p:pic>
        <p:nvPicPr>
          <p:cNvPr id="4" name="B004100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948264" y="5517232"/>
            <a:ext cx="609600" cy="609600"/>
          </a:xfrm>
          <a:prstGeom prst="rect">
            <a:avLst/>
          </a:prstGeom>
        </p:spPr>
      </p:pic>
    </p:spTree>
    <p:extLst>
      <p:ext uri="{BB962C8B-B14F-4D97-AF65-F5344CB8AC3E}">
        <p14:creationId xmlns:p14="http://schemas.microsoft.com/office/powerpoint/2010/main" val="6652099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82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A-III. The Ascendency of Innovation</a:t>
            </a:r>
            <a:endParaRPr lang="en-CA" dirty="0"/>
          </a:p>
        </p:txBody>
      </p:sp>
      <p:sp>
        <p:nvSpPr>
          <p:cNvPr id="3" name="Content Placeholder 2"/>
          <p:cNvSpPr>
            <a:spLocks noGrp="1"/>
          </p:cNvSpPr>
          <p:nvPr>
            <p:ph idx="1"/>
          </p:nvPr>
        </p:nvSpPr>
        <p:spPr/>
        <p:txBody>
          <a:bodyPr>
            <a:normAutofit fontScale="77500" lnSpcReduction="20000"/>
          </a:bodyPr>
          <a:lstStyle/>
          <a:p>
            <a:r>
              <a:rPr lang="en-US" dirty="0" smtClean="0"/>
              <a:t>Innovation has been written about by leading thinkers for some time (Bacon, 1625/1912; Smith 1776/1985; Marx and Engels, 1848/1985) </a:t>
            </a:r>
          </a:p>
          <a:p>
            <a:endParaRPr lang="en-US" dirty="0"/>
          </a:p>
          <a:p>
            <a:r>
              <a:rPr lang="en-US" dirty="0" smtClean="0"/>
              <a:t>However, first key thinker on innovation was Schumpeter writing in 1911 (1934 for the English translation) delineating between five types of innovation and placing innovation at the centre of economic development</a:t>
            </a:r>
          </a:p>
          <a:p>
            <a:endParaRPr lang="en-US" dirty="0"/>
          </a:p>
          <a:p>
            <a:r>
              <a:rPr lang="en-US" dirty="0" smtClean="0"/>
              <a:t>In 1942 his book </a:t>
            </a:r>
            <a:r>
              <a:rPr lang="en-US" i="1" dirty="0" smtClean="0"/>
              <a:t>Capitalism, Socialism and Democracy </a:t>
            </a:r>
            <a:r>
              <a:rPr lang="en-US" dirty="0" smtClean="0"/>
              <a:t>further explored the issue</a:t>
            </a:r>
          </a:p>
          <a:p>
            <a:pPr lvl="1"/>
            <a:r>
              <a:rPr lang="en-US" dirty="0" smtClean="0"/>
              <a:t>He used his famous phrase “gale of creative destruction” to describe how new innovative firms could eliminate established companies (p. 84)</a:t>
            </a:r>
          </a:p>
          <a:p>
            <a:endParaRPr lang="en-US" dirty="0"/>
          </a:p>
          <a:p>
            <a:r>
              <a:rPr lang="en-US" dirty="0" smtClean="0"/>
              <a:t>He argued that patents helped propel the economy and were not an inhibitor, and ultimately came to see monopolistic firms as the key source of innovation</a:t>
            </a:r>
          </a:p>
          <a:p>
            <a:endParaRPr lang="en-US" dirty="0"/>
          </a:p>
          <a:p>
            <a:r>
              <a:rPr lang="en-US" dirty="0" smtClean="0"/>
              <a:t>However, he worried that entrepreneurship would eventually be reduced to a routine and that this would endanger the long term prospects of capitalism as an economic </a:t>
            </a:r>
            <a:r>
              <a:rPr lang="en-US" dirty="0" smtClean="0"/>
              <a:t>system</a:t>
            </a:r>
          </a:p>
          <a:p>
            <a:endParaRPr lang="en-US" dirty="0"/>
          </a:p>
          <a:p>
            <a:r>
              <a:rPr lang="en-US" dirty="0" smtClean="0"/>
              <a:t>His work was ultimately overshadowed by Solow (1956, 1957) and Arrow (1962) in regards to economic thinking on innovation</a:t>
            </a:r>
            <a:endParaRPr lang="en-CA" dirty="0"/>
          </a:p>
        </p:txBody>
      </p:sp>
      <p:pic>
        <p:nvPicPr>
          <p:cNvPr id="4" name="B005100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92280" y="5661248"/>
            <a:ext cx="609600" cy="609600"/>
          </a:xfrm>
          <a:prstGeom prst="rect">
            <a:avLst/>
          </a:prstGeom>
        </p:spPr>
      </p:pic>
    </p:spTree>
    <p:extLst>
      <p:ext uri="{BB962C8B-B14F-4D97-AF65-F5344CB8AC3E}">
        <p14:creationId xmlns:p14="http://schemas.microsoft.com/office/powerpoint/2010/main" val="12593778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53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A-IV. </a:t>
            </a:r>
            <a:r>
              <a:rPr lang="en-US" dirty="0" smtClean="0"/>
              <a:t>Sociological Perspective on Innovation</a:t>
            </a:r>
            <a:endParaRPr lang="en-CA" dirty="0"/>
          </a:p>
        </p:txBody>
      </p:sp>
      <p:sp>
        <p:nvSpPr>
          <p:cNvPr id="3" name="Content Placeholder 2"/>
          <p:cNvSpPr>
            <a:spLocks noGrp="1"/>
          </p:cNvSpPr>
          <p:nvPr>
            <p:ph idx="1"/>
          </p:nvPr>
        </p:nvSpPr>
        <p:spPr/>
        <p:txBody>
          <a:bodyPr>
            <a:normAutofit fontScale="92500"/>
          </a:bodyPr>
          <a:lstStyle/>
          <a:p>
            <a:r>
              <a:rPr lang="en-US" dirty="0" smtClean="0"/>
              <a:t>While </a:t>
            </a:r>
            <a:r>
              <a:rPr lang="en-US" dirty="0" smtClean="0"/>
              <a:t>Schumpeter offers economic </a:t>
            </a:r>
            <a:r>
              <a:rPr lang="en-US" dirty="0" smtClean="0"/>
              <a:t>views of innovation, these are contrasted with Rogers (1962/2003) diffusion theory of innovation</a:t>
            </a:r>
          </a:p>
          <a:p>
            <a:endParaRPr lang="en-US" dirty="0" smtClean="0"/>
          </a:p>
          <a:p>
            <a:r>
              <a:rPr lang="en-US" dirty="0" smtClean="0"/>
              <a:t>Rogers is best know for the diffusion model (2003, p. 281)</a:t>
            </a:r>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a:p>
            <a:r>
              <a:rPr lang="en-US" dirty="0" smtClean="0"/>
              <a:t>However, he also is key for stressing the social costs of innovation</a:t>
            </a:r>
          </a:p>
          <a:p>
            <a:endParaRPr lang="en-US" dirty="0" smtClean="0"/>
          </a:p>
          <a:p>
            <a:endParaRPr lang="en-US" dirty="0"/>
          </a:p>
          <a:p>
            <a:endParaRPr lang="en-CA"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3356992"/>
            <a:ext cx="6368950" cy="2280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B006100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79766" y="5675199"/>
            <a:ext cx="609600" cy="609600"/>
          </a:xfrm>
          <a:prstGeom prst="rect">
            <a:avLst/>
          </a:prstGeom>
        </p:spPr>
      </p:pic>
    </p:spTree>
    <p:extLst>
      <p:ext uri="{BB962C8B-B14F-4D97-AF65-F5344CB8AC3E}">
        <p14:creationId xmlns:p14="http://schemas.microsoft.com/office/powerpoint/2010/main" val="10622210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36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 </a:t>
            </a:r>
            <a:r>
              <a:rPr lang="en-US" dirty="0" smtClean="0"/>
              <a:t>Measuring Innovation</a:t>
            </a:r>
            <a:endParaRPr lang="en-CA" dirty="0"/>
          </a:p>
        </p:txBody>
      </p:sp>
      <p:sp>
        <p:nvSpPr>
          <p:cNvPr id="3" name="Content Placeholder 2"/>
          <p:cNvSpPr>
            <a:spLocks noGrp="1"/>
          </p:cNvSpPr>
          <p:nvPr>
            <p:ph idx="1"/>
          </p:nvPr>
        </p:nvSpPr>
        <p:spPr/>
        <p:txBody>
          <a:bodyPr>
            <a:normAutofit lnSpcReduction="10000"/>
          </a:bodyPr>
          <a:lstStyle/>
          <a:p>
            <a:r>
              <a:rPr lang="en-US" dirty="0" smtClean="0"/>
              <a:t>Despite the importance of innovation, it is quite hard to measure</a:t>
            </a:r>
          </a:p>
          <a:p>
            <a:endParaRPr lang="en-US" dirty="0"/>
          </a:p>
          <a:p>
            <a:r>
              <a:rPr lang="en-US" dirty="0" smtClean="0"/>
              <a:t>There are numerous proxy indicators (multifactor productivity growth, patent volumes, R&amp;D spending), but these are second best measures</a:t>
            </a:r>
          </a:p>
          <a:p>
            <a:endParaRPr lang="en-US" dirty="0" smtClean="0"/>
          </a:p>
          <a:p>
            <a:r>
              <a:rPr lang="en-US" dirty="0" smtClean="0"/>
              <a:t>Several different mechanisms can be used to try to spur innovation</a:t>
            </a:r>
          </a:p>
          <a:p>
            <a:endParaRPr lang="en-US" dirty="0"/>
          </a:p>
          <a:p>
            <a:r>
              <a:rPr lang="en-US" dirty="0" smtClean="0"/>
              <a:t>Given the lack of a clear indicator and the range of policy options, promoting innovation becomes a complicated but critical goal for policymakers</a:t>
            </a:r>
          </a:p>
          <a:p>
            <a:endParaRPr lang="en-US" dirty="0"/>
          </a:p>
        </p:txBody>
      </p:sp>
      <p:pic>
        <p:nvPicPr>
          <p:cNvPr id="4" name="B007100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64288" y="5733256"/>
            <a:ext cx="609600" cy="609600"/>
          </a:xfrm>
          <a:prstGeom prst="rect">
            <a:avLst/>
          </a:prstGeom>
        </p:spPr>
      </p:pic>
    </p:spTree>
    <p:extLst>
      <p:ext uri="{BB962C8B-B14F-4D97-AF65-F5344CB8AC3E}">
        <p14:creationId xmlns:p14="http://schemas.microsoft.com/office/powerpoint/2010/main" val="25686383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29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 Innovation as Policy Goal</a:t>
            </a:r>
            <a:endParaRPr lang="en-CA" dirty="0"/>
          </a:p>
        </p:txBody>
      </p:sp>
      <p:sp>
        <p:nvSpPr>
          <p:cNvPr id="3" name="Content Placeholder 2"/>
          <p:cNvSpPr>
            <a:spLocks noGrp="1"/>
          </p:cNvSpPr>
          <p:nvPr>
            <p:ph idx="1"/>
          </p:nvPr>
        </p:nvSpPr>
        <p:spPr/>
        <p:txBody>
          <a:bodyPr>
            <a:normAutofit/>
          </a:bodyPr>
          <a:lstStyle/>
          <a:p>
            <a:r>
              <a:rPr lang="en-US" dirty="0" smtClean="0"/>
              <a:t>Governments, international organizations, corporations and universities all stress the importance of innovation</a:t>
            </a:r>
          </a:p>
          <a:p>
            <a:endParaRPr lang="en-US" dirty="0"/>
          </a:p>
          <a:p>
            <a:r>
              <a:rPr lang="en-US" dirty="0" smtClean="0"/>
              <a:t>At the federal level innovation policy falls under the Innovation, Science and Economic Development Department (ISED)</a:t>
            </a:r>
          </a:p>
          <a:p>
            <a:pPr lvl="1"/>
            <a:r>
              <a:rPr lang="en-US" dirty="0" smtClean="0">
                <a:hlinkClick r:id="rId4"/>
              </a:rPr>
              <a:t>ISED’s mission statement </a:t>
            </a:r>
            <a:r>
              <a:rPr lang="en-US" dirty="0" smtClean="0"/>
              <a:t>includes, “improve Canada’s innovation performance”</a:t>
            </a:r>
          </a:p>
          <a:p>
            <a:endParaRPr lang="en-US" dirty="0" smtClean="0"/>
          </a:p>
          <a:p>
            <a:r>
              <a:rPr lang="en-US" dirty="0" smtClean="0"/>
              <a:t>Third priority in the new Minister’s </a:t>
            </a:r>
            <a:r>
              <a:rPr lang="en-US" dirty="0" smtClean="0">
                <a:hlinkClick r:id="rId5"/>
              </a:rPr>
              <a:t>mandate letter </a:t>
            </a:r>
            <a:r>
              <a:rPr lang="en-US" dirty="0" smtClean="0"/>
              <a:t>is develop an Innovation Agenda</a:t>
            </a:r>
            <a:endParaRPr lang="en-US" dirty="0"/>
          </a:p>
          <a:p>
            <a:pPr marL="114300" indent="0">
              <a:buNone/>
            </a:pPr>
            <a:endParaRPr lang="en-US" dirty="0"/>
          </a:p>
          <a:p>
            <a:endParaRPr lang="en-CA" dirty="0"/>
          </a:p>
        </p:txBody>
      </p:sp>
      <p:pic>
        <p:nvPicPr>
          <p:cNvPr id="4" name="B008100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48264" y="5685306"/>
            <a:ext cx="609600" cy="609600"/>
          </a:xfrm>
          <a:prstGeom prst="rect">
            <a:avLst/>
          </a:prstGeom>
        </p:spPr>
      </p:pic>
    </p:spTree>
    <p:extLst>
      <p:ext uri="{BB962C8B-B14F-4D97-AF65-F5344CB8AC3E}">
        <p14:creationId xmlns:p14="http://schemas.microsoft.com/office/powerpoint/2010/main" val="17003134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3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B-II. Policy Dimensions of Innovation</a:t>
            </a:r>
            <a:endParaRPr lang="en-CA" dirty="0"/>
          </a:p>
        </p:txBody>
      </p:sp>
      <p:sp>
        <p:nvSpPr>
          <p:cNvPr id="3" name="Content Placeholder 2"/>
          <p:cNvSpPr>
            <a:spLocks noGrp="1"/>
          </p:cNvSpPr>
          <p:nvPr>
            <p:ph idx="1"/>
          </p:nvPr>
        </p:nvSpPr>
        <p:spPr/>
        <p:txBody>
          <a:bodyPr>
            <a:normAutofit fontScale="92500" lnSpcReduction="10000"/>
          </a:bodyPr>
          <a:lstStyle/>
          <a:p>
            <a:r>
              <a:rPr lang="en-US" dirty="0" smtClean="0"/>
              <a:t>Innovation policy manifests itself in a few different mechanisms</a:t>
            </a:r>
          </a:p>
          <a:p>
            <a:endParaRPr lang="en-US" dirty="0"/>
          </a:p>
          <a:p>
            <a:pPr lvl="1"/>
            <a:r>
              <a:rPr lang="en-US" dirty="0" smtClean="0"/>
              <a:t>Government funded research in government run laboratories and universities</a:t>
            </a:r>
          </a:p>
          <a:p>
            <a:endParaRPr lang="en-US" dirty="0"/>
          </a:p>
          <a:p>
            <a:pPr lvl="1"/>
            <a:r>
              <a:rPr lang="en-US" dirty="0" smtClean="0"/>
              <a:t>Direct grants to business to engage in R&amp;D</a:t>
            </a:r>
          </a:p>
          <a:p>
            <a:endParaRPr lang="en-US" dirty="0"/>
          </a:p>
          <a:p>
            <a:pPr lvl="1"/>
            <a:r>
              <a:rPr lang="en-US" dirty="0" smtClean="0"/>
              <a:t>Indirect tax credits to support business R&amp;D</a:t>
            </a:r>
          </a:p>
          <a:p>
            <a:endParaRPr lang="en-US" dirty="0"/>
          </a:p>
          <a:p>
            <a:pPr lvl="1"/>
            <a:r>
              <a:rPr lang="en-US" dirty="0" smtClean="0"/>
              <a:t>Intellectual property (IP) law in general, and patent law specifically, that incentivize inventive activity</a:t>
            </a:r>
          </a:p>
          <a:p>
            <a:endParaRPr lang="en-US" dirty="0"/>
          </a:p>
          <a:p>
            <a:pPr lvl="1"/>
            <a:r>
              <a:rPr lang="en-US" dirty="0" smtClean="0"/>
              <a:t>Finally (and less frequently) other incentive mechanisms such as prize systems </a:t>
            </a:r>
            <a:endParaRPr lang="en-CA" dirty="0"/>
          </a:p>
        </p:txBody>
      </p:sp>
      <p:pic>
        <p:nvPicPr>
          <p:cNvPr id="4" name="B009100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20272" y="5733256"/>
            <a:ext cx="609600" cy="609600"/>
          </a:xfrm>
          <a:prstGeom prst="rect">
            <a:avLst/>
          </a:prstGeom>
        </p:spPr>
      </p:pic>
    </p:spTree>
    <p:extLst>
      <p:ext uri="{BB962C8B-B14F-4D97-AF65-F5344CB8AC3E}">
        <p14:creationId xmlns:p14="http://schemas.microsoft.com/office/powerpoint/2010/main" val="39799908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13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Custom 4">
      <a:dk1>
        <a:sysClr val="windowText" lastClr="000000"/>
      </a:dk1>
      <a:lt1>
        <a:sysClr val="window" lastClr="FFFFFF"/>
      </a:lt1>
      <a:dk2>
        <a:srgbClr val="464646"/>
      </a:dk2>
      <a:lt2>
        <a:srgbClr val="DEF5FA"/>
      </a:lt2>
      <a:accent1>
        <a:srgbClr val="D25E00"/>
      </a:accent1>
      <a:accent2>
        <a:srgbClr val="7030A0"/>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12032</TotalTime>
  <Words>3943</Words>
  <Application>Microsoft Office PowerPoint</Application>
  <PresentationFormat>On-screen Show (4:3)</PresentationFormat>
  <Paragraphs>315</Paragraphs>
  <Slides>35</Slides>
  <Notes>0</Notes>
  <HiddenSlides>0</HiddenSlides>
  <MMClips>30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Adjacency</vt:lpstr>
      <vt:lpstr>Innovation </vt:lpstr>
      <vt:lpstr>Outline</vt:lpstr>
      <vt:lpstr>A-I. What is Innovation</vt:lpstr>
      <vt:lpstr>A-II. Invention and Innovation</vt:lpstr>
      <vt:lpstr>A-III. The Ascendency of Innovation</vt:lpstr>
      <vt:lpstr>A-IV. Sociological Perspective on Innovation</vt:lpstr>
      <vt:lpstr>A-V. Measuring Innovation</vt:lpstr>
      <vt:lpstr>B-I. Innovation as Policy Goal</vt:lpstr>
      <vt:lpstr>B-II. Policy Dimensions of Innovation</vt:lpstr>
      <vt:lpstr>B-III. Innovation as Information Policy</vt:lpstr>
      <vt:lpstr>C-I. Intellectual Property and Innovation</vt:lpstr>
      <vt:lpstr>C-II. Justificatory Theories</vt:lpstr>
      <vt:lpstr>C-III. The Range of IP</vt:lpstr>
      <vt:lpstr>C-IV. Patents and Innovation</vt:lpstr>
      <vt:lpstr>C-V. Patent Basics</vt:lpstr>
      <vt:lpstr>C-VI. Requirements for Patent Protection</vt:lpstr>
      <vt:lpstr>C-VII. A Global Patent System</vt:lpstr>
      <vt:lpstr>C-VII(ii). A Global Patent System</vt:lpstr>
      <vt:lpstr>D-I. Problems with the Patent System</vt:lpstr>
      <vt:lpstr>D-I(ii). Problems with the Patent System</vt:lpstr>
      <vt:lpstr>D-II. Strange Patents</vt:lpstr>
      <vt:lpstr>D-III. Empirical Evidence on Patents</vt:lpstr>
      <vt:lpstr>D-IV. Machlup’s Assessment</vt:lpstr>
      <vt:lpstr>E-I. Too Much Innovation?</vt:lpstr>
      <vt:lpstr>E-II. Innovation and Progress (Bronk, 1999)</vt:lpstr>
      <vt:lpstr>E-III. Terminal Innovation </vt:lpstr>
      <vt:lpstr>F-I. Alternative Incentive Systems</vt:lpstr>
      <vt:lpstr>F-II. Prizes</vt:lpstr>
      <vt:lpstr>Discussion Question or Activity</vt:lpstr>
      <vt:lpstr>Next Week</vt:lpstr>
      <vt:lpstr>Sources:</vt:lpstr>
      <vt:lpstr>Sources:</vt:lpstr>
      <vt:lpstr>Sources (Slide X)</vt:lpstr>
      <vt:lpstr>Image Sources</vt:lpstr>
      <vt:lpstr>Comments and Critique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 Policy Overview</dc:title>
  <dc:creator>Michael McNally</dc:creator>
  <cp:lastModifiedBy>Michael McNally</cp:lastModifiedBy>
  <cp:revision>165</cp:revision>
  <cp:lastPrinted>2017-03-08T21:02:30Z</cp:lastPrinted>
  <dcterms:created xsi:type="dcterms:W3CDTF">2011-01-13T14:12:52Z</dcterms:created>
  <dcterms:modified xsi:type="dcterms:W3CDTF">2017-03-10T21:15:09Z</dcterms:modified>
</cp:coreProperties>
</file>