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254993-70E5-4656-8FD4-18BE6FDF4D4A}">
  <a:tblStyle styleId="{19254993-70E5-4656-8FD4-18BE6FDF4D4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Grid="0" snapToObjects="1">
      <p:cViewPr varScale="1">
        <p:scale>
          <a:sx n="92" d="100"/>
          <a:sy n="92" d="100"/>
        </p:scale>
        <p:origin x="1146" y="90"/>
      </p:cViewPr>
      <p:guideLst>
        <p:guide orient="horz" pos="2160"/>
        <p:guide pos="2880"/>
      </p:guideLst>
    </p:cSldViewPr>
  </p:slideViewPr>
  <p:notesTextViewPr>
    <p:cViewPr>
      <p:scale>
        <a:sx n="1" d="1"/>
        <a:sy n="1" d="1"/>
      </p:scale>
      <p:origin x="0" y="0"/>
    </p:cViewPr>
  </p:notesText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845416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Michael</a:t>
            </a:r>
          </a:p>
        </p:txBody>
      </p:sp>
    </p:spTree>
    <p:extLst>
      <p:ext uri="{BB962C8B-B14F-4D97-AF65-F5344CB8AC3E}">
        <p14:creationId xmlns:p14="http://schemas.microsoft.com/office/powerpoint/2010/main" val="3102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 or Erik</a:t>
            </a:r>
          </a:p>
        </p:txBody>
      </p:sp>
    </p:spTree>
    <p:extLst>
      <p:ext uri="{BB962C8B-B14F-4D97-AF65-F5344CB8AC3E}">
        <p14:creationId xmlns:p14="http://schemas.microsoft.com/office/powerpoint/2010/main" val="271346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a:t>
            </a:r>
          </a:p>
          <a:p>
            <a:pPr lvl="0" rtl="0">
              <a:spcBef>
                <a:spcPts val="0"/>
              </a:spcBef>
              <a:buNone/>
            </a:pPr>
            <a:endParaRPr/>
          </a:p>
          <a:p>
            <a:pPr marL="457200" lvl="0" indent="-228600" rtl="0">
              <a:spcBef>
                <a:spcPts val="0"/>
              </a:spcBef>
            </a:pPr>
            <a:r>
              <a:rPr lang="en"/>
              <a:t>Like closed courses, the partially open course still requires one to register through an academic institution</a:t>
            </a:r>
          </a:p>
          <a:p>
            <a:pPr marL="457200" lvl="0" indent="-228600" rtl="0">
              <a:spcBef>
                <a:spcPts val="0"/>
              </a:spcBef>
            </a:pPr>
            <a:r>
              <a:rPr lang="en"/>
              <a:t>Course materials are made available to students through an LMS</a:t>
            </a:r>
          </a:p>
        </p:txBody>
      </p:sp>
    </p:spTree>
    <p:extLst>
      <p:ext uri="{BB962C8B-B14F-4D97-AF65-F5344CB8AC3E}">
        <p14:creationId xmlns:p14="http://schemas.microsoft.com/office/powerpoint/2010/main" val="375664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 or Michael</a:t>
            </a:r>
          </a:p>
        </p:txBody>
      </p:sp>
    </p:spTree>
    <p:extLst>
      <p:ext uri="{BB962C8B-B14F-4D97-AF65-F5344CB8AC3E}">
        <p14:creationId xmlns:p14="http://schemas.microsoft.com/office/powerpoint/2010/main" val="54393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Type V - Erik</a:t>
            </a:r>
          </a:p>
          <a:p>
            <a:pPr lvl="0">
              <a:spcBef>
                <a:spcPts val="0"/>
              </a:spcBef>
              <a:buNone/>
            </a:pPr>
            <a:r>
              <a:rPr lang="en"/>
              <a:t>Type VI - Michael</a:t>
            </a:r>
          </a:p>
          <a:p>
            <a:pPr lvl="0" rtl="0">
              <a:spcBef>
                <a:spcPts val="0"/>
              </a:spcBef>
              <a:buNone/>
            </a:pPr>
            <a:r>
              <a:rPr lang="en"/>
              <a:t>[Type VII - Michael]</a:t>
            </a:r>
          </a:p>
        </p:txBody>
      </p:sp>
    </p:spTree>
    <p:extLst>
      <p:ext uri="{BB962C8B-B14F-4D97-AF65-F5344CB8AC3E}">
        <p14:creationId xmlns:p14="http://schemas.microsoft.com/office/powerpoint/2010/main" val="31640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a:t>
            </a:r>
          </a:p>
        </p:txBody>
      </p:sp>
    </p:spTree>
    <p:extLst>
      <p:ext uri="{BB962C8B-B14F-4D97-AF65-F5344CB8AC3E}">
        <p14:creationId xmlns:p14="http://schemas.microsoft.com/office/powerpoint/2010/main" val="186738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a:t>
            </a:r>
          </a:p>
        </p:txBody>
      </p:sp>
    </p:spTree>
    <p:extLst>
      <p:ext uri="{BB962C8B-B14F-4D97-AF65-F5344CB8AC3E}">
        <p14:creationId xmlns:p14="http://schemas.microsoft.com/office/powerpoint/2010/main" val="189499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a:t>
            </a:r>
          </a:p>
        </p:txBody>
      </p:sp>
    </p:spTree>
    <p:extLst>
      <p:ext uri="{BB962C8B-B14F-4D97-AF65-F5344CB8AC3E}">
        <p14:creationId xmlns:p14="http://schemas.microsoft.com/office/powerpoint/2010/main" val="74228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a:t>
            </a:r>
          </a:p>
        </p:txBody>
      </p:sp>
    </p:spTree>
    <p:extLst>
      <p:ext uri="{BB962C8B-B14F-4D97-AF65-F5344CB8AC3E}">
        <p14:creationId xmlns:p14="http://schemas.microsoft.com/office/powerpoint/2010/main" val="114276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a:t>
            </a:r>
          </a:p>
        </p:txBody>
      </p:sp>
    </p:spTree>
    <p:extLst>
      <p:ext uri="{BB962C8B-B14F-4D97-AF65-F5344CB8AC3E}">
        <p14:creationId xmlns:p14="http://schemas.microsoft.com/office/powerpoint/2010/main" val="826440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a:t>
            </a:r>
          </a:p>
        </p:txBody>
      </p:sp>
    </p:spTree>
    <p:extLst>
      <p:ext uri="{BB962C8B-B14F-4D97-AF65-F5344CB8AC3E}">
        <p14:creationId xmlns:p14="http://schemas.microsoft.com/office/powerpoint/2010/main" val="179870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Michael</a:t>
            </a:r>
          </a:p>
        </p:txBody>
      </p:sp>
    </p:spTree>
    <p:extLst>
      <p:ext uri="{BB962C8B-B14F-4D97-AF65-F5344CB8AC3E}">
        <p14:creationId xmlns:p14="http://schemas.microsoft.com/office/powerpoint/2010/main" val="3080676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a:t>
            </a:r>
          </a:p>
        </p:txBody>
      </p:sp>
    </p:spTree>
    <p:extLst>
      <p:ext uri="{BB962C8B-B14F-4D97-AF65-F5344CB8AC3E}">
        <p14:creationId xmlns:p14="http://schemas.microsoft.com/office/powerpoint/2010/main" val="619031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a:t>
            </a:r>
          </a:p>
        </p:txBody>
      </p:sp>
    </p:spTree>
    <p:extLst>
      <p:ext uri="{BB962C8B-B14F-4D97-AF65-F5344CB8AC3E}">
        <p14:creationId xmlns:p14="http://schemas.microsoft.com/office/powerpoint/2010/main" val="4153612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a:t>
            </a:r>
          </a:p>
        </p:txBody>
      </p:sp>
    </p:spTree>
    <p:extLst>
      <p:ext uri="{BB962C8B-B14F-4D97-AF65-F5344CB8AC3E}">
        <p14:creationId xmlns:p14="http://schemas.microsoft.com/office/powerpoint/2010/main" val="2918330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Michael</a:t>
            </a:r>
          </a:p>
        </p:txBody>
      </p:sp>
    </p:spTree>
    <p:extLst>
      <p:ext uri="{BB962C8B-B14F-4D97-AF65-F5344CB8AC3E}">
        <p14:creationId xmlns:p14="http://schemas.microsoft.com/office/powerpoint/2010/main" val="146801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a:t>
            </a:r>
          </a:p>
        </p:txBody>
      </p:sp>
    </p:spTree>
    <p:extLst>
      <p:ext uri="{BB962C8B-B14F-4D97-AF65-F5344CB8AC3E}">
        <p14:creationId xmlns:p14="http://schemas.microsoft.com/office/powerpoint/2010/main" val="1488416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 and Erik</a:t>
            </a:r>
          </a:p>
        </p:txBody>
      </p:sp>
    </p:spTree>
    <p:extLst>
      <p:ext uri="{BB962C8B-B14F-4D97-AF65-F5344CB8AC3E}">
        <p14:creationId xmlns:p14="http://schemas.microsoft.com/office/powerpoint/2010/main" val="2801745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2978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 and Erik</a:t>
            </a:r>
          </a:p>
        </p:txBody>
      </p:sp>
    </p:spTree>
    <p:extLst>
      <p:ext uri="{BB962C8B-B14F-4D97-AF65-F5344CB8AC3E}">
        <p14:creationId xmlns:p14="http://schemas.microsoft.com/office/powerpoint/2010/main" val="2742803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0743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a:t>
            </a:r>
          </a:p>
        </p:txBody>
      </p:sp>
    </p:spTree>
    <p:extLst>
      <p:ext uri="{BB962C8B-B14F-4D97-AF65-F5344CB8AC3E}">
        <p14:creationId xmlns:p14="http://schemas.microsoft.com/office/powerpoint/2010/main" val="119273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Michael</a:t>
            </a:r>
          </a:p>
        </p:txBody>
      </p:sp>
    </p:spTree>
    <p:extLst>
      <p:ext uri="{BB962C8B-B14F-4D97-AF65-F5344CB8AC3E}">
        <p14:creationId xmlns:p14="http://schemas.microsoft.com/office/powerpoint/2010/main" val="9649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Michael</a:t>
            </a:r>
          </a:p>
        </p:txBody>
      </p:sp>
    </p:spTree>
    <p:extLst>
      <p:ext uri="{BB962C8B-B14F-4D97-AF65-F5344CB8AC3E}">
        <p14:creationId xmlns:p14="http://schemas.microsoft.com/office/powerpoint/2010/main" val="273522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Erik</a:t>
            </a:r>
          </a:p>
          <a:p>
            <a:pPr lvl="0" rtl="0">
              <a:spcBef>
                <a:spcPts val="0"/>
              </a:spcBef>
              <a:buNone/>
            </a:pPr>
            <a:endParaRPr/>
          </a:p>
          <a:p>
            <a:pPr marL="457200" lvl="0" indent="-228600" rtl="0">
              <a:spcBef>
                <a:spcPts val="0"/>
              </a:spcBef>
            </a:pPr>
            <a:r>
              <a:rPr lang="en"/>
              <a:t>The far left side of the spectrum represents a completely closed course while the right side represents a completely open course</a:t>
            </a:r>
          </a:p>
          <a:p>
            <a:pPr marL="457200" lvl="0" indent="-228600" rtl="0">
              <a:spcBef>
                <a:spcPts val="0"/>
              </a:spcBef>
            </a:pPr>
            <a:r>
              <a:rPr lang="en"/>
              <a:t>The stages presented are intended to be specific, but still include a degree of generality.  It is possible to further subdivide the stages; however, this presentation focuses on the most significant steps in the process from closed to open.</a:t>
            </a:r>
          </a:p>
        </p:txBody>
      </p:sp>
    </p:spTree>
    <p:extLst>
      <p:ext uri="{BB962C8B-B14F-4D97-AF65-F5344CB8AC3E}">
        <p14:creationId xmlns:p14="http://schemas.microsoft.com/office/powerpoint/2010/main" val="98736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Erik</a:t>
            </a:r>
          </a:p>
        </p:txBody>
      </p:sp>
    </p:spTree>
    <p:extLst>
      <p:ext uri="{BB962C8B-B14F-4D97-AF65-F5344CB8AC3E}">
        <p14:creationId xmlns:p14="http://schemas.microsoft.com/office/powerpoint/2010/main" val="66857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Erik</a:t>
            </a:r>
          </a:p>
        </p:txBody>
      </p:sp>
    </p:spTree>
    <p:extLst>
      <p:ext uri="{BB962C8B-B14F-4D97-AF65-F5344CB8AC3E}">
        <p14:creationId xmlns:p14="http://schemas.microsoft.com/office/powerpoint/2010/main" val="9500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Type I - Erik</a:t>
            </a:r>
          </a:p>
          <a:p>
            <a:pPr lvl="0">
              <a:spcBef>
                <a:spcPts val="0"/>
              </a:spcBef>
              <a:buNone/>
            </a:pPr>
            <a:r>
              <a:rPr lang="en"/>
              <a:t>Type II - Michael</a:t>
            </a:r>
          </a:p>
          <a:p>
            <a:pPr lvl="0" rtl="0">
              <a:spcBef>
                <a:spcPts val="0"/>
              </a:spcBef>
              <a:buNone/>
            </a:pPr>
            <a:r>
              <a:rPr lang="en"/>
              <a:t>Type III - Erik</a:t>
            </a:r>
          </a:p>
          <a:p>
            <a:pPr lvl="0" rtl="0">
              <a:spcBef>
                <a:spcPts val="0"/>
              </a:spcBef>
              <a:buNone/>
            </a:pPr>
            <a:endParaRPr/>
          </a:p>
          <a:p>
            <a:pPr marL="457200" lvl="0" indent="-228600" rtl="0">
              <a:spcBef>
                <a:spcPts val="0"/>
              </a:spcBef>
            </a:pPr>
            <a:r>
              <a:rPr lang="en"/>
              <a:t>Traditional “closed” courses can be divided into three types</a:t>
            </a:r>
          </a:p>
          <a:p>
            <a:pPr marL="457200" lvl="0" indent="-228600" rtl="0">
              <a:spcBef>
                <a:spcPts val="0"/>
              </a:spcBef>
            </a:pPr>
            <a:r>
              <a:rPr lang="en"/>
              <a:t>All types have persistent barriers: registration and tuition</a:t>
            </a:r>
          </a:p>
          <a:p>
            <a:pPr marL="457200" lvl="0" indent="-228600" rtl="0">
              <a:spcBef>
                <a:spcPts val="0"/>
              </a:spcBef>
            </a:pPr>
            <a:r>
              <a:rPr lang="en"/>
              <a:t>Instructor created materials might be available to students, but are closed to the outside world. Behind a learning management system such as Blackboard or moodle</a:t>
            </a:r>
          </a:p>
        </p:txBody>
      </p:sp>
    </p:spTree>
    <p:extLst>
      <p:ext uri="{BB962C8B-B14F-4D97-AF65-F5344CB8AC3E}">
        <p14:creationId xmlns:p14="http://schemas.microsoft.com/office/powerpoint/2010/main" val="117212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FFFFF"/>
        </a:solidFill>
        <a:effectLst/>
      </p:bgPr>
    </p:bg>
    <p:spTree>
      <p:nvGrpSpPr>
        <p:cNvPr id="1" name="Shape 8"/>
        <p:cNvGrpSpPr/>
        <p:nvPr/>
      </p:nvGrpSpPr>
      <p:grpSpPr>
        <a:xfrm>
          <a:off x="0" y="0"/>
          <a:ext cx="0" cy="0"/>
          <a:chOff x="0" y="0"/>
          <a:chExt cx="0" cy="0"/>
        </a:xfrm>
      </p:grpSpPr>
      <p:sp>
        <p:nvSpPr>
          <p:cNvPr id="9" name="Shape 9"/>
          <p:cNvSpPr/>
          <p:nvPr/>
        </p:nvSpPr>
        <p:spPr>
          <a:xfrm>
            <a:off x="1169100" y="53339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0" name="Shape 10"/>
          <p:cNvSpPr txBox="1">
            <a:spLocks noGrp="1"/>
          </p:cNvSpPr>
          <p:nvPr>
            <p:ph type="ctrTitle"/>
          </p:nvPr>
        </p:nvSpPr>
        <p:spPr>
          <a:xfrm>
            <a:off x="533400" y="3337825"/>
            <a:ext cx="5325600" cy="2986799"/>
          </a:xfrm>
          <a:prstGeom prst="rect">
            <a:avLst/>
          </a:prstGeom>
          <a:ln w="114300" cap="flat" cmpd="sng">
            <a:solidFill>
              <a:srgbClr val="FF0000"/>
            </a:solidFill>
            <a:prstDash val="solid"/>
            <a:round/>
            <a:headEnd type="none" w="med" len="med"/>
            <a:tailEnd type="none" w="med" len="med"/>
          </a:ln>
        </p:spPr>
        <p:txBody>
          <a:bodyPr lIns="91425" tIns="91425" rIns="91425" bIns="91425" anchor="b" anchorCtr="0"/>
          <a:lstStyle>
            <a:lvl1pPr lvl="0">
              <a:spcBef>
                <a:spcPts val="0"/>
              </a:spcBef>
              <a:buClr>
                <a:srgbClr val="111111"/>
              </a:buClr>
              <a:buSzPct val="100000"/>
              <a:defRPr sz="6000">
                <a:solidFill>
                  <a:srgbClr val="111111"/>
                </a:solidFill>
              </a:defRPr>
            </a:lvl1pPr>
            <a:lvl2pPr lvl="1" algn="ctr">
              <a:spcBef>
                <a:spcPts val="0"/>
              </a:spcBef>
              <a:buClr>
                <a:srgbClr val="111111"/>
              </a:buClr>
              <a:buSzPct val="100000"/>
              <a:defRPr sz="6000">
                <a:solidFill>
                  <a:srgbClr val="111111"/>
                </a:solidFill>
              </a:defRPr>
            </a:lvl2pPr>
            <a:lvl3pPr lvl="2" algn="ctr">
              <a:spcBef>
                <a:spcPts val="0"/>
              </a:spcBef>
              <a:buClr>
                <a:srgbClr val="111111"/>
              </a:buClr>
              <a:buSzPct val="100000"/>
              <a:defRPr sz="6000">
                <a:solidFill>
                  <a:srgbClr val="111111"/>
                </a:solidFill>
              </a:defRPr>
            </a:lvl3pPr>
            <a:lvl4pPr lvl="3" algn="ctr">
              <a:spcBef>
                <a:spcPts val="0"/>
              </a:spcBef>
              <a:buClr>
                <a:srgbClr val="111111"/>
              </a:buClr>
              <a:buSzPct val="100000"/>
              <a:defRPr sz="6000">
                <a:solidFill>
                  <a:srgbClr val="111111"/>
                </a:solidFill>
              </a:defRPr>
            </a:lvl4pPr>
            <a:lvl5pPr lvl="4" algn="ctr">
              <a:spcBef>
                <a:spcPts val="0"/>
              </a:spcBef>
              <a:buClr>
                <a:srgbClr val="111111"/>
              </a:buClr>
              <a:buSzPct val="100000"/>
              <a:defRPr sz="6000">
                <a:solidFill>
                  <a:srgbClr val="111111"/>
                </a:solidFill>
              </a:defRPr>
            </a:lvl5pPr>
            <a:lvl6pPr lvl="5" algn="ctr">
              <a:spcBef>
                <a:spcPts val="0"/>
              </a:spcBef>
              <a:buClr>
                <a:srgbClr val="111111"/>
              </a:buClr>
              <a:buSzPct val="100000"/>
              <a:defRPr sz="6000">
                <a:solidFill>
                  <a:srgbClr val="111111"/>
                </a:solidFill>
              </a:defRPr>
            </a:lvl6pPr>
            <a:lvl7pPr lvl="6" algn="ctr">
              <a:spcBef>
                <a:spcPts val="0"/>
              </a:spcBef>
              <a:buClr>
                <a:srgbClr val="111111"/>
              </a:buClr>
              <a:buSzPct val="100000"/>
              <a:defRPr sz="6000">
                <a:solidFill>
                  <a:srgbClr val="111111"/>
                </a:solidFill>
              </a:defRPr>
            </a:lvl7pPr>
            <a:lvl8pPr lvl="7" algn="ctr">
              <a:spcBef>
                <a:spcPts val="0"/>
              </a:spcBef>
              <a:buClr>
                <a:srgbClr val="111111"/>
              </a:buClr>
              <a:buSzPct val="100000"/>
              <a:defRPr sz="6000">
                <a:solidFill>
                  <a:srgbClr val="111111"/>
                </a:solidFill>
              </a:defRPr>
            </a:lvl8pPr>
            <a:lvl9pPr lvl="8" algn="ctr">
              <a:spcBef>
                <a:spcPts val="0"/>
              </a:spcBef>
              <a:buClr>
                <a:srgbClr val="111111"/>
              </a:buClr>
              <a:buSzPct val="100000"/>
              <a:defRPr sz="6000">
                <a:solidFill>
                  <a:srgbClr val="11111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2" name="Shape 12"/>
          <p:cNvSpPr/>
          <p:nvPr/>
        </p:nvSpPr>
        <p:spPr>
          <a:xfrm>
            <a:off x="1169100" y="53339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533400" y="3939900"/>
            <a:ext cx="5270100" cy="1546500"/>
          </a:xfrm>
          <a:prstGeom prst="rect">
            <a:avLst/>
          </a:prstGeom>
          <a:ln w="114300" cap="flat" cmpd="sng">
            <a:solidFill>
              <a:srgbClr val="000000"/>
            </a:solidFill>
            <a:prstDash val="solid"/>
            <a:round/>
            <a:headEnd type="none" w="med" len="med"/>
            <a:tailEnd type="none" w="med" len="med"/>
          </a:ln>
        </p:spPr>
        <p:txBody>
          <a:bodyPr lIns="91425" tIns="91425" rIns="91425" bIns="91425" anchor="b"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a:p>
        </p:txBody>
      </p:sp>
      <p:sp>
        <p:nvSpPr>
          <p:cNvPr id="14" name="Shape 14"/>
          <p:cNvSpPr txBox="1">
            <a:spLocks noGrp="1"/>
          </p:cNvSpPr>
          <p:nvPr>
            <p:ph type="subTitle" idx="1"/>
          </p:nvPr>
        </p:nvSpPr>
        <p:spPr>
          <a:xfrm>
            <a:off x="533400" y="5684600"/>
            <a:ext cx="7783500" cy="639900"/>
          </a:xfrm>
          <a:prstGeom prst="rect">
            <a:avLst/>
          </a:prstGeom>
        </p:spPr>
        <p:txBody>
          <a:bodyPr lIns="91425" tIns="91425" rIns="91425" bIns="91425" anchor="t" anchorCtr="0"/>
          <a:lstStyle>
            <a:lvl1pPr lvl="0" rtl="0">
              <a:spcBef>
                <a:spcPts val="0"/>
              </a:spcBef>
              <a:buClr>
                <a:srgbClr val="111111"/>
              </a:buClr>
              <a:buSzPct val="100000"/>
              <a:buNone/>
              <a:defRPr sz="2600" i="1"/>
            </a:lvl1pPr>
            <a:lvl2pPr lvl="1" rtl="0">
              <a:spcBef>
                <a:spcPts val="0"/>
              </a:spcBef>
              <a:buClr>
                <a:srgbClr val="111111"/>
              </a:buClr>
              <a:buSzPct val="100000"/>
              <a:buNone/>
              <a:defRPr sz="2600" i="1"/>
            </a:lvl2pPr>
            <a:lvl3pPr lvl="2" rtl="0">
              <a:spcBef>
                <a:spcPts val="0"/>
              </a:spcBef>
              <a:buClr>
                <a:srgbClr val="111111"/>
              </a:buClr>
              <a:buSzPct val="100000"/>
              <a:buNone/>
              <a:defRPr sz="2600" i="1"/>
            </a:lvl3pPr>
            <a:lvl4pPr lvl="3" rtl="0">
              <a:spcBef>
                <a:spcPts val="0"/>
              </a:spcBef>
              <a:buClr>
                <a:srgbClr val="111111"/>
              </a:buClr>
              <a:buSzPct val="100000"/>
              <a:buNone/>
              <a:defRPr sz="2600" i="1"/>
            </a:lvl4pPr>
            <a:lvl5pPr lvl="4" rtl="0">
              <a:spcBef>
                <a:spcPts val="0"/>
              </a:spcBef>
              <a:buClr>
                <a:srgbClr val="111111"/>
              </a:buClr>
              <a:buSzPct val="100000"/>
              <a:buNone/>
              <a:defRPr sz="2600" i="1"/>
            </a:lvl5pPr>
            <a:lvl6pPr lvl="5" rtl="0">
              <a:spcBef>
                <a:spcPts val="0"/>
              </a:spcBef>
              <a:buClr>
                <a:srgbClr val="111111"/>
              </a:buClr>
              <a:buSzPct val="100000"/>
              <a:buNone/>
              <a:defRPr sz="2600" i="1"/>
            </a:lvl6pPr>
            <a:lvl7pPr lvl="6" rtl="0">
              <a:spcBef>
                <a:spcPts val="0"/>
              </a:spcBef>
              <a:buClr>
                <a:srgbClr val="111111"/>
              </a:buClr>
              <a:buSzPct val="100000"/>
              <a:buNone/>
              <a:defRPr sz="2600" i="1"/>
            </a:lvl7pPr>
            <a:lvl8pPr lvl="7" rtl="0">
              <a:spcBef>
                <a:spcPts val="0"/>
              </a:spcBef>
              <a:buClr>
                <a:srgbClr val="111111"/>
              </a:buClr>
              <a:buSzPct val="100000"/>
              <a:buNone/>
              <a:defRPr sz="2600" i="1"/>
            </a:lvl8pPr>
            <a:lvl9pPr lvl="8" rtl="0">
              <a:spcBef>
                <a:spcPts val="0"/>
              </a:spcBef>
              <a:buClr>
                <a:srgbClr val="111111"/>
              </a:buClr>
              <a:buSzPct val="100000"/>
              <a:buNone/>
              <a:defRPr sz="2600" i="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body" idx="1"/>
          </p:nvPr>
        </p:nvSpPr>
        <p:spPr>
          <a:xfrm>
            <a:off x="2402275" y="1641175"/>
            <a:ext cx="5573700" cy="4035599"/>
          </a:xfrm>
          <a:prstGeom prst="rect">
            <a:avLst/>
          </a:prstGeom>
        </p:spPr>
        <p:txBody>
          <a:bodyPr lIns="91425" tIns="91425" rIns="91425" bIns="91425" anchor="t" anchorCtr="0"/>
          <a:lstStyle>
            <a:lvl1pPr lvl="0" rtl="0">
              <a:spcBef>
                <a:spcPts val="0"/>
              </a:spcBef>
              <a:buSzPct val="100000"/>
              <a:buFont typeface="Georgia"/>
              <a:defRPr sz="3800" i="1">
                <a:latin typeface="Georgia"/>
                <a:ea typeface="Georgia"/>
                <a:cs typeface="Georgia"/>
                <a:sym typeface="Georgia"/>
              </a:defRPr>
            </a:lvl1pPr>
            <a:lvl2pPr lvl="1" rtl="0">
              <a:spcBef>
                <a:spcPts val="0"/>
              </a:spcBef>
              <a:buSzPct val="100000"/>
              <a:buFont typeface="Georgia"/>
              <a:defRPr sz="3800" i="1">
                <a:latin typeface="Georgia"/>
                <a:ea typeface="Georgia"/>
                <a:cs typeface="Georgia"/>
                <a:sym typeface="Georgia"/>
              </a:defRPr>
            </a:lvl2pPr>
            <a:lvl3pPr lvl="2" rtl="0">
              <a:spcBef>
                <a:spcPts val="0"/>
              </a:spcBef>
              <a:buSzPct val="100000"/>
              <a:buFont typeface="Georgia"/>
              <a:defRPr sz="3800" i="1">
                <a:latin typeface="Georgia"/>
                <a:ea typeface="Georgia"/>
                <a:cs typeface="Georgia"/>
                <a:sym typeface="Georgia"/>
              </a:defRPr>
            </a:lvl3pPr>
            <a:lvl4pPr lvl="3" rtl="0">
              <a:spcBef>
                <a:spcPts val="0"/>
              </a:spcBef>
              <a:buSzPct val="100000"/>
              <a:buFont typeface="Georgia"/>
              <a:defRPr sz="3800" i="1">
                <a:latin typeface="Georgia"/>
                <a:ea typeface="Georgia"/>
                <a:cs typeface="Georgia"/>
                <a:sym typeface="Georgia"/>
              </a:defRPr>
            </a:lvl4pPr>
            <a:lvl5pPr lvl="4" rtl="0">
              <a:spcBef>
                <a:spcPts val="0"/>
              </a:spcBef>
              <a:buSzPct val="100000"/>
              <a:buFont typeface="Georgia"/>
              <a:defRPr sz="3800" i="1">
                <a:latin typeface="Georgia"/>
                <a:ea typeface="Georgia"/>
                <a:cs typeface="Georgia"/>
                <a:sym typeface="Georgia"/>
              </a:defRPr>
            </a:lvl5pPr>
            <a:lvl6pPr lvl="5" rtl="0">
              <a:spcBef>
                <a:spcPts val="0"/>
              </a:spcBef>
              <a:buSzPct val="100000"/>
              <a:buFont typeface="Georgia"/>
              <a:defRPr sz="3800" i="1">
                <a:latin typeface="Georgia"/>
                <a:ea typeface="Georgia"/>
                <a:cs typeface="Georgia"/>
                <a:sym typeface="Georgia"/>
              </a:defRPr>
            </a:lvl6pPr>
            <a:lvl7pPr lvl="6" rtl="0">
              <a:spcBef>
                <a:spcPts val="0"/>
              </a:spcBef>
              <a:buSzPct val="100000"/>
              <a:buFont typeface="Georgia"/>
              <a:defRPr sz="3800" i="1">
                <a:latin typeface="Georgia"/>
                <a:ea typeface="Georgia"/>
                <a:cs typeface="Georgia"/>
                <a:sym typeface="Georgia"/>
              </a:defRPr>
            </a:lvl7pPr>
            <a:lvl8pPr lvl="7" rtl="0">
              <a:spcBef>
                <a:spcPts val="0"/>
              </a:spcBef>
              <a:buSzPct val="100000"/>
              <a:buFont typeface="Georgia"/>
              <a:defRPr sz="3800" i="1">
                <a:latin typeface="Georgia"/>
                <a:ea typeface="Georgia"/>
                <a:cs typeface="Georgia"/>
                <a:sym typeface="Georgia"/>
              </a:defRPr>
            </a:lvl8pPr>
            <a:lvl9pPr lvl="8">
              <a:spcBef>
                <a:spcPts val="0"/>
              </a:spcBef>
              <a:buSzPct val="100000"/>
              <a:buFont typeface="Georgia"/>
              <a:defRPr sz="3800" i="1">
                <a:latin typeface="Georgia"/>
                <a:ea typeface="Georgia"/>
                <a:cs typeface="Georgia"/>
                <a:sym typeface="Georgia"/>
              </a:defRPr>
            </a:lvl9pPr>
          </a:lstStyle>
          <a:p>
            <a:endParaRPr/>
          </a:p>
        </p:txBody>
      </p:sp>
      <p:sp>
        <p:nvSpPr>
          <p:cNvPr id="18" name="Shape 18"/>
          <p:cNvSpPr txBox="1"/>
          <p:nvPr/>
        </p:nvSpPr>
        <p:spPr>
          <a:xfrm>
            <a:off x="208375" y="579331"/>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10000" b="1">
                <a:solidFill>
                  <a:srgbClr val="FF0000"/>
                </a:solidFill>
              </a:rPr>
              <a:t>“</a:t>
            </a:r>
          </a:p>
        </p:txBody>
      </p:sp>
      <p:sp>
        <p:nvSpPr>
          <p:cNvPr id="19" name="Shape 19"/>
          <p:cNvSpPr/>
          <p:nvPr/>
        </p:nvSpPr>
        <p:spPr>
          <a:xfrm>
            <a:off x="539121" y="539121"/>
            <a:ext cx="1295699" cy="1295699"/>
          </a:xfrm>
          <a:prstGeom prst="rect">
            <a:avLst/>
          </a:prstGeom>
          <a:noFill/>
          <a:ln w="76200" cap="flat" cmpd="sng">
            <a:solidFill>
              <a:srgbClr val="FF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203050" y="1205250"/>
            <a:ext cx="5185199" cy="4899600"/>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4"/>
        <p:cNvGrpSpPr/>
        <p:nvPr/>
      </p:nvGrpSpPr>
      <p:grpSpPr>
        <a:xfrm>
          <a:off x="0" y="0"/>
          <a:ext cx="0" cy="0"/>
          <a:chOff x="0" y="0"/>
          <a:chExt cx="0" cy="0"/>
        </a:xfrm>
      </p:grpSpPr>
      <p:sp>
        <p:nvSpPr>
          <p:cNvPr id="25" name="Shape 25"/>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012775" y="1403325"/>
            <a:ext cx="2597400" cy="4709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8" name="Shape 28"/>
          <p:cNvSpPr txBox="1">
            <a:spLocks noGrp="1"/>
          </p:cNvSpPr>
          <p:nvPr>
            <p:ph type="body" idx="2"/>
          </p:nvPr>
        </p:nvSpPr>
        <p:spPr>
          <a:xfrm>
            <a:off x="5766772" y="1403325"/>
            <a:ext cx="2597400" cy="47094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9"/>
        <p:cNvGrpSpPr/>
        <p:nvPr/>
      </p:nvGrpSpPr>
      <p:grpSpPr>
        <a:xfrm>
          <a:off x="0" y="0"/>
          <a:ext cx="0" cy="0"/>
          <a:chOff x="0" y="0"/>
          <a:chExt cx="0" cy="0"/>
        </a:xfrm>
      </p:grpSpPr>
      <p:sp>
        <p:nvSpPr>
          <p:cNvPr id="30" name="Shape 30"/>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1442950"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3790875"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3"/>
          </p:nvPr>
        </p:nvSpPr>
        <p:spPr>
          <a:xfrm>
            <a:off x="6138800"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8"/>
        <p:cNvGrpSpPr/>
        <p:nvPr/>
      </p:nvGrpSpPr>
      <p:grpSpPr>
        <a:xfrm>
          <a:off x="0" y="0"/>
          <a:ext cx="0" cy="0"/>
          <a:chOff x="0" y="0"/>
          <a:chExt cx="0" cy="0"/>
        </a:xfrm>
      </p:grpSpPr>
      <p:sp>
        <p:nvSpPr>
          <p:cNvPr id="39" name="Shape 39"/>
          <p:cNvSpPr/>
          <p:nvPr/>
        </p:nvSpPr>
        <p:spPr>
          <a:xfrm>
            <a:off x="1169100" y="53339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40" name="Shape 40"/>
          <p:cNvSpPr txBox="1">
            <a:spLocks noGrp="1"/>
          </p:cNvSpPr>
          <p:nvPr>
            <p:ph type="body" idx="1"/>
          </p:nvPr>
        </p:nvSpPr>
        <p:spPr>
          <a:xfrm>
            <a:off x="533400" y="5631900"/>
            <a:ext cx="2106599" cy="692700"/>
          </a:xfrm>
          <a:prstGeom prst="rect">
            <a:avLst/>
          </a:prstGeom>
          <a:ln w="76200" cap="flat" cmpd="sng">
            <a:solidFill>
              <a:srgbClr val="FF0000"/>
            </a:solidFill>
            <a:prstDash val="solid"/>
            <a:miter/>
            <a:headEnd type="none" w="med" len="med"/>
            <a:tailEnd type="none" w="med" len="med"/>
          </a:ln>
        </p:spPr>
        <p:txBody>
          <a:bodyPr lIns="91425" tIns="91425" rIns="91425" bIns="91425" anchor="b" anchorCtr="0"/>
          <a:lstStyle>
            <a:lvl1pPr lvl="0">
              <a:spcBef>
                <a:spcPts val="360"/>
              </a:spcBef>
              <a:buSzPct val="100000"/>
              <a:buNone/>
              <a:defRPr sz="1800">
                <a:solidFill>
                  <a:srgbClr val="999999"/>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sp>
        <p:nvSpPr>
          <p:cNvPr id="42" name="Shape 42"/>
          <p:cNvSpPr/>
          <p:nvPr/>
        </p:nvSpPr>
        <p:spPr>
          <a:xfrm>
            <a:off x="759900" y="747600"/>
            <a:ext cx="76241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33400" y="533400"/>
            <a:ext cx="2106599" cy="1309199"/>
          </a:xfrm>
          <a:prstGeom prst="rect">
            <a:avLst/>
          </a:prstGeom>
          <a:noFill/>
          <a:ln w="76200" cap="flat" cmpd="sng">
            <a:solidFill>
              <a:srgbClr val="FF0000"/>
            </a:solidFill>
            <a:prstDash val="solid"/>
            <a:miter/>
            <a:headEnd type="none" w="med" len="med"/>
            <a:tailEnd type="none" w="med" len="med"/>
          </a:ln>
        </p:spPr>
        <p:txBody>
          <a:bodyPr lIns="91425" tIns="91425" rIns="91425" bIns="91425" anchor="t" anchorCtr="0"/>
          <a:lstStyle>
            <a:lvl1pPr lvl="0">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1pPr>
            <a:lvl2pPr lvl="1">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2pPr>
            <a:lvl3pPr lvl="2">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3pPr>
            <a:lvl4pPr lvl="3">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4pPr>
            <a:lvl5pPr lvl="4">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5pPr>
            <a:lvl6pPr lvl="5">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6pPr>
            <a:lvl7pPr lvl="6">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7pPr>
            <a:lvl8pPr lvl="7">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8pPr>
            <a:lvl9pPr lvl="8">
              <a:spcBef>
                <a:spcPts val="0"/>
              </a:spcBef>
              <a:buClr>
                <a:srgbClr val="999999"/>
              </a:buClr>
              <a:buSzPct val="100000"/>
              <a:buFont typeface="Roboto Slab"/>
              <a:buNone/>
              <a:defRPr sz="2400">
                <a:solidFill>
                  <a:srgbClr val="999999"/>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203050" y="1205250"/>
            <a:ext cx="5185199" cy="4899600"/>
          </a:xfrm>
          <a:prstGeom prst="rect">
            <a:avLst/>
          </a:prstGeom>
          <a:noFill/>
          <a:ln>
            <a:noFill/>
          </a:ln>
        </p:spPr>
        <p:txBody>
          <a:bodyPr lIns="91425" tIns="91425" rIns="91425" bIns="91425" anchor="t" anchorCtr="0"/>
          <a:lstStyle>
            <a:lvl1pPr lvl="0">
              <a:spcBef>
                <a:spcPts val="600"/>
              </a:spcBef>
              <a:buClr>
                <a:srgbClr val="999999"/>
              </a:buClr>
              <a:buSzPct val="100000"/>
              <a:buFont typeface="Georgia"/>
              <a:buChar char="□"/>
              <a:defRPr sz="3000">
                <a:solidFill>
                  <a:srgbClr val="111111"/>
                </a:solidFill>
                <a:latin typeface="Georgia"/>
                <a:ea typeface="Georgia"/>
                <a:cs typeface="Georgia"/>
                <a:sym typeface="Georgia"/>
              </a:defRPr>
            </a:lvl1pPr>
            <a:lvl2pPr lvl="1">
              <a:spcBef>
                <a:spcPts val="480"/>
              </a:spcBef>
              <a:buClr>
                <a:srgbClr val="999999"/>
              </a:buClr>
              <a:buSzPct val="100000"/>
              <a:buFont typeface="Georgia"/>
              <a:buChar char="■"/>
              <a:defRPr sz="2400">
                <a:solidFill>
                  <a:srgbClr val="111111"/>
                </a:solidFill>
                <a:latin typeface="Georgia"/>
                <a:ea typeface="Georgia"/>
                <a:cs typeface="Georgia"/>
                <a:sym typeface="Georgia"/>
              </a:defRPr>
            </a:lvl2pPr>
            <a:lvl3pPr lvl="2">
              <a:spcBef>
                <a:spcPts val="480"/>
              </a:spcBef>
              <a:buClr>
                <a:srgbClr val="999999"/>
              </a:buClr>
              <a:buSzPct val="100000"/>
              <a:buFont typeface="Georgia"/>
              <a:buChar char="▣"/>
              <a:defRPr sz="2400">
                <a:solidFill>
                  <a:srgbClr val="111111"/>
                </a:solidFill>
                <a:latin typeface="Georgia"/>
                <a:ea typeface="Georgia"/>
                <a:cs typeface="Georgia"/>
                <a:sym typeface="Georgia"/>
              </a:defRPr>
            </a:lvl3pPr>
            <a:lvl4pPr lvl="3">
              <a:spcBef>
                <a:spcPts val="360"/>
              </a:spcBef>
              <a:buClr>
                <a:srgbClr val="999999"/>
              </a:buClr>
              <a:buSzPct val="100000"/>
              <a:buFont typeface="Georgia"/>
              <a:defRPr sz="1800">
                <a:solidFill>
                  <a:srgbClr val="111111"/>
                </a:solidFill>
                <a:latin typeface="Georgia"/>
                <a:ea typeface="Georgia"/>
                <a:cs typeface="Georgia"/>
                <a:sym typeface="Georgia"/>
              </a:defRPr>
            </a:lvl4pPr>
            <a:lvl5pPr lvl="4">
              <a:spcBef>
                <a:spcPts val="360"/>
              </a:spcBef>
              <a:buClr>
                <a:srgbClr val="999999"/>
              </a:buClr>
              <a:buSzPct val="100000"/>
              <a:buFont typeface="Georgia"/>
              <a:defRPr sz="1800">
                <a:solidFill>
                  <a:srgbClr val="111111"/>
                </a:solidFill>
                <a:latin typeface="Georgia"/>
                <a:ea typeface="Georgia"/>
                <a:cs typeface="Georgia"/>
                <a:sym typeface="Georgia"/>
              </a:defRPr>
            </a:lvl5pPr>
            <a:lvl6pPr lvl="5">
              <a:spcBef>
                <a:spcPts val="360"/>
              </a:spcBef>
              <a:buClr>
                <a:srgbClr val="999999"/>
              </a:buClr>
              <a:buSzPct val="100000"/>
              <a:buFont typeface="Georgia"/>
              <a:defRPr sz="1800">
                <a:solidFill>
                  <a:srgbClr val="111111"/>
                </a:solidFill>
                <a:latin typeface="Georgia"/>
                <a:ea typeface="Georgia"/>
                <a:cs typeface="Georgia"/>
                <a:sym typeface="Georgia"/>
              </a:defRPr>
            </a:lvl6pPr>
            <a:lvl7pPr lvl="6">
              <a:spcBef>
                <a:spcPts val="360"/>
              </a:spcBef>
              <a:buClr>
                <a:srgbClr val="999999"/>
              </a:buClr>
              <a:buSzPct val="100000"/>
              <a:buFont typeface="Georgia"/>
              <a:defRPr sz="1800">
                <a:solidFill>
                  <a:srgbClr val="111111"/>
                </a:solidFill>
                <a:latin typeface="Georgia"/>
                <a:ea typeface="Georgia"/>
                <a:cs typeface="Georgia"/>
                <a:sym typeface="Georgia"/>
              </a:defRPr>
            </a:lvl7pPr>
            <a:lvl8pPr lvl="7">
              <a:spcBef>
                <a:spcPts val="360"/>
              </a:spcBef>
              <a:buClr>
                <a:srgbClr val="999999"/>
              </a:buClr>
              <a:buSzPct val="100000"/>
              <a:buFont typeface="Georgia"/>
              <a:defRPr sz="1800">
                <a:solidFill>
                  <a:srgbClr val="111111"/>
                </a:solidFill>
                <a:latin typeface="Georgia"/>
                <a:ea typeface="Georgia"/>
                <a:cs typeface="Georgia"/>
                <a:sym typeface="Georgia"/>
              </a:defRPr>
            </a:lvl8pPr>
            <a:lvl9pPr lvl="8">
              <a:spcBef>
                <a:spcPts val="360"/>
              </a:spcBef>
              <a:buClr>
                <a:srgbClr val="999999"/>
              </a:buClr>
              <a:buSzPct val="100000"/>
              <a:buFont typeface="Georgia"/>
              <a:defRPr sz="1800">
                <a:solidFill>
                  <a:srgbClr val="11111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ixabay.com/en/chain-containing-force-rusted-166273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en/chain-broken-link-freedom-29784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080/02763915.2016.120539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onlinelearningsurvey.com/reports/openingthecurriculum2014.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iki.creativecommons.org/wiki/Wiki/cc_license_compatibility"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oerpub.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62y7HdY4Lsu0nKzUimeaCMY2M-zBC41cR6CgjV_biGo/edit"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www.jisc.ac.uk/guides/open-educational-resourc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onlinelearningsurvey.com/reports/openingthecurriculum2014.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dx.doi.org/10.1080/02763915.2016.1205391" TargetMode="External"/><Relationship Id="rId5" Type="http://schemas.openxmlformats.org/officeDocument/2006/relationships/hyperlink" Target="http://www.inthelibrarywiththeleadpipe.org/2015/a-critical-take-on-oer-practices-interrogating-commercialization-colonialism-and-content/" TargetMode="External"/><Relationship Id="rId4" Type="http://schemas.openxmlformats.org/officeDocument/2006/relationships/hyperlink" Target="https://wiki.creativecommons.org/wiki/Wiki/cc_license_compatibilit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mmcnally@ualberta.ca"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mailto:echristiansen@mtroyal.c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pixabay.com/" TargetMode="Externa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unsplash.com/license" TargetMode="External"/><Relationship Id="rId4" Type="http://schemas.openxmlformats.org/officeDocument/2006/relationships/hyperlink" Target="http://dx.doi.org/10.1787/9789264032125-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dx.doi.org/10.1787/9789264032125-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ixabay.com/en/ipad-tablet-technology-touch-82027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en/censorship-limitations-61010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280300" y="265200"/>
            <a:ext cx="7819200" cy="2142300"/>
          </a:xfrm>
          <a:prstGeom prst="rect">
            <a:avLst/>
          </a:prstGeom>
          <a:ln>
            <a:miter lim="800000"/>
          </a:ln>
        </p:spPr>
        <p:txBody>
          <a:bodyPr lIns="91425" tIns="91425" rIns="91425" bIns="91425" anchor="b" anchorCtr="0">
            <a:noAutofit/>
          </a:bodyPr>
          <a:lstStyle/>
          <a:p>
            <a:pPr lvl="0">
              <a:spcBef>
                <a:spcPts val="0"/>
              </a:spcBef>
              <a:buNone/>
            </a:pPr>
            <a:r>
              <a:rPr lang="en" sz="4200" dirty="0"/>
              <a:t>Choices and Consequences in Transitioning from Closed to Open Resources and Courses</a:t>
            </a:r>
          </a:p>
        </p:txBody>
      </p:sp>
      <p:sp>
        <p:nvSpPr>
          <p:cNvPr id="48" name="Shape 48"/>
          <p:cNvSpPr txBox="1">
            <a:spLocks noGrp="1"/>
          </p:cNvSpPr>
          <p:nvPr>
            <p:ph type="subTitle" idx="4294967295"/>
          </p:nvPr>
        </p:nvSpPr>
        <p:spPr>
          <a:xfrm>
            <a:off x="2995575" y="2741775"/>
            <a:ext cx="5494200" cy="1046400"/>
          </a:xfrm>
          <a:prstGeom prst="rect">
            <a:avLst/>
          </a:prstGeom>
        </p:spPr>
        <p:txBody>
          <a:bodyPr lIns="91425" tIns="91425" rIns="91425" bIns="91425" anchor="t" anchorCtr="0">
            <a:noAutofit/>
          </a:bodyPr>
          <a:lstStyle/>
          <a:p>
            <a:pPr lvl="0" algn="r" rtl="0">
              <a:spcBef>
                <a:spcPts val="0"/>
              </a:spcBef>
              <a:buNone/>
            </a:pPr>
            <a:r>
              <a:rPr lang="en" sz="1800">
                <a:solidFill>
                  <a:srgbClr val="000000"/>
                </a:solidFill>
              </a:rPr>
              <a:t>Michael McNally, Assistant Professor, </a:t>
            </a:r>
            <a:br>
              <a:rPr lang="en" sz="1800">
                <a:solidFill>
                  <a:srgbClr val="000000"/>
                </a:solidFill>
              </a:rPr>
            </a:br>
            <a:r>
              <a:rPr lang="en" sz="1800">
                <a:solidFill>
                  <a:srgbClr val="000000"/>
                </a:solidFill>
              </a:rPr>
              <a:t>School of Library and Information Studies, University of Alberta</a:t>
            </a:r>
          </a:p>
        </p:txBody>
      </p:sp>
      <p:sp>
        <p:nvSpPr>
          <p:cNvPr id="49" name="Shape 49"/>
          <p:cNvSpPr txBox="1">
            <a:spLocks noGrp="1"/>
          </p:cNvSpPr>
          <p:nvPr>
            <p:ph type="subTitle" idx="4294967295"/>
          </p:nvPr>
        </p:nvSpPr>
        <p:spPr>
          <a:xfrm>
            <a:off x="2965125" y="3831625"/>
            <a:ext cx="5555100" cy="1046400"/>
          </a:xfrm>
          <a:prstGeom prst="rect">
            <a:avLst/>
          </a:prstGeom>
        </p:spPr>
        <p:txBody>
          <a:bodyPr lIns="91425" tIns="91425" rIns="91425" bIns="91425" anchor="t" anchorCtr="0">
            <a:noAutofit/>
          </a:bodyPr>
          <a:lstStyle/>
          <a:p>
            <a:pPr lvl="0" algn="r" rtl="0">
              <a:spcBef>
                <a:spcPts val="0"/>
              </a:spcBef>
              <a:buNone/>
            </a:pPr>
            <a:r>
              <a:rPr lang="en" sz="1800">
                <a:solidFill>
                  <a:srgbClr val="000000"/>
                </a:solidFill>
              </a:rPr>
              <a:t>Erik Christiansen, Assistant Professor / Librarian, Mount Royal University</a:t>
            </a:r>
          </a:p>
        </p:txBody>
      </p:sp>
      <p:pic>
        <p:nvPicPr>
          <p:cNvPr id="50" name="Shape 50" descr="CC-BY_icon.svg.png"/>
          <p:cNvPicPr preferRelativeResize="0"/>
          <p:nvPr/>
        </p:nvPicPr>
        <p:blipFill>
          <a:blip r:embed="rId3">
            <a:alphaModFix/>
          </a:blip>
          <a:stretch>
            <a:fillRect/>
          </a:stretch>
        </p:blipFill>
        <p:spPr>
          <a:xfrm>
            <a:off x="7307700" y="5286324"/>
            <a:ext cx="1166275" cy="410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533400" y="4875175"/>
            <a:ext cx="6481200" cy="770400"/>
          </a:xfrm>
          <a:prstGeom prst="rect">
            <a:avLst/>
          </a:prstGeom>
          <a:ln>
            <a:solidFill>
              <a:srgbClr val="FF0000"/>
            </a:solidFill>
            <a:miter lim="800000"/>
          </a:ln>
        </p:spPr>
        <p:txBody>
          <a:bodyPr lIns="91425" tIns="91425" rIns="91425" bIns="91425" anchor="b" anchorCtr="0">
            <a:noAutofit/>
          </a:bodyPr>
          <a:lstStyle/>
          <a:p>
            <a:pPr lvl="0" rtl="0">
              <a:spcBef>
                <a:spcPts val="0"/>
              </a:spcBef>
              <a:buNone/>
            </a:pPr>
            <a:r>
              <a:rPr lang="en" b="1">
                <a:solidFill>
                  <a:srgbClr val="111111"/>
                </a:solidFill>
              </a:rPr>
              <a:t> 2. </a:t>
            </a:r>
            <a:r>
              <a:rPr lang="en"/>
              <a:t>Partially open courses</a:t>
            </a:r>
          </a:p>
        </p:txBody>
      </p:sp>
      <p:pic>
        <p:nvPicPr>
          <p:cNvPr id="122" name="Shape 122"/>
          <p:cNvPicPr preferRelativeResize="0"/>
          <p:nvPr/>
        </p:nvPicPr>
        <p:blipFill>
          <a:blip r:embed="rId3">
            <a:alphaModFix/>
          </a:blip>
          <a:stretch>
            <a:fillRect/>
          </a:stretch>
        </p:blipFill>
        <p:spPr>
          <a:xfrm>
            <a:off x="1326425" y="668350"/>
            <a:ext cx="6593851" cy="3520149"/>
          </a:xfrm>
          <a:prstGeom prst="rect">
            <a:avLst/>
          </a:prstGeom>
          <a:noFill/>
          <a:ln>
            <a:noFill/>
          </a:ln>
        </p:spPr>
      </p:pic>
      <p:sp>
        <p:nvSpPr>
          <p:cNvPr id="123" name="Shape 123"/>
          <p:cNvSpPr txBox="1"/>
          <p:nvPr/>
        </p:nvSpPr>
        <p:spPr>
          <a:xfrm>
            <a:off x="1326425" y="4235837"/>
            <a:ext cx="1287600" cy="447900"/>
          </a:xfrm>
          <a:prstGeom prst="rect">
            <a:avLst/>
          </a:prstGeom>
          <a:noFill/>
          <a:ln>
            <a:noFill/>
          </a:ln>
        </p:spPr>
        <p:txBody>
          <a:bodyPr lIns="91425" tIns="91425" rIns="91425" bIns="91425" anchor="t" anchorCtr="0">
            <a:noAutofit/>
          </a:bodyPr>
          <a:lstStyle/>
          <a:p>
            <a:pPr lvl="0" rtl="0">
              <a:spcBef>
                <a:spcPts val="0"/>
              </a:spcBef>
              <a:buNone/>
            </a:pPr>
            <a:r>
              <a:rPr lang="en" sz="1200" u="sng">
                <a:solidFill>
                  <a:schemeClr val="hlink"/>
                </a:solidFill>
                <a:latin typeface="Georgia"/>
                <a:ea typeface="Georgia"/>
                <a:cs typeface="Georgia"/>
                <a:sym typeface="Georgia"/>
                <a:hlinkClick r:id="rId4"/>
              </a:rPr>
              <a:t>CCO Image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1" name="Shape 131"/>
          <p:cNvSpPr txBox="1">
            <a:spLocks noGrp="1"/>
          </p:cNvSpPr>
          <p:nvPr>
            <p:ph type="body" idx="1"/>
          </p:nvPr>
        </p:nvSpPr>
        <p:spPr>
          <a:xfrm>
            <a:off x="1296050" y="1786550"/>
            <a:ext cx="6899400" cy="4388100"/>
          </a:xfrm>
          <a:prstGeom prst="rect">
            <a:avLst/>
          </a:prstGeom>
        </p:spPr>
        <p:txBody>
          <a:bodyPr lIns="91425" tIns="91425" rIns="91425" bIns="91425" anchor="t" anchorCtr="0">
            <a:noAutofit/>
          </a:bodyPr>
          <a:lstStyle/>
          <a:p>
            <a:pPr lvl="0">
              <a:spcBef>
                <a:spcPts val="0"/>
              </a:spcBef>
              <a:buNone/>
            </a:pPr>
            <a:r>
              <a:rPr lang="en" sz="2400" dirty="0"/>
              <a:t>Type IV - Open Readings and Lectures</a:t>
            </a:r>
          </a:p>
          <a:p>
            <a:pPr lvl="0">
              <a:spcBef>
                <a:spcPts val="0"/>
              </a:spcBef>
              <a:buNone/>
            </a:pPr>
            <a:endParaRPr sz="2400" dirty="0"/>
          </a:p>
          <a:p>
            <a:pPr marL="457200" lvl="0" indent="-381000" rtl="0">
              <a:spcBef>
                <a:spcPts val="0"/>
              </a:spcBef>
              <a:buSzPct val="100000"/>
              <a:buFont typeface="Arial" charset="0"/>
              <a:buChar char="•"/>
            </a:pPr>
            <a:r>
              <a:rPr lang="en" sz="2400" dirty="0"/>
              <a:t>Presentation lectures made available online</a:t>
            </a:r>
          </a:p>
          <a:p>
            <a:pPr marL="457200" lvl="0" indent="-381000" rtl="0">
              <a:spcBef>
                <a:spcPts val="0"/>
              </a:spcBef>
              <a:buSzPct val="100000"/>
              <a:buFont typeface="Arial" charset="0"/>
              <a:buChar char="•"/>
            </a:pPr>
            <a:r>
              <a:rPr lang="en" sz="2400" dirty="0"/>
              <a:t>Open readings</a:t>
            </a:r>
          </a:p>
          <a:p>
            <a:pPr marL="457200" lvl="0" indent="-381000" rtl="0">
              <a:spcBef>
                <a:spcPts val="0"/>
              </a:spcBef>
              <a:buSzPct val="100000"/>
              <a:buFont typeface="Arial" charset="0"/>
              <a:buChar char="•"/>
            </a:pPr>
            <a:r>
              <a:rPr lang="en" sz="2400" dirty="0"/>
              <a:t>Course materials (syllabi, assessment mechanisms (assignments)) may or may not be open</a:t>
            </a:r>
          </a:p>
        </p:txBody>
      </p:sp>
      <p:sp>
        <p:nvSpPr>
          <p:cNvPr id="128" name="Shape 128"/>
          <p:cNvSpPr txBox="1">
            <a:spLocks noGrp="1"/>
          </p:cNvSpPr>
          <p:nvPr>
            <p:ph type="title"/>
          </p:nvPr>
        </p:nvSpPr>
        <p:spPr>
          <a:xfrm>
            <a:off x="533400" y="533400"/>
            <a:ext cx="2106600" cy="1007100"/>
          </a:xfrm>
          <a:prstGeom prst="rect">
            <a:avLst/>
          </a:prstGeom>
        </p:spPr>
        <p:txBody>
          <a:bodyPr lIns="91425" tIns="91425" rIns="91425" bIns="91425" anchor="t" anchorCtr="0">
            <a:noAutofit/>
          </a:bodyPr>
          <a:lstStyle/>
          <a:p>
            <a:pPr lvl="0" rtl="0">
              <a:spcBef>
                <a:spcPts val="0"/>
              </a:spcBef>
              <a:buNone/>
            </a:pPr>
            <a:r>
              <a:rPr lang="en"/>
              <a:t>Partially open course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325" y="1890496"/>
            <a:ext cx="1963082" cy="3353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533400" y="4875175"/>
            <a:ext cx="5708400" cy="770400"/>
          </a:xfrm>
          <a:prstGeom prst="rect">
            <a:avLst/>
          </a:prstGeom>
          <a:ln>
            <a:solidFill>
              <a:srgbClr val="FF0000"/>
            </a:solidFill>
            <a:miter lim="800000"/>
          </a:ln>
        </p:spPr>
        <p:txBody>
          <a:bodyPr lIns="91425" tIns="91425" rIns="91425" bIns="91425" anchor="b" anchorCtr="0">
            <a:noAutofit/>
          </a:bodyPr>
          <a:lstStyle/>
          <a:p>
            <a:pPr lvl="0" rtl="0">
              <a:spcBef>
                <a:spcPts val="0"/>
              </a:spcBef>
              <a:buNone/>
            </a:pPr>
            <a:r>
              <a:rPr lang="en" b="1">
                <a:solidFill>
                  <a:srgbClr val="111111"/>
                </a:solidFill>
              </a:rPr>
              <a:t> 3. </a:t>
            </a:r>
            <a:r>
              <a:rPr lang="en"/>
              <a:t>Fully open courses</a:t>
            </a:r>
          </a:p>
        </p:txBody>
      </p:sp>
      <p:pic>
        <p:nvPicPr>
          <p:cNvPr id="137" name="Shape 137"/>
          <p:cNvPicPr preferRelativeResize="0"/>
          <p:nvPr/>
        </p:nvPicPr>
        <p:blipFill>
          <a:blip r:embed="rId3">
            <a:alphaModFix/>
          </a:blip>
          <a:stretch>
            <a:fillRect/>
          </a:stretch>
        </p:blipFill>
        <p:spPr>
          <a:xfrm>
            <a:off x="1304650" y="620200"/>
            <a:ext cx="4879225" cy="3659375"/>
          </a:xfrm>
          <a:prstGeom prst="rect">
            <a:avLst/>
          </a:prstGeom>
          <a:noFill/>
          <a:ln>
            <a:noFill/>
          </a:ln>
        </p:spPr>
      </p:pic>
      <p:sp>
        <p:nvSpPr>
          <p:cNvPr id="138" name="Shape 138"/>
          <p:cNvSpPr txBox="1"/>
          <p:nvPr/>
        </p:nvSpPr>
        <p:spPr>
          <a:xfrm>
            <a:off x="1304650" y="4353425"/>
            <a:ext cx="1287600" cy="447900"/>
          </a:xfrm>
          <a:prstGeom prst="rect">
            <a:avLst/>
          </a:prstGeom>
          <a:noFill/>
          <a:ln>
            <a:noFill/>
          </a:ln>
        </p:spPr>
        <p:txBody>
          <a:bodyPr lIns="91425" tIns="91425" rIns="91425" bIns="91425" anchor="t" anchorCtr="0">
            <a:noAutofit/>
          </a:bodyPr>
          <a:lstStyle/>
          <a:p>
            <a:pPr lvl="0" rtl="0">
              <a:spcBef>
                <a:spcPts val="0"/>
              </a:spcBef>
              <a:buNone/>
            </a:pPr>
            <a:r>
              <a:rPr lang="en" sz="1200" u="sng">
                <a:solidFill>
                  <a:schemeClr val="hlink"/>
                </a:solidFill>
                <a:latin typeface="Georgia"/>
                <a:ea typeface="Georgia"/>
                <a:cs typeface="Georgia"/>
                <a:sym typeface="Georgia"/>
                <a:hlinkClick r:id="rId4"/>
              </a:rPr>
              <a:t>CCO Image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578350" y="533400"/>
            <a:ext cx="2752679" cy="626100"/>
          </a:xfrm>
          <a:prstGeom prst="rect">
            <a:avLst/>
          </a:prstGeom>
        </p:spPr>
        <p:txBody>
          <a:bodyPr lIns="91425" tIns="91425" rIns="91425" bIns="91425" anchor="t" anchorCtr="0">
            <a:noAutofit/>
          </a:bodyPr>
          <a:lstStyle/>
          <a:p>
            <a:pPr lvl="0" rtl="0">
              <a:spcBef>
                <a:spcPts val="0"/>
              </a:spcBef>
              <a:buNone/>
            </a:pPr>
            <a:r>
              <a:rPr lang="en"/>
              <a:t>Fully open courses</a:t>
            </a:r>
          </a:p>
        </p:txBody>
      </p:sp>
      <p:sp>
        <p:nvSpPr>
          <p:cNvPr id="144" name="Shape 144"/>
          <p:cNvSpPr txBox="1">
            <a:spLocks noGrp="1"/>
          </p:cNvSpPr>
          <p:nvPr>
            <p:ph type="body" idx="1"/>
          </p:nvPr>
        </p:nvSpPr>
        <p:spPr>
          <a:xfrm>
            <a:off x="1249350" y="1268175"/>
            <a:ext cx="7244400" cy="4825800"/>
          </a:xfrm>
          <a:prstGeom prst="rect">
            <a:avLst/>
          </a:prstGeom>
        </p:spPr>
        <p:txBody>
          <a:bodyPr lIns="91425" tIns="91425" rIns="91425" bIns="91425" anchor="t" anchorCtr="0">
            <a:noAutofit/>
          </a:bodyPr>
          <a:lstStyle/>
          <a:p>
            <a:pPr lvl="0">
              <a:spcBef>
                <a:spcPts val="0"/>
              </a:spcBef>
              <a:buNone/>
            </a:pPr>
            <a:r>
              <a:rPr lang="en" sz="2400" dirty="0"/>
              <a:t>Type V - All elements are open</a:t>
            </a:r>
          </a:p>
          <a:p>
            <a:pPr marL="457200" lvl="0" indent="-381000" rtl="0">
              <a:spcBef>
                <a:spcPts val="0"/>
              </a:spcBef>
              <a:buSzPct val="100000"/>
              <a:buFont typeface="Arial" charset="0"/>
              <a:buChar char="•"/>
            </a:pPr>
            <a:r>
              <a:rPr lang="en" sz="2400" dirty="0"/>
              <a:t>Presentation lectures and course materials available</a:t>
            </a:r>
          </a:p>
          <a:p>
            <a:pPr marL="457200" lvl="0" indent="-381000" rtl="0">
              <a:spcBef>
                <a:spcPts val="0"/>
              </a:spcBef>
              <a:buSzPct val="100000"/>
              <a:buFont typeface="Arial" charset="0"/>
              <a:buChar char="•"/>
            </a:pPr>
            <a:r>
              <a:rPr lang="en" sz="2400" dirty="0"/>
              <a:t>Open readings</a:t>
            </a:r>
          </a:p>
          <a:p>
            <a:pPr marL="457200" lvl="0" indent="-381000">
              <a:spcBef>
                <a:spcPts val="0"/>
              </a:spcBef>
              <a:buSzPct val="100000"/>
              <a:buFont typeface="Arial" charset="0"/>
              <a:buChar char="•"/>
            </a:pPr>
            <a:r>
              <a:rPr lang="en" sz="2400" dirty="0"/>
              <a:t>All openly licensed</a:t>
            </a:r>
          </a:p>
          <a:p>
            <a:pPr lvl="0">
              <a:spcBef>
                <a:spcPts val="0"/>
              </a:spcBef>
              <a:buNone/>
            </a:pPr>
            <a:endParaRPr sz="2400" dirty="0"/>
          </a:p>
          <a:p>
            <a:pPr lvl="0">
              <a:spcBef>
                <a:spcPts val="0"/>
              </a:spcBef>
              <a:buNone/>
            </a:pPr>
            <a:r>
              <a:rPr lang="en" sz="2400" dirty="0"/>
              <a:t>Type VI - Self-assessment</a:t>
            </a:r>
          </a:p>
          <a:p>
            <a:pPr marL="457200" lvl="0" indent="-381000" rtl="0">
              <a:spcBef>
                <a:spcPts val="0"/>
              </a:spcBef>
              <a:buSzPct val="100000"/>
              <a:buFont typeface="Arial" charset="0"/>
              <a:buChar char="•"/>
            </a:pPr>
            <a:r>
              <a:rPr lang="en" sz="2400" dirty="0"/>
              <a:t>In addition to all elements from Type V, learners have the ability to complete course without any expert guidance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440" y="1386607"/>
            <a:ext cx="1914310" cy="32921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247" y="3575684"/>
            <a:ext cx="1926503" cy="3292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33400" y="533400"/>
            <a:ext cx="3015343" cy="604200"/>
          </a:xfrm>
          <a:prstGeom prst="rect">
            <a:avLst/>
          </a:prstGeom>
        </p:spPr>
        <p:txBody>
          <a:bodyPr lIns="91425" tIns="91425" rIns="91425" bIns="91425" anchor="t" anchorCtr="0">
            <a:noAutofit/>
          </a:bodyPr>
          <a:lstStyle/>
          <a:p>
            <a:pPr lvl="0" rtl="0">
              <a:spcBef>
                <a:spcPts val="0"/>
              </a:spcBef>
              <a:buNone/>
            </a:pPr>
            <a:r>
              <a:rPr lang="en"/>
              <a:t>Barriers to openness</a:t>
            </a:r>
          </a:p>
        </p:txBody>
      </p:sp>
      <p:sp>
        <p:nvSpPr>
          <p:cNvPr id="154" name="Shape 154"/>
          <p:cNvSpPr txBox="1"/>
          <p:nvPr/>
        </p:nvSpPr>
        <p:spPr>
          <a:xfrm>
            <a:off x="1458675" y="1845975"/>
            <a:ext cx="6696900" cy="4153500"/>
          </a:xfrm>
          <a:prstGeom prst="rect">
            <a:avLst/>
          </a:prstGeom>
          <a:noFill/>
          <a:ln>
            <a:noFill/>
          </a:ln>
        </p:spPr>
        <p:txBody>
          <a:bodyPr lIns="91425" tIns="91425" rIns="91425" bIns="91425" anchor="t" anchorCtr="0">
            <a:noAutofit/>
          </a:bodyPr>
          <a:lstStyle/>
          <a:p>
            <a:pPr lvl="0">
              <a:spcBef>
                <a:spcPts val="0"/>
              </a:spcBef>
              <a:buNone/>
            </a:pPr>
            <a:r>
              <a:rPr lang="en" sz="1800" dirty="0">
                <a:latin typeface="Georgia"/>
                <a:ea typeface="Georgia"/>
                <a:cs typeface="Georgia"/>
                <a:sym typeface="Georgia"/>
              </a:rPr>
              <a:t>“Adopting existing OER is the fastest route to redesigning a course with OER. However, adopting existing OER entails, at the very least, understanding open licensing, finding open content, ensuring open content is aligned with course learning outcomes, and evaluating open content for quality” </a:t>
            </a:r>
          </a:p>
          <a:p>
            <a:pPr marL="0" lvl="0" indent="0" rtl="0">
              <a:spcBef>
                <a:spcPts val="0"/>
              </a:spcBef>
              <a:buNone/>
            </a:pPr>
            <a:r>
              <a:rPr lang="en" sz="1800" dirty="0">
                <a:latin typeface="Georgia"/>
                <a:ea typeface="Georgia"/>
                <a:cs typeface="Georgia"/>
                <a:sym typeface="Georgia"/>
              </a:rPr>
              <a:t>(Pierce, 2016, </a:t>
            </a:r>
            <a:r>
              <a:rPr lang="en" sz="1800" i="1" u="sng" dirty="0">
                <a:solidFill>
                  <a:schemeClr val="hlink"/>
                </a:solidFill>
                <a:latin typeface="Georgia"/>
                <a:ea typeface="Georgia"/>
                <a:cs typeface="Georgia"/>
                <a:sym typeface="Georgia"/>
                <a:hlinkClick r:id="rId3"/>
              </a:rPr>
              <a:t>Looking at OER with a Critical Eye</a:t>
            </a:r>
            <a:r>
              <a:rPr lang="en" sz="1800" dirty="0">
                <a:latin typeface="Georgia"/>
                <a:ea typeface="Georgia"/>
                <a:cs typeface="Georgia"/>
                <a:sym typeface="Georgia"/>
              </a:rPr>
              <a:t>)</a:t>
            </a:r>
          </a:p>
          <a:p>
            <a:pPr lvl="0">
              <a:spcBef>
                <a:spcPts val="0"/>
              </a:spcBef>
              <a:buNone/>
            </a:pPr>
            <a:endParaRPr sz="1800" dirty="0">
              <a:latin typeface="Georgia"/>
              <a:ea typeface="Georgia"/>
              <a:cs typeface="Georgia"/>
              <a:sym typeface="Georgia"/>
            </a:endParaRPr>
          </a:p>
          <a:p>
            <a:pPr lvl="0">
              <a:spcBef>
                <a:spcPts val="0"/>
              </a:spcBef>
              <a:buNone/>
            </a:pPr>
            <a:endParaRPr sz="1800" dirty="0">
              <a:latin typeface="Georgia"/>
              <a:ea typeface="Georgia"/>
              <a:cs typeface="Georgia"/>
              <a:sym typeface="Georgia"/>
            </a:endParaRPr>
          </a:p>
          <a:p>
            <a:pPr lvl="0">
              <a:spcBef>
                <a:spcPts val="0"/>
              </a:spcBef>
              <a:buNone/>
            </a:pPr>
            <a:r>
              <a:rPr lang="en" sz="1800" dirty="0">
                <a:latin typeface="Georgia"/>
                <a:ea typeface="Georgia"/>
                <a:cs typeface="Georgia"/>
                <a:sym typeface="Georgia"/>
              </a:rPr>
              <a:t>“The most significant barrier to wider adoption of OER remains a faculty perception of the time and effort required to find and evaluate it” </a:t>
            </a:r>
          </a:p>
          <a:p>
            <a:pPr marL="0" lvl="0" indent="0">
              <a:spcBef>
                <a:spcPts val="0"/>
              </a:spcBef>
              <a:buNone/>
            </a:pPr>
            <a:r>
              <a:rPr lang="en" sz="1800" dirty="0">
                <a:latin typeface="Georgia"/>
                <a:ea typeface="Georgia"/>
                <a:cs typeface="Georgia"/>
                <a:sym typeface="Georgia"/>
              </a:rPr>
              <a:t>(Allen and Seaman, 2014, </a:t>
            </a:r>
            <a:r>
              <a:rPr lang="en" sz="1800" i="1" u="sng" dirty="0">
                <a:solidFill>
                  <a:schemeClr val="hlink"/>
                </a:solidFill>
                <a:latin typeface="Georgia"/>
                <a:ea typeface="Georgia"/>
                <a:cs typeface="Georgia"/>
                <a:sym typeface="Georgia"/>
                <a:hlinkClick r:id="rId4"/>
              </a:rPr>
              <a:t>Opening the Curriculum</a:t>
            </a:r>
            <a:r>
              <a:rPr lang="en" sz="1800" dirty="0">
                <a:latin typeface="Georgia"/>
                <a:ea typeface="Georgia"/>
                <a:cs typeface="Georgia"/>
                <a:sym typeface="Georgia"/>
              </a:rPr>
              <a:t>)</a:t>
            </a:r>
          </a:p>
          <a:p>
            <a:pPr lvl="0">
              <a:spcBef>
                <a:spcPts val="0"/>
              </a:spcBef>
              <a:buNone/>
            </a:pPr>
            <a:endParaRPr sz="1800" dirty="0">
              <a:latin typeface="Georgia"/>
              <a:ea typeface="Georgia"/>
              <a:cs typeface="Georgia"/>
              <a:sym typeface="Georgia"/>
            </a:endParaRPr>
          </a:p>
          <a:p>
            <a:pPr lvl="0">
              <a:spcBef>
                <a:spcPts val="0"/>
              </a:spcBef>
              <a:buNone/>
            </a:pPr>
            <a:endParaRPr sz="1800" dirty="0">
              <a:latin typeface="Georgia"/>
              <a:ea typeface="Georgia"/>
              <a:cs typeface="Georgia"/>
              <a:sym typeface="Georgia"/>
            </a:endParaRPr>
          </a:p>
          <a:p>
            <a:pPr lvl="0" rtl="0">
              <a:spcBef>
                <a:spcPts val="0"/>
              </a:spcBef>
              <a:buNone/>
            </a:pPr>
            <a:endParaRPr sz="1800" dirty="0">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533400" y="528957"/>
            <a:ext cx="4691743" cy="640268"/>
          </a:xfrm>
          <a:prstGeom prst="rect">
            <a:avLst/>
          </a:prstGeom>
        </p:spPr>
        <p:txBody>
          <a:bodyPr lIns="91425" tIns="91425" rIns="91425" bIns="91425" anchor="t" anchorCtr="0">
            <a:noAutofit/>
          </a:bodyPr>
          <a:lstStyle/>
          <a:p>
            <a:pPr lvl="0" rtl="0">
              <a:spcBef>
                <a:spcPts val="0"/>
              </a:spcBef>
              <a:buNone/>
            </a:pPr>
            <a:r>
              <a:rPr lang="en"/>
              <a:t>Instructor’s workload comparison</a:t>
            </a:r>
          </a:p>
        </p:txBody>
      </p:sp>
      <p:graphicFrame>
        <p:nvGraphicFramePr>
          <p:cNvPr id="160" name="Shape 160"/>
          <p:cNvGraphicFramePr/>
          <p:nvPr>
            <p:extLst>
              <p:ext uri="{D42A27DB-BD31-4B8C-83A1-F6EECF244321}">
                <p14:modId xmlns:p14="http://schemas.microsoft.com/office/powerpoint/2010/main" val="2002502"/>
              </p:ext>
            </p:extLst>
          </p:nvPr>
        </p:nvGraphicFramePr>
        <p:xfrm>
          <a:off x="1299025" y="1291639"/>
          <a:ext cx="7131700" cy="4983420"/>
        </p:xfrm>
        <a:graphic>
          <a:graphicData uri="http://schemas.openxmlformats.org/drawingml/2006/table">
            <a:tbl>
              <a:tblPr>
                <a:noFill/>
                <a:tableStyleId>{19254993-70E5-4656-8FD4-18BE6FDF4D4A}</a:tableStyleId>
              </a:tblPr>
              <a:tblGrid>
                <a:gridCol w="3565850"/>
                <a:gridCol w="3565850"/>
              </a:tblGrid>
              <a:tr h="345555">
                <a:tc>
                  <a:txBody>
                    <a:bodyPr/>
                    <a:lstStyle/>
                    <a:p>
                      <a:pPr lvl="0" algn="ctr" rtl="0">
                        <a:lnSpc>
                          <a:spcPct val="100000"/>
                        </a:lnSpc>
                        <a:spcBef>
                          <a:spcPts val="0"/>
                        </a:spcBef>
                        <a:buNone/>
                      </a:pPr>
                      <a:r>
                        <a:rPr lang="en" sz="1200" b="1" dirty="0">
                          <a:latin typeface="Georgia"/>
                          <a:ea typeface="Georgia"/>
                          <a:cs typeface="Georgia"/>
                          <a:sym typeface="Georgia"/>
                        </a:rPr>
                        <a:t>Closed course</a:t>
                      </a:r>
                    </a:p>
                  </a:txBody>
                  <a:tcPr marL="91425" marR="91425" marT="91425" marB="91425"/>
                </a:tc>
                <a:tc>
                  <a:txBody>
                    <a:bodyPr/>
                    <a:lstStyle/>
                    <a:p>
                      <a:pPr lvl="0" algn="ctr" rtl="0">
                        <a:lnSpc>
                          <a:spcPct val="100000"/>
                        </a:lnSpc>
                        <a:spcBef>
                          <a:spcPts val="0"/>
                        </a:spcBef>
                        <a:buNone/>
                      </a:pPr>
                      <a:r>
                        <a:rPr lang="en" sz="1200" b="1" dirty="0">
                          <a:latin typeface="Georgia"/>
                          <a:ea typeface="Georgia"/>
                          <a:cs typeface="Georgia"/>
                          <a:sym typeface="Georgia"/>
                        </a:rPr>
                        <a:t>Fully open course</a:t>
                      </a:r>
                    </a:p>
                  </a:txBody>
                  <a:tcPr marL="91425" marR="91425" marT="91425" marB="91425"/>
                </a:tc>
              </a:tr>
              <a:tr h="4607743">
                <a:tc>
                  <a:txBody>
                    <a:bodyPr/>
                    <a:lstStyle/>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Content expert (has read foundational materials)</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Course content (syllabi, notes, assignments, PowerPoint)</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Design and deliver content for one audience</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Competence using the library and its resources and services</a:t>
                      </a:r>
                    </a:p>
                    <a:p>
                      <a:pPr lvl="0" rtl="0">
                        <a:lnSpc>
                          <a:spcPct val="100000"/>
                        </a:lnSpc>
                        <a:spcBef>
                          <a:spcPts val="0"/>
                        </a:spcBef>
                        <a:buNone/>
                      </a:pPr>
                      <a:endParaRPr sz="1200" dirty="0">
                        <a:latin typeface="Georgia"/>
                        <a:ea typeface="Georgia"/>
                        <a:cs typeface="Georgia"/>
                        <a:sym typeface="Georgia"/>
                      </a:endParaRPr>
                    </a:p>
                  </a:txBody>
                  <a:tcPr marL="91425" marR="91425" marT="91425" marB="91425"/>
                </a:tc>
                <a:tc>
                  <a:txBody>
                    <a:bodyPr/>
                    <a:lstStyle/>
                    <a:p>
                      <a:pPr lvl="0" rtl="0">
                        <a:lnSpc>
                          <a:spcPct val="100000"/>
                        </a:lnSpc>
                        <a:spcBef>
                          <a:spcPts val="600"/>
                        </a:spcBef>
                        <a:buNone/>
                      </a:pPr>
                      <a:r>
                        <a:rPr lang="en" sz="1200" dirty="0">
                          <a:solidFill>
                            <a:srgbClr val="111111"/>
                          </a:solidFill>
                          <a:latin typeface="Georgia"/>
                          <a:ea typeface="Georgia"/>
                          <a:cs typeface="Georgia"/>
                          <a:sym typeface="Georgia"/>
                        </a:rPr>
                        <a:t>All elements from closed courses, plus:</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Course readings need to be open access</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Design for variety of audiences</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Language</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Cultural considerations</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Knowledge of open licensing options</a:t>
                      </a:r>
                    </a:p>
                    <a:p>
                      <a:pPr marL="914400" lvl="1" indent="-228600" rtl="0">
                        <a:lnSpc>
                          <a:spcPct val="100000"/>
                        </a:lnSpc>
                        <a:spcBef>
                          <a:spcPts val="600"/>
                        </a:spcBef>
                        <a:buClr>
                          <a:srgbClr val="111111"/>
                        </a:buClr>
                        <a:buFont typeface="Georgia"/>
                        <a:buChar char="○"/>
                      </a:pPr>
                      <a:r>
                        <a:rPr lang="en" sz="1200" dirty="0">
                          <a:solidFill>
                            <a:srgbClr val="111111"/>
                          </a:solidFill>
                          <a:latin typeface="Georgia"/>
                          <a:ea typeface="Georgia"/>
                          <a:cs typeface="Georgia"/>
                          <a:sym typeface="Georgia"/>
                        </a:rPr>
                        <a:t>Permissive licensing (CC-BY or CCO)</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Dissemination methods</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OER / institutional repositories</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Pedagogical changes</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Self-assessment</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Sophistication / reading level </a:t>
                      </a:r>
                    </a:p>
                    <a:p>
                      <a:pPr marL="457200" lvl="0" indent="-317500" rtl="0">
                        <a:lnSpc>
                          <a:spcPct val="100000"/>
                        </a:lnSpc>
                        <a:spcBef>
                          <a:spcPts val="600"/>
                        </a:spcBef>
                        <a:buClr>
                          <a:srgbClr val="999999"/>
                        </a:buClr>
                        <a:buSzPct val="100000"/>
                        <a:buFont typeface="Georgia"/>
                        <a:buChar char="●"/>
                      </a:pPr>
                      <a:r>
                        <a:rPr lang="en" sz="1200" dirty="0">
                          <a:solidFill>
                            <a:srgbClr val="111111"/>
                          </a:solidFill>
                          <a:latin typeface="Georgia"/>
                          <a:ea typeface="Georgia"/>
                          <a:cs typeface="Georgia"/>
                          <a:sym typeface="Georgia"/>
                        </a:rPr>
                        <a:t>Usability / accessibility</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Multiple file formats</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Editable files with instructions</a:t>
                      </a:r>
                    </a:p>
                    <a:p>
                      <a:pPr marL="914400" lvl="1" indent="-228600" rtl="0">
                        <a:lnSpc>
                          <a:spcPct val="100000"/>
                        </a:lnSpc>
                        <a:spcBef>
                          <a:spcPts val="600"/>
                        </a:spcBef>
                        <a:buClr>
                          <a:srgbClr val="999999"/>
                        </a:buClr>
                        <a:buFont typeface="Georgia"/>
                        <a:buChar char="○"/>
                      </a:pPr>
                      <a:r>
                        <a:rPr lang="en" sz="1200" dirty="0">
                          <a:solidFill>
                            <a:srgbClr val="111111"/>
                          </a:solidFill>
                          <a:latin typeface="Georgia"/>
                          <a:ea typeface="Georgia"/>
                          <a:cs typeface="Georgia"/>
                          <a:sym typeface="Georgia"/>
                        </a:rPr>
                        <a:t>Open source editing tools provided (or recommended</a:t>
                      </a:r>
                      <a:r>
                        <a:rPr lang="en" sz="1200" dirty="0" smtClean="0">
                          <a:solidFill>
                            <a:srgbClr val="111111"/>
                          </a:solidFill>
                          <a:latin typeface="Georgia"/>
                          <a:ea typeface="Georgia"/>
                          <a:cs typeface="Georgia"/>
                          <a:sym typeface="Georgia"/>
                        </a:rPr>
                        <a:t>)</a:t>
                      </a:r>
                      <a:endParaRPr lang="en" sz="1200" dirty="0">
                        <a:solidFill>
                          <a:srgbClr val="111111"/>
                        </a:solidFill>
                        <a:latin typeface="Georgia"/>
                        <a:ea typeface="Georgia"/>
                        <a:cs typeface="Georgia"/>
                        <a:sym typeface="Georgia"/>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533400" y="533400"/>
            <a:ext cx="2251364" cy="894300"/>
          </a:xfrm>
          <a:prstGeom prst="rect">
            <a:avLst/>
          </a:prstGeom>
        </p:spPr>
        <p:txBody>
          <a:bodyPr lIns="91425" tIns="91425" rIns="91425" bIns="91425" anchor="t" anchorCtr="0">
            <a:noAutofit/>
          </a:bodyPr>
          <a:lstStyle/>
          <a:p>
            <a:pPr lvl="0" rtl="0">
              <a:spcBef>
                <a:spcPts val="0"/>
              </a:spcBef>
              <a:buNone/>
            </a:pPr>
            <a:r>
              <a:rPr lang="en"/>
              <a:t>Pedagogical considerations</a:t>
            </a:r>
          </a:p>
        </p:txBody>
      </p:sp>
      <p:sp>
        <p:nvSpPr>
          <p:cNvPr id="166" name="Shape 166"/>
          <p:cNvSpPr txBox="1">
            <a:spLocks noGrp="1"/>
          </p:cNvSpPr>
          <p:nvPr>
            <p:ph type="body" idx="1"/>
          </p:nvPr>
        </p:nvSpPr>
        <p:spPr>
          <a:xfrm>
            <a:off x="1303000" y="1921229"/>
            <a:ext cx="7244400" cy="3552600"/>
          </a:xfrm>
          <a:prstGeom prst="rect">
            <a:avLst/>
          </a:prstGeom>
        </p:spPr>
        <p:txBody>
          <a:bodyPr lIns="91425" tIns="91425" rIns="91425" bIns="91425" anchor="t" anchorCtr="0">
            <a:noAutofit/>
          </a:bodyPr>
          <a:lstStyle/>
          <a:p>
            <a:pPr marL="457200" lvl="0" indent="-330200" rtl="0">
              <a:spcBef>
                <a:spcPts val="0"/>
              </a:spcBef>
              <a:buSzPct val="100000"/>
              <a:buFont typeface="Arial" charset="0"/>
              <a:buChar char="•"/>
            </a:pPr>
            <a:r>
              <a:rPr lang="en" sz="1600" dirty="0"/>
              <a:t>Readings and textbooks are typically chosen to reflect course/program learning objectives</a:t>
            </a:r>
          </a:p>
          <a:p>
            <a:pPr marL="914400" lvl="1" indent="-330200" rtl="0">
              <a:spcBef>
                <a:spcPts val="0"/>
              </a:spcBef>
              <a:buSzPct val="100000"/>
              <a:buFont typeface="Courier New" charset="0"/>
              <a:buChar char="o"/>
            </a:pPr>
            <a:r>
              <a:rPr lang="en" sz="1600" dirty="0"/>
              <a:t>Replacing a textbook or articles with equivalent OA resources might require instructors to reexamine the objectives</a:t>
            </a:r>
          </a:p>
          <a:p>
            <a:pPr marL="914400" lvl="1" indent="-330200" rtl="0">
              <a:spcBef>
                <a:spcPts val="0"/>
              </a:spcBef>
              <a:buSzPct val="100000"/>
              <a:buFont typeface="Courier New" charset="0"/>
              <a:buChar char="o"/>
            </a:pPr>
            <a:r>
              <a:rPr lang="en" sz="1600" dirty="0"/>
              <a:t>Instructors might not be able to include critical foundational readings</a:t>
            </a:r>
            <a:br>
              <a:rPr lang="en" sz="1600" dirty="0"/>
            </a:br>
            <a:endParaRPr lang="en" sz="1600" dirty="0"/>
          </a:p>
          <a:p>
            <a:pPr marL="412750" lvl="0" indent="-285750" rtl="0">
              <a:spcBef>
                <a:spcPts val="0"/>
              </a:spcBef>
              <a:buSzPct val="100000"/>
              <a:buFont typeface="Arial" charset="0"/>
              <a:buChar char="•"/>
            </a:pPr>
            <a:r>
              <a:rPr lang="en" sz="1600" dirty="0"/>
              <a:t>Digital objects often provide a better learning experience</a:t>
            </a:r>
          </a:p>
          <a:p>
            <a:pPr marL="869950" lvl="1" indent="-285750" rtl="0">
              <a:spcBef>
                <a:spcPts val="0"/>
              </a:spcBef>
              <a:buSzPct val="100000"/>
              <a:buFont typeface="Courier New" charset="0"/>
              <a:buChar char="o"/>
            </a:pPr>
            <a:r>
              <a:rPr lang="en" sz="1600" dirty="0"/>
              <a:t>Faculty not always best equipped to create learning objects</a:t>
            </a:r>
          </a:p>
          <a:p>
            <a:pPr marL="869950" lvl="1" indent="-285750" rtl="0">
              <a:spcBef>
                <a:spcPts val="0"/>
              </a:spcBef>
              <a:buSzPct val="100000"/>
              <a:buFont typeface="Courier New" charset="0"/>
              <a:buChar char="o"/>
            </a:pPr>
            <a:r>
              <a:rPr lang="en" sz="1600" dirty="0"/>
              <a:t>Considerable instructional design expertise might be required to produce a comparable learning experience</a:t>
            </a:r>
          </a:p>
          <a:p>
            <a:pPr marL="0" lvl="0" indent="0" rtl="0">
              <a:spcBef>
                <a:spcPts val="0"/>
              </a:spcBef>
              <a:buNone/>
            </a:pPr>
            <a:endParaRPr sz="1600" dirty="0"/>
          </a:p>
          <a:p>
            <a:pPr marL="0" lvl="0" indent="457200" rtl="0">
              <a:spcBef>
                <a:spcPts val="0"/>
              </a:spcBef>
              <a:buNone/>
            </a:pPr>
            <a:r>
              <a:rPr lang="en" sz="1600" dirty="0"/>
              <a:t>(Pierce, 2016)</a:t>
            </a:r>
            <a:br>
              <a:rPr lang="en" sz="1600" dirty="0"/>
            </a:br>
            <a:endParaRPr lang="en"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533400" y="533400"/>
            <a:ext cx="2296886" cy="894300"/>
          </a:xfrm>
          <a:prstGeom prst="rect">
            <a:avLst/>
          </a:prstGeom>
        </p:spPr>
        <p:txBody>
          <a:bodyPr lIns="91425" tIns="91425" rIns="91425" bIns="91425" anchor="t" anchorCtr="0">
            <a:noAutofit/>
          </a:bodyPr>
          <a:lstStyle/>
          <a:p>
            <a:pPr lvl="0" rtl="0">
              <a:spcBef>
                <a:spcPts val="0"/>
              </a:spcBef>
              <a:buNone/>
            </a:pPr>
            <a:r>
              <a:rPr lang="en"/>
              <a:t>Legal considerations</a:t>
            </a:r>
          </a:p>
        </p:txBody>
      </p:sp>
      <p:sp>
        <p:nvSpPr>
          <p:cNvPr id="172" name="Shape 172"/>
          <p:cNvSpPr txBox="1">
            <a:spLocks noGrp="1"/>
          </p:cNvSpPr>
          <p:nvPr>
            <p:ph type="body" idx="1"/>
          </p:nvPr>
        </p:nvSpPr>
        <p:spPr>
          <a:xfrm>
            <a:off x="1303000" y="1963950"/>
            <a:ext cx="7244400" cy="2930100"/>
          </a:xfrm>
          <a:prstGeom prst="rect">
            <a:avLst/>
          </a:prstGeom>
        </p:spPr>
        <p:txBody>
          <a:bodyPr lIns="91425" tIns="91425" rIns="91425" bIns="91425" anchor="t" anchorCtr="0">
            <a:noAutofit/>
          </a:bodyPr>
          <a:lstStyle/>
          <a:p>
            <a:pPr marL="457200" marR="0" lvl="0" indent="-330200" algn="l" rtl="0">
              <a:lnSpc>
                <a:spcPct val="100000"/>
              </a:lnSpc>
              <a:spcBef>
                <a:spcPts val="600"/>
              </a:spcBef>
              <a:spcAft>
                <a:spcPts val="0"/>
              </a:spcAft>
              <a:buSzPct val="100000"/>
              <a:buFont typeface="Arial" charset="0"/>
              <a:buChar char="•"/>
            </a:pPr>
            <a:r>
              <a:rPr lang="en" sz="1600" dirty="0"/>
              <a:t>For some lecture/presentation materials it may be necessary to include material protected by copyright</a:t>
            </a:r>
          </a:p>
          <a:p>
            <a:pPr marL="914400" marR="0" lvl="1" indent="-330200" algn="l" rtl="0">
              <a:lnSpc>
                <a:spcPct val="100000"/>
              </a:lnSpc>
              <a:spcBef>
                <a:spcPts val="600"/>
              </a:spcBef>
              <a:spcAft>
                <a:spcPts val="0"/>
              </a:spcAft>
              <a:buSzPct val="100000"/>
              <a:buFont typeface="Courier New" charset="0"/>
              <a:buChar char="o"/>
            </a:pPr>
            <a:r>
              <a:rPr lang="en" sz="1600" dirty="0"/>
              <a:t>Copyright exceptions are not universal, and vary by country</a:t>
            </a:r>
          </a:p>
          <a:p>
            <a:pPr marL="914400" marR="0" lvl="1" indent="-330200" algn="l" rtl="0">
              <a:lnSpc>
                <a:spcPct val="100000"/>
              </a:lnSpc>
              <a:spcBef>
                <a:spcPts val="600"/>
              </a:spcBef>
              <a:spcAft>
                <a:spcPts val="0"/>
              </a:spcAft>
              <a:buSzPct val="100000"/>
              <a:buFont typeface="Courier New" charset="0"/>
              <a:buChar char="o"/>
            </a:pPr>
            <a:r>
              <a:rPr lang="en" sz="1600" dirty="0"/>
              <a:t>Canada’s current regime is among the most permissive</a:t>
            </a:r>
            <a:br>
              <a:rPr lang="en" sz="1600" dirty="0"/>
            </a:br>
            <a:endParaRPr lang="en" sz="1600" dirty="0"/>
          </a:p>
          <a:p>
            <a:pPr marL="457200" marR="0" lvl="0" indent="-330200" algn="l" rtl="0">
              <a:lnSpc>
                <a:spcPct val="100000"/>
              </a:lnSpc>
              <a:spcBef>
                <a:spcPts val="600"/>
              </a:spcBef>
              <a:spcAft>
                <a:spcPts val="0"/>
              </a:spcAft>
              <a:buSzPct val="100000"/>
              <a:buFont typeface="Arial" charset="0"/>
              <a:buChar char="•"/>
            </a:pPr>
            <a:r>
              <a:rPr lang="en" sz="1600" dirty="0"/>
              <a:t>Incorporating licensed content requires meeting the terms of the license</a:t>
            </a:r>
          </a:p>
          <a:p>
            <a:pPr marL="914400" marR="0" lvl="1" indent="-330200" algn="l" rtl="0">
              <a:lnSpc>
                <a:spcPct val="100000"/>
              </a:lnSpc>
              <a:spcBef>
                <a:spcPts val="600"/>
              </a:spcBef>
              <a:spcAft>
                <a:spcPts val="0"/>
              </a:spcAft>
              <a:buSzPct val="100000"/>
              <a:buFont typeface="Courier New" charset="0"/>
              <a:buChar char="o"/>
            </a:pPr>
            <a:r>
              <a:rPr lang="en" sz="1600" dirty="0"/>
              <a:t>“Share-Alike” and “No Derivatives" license conditions can limit repurposing</a:t>
            </a:r>
          </a:p>
          <a:p>
            <a:pPr marL="914400" marR="0" lvl="1" indent="-330200" algn="l" rtl="0">
              <a:lnSpc>
                <a:spcPct val="100000"/>
              </a:lnSpc>
              <a:spcBef>
                <a:spcPts val="600"/>
              </a:spcBef>
              <a:spcAft>
                <a:spcPts val="0"/>
              </a:spcAft>
              <a:buSzPct val="100000"/>
              <a:buFont typeface="Courier New" charset="0"/>
              <a:buChar char="o"/>
            </a:pPr>
            <a:r>
              <a:rPr lang="en" sz="1600" dirty="0"/>
              <a:t>“Non-commercial” license conditions necessarily excludes commercial use</a:t>
            </a:r>
          </a:p>
          <a:p>
            <a:pPr marL="914400" marR="0" lvl="1" indent="-330200" algn="l" rtl="0">
              <a:lnSpc>
                <a:spcPct val="100000"/>
              </a:lnSpc>
              <a:spcBef>
                <a:spcPts val="600"/>
              </a:spcBef>
              <a:spcAft>
                <a:spcPts val="0"/>
              </a:spcAft>
              <a:buSzPct val="100000"/>
              <a:buFont typeface="Courier New" charset="0"/>
              <a:buChar char="o"/>
            </a:pPr>
            <a:r>
              <a:rPr lang="en" sz="1600" dirty="0"/>
              <a:t>Creative Commons does offer a </a:t>
            </a:r>
            <a:r>
              <a:rPr lang="en" sz="1600" u="sng" dirty="0">
                <a:solidFill>
                  <a:schemeClr val="hlink"/>
                </a:solidFill>
                <a:hlinkClick r:id="rId3"/>
              </a:rPr>
              <a:t>License Compatibility resource</a:t>
            </a:r>
            <a:r>
              <a:rPr lang="en" sz="1600" dirty="0"/>
              <a:t> </a:t>
            </a:r>
            <a:br>
              <a:rPr lang="en" sz="1600" dirty="0"/>
            </a:br>
            <a:endParaRPr lang="en"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533400" y="533400"/>
            <a:ext cx="2242457" cy="894300"/>
          </a:xfrm>
          <a:prstGeom prst="rect">
            <a:avLst/>
          </a:prstGeom>
        </p:spPr>
        <p:txBody>
          <a:bodyPr lIns="91425" tIns="91425" rIns="91425" bIns="91425" anchor="t" anchorCtr="0">
            <a:noAutofit/>
          </a:bodyPr>
          <a:lstStyle/>
          <a:p>
            <a:pPr lvl="0" rtl="0">
              <a:spcBef>
                <a:spcPts val="0"/>
              </a:spcBef>
              <a:buNone/>
            </a:pPr>
            <a:r>
              <a:rPr lang="en"/>
              <a:t>Technological considerations</a:t>
            </a:r>
          </a:p>
        </p:txBody>
      </p:sp>
      <p:sp>
        <p:nvSpPr>
          <p:cNvPr id="178" name="Shape 178"/>
          <p:cNvSpPr txBox="1">
            <a:spLocks noGrp="1"/>
          </p:cNvSpPr>
          <p:nvPr>
            <p:ph type="body" idx="1"/>
          </p:nvPr>
        </p:nvSpPr>
        <p:spPr>
          <a:xfrm>
            <a:off x="1303000" y="1523975"/>
            <a:ext cx="7244400" cy="4657800"/>
          </a:xfrm>
          <a:prstGeom prst="rect">
            <a:avLst/>
          </a:prstGeom>
        </p:spPr>
        <p:txBody>
          <a:bodyPr lIns="91425" tIns="91425" rIns="91425" bIns="91425" anchor="t" anchorCtr="0">
            <a:noAutofit/>
          </a:bodyPr>
          <a:lstStyle/>
          <a:p>
            <a:pPr marL="457200" marR="0" lvl="0" indent="-330200" algn="l" rtl="0">
              <a:lnSpc>
                <a:spcPct val="100000"/>
              </a:lnSpc>
              <a:spcBef>
                <a:spcPts val="600"/>
              </a:spcBef>
              <a:spcAft>
                <a:spcPts val="0"/>
              </a:spcAft>
              <a:buSzPct val="100000"/>
              <a:buFont typeface="Arial" charset="0"/>
              <a:buChar char="•"/>
            </a:pPr>
            <a:r>
              <a:rPr lang="en" sz="1500" dirty="0"/>
              <a:t>Open source editing tools can require considerable skill to install and operate (Ex. </a:t>
            </a:r>
            <a:r>
              <a:rPr lang="en" sz="1500" u="sng" dirty="0">
                <a:solidFill>
                  <a:schemeClr val="hlink"/>
                </a:solidFill>
                <a:hlinkClick r:id="rId3"/>
              </a:rPr>
              <a:t>OER Pub</a:t>
            </a:r>
            <a:r>
              <a:rPr lang="en" sz="1500" dirty="0"/>
              <a:t>)</a:t>
            </a:r>
          </a:p>
          <a:p>
            <a:pPr marL="914400" marR="0" lvl="1" indent="-330200" algn="l" rtl="0">
              <a:lnSpc>
                <a:spcPct val="100000"/>
              </a:lnSpc>
              <a:spcBef>
                <a:spcPts val="600"/>
              </a:spcBef>
              <a:spcAft>
                <a:spcPts val="0"/>
              </a:spcAft>
              <a:buSzPct val="100000"/>
              <a:buFont typeface="Courier New" charset="0"/>
              <a:buChar char="o"/>
            </a:pPr>
            <a:r>
              <a:rPr lang="en" sz="1500" dirty="0"/>
              <a:t>Non-existent support </a:t>
            </a:r>
          </a:p>
          <a:p>
            <a:pPr marL="914400" marR="0" lvl="1" indent="-330200" algn="l" rtl="0">
              <a:lnSpc>
                <a:spcPct val="100000"/>
              </a:lnSpc>
              <a:spcBef>
                <a:spcPts val="600"/>
              </a:spcBef>
              <a:spcAft>
                <a:spcPts val="0"/>
              </a:spcAft>
              <a:buSzPct val="100000"/>
              <a:buFont typeface="Courier New" charset="0"/>
              <a:buChar char="o"/>
            </a:pPr>
            <a:r>
              <a:rPr lang="en" sz="1500" dirty="0"/>
              <a:t>Loss of quality and design elements during format conversion</a:t>
            </a:r>
            <a:br>
              <a:rPr lang="en" sz="1500" dirty="0"/>
            </a:br>
            <a:endParaRPr lang="en" sz="1500" dirty="0"/>
          </a:p>
          <a:p>
            <a:pPr marL="457200" marR="0" lvl="0" indent="-330200" algn="l" rtl="0">
              <a:lnSpc>
                <a:spcPct val="100000"/>
              </a:lnSpc>
              <a:spcBef>
                <a:spcPts val="600"/>
              </a:spcBef>
              <a:spcAft>
                <a:spcPts val="0"/>
              </a:spcAft>
              <a:buSzPct val="100000"/>
              <a:buFont typeface="Arial" charset="0"/>
              <a:buChar char="•"/>
            </a:pPr>
            <a:r>
              <a:rPr lang="en" sz="1500" dirty="0"/>
              <a:t>Ideally OERs include design elements for alternatively abled users (OECD, 2007)</a:t>
            </a:r>
          </a:p>
          <a:p>
            <a:pPr marL="914400" marR="0" lvl="1" indent="-330200" algn="l" rtl="0">
              <a:lnSpc>
                <a:spcPct val="100000"/>
              </a:lnSpc>
              <a:spcBef>
                <a:spcPts val="600"/>
              </a:spcBef>
              <a:spcAft>
                <a:spcPts val="0"/>
              </a:spcAft>
              <a:buSzPct val="100000"/>
              <a:buFont typeface="Courier New" charset="0"/>
              <a:buChar char="o"/>
            </a:pPr>
            <a:r>
              <a:rPr lang="en" sz="1500" dirty="0"/>
              <a:t>Descriptors for graphics and text</a:t>
            </a:r>
          </a:p>
          <a:p>
            <a:pPr marL="914400" marR="0" lvl="1" indent="-330200" algn="l" rtl="0">
              <a:lnSpc>
                <a:spcPct val="100000"/>
              </a:lnSpc>
              <a:spcBef>
                <a:spcPts val="600"/>
              </a:spcBef>
              <a:spcAft>
                <a:spcPts val="0"/>
              </a:spcAft>
              <a:buSzPct val="100000"/>
              <a:buFont typeface="Courier New" charset="0"/>
              <a:buChar char="o"/>
            </a:pPr>
            <a:r>
              <a:rPr lang="en" sz="1500" dirty="0"/>
              <a:t>Audio and video captioning</a:t>
            </a:r>
          </a:p>
          <a:p>
            <a:pPr marL="914400" marR="0" lvl="1" indent="-330200" algn="l" rtl="0">
              <a:lnSpc>
                <a:spcPct val="100000"/>
              </a:lnSpc>
              <a:spcBef>
                <a:spcPts val="600"/>
              </a:spcBef>
              <a:spcAft>
                <a:spcPts val="0"/>
              </a:spcAft>
              <a:buSzPct val="100000"/>
              <a:buFont typeface="Courier New" charset="0"/>
              <a:buChar char="o"/>
            </a:pPr>
            <a:r>
              <a:rPr lang="en" sz="1500" dirty="0"/>
              <a:t>Appropriate font/</a:t>
            </a:r>
            <a:r>
              <a:rPr lang="en" sz="1500" dirty="0" err="1"/>
              <a:t>colours</a:t>
            </a:r>
            <a:r>
              <a:rPr lang="en" sz="1500" dirty="0"/>
              <a:t> for readability</a:t>
            </a:r>
          </a:p>
          <a:p>
            <a:pPr marL="285750" marR="0" lvl="0" indent="-285750" algn="l" rtl="0">
              <a:lnSpc>
                <a:spcPct val="100000"/>
              </a:lnSpc>
              <a:spcBef>
                <a:spcPts val="600"/>
              </a:spcBef>
              <a:spcAft>
                <a:spcPts val="0"/>
              </a:spcAft>
              <a:buFont typeface="Arial" charset="0"/>
              <a:buChar char="•"/>
            </a:pPr>
            <a:endParaRPr sz="1500" dirty="0"/>
          </a:p>
          <a:p>
            <a:pPr marL="457200" lvl="0" indent="-330200" rtl="0">
              <a:spcBef>
                <a:spcPts val="0"/>
              </a:spcBef>
              <a:buSzPct val="100000"/>
              <a:buFont typeface="Arial" charset="0"/>
              <a:buChar char="•"/>
            </a:pPr>
            <a:r>
              <a:rPr lang="en" sz="1500" dirty="0"/>
              <a:t>Opportunity cost when designing for compatibility</a:t>
            </a:r>
          </a:p>
          <a:p>
            <a:pPr marL="914400" lvl="1" indent="-330200" rtl="0">
              <a:spcBef>
                <a:spcPts val="600"/>
              </a:spcBef>
              <a:buSzPct val="100000"/>
              <a:buFont typeface="Courier New" charset="0"/>
              <a:buChar char="o"/>
            </a:pPr>
            <a:r>
              <a:rPr lang="en" sz="1500" dirty="0"/>
              <a:t>Ensuring a consistent experience requires that content be created using only open formats (Ex. HTML, Plain Text)</a:t>
            </a:r>
          </a:p>
          <a:p>
            <a:pPr marL="914400" lvl="1" indent="-330200" rtl="0">
              <a:spcBef>
                <a:spcPts val="600"/>
              </a:spcBef>
              <a:buSzPct val="100000"/>
              <a:buFont typeface="Courier New" charset="0"/>
              <a:buChar char="o"/>
            </a:pPr>
            <a:r>
              <a:rPr lang="en" sz="1500" dirty="0"/>
              <a:t>Aesthetic degradation</a:t>
            </a:r>
          </a:p>
          <a:p>
            <a:pPr marL="914400" lvl="1" indent="-330200" rtl="0">
              <a:spcBef>
                <a:spcPts val="600"/>
              </a:spcBef>
              <a:buSzPct val="100000"/>
              <a:buFont typeface="Courier New" charset="0"/>
              <a:buChar char="o"/>
            </a:pPr>
            <a:r>
              <a:rPr lang="en" sz="1500" dirty="0"/>
              <a:t>Ignores importance of visual engagement as a factor in learning, aka “wow factor”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533400" y="533400"/>
            <a:ext cx="2324100" cy="894300"/>
          </a:xfrm>
          <a:prstGeom prst="rect">
            <a:avLst/>
          </a:prstGeom>
        </p:spPr>
        <p:txBody>
          <a:bodyPr lIns="91425" tIns="91425" rIns="91425" bIns="91425" anchor="t" anchorCtr="0">
            <a:noAutofit/>
          </a:bodyPr>
          <a:lstStyle/>
          <a:p>
            <a:pPr lvl="0">
              <a:spcBef>
                <a:spcPts val="0"/>
              </a:spcBef>
              <a:buNone/>
            </a:pPr>
            <a:r>
              <a:rPr lang="en"/>
              <a:t>Social</a:t>
            </a:r>
          </a:p>
          <a:p>
            <a:pPr lvl="0" rtl="0">
              <a:spcBef>
                <a:spcPts val="0"/>
              </a:spcBef>
              <a:buNone/>
            </a:pPr>
            <a:r>
              <a:rPr lang="en"/>
              <a:t>considerations</a:t>
            </a:r>
          </a:p>
        </p:txBody>
      </p:sp>
      <p:sp>
        <p:nvSpPr>
          <p:cNvPr id="184" name="Shape 184"/>
          <p:cNvSpPr txBox="1">
            <a:spLocks noGrp="1"/>
          </p:cNvSpPr>
          <p:nvPr>
            <p:ph type="body" idx="1"/>
          </p:nvPr>
        </p:nvSpPr>
        <p:spPr>
          <a:xfrm>
            <a:off x="1303000" y="1963950"/>
            <a:ext cx="7244400" cy="2930100"/>
          </a:xfrm>
          <a:prstGeom prst="rect">
            <a:avLst/>
          </a:prstGeom>
        </p:spPr>
        <p:txBody>
          <a:bodyPr lIns="91425" tIns="91425" rIns="91425" bIns="91425" anchor="t" anchorCtr="0">
            <a:noAutofit/>
          </a:bodyPr>
          <a:lstStyle/>
          <a:p>
            <a:pPr marL="457200" marR="0" lvl="0" indent="-330200" algn="l" rtl="0">
              <a:lnSpc>
                <a:spcPct val="100000"/>
              </a:lnSpc>
              <a:spcBef>
                <a:spcPts val="600"/>
              </a:spcBef>
              <a:spcAft>
                <a:spcPts val="0"/>
              </a:spcAft>
              <a:buSzPct val="100000"/>
              <a:buFont typeface="Arial" panose="020B0604020202020204" pitchFamily="34" charset="0"/>
              <a:buChar char="•"/>
            </a:pPr>
            <a:r>
              <a:rPr lang="en" sz="1600" dirty="0"/>
              <a:t>Language</a:t>
            </a:r>
          </a:p>
          <a:p>
            <a:pPr marL="914400" marR="0" lvl="1" indent="-330200" algn="l" rtl="0">
              <a:lnSpc>
                <a:spcPct val="100000"/>
              </a:lnSpc>
              <a:spcBef>
                <a:spcPts val="600"/>
              </a:spcBef>
              <a:spcAft>
                <a:spcPts val="0"/>
              </a:spcAft>
              <a:buSzPct val="100000"/>
              <a:buFont typeface="Arial" panose="020B0604020202020204" pitchFamily="34" charset="0"/>
              <a:buChar char="•"/>
            </a:pPr>
            <a:r>
              <a:rPr lang="en" sz="1600" dirty="0"/>
              <a:t>English may be the global language, but it is not universal</a:t>
            </a:r>
          </a:p>
          <a:p>
            <a:pPr marL="914400" marR="0" lvl="1" indent="-330200" algn="l" rtl="0">
              <a:lnSpc>
                <a:spcPct val="100000"/>
              </a:lnSpc>
              <a:spcBef>
                <a:spcPts val="600"/>
              </a:spcBef>
              <a:spcAft>
                <a:spcPts val="0"/>
              </a:spcAft>
              <a:buSzPct val="100000"/>
              <a:buFont typeface="Arial" panose="020B0604020202020204" pitchFamily="34" charset="0"/>
              <a:buChar char="•"/>
            </a:pPr>
            <a:r>
              <a:rPr lang="en" sz="1600" dirty="0"/>
              <a:t>Facilitating translation by others requires avoiding slang, jargon, localized expressions, acronyms, etc..</a:t>
            </a:r>
          </a:p>
          <a:p>
            <a:pPr marR="0" lvl="0" algn="l" rtl="0">
              <a:lnSpc>
                <a:spcPct val="100000"/>
              </a:lnSpc>
              <a:spcBef>
                <a:spcPts val="600"/>
              </a:spcBef>
              <a:spcAft>
                <a:spcPts val="0"/>
              </a:spcAft>
              <a:buNone/>
            </a:pPr>
            <a:endParaRPr sz="1600" dirty="0"/>
          </a:p>
          <a:p>
            <a:pPr marL="412750" indent="-285750">
              <a:spcBef>
                <a:spcPts val="600"/>
              </a:spcBef>
              <a:buFont typeface="Arial" charset="0"/>
              <a:buChar char="•"/>
            </a:pPr>
            <a:r>
              <a:rPr lang="en" sz="1600" dirty="0"/>
              <a:t>Culture</a:t>
            </a:r>
          </a:p>
          <a:p>
            <a:pPr marL="869950" lvl="1" indent="-285750">
              <a:spcBef>
                <a:spcPts val="600"/>
              </a:spcBef>
              <a:buFont typeface="Courier New" charset="0"/>
              <a:buChar char="o"/>
            </a:pPr>
            <a:r>
              <a:rPr lang="en" sz="1600" dirty="0"/>
              <a:t>Inevitably cultural biases get baked into OERs</a:t>
            </a:r>
          </a:p>
          <a:p>
            <a:pPr marL="1327150" lvl="2" indent="-285750">
              <a:spcBef>
                <a:spcPts val="600"/>
              </a:spcBef>
              <a:buFont typeface="Courier New" charset="0"/>
              <a:buChar char="o"/>
            </a:pPr>
            <a:r>
              <a:rPr lang="en" sz="1600" dirty="0"/>
              <a:t>E.g. the phrase “baked in/baked into” makes use of a non-denotative definition of “bake”</a:t>
            </a:r>
          </a:p>
          <a:p>
            <a:pPr marL="869950" lvl="1" indent="-285750">
              <a:spcBef>
                <a:spcPts val="600"/>
              </a:spcBef>
              <a:buFont typeface="Courier New" charset="0"/>
              <a:buChar char="o"/>
            </a:pPr>
            <a:r>
              <a:rPr lang="en" sz="1600" dirty="0"/>
              <a:t>OERs can be a form of neo-colonialism  (Weiland, 2015; </a:t>
            </a:r>
            <a:r>
              <a:rPr lang="en" sz="1600" dirty="0" err="1"/>
              <a:t>Crissinger</a:t>
            </a:r>
            <a:r>
              <a:rPr lang="en" sz="1600" dirty="0"/>
              <a:t>, 2015; </a:t>
            </a:r>
            <a:r>
              <a:rPr lang="en" sz="1600" dirty="0" err="1"/>
              <a:t>Ameil</a:t>
            </a:r>
            <a:r>
              <a:rPr lang="en" sz="1600" dirty="0"/>
              <a:t>, 2012)</a:t>
            </a:r>
          </a:p>
          <a:p>
            <a:pPr marL="285750" marR="0" lvl="0" indent="-285750" algn="l" rtl="0">
              <a:lnSpc>
                <a:spcPct val="100000"/>
              </a:lnSpc>
              <a:spcBef>
                <a:spcPts val="600"/>
              </a:spcBef>
              <a:spcAft>
                <a:spcPts val="0"/>
              </a:spcAft>
              <a:buFont typeface="Courier New" charset="0"/>
              <a:buChar char="o"/>
            </a:pPr>
            <a:endParaRPr sz="1600" dirty="0"/>
          </a:p>
          <a:p>
            <a:pPr marR="0" lvl="0" algn="l" rtl="0">
              <a:lnSpc>
                <a:spcPct val="100000"/>
              </a:lnSpc>
              <a:spcBef>
                <a:spcPts val="600"/>
              </a:spcBef>
              <a:spcAft>
                <a:spcPts val="0"/>
              </a:spcAft>
              <a:buNone/>
            </a:pP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33400" y="533400"/>
            <a:ext cx="2106599" cy="942000"/>
          </a:xfrm>
          <a:prstGeom prst="rect">
            <a:avLst/>
          </a:prstGeom>
        </p:spPr>
        <p:txBody>
          <a:bodyPr lIns="91425" tIns="91425" rIns="91425" bIns="91425" anchor="t" anchorCtr="0">
            <a:noAutofit/>
          </a:bodyPr>
          <a:lstStyle/>
          <a:p>
            <a:pPr lvl="0">
              <a:spcBef>
                <a:spcPts val="0"/>
              </a:spcBef>
              <a:buNone/>
            </a:pPr>
            <a:r>
              <a:rPr lang="en" dirty="0"/>
              <a:t>Presentation Outline</a:t>
            </a:r>
          </a:p>
        </p:txBody>
      </p:sp>
      <p:sp>
        <p:nvSpPr>
          <p:cNvPr id="56" name="Shape 56"/>
          <p:cNvSpPr txBox="1">
            <a:spLocks noGrp="1"/>
          </p:cNvSpPr>
          <p:nvPr>
            <p:ph type="body" idx="1"/>
          </p:nvPr>
        </p:nvSpPr>
        <p:spPr>
          <a:xfrm>
            <a:off x="3203050" y="1205250"/>
            <a:ext cx="5185199" cy="4899600"/>
          </a:xfrm>
          <a:prstGeom prst="rect">
            <a:avLst/>
          </a:prstGeom>
        </p:spPr>
        <p:txBody>
          <a:bodyPr lIns="91425" tIns="91425" rIns="91425" bIns="91425" anchor="t" anchorCtr="0">
            <a:noAutofit/>
          </a:bodyPr>
          <a:lstStyle/>
          <a:p>
            <a:pPr marL="457200" lvl="0" indent="-457200" rtl="0">
              <a:spcBef>
                <a:spcPts val="0"/>
              </a:spcBef>
              <a:buClr>
                <a:schemeClr val="dk1"/>
              </a:buClr>
              <a:buSzPct val="39285"/>
              <a:buFont typeface="Arial" charset="0"/>
              <a:buChar char="•"/>
            </a:pPr>
            <a:endParaRPr dirty="0"/>
          </a:p>
          <a:p>
            <a:pPr marL="457200" lvl="0" indent="-381000" rtl="0">
              <a:spcBef>
                <a:spcPts val="0"/>
              </a:spcBef>
              <a:buSzPct val="100000"/>
              <a:buFont typeface="Arial" charset="0"/>
              <a:buChar char="•"/>
            </a:pPr>
            <a:r>
              <a:rPr lang="en" sz="2400" dirty="0"/>
              <a:t>Definitions</a:t>
            </a:r>
          </a:p>
          <a:p>
            <a:pPr marL="342900" lvl="0" indent="-342900" rtl="0">
              <a:spcBef>
                <a:spcPts val="0"/>
              </a:spcBef>
              <a:buFont typeface="Arial" charset="0"/>
              <a:buChar char="•"/>
            </a:pPr>
            <a:endParaRPr sz="2400" dirty="0"/>
          </a:p>
          <a:p>
            <a:pPr marL="457200" lvl="0" indent="-381000" rtl="0">
              <a:spcBef>
                <a:spcPts val="0"/>
              </a:spcBef>
              <a:buSzPct val="100000"/>
              <a:buFont typeface="Arial" charset="0"/>
              <a:buChar char="•"/>
            </a:pPr>
            <a:r>
              <a:rPr lang="en" sz="2400" dirty="0"/>
              <a:t>Six Stages of Openness</a:t>
            </a:r>
          </a:p>
          <a:p>
            <a:pPr marL="342900" lvl="0" indent="-342900" rtl="0">
              <a:spcBef>
                <a:spcPts val="0"/>
              </a:spcBef>
              <a:buFont typeface="Arial" charset="0"/>
              <a:buChar char="•"/>
            </a:pPr>
            <a:endParaRPr sz="2400" dirty="0"/>
          </a:p>
          <a:p>
            <a:pPr marL="457200" lvl="0" indent="-381000" rtl="0">
              <a:spcBef>
                <a:spcPts val="0"/>
              </a:spcBef>
              <a:buSzPct val="100000"/>
              <a:buFont typeface="Arial" charset="0"/>
              <a:buChar char="•"/>
            </a:pPr>
            <a:r>
              <a:rPr lang="en" sz="2400" dirty="0"/>
              <a:t>Considerations and Challenges in Increasing Openness</a:t>
            </a:r>
          </a:p>
          <a:p>
            <a:pPr marL="342900" lvl="0" indent="-342900" rtl="0">
              <a:spcBef>
                <a:spcPts val="0"/>
              </a:spcBef>
              <a:buFont typeface="Arial" charset="0"/>
              <a:buChar char="•"/>
            </a:pPr>
            <a:endParaRPr sz="2400" dirty="0"/>
          </a:p>
          <a:p>
            <a:pPr marL="457200" lvl="0" indent="-381000" rtl="0">
              <a:spcBef>
                <a:spcPts val="0"/>
              </a:spcBef>
              <a:buSzPct val="100000"/>
              <a:buFont typeface="Arial" charset="0"/>
              <a:buChar char="•"/>
            </a:pPr>
            <a:r>
              <a:rPr lang="en" sz="2400" dirty="0"/>
              <a:t>Getting to ‘Open Enough’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533400" y="533400"/>
            <a:ext cx="3461657" cy="572100"/>
          </a:xfrm>
          <a:prstGeom prst="rect">
            <a:avLst/>
          </a:prstGeom>
        </p:spPr>
        <p:txBody>
          <a:bodyPr lIns="91425" tIns="91425" rIns="91425" bIns="91425" anchor="t" anchorCtr="0">
            <a:noAutofit/>
          </a:bodyPr>
          <a:lstStyle/>
          <a:p>
            <a:pPr lvl="0" rtl="0">
              <a:spcBef>
                <a:spcPts val="0"/>
              </a:spcBef>
              <a:buNone/>
            </a:pPr>
            <a:r>
              <a:rPr lang="en"/>
              <a:t>Meaningful assessment</a:t>
            </a:r>
          </a:p>
        </p:txBody>
      </p:sp>
      <p:sp>
        <p:nvSpPr>
          <p:cNvPr id="190" name="Shape 190"/>
          <p:cNvSpPr txBox="1"/>
          <p:nvPr/>
        </p:nvSpPr>
        <p:spPr>
          <a:xfrm>
            <a:off x="1384175" y="1590925"/>
            <a:ext cx="6975000" cy="4431300"/>
          </a:xfrm>
          <a:prstGeom prst="rect">
            <a:avLst/>
          </a:prstGeom>
          <a:noFill/>
          <a:ln>
            <a:noFill/>
          </a:ln>
        </p:spPr>
        <p:txBody>
          <a:bodyPr lIns="91425" tIns="91425" rIns="91425" bIns="91425" anchor="t" anchorCtr="0">
            <a:noAutofit/>
          </a:bodyPr>
          <a:lstStyle/>
          <a:p>
            <a:pPr lvl="0">
              <a:spcBef>
                <a:spcPts val="0"/>
              </a:spcBef>
              <a:buNone/>
            </a:pPr>
            <a:r>
              <a:rPr lang="en" sz="1600" dirty="0">
                <a:latin typeface="Georgia"/>
                <a:ea typeface="Georgia"/>
                <a:cs typeface="Georgia"/>
                <a:sym typeface="Georgia"/>
              </a:rPr>
              <a:t>Open assessments allow learners to not only do </a:t>
            </a:r>
            <a:r>
              <a:rPr lang="en" sz="1600" i="1" dirty="0">
                <a:latin typeface="Georgia"/>
                <a:ea typeface="Georgia"/>
                <a:cs typeface="Georgia"/>
                <a:sym typeface="Georgia"/>
              </a:rPr>
              <a:t>but also </a:t>
            </a:r>
            <a:r>
              <a:rPr lang="en" sz="1600" dirty="0">
                <a:latin typeface="Georgia"/>
                <a:ea typeface="Georgia"/>
                <a:cs typeface="Georgia"/>
                <a:sym typeface="Georgia"/>
              </a:rPr>
              <a:t>assess their work</a:t>
            </a:r>
          </a:p>
          <a:p>
            <a:pPr lvl="0">
              <a:spcBef>
                <a:spcPts val="0"/>
              </a:spcBef>
              <a:buNone/>
            </a:pPr>
            <a:endParaRPr sz="1600" dirty="0">
              <a:latin typeface="Georgia"/>
              <a:ea typeface="Georgia"/>
              <a:cs typeface="Georgia"/>
              <a:sym typeface="Georgia"/>
            </a:endParaRPr>
          </a:p>
          <a:p>
            <a:pPr lvl="0">
              <a:spcBef>
                <a:spcPts val="0"/>
              </a:spcBef>
              <a:buNone/>
            </a:pPr>
            <a:r>
              <a:rPr lang="en" sz="1600" dirty="0">
                <a:latin typeface="Georgia"/>
                <a:ea typeface="Georgia"/>
                <a:cs typeface="Georgia"/>
                <a:sym typeface="Georgia"/>
              </a:rPr>
              <a:t>Assessment mechanisms where self assessment is possible must be objective, and  include:</a:t>
            </a:r>
          </a:p>
          <a:p>
            <a:pPr marL="457200" lvl="0" indent="-228600" rtl="0">
              <a:spcBef>
                <a:spcPts val="0"/>
              </a:spcBef>
              <a:buClr>
                <a:srgbClr val="999999"/>
              </a:buClr>
              <a:buFont typeface="Georgia"/>
              <a:buChar char="●"/>
            </a:pPr>
            <a:r>
              <a:rPr lang="en" sz="1600" dirty="0">
                <a:latin typeface="Georgia"/>
                <a:ea typeface="Georgia"/>
                <a:cs typeface="Georgia"/>
                <a:sym typeface="Georgia"/>
              </a:rPr>
              <a:t>True/false questions</a:t>
            </a:r>
          </a:p>
          <a:p>
            <a:pPr marL="457200" lvl="0" indent="-228600" rtl="0">
              <a:spcBef>
                <a:spcPts val="0"/>
              </a:spcBef>
              <a:buClr>
                <a:srgbClr val="999999"/>
              </a:buClr>
              <a:buFont typeface="Georgia"/>
              <a:buChar char="●"/>
            </a:pPr>
            <a:r>
              <a:rPr lang="en" sz="1600" dirty="0">
                <a:latin typeface="Georgia"/>
                <a:ea typeface="Georgia"/>
                <a:cs typeface="Georgia"/>
                <a:sym typeface="Georgia"/>
              </a:rPr>
              <a:t>Multiple choice</a:t>
            </a:r>
          </a:p>
          <a:p>
            <a:pPr marL="457200" lvl="0" indent="-228600" rtl="0">
              <a:spcBef>
                <a:spcPts val="0"/>
              </a:spcBef>
              <a:buClr>
                <a:srgbClr val="999999"/>
              </a:buClr>
              <a:buFont typeface="Georgia"/>
              <a:buChar char="●"/>
            </a:pPr>
            <a:r>
              <a:rPr lang="en" sz="1600" dirty="0">
                <a:latin typeface="Georgia"/>
                <a:ea typeface="Georgia"/>
                <a:cs typeface="Georgia"/>
                <a:sym typeface="Georgia"/>
              </a:rPr>
              <a:t>Matching exercises</a:t>
            </a:r>
          </a:p>
          <a:p>
            <a:pPr lvl="0" rtl="0">
              <a:spcBef>
                <a:spcPts val="0"/>
              </a:spcBef>
              <a:buNone/>
            </a:pPr>
            <a:endParaRPr sz="1600" dirty="0">
              <a:latin typeface="Georgia"/>
              <a:ea typeface="Georgia"/>
              <a:cs typeface="Georgia"/>
              <a:sym typeface="Georgia"/>
            </a:endParaRPr>
          </a:p>
          <a:p>
            <a:pPr lvl="0" rtl="0">
              <a:spcBef>
                <a:spcPts val="0"/>
              </a:spcBef>
              <a:buNone/>
            </a:pPr>
            <a:r>
              <a:rPr lang="en" sz="1600" dirty="0">
                <a:latin typeface="Georgia"/>
                <a:ea typeface="Georgia"/>
                <a:cs typeface="Georgia"/>
                <a:sym typeface="Georgia"/>
              </a:rPr>
              <a:t>Ineffective meaningful self assessment mechanisms include:</a:t>
            </a:r>
          </a:p>
          <a:p>
            <a:pPr marL="457200" lvl="0" indent="-228600" rtl="0">
              <a:spcBef>
                <a:spcPts val="0"/>
              </a:spcBef>
              <a:buClr>
                <a:srgbClr val="999999"/>
              </a:buClr>
              <a:buFont typeface="Georgia"/>
              <a:buChar char="●"/>
            </a:pPr>
            <a:r>
              <a:rPr lang="en" sz="1600" dirty="0">
                <a:latin typeface="Georgia"/>
                <a:ea typeface="Georgia"/>
                <a:cs typeface="Georgia"/>
                <a:sym typeface="Georgia"/>
              </a:rPr>
              <a:t>Long and short answer question</a:t>
            </a:r>
          </a:p>
          <a:p>
            <a:pPr marL="457200" lvl="0" indent="-228600" rtl="0">
              <a:spcBef>
                <a:spcPts val="0"/>
              </a:spcBef>
              <a:buClr>
                <a:srgbClr val="999999"/>
              </a:buClr>
              <a:buFont typeface="Georgia"/>
              <a:buChar char="●"/>
            </a:pPr>
            <a:r>
              <a:rPr lang="en" sz="1600" dirty="0">
                <a:latin typeface="Georgia"/>
                <a:ea typeface="Georgia"/>
                <a:cs typeface="Georgia"/>
                <a:sym typeface="Georgia"/>
              </a:rPr>
              <a:t>Artistic/creative outputs</a:t>
            </a:r>
          </a:p>
          <a:p>
            <a:pPr marL="457200" lvl="0" indent="-228600" rtl="0">
              <a:spcBef>
                <a:spcPts val="0"/>
              </a:spcBef>
              <a:buClr>
                <a:srgbClr val="999999"/>
              </a:buClr>
              <a:buFont typeface="Georgia"/>
              <a:buChar char="●"/>
            </a:pPr>
            <a:r>
              <a:rPr lang="en" sz="1600" dirty="0">
                <a:latin typeface="Georgia"/>
                <a:ea typeface="Georgia"/>
                <a:cs typeface="Georgia"/>
                <a:sym typeface="Georgia"/>
              </a:rPr>
              <a:t>Many aspects of presentations/virtual seminars</a:t>
            </a:r>
          </a:p>
          <a:p>
            <a:pPr lvl="0" rtl="0">
              <a:spcBef>
                <a:spcPts val="0"/>
              </a:spcBef>
              <a:buNone/>
            </a:pPr>
            <a:endParaRPr sz="1600" dirty="0">
              <a:latin typeface="Georgia"/>
              <a:ea typeface="Georgia"/>
              <a:cs typeface="Georgia"/>
              <a:sym typeface="Georgia"/>
            </a:endParaRPr>
          </a:p>
          <a:p>
            <a:pPr lvl="0" rtl="0">
              <a:spcBef>
                <a:spcPts val="0"/>
              </a:spcBef>
              <a:buNone/>
            </a:pPr>
            <a:r>
              <a:rPr lang="en" sz="1600" dirty="0">
                <a:latin typeface="Georgia"/>
                <a:ea typeface="Georgia"/>
                <a:cs typeface="Georgia"/>
                <a:sym typeface="Georgia"/>
              </a:rPr>
              <a:t>However, moving from subjective to objective assessment may result in pedagogical limitations </a:t>
            </a:r>
          </a:p>
          <a:p>
            <a:pPr marL="457200" lvl="0" indent="-228600" rtl="0">
              <a:spcBef>
                <a:spcPts val="0"/>
              </a:spcBef>
              <a:buClr>
                <a:srgbClr val="999999"/>
              </a:buClr>
              <a:buFont typeface="Georgia"/>
              <a:buChar char="●"/>
            </a:pPr>
            <a:r>
              <a:rPr lang="en" sz="1600" dirty="0">
                <a:latin typeface="Georgia"/>
                <a:ea typeface="Georgia"/>
                <a:cs typeface="Georgia"/>
                <a:sym typeface="Georgia"/>
              </a:rPr>
              <a:t>Objective assessment is better suited towards natural sciences</a:t>
            </a:r>
          </a:p>
          <a:p>
            <a:pPr lvl="0">
              <a:spcBef>
                <a:spcPts val="0"/>
              </a:spcBef>
              <a:buNone/>
            </a:pPr>
            <a:endParaRPr sz="1600" dirty="0">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533400" y="4875175"/>
            <a:ext cx="7060769" cy="770400"/>
          </a:xfrm>
          <a:prstGeom prst="rect">
            <a:avLst/>
          </a:prstGeom>
          <a:ln>
            <a:solidFill>
              <a:srgbClr val="FF0000"/>
            </a:solidFill>
            <a:miter lim="800000"/>
          </a:ln>
        </p:spPr>
        <p:txBody>
          <a:bodyPr lIns="91425" tIns="91425" rIns="91425" bIns="91425" anchor="b" anchorCtr="0">
            <a:noAutofit/>
          </a:bodyPr>
          <a:lstStyle/>
          <a:p>
            <a:pPr lvl="0" rtl="0">
              <a:spcBef>
                <a:spcPts val="0"/>
              </a:spcBef>
              <a:buNone/>
            </a:pPr>
            <a:r>
              <a:rPr lang="en" b="1">
                <a:solidFill>
                  <a:srgbClr val="111111"/>
                </a:solidFill>
              </a:rPr>
              <a:t> 4. </a:t>
            </a:r>
            <a:r>
              <a:rPr lang="en"/>
              <a:t>When is it “open enough”?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p:nvPr/>
        </p:nvSpPr>
        <p:spPr>
          <a:xfrm>
            <a:off x="2490325" y="3292700"/>
            <a:ext cx="3500400" cy="3500400"/>
          </a:xfrm>
          <a:prstGeom prst="ellipse">
            <a:avLst/>
          </a:prstGeom>
          <a:solidFill>
            <a:srgbClr val="000000">
              <a:alpha val="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solidFill>
                <a:schemeClr val="dk1"/>
              </a:solidFill>
            </a:endParaRPr>
          </a:p>
          <a:p>
            <a:pPr lvl="0" algn="ctr">
              <a:spcBef>
                <a:spcPts val="0"/>
              </a:spcBef>
              <a:buClr>
                <a:schemeClr val="dk1"/>
              </a:buClr>
              <a:buFont typeface="Arial"/>
              <a:buNone/>
            </a:pPr>
            <a:r>
              <a:rPr lang="en">
                <a:solidFill>
                  <a:schemeClr val="dk1"/>
                </a:solidFill>
              </a:rPr>
              <a:t>Secondary Audiences</a:t>
            </a:r>
          </a:p>
          <a:p>
            <a:pPr lvl="0">
              <a:spcBef>
                <a:spcPts val="0"/>
              </a:spcBef>
              <a:buNone/>
            </a:pPr>
            <a:endParaRPr/>
          </a:p>
          <a:p>
            <a:pPr lvl="0">
              <a:spcBef>
                <a:spcPts val="0"/>
              </a:spcBef>
              <a:buNone/>
            </a:pPr>
            <a:endParaRPr/>
          </a:p>
          <a:p>
            <a:pPr lvl="0">
              <a:spcBef>
                <a:spcPts val="0"/>
              </a:spcBef>
              <a:buNone/>
            </a:pPr>
            <a:endParaRPr/>
          </a:p>
        </p:txBody>
      </p:sp>
      <p:sp>
        <p:nvSpPr>
          <p:cNvPr id="201" name="Shape 201"/>
          <p:cNvSpPr txBox="1">
            <a:spLocks noGrp="1"/>
          </p:cNvSpPr>
          <p:nvPr>
            <p:ph type="title"/>
          </p:nvPr>
        </p:nvSpPr>
        <p:spPr>
          <a:xfrm>
            <a:off x="533400" y="581662"/>
            <a:ext cx="2253343" cy="625563"/>
          </a:xfrm>
          <a:prstGeom prst="rect">
            <a:avLst/>
          </a:prstGeom>
        </p:spPr>
        <p:txBody>
          <a:bodyPr lIns="91425" tIns="91425" rIns="91425" bIns="91425" anchor="t" anchorCtr="0">
            <a:noAutofit/>
          </a:bodyPr>
          <a:lstStyle/>
          <a:p>
            <a:pPr lvl="0" rtl="0">
              <a:spcBef>
                <a:spcPts val="0"/>
              </a:spcBef>
              <a:buNone/>
            </a:pPr>
            <a:r>
              <a:rPr lang="en"/>
              <a:t>Open Enough?</a:t>
            </a:r>
          </a:p>
        </p:txBody>
      </p:sp>
      <p:sp>
        <p:nvSpPr>
          <p:cNvPr id="202" name="Shape 202"/>
          <p:cNvSpPr txBox="1">
            <a:spLocks noGrp="1"/>
          </p:cNvSpPr>
          <p:nvPr>
            <p:ph type="body" idx="1"/>
          </p:nvPr>
        </p:nvSpPr>
        <p:spPr>
          <a:xfrm>
            <a:off x="1596850" y="1600200"/>
            <a:ext cx="7089900" cy="3552900"/>
          </a:xfrm>
          <a:prstGeom prst="rect">
            <a:avLst/>
          </a:prstGeom>
        </p:spPr>
        <p:txBody>
          <a:bodyPr lIns="91425" tIns="91425" rIns="91425" bIns="91425" anchor="t" anchorCtr="0">
            <a:noAutofit/>
          </a:bodyPr>
          <a:lstStyle/>
          <a:p>
            <a:pPr lvl="0" rtl="0">
              <a:spcBef>
                <a:spcPts val="0"/>
              </a:spcBef>
              <a:buNone/>
            </a:pPr>
            <a:r>
              <a:rPr lang="en" sz="1800" dirty="0" smtClean="0"/>
              <a:t>First consideration - who is the primary audience (Smith and Ragan, 2005)</a:t>
            </a:r>
          </a:p>
          <a:p>
            <a:pPr marL="457200" lvl="0" indent="-342900" rtl="0">
              <a:spcBef>
                <a:spcPts val="0"/>
              </a:spcBef>
              <a:buSzPct val="100000"/>
              <a:buFont typeface="Arial" charset="0"/>
              <a:buChar char="•"/>
            </a:pPr>
            <a:r>
              <a:rPr lang="en" sz="1800" dirty="0" smtClean="0"/>
              <a:t>Unless specifically directed by our employer to consider a broader audience, primary audience is usually tuition paying students for the course</a:t>
            </a:r>
          </a:p>
          <a:p>
            <a:pPr marL="457200" lvl="0" indent="0" rtl="0">
              <a:spcBef>
                <a:spcPts val="0"/>
              </a:spcBef>
              <a:buNone/>
            </a:pPr>
            <a:endParaRPr sz="1800" dirty="0"/>
          </a:p>
        </p:txBody>
      </p:sp>
      <p:sp>
        <p:nvSpPr>
          <p:cNvPr id="203" name="Shape 203"/>
          <p:cNvSpPr txBox="1"/>
          <p:nvPr/>
        </p:nvSpPr>
        <p:spPr>
          <a:xfrm>
            <a:off x="1596850" y="5502175"/>
            <a:ext cx="6804000" cy="6093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1200" i="1">
              <a:solidFill>
                <a:srgbClr val="999999"/>
              </a:solidFill>
              <a:latin typeface="Georgia"/>
              <a:ea typeface="Georgia"/>
              <a:cs typeface="Georgia"/>
              <a:sym typeface="Georgia"/>
            </a:endParaRPr>
          </a:p>
          <a:p>
            <a:pPr lvl="0" rtl="0">
              <a:spcBef>
                <a:spcPts val="0"/>
              </a:spcBef>
              <a:buClr>
                <a:schemeClr val="dk1"/>
              </a:buClr>
              <a:buFont typeface="Arial"/>
              <a:buNone/>
            </a:pPr>
            <a:endParaRPr sz="1200" i="1">
              <a:solidFill>
                <a:srgbClr val="999999"/>
              </a:solidFill>
              <a:latin typeface="Georgia"/>
              <a:ea typeface="Georgia"/>
              <a:cs typeface="Georgia"/>
              <a:sym typeface="Georgia"/>
            </a:endParaRPr>
          </a:p>
          <a:p>
            <a:pPr lvl="0" rtl="0">
              <a:spcBef>
                <a:spcPts val="0"/>
              </a:spcBef>
              <a:buNone/>
            </a:pPr>
            <a:endParaRPr sz="1200" i="1">
              <a:solidFill>
                <a:srgbClr val="999999"/>
              </a:solidFill>
              <a:latin typeface="Georgia"/>
              <a:ea typeface="Georgia"/>
              <a:cs typeface="Georgia"/>
              <a:sym typeface="Georgia"/>
            </a:endParaRPr>
          </a:p>
        </p:txBody>
      </p:sp>
      <p:sp>
        <p:nvSpPr>
          <p:cNvPr id="204" name="Shape 204"/>
          <p:cNvSpPr/>
          <p:nvPr/>
        </p:nvSpPr>
        <p:spPr>
          <a:xfrm>
            <a:off x="3564925" y="4367300"/>
            <a:ext cx="1351200" cy="1351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t>Primary Audience</a:t>
            </a:r>
          </a:p>
        </p:txBody>
      </p:sp>
      <p:sp>
        <p:nvSpPr>
          <p:cNvPr id="205" name="Shape 205"/>
          <p:cNvSpPr/>
          <p:nvPr/>
        </p:nvSpPr>
        <p:spPr>
          <a:xfrm>
            <a:off x="6271550" y="3096600"/>
            <a:ext cx="2066100" cy="3761400"/>
          </a:xfrm>
          <a:prstGeom prst="rect">
            <a:avLst/>
          </a:prstGeom>
          <a:solidFill>
            <a:srgbClr val="9E9E9E"/>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457200" lvl="0" indent="-304800" rtl="0">
              <a:spcBef>
                <a:spcPts val="0"/>
              </a:spcBef>
              <a:buSzPct val="100000"/>
              <a:buChar char="●"/>
            </a:pPr>
            <a:r>
              <a:rPr lang="en" sz="1200" dirty="0"/>
              <a:t>Other students in the same program</a:t>
            </a:r>
          </a:p>
          <a:p>
            <a:pPr marL="457200" lvl="0" indent="-304800" rtl="0">
              <a:spcBef>
                <a:spcPts val="0"/>
              </a:spcBef>
              <a:buSzPct val="100000"/>
              <a:buChar char="●"/>
            </a:pPr>
            <a:r>
              <a:rPr lang="en" sz="1200" dirty="0"/>
              <a:t>Other instructors in the same program</a:t>
            </a:r>
          </a:p>
          <a:p>
            <a:pPr lvl="0" rtl="0">
              <a:spcBef>
                <a:spcPts val="0"/>
              </a:spcBef>
              <a:buNone/>
            </a:pPr>
            <a:endParaRPr sz="1200" dirty="0"/>
          </a:p>
          <a:p>
            <a:pPr marL="457200" lvl="0" indent="-304800" rtl="0">
              <a:spcBef>
                <a:spcPts val="0"/>
              </a:spcBef>
              <a:buSzPct val="100000"/>
              <a:buChar char="●"/>
            </a:pPr>
            <a:r>
              <a:rPr lang="en" sz="1200" dirty="0"/>
              <a:t>Other students at the institution</a:t>
            </a:r>
          </a:p>
          <a:p>
            <a:pPr lvl="0" rtl="0">
              <a:spcBef>
                <a:spcPts val="0"/>
              </a:spcBef>
              <a:buNone/>
            </a:pPr>
            <a:endParaRPr sz="1200" dirty="0"/>
          </a:p>
          <a:p>
            <a:pPr marL="457200" lvl="0" indent="-304800" rtl="0">
              <a:spcBef>
                <a:spcPts val="0"/>
              </a:spcBef>
              <a:buSzPct val="100000"/>
              <a:buChar char="●"/>
            </a:pPr>
            <a:r>
              <a:rPr lang="en" sz="1200" dirty="0"/>
              <a:t>Similar students at other institutions</a:t>
            </a:r>
          </a:p>
          <a:p>
            <a:pPr marL="457200" lvl="0" indent="-304800" rtl="0">
              <a:spcBef>
                <a:spcPts val="0"/>
              </a:spcBef>
              <a:buSzPct val="100000"/>
              <a:buChar char="●"/>
            </a:pPr>
            <a:r>
              <a:rPr lang="en" sz="1200" dirty="0"/>
              <a:t>Similar instructors at other institutions </a:t>
            </a:r>
          </a:p>
          <a:p>
            <a:pPr lvl="0" rtl="0">
              <a:spcBef>
                <a:spcPts val="0"/>
              </a:spcBef>
              <a:buNone/>
            </a:pPr>
            <a:endParaRPr sz="1200" dirty="0"/>
          </a:p>
          <a:p>
            <a:pPr marL="457200" lvl="0" indent="-304800" rtl="0">
              <a:spcBef>
                <a:spcPts val="0"/>
              </a:spcBef>
              <a:buSzPct val="100000"/>
              <a:buChar char="●"/>
            </a:pPr>
            <a:r>
              <a:rPr lang="en" sz="1200" dirty="0"/>
              <a:t>Other instructors (generally)</a:t>
            </a:r>
          </a:p>
          <a:p>
            <a:pPr lvl="0" rtl="0">
              <a:spcBef>
                <a:spcPts val="0"/>
              </a:spcBef>
              <a:buNone/>
            </a:pPr>
            <a:endParaRPr sz="1200" dirty="0"/>
          </a:p>
          <a:p>
            <a:pPr marL="457200" lvl="0" indent="-304800" rtl="0">
              <a:spcBef>
                <a:spcPts val="0"/>
              </a:spcBef>
              <a:buSzPct val="100000"/>
              <a:buChar char="●"/>
            </a:pPr>
            <a:r>
              <a:rPr lang="en" sz="1200" dirty="0"/>
              <a:t>Lifelong learners</a:t>
            </a:r>
          </a:p>
          <a:p>
            <a:pPr lvl="0" rtl="0">
              <a:spcBef>
                <a:spcPts val="0"/>
              </a:spcBef>
              <a:buNone/>
            </a:pPr>
            <a:endParaRPr sz="1200" dirty="0"/>
          </a:p>
          <a:p>
            <a:pPr marL="457200" lvl="0" indent="-304800" rtl="0">
              <a:spcBef>
                <a:spcPts val="0"/>
              </a:spcBef>
              <a:buSzPct val="100000"/>
              <a:buChar char="●"/>
            </a:pPr>
            <a:r>
              <a:rPr lang="en" sz="1200" dirty="0"/>
              <a:t>Everyone (?)</a:t>
            </a:r>
          </a:p>
          <a:p>
            <a:pPr lvl="0" rtl="0">
              <a:spcBef>
                <a:spcPts val="0"/>
              </a:spcBef>
              <a:buNone/>
            </a:pPr>
            <a:endParaRPr sz="1200" dirty="0"/>
          </a:p>
          <a:p>
            <a:pPr lvl="0" rtl="0">
              <a:spcBef>
                <a:spcPts val="0"/>
              </a:spcBef>
              <a:buNone/>
            </a:pPr>
            <a:endParaRPr sz="1200" dirty="0"/>
          </a:p>
          <a:p>
            <a:pPr lvl="0">
              <a:spcBef>
                <a:spcPts val="0"/>
              </a:spcBef>
              <a:buNone/>
            </a:pPr>
            <a:endParaRPr sz="1200" dirty="0"/>
          </a:p>
        </p:txBody>
      </p:sp>
      <p:cxnSp>
        <p:nvCxnSpPr>
          <p:cNvPr id="206" name="Shape 206"/>
          <p:cNvCxnSpPr/>
          <p:nvPr/>
        </p:nvCxnSpPr>
        <p:spPr>
          <a:xfrm rot="10800000" flipH="1">
            <a:off x="5164550" y="3354025"/>
            <a:ext cx="1107000" cy="25590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3203050" y="1496015"/>
            <a:ext cx="5185200" cy="4580550"/>
          </a:xfrm>
          <a:prstGeom prst="rect">
            <a:avLst/>
          </a:prstGeom>
        </p:spPr>
        <p:txBody>
          <a:bodyPr lIns="91425" tIns="91425" rIns="91425" bIns="91425" anchor="t" anchorCtr="0">
            <a:noAutofit/>
          </a:bodyPr>
          <a:lstStyle/>
          <a:p>
            <a:pPr lvl="0">
              <a:spcBef>
                <a:spcPts val="0"/>
              </a:spcBef>
              <a:buNone/>
            </a:pPr>
            <a:r>
              <a:rPr lang="en" sz="1800" dirty="0"/>
              <a:t>Second Consideration - who will you never reach:</a:t>
            </a:r>
          </a:p>
          <a:p>
            <a:pPr marL="400050" indent="-285750">
              <a:buFont typeface="Arial" charset="0"/>
              <a:buChar char="•"/>
            </a:pPr>
            <a:r>
              <a:rPr lang="en" sz="1800" dirty="0"/>
              <a:t>Learners using other languages</a:t>
            </a:r>
          </a:p>
          <a:p>
            <a:pPr marL="857250" lvl="1" indent="-285750">
              <a:buFont typeface="Courier New" charset="0"/>
              <a:buChar char="o"/>
            </a:pPr>
            <a:r>
              <a:rPr lang="en" sz="1800" dirty="0"/>
              <a:t>While it may be possible to account for more than one language, accounting for all is impossible</a:t>
            </a:r>
          </a:p>
          <a:p>
            <a:pPr marL="742950" indent="-285750">
              <a:buFont typeface="Arial" charset="0"/>
              <a:buChar char="•"/>
            </a:pPr>
            <a:endParaRPr sz="1800" dirty="0"/>
          </a:p>
          <a:p>
            <a:pPr marL="400050" indent="-285750">
              <a:buFont typeface="Arial" charset="0"/>
              <a:buChar char="•"/>
            </a:pPr>
            <a:r>
              <a:rPr lang="en" sz="1800" dirty="0"/>
              <a:t>Those lacking key infrastructure (access to the internet and electricity)</a:t>
            </a:r>
          </a:p>
          <a:p>
            <a:pPr marL="857250" lvl="1" indent="-285750">
              <a:buFont typeface="Courier New" charset="0"/>
              <a:buChar char="o"/>
            </a:pPr>
            <a:r>
              <a:rPr lang="en" sz="1800" dirty="0"/>
              <a:t>One can account for low bandwidth, but not no bandwidth/electricity</a:t>
            </a:r>
          </a:p>
          <a:p>
            <a:pPr marL="742950" indent="-285750">
              <a:buFont typeface="Arial" charset="0"/>
              <a:buChar char="•"/>
            </a:pPr>
            <a:endParaRPr sz="1800" dirty="0"/>
          </a:p>
          <a:p>
            <a:pPr marL="400050" indent="-285750">
              <a:buFont typeface="Arial" charset="0"/>
              <a:buChar char="•"/>
            </a:pPr>
            <a:r>
              <a:rPr lang="en" sz="1800" dirty="0"/>
              <a:t>Those lacking prior knowledge</a:t>
            </a:r>
          </a:p>
          <a:p>
            <a:pPr marL="857250" lvl="1" indent="-285750">
              <a:buFont typeface="Courier New" charset="0"/>
              <a:buChar char="o"/>
            </a:pPr>
            <a:r>
              <a:rPr lang="en" sz="1800" dirty="0"/>
              <a:t>E.g. if you were designing OERs for a graduate mathematics course, would it be reasonable to include introductory material on counting?</a:t>
            </a:r>
          </a:p>
        </p:txBody>
      </p:sp>
      <p:sp>
        <p:nvSpPr>
          <p:cNvPr id="5" name="Shape 201"/>
          <p:cNvSpPr txBox="1">
            <a:spLocks noGrp="1"/>
          </p:cNvSpPr>
          <p:nvPr>
            <p:ph type="title"/>
          </p:nvPr>
        </p:nvSpPr>
        <p:spPr>
          <a:xfrm>
            <a:off x="533400" y="581662"/>
            <a:ext cx="2253343" cy="625563"/>
          </a:xfrm>
          <a:prstGeom prst="rect">
            <a:avLst/>
          </a:prstGeom>
        </p:spPr>
        <p:txBody>
          <a:bodyPr lIns="91425" tIns="91425" rIns="91425" bIns="91425" anchor="t" anchorCtr="0">
            <a:noAutofit/>
          </a:bodyPr>
          <a:lstStyle/>
          <a:p>
            <a:pPr lvl="0" rtl="0">
              <a:spcBef>
                <a:spcPts val="0"/>
              </a:spcBef>
              <a:buNone/>
            </a:pPr>
            <a:r>
              <a:rPr lang="en"/>
              <a:t>Open Enough?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551375" y="533400"/>
            <a:ext cx="3313500" cy="959100"/>
          </a:xfrm>
          <a:prstGeom prst="rect">
            <a:avLst/>
          </a:prstGeom>
        </p:spPr>
        <p:txBody>
          <a:bodyPr lIns="91425" tIns="91425" rIns="91425" bIns="91425" anchor="t" anchorCtr="0">
            <a:noAutofit/>
          </a:bodyPr>
          <a:lstStyle/>
          <a:p>
            <a:pPr lvl="0" rtl="0">
              <a:spcBef>
                <a:spcPts val="0"/>
              </a:spcBef>
              <a:buNone/>
            </a:pPr>
            <a:r>
              <a:rPr lang="en"/>
              <a:t>Finding the Right amount of Openness</a:t>
            </a:r>
          </a:p>
        </p:txBody>
      </p:sp>
      <p:sp>
        <p:nvSpPr>
          <p:cNvPr id="218" name="Shape 218"/>
          <p:cNvSpPr txBox="1"/>
          <p:nvPr/>
        </p:nvSpPr>
        <p:spPr>
          <a:xfrm>
            <a:off x="1233219" y="1657829"/>
            <a:ext cx="5263311" cy="4611000"/>
          </a:xfrm>
          <a:prstGeom prst="rect">
            <a:avLst/>
          </a:prstGeom>
          <a:noFill/>
          <a:ln>
            <a:noFill/>
          </a:ln>
        </p:spPr>
        <p:txBody>
          <a:bodyPr lIns="91425" tIns="91425" rIns="91425" bIns="91425" anchor="t" anchorCtr="0">
            <a:noAutofit/>
          </a:bodyPr>
          <a:lstStyle/>
          <a:p>
            <a:pPr lvl="0" rtl="0">
              <a:spcBef>
                <a:spcPts val="600"/>
              </a:spcBef>
              <a:buNone/>
            </a:pPr>
            <a:r>
              <a:rPr lang="en" sz="1800" dirty="0">
                <a:solidFill>
                  <a:srgbClr val="1D1D1B"/>
                </a:solidFill>
                <a:latin typeface="Georgia"/>
                <a:ea typeface="Georgia"/>
                <a:cs typeface="Georgia"/>
                <a:sym typeface="Georgia"/>
              </a:rPr>
              <a:t>Third Consideration - time and effort available to invest</a:t>
            </a:r>
          </a:p>
          <a:p>
            <a:pPr marL="457200" lvl="0" indent="-342900" rtl="0">
              <a:spcBef>
                <a:spcPts val="600"/>
              </a:spcBef>
              <a:buClr>
                <a:srgbClr val="999999"/>
              </a:buClr>
              <a:buSzPct val="100000"/>
              <a:buFont typeface="Georgia"/>
              <a:buChar char="●"/>
            </a:pPr>
            <a:r>
              <a:rPr lang="en" sz="1800" dirty="0">
                <a:solidFill>
                  <a:srgbClr val="1D1D1B"/>
                </a:solidFill>
                <a:latin typeface="Georgia"/>
                <a:ea typeface="Georgia"/>
                <a:cs typeface="Georgia"/>
                <a:sym typeface="Georgia"/>
              </a:rPr>
              <a:t>Each step towards openness requires a cumulatively greater amount of time and effort</a:t>
            </a:r>
          </a:p>
          <a:p>
            <a:pPr lvl="0" rtl="0">
              <a:spcBef>
                <a:spcPts val="600"/>
              </a:spcBef>
              <a:buNone/>
            </a:pPr>
            <a:endParaRPr sz="1800" dirty="0">
              <a:solidFill>
                <a:srgbClr val="1D1D1B"/>
              </a:solidFill>
              <a:latin typeface="Georgia"/>
              <a:ea typeface="Georgia"/>
              <a:cs typeface="Georgia"/>
              <a:sym typeface="Georgia"/>
            </a:endParaRPr>
          </a:p>
          <a:p>
            <a:pPr marL="457200" lvl="0" indent="-342900" rtl="0">
              <a:spcBef>
                <a:spcPts val="600"/>
              </a:spcBef>
              <a:buClr>
                <a:srgbClr val="999999"/>
              </a:buClr>
              <a:buSzPct val="100000"/>
              <a:buFont typeface="Georgia"/>
              <a:buChar char="●"/>
            </a:pPr>
            <a:r>
              <a:rPr lang="en" sz="1800" dirty="0">
                <a:solidFill>
                  <a:srgbClr val="1D1D1B"/>
                </a:solidFill>
                <a:latin typeface="Georgia"/>
                <a:ea typeface="Georgia"/>
                <a:cs typeface="Georgia"/>
                <a:sym typeface="Georgia"/>
              </a:rPr>
              <a:t>Remember steps towards openness can be iterative</a:t>
            </a:r>
          </a:p>
          <a:p>
            <a:pPr marL="914400" lvl="1" indent="-342900" rtl="0">
              <a:spcBef>
                <a:spcPts val="600"/>
              </a:spcBef>
              <a:buClr>
                <a:srgbClr val="999999"/>
              </a:buClr>
              <a:buSzPct val="100000"/>
              <a:buFont typeface="Georgia"/>
              <a:buChar char="○"/>
            </a:pPr>
            <a:r>
              <a:rPr lang="en" sz="1800" dirty="0">
                <a:solidFill>
                  <a:srgbClr val="1D1D1B"/>
                </a:solidFill>
                <a:latin typeface="Georgia"/>
                <a:ea typeface="Georgia"/>
                <a:cs typeface="Georgia"/>
                <a:sym typeface="Georgia"/>
              </a:rPr>
              <a:t>E.g. teach a course one year with Open Access readings, and next year make course materials or lectures open</a:t>
            </a:r>
          </a:p>
          <a:p>
            <a:pPr marL="457200" lvl="0" indent="0" rtl="0">
              <a:spcBef>
                <a:spcPts val="600"/>
              </a:spcBef>
              <a:buNone/>
            </a:pPr>
            <a:endParaRPr sz="1800" dirty="0">
              <a:solidFill>
                <a:srgbClr val="1D1D1B"/>
              </a:solidFill>
              <a:latin typeface="Georgia"/>
              <a:ea typeface="Georgia"/>
              <a:cs typeface="Georgia"/>
              <a:sym typeface="Georgia"/>
            </a:endParaRPr>
          </a:p>
          <a:p>
            <a:pPr marL="457200" lvl="0" indent="-342900" rtl="0">
              <a:spcBef>
                <a:spcPts val="600"/>
              </a:spcBef>
              <a:buClr>
                <a:srgbClr val="999999"/>
              </a:buClr>
              <a:buSzPct val="100000"/>
              <a:buFont typeface="Georgia"/>
              <a:buChar char="●"/>
            </a:pPr>
            <a:r>
              <a:rPr lang="en" sz="1800" dirty="0">
                <a:solidFill>
                  <a:srgbClr val="1D1D1B"/>
                </a:solidFill>
                <a:latin typeface="Georgia"/>
                <a:ea typeface="Georgia"/>
                <a:cs typeface="Georgia"/>
                <a:sym typeface="Georgia"/>
              </a:rPr>
              <a:t>While openness has intrinsic value, don’t lose sight of primary audience and responsibilities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863" y="2387134"/>
            <a:ext cx="2054530" cy="237764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551375" y="533400"/>
            <a:ext cx="3088800" cy="581100"/>
          </a:xfrm>
          <a:prstGeom prst="rect">
            <a:avLst/>
          </a:prstGeom>
        </p:spPr>
        <p:txBody>
          <a:bodyPr lIns="91425" tIns="91425" rIns="91425" bIns="91425" anchor="t" anchorCtr="0">
            <a:noAutofit/>
          </a:bodyPr>
          <a:lstStyle/>
          <a:p>
            <a:pPr lvl="0" rtl="0">
              <a:spcBef>
                <a:spcPts val="0"/>
              </a:spcBef>
              <a:buNone/>
            </a:pPr>
            <a:r>
              <a:rPr lang="en"/>
              <a:t>Recommendations</a:t>
            </a:r>
          </a:p>
        </p:txBody>
      </p:sp>
      <p:sp>
        <p:nvSpPr>
          <p:cNvPr id="236" name="Shape 236"/>
          <p:cNvSpPr txBox="1"/>
          <p:nvPr/>
        </p:nvSpPr>
        <p:spPr>
          <a:xfrm>
            <a:off x="1463025" y="1114500"/>
            <a:ext cx="6812400" cy="4611000"/>
          </a:xfrm>
          <a:prstGeom prst="rect">
            <a:avLst/>
          </a:prstGeom>
          <a:noFill/>
          <a:ln>
            <a:noFill/>
          </a:ln>
        </p:spPr>
        <p:txBody>
          <a:bodyPr lIns="91425" tIns="91425" rIns="91425" bIns="91425" anchor="t" anchorCtr="0">
            <a:noAutofit/>
          </a:bodyPr>
          <a:lstStyle/>
          <a:p>
            <a:pPr lvl="0" rtl="0">
              <a:spcBef>
                <a:spcPts val="600"/>
              </a:spcBef>
              <a:buNone/>
            </a:pPr>
            <a:r>
              <a:rPr lang="en" dirty="0">
                <a:solidFill>
                  <a:srgbClr val="1D1D1B"/>
                </a:solidFill>
                <a:latin typeface="Georgia"/>
                <a:ea typeface="Georgia"/>
                <a:cs typeface="Georgia"/>
                <a:sym typeface="Georgia"/>
              </a:rPr>
              <a:t>Pedagogy</a:t>
            </a:r>
          </a:p>
          <a:p>
            <a:pPr marL="457200" lvl="0" indent="-228600" rtl="0">
              <a:spcBef>
                <a:spcPts val="600"/>
              </a:spcBef>
              <a:buClr>
                <a:srgbClr val="999999"/>
              </a:buClr>
              <a:buFont typeface="Georgia"/>
              <a:buChar char="●"/>
            </a:pPr>
            <a:r>
              <a:rPr lang="en" dirty="0">
                <a:solidFill>
                  <a:srgbClr val="1D1D1B"/>
                </a:solidFill>
                <a:latin typeface="Georgia"/>
                <a:ea typeface="Georgia"/>
                <a:cs typeface="Georgia"/>
                <a:sym typeface="Georgia"/>
              </a:rPr>
              <a:t>Need more well written literature on OER implementation and development</a:t>
            </a:r>
          </a:p>
          <a:p>
            <a:pPr marL="914400" lvl="1" indent="-228600" rtl="0">
              <a:spcBef>
                <a:spcPts val="600"/>
              </a:spcBef>
              <a:buClr>
                <a:srgbClr val="999999"/>
              </a:buClr>
              <a:buFont typeface="Georgia"/>
              <a:buChar char="○"/>
            </a:pPr>
            <a:r>
              <a:rPr lang="en" dirty="0">
                <a:solidFill>
                  <a:srgbClr val="1D1D1B"/>
                </a:solidFill>
                <a:latin typeface="Georgia"/>
                <a:ea typeface="Georgia"/>
                <a:cs typeface="Georgia"/>
                <a:sym typeface="Georgia"/>
              </a:rPr>
              <a:t>Abundance of case studies and one-off examples</a:t>
            </a:r>
          </a:p>
          <a:p>
            <a:pPr marL="457200" lvl="0" indent="-228600" rtl="0">
              <a:spcBef>
                <a:spcPts val="600"/>
              </a:spcBef>
              <a:buClr>
                <a:srgbClr val="999999"/>
              </a:buClr>
              <a:buFont typeface="Georgia"/>
              <a:buChar char="●"/>
            </a:pPr>
            <a:r>
              <a:rPr lang="en" dirty="0">
                <a:solidFill>
                  <a:srgbClr val="1D1D1B"/>
                </a:solidFill>
                <a:latin typeface="Georgia"/>
                <a:ea typeface="Georgia"/>
                <a:cs typeface="Georgia"/>
                <a:sym typeface="Georgia"/>
              </a:rPr>
              <a:t>There are a number of toolkits which instructors can consult</a:t>
            </a:r>
          </a:p>
          <a:p>
            <a:pPr marL="914400" lvl="1" indent="-228600" rtl="0">
              <a:spcBef>
                <a:spcPts val="600"/>
              </a:spcBef>
              <a:buClr>
                <a:srgbClr val="999999"/>
              </a:buClr>
              <a:buFont typeface="Georgia"/>
              <a:buChar char="○"/>
            </a:pPr>
            <a:r>
              <a:rPr lang="en" u="sng" dirty="0">
                <a:solidFill>
                  <a:schemeClr val="hlink"/>
                </a:solidFill>
                <a:latin typeface="Georgia"/>
                <a:ea typeface="Georgia"/>
                <a:cs typeface="Georgia"/>
                <a:sym typeface="Georgia"/>
                <a:hlinkClick r:id="rId3"/>
              </a:rPr>
              <a:t>Alberta OER Starter Kit</a:t>
            </a:r>
          </a:p>
          <a:p>
            <a:pPr marL="914400" lvl="1" indent="-228600" rtl="0">
              <a:spcBef>
                <a:spcPts val="600"/>
              </a:spcBef>
              <a:buClr>
                <a:srgbClr val="999999"/>
              </a:buClr>
              <a:buFont typeface="Georgia"/>
              <a:buChar char="○"/>
            </a:pPr>
            <a:r>
              <a:rPr lang="en" u="sng" dirty="0">
                <a:solidFill>
                  <a:schemeClr val="hlink"/>
                </a:solidFill>
                <a:latin typeface="Georgia"/>
                <a:ea typeface="Georgia"/>
                <a:cs typeface="Georgia"/>
                <a:sym typeface="Georgia"/>
                <a:hlinkClick r:id="rId4"/>
              </a:rPr>
              <a:t>Jisc OER Guide</a:t>
            </a:r>
          </a:p>
          <a:p>
            <a:pPr marL="457200" lvl="0" indent="-228600" rtl="0">
              <a:spcBef>
                <a:spcPts val="600"/>
              </a:spcBef>
              <a:buClr>
                <a:srgbClr val="999999"/>
              </a:buClr>
              <a:buFont typeface="Georgia"/>
              <a:buChar char="●"/>
            </a:pPr>
            <a:r>
              <a:rPr lang="en" dirty="0">
                <a:solidFill>
                  <a:srgbClr val="1D1D1B"/>
                </a:solidFill>
                <a:latin typeface="Georgia"/>
                <a:ea typeface="Georgia"/>
                <a:cs typeface="Georgia"/>
                <a:sym typeface="Georgia"/>
              </a:rPr>
              <a:t>Give your primary audience priority</a:t>
            </a:r>
          </a:p>
          <a:p>
            <a:pPr marL="914400" lvl="1" indent="-228600" rtl="0">
              <a:spcBef>
                <a:spcPts val="600"/>
              </a:spcBef>
              <a:buClr>
                <a:srgbClr val="999999"/>
              </a:buClr>
              <a:buFont typeface="Georgia"/>
              <a:buChar char="○"/>
            </a:pPr>
            <a:r>
              <a:rPr lang="en" dirty="0">
                <a:solidFill>
                  <a:srgbClr val="1D1D1B"/>
                </a:solidFill>
                <a:latin typeface="Georgia"/>
                <a:ea typeface="Georgia"/>
                <a:cs typeface="Georgia"/>
                <a:sym typeface="Georgia"/>
              </a:rPr>
              <a:t>If designing for a secondary audience, choose one that closely overlaps</a:t>
            </a:r>
          </a:p>
          <a:p>
            <a:pPr marL="457200" lvl="0" indent="-228600" rtl="0">
              <a:spcBef>
                <a:spcPts val="600"/>
              </a:spcBef>
              <a:buClr>
                <a:srgbClr val="999999"/>
              </a:buClr>
              <a:buFont typeface="Georgia"/>
              <a:buChar char="●"/>
            </a:pPr>
            <a:r>
              <a:rPr lang="en" dirty="0">
                <a:solidFill>
                  <a:srgbClr val="1D1D1B"/>
                </a:solidFill>
                <a:latin typeface="Georgia"/>
                <a:ea typeface="Georgia"/>
                <a:cs typeface="Georgia"/>
                <a:sym typeface="Georgia"/>
              </a:rPr>
              <a:t>In the OER introduction outline prior knowledge learners must possess</a:t>
            </a:r>
          </a:p>
          <a:p>
            <a:pPr marL="914400" lvl="1" indent="-228600" rtl="0">
              <a:spcBef>
                <a:spcPts val="600"/>
              </a:spcBef>
              <a:buClr>
                <a:srgbClr val="999999"/>
              </a:buClr>
              <a:buFont typeface="Georgia"/>
              <a:buChar char="○"/>
            </a:pPr>
            <a:r>
              <a:rPr lang="en" dirty="0">
                <a:solidFill>
                  <a:srgbClr val="1D1D1B"/>
                </a:solidFill>
                <a:latin typeface="Georgia"/>
                <a:ea typeface="Georgia"/>
                <a:cs typeface="Georgia"/>
                <a:sym typeface="Georgia"/>
              </a:rPr>
              <a:t>Also allow for comments/feedback for students and other instructors</a:t>
            </a:r>
          </a:p>
          <a:p>
            <a:pPr lvl="0" rtl="0">
              <a:spcBef>
                <a:spcPts val="600"/>
              </a:spcBef>
              <a:buNone/>
            </a:pPr>
            <a:endParaRPr dirty="0">
              <a:solidFill>
                <a:srgbClr val="1D1D1B"/>
              </a:solidFill>
              <a:latin typeface="Georgia"/>
              <a:ea typeface="Georgia"/>
              <a:cs typeface="Georgia"/>
              <a:sym typeface="Georgia"/>
            </a:endParaRPr>
          </a:p>
          <a:p>
            <a:pPr lvl="0" rtl="0">
              <a:spcBef>
                <a:spcPts val="600"/>
              </a:spcBef>
              <a:buNone/>
            </a:pPr>
            <a:r>
              <a:rPr lang="en" dirty="0">
                <a:solidFill>
                  <a:srgbClr val="1D1D1B"/>
                </a:solidFill>
                <a:latin typeface="Georgia"/>
                <a:ea typeface="Georgia"/>
                <a:cs typeface="Georgia"/>
                <a:sym typeface="Georgia"/>
              </a:rPr>
              <a:t>Licensing</a:t>
            </a:r>
          </a:p>
          <a:p>
            <a:pPr marL="457200" lvl="0" indent="-228600" rtl="0">
              <a:spcBef>
                <a:spcPts val="600"/>
              </a:spcBef>
              <a:buClr>
                <a:srgbClr val="1D1D1B"/>
              </a:buClr>
              <a:buFont typeface="Georgia"/>
              <a:buChar char="○"/>
            </a:pPr>
            <a:r>
              <a:rPr lang="en" dirty="0">
                <a:solidFill>
                  <a:srgbClr val="1D1D1B"/>
                </a:solidFill>
                <a:latin typeface="Georgia"/>
                <a:ea typeface="Georgia"/>
                <a:cs typeface="Georgia"/>
                <a:sym typeface="Georgia"/>
              </a:rPr>
              <a:t>Use permissive licenses (CC-BY, CCO) when creating materials</a:t>
            </a:r>
          </a:p>
          <a:p>
            <a:pPr lvl="0" rtl="0">
              <a:spcBef>
                <a:spcPts val="600"/>
              </a:spcBef>
              <a:buNone/>
            </a:pPr>
            <a:endParaRPr dirty="0">
              <a:solidFill>
                <a:srgbClr val="1D1D1B"/>
              </a:solidFill>
              <a:latin typeface="Georgia"/>
              <a:ea typeface="Georgia"/>
              <a:cs typeface="Georgia"/>
              <a:sym typeface="Georgia"/>
            </a:endParaRPr>
          </a:p>
          <a:p>
            <a:pPr lvl="0" rtl="0">
              <a:spcBef>
                <a:spcPts val="600"/>
              </a:spcBef>
              <a:buNone/>
            </a:pPr>
            <a:r>
              <a:rPr lang="en" dirty="0">
                <a:solidFill>
                  <a:srgbClr val="1D1D1B"/>
                </a:solidFill>
                <a:latin typeface="Georgia"/>
                <a:ea typeface="Georgia"/>
                <a:cs typeface="Georgia"/>
                <a:sym typeface="Georgia"/>
              </a:rPr>
              <a:t>Technology</a:t>
            </a:r>
          </a:p>
          <a:p>
            <a:pPr marL="457200" lvl="0" indent="-228600" rtl="0">
              <a:spcBef>
                <a:spcPts val="600"/>
              </a:spcBef>
              <a:buClr>
                <a:srgbClr val="999999"/>
              </a:buClr>
              <a:buFont typeface="Georgia"/>
              <a:buChar char="●"/>
            </a:pPr>
            <a:r>
              <a:rPr lang="en" dirty="0">
                <a:solidFill>
                  <a:srgbClr val="1D1D1B"/>
                </a:solidFill>
                <a:latin typeface="Georgia"/>
                <a:ea typeface="Georgia"/>
                <a:cs typeface="Georgia"/>
                <a:sym typeface="Georgia"/>
              </a:rPr>
              <a:t>Aim to make your OER available in at least two “common” formats that do not significantly alter the visual presentation</a:t>
            </a:r>
          </a:p>
          <a:p>
            <a:pPr marL="457200" lvl="0" indent="-228600" rtl="0">
              <a:spcBef>
                <a:spcPts val="600"/>
              </a:spcBef>
              <a:buClr>
                <a:srgbClr val="999999"/>
              </a:buClr>
              <a:buFont typeface="Georgia"/>
              <a:buChar char="●"/>
            </a:pPr>
            <a:r>
              <a:rPr lang="en" dirty="0">
                <a:solidFill>
                  <a:srgbClr val="1D1D1B"/>
                </a:solidFill>
                <a:latin typeface="Georgia"/>
                <a:ea typeface="Georgia"/>
                <a:cs typeface="Georgia"/>
                <a:sym typeface="Georgia"/>
              </a:rPr>
              <a:t>Link to software the user can download to view / edit your OER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551375" y="533400"/>
            <a:ext cx="1863300" cy="581100"/>
          </a:xfrm>
          <a:prstGeom prst="rect">
            <a:avLst/>
          </a:prstGeom>
        </p:spPr>
        <p:txBody>
          <a:bodyPr lIns="91425" tIns="91425" rIns="91425" bIns="91425" anchor="t" anchorCtr="0">
            <a:noAutofit/>
          </a:bodyPr>
          <a:lstStyle/>
          <a:p>
            <a:pPr lvl="0" rtl="0">
              <a:spcBef>
                <a:spcPts val="0"/>
              </a:spcBef>
              <a:buNone/>
            </a:pPr>
            <a:r>
              <a:rPr lang="en"/>
              <a:t>References</a:t>
            </a:r>
          </a:p>
        </p:txBody>
      </p:sp>
      <p:sp>
        <p:nvSpPr>
          <p:cNvPr id="242" name="Shape 242"/>
          <p:cNvSpPr txBox="1"/>
          <p:nvPr/>
        </p:nvSpPr>
        <p:spPr>
          <a:xfrm>
            <a:off x="1272900" y="1306400"/>
            <a:ext cx="7119900" cy="4779000"/>
          </a:xfrm>
          <a:prstGeom prst="rect">
            <a:avLst/>
          </a:prstGeom>
          <a:noFill/>
          <a:ln>
            <a:noFill/>
          </a:ln>
        </p:spPr>
        <p:txBody>
          <a:bodyPr lIns="91425" tIns="91425" rIns="91425" bIns="91425" anchor="t" anchorCtr="0">
            <a:noAutofit/>
          </a:bodyPr>
          <a:lstStyle/>
          <a:p>
            <a:pPr lvl="0" rtl="0">
              <a:lnSpc>
                <a:spcPct val="100000"/>
              </a:lnSpc>
              <a:spcBef>
                <a:spcPts val="0"/>
              </a:spcBef>
              <a:buNone/>
            </a:pPr>
            <a:r>
              <a:rPr lang="en" sz="1200" dirty="0">
                <a:solidFill>
                  <a:srgbClr val="333333"/>
                </a:solidFill>
                <a:latin typeface="Georgia"/>
                <a:ea typeface="Georgia"/>
                <a:cs typeface="Georgia"/>
                <a:sym typeface="Georgia"/>
              </a:rPr>
              <a:t>Allen, I. E., and J. Seaman. 2014. “Opening the Curriculum: Open Educational Resources in U.S. Higher Education, 2014.” </a:t>
            </a:r>
            <a:r>
              <a:rPr lang="en" sz="1200" i="1" dirty="0">
                <a:solidFill>
                  <a:srgbClr val="333333"/>
                </a:solidFill>
                <a:latin typeface="Georgia"/>
                <a:ea typeface="Georgia"/>
                <a:cs typeface="Georgia"/>
                <a:sym typeface="Georgia"/>
              </a:rPr>
              <a:t>Babson Survey Research Group</a:t>
            </a:r>
            <a:r>
              <a:rPr lang="en" sz="1200" dirty="0">
                <a:solidFill>
                  <a:srgbClr val="333333"/>
                </a:solidFill>
                <a:latin typeface="Georgia"/>
                <a:ea typeface="Georgia"/>
                <a:cs typeface="Georgia"/>
                <a:sym typeface="Georgia"/>
              </a:rPr>
              <a:t>. </a:t>
            </a:r>
            <a:r>
              <a:rPr lang="en" sz="1200" u="sng" dirty="0">
                <a:solidFill>
                  <a:srgbClr val="10147E"/>
                </a:solidFill>
                <a:latin typeface="Georgia"/>
                <a:ea typeface="Georgia"/>
                <a:cs typeface="Georgia"/>
                <a:sym typeface="Georgia"/>
                <a:hlinkClick r:id="rId3"/>
              </a:rPr>
              <a:t>http://www.onlinelearningsurvey.com/reports/openingthecurriculum2014.pdf</a:t>
            </a:r>
            <a:r>
              <a:rPr lang="en" sz="1200" u="sng" dirty="0">
                <a:solidFill>
                  <a:srgbClr val="333333"/>
                </a:solidFill>
                <a:latin typeface="Georgia"/>
                <a:ea typeface="Georgia"/>
                <a:cs typeface="Georgia"/>
                <a:sym typeface="Georgia"/>
              </a:rPr>
              <a:t>.</a:t>
            </a:r>
          </a:p>
          <a:p>
            <a:pPr lvl="0" rtl="0">
              <a:lnSpc>
                <a:spcPct val="100000"/>
              </a:lnSpc>
              <a:spcBef>
                <a:spcPts val="0"/>
              </a:spcBef>
              <a:buNone/>
            </a:pPr>
            <a:endParaRPr sz="1200" dirty="0">
              <a:solidFill>
                <a:srgbClr val="1D1D1B"/>
              </a:solidFill>
              <a:latin typeface="Georgia"/>
              <a:ea typeface="Georgia"/>
              <a:cs typeface="Georgia"/>
              <a:sym typeface="Georgia"/>
            </a:endParaRPr>
          </a:p>
          <a:p>
            <a:pPr lvl="0" rtl="0">
              <a:lnSpc>
                <a:spcPct val="115000"/>
              </a:lnSpc>
              <a:spcBef>
                <a:spcPts val="300"/>
              </a:spcBef>
              <a:buClr>
                <a:schemeClr val="dk1"/>
              </a:buClr>
              <a:buSzPct val="91666"/>
              <a:buFont typeface="Arial"/>
              <a:buNone/>
            </a:pPr>
            <a:r>
              <a:rPr lang="en" sz="1200" dirty="0" err="1">
                <a:solidFill>
                  <a:schemeClr val="dk1"/>
                </a:solidFill>
                <a:latin typeface="Georgia"/>
                <a:ea typeface="Georgia"/>
                <a:cs typeface="Georgia"/>
                <a:sym typeface="Georgia"/>
              </a:rPr>
              <a:t>Ameil</a:t>
            </a:r>
            <a:r>
              <a:rPr lang="en" sz="1200" dirty="0">
                <a:solidFill>
                  <a:schemeClr val="dk1"/>
                </a:solidFill>
                <a:latin typeface="Georgia"/>
                <a:ea typeface="Georgia"/>
                <a:cs typeface="Georgia"/>
                <a:sym typeface="Georgia"/>
              </a:rPr>
              <a:t>, Tel. 2012. “Identifying Barriers to the Remix of Translated Open Educational Resources.” </a:t>
            </a:r>
            <a:r>
              <a:rPr lang="en" sz="1200" i="1" dirty="0">
                <a:solidFill>
                  <a:schemeClr val="dk1"/>
                </a:solidFill>
                <a:latin typeface="Georgia"/>
                <a:ea typeface="Georgia"/>
                <a:cs typeface="Georgia"/>
                <a:sym typeface="Georgia"/>
              </a:rPr>
              <a:t>International Review of Research in Open and Distance Learning</a:t>
            </a:r>
            <a:r>
              <a:rPr lang="en" sz="1200" dirty="0">
                <a:solidFill>
                  <a:schemeClr val="dk1"/>
                </a:solidFill>
                <a:latin typeface="Georgia"/>
                <a:ea typeface="Georgia"/>
                <a:cs typeface="Georgia"/>
                <a:sym typeface="Georgia"/>
              </a:rPr>
              <a:t>, 14(1): p. 16-144.</a:t>
            </a:r>
          </a:p>
          <a:p>
            <a:pPr lvl="0" rtl="0">
              <a:lnSpc>
                <a:spcPct val="100000"/>
              </a:lnSpc>
              <a:spcBef>
                <a:spcPts val="0"/>
              </a:spcBef>
              <a:buNone/>
            </a:pPr>
            <a:endParaRPr sz="1200" dirty="0">
              <a:solidFill>
                <a:srgbClr val="1D1D1B"/>
              </a:solidFill>
              <a:latin typeface="Georgia"/>
              <a:ea typeface="Georgia"/>
              <a:cs typeface="Georgia"/>
              <a:sym typeface="Georgia"/>
            </a:endParaRPr>
          </a:p>
          <a:p>
            <a:pPr lvl="0" rtl="0">
              <a:lnSpc>
                <a:spcPct val="100000"/>
              </a:lnSpc>
              <a:spcBef>
                <a:spcPts val="0"/>
              </a:spcBef>
              <a:buNone/>
            </a:pPr>
            <a:r>
              <a:rPr lang="en" sz="1200" dirty="0">
                <a:solidFill>
                  <a:srgbClr val="1D1D1B"/>
                </a:solidFill>
                <a:latin typeface="Georgia"/>
                <a:ea typeface="Georgia"/>
                <a:cs typeface="Georgia"/>
                <a:sym typeface="Georgia"/>
              </a:rPr>
              <a:t>Creative Commons. 2013. “Wiki/cc License Compatibility.” </a:t>
            </a:r>
            <a:r>
              <a:rPr lang="en" sz="1200" u="sng" dirty="0">
                <a:solidFill>
                  <a:schemeClr val="hlink"/>
                </a:solidFill>
                <a:latin typeface="Georgia"/>
                <a:ea typeface="Georgia"/>
                <a:cs typeface="Georgia"/>
                <a:sym typeface="Georgia"/>
                <a:hlinkClick r:id="rId4"/>
              </a:rPr>
              <a:t>https://wiki.creativecommons.org/wiki/Wiki/cc_license_compatibility</a:t>
            </a:r>
            <a:r>
              <a:rPr lang="en" sz="1200" dirty="0">
                <a:solidFill>
                  <a:srgbClr val="1D1D1B"/>
                </a:solidFill>
                <a:latin typeface="Georgia"/>
                <a:ea typeface="Georgia"/>
                <a:cs typeface="Georgia"/>
                <a:sym typeface="Georgia"/>
              </a:rPr>
              <a:t> </a:t>
            </a:r>
          </a:p>
          <a:p>
            <a:pPr lvl="0" rtl="0">
              <a:lnSpc>
                <a:spcPct val="100000"/>
              </a:lnSpc>
              <a:spcBef>
                <a:spcPts val="0"/>
              </a:spcBef>
              <a:buNone/>
            </a:pPr>
            <a:endParaRPr sz="1200" dirty="0">
              <a:solidFill>
                <a:srgbClr val="1D1D1B"/>
              </a:solidFill>
              <a:latin typeface="Georgia"/>
              <a:ea typeface="Georgia"/>
              <a:cs typeface="Georgia"/>
              <a:sym typeface="Georgia"/>
            </a:endParaRPr>
          </a:p>
          <a:p>
            <a:pPr lvl="0" rtl="0">
              <a:lnSpc>
                <a:spcPct val="115000"/>
              </a:lnSpc>
              <a:spcBef>
                <a:spcPts val="300"/>
              </a:spcBef>
              <a:buClr>
                <a:schemeClr val="dk1"/>
              </a:buClr>
              <a:buSzPct val="91666"/>
              <a:buFont typeface="Arial"/>
              <a:buNone/>
            </a:pPr>
            <a:r>
              <a:rPr lang="en" sz="1200" dirty="0" err="1">
                <a:solidFill>
                  <a:schemeClr val="dk1"/>
                </a:solidFill>
                <a:latin typeface="Georgia"/>
                <a:ea typeface="Georgia"/>
                <a:cs typeface="Georgia"/>
                <a:sym typeface="Georgia"/>
              </a:rPr>
              <a:t>Crissinger</a:t>
            </a:r>
            <a:r>
              <a:rPr lang="en" sz="1200" dirty="0">
                <a:solidFill>
                  <a:schemeClr val="dk1"/>
                </a:solidFill>
                <a:latin typeface="Georgia"/>
                <a:ea typeface="Georgia"/>
                <a:cs typeface="Georgia"/>
                <a:sym typeface="Georgia"/>
              </a:rPr>
              <a:t>, Sarah. 2015. “A Critical Take on OER Practices: Interrogating, Commercialization, Colonialism and Content.” </a:t>
            </a:r>
            <a:r>
              <a:rPr lang="en" sz="1200" i="1" dirty="0">
                <a:solidFill>
                  <a:schemeClr val="dk1"/>
                </a:solidFill>
                <a:latin typeface="Georgia"/>
                <a:ea typeface="Georgia"/>
                <a:cs typeface="Georgia"/>
                <a:sym typeface="Georgia"/>
              </a:rPr>
              <a:t>In the Library with the Lead Pipe</a:t>
            </a:r>
            <a:r>
              <a:rPr lang="en" sz="1200" dirty="0">
                <a:solidFill>
                  <a:schemeClr val="dk1"/>
                </a:solidFill>
                <a:latin typeface="Georgia"/>
                <a:ea typeface="Georgia"/>
                <a:cs typeface="Georgia"/>
                <a:sym typeface="Georgia"/>
              </a:rPr>
              <a:t>, (Oct. 2015),:</a:t>
            </a:r>
            <a:r>
              <a:rPr lang="en" sz="1200" dirty="0">
                <a:solidFill>
                  <a:schemeClr val="dk1"/>
                </a:solidFill>
                <a:latin typeface="Georgia"/>
                <a:ea typeface="Georgia"/>
                <a:cs typeface="Georgia"/>
                <a:sym typeface="Georgia"/>
                <a:hlinkClick r:id="rId5"/>
              </a:rPr>
              <a:t> </a:t>
            </a:r>
            <a:r>
              <a:rPr lang="en" sz="1200" u="sng" dirty="0">
                <a:solidFill>
                  <a:schemeClr val="hlink"/>
                </a:solidFill>
                <a:latin typeface="Georgia"/>
                <a:ea typeface="Georgia"/>
                <a:cs typeface="Georgia"/>
                <a:sym typeface="Georgia"/>
                <a:hlinkClick r:id="rId5"/>
              </a:rPr>
              <a:t>http://www.inthelibrarywiththeleadpipe.org/2015/a-critical-take-on-oer-practices-interrogating-commercialization-colonialism-and-content/</a:t>
            </a:r>
          </a:p>
          <a:p>
            <a:pPr lvl="0" rtl="0">
              <a:lnSpc>
                <a:spcPct val="100000"/>
              </a:lnSpc>
              <a:spcBef>
                <a:spcPts val="0"/>
              </a:spcBef>
              <a:buNone/>
            </a:pPr>
            <a:endParaRPr sz="1200" dirty="0">
              <a:solidFill>
                <a:srgbClr val="1D1D1B"/>
              </a:solidFill>
              <a:latin typeface="Georgia"/>
              <a:ea typeface="Georgia"/>
              <a:cs typeface="Georgia"/>
              <a:sym typeface="Georgia"/>
            </a:endParaRPr>
          </a:p>
          <a:p>
            <a:pPr lvl="0" rtl="0">
              <a:lnSpc>
                <a:spcPct val="100000"/>
              </a:lnSpc>
              <a:spcBef>
                <a:spcPts val="0"/>
              </a:spcBef>
              <a:buNone/>
            </a:pPr>
            <a:r>
              <a:rPr lang="en" sz="1200" dirty="0">
                <a:solidFill>
                  <a:srgbClr val="1D1D1B"/>
                </a:solidFill>
                <a:latin typeface="Georgia"/>
                <a:ea typeface="Georgia"/>
                <a:cs typeface="Georgia"/>
                <a:sym typeface="Georgia"/>
              </a:rPr>
              <a:t>Pierce, M. 2016. Looking at OER with a critical eye: Strengthening OER initiatives by focusing on student learning. </a:t>
            </a:r>
            <a:r>
              <a:rPr lang="en" sz="1200" i="1" dirty="0">
                <a:solidFill>
                  <a:srgbClr val="1D1D1B"/>
                </a:solidFill>
                <a:latin typeface="Georgia"/>
                <a:ea typeface="Georgia"/>
                <a:cs typeface="Georgia"/>
                <a:sym typeface="Georgia"/>
              </a:rPr>
              <a:t>Community &amp; Junior College Libraries</a:t>
            </a:r>
            <a:r>
              <a:rPr lang="en" sz="1200" dirty="0">
                <a:solidFill>
                  <a:srgbClr val="1D1D1B"/>
                </a:solidFill>
                <a:latin typeface="Georgia"/>
                <a:ea typeface="Georgia"/>
                <a:cs typeface="Georgia"/>
                <a:sym typeface="Georgia"/>
              </a:rPr>
              <a:t>, 1-7. </a:t>
            </a:r>
            <a:r>
              <a:rPr lang="en" sz="1200" u="sng" dirty="0">
                <a:solidFill>
                  <a:schemeClr val="hlink"/>
                </a:solidFill>
                <a:latin typeface="Georgia"/>
                <a:ea typeface="Georgia"/>
                <a:cs typeface="Georgia"/>
                <a:sym typeface="Georgia"/>
                <a:hlinkClick r:id="rId6"/>
              </a:rPr>
              <a:t>10.1080/02763915.2016.1205391</a:t>
            </a:r>
          </a:p>
          <a:p>
            <a:pPr lvl="0" rtl="0">
              <a:lnSpc>
                <a:spcPct val="100000"/>
              </a:lnSpc>
              <a:spcBef>
                <a:spcPts val="0"/>
              </a:spcBef>
              <a:buNone/>
            </a:pPr>
            <a:endParaRPr sz="1200" dirty="0">
              <a:solidFill>
                <a:srgbClr val="1D1D1B"/>
              </a:solidFill>
              <a:latin typeface="Georgia"/>
              <a:ea typeface="Georgia"/>
              <a:cs typeface="Georgia"/>
              <a:sym typeface="Georgia"/>
            </a:endParaRPr>
          </a:p>
          <a:p>
            <a:pPr lvl="0" rtl="0">
              <a:lnSpc>
                <a:spcPct val="100000"/>
              </a:lnSpc>
              <a:spcBef>
                <a:spcPts val="0"/>
              </a:spcBef>
              <a:buNone/>
            </a:pPr>
            <a:r>
              <a:rPr lang="en" sz="1200" dirty="0">
                <a:solidFill>
                  <a:srgbClr val="1D1D1B"/>
                </a:solidFill>
                <a:latin typeface="Georgia"/>
                <a:ea typeface="Georgia"/>
                <a:cs typeface="Georgia"/>
                <a:sym typeface="Georgia"/>
              </a:rPr>
              <a:t>Smith, P. and T. J. Ragan. 2005. </a:t>
            </a:r>
            <a:r>
              <a:rPr lang="en" sz="1200" i="1" dirty="0">
                <a:solidFill>
                  <a:srgbClr val="1D1D1B"/>
                </a:solidFill>
                <a:latin typeface="Georgia"/>
                <a:ea typeface="Georgia"/>
                <a:cs typeface="Georgia"/>
                <a:sym typeface="Georgia"/>
              </a:rPr>
              <a:t>Instructional Design</a:t>
            </a:r>
            <a:r>
              <a:rPr lang="en" sz="1200" dirty="0">
                <a:solidFill>
                  <a:srgbClr val="1D1D1B"/>
                </a:solidFill>
                <a:latin typeface="Georgia"/>
                <a:ea typeface="Georgia"/>
                <a:cs typeface="Georgia"/>
                <a:sym typeface="Georgia"/>
              </a:rPr>
              <a:t>. 3rd Ed. Hoboken, NJ: Wiley.</a:t>
            </a:r>
          </a:p>
          <a:p>
            <a:pPr lvl="0" rtl="0">
              <a:lnSpc>
                <a:spcPct val="100000"/>
              </a:lnSpc>
              <a:spcBef>
                <a:spcPts val="600"/>
              </a:spcBef>
              <a:buNone/>
            </a:pPr>
            <a:endParaRPr sz="1200" dirty="0">
              <a:solidFill>
                <a:srgbClr val="1D1D1B"/>
              </a:solidFill>
              <a:latin typeface="Georgia"/>
              <a:ea typeface="Georgia"/>
              <a:cs typeface="Georgia"/>
              <a:sym typeface="Georgia"/>
            </a:endParaRPr>
          </a:p>
          <a:p>
            <a:pPr lvl="0" rtl="0">
              <a:lnSpc>
                <a:spcPct val="115000"/>
              </a:lnSpc>
              <a:spcBef>
                <a:spcPts val="300"/>
              </a:spcBef>
              <a:buClr>
                <a:schemeClr val="dk1"/>
              </a:buClr>
              <a:buSzPct val="91666"/>
              <a:buFont typeface="Arial"/>
              <a:buNone/>
            </a:pPr>
            <a:r>
              <a:rPr lang="en" sz="1200" dirty="0">
                <a:solidFill>
                  <a:schemeClr val="dk1"/>
                </a:solidFill>
                <a:latin typeface="Georgia"/>
                <a:ea typeface="Georgia"/>
                <a:cs typeface="Georgia"/>
                <a:sym typeface="Georgia"/>
              </a:rPr>
              <a:t>Weiland, Steven. 2015. “Open Educational Resources: American Ideals, Global Questions.” </a:t>
            </a:r>
            <a:r>
              <a:rPr lang="en" sz="1200" i="1" dirty="0">
                <a:solidFill>
                  <a:schemeClr val="dk1"/>
                </a:solidFill>
                <a:latin typeface="Georgia"/>
                <a:ea typeface="Georgia"/>
                <a:cs typeface="Georgia"/>
                <a:sym typeface="Georgia"/>
              </a:rPr>
              <a:t>Global Education Review, 2</a:t>
            </a:r>
            <a:r>
              <a:rPr lang="en" sz="1200" dirty="0">
                <a:solidFill>
                  <a:schemeClr val="dk1"/>
                </a:solidFill>
                <a:latin typeface="Georgia"/>
                <a:ea typeface="Georgia"/>
                <a:cs typeface="Georgia"/>
                <a:sym typeface="Georgia"/>
              </a:rPr>
              <a:t>(3): 4-22.</a:t>
            </a:r>
          </a:p>
          <a:p>
            <a:pPr lvl="0" rtl="0">
              <a:lnSpc>
                <a:spcPct val="100000"/>
              </a:lnSpc>
              <a:spcBef>
                <a:spcPts val="600"/>
              </a:spcBef>
              <a:buNone/>
            </a:pPr>
            <a:endParaRPr sz="1200" dirty="0">
              <a:solidFill>
                <a:srgbClr val="1D1D1B"/>
              </a:solidFill>
              <a:latin typeface="Georgia"/>
              <a:ea typeface="Georgia"/>
              <a:cs typeface="Georgia"/>
              <a:sym typeface="Georgia"/>
            </a:endParaRPr>
          </a:p>
          <a:p>
            <a:pPr lvl="0" rtl="0">
              <a:lnSpc>
                <a:spcPct val="100000"/>
              </a:lnSpc>
              <a:spcBef>
                <a:spcPts val="600"/>
              </a:spcBef>
              <a:buNone/>
            </a:pPr>
            <a:endParaRPr sz="1200" dirty="0">
              <a:solidFill>
                <a:srgbClr val="1D1D1B"/>
              </a:solidFill>
              <a:latin typeface="Georgia"/>
              <a:ea typeface="Georgia"/>
              <a:cs typeface="Georgia"/>
              <a:sym typeface="Georgia"/>
            </a:endParaRPr>
          </a:p>
          <a:p>
            <a:pPr lvl="0" rtl="0">
              <a:lnSpc>
                <a:spcPct val="100000"/>
              </a:lnSpc>
              <a:spcBef>
                <a:spcPts val="600"/>
              </a:spcBef>
              <a:buNone/>
            </a:pPr>
            <a:endParaRPr sz="1200" dirty="0">
              <a:solidFill>
                <a:srgbClr val="1D1D1B"/>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ctrTitle" idx="4294967295"/>
          </p:nvPr>
        </p:nvSpPr>
        <p:spPr>
          <a:xfrm>
            <a:off x="2431925" y="968125"/>
            <a:ext cx="5617800" cy="783000"/>
          </a:xfrm>
          <a:prstGeom prst="rect">
            <a:avLst/>
          </a:prstGeom>
          <a:ln>
            <a:noFill/>
          </a:ln>
        </p:spPr>
        <p:txBody>
          <a:bodyPr lIns="91425" tIns="91425" rIns="91425" bIns="91425" anchor="t" anchorCtr="0">
            <a:noAutofit/>
          </a:bodyPr>
          <a:lstStyle/>
          <a:p>
            <a:pPr lvl="0" algn="r" rtl="0">
              <a:spcBef>
                <a:spcPts val="0"/>
              </a:spcBef>
              <a:buNone/>
            </a:pPr>
            <a:r>
              <a:rPr lang="en" sz="4000"/>
              <a:t>thanks!</a:t>
            </a:r>
          </a:p>
        </p:txBody>
      </p:sp>
      <p:sp>
        <p:nvSpPr>
          <p:cNvPr id="248" name="Shape 248"/>
          <p:cNvSpPr txBox="1">
            <a:spLocks noGrp="1"/>
          </p:cNvSpPr>
          <p:nvPr>
            <p:ph type="subTitle" idx="4294967295"/>
          </p:nvPr>
        </p:nvSpPr>
        <p:spPr>
          <a:xfrm>
            <a:off x="2431925" y="1614300"/>
            <a:ext cx="5617800" cy="1046400"/>
          </a:xfrm>
          <a:prstGeom prst="rect">
            <a:avLst/>
          </a:prstGeom>
        </p:spPr>
        <p:txBody>
          <a:bodyPr lIns="91425" tIns="91425" rIns="91425" bIns="91425" anchor="t" anchorCtr="0">
            <a:noAutofit/>
          </a:bodyPr>
          <a:lstStyle/>
          <a:p>
            <a:pPr lvl="0" algn="r" rtl="0">
              <a:spcBef>
                <a:spcPts val="0"/>
              </a:spcBef>
              <a:buNone/>
            </a:pPr>
            <a:r>
              <a:rPr lang="en" sz="4000">
                <a:solidFill>
                  <a:srgbClr val="FFFFFF"/>
                </a:solidFill>
                <a:highlight>
                  <a:srgbClr val="FF0000"/>
                </a:highlight>
              </a:rPr>
              <a:t>Any questions?</a:t>
            </a:r>
          </a:p>
        </p:txBody>
      </p:sp>
      <p:sp>
        <p:nvSpPr>
          <p:cNvPr id="249" name="Shape 249"/>
          <p:cNvSpPr/>
          <p:nvPr/>
        </p:nvSpPr>
        <p:spPr>
          <a:xfrm>
            <a:off x="539121" y="5034921"/>
            <a:ext cx="1295700" cy="1295700"/>
          </a:xfrm>
          <a:prstGeom prst="rect">
            <a:avLst/>
          </a:prstGeom>
          <a:noFill/>
          <a:ln w="76200" cap="flat" cmpd="sng">
            <a:solidFill>
              <a:srgbClr val="FF0000"/>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sz="6000" b="1">
                <a:solidFill>
                  <a:srgbClr val="111111"/>
                </a:solidFill>
                <a:latin typeface="Georgia"/>
                <a:ea typeface="Georgia"/>
                <a:cs typeface="Georgia"/>
                <a:sym typeface="Georgia"/>
              </a:rPr>
              <a:t>?</a:t>
            </a:r>
          </a:p>
        </p:txBody>
      </p:sp>
      <p:sp>
        <p:nvSpPr>
          <p:cNvPr id="250" name="Shape 250"/>
          <p:cNvSpPr txBox="1">
            <a:spLocks noGrp="1"/>
          </p:cNvSpPr>
          <p:nvPr>
            <p:ph type="subTitle" idx="4294967295"/>
          </p:nvPr>
        </p:nvSpPr>
        <p:spPr>
          <a:xfrm>
            <a:off x="2493725" y="2472150"/>
            <a:ext cx="5494200" cy="3388200"/>
          </a:xfrm>
          <a:prstGeom prst="rect">
            <a:avLst/>
          </a:prstGeom>
        </p:spPr>
        <p:txBody>
          <a:bodyPr lIns="91425" tIns="91425" rIns="91425" bIns="91425" anchor="t" anchorCtr="0">
            <a:noAutofit/>
          </a:bodyPr>
          <a:lstStyle/>
          <a:p>
            <a:pPr lvl="0" algn="r" rtl="0">
              <a:spcBef>
                <a:spcPts val="0"/>
              </a:spcBef>
              <a:buNone/>
            </a:pPr>
            <a:r>
              <a:rPr lang="en" sz="1800" dirty="0">
                <a:solidFill>
                  <a:srgbClr val="000000"/>
                </a:solidFill>
              </a:rPr>
              <a:t>Feedback (including criticism) can be sent to:</a:t>
            </a:r>
          </a:p>
          <a:p>
            <a:pPr lvl="0" algn="r" rtl="0">
              <a:spcBef>
                <a:spcPts val="0"/>
              </a:spcBef>
              <a:buNone/>
            </a:pPr>
            <a:endParaRPr sz="1800" dirty="0">
              <a:solidFill>
                <a:srgbClr val="000000"/>
              </a:solidFill>
            </a:endParaRPr>
          </a:p>
          <a:p>
            <a:pPr lvl="0" algn="r" rtl="0">
              <a:spcBef>
                <a:spcPts val="0"/>
              </a:spcBef>
              <a:buNone/>
            </a:pPr>
            <a:r>
              <a:rPr lang="en" sz="1800" dirty="0">
                <a:solidFill>
                  <a:srgbClr val="000000"/>
                </a:solidFill>
              </a:rPr>
              <a:t>Michael McNally</a:t>
            </a:r>
          </a:p>
          <a:p>
            <a:pPr lvl="0" algn="r" rtl="0">
              <a:spcBef>
                <a:spcPts val="0"/>
              </a:spcBef>
              <a:buNone/>
            </a:pPr>
            <a:r>
              <a:rPr lang="en" sz="1800" u="sng" dirty="0">
                <a:solidFill>
                  <a:schemeClr val="hlink"/>
                </a:solidFill>
                <a:hlinkClick r:id="rId3"/>
              </a:rPr>
              <a:t>mmcnally@ualberta.ca</a:t>
            </a:r>
          </a:p>
          <a:p>
            <a:pPr lvl="0" algn="r" rtl="0">
              <a:spcBef>
                <a:spcPts val="0"/>
              </a:spcBef>
              <a:buNone/>
            </a:pPr>
            <a:endParaRPr sz="1800" dirty="0">
              <a:solidFill>
                <a:srgbClr val="000000"/>
              </a:solidFill>
            </a:endParaRPr>
          </a:p>
          <a:p>
            <a:pPr lvl="0" algn="r" rtl="0">
              <a:spcBef>
                <a:spcPts val="0"/>
              </a:spcBef>
              <a:buNone/>
            </a:pPr>
            <a:r>
              <a:rPr lang="en" sz="1800" dirty="0">
                <a:solidFill>
                  <a:srgbClr val="000000"/>
                </a:solidFill>
              </a:rPr>
              <a:t>Erik Christiansen</a:t>
            </a:r>
          </a:p>
          <a:p>
            <a:pPr lvl="0" algn="r" rtl="0">
              <a:spcBef>
                <a:spcPts val="0"/>
              </a:spcBef>
              <a:buNone/>
            </a:pPr>
            <a:r>
              <a:rPr lang="en" sz="1800" u="sng" dirty="0">
                <a:solidFill>
                  <a:schemeClr val="hlink"/>
                </a:solidFill>
                <a:hlinkClick r:id="rId4"/>
              </a:rPr>
              <a:t>echristiansen@mtroyal.ca</a:t>
            </a:r>
          </a:p>
          <a:p>
            <a:pPr lvl="0" algn="r" rtl="0">
              <a:spcBef>
                <a:spcPts val="0"/>
              </a:spcBef>
              <a:buNone/>
            </a:pPr>
            <a:endParaRPr sz="1800" dirty="0">
              <a:solidFill>
                <a:srgbClr val="000000"/>
              </a:solidFill>
            </a:endParaRPr>
          </a:p>
          <a:p>
            <a:pPr lvl="0" algn="r" rtl="0">
              <a:spcBef>
                <a:spcPts val="0"/>
              </a:spcBef>
              <a:buNone/>
            </a:pPr>
            <a:r>
              <a:rPr lang="en" sz="1800" dirty="0">
                <a:solidFill>
                  <a:srgbClr val="000000"/>
                </a:solidFill>
              </a:rPr>
              <a:t>This presentation is licensed under the Creative Commons CC-BY 4.0 License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805543" y="533400"/>
            <a:ext cx="1251857" cy="531300"/>
          </a:xfrm>
          <a:prstGeom prst="rect">
            <a:avLst/>
          </a:prstGeom>
        </p:spPr>
        <p:txBody>
          <a:bodyPr lIns="91425" tIns="91425" rIns="91425" bIns="91425" anchor="t" anchorCtr="0">
            <a:noAutofit/>
          </a:bodyPr>
          <a:lstStyle/>
          <a:p>
            <a:pPr lvl="0" rtl="0">
              <a:spcBef>
                <a:spcPts val="0"/>
              </a:spcBef>
              <a:buNone/>
            </a:pPr>
            <a:r>
              <a:rPr lang="en"/>
              <a:t>Credits</a:t>
            </a:r>
          </a:p>
        </p:txBody>
      </p:sp>
      <p:sp>
        <p:nvSpPr>
          <p:cNvPr id="256" name="Shape 256"/>
          <p:cNvSpPr txBox="1">
            <a:spLocks noGrp="1"/>
          </p:cNvSpPr>
          <p:nvPr>
            <p:ph type="body" idx="1"/>
          </p:nvPr>
        </p:nvSpPr>
        <p:spPr>
          <a:xfrm>
            <a:off x="3203050" y="1205250"/>
            <a:ext cx="5185199" cy="4899600"/>
          </a:xfrm>
          <a:prstGeom prst="rect">
            <a:avLst/>
          </a:prstGeom>
        </p:spPr>
        <p:txBody>
          <a:bodyPr lIns="91425" tIns="91425" rIns="91425" bIns="91425" anchor="t" anchorCtr="0">
            <a:noAutofit/>
          </a:bodyPr>
          <a:lstStyle/>
          <a:p>
            <a:pPr lvl="0" rtl="0">
              <a:spcBef>
                <a:spcPts val="0"/>
              </a:spcBef>
              <a:buNone/>
            </a:pPr>
            <a:r>
              <a:rPr lang="en" sz="2200" dirty="0"/>
              <a:t>Special thanks to all the people who made and released these awesome resources for free:</a:t>
            </a:r>
          </a:p>
          <a:p>
            <a:pPr marL="457200" lvl="0" indent="-368300" rtl="0">
              <a:lnSpc>
                <a:spcPct val="115000"/>
              </a:lnSpc>
              <a:spcBef>
                <a:spcPts val="0"/>
              </a:spcBef>
              <a:buSzPct val="100000"/>
              <a:buFont typeface="Arial" panose="020B0604020202020204" pitchFamily="34" charset="0"/>
              <a:buChar char="•"/>
            </a:pPr>
            <a:r>
              <a:rPr lang="en" sz="2200" dirty="0"/>
              <a:t>Presentation template by </a:t>
            </a:r>
            <a:r>
              <a:rPr lang="en" sz="2200" u="sng" dirty="0">
                <a:hlinkClick r:id="rId3"/>
              </a:rPr>
              <a:t>SlidesCarnival</a:t>
            </a:r>
          </a:p>
          <a:p>
            <a:pPr marL="457200" lvl="0" indent="-368300" rtl="0">
              <a:lnSpc>
                <a:spcPct val="115000"/>
              </a:lnSpc>
              <a:spcBef>
                <a:spcPts val="0"/>
              </a:spcBef>
              <a:buSzPct val="100000"/>
              <a:buFont typeface="Arial" panose="020B0604020202020204" pitchFamily="34" charset="0"/>
              <a:buChar char="•"/>
            </a:pPr>
            <a:r>
              <a:rPr lang="en" sz="2200" dirty="0"/>
              <a:t>Photographs from </a:t>
            </a:r>
            <a:r>
              <a:rPr lang="en" sz="2200" u="sng" dirty="0">
                <a:hlinkClick r:id="rId4"/>
              </a:rPr>
              <a:t>Unsplash</a:t>
            </a:r>
            <a:r>
              <a:rPr lang="en" sz="2200" dirty="0"/>
              <a:t> and </a:t>
            </a:r>
            <a:r>
              <a:rPr lang="en" sz="2200" u="sng" dirty="0">
                <a:hlinkClick r:id="rId5"/>
              </a:rPr>
              <a:t>Pixabay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33400" y="533400"/>
            <a:ext cx="1632857" cy="567600"/>
          </a:xfrm>
          <a:prstGeom prst="rect">
            <a:avLst/>
          </a:prstGeom>
        </p:spPr>
        <p:txBody>
          <a:bodyPr lIns="91425" tIns="91425" rIns="91425" bIns="91425" anchor="t" anchorCtr="0">
            <a:noAutofit/>
          </a:bodyPr>
          <a:lstStyle/>
          <a:p>
            <a:pPr lvl="0" rtl="0">
              <a:spcBef>
                <a:spcPts val="0"/>
              </a:spcBef>
              <a:buNone/>
            </a:pPr>
            <a:r>
              <a:rPr lang="en" dirty="0"/>
              <a:t>Definitions</a:t>
            </a:r>
          </a:p>
        </p:txBody>
      </p:sp>
      <p:pic>
        <p:nvPicPr>
          <p:cNvPr id="62" name="Shape 62"/>
          <p:cNvPicPr preferRelativeResize="0"/>
          <p:nvPr/>
        </p:nvPicPr>
        <p:blipFill rotWithShape="1">
          <a:blip r:embed="rId3">
            <a:alphaModFix/>
          </a:blip>
          <a:srcRect t="28341" b="15358"/>
          <a:stretch/>
        </p:blipFill>
        <p:spPr>
          <a:xfrm>
            <a:off x="3665062" y="3634214"/>
            <a:ext cx="4342525" cy="2444824"/>
          </a:xfrm>
          <a:prstGeom prst="rect">
            <a:avLst/>
          </a:prstGeom>
          <a:noFill/>
          <a:ln w="76200" cap="flat" cmpd="sng">
            <a:solidFill>
              <a:srgbClr val="FFFFFF"/>
            </a:solidFill>
            <a:prstDash val="solid"/>
            <a:miter/>
            <a:headEnd type="none" w="med" len="med"/>
            <a:tailEnd type="none" w="med" len="med"/>
          </a:ln>
        </p:spPr>
      </p:pic>
      <p:sp>
        <p:nvSpPr>
          <p:cNvPr id="63" name="Shape 63"/>
          <p:cNvSpPr txBox="1">
            <a:spLocks noGrp="1"/>
          </p:cNvSpPr>
          <p:nvPr>
            <p:ph type="body" idx="1"/>
          </p:nvPr>
        </p:nvSpPr>
        <p:spPr>
          <a:xfrm>
            <a:off x="3665075" y="1510125"/>
            <a:ext cx="4682100" cy="1653900"/>
          </a:xfrm>
          <a:prstGeom prst="rect">
            <a:avLst/>
          </a:prstGeom>
        </p:spPr>
        <p:txBody>
          <a:bodyPr lIns="91425" tIns="91425" rIns="91425" bIns="91425" anchor="t" anchorCtr="0">
            <a:noAutofit/>
          </a:bodyPr>
          <a:lstStyle/>
          <a:p>
            <a:pPr lvl="0" rtl="0">
              <a:lnSpc>
                <a:spcPct val="100000"/>
              </a:lnSpc>
              <a:spcBef>
                <a:spcPts val="500"/>
              </a:spcBef>
              <a:buNone/>
            </a:pPr>
            <a:r>
              <a:rPr lang="en" sz="2000" i="1">
                <a:solidFill>
                  <a:srgbClr val="000000"/>
                </a:solidFill>
              </a:rPr>
              <a:t>“digitised materials offered freely and openly for educators, students and self-learners to use and reuse for teaching, learning and research”</a:t>
            </a:r>
          </a:p>
          <a:p>
            <a:pPr lvl="0" rtl="0">
              <a:lnSpc>
                <a:spcPct val="100000"/>
              </a:lnSpc>
              <a:spcBef>
                <a:spcPts val="500"/>
              </a:spcBef>
              <a:buClr>
                <a:schemeClr val="dk1"/>
              </a:buClr>
              <a:buSzPct val="55000"/>
              <a:buFont typeface="Arial"/>
              <a:buNone/>
            </a:pPr>
            <a:r>
              <a:rPr lang="en" sz="2000" b="1" i="1">
                <a:solidFill>
                  <a:srgbClr val="000000"/>
                </a:solidFill>
              </a:rPr>
              <a:t>~ </a:t>
            </a:r>
            <a:r>
              <a:rPr lang="en" sz="2000">
                <a:solidFill>
                  <a:srgbClr val="000000"/>
                </a:solidFill>
              </a:rPr>
              <a:t>OECD in</a:t>
            </a:r>
            <a:r>
              <a:rPr lang="en" sz="2000">
                <a:solidFill>
                  <a:srgbClr val="000000"/>
                </a:solidFill>
                <a:hlinkClick r:id="rId4"/>
              </a:rPr>
              <a:t> </a:t>
            </a:r>
            <a:r>
              <a:rPr lang="en" sz="2000" i="1" u="sng">
                <a:solidFill>
                  <a:srgbClr val="000000"/>
                </a:solidFill>
                <a:hlinkClick r:id="rId4"/>
              </a:rPr>
              <a:t>Giving Knowledge for Free</a:t>
            </a:r>
            <a:r>
              <a:rPr lang="en" sz="2000" i="1" u="sng">
                <a:solidFill>
                  <a:srgbClr val="000000"/>
                </a:solidFill>
              </a:rPr>
              <a:t> </a:t>
            </a:r>
            <a:r>
              <a:rPr lang="en" sz="2000">
                <a:solidFill>
                  <a:srgbClr val="000000"/>
                </a:solidFill>
              </a:rPr>
              <a:t>(2007)</a:t>
            </a:r>
          </a:p>
        </p:txBody>
      </p:sp>
      <p:sp>
        <p:nvSpPr>
          <p:cNvPr id="64" name="Shape 64"/>
          <p:cNvSpPr txBox="1"/>
          <p:nvPr/>
        </p:nvSpPr>
        <p:spPr>
          <a:xfrm>
            <a:off x="1253425" y="1586175"/>
            <a:ext cx="2310900" cy="745200"/>
          </a:xfrm>
          <a:prstGeom prst="rect">
            <a:avLst/>
          </a:prstGeom>
          <a:noFill/>
          <a:ln>
            <a:noFill/>
          </a:ln>
        </p:spPr>
        <p:txBody>
          <a:bodyPr lIns="91425" tIns="91425" rIns="91425" bIns="91425" anchor="ctr" anchorCtr="0">
            <a:noAutofit/>
          </a:bodyPr>
          <a:lstStyle/>
          <a:p>
            <a:pPr lvl="0" rtl="0">
              <a:spcBef>
                <a:spcPts val="500"/>
              </a:spcBef>
              <a:buNone/>
            </a:pPr>
            <a:r>
              <a:rPr lang="en" sz="2000">
                <a:solidFill>
                  <a:schemeClr val="dk1"/>
                </a:solidFill>
                <a:latin typeface="Georgia"/>
                <a:ea typeface="Georgia"/>
                <a:cs typeface="Georgia"/>
                <a:sym typeface="Georgia"/>
              </a:rPr>
              <a:t>Open Educational Resources</a:t>
            </a:r>
          </a:p>
        </p:txBody>
      </p:sp>
      <p:sp>
        <p:nvSpPr>
          <p:cNvPr id="65" name="Shape 65"/>
          <p:cNvSpPr txBox="1"/>
          <p:nvPr/>
        </p:nvSpPr>
        <p:spPr>
          <a:xfrm>
            <a:off x="2569225" y="5774838"/>
            <a:ext cx="995100" cy="304200"/>
          </a:xfrm>
          <a:prstGeom prst="rect">
            <a:avLst/>
          </a:prstGeom>
          <a:noFill/>
          <a:ln>
            <a:noFill/>
          </a:ln>
        </p:spPr>
        <p:txBody>
          <a:bodyPr lIns="91425" tIns="91425" rIns="91425" bIns="91425" anchor="t" anchorCtr="0">
            <a:noAutofit/>
          </a:bodyPr>
          <a:lstStyle/>
          <a:p>
            <a:pPr lvl="0" rtl="0">
              <a:spcBef>
                <a:spcPts val="0"/>
              </a:spcBef>
              <a:buNone/>
            </a:pPr>
            <a:r>
              <a:rPr lang="en" sz="1200" u="sng">
                <a:solidFill>
                  <a:schemeClr val="hlink"/>
                </a:solidFill>
                <a:latin typeface="Georgia"/>
                <a:ea typeface="Georgia"/>
                <a:cs typeface="Georgia"/>
                <a:sym typeface="Georgia"/>
                <a:hlinkClick r:id="rId5"/>
              </a:rPr>
              <a:t>CCO Image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533400" y="533400"/>
            <a:ext cx="1643743" cy="567600"/>
          </a:xfrm>
          <a:prstGeom prst="rect">
            <a:avLst/>
          </a:prstGeom>
        </p:spPr>
        <p:txBody>
          <a:bodyPr lIns="91425" tIns="91425" rIns="91425" bIns="91425" anchor="t" anchorCtr="0">
            <a:noAutofit/>
          </a:bodyPr>
          <a:lstStyle/>
          <a:p>
            <a:pPr lvl="0" rtl="0">
              <a:spcBef>
                <a:spcPts val="0"/>
              </a:spcBef>
              <a:buNone/>
            </a:pPr>
            <a:r>
              <a:rPr lang="en"/>
              <a:t>Definitions</a:t>
            </a:r>
          </a:p>
        </p:txBody>
      </p:sp>
      <p:sp>
        <p:nvSpPr>
          <p:cNvPr id="71" name="Shape 71"/>
          <p:cNvSpPr txBox="1">
            <a:spLocks noGrp="1"/>
          </p:cNvSpPr>
          <p:nvPr>
            <p:ph type="body" idx="1"/>
          </p:nvPr>
        </p:nvSpPr>
        <p:spPr>
          <a:xfrm>
            <a:off x="3665075" y="1510125"/>
            <a:ext cx="4682100" cy="4680000"/>
          </a:xfrm>
          <a:prstGeom prst="rect">
            <a:avLst/>
          </a:prstGeom>
        </p:spPr>
        <p:txBody>
          <a:bodyPr lIns="91425" tIns="91425" rIns="91425" bIns="91425" anchor="t" anchorCtr="0">
            <a:noAutofit/>
          </a:bodyPr>
          <a:lstStyle/>
          <a:p>
            <a:pPr lvl="0" rtl="0">
              <a:spcBef>
                <a:spcPts val="500"/>
              </a:spcBef>
              <a:buNone/>
            </a:pPr>
            <a:r>
              <a:rPr lang="en" sz="2000" i="1" u="sng" dirty="0">
                <a:solidFill>
                  <a:schemeClr val="dk1"/>
                </a:solidFill>
                <a:hlinkClick r:id="rId3"/>
              </a:rPr>
              <a:t>Giving Knowledge for Free</a:t>
            </a:r>
            <a:r>
              <a:rPr lang="en" sz="2000" i="1" dirty="0">
                <a:solidFill>
                  <a:schemeClr val="dk1"/>
                </a:solidFill>
              </a:rPr>
              <a:t> </a:t>
            </a:r>
            <a:r>
              <a:rPr lang="en" sz="2000" dirty="0">
                <a:solidFill>
                  <a:schemeClr val="dk1"/>
                </a:solidFill>
              </a:rPr>
              <a:t>touches on several conceptual issues about openness (p. 32-36).  Openness:</a:t>
            </a:r>
          </a:p>
          <a:p>
            <a:pPr marL="457200" lvl="0" indent="-355600" rtl="0">
              <a:spcBef>
                <a:spcPts val="500"/>
              </a:spcBef>
              <a:buSzPct val="100000"/>
              <a:buFont typeface="Arial" charset="0"/>
              <a:buChar char="•"/>
            </a:pPr>
            <a:r>
              <a:rPr lang="en" sz="2000" dirty="0">
                <a:solidFill>
                  <a:schemeClr val="dk1"/>
                </a:solidFill>
              </a:rPr>
              <a:t>Deals with technical, legal, social and price barriers</a:t>
            </a:r>
          </a:p>
          <a:p>
            <a:pPr marL="457200" lvl="0" indent="-355600" rtl="0">
              <a:spcBef>
                <a:spcPts val="500"/>
              </a:spcBef>
              <a:buSzPct val="100000"/>
              <a:buFont typeface="Arial" charset="0"/>
              <a:buChar char="•"/>
            </a:pPr>
            <a:r>
              <a:rPr lang="en" sz="2000" dirty="0">
                <a:solidFill>
                  <a:schemeClr val="dk1"/>
                </a:solidFill>
              </a:rPr>
              <a:t>At higher levels includes the right to modify and repurpose</a:t>
            </a:r>
          </a:p>
          <a:p>
            <a:pPr marL="457200" lvl="0" indent="-355600" rtl="0">
              <a:spcBef>
                <a:spcPts val="500"/>
              </a:spcBef>
              <a:buSzPct val="100000"/>
              <a:buFont typeface="Arial" charset="0"/>
              <a:buChar char="•"/>
            </a:pPr>
            <a:r>
              <a:rPr lang="en" sz="2000" dirty="0">
                <a:solidFill>
                  <a:schemeClr val="dk1"/>
                </a:solidFill>
              </a:rPr>
              <a:t> Is a buzz word to some degree</a:t>
            </a:r>
          </a:p>
        </p:txBody>
      </p:sp>
      <p:sp>
        <p:nvSpPr>
          <p:cNvPr id="72" name="Shape 72"/>
          <p:cNvSpPr txBox="1"/>
          <p:nvPr/>
        </p:nvSpPr>
        <p:spPr>
          <a:xfrm>
            <a:off x="1253425" y="1586175"/>
            <a:ext cx="2310900" cy="745200"/>
          </a:xfrm>
          <a:prstGeom prst="rect">
            <a:avLst/>
          </a:prstGeom>
          <a:noFill/>
          <a:ln>
            <a:noFill/>
          </a:ln>
        </p:spPr>
        <p:txBody>
          <a:bodyPr lIns="91425" tIns="91425" rIns="91425" bIns="91425" anchor="ctr" anchorCtr="0">
            <a:noAutofit/>
          </a:bodyPr>
          <a:lstStyle/>
          <a:p>
            <a:pPr lvl="0" rtl="0">
              <a:spcBef>
                <a:spcPts val="500"/>
              </a:spcBef>
              <a:buNone/>
            </a:pPr>
            <a:r>
              <a:rPr lang="en" sz="2000" dirty="0">
                <a:solidFill>
                  <a:schemeClr val="dk1"/>
                </a:solidFill>
                <a:latin typeface="Georgia"/>
                <a:ea typeface="Georgia"/>
                <a:cs typeface="Georgia"/>
                <a:sym typeface="Georgia"/>
              </a:rPr>
              <a:t>Conceptualizing Openness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533400" y="533400"/>
            <a:ext cx="2106600" cy="957900"/>
          </a:xfrm>
          <a:prstGeom prst="rect">
            <a:avLst/>
          </a:prstGeom>
        </p:spPr>
        <p:txBody>
          <a:bodyPr lIns="91425" tIns="91425" rIns="91425" bIns="91425" anchor="t" anchorCtr="0">
            <a:noAutofit/>
          </a:bodyPr>
          <a:lstStyle/>
          <a:p>
            <a:pPr lvl="0" rtl="0">
              <a:spcBef>
                <a:spcPts val="0"/>
              </a:spcBef>
              <a:buNone/>
            </a:pPr>
            <a:r>
              <a:rPr lang="en"/>
              <a:t>Six Stages of Openness</a:t>
            </a:r>
          </a:p>
        </p:txBody>
      </p:sp>
      <p:sp>
        <p:nvSpPr>
          <p:cNvPr id="78" name="Shape 78"/>
          <p:cNvSpPr txBox="1">
            <a:spLocks noGrp="1"/>
          </p:cNvSpPr>
          <p:nvPr>
            <p:ph type="body" idx="1"/>
          </p:nvPr>
        </p:nvSpPr>
        <p:spPr>
          <a:xfrm>
            <a:off x="3262025" y="1146175"/>
            <a:ext cx="4682100" cy="1653900"/>
          </a:xfrm>
          <a:prstGeom prst="rect">
            <a:avLst/>
          </a:prstGeom>
        </p:spPr>
        <p:txBody>
          <a:bodyPr lIns="91425" tIns="91425" rIns="91425" bIns="91425" anchor="t" anchorCtr="0">
            <a:noAutofit/>
          </a:bodyPr>
          <a:lstStyle/>
          <a:p>
            <a:pPr lvl="0" rtl="0">
              <a:spcBef>
                <a:spcPts val="0"/>
              </a:spcBef>
              <a:buNone/>
            </a:pPr>
            <a:r>
              <a:rPr lang="en" sz="2000"/>
              <a:t>As we move from closed to completely open courses, there is both an increased workload on the creator and a tendency for greater pedagogical sacrifices</a:t>
            </a:r>
          </a:p>
        </p:txBody>
      </p:sp>
      <p:pic>
        <p:nvPicPr>
          <p:cNvPr id="79" name="Shape 79"/>
          <p:cNvPicPr preferRelativeResize="0"/>
          <p:nvPr/>
        </p:nvPicPr>
        <p:blipFill>
          <a:blip r:embed="rId3">
            <a:alphaModFix/>
          </a:blip>
          <a:stretch>
            <a:fillRect/>
          </a:stretch>
        </p:blipFill>
        <p:spPr>
          <a:xfrm>
            <a:off x="3262025" y="2675385"/>
            <a:ext cx="4682100" cy="3121388"/>
          </a:xfrm>
          <a:prstGeom prst="rect">
            <a:avLst/>
          </a:prstGeom>
          <a:noFill/>
          <a:ln>
            <a:noFill/>
          </a:ln>
        </p:spPr>
      </p:pic>
      <p:sp>
        <p:nvSpPr>
          <p:cNvPr id="80" name="Shape 80"/>
          <p:cNvSpPr txBox="1"/>
          <p:nvPr/>
        </p:nvSpPr>
        <p:spPr>
          <a:xfrm>
            <a:off x="3174940" y="5796773"/>
            <a:ext cx="977466" cy="348807"/>
          </a:xfrm>
          <a:prstGeom prst="rect">
            <a:avLst/>
          </a:prstGeom>
          <a:noFill/>
          <a:ln>
            <a:noFill/>
          </a:ln>
        </p:spPr>
        <p:txBody>
          <a:bodyPr lIns="91425" tIns="91425" rIns="91425" bIns="91425" anchor="t" anchorCtr="0">
            <a:noAutofit/>
          </a:bodyPr>
          <a:lstStyle/>
          <a:p>
            <a:pPr lvl="0">
              <a:spcBef>
                <a:spcPts val="0"/>
              </a:spcBef>
              <a:buNone/>
            </a:pPr>
            <a:r>
              <a:rPr lang="en" sz="1200" u="sng" dirty="0">
                <a:solidFill>
                  <a:schemeClr val="hlink"/>
                </a:solidFill>
                <a:latin typeface="Georgia"/>
                <a:ea typeface="Georgia"/>
                <a:cs typeface="Georgia"/>
                <a:sym typeface="Georgia"/>
                <a:hlinkClick r:id="rId4"/>
              </a:rPr>
              <a:t>CCO Image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533400" y="533400"/>
            <a:ext cx="2106600" cy="933000"/>
          </a:xfrm>
          <a:prstGeom prst="rect">
            <a:avLst/>
          </a:prstGeom>
        </p:spPr>
        <p:txBody>
          <a:bodyPr lIns="91425" tIns="91425" rIns="91425" bIns="91425" anchor="t" anchorCtr="0">
            <a:noAutofit/>
          </a:bodyPr>
          <a:lstStyle/>
          <a:p>
            <a:pPr lvl="0" rtl="0">
              <a:spcBef>
                <a:spcPts val="0"/>
              </a:spcBef>
              <a:buNone/>
            </a:pPr>
            <a:r>
              <a:rPr lang="en"/>
              <a:t>Six Stages of Openness</a:t>
            </a:r>
          </a:p>
        </p:txBody>
      </p:sp>
      <p:sp>
        <p:nvSpPr>
          <p:cNvPr id="86" name="Shape 86"/>
          <p:cNvSpPr/>
          <p:nvPr/>
        </p:nvSpPr>
        <p:spPr>
          <a:xfrm>
            <a:off x="1578325" y="3875500"/>
            <a:ext cx="321600" cy="3216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7806550" y="3875500"/>
            <a:ext cx="321600" cy="321600"/>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88" name="Shape 88"/>
          <p:cNvCxnSpPr>
            <a:stCxn id="86" idx="6"/>
            <a:endCxn id="87" idx="2"/>
          </p:cNvCxnSpPr>
          <p:nvPr/>
        </p:nvCxnSpPr>
        <p:spPr>
          <a:xfrm>
            <a:off x="1899925" y="4036300"/>
            <a:ext cx="5906700" cy="0"/>
          </a:xfrm>
          <a:prstGeom prst="straightConnector1">
            <a:avLst/>
          </a:prstGeom>
          <a:noFill/>
          <a:ln w="28575" cap="flat" cmpd="sng">
            <a:solidFill>
              <a:schemeClr val="dk2"/>
            </a:solidFill>
            <a:prstDash val="lgDash"/>
            <a:round/>
            <a:headEnd type="none" w="lg" len="lg"/>
            <a:tailEnd type="none" w="lg" len="lg"/>
          </a:ln>
        </p:spPr>
      </p:cxnSp>
      <p:sp>
        <p:nvSpPr>
          <p:cNvPr id="89" name="Shape 89"/>
          <p:cNvSpPr txBox="1"/>
          <p:nvPr/>
        </p:nvSpPr>
        <p:spPr>
          <a:xfrm>
            <a:off x="1576714" y="4330836"/>
            <a:ext cx="2444100" cy="833700"/>
          </a:xfrm>
          <a:prstGeom prst="rect">
            <a:avLst/>
          </a:prstGeom>
          <a:noFill/>
          <a:ln>
            <a:noFill/>
          </a:ln>
        </p:spPr>
        <p:txBody>
          <a:bodyPr lIns="91425" tIns="91425" rIns="91425" bIns="91425" anchor="ctr" anchorCtr="0">
            <a:noAutofit/>
          </a:bodyPr>
          <a:lstStyle/>
          <a:p>
            <a:pPr lvl="0" rtl="0">
              <a:spcBef>
                <a:spcPts val="0"/>
              </a:spcBef>
              <a:buNone/>
            </a:pPr>
            <a:r>
              <a:rPr lang="en" sz="2400" dirty="0">
                <a:latin typeface="Roboto Slab"/>
                <a:ea typeface="Roboto Slab"/>
                <a:cs typeface="Roboto Slab"/>
                <a:sym typeface="Roboto Slab"/>
              </a:rPr>
              <a:t>Completely closed course</a:t>
            </a:r>
          </a:p>
        </p:txBody>
      </p:sp>
      <p:sp>
        <p:nvSpPr>
          <p:cNvPr id="90" name="Shape 90"/>
          <p:cNvSpPr txBox="1"/>
          <p:nvPr/>
        </p:nvSpPr>
        <p:spPr>
          <a:xfrm>
            <a:off x="6089050" y="4330836"/>
            <a:ext cx="2039100" cy="833700"/>
          </a:xfrm>
          <a:prstGeom prst="rect">
            <a:avLst/>
          </a:prstGeom>
          <a:noFill/>
          <a:ln>
            <a:noFill/>
          </a:ln>
        </p:spPr>
        <p:txBody>
          <a:bodyPr lIns="91425" tIns="91425" rIns="91425" bIns="91425" anchor="ctr" anchorCtr="0">
            <a:noAutofit/>
          </a:bodyPr>
          <a:lstStyle/>
          <a:p>
            <a:pPr lvl="0" algn="r" rtl="0">
              <a:spcBef>
                <a:spcPts val="0"/>
              </a:spcBef>
              <a:buNone/>
            </a:pPr>
            <a:r>
              <a:rPr lang="en" sz="2400" dirty="0">
                <a:latin typeface="Roboto Slab"/>
                <a:ea typeface="Roboto Slab"/>
                <a:cs typeface="Roboto Slab"/>
                <a:sym typeface="Roboto Slab"/>
              </a:rPr>
              <a:t>Completely open course</a:t>
            </a:r>
          </a:p>
        </p:txBody>
      </p:sp>
      <p:sp>
        <p:nvSpPr>
          <p:cNvPr id="91" name="Shape 91"/>
          <p:cNvSpPr txBox="1"/>
          <p:nvPr/>
        </p:nvSpPr>
        <p:spPr>
          <a:xfrm>
            <a:off x="2770375" y="2364125"/>
            <a:ext cx="4291500" cy="833700"/>
          </a:xfrm>
          <a:prstGeom prst="rect">
            <a:avLst/>
          </a:prstGeom>
          <a:noFill/>
          <a:ln>
            <a:noFill/>
          </a:ln>
        </p:spPr>
        <p:txBody>
          <a:bodyPr lIns="91425" tIns="91425" rIns="91425" bIns="91425" anchor="ctr" anchorCtr="0">
            <a:noAutofit/>
          </a:bodyPr>
          <a:lstStyle/>
          <a:p>
            <a:pPr lvl="0" rtl="0">
              <a:spcBef>
                <a:spcPts val="0"/>
              </a:spcBef>
              <a:buNone/>
            </a:pPr>
            <a:r>
              <a:rPr lang="en" sz="3000">
                <a:latin typeface="Roboto Slab"/>
                <a:ea typeface="Roboto Slab"/>
                <a:cs typeface="Roboto Slab"/>
                <a:sym typeface="Roboto Slab"/>
              </a:rPr>
              <a:t>Spectrum of openness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33400" y="4875175"/>
            <a:ext cx="7264800" cy="770400"/>
          </a:xfrm>
          <a:prstGeom prst="rect">
            <a:avLst/>
          </a:prstGeom>
          <a:ln>
            <a:solidFill>
              <a:srgbClr val="FF0000"/>
            </a:solidFill>
            <a:miter lim="800000"/>
          </a:ln>
        </p:spPr>
        <p:txBody>
          <a:bodyPr lIns="91425" tIns="91425" rIns="91425" bIns="91425" anchor="b" anchorCtr="0">
            <a:noAutofit/>
          </a:bodyPr>
          <a:lstStyle/>
          <a:p>
            <a:pPr lvl="0" rtl="0">
              <a:spcBef>
                <a:spcPts val="0"/>
              </a:spcBef>
              <a:buNone/>
            </a:pPr>
            <a:r>
              <a:rPr lang="en" b="1" dirty="0">
                <a:solidFill>
                  <a:srgbClr val="111111"/>
                </a:solidFill>
              </a:rPr>
              <a:t> 1. </a:t>
            </a:r>
            <a:r>
              <a:rPr lang="en" dirty="0"/>
              <a:t>Traditional closed courses</a:t>
            </a:r>
          </a:p>
        </p:txBody>
      </p:sp>
      <p:pic>
        <p:nvPicPr>
          <p:cNvPr id="97" name="Shape 97"/>
          <p:cNvPicPr preferRelativeResize="0"/>
          <p:nvPr/>
        </p:nvPicPr>
        <p:blipFill>
          <a:blip r:embed="rId3">
            <a:alphaModFix/>
          </a:blip>
          <a:stretch>
            <a:fillRect/>
          </a:stretch>
        </p:blipFill>
        <p:spPr>
          <a:xfrm>
            <a:off x="1311500" y="632498"/>
            <a:ext cx="5456625" cy="3637724"/>
          </a:xfrm>
          <a:prstGeom prst="rect">
            <a:avLst/>
          </a:prstGeom>
          <a:noFill/>
          <a:ln>
            <a:noFill/>
          </a:ln>
        </p:spPr>
      </p:pic>
      <p:sp>
        <p:nvSpPr>
          <p:cNvPr id="98" name="Shape 98"/>
          <p:cNvSpPr txBox="1"/>
          <p:nvPr/>
        </p:nvSpPr>
        <p:spPr>
          <a:xfrm>
            <a:off x="1311500" y="4348750"/>
            <a:ext cx="1287600" cy="447900"/>
          </a:xfrm>
          <a:prstGeom prst="rect">
            <a:avLst/>
          </a:prstGeom>
          <a:noFill/>
          <a:ln>
            <a:noFill/>
          </a:ln>
        </p:spPr>
        <p:txBody>
          <a:bodyPr lIns="91425" tIns="91425" rIns="91425" bIns="91425" anchor="t" anchorCtr="0">
            <a:noAutofit/>
          </a:bodyPr>
          <a:lstStyle/>
          <a:p>
            <a:pPr lvl="0" rtl="0">
              <a:spcBef>
                <a:spcPts val="0"/>
              </a:spcBef>
              <a:buNone/>
            </a:pPr>
            <a:r>
              <a:rPr lang="en" sz="1200" u="sng">
                <a:solidFill>
                  <a:schemeClr val="hlink"/>
                </a:solidFill>
                <a:latin typeface="Georgia"/>
                <a:ea typeface="Georgia"/>
                <a:cs typeface="Georgia"/>
                <a:sym typeface="Georgia"/>
                <a:hlinkClick r:id="rId4"/>
              </a:rPr>
              <a:t>CCO Image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1366350" y="1131175"/>
            <a:ext cx="7047000" cy="4899600"/>
          </a:xfrm>
          <a:prstGeom prst="rect">
            <a:avLst/>
          </a:prstGeom>
        </p:spPr>
        <p:txBody>
          <a:bodyPr lIns="91425" tIns="91425" rIns="91425" bIns="91425" anchor="t" anchorCtr="0">
            <a:noAutofit/>
          </a:bodyPr>
          <a:lstStyle/>
          <a:p>
            <a:pPr lvl="0" rtl="0">
              <a:spcBef>
                <a:spcPts val="0"/>
              </a:spcBef>
              <a:buNone/>
            </a:pPr>
            <a:endParaRPr dirty="0"/>
          </a:p>
          <a:p>
            <a:pPr marL="457200" lvl="0" indent="-381000" rtl="0">
              <a:spcBef>
                <a:spcPts val="0"/>
              </a:spcBef>
              <a:buSzPct val="100000"/>
              <a:buFont typeface="Arial" charset="0"/>
              <a:buChar char="•"/>
            </a:pPr>
            <a:r>
              <a:rPr lang="en" sz="2400" dirty="0"/>
              <a:t>Cost</a:t>
            </a:r>
          </a:p>
          <a:p>
            <a:pPr marL="914400" lvl="1" indent="-381000" rtl="0">
              <a:spcBef>
                <a:spcPts val="0"/>
              </a:spcBef>
              <a:buSzPct val="100000"/>
              <a:buFont typeface="Courier New" charset="0"/>
              <a:buChar char="o"/>
            </a:pPr>
            <a:r>
              <a:rPr lang="en" sz="2400" dirty="0"/>
              <a:t>Registration/tuition</a:t>
            </a:r>
          </a:p>
          <a:p>
            <a:pPr marL="914400" lvl="1" indent="-381000" rtl="0">
              <a:spcBef>
                <a:spcPts val="0"/>
              </a:spcBef>
              <a:buSzPct val="100000"/>
              <a:buFont typeface="Courier New" charset="0"/>
              <a:buChar char="o"/>
            </a:pPr>
            <a:r>
              <a:rPr lang="en" sz="2400" dirty="0"/>
              <a:t>Materials (course pack/textbook)</a:t>
            </a:r>
          </a:p>
          <a:p>
            <a:pPr marL="457200" lvl="0" indent="-381000" rtl="0">
              <a:spcBef>
                <a:spcPts val="0"/>
              </a:spcBef>
              <a:buSzPct val="100000"/>
              <a:buFont typeface="Arial" charset="0"/>
              <a:buChar char="•"/>
            </a:pPr>
            <a:r>
              <a:rPr lang="en" sz="2400" dirty="0"/>
              <a:t>Access</a:t>
            </a:r>
          </a:p>
          <a:p>
            <a:pPr marL="914400" lvl="1" indent="-381000" rtl="0">
              <a:spcBef>
                <a:spcPts val="0"/>
              </a:spcBef>
              <a:buSzPct val="100000"/>
              <a:buFont typeface="Courier New" charset="0"/>
              <a:buChar char="o"/>
            </a:pPr>
            <a:r>
              <a:rPr lang="en" sz="2400" dirty="0"/>
              <a:t>Physical and digital resources</a:t>
            </a:r>
          </a:p>
          <a:p>
            <a:pPr marL="914400" lvl="1" indent="-381000" rtl="0">
              <a:spcBef>
                <a:spcPts val="0"/>
              </a:spcBef>
              <a:buSzPct val="100000"/>
              <a:buFont typeface="Courier New" charset="0"/>
              <a:buChar char="o"/>
            </a:pPr>
            <a:r>
              <a:rPr lang="en" sz="2400" dirty="0"/>
              <a:t>Fixed location of course</a:t>
            </a:r>
          </a:p>
          <a:p>
            <a:pPr lvl="0">
              <a:spcBef>
                <a:spcPts val="0"/>
              </a:spcBef>
              <a:buNone/>
            </a:pPr>
            <a:endParaRPr dirty="0"/>
          </a:p>
          <a:p>
            <a:pPr lvl="0" rtl="0">
              <a:spcBef>
                <a:spcPts val="0"/>
              </a:spcBef>
              <a:buNone/>
            </a:pPr>
            <a:r>
              <a:rPr lang="en" sz="2400" dirty="0"/>
              <a:t>However, traditional courses have one key enabler - requisite knowledge</a:t>
            </a:r>
          </a:p>
        </p:txBody>
      </p:sp>
      <p:sp>
        <p:nvSpPr>
          <p:cNvPr id="104" name="Shape 104"/>
          <p:cNvSpPr txBox="1">
            <a:spLocks noGrp="1"/>
          </p:cNvSpPr>
          <p:nvPr>
            <p:ph type="title"/>
          </p:nvPr>
        </p:nvSpPr>
        <p:spPr>
          <a:xfrm>
            <a:off x="533400" y="533400"/>
            <a:ext cx="3124200" cy="868800"/>
          </a:xfrm>
          <a:prstGeom prst="rect">
            <a:avLst/>
          </a:prstGeom>
        </p:spPr>
        <p:txBody>
          <a:bodyPr lIns="91425" tIns="91425" rIns="91425" bIns="91425" anchor="t" anchorCtr="0">
            <a:noAutofit/>
          </a:bodyPr>
          <a:lstStyle/>
          <a:p>
            <a:pPr lvl="0" rtl="0">
              <a:spcBef>
                <a:spcPts val="0"/>
              </a:spcBef>
              <a:buNone/>
            </a:pPr>
            <a:r>
              <a:rPr lang="en" dirty="0"/>
              <a:t>Barriers in Traditional Courses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1"/>
          </p:nvPr>
        </p:nvSpPr>
        <p:spPr>
          <a:xfrm>
            <a:off x="1357225" y="1630743"/>
            <a:ext cx="7233000" cy="4899600"/>
          </a:xfrm>
          <a:prstGeom prst="rect">
            <a:avLst/>
          </a:prstGeom>
        </p:spPr>
        <p:txBody>
          <a:bodyPr lIns="91425" tIns="91425" rIns="91425" bIns="91425" anchor="t" anchorCtr="0">
            <a:noAutofit/>
          </a:bodyPr>
          <a:lstStyle/>
          <a:p>
            <a:pPr lvl="0">
              <a:spcBef>
                <a:spcPts val="0"/>
              </a:spcBef>
              <a:buNone/>
            </a:pPr>
            <a:r>
              <a:rPr lang="en" sz="2400" dirty="0"/>
              <a:t>Type I - Paid resources</a:t>
            </a:r>
          </a:p>
          <a:p>
            <a:pPr marL="457200" lvl="0" indent="-381000" rtl="0">
              <a:spcBef>
                <a:spcPts val="0"/>
              </a:spcBef>
              <a:buSzPct val="100000"/>
              <a:buFont typeface="Arial" charset="0"/>
              <a:buChar char="•"/>
            </a:pPr>
            <a:r>
              <a:rPr lang="en" sz="2400" dirty="0"/>
              <a:t>Textbook, course packs, digital assessments</a:t>
            </a:r>
          </a:p>
          <a:p>
            <a:pPr lvl="0" rtl="0">
              <a:spcBef>
                <a:spcPts val="0"/>
              </a:spcBef>
              <a:buNone/>
            </a:pPr>
            <a:endParaRPr sz="2400" dirty="0"/>
          </a:p>
          <a:p>
            <a:pPr lvl="0" rtl="0">
              <a:spcBef>
                <a:spcPts val="0"/>
              </a:spcBef>
              <a:buNone/>
            </a:pPr>
            <a:r>
              <a:rPr lang="en" sz="2400" dirty="0"/>
              <a:t>Type II - Costless Resources </a:t>
            </a:r>
          </a:p>
          <a:p>
            <a:pPr marL="457200" lvl="0" indent="-381000" rtl="0">
              <a:spcBef>
                <a:spcPts val="0"/>
              </a:spcBef>
              <a:buSzPct val="100000"/>
              <a:buFont typeface="Arial" charset="0"/>
              <a:buChar char="•"/>
            </a:pPr>
            <a:r>
              <a:rPr lang="en" sz="2400" dirty="0"/>
              <a:t>Digital materials from campus library, course reserves</a:t>
            </a:r>
          </a:p>
          <a:p>
            <a:pPr lvl="0" rtl="0">
              <a:spcBef>
                <a:spcPts val="0"/>
              </a:spcBef>
              <a:buNone/>
            </a:pPr>
            <a:endParaRPr sz="2400" dirty="0"/>
          </a:p>
          <a:p>
            <a:pPr lvl="0">
              <a:spcBef>
                <a:spcPts val="0"/>
              </a:spcBef>
              <a:buNone/>
            </a:pPr>
            <a:r>
              <a:rPr lang="en" sz="2400" dirty="0"/>
              <a:t>Type III - Open readings</a:t>
            </a:r>
          </a:p>
          <a:p>
            <a:pPr marL="457200" lvl="0" indent="-381000" rtl="0">
              <a:spcBef>
                <a:spcPts val="0"/>
              </a:spcBef>
              <a:buSzPct val="100000"/>
              <a:buFont typeface="Arial" charset="0"/>
              <a:buChar char="•"/>
            </a:pPr>
            <a:r>
              <a:rPr lang="en" sz="2400" dirty="0"/>
              <a:t>Open readings (Open Access articles and/or subscription free web materials)</a:t>
            </a:r>
          </a:p>
        </p:txBody>
      </p:sp>
      <p:sp>
        <p:nvSpPr>
          <p:cNvPr id="109" name="Shape 109"/>
          <p:cNvSpPr txBox="1">
            <a:spLocks noGrp="1"/>
          </p:cNvSpPr>
          <p:nvPr>
            <p:ph type="title"/>
          </p:nvPr>
        </p:nvSpPr>
        <p:spPr>
          <a:xfrm>
            <a:off x="533400" y="533400"/>
            <a:ext cx="3581400" cy="868800"/>
          </a:xfrm>
          <a:prstGeom prst="rect">
            <a:avLst/>
          </a:prstGeom>
        </p:spPr>
        <p:txBody>
          <a:bodyPr lIns="91425" tIns="91425" rIns="91425" bIns="91425" anchor="t" anchorCtr="0">
            <a:noAutofit/>
          </a:bodyPr>
          <a:lstStyle/>
          <a:p>
            <a:pPr lvl="0" rtl="0">
              <a:spcBef>
                <a:spcPts val="0"/>
              </a:spcBef>
              <a:buNone/>
            </a:pPr>
            <a:r>
              <a:rPr lang="en"/>
              <a:t>Three types of traditional closed courses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973" y="1777318"/>
            <a:ext cx="2048434" cy="3353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973" y="2866076"/>
            <a:ext cx="2005758" cy="33530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973" y="4317930"/>
            <a:ext cx="1999661" cy="335309"/>
          </a:xfrm>
          <a:prstGeom prst="rect">
            <a:avLst/>
          </a:prstGeom>
        </p:spPr>
      </p:pic>
    </p:spTree>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1664</Words>
  <Application>Microsoft Office PowerPoint</Application>
  <PresentationFormat>On-screen Show (4:3)</PresentationFormat>
  <Paragraphs>295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Courier New</vt:lpstr>
      <vt:lpstr>Georgia</vt:lpstr>
      <vt:lpstr>Roboto Slab</vt:lpstr>
      <vt:lpstr>Lysander template</vt:lpstr>
      <vt:lpstr>Choices and Consequences in Transitioning from Closed to Open Resources and Courses</vt:lpstr>
      <vt:lpstr>Presentation Outline</vt:lpstr>
      <vt:lpstr>Definitions</vt:lpstr>
      <vt:lpstr>Definitions</vt:lpstr>
      <vt:lpstr>Six Stages of Openness</vt:lpstr>
      <vt:lpstr>Six Stages of Openness</vt:lpstr>
      <vt:lpstr> 1. Traditional closed courses</vt:lpstr>
      <vt:lpstr>Barriers in Traditional Courses</vt:lpstr>
      <vt:lpstr>Three types of traditional closed courses</vt:lpstr>
      <vt:lpstr> 2. Partially open courses</vt:lpstr>
      <vt:lpstr>Partially open course</vt:lpstr>
      <vt:lpstr> 3. Fully open courses</vt:lpstr>
      <vt:lpstr>Fully open courses</vt:lpstr>
      <vt:lpstr>Barriers to openness</vt:lpstr>
      <vt:lpstr>Instructor’s workload comparison</vt:lpstr>
      <vt:lpstr>Pedagogical considerations</vt:lpstr>
      <vt:lpstr>Legal considerations</vt:lpstr>
      <vt:lpstr>Technological considerations</vt:lpstr>
      <vt:lpstr>Social considerations</vt:lpstr>
      <vt:lpstr>Meaningful assessment</vt:lpstr>
      <vt:lpstr> 4. When is it “open enough”?</vt:lpstr>
      <vt:lpstr>Open Enough?</vt:lpstr>
      <vt:lpstr>Open Enough?</vt:lpstr>
      <vt:lpstr>Finding the Right amount of Openness</vt:lpstr>
      <vt:lpstr>Recommendations</vt:lpstr>
      <vt:lpstr>References</vt:lpstr>
      <vt:lpstr>thanks!</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 and Consequences in Transitioning from Closed to Open Resources and Courses</dc:title>
  <dc:creator>Erik Christiansen</dc:creator>
  <cp:lastModifiedBy>Erik Christiansen</cp:lastModifiedBy>
  <cp:revision>36</cp:revision>
  <dcterms:modified xsi:type="dcterms:W3CDTF">2016-12-08T18:05:27Z</dcterms:modified>
</cp:coreProperties>
</file>