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notesMasterIdLst>
    <p:notesMasterId r:id="rId3"/>
  </p:notesMasterIdLst>
  <p:sldIdLst>
    <p:sldId id="265" r:id="rId2"/>
  </p:sldIdLst>
  <p:sldSz cx="32904113" cy="21923375"/>
  <p:notesSz cx="6858000" cy="9144000"/>
  <p:defaultTextStyle>
    <a:defPPr>
      <a:defRPr lang="en-CA"/>
    </a:defPPr>
    <a:lvl1pPr algn="l" defTabSz="1566345" rtl="0" fontAlgn="base">
      <a:spcBef>
        <a:spcPct val="0"/>
      </a:spcBef>
      <a:spcAft>
        <a:spcPct val="0"/>
      </a:spcAft>
      <a:defRPr sz="6191" kern="1200">
        <a:solidFill>
          <a:schemeClr val="tx1"/>
        </a:solidFill>
        <a:latin typeface="Arial" panose="020B0604020202020204" pitchFamily="34" charset="0"/>
        <a:ea typeface="ＭＳ Ｐゴシック" panose="020B0600070205080204" pitchFamily="34" charset="-128"/>
        <a:cs typeface="+mn-cs"/>
      </a:defRPr>
    </a:lvl1pPr>
    <a:lvl2pPr marL="1566345" indent="-1268387" algn="l" defTabSz="1566345" rtl="0" fontAlgn="base">
      <a:spcBef>
        <a:spcPct val="0"/>
      </a:spcBef>
      <a:spcAft>
        <a:spcPct val="0"/>
      </a:spcAft>
      <a:defRPr sz="6191" kern="1200">
        <a:solidFill>
          <a:schemeClr val="tx1"/>
        </a:solidFill>
        <a:latin typeface="Arial" panose="020B0604020202020204" pitchFamily="34" charset="0"/>
        <a:ea typeface="ＭＳ Ｐゴシック" panose="020B0600070205080204" pitchFamily="34" charset="-128"/>
        <a:cs typeface="+mn-cs"/>
      </a:defRPr>
    </a:lvl2pPr>
    <a:lvl3pPr marL="3132689" indent="-2536775" algn="l" defTabSz="1566345" rtl="0" fontAlgn="base">
      <a:spcBef>
        <a:spcPct val="0"/>
      </a:spcBef>
      <a:spcAft>
        <a:spcPct val="0"/>
      </a:spcAft>
      <a:defRPr sz="6191" kern="1200">
        <a:solidFill>
          <a:schemeClr val="tx1"/>
        </a:solidFill>
        <a:latin typeface="Arial" panose="020B0604020202020204" pitchFamily="34" charset="0"/>
        <a:ea typeface="ＭＳ Ｐゴシック" panose="020B0600070205080204" pitchFamily="34" charset="-128"/>
        <a:cs typeface="+mn-cs"/>
      </a:defRPr>
    </a:lvl3pPr>
    <a:lvl4pPr marL="4699034" indent="-3805162" algn="l" defTabSz="1566345" rtl="0" fontAlgn="base">
      <a:spcBef>
        <a:spcPct val="0"/>
      </a:spcBef>
      <a:spcAft>
        <a:spcPct val="0"/>
      </a:spcAft>
      <a:defRPr sz="6191" kern="1200">
        <a:solidFill>
          <a:schemeClr val="tx1"/>
        </a:solidFill>
        <a:latin typeface="Arial" panose="020B0604020202020204" pitchFamily="34" charset="0"/>
        <a:ea typeface="ＭＳ Ｐゴシック" panose="020B0600070205080204" pitchFamily="34" charset="-128"/>
        <a:cs typeface="+mn-cs"/>
      </a:defRPr>
    </a:lvl4pPr>
    <a:lvl5pPr marL="6265379" indent="-5073550" algn="l" defTabSz="1566345" rtl="0" fontAlgn="base">
      <a:spcBef>
        <a:spcPct val="0"/>
      </a:spcBef>
      <a:spcAft>
        <a:spcPct val="0"/>
      </a:spcAft>
      <a:defRPr sz="6191" kern="1200">
        <a:solidFill>
          <a:schemeClr val="tx1"/>
        </a:solidFill>
        <a:latin typeface="Arial" panose="020B0604020202020204" pitchFamily="34" charset="0"/>
        <a:ea typeface="ＭＳ Ｐゴシック" panose="020B0600070205080204" pitchFamily="34" charset="-128"/>
        <a:cs typeface="+mn-cs"/>
      </a:defRPr>
    </a:lvl5pPr>
    <a:lvl6pPr marL="1489786" algn="l" defTabSz="595914" rtl="0" eaLnBrk="1" latinLnBrk="0" hangingPunct="1">
      <a:defRPr sz="6191" kern="1200">
        <a:solidFill>
          <a:schemeClr val="tx1"/>
        </a:solidFill>
        <a:latin typeface="Arial" panose="020B0604020202020204" pitchFamily="34" charset="0"/>
        <a:ea typeface="ＭＳ Ｐゴシック" panose="020B0600070205080204" pitchFamily="34" charset="-128"/>
        <a:cs typeface="+mn-cs"/>
      </a:defRPr>
    </a:lvl6pPr>
    <a:lvl7pPr marL="1787743" algn="l" defTabSz="595914" rtl="0" eaLnBrk="1" latinLnBrk="0" hangingPunct="1">
      <a:defRPr sz="6191" kern="1200">
        <a:solidFill>
          <a:schemeClr val="tx1"/>
        </a:solidFill>
        <a:latin typeface="Arial" panose="020B0604020202020204" pitchFamily="34" charset="0"/>
        <a:ea typeface="ＭＳ Ｐゴシック" panose="020B0600070205080204" pitchFamily="34" charset="-128"/>
        <a:cs typeface="+mn-cs"/>
      </a:defRPr>
    </a:lvl7pPr>
    <a:lvl8pPr marL="2085701" algn="l" defTabSz="595914" rtl="0" eaLnBrk="1" latinLnBrk="0" hangingPunct="1">
      <a:defRPr sz="6191" kern="1200">
        <a:solidFill>
          <a:schemeClr val="tx1"/>
        </a:solidFill>
        <a:latin typeface="Arial" panose="020B0604020202020204" pitchFamily="34" charset="0"/>
        <a:ea typeface="ＭＳ Ｐゴシック" panose="020B0600070205080204" pitchFamily="34" charset="-128"/>
        <a:cs typeface="+mn-cs"/>
      </a:defRPr>
    </a:lvl8pPr>
    <a:lvl9pPr marL="2383658" algn="l" defTabSz="595914" rtl="0" eaLnBrk="1" latinLnBrk="0" hangingPunct="1">
      <a:defRPr sz="619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31"/>
    <a:srgbClr val="9263CD"/>
    <a:srgbClr val="504FC7"/>
    <a:srgbClr val="00419D"/>
    <a:srgbClr val="66BCD0"/>
    <a:srgbClr val="4C4C4C"/>
    <a:srgbClr val="008040"/>
    <a:srgbClr val="447243"/>
    <a:srgbClr val="781C1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7" autoAdjust="0"/>
  </p:normalViewPr>
  <p:slideViewPr>
    <p:cSldViewPr snapToObjects="1">
      <p:cViewPr varScale="1">
        <p:scale>
          <a:sx n="16" d="100"/>
          <a:sy n="16" d="100"/>
        </p:scale>
        <p:origin x="15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0224E-66BD-493C-9749-04F6C53BBD46}" type="datetimeFigureOut">
              <a:rPr lang="en-CA" smtClean="0"/>
              <a:t>2020-02-06</a:t>
            </a:fld>
            <a:endParaRPr lang="en-CA"/>
          </a:p>
        </p:txBody>
      </p:sp>
      <p:sp>
        <p:nvSpPr>
          <p:cNvPr id="4" name="Slide Image Placeholder 3"/>
          <p:cNvSpPr>
            <a:spLocks noGrp="1" noRot="1" noChangeAspect="1"/>
          </p:cNvSpPr>
          <p:nvPr>
            <p:ph type="sldImg" idx="2"/>
          </p:nvPr>
        </p:nvSpPr>
        <p:spPr>
          <a:xfrm>
            <a:off x="1112838" y="1143000"/>
            <a:ext cx="46323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B230D-FEE3-4C31-8ADE-74226F0C81B1}" type="slidenum">
              <a:rPr lang="en-CA" smtClean="0"/>
              <a:t>‹#›</a:t>
            </a:fld>
            <a:endParaRPr lang="en-CA"/>
          </a:p>
        </p:txBody>
      </p:sp>
    </p:spTree>
    <p:extLst>
      <p:ext uri="{BB962C8B-B14F-4D97-AF65-F5344CB8AC3E}">
        <p14:creationId xmlns:p14="http://schemas.microsoft.com/office/powerpoint/2010/main" val="226308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10B230D-FEE3-4C31-8ADE-74226F0C81B1}" type="slidenum">
              <a:rPr lang="en-CA" smtClean="0"/>
              <a:t>1</a:t>
            </a:fld>
            <a:endParaRPr lang="en-CA"/>
          </a:p>
        </p:txBody>
      </p:sp>
    </p:spTree>
    <p:extLst>
      <p:ext uri="{BB962C8B-B14F-4D97-AF65-F5344CB8AC3E}">
        <p14:creationId xmlns:p14="http://schemas.microsoft.com/office/powerpoint/2010/main" val="229311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4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214E98-C732-42D5-8C59-EB02F093F9FD}"/>
              </a:ext>
            </a:extLst>
          </p:cNvPr>
          <p:cNvSpPr txBox="1"/>
          <p:nvPr userDrawn="1"/>
        </p:nvSpPr>
        <p:spPr>
          <a:xfrm>
            <a:off x="0" y="0"/>
            <a:ext cx="32904113" cy="21923375"/>
          </a:xfrm>
          <a:prstGeom prst="rect">
            <a:avLst/>
          </a:prstGeom>
          <a:solidFill>
            <a:schemeClr val="bg1">
              <a:alpha val="98000"/>
            </a:schemeClr>
          </a:solidFill>
        </p:spPr>
        <p:txBody>
          <a:bodyPr/>
          <a:lstStyle/>
          <a:p>
            <a:pPr>
              <a:defRPr/>
            </a:pPr>
            <a:endParaRPr lang="en-US" sz="3711">
              <a:latin typeface="Arial" charset="0"/>
              <a:ea typeface="ＭＳ Ｐゴシック" charset="-128"/>
              <a:cs typeface="ＭＳ Ｐゴシック" charset="-128"/>
            </a:endParaRPr>
          </a:p>
        </p:txBody>
      </p:sp>
      <p:cxnSp>
        <p:nvCxnSpPr>
          <p:cNvPr id="7" name="Straight Connector 6">
            <a:extLst>
              <a:ext uri="{FF2B5EF4-FFF2-40B4-BE49-F238E27FC236}">
                <a16:creationId xmlns:a16="http://schemas.microsoft.com/office/drawing/2014/main" id="{5010DD2A-BD0A-45A3-BC2B-D9AD3AD576E9}"/>
              </a:ext>
            </a:extLst>
          </p:cNvPr>
          <p:cNvCxnSpPr/>
          <p:nvPr userDrawn="1"/>
        </p:nvCxnSpPr>
        <p:spPr>
          <a:xfrm>
            <a:off x="0" y="2192337"/>
            <a:ext cx="32904113" cy="952"/>
          </a:xfrm>
          <a:prstGeom prst="line">
            <a:avLst/>
          </a:prstGeom>
          <a:ln w="1270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5">
            <a:extLst>
              <a:ext uri="{FF2B5EF4-FFF2-40B4-BE49-F238E27FC236}">
                <a16:creationId xmlns:a16="http://schemas.microsoft.com/office/drawing/2014/main" id="{069B8FF2-37BE-4386-8F37-4173F09C4B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52"/>
            <a:ext cx="3290411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3" r:id="rId1"/>
  </p:sldLayoutIdLst>
  <p:txStyles>
    <p:titleStyle>
      <a:lvl1pPr algn="ctr" defTabSz="1440643" rtl="0" eaLnBrk="1" fontAlgn="base" hangingPunct="1">
        <a:spcBef>
          <a:spcPct val="0"/>
        </a:spcBef>
        <a:spcAft>
          <a:spcPct val="0"/>
        </a:spcAft>
        <a:defRPr sz="13846" kern="1200">
          <a:solidFill>
            <a:schemeClr val="tx1"/>
          </a:solidFill>
          <a:latin typeface="+mj-lt"/>
          <a:ea typeface="ＭＳ Ｐゴシック" charset="-128"/>
          <a:cs typeface="ＭＳ Ｐゴシック" charset="-128"/>
        </a:defRPr>
      </a:lvl1pPr>
      <a:lvl2pPr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2pPr>
      <a:lvl3pPr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3pPr>
      <a:lvl4pPr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4pPr>
      <a:lvl5pPr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5pPr>
      <a:lvl6pPr marL="274046"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6pPr>
      <a:lvl7pPr marL="548091"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7pPr>
      <a:lvl8pPr marL="822137"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8pPr>
      <a:lvl9pPr marL="1096183" algn="ctr" defTabSz="1440643" rtl="0" eaLnBrk="1" fontAlgn="base" hangingPunct="1">
        <a:spcBef>
          <a:spcPct val="0"/>
        </a:spcBef>
        <a:spcAft>
          <a:spcPct val="0"/>
        </a:spcAft>
        <a:defRPr sz="13846">
          <a:solidFill>
            <a:schemeClr val="tx1"/>
          </a:solidFill>
          <a:latin typeface="Calibri" charset="0"/>
          <a:ea typeface="ＭＳ Ｐゴシック" charset="-128"/>
          <a:cs typeface="ＭＳ Ｐゴシック" charset="-128"/>
        </a:defRPr>
      </a:lvl9pPr>
    </p:titleStyle>
    <p:bodyStyle>
      <a:lvl1pPr marL="1080007" indent="-1080007" algn="l" defTabSz="1440643" rtl="0" eaLnBrk="1" fontAlgn="base" hangingPunct="1">
        <a:spcBef>
          <a:spcPct val="20000"/>
        </a:spcBef>
        <a:spcAft>
          <a:spcPct val="0"/>
        </a:spcAft>
        <a:buFont typeface="Arial" panose="020B0604020202020204" pitchFamily="34" charset="0"/>
        <a:buChar char="•"/>
        <a:defRPr sz="10070" kern="1200">
          <a:solidFill>
            <a:schemeClr val="tx1"/>
          </a:solidFill>
          <a:latin typeface="+mn-lt"/>
          <a:ea typeface="ＭＳ Ｐゴシック" charset="-128"/>
          <a:cs typeface="ＭＳ Ｐゴシック" charset="-128"/>
        </a:defRPr>
      </a:lvl1pPr>
      <a:lvl2pPr marL="2340807" indent="-900164" algn="l" defTabSz="1440643" rtl="0" eaLnBrk="1" fontAlgn="base" hangingPunct="1">
        <a:spcBef>
          <a:spcPct val="20000"/>
        </a:spcBef>
        <a:spcAft>
          <a:spcPct val="0"/>
        </a:spcAft>
        <a:buFont typeface="Arial" panose="020B0604020202020204" pitchFamily="34" charset="0"/>
        <a:buChar char="–"/>
        <a:defRPr sz="8811" kern="1200">
          <a:solidFill>
            <a:schemeClr val="tx1"/>
          </a:solidFill>
          <a:latin typeface="+mn-lt"/>
          <a:ea typeface="ＭＳ Ｐゴシック" charset="-128"/>
          <a:cs typeface="ＭＳ Ｐゴシック" charset="-128"/>
        </a:defRPr>
      </a:lvl2pPr>
      <a:lvl3pPr marL="3601608" indent="-720322" algn="l" defTabSz="1440643" rtl="0" eaLnBrk="1" fontAlgn="base" hangingPunct="1">
        <a:spcBef>
          <a:spcPct val="20000"/>
        </a:spcBef>
        <a:spcAft>
          <a:spcPct val="0"/>
        </a:spcAft>
        <a:buFont typeface="Arial" panose="020B0604020202020204" pitchFamily="34" charset="0"/>
        <a:buChar char="•"/>
        <a:defRPr sz="7552" kern="1200">
          <a:solidFill>
            <a:schemeClr val="tx1"/>
          </a:solidFill>
          <a:latin typeface="+mn-lt"/>
          <a:ea typeface="ＭＳ Ｐゴシック" charset="-128"/>
          <a:cs typeface="ＭＳ Ｐゴシック" charset="-128"/>
        </a:defRPr>
      </a:lvl3pPr>
      <a:lvl4pPr marL="5042251" indent="-720322" algn="l" defTabSz="1440643" rtl="0" eaLnBrk="1" fontAlgn="base" hangingPunct="1">
        <a:spcBef>
          <a:spcPct val="20000"/>
        </a:spcBef>
        <a:spcAft>
          <a:spcPct val="0"/>
        </a:spcAft>
        <a:buFont typeface="Arial" panose="020B0604020202020204" pitchFamily="34" charset="0"/>
        <a:buChar char="–"/>
        <a:defRPr sz="6294" kern="1200">
          <a:solidFill>
            <a:schemeClr val="tx1"/>
          </a:solidFill>
          <a:latin typeface="+mn-lt"/>
          <a:ea typeface="ＭＳ Ｐゴシック" charset="-128"/>
          <a:cs typeface="ＭＳ Ｐゴシック" charset="-128"/>
        </a:defRPr>
      </a:lvl4pPr>
      <a:lvl5pPr marL="6482893" indent="-720322" algn="l" defTabSz="1440643" rtl="0" eaLnBrk="1" fontAlgn="base" hangingPunct="1">
        <a:spcBef>
          <a:spcPct val="20000"/>
        </a:spcBef>
        <a:spcAft>
          <a:spcPct val="0"/>
        </a:spcAft>
        <a:buFont typeface="Arial" panose="020B0604020202020204" pitchFamily="34" charset="0"/>
        <a:buChar char="»"/>
        <a:defRPr sz="6294" kern="1200">
          <a:solidFill>
            <a:schemeClr val="tx1"/>
          </a:solidFill>
          <a:latin typeface="+mn-lt"/>
          <a:ea typeface="ＭＳ Ｐゴシック" charset="-128"/>
          <a:cs typeface="ＭＳ Ｐゴシック" charset="-128"/>
        </a:defRPr>
      </a:lvl5pPr>
      <a:lvl6pPr marL="7923771" indent="-720343" algn="l" defTabSz="1440685" rtl="0" eaLnBrk="1" latinLnBrk="0" hangingPunct="1">
        <a:spcBef>
          <a:spcPct val="20000"/>
        </a:spcBef>
        <a:buFont typeface="Arial"/>
        <a:buChar char="•"/>
        <a:defRPr sz="6294" kern="1200">
          <a:solidFill>
            <a:schemeClr val="tx1"/>
          </a:solidFill>
          <a:latin typeface="+mn-lt"/>
          <a:ea typeface="+mn-ea"/>
          <a:cs typeface="+mn-cs"/>
        </a:defRPr>
      </a:lvl6pPr>
      <a:lvl7pPr marL="9364456" indent="-720343" algn="l" defTabSz="1440685" rtl="0" eaLnBrk="1" latinLnBrk="0" hangingPunct="1">
        <a:spcBef>
          <a:spcPct val="20000"/>
        </a:spcBef>
        <a:buFont typeface="Arial"/>
        <a:buChar char="•"/>
        <a:defRPr sz="6294" kern="1200">
          <a:solidFill>
            <a:schemeClr val="tx1"/>
          </a:solidFill>
          <a:latin typeface="+mn-lt"/>
          <a:ea typeface="+mn-ea"/>
          <a:cs typeface="+mn-cs"/>
        </a:defRPr>
      </a:lvl7pPr>
      <a:lvl8pPr marL="10805142" indent="-720343" algn="l" defTabSz="1440685" rtl="0" eaLnBrk="1" latinLnBrk="0" hangingPunct="1">
        <a:spcBef>
          <a:spcPct val="20000"/>
        </a:spcBef>
        <a:buFont typeface="Arial"/>
        <a:buChar char="•"/>
        <a:defRPr sz="6294" kern="1200">
          <a:solidFill>
            <a:schemeClr val="tx1"/>
          </a:solidFill>
          <a:latin typeface="+mn-lt"/>
          <a:ea typeface="+mn-ea"/>
          <a:cs typeface="+mn-cs"/>
        </a:defRPr>
      </a:lvl8pPr>
      <a:lvl9pPr marL="12245827" indent="-720343" algn="l" defTabSz="1440685" rtl="0" eaLnBrk="1" latinLnBrk="0" hangingPunct="1">
        <a:spcBef>
          <a:spcPct val="20000"/>
        </a:spcBef>
        <a:buFont typeface="Arial"/>
        <a:buChar char="•"/>
        <a:defRPr sz="6294" kern="1200">
          <a:solidFill>
            <a:schemeClr val="tx1"/>
          </a:solidFill>
          <a:latin typeface="+mn-lt"/>
          <a:ea typeface="+mn-ea"/>
          <a:cs typeface="+mn-cs"/>
        </a:defRPr>
      </a:lvl9pPr>
    </p:bodyStyle>
    <p:otherStyle>
      <a:defPPr>
        <a:defRPr lang="en-US"/>
      </a:defPPr>
      <a:lvl1pPr marL="0" algn="l" defTabSz="1440685" rtl="0" eaLnBrk="1" latinLnBrk="0" hangingPunct="1">
        <a:defRPr sz="5694" kern="1200">
          <a:solidFill>
            <a:schemeClr val="tx1"/>
          </a:solidFill>
          <a:latin typeface="+mn-lt"/>
          <a:ea typeface="+mn-ea"/>
          <a:cs typeface="+mn-cs"/>
        </a:defRPr>
      </a:lvl1pPr>
      <a:lvl2pPr marL="1440685" algn="l" defTabSz="1440685" rtl="0" eaLnBrk="1" latinLnBrk="0" hangingPunct="1">
        <a:defRPr sz="5694" kern="1200">
          <a:solidFill>
            <a:schemeClr val="tx1"/>
          </a:solidFill>
          <a:latin typeface="+mn-lt"/>
          <a:ea typeface="+mn-ea"/>
          <a:cs typeface="+mn-cs"/>
        </a:defRPr>
      </a:lvl2pPr>
      <a:lvl3pPr marL="2881371" algn="l" defTabSz="1440685" rtl="0" eaLnBrk="1" latinLnBrk="0" hangingPunct="1">
        <a:defRPr sz="5694" kern="1200">
          <a:solidFill>
            <a:schemeClr val="tx1"/>
          </a:solidFill>
          <a:latin typeface="+mn-lt"/>
          <a:ea typeface="+mn-ea"/>
          <a:cs typeface="+mn-cs"/>
        </a:defRPr>
      </a:lvl3pPr>
      <a:lvl4pPr marL="4322056" algn="l" defTabSz="1440685" rtl="0" eaLnBrk="1" latinLnBrk="0" hangingPunct="1">
        <a:defRPr sz="5694" kern="1200">
          <a:solidFill>
            <a:schemeClr val="tx1"/>
          </a:solidFill>
          <a:latin typeface="+mn-lt"/>
          <a:ea typeface="+mn-ea"/>
          <a:cs typeface="+mn-cs"/>
        </a:defRPr>
      </a:lvl4pPr>
      <a:lvl5pPr marL="5762742" algn="l" defTabSz="1440685" rtl="0" eaLnBrk="1" latinLnBrk="0" hangingPunct="1">
        <a:defRPr sz="5694" kern="1200">
          <a:solidFill>
            <a:schemeClr val="tx1"/>
          </a:solidFill>
          <a:latin typeface="+mn-lt"/>
          <a:ea typeface="+mn-ea"/>
          <a:cs typeface="+mn-cs"/>
        </a:defRPr>
      </a:lvl5pPr>
      <a:lvl6pPr marL="7203428" algn="l" defTabSz="1440685" rtl="0" eaLnBrk="1" latinLnBrk="0" hangingPunct="1">
        <a:defRPr sz="5694" kern="1200">
          <a:solidFill>
            <a:schemeClr val="tx1"/>
          </a:solidFill>
          <a:latin typeface="+mn-lt"/>
          <a:ea typeface="+mn-ea"/>
          <a:cs typeface="+mn-cs"/>
        </a:defRPr>
      </a:lvl6pPr>
      <a:lvl7pPr marL="8644113" algn="l" defTabSz="1440685" rtl="0" eaLnBrk="1" latinLnBrk="0" hangingPunct="1">
        <a:defRPr sz="5694" kern="1200">
          <a:solidFill>
            <a:schemeClr val="tx1"/>
          </a:solidFill>
          <a:latin typeface="+mn-lt"/>
          <a:ea typeface="+mn-ea"/>
          <a:cs typeface="+mn-cs"/>
        </a:defRPr>
      </a:lvl7pPr>
      <a:lvl8pPr marL="10084799" algn="l" defTabSz="1440685" rtl="0" eaLnBrk="1" latinLnBrk="0" hangingPunct="1">
        <a:defRPr sz="5694" kern="1200">
          <a:solidFill>
            <a:schemeClr val="tx1"/>
          </a:solidFill>
          <a:latin typeface="+mn-lt"/>
          <a:ea typeface="+mn-ea"/>
          <a:cs typeface="+mn-cs"/>
        </a:defRPr>
      </a:lvl8pPr>
      <a:lvl9pPr marL="11525484" algn="l" defTabSz="1440685" rtl="0" eaLnBrk="1" latinLnBrk="0" hangingPunct="1">
        <a:defRPr sz="56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doi-org.login.ezproxy.library.ualberta.ca/10.1002/asi.22914"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login.ezproxy.library.ualberta.ca/10.1515/9783110260588.137" TargetMode="External"/><Relationship Id="rId11" Type="http://schemas.openxmlformats.org/officeDocument/2006/relationships/image" Target="../media/image6.jpg"/><Relationship Id="rId5" Type="http://schemas.openxmlformats.org/officeDocument/2006/relationships/hyperlink" Target="https://doi.org/10.1108/10650751111182588" TargetMode="External"/><Relationship Id="rId10" Type="http://schemas.openxmlformats.org/officeDocument/2006/relationships/image" Target="../media/image5.png"/><Relationship Id="rId4" Type="http://schemas.openxmlformats.org/officeDocument/2006/relationships/hyperlink" Target="https://doi.org/10.1300/J116v09n04_01"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a:extLst>
              <a:ext uri="{FF2B5EF4-FFF2-40B4-BE49-F238E27FC236}">
                <a16:creationId xmlns:a16="http://schemas.microsoft.com/office/drawing/2014/main" id="{D4664AA4-B8E8-40CA-89C6-342379CA45E6}"/>
              </a:ext>
            </a:extLst>
          </p:cNvPr>
          <p:cNvSpPr txBox="1">
            <a:spLocks noChangeArrowheads="1"/>
          </p:cNvSpPr>
          <p:nvPr/>
        </p:nvSpPr>
        <p:spPr bwMode="auto">
          <a:xfrm>
            <a:off x="2704273" y="548084"/>
            <a:ext cx="27495566" cy="96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694">
              <a:latin typeface="Calibri" panose="020F0502020204030204" pitchFamily="34" charset="0"/>
            </a:endParaRPr>
          </a:p>
        </p:txBody>
      </p:sp>
      <p:sp>
        <p:nvSpPr>
          <p:cNvPr id="3075" name="Text Box 2">
            <a:extLst>
              <a:ext uri="{FF2B5EF4-FFF2-40B4-BE49-F238E27FC236}">
                <a16:creationId xmlns:a16="http://schemas.microsoft.com/office/drawing/2014/main" id="{3D4F0534-165B-4302-A698-91159347D336}"/>
              </a:ext>
            </a:extLst>
          </p:cNvPr>
          <p:cNvSpPr txBox="1">
            <a:spLocks noChangeArrowheads="1"/>
          </p:cNvSpPr>
          <p:nvPr/>
        </p:nvSpPr>
        <p:spPr bwMode="auto">
          <a:xfrm>
            <a:off x="9666658" y="0"/>
            <a:ext cx="20826958" cy="205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383659"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spcBef>
                <a:spcPts val="719"/>
              </a:spcBef>
            </a:pPr>
            <a:r>
              <a:rPr lang="en-CA" altLang="en-US" sz="3836" b="1" dirty="0">
                <a:solidFill>
                  <a:schemeClr val="bg1"/>
                </a:solidFill>
                <a:cs typeface="Arial" panose="020B0604020202020204" pitchFamily="34" charset="0"/>
              </a:rPr>
              <a:t>In Need of a Tune-Up? Improving Findability of Music Materials in the Library Catalogue</a:t>
            </a:r>
          </a:p>
          <a:p>
            <a:pPr eaLnBrk="1" hangingPunct="1">
              <a:spcBef>
                <a:spcPts val="719"/>
              </a:spcBef>
            </a:pPr>
            <a:r>
              <a:rPr lang="en-CA" altLang="en-US" sz="2398" dirty="0">
                <a:solidFill>
                  <a:schemeClr val="bg1"/>
                </a:solidFill>
                <a:cs typeface="Arial" panose="020B0604020202020204" pitchFamily="34" charset="0"/>
              </a:rPr>
              <a:t>Katie Maxfield, University of Alberta School of Library and Information Studies, MLIS Candidate</a:t>
            </a:r>
          </a:p>
          <a:p>
            <a:pPr eaLnBrk="1" hangingPunct="1">
              <a:spcBef>
                <a:spcPts val="719"/>
              </a:spcBef>
            </a:pPr>
            <a:r>
              <a:rPr lang="en-CA" altLang="en-US" sz="1558" dirty="0">
                <a:solidFill>
                  <a:schemeClr val="bg1"/>
                </a:solidFill>
                <a:cs typeface="Arial" panose="020B0604020202020204" pitchFamily="34" charset="0"/>
              </a:rPr>
              <a:t>Email: kmaxfiel@ualberta.ca</a:t>
            </a:r>
            <a:endParaRPr lang="en-AU" altLang="en-US" sz="1558" dirty="0">
              <a:solidFill>
                <a:schemeClr val="bg1"/>
              </a:solidFill>
              <a:latin typeface="Calibri" panose="020F0502020204030204" pitchFamily="34" charset="0"/>
            </a:endParaRPr>
          </a:p>
          <a:p>
            <a:pPr eaLnBrk="1" hangingPunct="1">
              <a:spcBef>
                <a:spcPts val="719"/>
              </a:spcBef>
            </a:pPr>
            <a:endParaRPr lang="en-AU" altLang="en-US" sz="1558" dirty="0">
              <a:solidFill>
                <a:schemeClr val="bg1"/>
              </a:solidFill>
              <a:latin typeface="Calibri" panose="020F0502020204030204" pitchFamily="34" charset="0"/>
            </a:endParaRPr>
          </a:p>
          <a:p>
            <a:pPr eaLnBrk="1" hangingPunct="1">
              <a:spcBef>
                <a:spcPts val="719"/>
              </a:spcBef>
            </a:pPr>
            <a:endParaRPr lang="en-AU" altLang="en-US" sz="2398" dirty="0">
              <a:solidFill>
                <a:schemeClr val="bg1"/>
              </a:solidFill>
              <a:latin typeface="Calibri" panose="020F0502020204030204" pitchFamily="34" charset="0"/>
            </a:endParaRPr>
          </a:p>
          <a:p>
            <a:pPr eaLnBrk="1" hangingPunct="1">
              <a:spcBef>
                <a:spcPts val="719"/>
              </a:spcBef>
            </a:pPr>
            <a:endParaRPr lang="en-AU" altLang="en-US" sz="2398" dirty="0">
              <a:solidFill>
                <a:schemeClr val="bg1"/>
              </a:solidFill>
              <a:latin typeface="Calibri" panose="020F0502020204030204" pitchFamily="34" charset="0"/>
            </a:endParaRPr>
          </a:p>
        </p:txBody>
      </p:sp>
      <p:sp>
        <p:nvSpPr>
          <p:cNvPr id="3076" name="TextBox 35">
            <a:extLst>
              <a:ext uri="{FF2B5EF4-FFF2-40B4-BE49-F238E27FC236}">
                <a16:creationId xmlns:a16="http://schemas.microsoft.com/office/drawing/2014/main" id="{0F976E10-04B2-4401-B956-FBDC64DBCAD2}"/>
              </a:ext>
            </a:extLst>
          </p:cNvPr>
          <p:cNvSpPr txBox="1">
            <a:spLocks noChangeArrowheads="1"/>
          </p:cNvSpPr>
          <p:nvPr/>
        </p:nvSpPr>
        <p:spPr bwMode="auto">
          <a:xfrm>
            <a:off x="707125" y="3620753"/>
            <a:ext cx="13595537" cy="8229829"/>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274042" tIns="274042" rIns="274042" bIns="274042"/>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1678" dirty="0">
              <a:cs typeface="Arial" panose="020B0604020202020204" pitchFamily="34" charset="0"/>
            </a:endParaRPr>
          </a:p>
        </p:txBody>
      </p:sp>
      <p:sp>
        <p:nvSpPr>
          <p:cNvPr id="13322" name="TextBox 35">
            <a:extLst>
              <a:ext uri="{FF2B5EF4-FFF2-40B4-BE49-F238E27FC236}">
                <a16:creationId xmlns:a16="http://schemas.microsoft.com/office/drawing/2014/main" id="{4A4A2E35-0BC0-4EAE-A642-7F8C119A3236}"/>
              </a:ext>
            </a:extLst>
          </p:cNvPr>
          <p:cNvSpPr txBox="1">
            <a:spLocks noChangeArrowheads="1"/>
          </p:cNvSpPr>
          <p:nvPr/>
        </p:nvSpPr>
        <p:spPr bwMode="auto">
          <a:xfrm>
            <a:off x="707125" y="2624567"/>
            <a:ext cx="13595537" cy="996186"/>
          </a:xfrm>
          <a:prstGeom prst="rect">
            <a:avLst/>
          </a:prstGeom>
          <a:solidFill>
            <a:srgbClr val="006231"/>
          </a:solidFill>
          <a:ln w="12700" cmpd="sng">
            <a:solidFill>
              <a:srgbClr val="006231"/>
            </a:solidFill>
            <a:miter lim="800000"/>
            <a:headEnd/>
            <a:tailEnd/>
          </a:ln>
        </p:spPr>
        <p:txBody>
          <a:bodyPr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Introduction &amp; Research Question</a:t>
            </a:r>
            <a:endParaRPr lang="en-CA" altLang="en-US" sz="2877" dirty="0">
              <a:solidFill>
                <a:schemeClr val="bg1"/>
              </a:solidFill>
              <a:cs typeface="Arial" panose="020B0604020202020204" pitchFamily="34" charset="0"/>
            </a:endParaRPr>
          </a:p>
        </p:txBody>
      </p:sp>
      <p:sp>
        <p:nvSpPr>
          <p:cNvPr id="3089" name="TextBox 35">
            <a:extLst>
              <a:ext uri="{FF2B5EF4-FFF2-40B4-BE49-F238E27FC236}">
                <a16:creationId xmlns:a16="http://schemas.microsoft.com/office/drawing/2014/main" id="{399AA440-1AD4-4AD5-AA59-35F6D6A20732}"/>
              </a:ext>
            </a:extLst>
          </p:cNvPr>
          <p:cNvSpPr txBox="1">
            <a:spLocks noChangeArrowheads="1"/>
          </p:cNvSpPr>
          <p:nvPr/>
        </p:nvSpPr>
        <p:spPr bwMode="auto">
          <a:xfrm>
            <a:off x="25525064" y="2656018"/>
            <a:ext cx="6531339" cy="4561253"/>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274042" tIns="274042" rIns="274042" bIns="274042"/>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1678">
              <a:cs typeface="Arial" panose="020B0604020202020204" pitchFamily="34" charset="0"/>
            </a:endParaRPr>
          </a:p>
        </p:txBody>
      </p:sp>
      <p:sp>
        <p:nvSpPr>
          <p:cNvPr id="53" name="TextBox 35">
            <a:extLst>
              <a:ext uri="{FF2B5EF4-FFF2-40B4-BE49-F238E27FC236}">
                <a16:creationId xmlns:a16="http://schemas.microsoft.com/office/drawing/2014/main" id="{5AA7D9AA-26E0-4A24-BD64-933D64E1CAA7}"/>
              </a:ext>
            </a:extLst>
          </p:cNvPr>
          <p:cNvSpPr txBox="1">
            <a:spLocks noChangeArrowheads="1"/>
          </p:cNvSpPr>
          <p:nvPr/>
        </p:nvSpPr>
        <p:spPr bwMode="auto">
          <a:xfrm>
            <a:off x="25525062" y="2664174"/>
            <a:ext cx="6531339" cy="996186"/>
          </a:xfrm>
          <a:prstGeom prst="rect">
            <a:avLst/>
          </a:prstGeom>
          <a:solidFill>
            <a:srgbClr val="006231"/>
          </a:solidFill>
          <a:ln w="12700" cmpd="sng">
            <a:solidFill>
              <a:srgbClr val="006231"/>
            </a:solidFill>
            <a:miter lim="800000"/>
            <a:headEnd/>
            <a:tailEnd/>
          </a:ln>
        </p:spPr>
        <p:txBody>
          <a:bodyPr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Methods</a:t>
            </a:r>
            <a:endParaRPr lang="en-CA" altLang="en-US" sz="2877" dirty="0">
              <a:solidFill>
                <a:schemeClr val="bg1"/>
              </a:solidFill>
              <a:cs typeface="Arial" panose="020B0604020202020204" pitchFamily="34" charset="0"/>
            </a:endParaRPr>
          </a:p>
        </p:txBody>
      </p:sp>
      <p:sp>
        <p:nvSpPr>
          <p:cNvPr id="54" name="TextBox 53">
            <a:extLst>
              <a:ext uri="{FF2B5EF4-FFF2-40B4-BE49-F238E27FC236}">
                <a16:creationId xmlns:a16="http://schemas.microsoft.com/office/drawing/2014/main" id="{0A2F4FB7-5B00-4B24-9DE4-E5C9A905A70A}"/>
              </a:ext>
            </a:extLst>
          </p:cNvPr>
          <p:cNvSpPr txBox="1"/>
          <p:nvPr/>
        </p:nvSpPr>
        <p:spPr>
          <a:xfrm>
            <a:off x="25867616" y="3849174"/>
            <a:ext cx="5846233" cy="3368097"/>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marL="285750" lvl="0" indent="-285750">
              <a:buFont typeface="Arial" panose="020B0604020202020204" pitchFamily="34" charset="0"/>
              <a:buChar char="•"/>
            </a:pPr>
            <a:r>
              <a:rPr lang="en-CA" sz="1750" dirty="0">
                <a:solidFill>
                  <a:srgbClr val="006231"/>
                </a:solidFill>
              </a:rPr>
              <a:t>Ran sample searches for musical works (selected by purposive sampling) and noted the challenges/problems that I came across in the search process</a:t>
            </a:r>
          </a:p>
          <a:p>
            <a:pPr marL="285750" lvl="0" indent="-285750">
              <a:buFont typeface="Arial" panose="020B0604020202020204" pitchFamily="34" charset="0"/>
              <a:buChar char="•"/>
            </a:pPr>
            <a:endParaRPr lang="en-CA" sz="1750" dirty="0">
              <a:solidFill>
                <a:srgbClr val="006231"/>
              </a:solidFill>
            </a:endParaRPr>
          </a:p>
          <a:p>
            <a:pPr marL="285750" lvl="0" indent="-285750">
              <a:buFont typeface="Arial" panose="020B0604020202020204" pitchFamily="34" charset="0"/>
              <a:buChar char="•"/>
            </a:pPr>
            <a:r>
              <a:rPr lang="en-CA" sz="1750" dirty="0">
                <a:solidFill>
                  <a:srgbClr val="006231"/>
                </a:solidFill>
              </a:rPr>
              <a:t>Noted the facets that are available for filtering during the search process and analyze their usefulness for searching for music materials</a:t>
            </a:r>
          </a:p>
          <a:p>
            <a:pPr marL="285750" lvl="0" indent="-285750">
              <a:buFont typeface="Arial" panose="020B0604020202020204" pitchFamily="34" charset="0"/>
              <a:buChar char="•"/>
            </a:pPr>
            <a:endParaRPr lang="en-CA" sz="1750" dirty="0">
              <a:solidFill>
                <a:srgbClr val="006231"/>
              </a:solidFill>
            </a:endParaRPr>
          </a:p>
          <a:p>
            <a:pPr marL="285750" lvl="0" indent="-285750">
              <a:buFont typeface="Arial" panose="020B0604020202020204" pitchFamily="34" charset="0"/>
              <a:buChar char="•"/>
            </a:pPr>
            <a:r>
              <a:rPr lang="en-CA" sz="1750" dirty="0">
                <a:solidFill>
                  <a:srgbClr val="006231"/>
                </a:solidFill>
              </a:rPr>
              <a:t>Examined both the MARC record (“Librarian View”) and the user view of catalogue records to determine which metadata elements are being used to describe music materials</a:t>
            </a:r>
          </a:p>
          <a:p>
            <a:endParaRPr lang="en-CA" sz="1750" dirty="0">
              <a:solidFill>
                <a:srgbClr val="006231"/>
              </a:solidFill>
            </a:endParaRPr>
          </a:p>
          <a:p>
            <a:endParaRPr lang="en-CA" sz="1750" dirty="0">
              <a:solidFill>
                <a:srgbClr val="006231"/>
              </a:solidFill>
            </a:endParaRPr>
          </a:p>
        </p:txBody>
      </p:sp>
      <p:sp>
        <p:nvSpPr>
          <p:cNvPr id="3092" name="TextBox 35">
            <a:extLst>
              <a:ext uri="{FF2B5EF4-FFF2-40B4-BE49-F238E27FC236}">
                <a16:creationId xmlns:a16="http://schemas.microsoft.com/office/drawing/2014/main" id="{AA1260BC-8884-4098-8BF1-505124C0DFB2}"/>
              </a:ext>
            </a:extLst>
          </p:cNvPr>
          <p:cNvSpPr txBox="1">
            <a:spLocks noChangeArrowheads="1"/>
          </p:cNvSpPr>
          <p:nvPr/>
        </p:nvSpPr>
        <p:spPr bwMode="auto">
          <a:xfrm>
            <a:off x="15155909" y="2649075"/>
            <a:ext cx="9638165" cy="13854258"/>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274042" tIns="274042" rIns="274042" bIns="274042"/>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1678">
              <a:cs typeface="Arial" panose="020B0604020202020204" pitchFamily="34" charset="0"/>
            </a:endParaRPr>
          </a:p>
        </p:txBody>
      </p:sp>
      <p:sp>
        <p:nvSpPr>
          <p:cNvPr id="58" name="TextBox 35">
            <a:extLst>
              <a:ext uri="{FF2B5EF4-FFF2-40B4-BE49-F238E27FC236}">
                <a16:creationId xmlns:a16="http://schemas.microsoft.com/office/drawing/2014/main" id="{28A61912-4CE1-4482-840A-36F8E6C517EC}"/>
              </a:ext>
            </a:extLst>
          </p:cNvPr>
          <p:cNvSpPr txBox="1">
            <a:spLocks noChangeArrowheads="1"/>
          </p:cNvSpPr>
          <p:nvPr/>
        </p:nvSpPr>
        <p:spPr bwMode="auto">
          <a:xfrm>
            <a:off x="15155912" y="2649074"/>
            <a:ext cx="9638162" cy="996186"/>
          </a:xfrm>
          <a:prstGeom prst="rect">
            <a:avLst/>
          </a:prstGeom>
          <a:solidFill>
            <a:srgbClr val="006231"/>
          </a:solidFill>
          <a:ln w="12700" cmpd="sng">
            <a:solidFill>
              <a:srgbClr val="006231"/>
            </a:solidFill>
            <a:miter lim="800000"/>
            <a:headEnd/>
            <a:tailEnd/>
          </a:ln>
        </p:spPr>
        <p:txBody>
          <a:bodyPr wrap="square"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Sample Records</a:t>
            </a:r>
            <a:endParaRPr lang="en-CA" altLang="en-US" sz="2877" dirty="0">
              <a:solidFill>
                <a:schemeClr val="bg1"/>
              </a:solidFill>
              <a:cs typeface="Arial" panose="020B0604020202020204" pitchFamily="34" charset="0"/>
            </a:endParaRPr>
          </a:p>
        </p:txBody>
      </p:sp>
      <p:sp>
        <p:nvSpPr>
          <p:cNvPr id="3096" name="TextBox 35">
            <a:extLst>
              <a:ext uri="{FF2B5EF4-FFF2-40B4-BE49-F238E27FC236}">
                <a16:creationId xmlns:a16="http://schemas.microsoft.com/office/drawing/2014/main" id="{9FB01A02-76CF-459C-9C72-BEC820C239DC}"/>
              </a:ext>
            </a:extLst>
          </p:cNvPr>
          <p:cNvSpPr txBox="1">
            <a:spLocks noChangeArrowheads="1"/>
          </p:cNvSpPr>
          <p:nvPr/>
        </p:nvSpPr>
        <p:spPr bwMode="auto">
          <a:xfrm>
            <a:off x="25549698" y="15186188"/>
            <a:ext cx="6531339" cy="3901735"/>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274042" tIns="274042" rIns="274042" bIns="274042"/>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1678">
              <a:cs typeface="Arial" panose="020B0604020202020204" pitchFamily="34" charset="0"/>
            </a:endParaRPr>
          </a:p>
        </p:txBody>
      </p:sp>
      <p:sp>
        <p:nvSpPr>
          <p:cNvPr id="63" name="TextBox 35">
            <a:extLst>
              <a:ext uri="{FF2B5EF4-FFF2-40B4-BE49-F238E27FC236}">
                <a16:creationId xmlns:a16="http://schemas.microsoft.com/office/drawing/2014/main" id="{6A675F49-8C88-440C-96BA-CF9A92DF61DC}"/>
              </a:ext>
            </a:extLst>
          </p:cNvPr>
          <p:cNvSpPr txBox="1">
            <a:spLocks noChangeArrowheads="1"/>
          </p:cNvSpPr>
          <p:nvPr/>
        </p:nvSpPr>
        <p:spPr bwMode="auto">
          <a:xfrm>
            <a:off x="25549697" y="14380439"/>
            <a:ext cx="6531339" cy="996186"/>
          </a:xfrm>
          <a:prstGeom prst="rect">
            <a:avLst/>
          </a:prstGeom>
          <a:solidFill>
            <a:srgbClr val="006231"/>
          </a:solidFill>
          <a:ln w="12700" cmpd="sng">
            <a:solidFill>
              <a:srgbClr val="006231"/>
            </a:solidFill>
            <a:miter lim="800000"/>
            <a:headEnd/>
            <a:tailEnd/>
          </a:ln>
        </p:spPr>
        <p:txBody>
          <a:bodyPr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Limitations/Future Research</a:t>
            </a:r>
            <a:endParaRPr lang="en-CA" altLang="en-US" sz="2877" dirty="0">
              <a:solidFill>
                <a:schemeClr val="bg1"/>
              </a:solidFill>
              <a:cs typeface="Arial" panose="020B0604020202020204" pitchFamily="34" charset="0"/>
            </a:endParaRPr>
          </a:p>
        </p:txBody>
      </p:sp>
      <p:sp>
        <p:nvSpPr>
          <p:cNvPr id="3098" name="TextBox 63">
            <a:extLst>
              <a:ext uri="{FF2B5EF4-FFF2-40B4-BE49-F238E27FC236}">
                <a16:creationId xmlns:a16="http://schemas.microsoft.com/office/drawing/2014/main" id="{56FCD4BA-9458-4654-A606-517B1E8135A5}"/>
              </a:ext>
            </a:extLst>
          </p:cNvPr>
          <p:cNvSpPr txBox="1">
            <a:spLocks noChangeArrowheads="1"/>
          </p:cNvSpPr>
          <p:nvPr/>
        </p:nvSpPr>
        <p:spPr bwMode="auto">
          <a:xfrm>
            <a:off x="25832188" y="15599030"/>
            <a:ext cx="5846233" cy="331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pPr>
            <a:r>
              <a:rPr lang="en-CA" sz="1750" dirty="0">
                <a:solidFill>
                  <a:srgbClr val="006231"/>
                </a:solidFill>
              </a:rPr>
              <a:t>This study provides only a brief snapshot of some of the issues in the library catalogue</a:t>
            </a:r>
          </a:p>
          <a:p>
            <a:endParaRPr lang="en-CA" sz="1750" dirty="0">
              <a:solidFill>
                <a:srgbClr val="006231"/>
              </a:solidFill>
            </a:endParaRPr>
          </a:p>
          <a:p>
            <a:pPr marL="285750" indent="-285750">
              <a:buFont typeface="Arial" panose="020B0604020202020204" pitchFamily="34" charset="0"/>
              <a:buChar char="•"/>
            </a:pPr>
            <a:r>
              <a:rPr lang="en-CA" sz="1750" dirty="0">
                <a:solidFill>
                  <a:srgbClr val="006231"/>
                </a:solidFill>
              </a:rPr>
              <a:t>Further research may involve a more comprehensive survey or statistical analysis to ascertain the prevalence of the identified challenges, as well as user studies or interviews to obtain input from music students and other users</a:t>
            </a:r>
          </a:p>
          <a:p>
            <a:pPr marL="285750" indent="-285750">
              <a:buFont typeface="Arial" panose="020B0604020202020204" pitchFamily="34" charset="0"/>
              <a:buChar char="•"/>
            </a:pPr>
            <a:endParaRPr lang="en-CA" sz="1750" dirty="0">
              <a:solidFill>
                <a:srgbClr val="006231"/>
              </a:solidFill>
            </a:endParaRPr>
          </a:p>
          <a:p>
            <a:pPr marL="285750" indent="-285750">
              <a:buFont typeface="Arial" panose="020B0604020202020204" pitchFamily="34" charset="0"/>
              <a:buChar char="•"/>
            </a:pPr>
            <a:r>
              <a:rPr lang="en-CA" sz="1750" dirty="0">
                <a:solidFill>
                  <a:srgbClr val="006231"/>
                </a:solidFill>
              </a:rPr>
              <a:t>Research is needed on the needs of students selecting music materials for performance, particularly for vocal recitals organized around a topic or theme</a:t>
            </a:r>
          </a:p>
          <a:p>
            <a:pPr marL="285750" indent="-285750">
              <a:buFont typeface="Arial" panose="020B0604020202020204" pitchFamily="34" charset="0"/>
              <a:buChar char="•"/>
            </a:pPr>
            <a:endParaRPr lang="en-CA" sz="1750" dirty="0">
              <a:solidFill>
                <a:srgbClr val="006231"/>
              </a:solidFill>
            </a:endParaRPr>
          </a:p>
          <a:p>
            <a:pPr marL="285750" indent="-285750">
              <a:buFont typeface="Arial" panose="020B0604020202020204" pitchFamily="34" charset="0"/>
              <a:buChar char="•"/>
            </a:pPr>
            <a:endParaRPr lang="en-CA" sz="1750" dirty="0">
              <a:solidFill>
                <a:srgbClr val="006231"/>
              </a:solidFill>
            </a:endParaRPr>
          </a:p>
          <a:p>
            <a:pPr lvl="0"/>
            <a:r>
              <a:rPr lang="en-CA" altLang="en-US" sz="1750" dirty="0">
                <a:solidFill>
                  <a:srgbClr val="006231"/>
                </a:solidFill>
                <a:cs typeface="Arial" panose="020B0604020202020204" pitchFamily="34" charset="0"/>
              </a:rPr>
              <a:t> </a:t>
            </a:r>
            <a:endParaRPr lang="en-CA" sz="1750" dirty="0">
              <a:solidFill>
                <a:srgbClr val="006231"/>
              </a:solidFill>
            </a:endParaRPr>
          </a:p>
        </p:txBody>
      </p:sp>
      <p:sp>
        <p:nvSpPr>
          <p:cNvPr id="2" name="TextBox 1">
            <a:extLst>
              <a:ext uri="{FF2B5EF4-FFF2-40B4-BE49-F238E27FC236}">
                <a16:creationId xmlns:a16="http://schemas.microsoft.com/office/drawing/2014/main" id="{17DEB600-D2B7-4E65-BCFA-665EF750D11C}"/>
              </a:ext>
            </a:extLst>
          </p:cNvPr>
          <p:cNvSpPr txBox="1"/>
          <p:nvPr/>
        </p:nvSpPr>
        <p:spPr>
          <a:xfrm>
            <a:off x="15120832" y="16820120"/>
            <a:ext cx="9996293" cy="5816977"/>
          </a:xfrm>
          <a:prstGeom prst="rect">
            <a:avLst/>
          </a:prstGeom>
          <a:noFill/>
        </p:spPr>
        <p:txBody>
          <a:bodyPr wrap="square" rtlCol="0">
            <a:spAutoFit/>
          </a:bodyPr>
          <a:lstStyle/>
          <a:p>
            <a:r>
              <a:rPr lang="en-CA" sz="1600" u="sng" dirty="0">
                <a:solidFill>
                  <a:srgbClr val="006231"/>
                </a:solidFill>
              </a:rPr>
              <a:t>References</a:t>
            </a:r>
            <a:r>
              <a:rPr lang="en-CA" sz="1600" dirty="0">
                <a:solidFill>
                  <a:srgbClr val="006231"/>
                </a:solidFill>
              </a:rPr>
              <a:t>:</a:t>
            </a:r>
          </a:p>
          <a:p>
            <a:endParaRPr lang="en-CA" sz="1600" dirty="0">
              <a:solidFill>
                <a:srgbClr val="006231"/>
              </a:solidFill>
            </a:endParaRPr>
          </a:p>
          <a:p>
            <a:r>
              <a:rPr lang="en-CA" sz="1600" dirty="0" err="1">
                <a:solidFill>
                  <a:srgbClr val="006231"/>
                </a:solidFill>
              </a:rPr>
              <a:t>Gracy</a:t>
            </a:r>
            <a:r>
              <a:rPr lang="en-CA" sz="1600" dirty="0">
                <a:solidFill>
                  <a:srgbClr val="006231"/>
                </a:solidFill>
              </a:rPr>
              <a:t>, K. F., Zeng, M. L. ed., &amp; Skirvin, L., ed. (2013). Exploring methods to improve access to music resources by aligning library data with linked data: A report of methodologies and preliminary findings. </a:t>
            </a:r>
            <a:r>
              <a:rPr lang="en-CA" sz="1600" i="1" dirty="0">
                <a:solidFill>
                  <a:srgbClr val="006231"/>
                </a:solidFill>
              </a:rPr>
              <a:t>Journal of the American Society for Information Science &amp; Technology</a:t>
            </a:r>
            <a:r>
              <a:rPr lang="en-CA" sz="1600" dirty="0">
                <a:solidFill>
                  <a:srgbClr val="006231"/>
                </a:solidFill>
              </a:rPr>
              <a:t>, </a:t>
            </a:r>
            <a:r>
              <a:rPr lang="en-CA" sz="1600" i="1" dirty="0">
                <a:solidFill>
                  <a:srgbClr val="006231"/>
                </a:solidFill>
              </a:rPr>
              <a:t>64</a:t>
            </a:r>
            <a:r>
              <a:rPr lang="en-CA" sz="1600" dirty="0">
                <a:solidFill>
                  <a:srgbClr val="006231"/>
                </a:solidFill>
              </a:rPr>
              <a:t>(10), 2078–2099. </a:t>
            </a:r>
            <a:r>
              <a:rPr lang="en-CA" sz="1600" u="sng" dirty="0">
                <a:solidFill>
                  <a:srgbClr val="006231"/>
                </a:solidFill>
                <a:hlinkClick r:id="rId3">
                  <a:extLst>
                    <a:ext uri="{A12FA001-AC4F-418D-AE19-62706E023703}">
                      <ahyp:hlinkClr xmlns:ahyp="http://schemas.microsoft.com/office/drawing/2018/hyperlinkcolor" val="tx"/>
                    </a:ext>
                  </a:extLst>
                </a:hlinkClick>
              </a:rPr>
              <a:t>https://doi-org.login.ezproxy.library.ualberta.ca/10.1002/asi.22914</a:t>
            </a:r>
            <a:endParaRPr lang="en-CA" sz="1600" dirty="0">
              <a:solidFill>
                <a:srgbClr val="006231"/>
              </a:solidFill>
            </a:endParaRPr>
          </a:p>
          <a:p>
            <a:endParaRPr lang="en-CA" sz="1600" dirty="0">
              <a:solidFill>
                <a:srgbClr val="006231"/>
              </a:solidFill>
            </a:endParaRPr>
          </a:p>
          <a:p>
            <a:r>
              <a:rPr lang="en-CA" sz="1600" dirty="0">
                <a:solidFill>
                  <a:srgbClr val="006231"/>
                </a:solidFill>
              </a:rPr>
              <a:t>Hofmann, A., &amp; </a:t>
            </a:r>
            <a:r>
              <a:rPr lang="en-CA" sz="1600" dirty="0" err="1">
                <a:solidFill>
                  <a:srgbClr val="006231"/>
                </a:solidFill>
              </a:rPr>
              <a:t>Wiermann</a:t>
            </a:r>
            <a:r>
              <a:rPr lang="en-CA" sz="1600" dirty="0">
                <a:solidFill>
                  <a:srgbClr val="006231"/>
                </a:solidFill>
              </a:rPr>
              <a:t>, B. (2014). Customizing music discovery services: Experiences at the Hochschule </a:t>
            </a:r>
            <a:r>
              <a:rPr lang="en-CA" sz="1600" dirty="0" err="1">
                <a:solidFill>
                  <a:srgbClr val="006231"/>
                </a:solidFill>
              </a:rPr>
              <a:t>für</a:t>
            </a:r>
            <a:r>
              <a:rPr lang="en-CA" sz="1600" dirty="0">
                <a:solidFill>
                  <a:srgbClr val="006231"/>
                </a:solidFill>
              </a:rPr>
              <a:t> </a:t>
            </a:r>
            <a:r>
              <a:rPr lang="en-CA" sz="1600" dirty="0" err="1">
                <a:solidFill>
                  <a:srgbClr val="006231"/>
                </a:solidFill>
              </a:rPr>
              <a:t>Musik</a:t>
            </a:r>
            <a:r>
              <a:rPr lang="en-CA" sz="1600" dirty="0">
                <a:solidFill>
                  <a:srgbClr val="006231"/>
                </a:solidFill>
              </a:rPr>
              <a:t> und Theater, Leipzig. </a:t>
            </a:r>
            <a:r>
              <a:rPr lang="en-CA" sz="1600" i="1" dirty="0">
                <a:solidFill>
                  <a:srgbClr val="006231"/>
                </a:solidFill>
              </a:rPr>
              <a:t>Music Reference Services Quarterly, </a:t>
            </a:r>
            <a:r>
              <a:rPr lang="en-CA" sz="1600" dirty="0">
                <a:solidFill>
                  <a:srgbClr val="006231"/>
                </a:solidFill>
              </a:rPr>
              <a:t>17(2), 61-75. doi:10.1080/10588167.2014.904699</a:t>
            </a:r>
          </a:p>
          <a:p>
            <a:endParaRPr lang="en-CA" sz="1600" dirty="0">
              <a:solidFill>
                <a:srgbClr val="006231"/>
              </a:solidFill>
            </a:endParaRPr>
          </a:p>
          <a:p>
            <a:r>
              <a:rPr lang="en-CA" sz="1600" dirty="0">
                <a:solidFill>
                  <a:srgbClr val="006231"/>
                </a:solidFill>
              </a:rPr>
              <a:t>King, D.M. (2007). Catalog User Search Strategies in Finding Music Materials. </a:t>
            </a:r>
            <a:r>
              <a:rPr lang="en-CA" sz="1600" i="1" dirty="0">
                <a:solidFill>
                  <a:srgbClr val="006231"/>
                </a:solidFill>
              </a:rPr>
              <a:t>Music Reference Services Quarterly,</a:t>
            </a:r>
            <a:r>
              <a:rPr lang="en-CA" sz="1600" dirty="0">
                <a:solidFill>
                  <a:srgbClr val="006231"/>
                </a:solidFill>
              </a:rPr>
              <a:t> (9)4, 1-24. DOI: </a:t>
            </a:r>
            <a:r>
              <a:rPr lang="en-CA" sz="1600" u="sng" dirty="0">
                <a:solidFill>
                  <a:srgbClr val="006231"/>
                </a:solidFill>
                <a:hlinkClick r:id="rId4">
                  <a:extLst>
                    <a:ext uri="{A12FA001-AC4F-418D-AE19-62706E023703}">
                      <ahyp:hlinkClr xmlns:ahyp="http://schemas.microsoft.com/office/drawing/2018/hyperlinkcolor" val="tx"/>
                    </a:ext>
                  </a:extLst>
                </a:hlinkClick>
              </a:rPr>
              <a:t>10.1300/J116v09n04_01</a:t>
            </a:r>
            <a:r>
              <a:rPr lang="en-CA" sz="1600" dirty="0">
                <a:solidFill>
                  <a:srgbClr val="006231"/>
                </a:solidFill>
              </a:rPr>
              <a:t> </a:t>
            </a:r>
          </a:p>
          <a:p>
            <a:endParaRPr lang="en-CA" sz="1600" dirty="0">
              <a:solidFill>
                <a:srgbClr val="006231"/>
              </a:solidFill>
            </a:endParaRPr>
          </a:p>
          <a:p>
            <a:r>
              <a:rPr lang="en-CA" sz="1600" dirty="0">
                <a:solidFill>
                  <a:srgbClr val="006231"/>
                </a:solidFill>
              </a:rPr>
              <a:t>Majors, R. &amp; </a:t>
            </a:r>
            <a:r>
              <a:rPr lang="en-CA" sz="1600" dirty="0" err="1">
                <a:solidFill>
                  <a:srgbClr val="006231"/>
                </a:solidFill>
              </a:rPr>
              <a:t>Mantz</a:t>
            </a:r>
            <a:r>
              <a:rPr lang="en-CA" sz="1600" dirty="0">
                <a:solidFill>
                  <a:srgbClr val="006231"/>
                </a:solidFill>
              </a:rPr>
              <a:t>, S. (2011). Moving to the patron's beat. </a:t>
            </a:r>
            <a:r>
              <a:rPr lang="en-CA" sz="1600" i="1" dirty="0">
                <a:solidFill>
                  <a:srgbClr val="006231"/>
                </a:solidFill>
              </a:rPr>
              <a:t>OCLC Systems &amp; Services: International digital library perspectives.</a:t>
            </a:r>
            <a:r>
              <a:rPr lang="en-CA" sz="1600" dirty="0">
                <a:solidFill>
                  <a:srgbClr val="006231"/>
                </a:solidFill>
              </a:rPr>
              <a:t> (27)4, pp. 275-283. </a:t>
            </a:r>
            <a:r>
              <a:rPr lang="en-CA" sz="1600" dirty="0">
                <a:solidFill>
                  <a:srgbClr val="006231"/>
                </a:solidFill>
                <a:hlinkClick r:id="rId5" tooltip="DOI: https://doi.org/10.1108/10650751111182588">
                  <a:extLst>
                    <a:ext uri="{A12FA001-AC4F-418D-AE19-62706E023703}">
                      <ahyp:hlinkClr xmlns:ahyp="http://schemas.microsoft.com/office/drawing/2018/hyperlinkcolor" val="tx"/>
                    </a:ext>
                  </a:extLst>
                </a:hlinkClick>
              </a:rPr>
              <a:t>https://doi.org/10.1108/10650751111182588</a:t>
            </a:r>
            <a:endParaRPr lang="en-CA" sz="1600" dirty="0">
              <a:solidFill>
                <a:srgbClr val="006231"/>
              </a:solidFill>
            </a:endParaRPr>
          </a:p>
          <a:p>
            <a:endParaRPr lang="en-CA" sz="1700" dirty="0">
              <a:solidFill>
                <a:srgbClr val="006231"/>
              </a:solidFill>
            </a:endParaRPr>
          </a:p>
          <a:p>
            <a:r>
              <a:rPr lang="en-CA" sz="1600" dirty="0" err="1">
                <a:solidFill>
                  <a:srgbClr val="006231"/>
                </a:solidFill>
              </a:rPr>
              <a:t>Salaba</a:t>
            </a:r>
            <a:r>
              <a:rPr lang="en-CA" sz="1600" dirty="0">
                <a:solidFill>
                  <a:srgbClr val="006231"/>
                </a:solidFill>
              </a:rPr>
              <a:t>, A., &amp; Zhang, Yin. (2012). Searching for music: End-user perspectives on system features. In D. Rasmussen Neal (Ed.), </a:t>
            </a:r>
            <a:r>
              <a:rPr lang="en-CA" sz="1600" i="1" dirty="0">
                <a:solidFill>
                  <a:srgbClr val="006231"/>
                </a:solidFill>
              </a:rPr>
              <a:t>Indexing and retrieval of non-text information</a:t>
            </a:r>
            <a:r>
              <a:rPr lang="en-CA" sz="1600" dirty="0">
                <a:solidFill>
                  <a:srgbClr val="006231"/>
                </a:solidFill>
              </a:rPr>
              <a:t> (pp. 137-159). </a:t>
            </a:r>
            <a:r>
              <a:rPr lang="en-CA" sz="1600" dirty="0">
                <a:solidFill>
                  <a:srgbClr val="006231"/>
                </a:solidFill>
                <a:hlinkClick r:id="rId6">
                  <a:extLst>
                    <a:ext uri="{A12FA001-AC4F-418D-AE19-62706E023703}">
                      <ahyp:hlinkClr xmlns:ahyp="http://schemas.microsoft.com/office/drawing/2018/hyperlinkcolor" val="tx"/>
                    </a:ext>
                  </a:extLst>
                </a:hlinkClick>
              </a:rPr>
              <a:t>https://doi-org.login.ezproxy.library.ualberta.ca/10.1515/9783110260588.137</a:t>
            </a:r>
            <a:endParaRPr lang="en-CA" sz="1600" dirty="0">
              <a:solidFill>
                <a:srgbClr val="006231"/>
              </a:solidFill>
            </a:endParaRPr>
          </a:p>
          <a:p>
            <a:endParaRPr lang="en-CA" sz="1600" dirty="0">
              <a:solidFill>
                <a:srgbClr val="006231"/>
              </a:solidFill>
            </a:endParaRPr>
          </a:p>
          <a:p>
            <a:endParaRPr lang="en-CA" sz="1600" dirty="0">
              <a:solidFill>
                <a:srgbClr val="006231"/>
              </a:solidFill>
            </a:endParaRPr>
          </a:p>
          <a:p>
            <a:endParaRPr lang="en-CA" sz="1600" dirty="0">
              <a:solidFill>
                <a:srgbClr val="006231"/>
              </a:solidFill>
            </a:endParaRPr>
          </a:p>
        </p:txBody>
      </p:sp>
      <p:pic>
        <p:nvPicPr>
          <p:cNvPr id="1026" name="Picture 2" descr="Image result for ualberta slis ">
            <a:extLst>
              <a:ext uri="{FF2B5EF4-FFF2-40B4-BE49-F238E27FC236}">
                <a16:creationId xmlns:a16="http://schemas.microsoft.com/office/drawing/2014/main" id="{B8231986-D491-4BB7-A9D9-31C767812E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63493" y="19500766"/>
            <a:ext cx="6646852" cy="1661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social media post&#10;&#10;Description automatically generated">
            <a:extLst>
              <a:ext uri="{FF2B5EF4-FFF2-40B4-BE49-F238E27FC236}">
                <a16:creationId xmlns:a16="http://schemas.microsoft.com/office/drawing/2014/main" id="{E2F76525-A9A3-43D5-B78F-0C354EE70A21}"/>
              </a:ext>
            </a:extLst>
          </p:cNvPr>
          <p:cNvPicPr>
            <a:picLocks noChangeAspect="1"/>
          </p:cNvPicPr>
          <p:nvPr/>
        </p:nvPicPr>
        <p:blipFill rotWithShape="1">
          <a:blip r:embed="rId8"/>
          <a:srcRect r="7406"/>
          <a:stretch/>
        </p:blipFill>
        <p:spPr>
          <a:xfrm>
            <a:off x="18931609" y="3887888"/>
            <a:ext cx="5694902" cy="1261544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2D5DF5F-305A-4BCB-B42B-CC6F70BA1BD9}"/>
              </a:ext>
            </a:extLst>
          </p:cNvPr>
          <p:cNvPicPr>
            <a:picLocks noChangeAspect="1"/>
          </p:cNvPicPr>
          <p:nvPr/>
        </p:nvPicPr>
        <p:blipFill>
          <a:blip r:embed="rId9"/>
          <a:stretch>
            <a:fillRect/>
          </a:stretch>
        </p:blipFill>
        <p:spPr>
          <a:xfrm>
            <a:off x="15379713" y="3962047"/>
            <a:ext cx="3640752" cy="7437404"/>
          </a:xfrm>
          <a:prstGeom prst="rect">
            <a:avLst/>
          </a:prstGeom>
        </p:spPr>
      </p:pic>
      <p:sp>
        <p:nvSpPr>
          <p:cNvPr id="37" name="TextBox 36">
            <a:extLst>
              <a:ext uri="{FF2B5EF4-FFF2-40B4-BE49-F238E27FC236}">
                <a16:creationId xmlns:a16="http://schemas.microsoft.com/office/drawing/2014/main" id="{008FB1FE-C461-4FBB-A7AE-FE63EC2B1DB4}"/>
              </a:ext>
            </a:extLst>
          </p:cNvPr>
          <p:cNvSpPr txBox="1"/>
          <p:nvPr/>
        </p:nvSpPr>
        <p:spPr>
          <a:xfrm>
            <a:off x="15455030" y="13790259"/>
            <a:ext cx="3640752" cy="2247935"/>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CA" altLang="en-US" sz="1678" dirty="0">
                <a:solidFill>
                  <a:srgbClr val="006231"/>
                </a:solidFill>
                <a:cs typeface="Arial" panose="020B0604020202020204" pitchFamily="34" charset="0"/>
              </a:rPr>
              <a:t>Top left: facets that are available to limit searches</a:t>
            </a:r>
          </a:p>
          <a:p>
            <a:pPr eaLnBrk="1" hangingPunct="1">
              <a:lnSpc>
                <a:spcPct val="120000"/>
              </a:lnSpc>
            </a:pPr>
            <a:endParaRPr lang="en-CA" altLang="en-US" sz="1678" dirty="0">
              <a:solidFill>
                <a:srgbClr val="006231"/>
              </a:solidFill>
              <a:cs typeface="Arial" panose="020B0604020202020204" pitchFamily="34" charset="0"/>
            </a:endParaRPr>
          </a:p>
          <a:p>
            <a:pPr eaLnBrk="1" hangingPunct="1">
              <a:lnSpc>
                <a:spcPct val="120000"/>
              </a:lnSpc>
            </a:pPr>
            <a:r>
              <a:rPr lang="en-CA" altLang="en-US" sz="1678" dirty="0">
                <a:solidFill>
                  <a:srgbClr val="006231"/>
                </a:solidFill>
                <a:cs typeface="Arial" panose="020B0604020202020204" pitchFamily="34" charset="0"/>
              </a:rPr>
              <a:t>Bottom left: abbreviated view of a sound recording on the search page</a:t>
            </a:r>
          </a:p>
          <a:p>
            <a:pPr eaLnBrk="1" hangingPunct="1">
              <a:lnSpc>
                <a:spcPct val="120000"/>
              </a:lnSpc>
            </a:pPr>
            <a:endParaRPr lang="en-CA" altLang="en-US" sz="1678" dirty="0">
              <a:solidFill>
                <a:srgbClr val="006231"/>
              </a:solidFill>
              <a:cs typeface="Arial" panose="020B0604020202020204" pitchFamily="34" charset="0"/>
            </a:endParaRPr>
          </a:p>
          <a:p>
            <a:pPr eaLnBrk="1" hangingPunct="1">
              <a:lnSpc>
                <a:spcPct val="120000"/>
              </a:lnSpc>
            </a:pPr>
            <a:r>
              <a:rPr lang="en-CA" altLang="en-US" sz="1678" dirty="0">
                <a:solidFill>
                  <a:srgbClr val="006231"/>
                </a:solidFill>
                <a:cs typeface="Arial" panose="020B0604020202020204" pitchFamily="34" charset="0"/>
              </a:rPr>
              <a:t>Right: full record of a sound recording in the catalogue (user view)</a:t>
            </a:r>
          </a:p>
        </p:txBody>
      </p:sp>
      <p:pic>
        <p:nvPicPr>
          <p:cNvPr id="9" name="Picture 8" descr="A screenshot of a cell phone&#10;&#10;Description automatically generated">
            <a:extLst>
              <a:ext uri="{FF2B5EF4-FFF2-40B4-BE49-F238E27FC236}">
                <a16:creationId xmlns:a16="http://schemas.microsoft.com/office/drawing/2014/main" id="{93172F21-2F04-4734-B301-F0222097ED5D}"/>
              </a:ext>
            </a:extLst>
          </p:cNvPr>
          <p:cNvPicPr>
            <a:picLocks noChangeAspect="1"/>
          </p:cNvPicPr>
          <p:nvPr/>
        </p:nvPicPr>
        <p:blipFill>
          <a:blip r:embed="rId10"/>
          <a:stretch>
            <a:fillRect/>
          </a:stretch>
        </p:blipFill>
        <p:spPr>
          <a:xfrm>
            <a:off x="15345853" y="11718086"/>
            <a:ext cx="3974230" cy="1452721"/>
          </a:xfrm>
          <a:prstGeom prst="rect">
            <a:avLst/>
          </a:prstGeom>
        </p:spPr>
      </p:pic>
      <p:sp>
        <p:nvSpPr>
          <p:cNvPr id="22" name="TextBox 21">
            <a:extLst>
              <a:ext uri="{FF2B5EF4-FFF2-40B4-BE49-F238E27FC236}">
                <a16:creationId xmlns:a16="http://schemas.microsoft.com/office/drawing/2014/main" id="{6CD44F38-5CD3-455F-B6DD-842D1511EB30}"/>
              </a:ext>
            </a:extLst>
          </p:cNvPr>
          <p:cNvSpPr txBox="1"/>
          <p:nvPr/>
        </p:nvSpPr>
        <p:spPr>
          <a:xfrm>
            <a:off x="1042344" y="4045986"/>
            <a:ext cx="12817424" cy="7353465"/>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r>
              <a:rPr lang="en-CA" altLang="en-US" sz="1680" b="1" u="sng" dirty="0">
                <a:solidFill>
                  <a:srgbClr val="006231"/>
                </a:solidFill>
                <a:cs typeface="Arial" panose="020B0604020202020204" pitchFamily="34" charset="0"/>
              </a:rPr>
              <a:t>Introduction:</a:t>
            </a:r>
          </a:p>
          <a:p>
            <a:pPr eaLnBrk="1" hangingPunct="1">
              <a:lnSpc>
                <a:spcPct val="120000"/>
              </a:lnSpc>
            </a:pPr>
            <a:r>
              <a:rPr lang="en-CA" sz="1680" dirty="0">
                <a:solidFill>
                  <a:srgbClr val="006231"/>
                </a:solidFill>
                <a:cs typeface="Arial" panose="020B0604020202020204" pitchFamily="34" charset="0"/>
              </a:rPr>
              <a:t>Next-generation library catalogues and discovery systems have transformed the way library users search for materials, but music materials (defined here as score and sound recordings) pose special challenges because of their unique attributes. </a:t>
            </a:r>
            <a:r>
              <a:rPr lang="en-CA" sz="1680" dirty="0">
                <a:solidFill>
                  <a:srgbClr val="006231"/>
                </a:solidFill>
              </a:rPr>
              <a:t>This study will bring together literature about the information needs of music students and the obstacles that they may face in finding the music materials that they require. Drawing on recommendations in the literature as well as my own observations, I will evaluate the challenges facing discovery of music materials in the University of Alberta library catalogue as viewed through the Blacklight discovery platform.</a:t>
            </a:r>
          </a:p>
          <a:p>
            <a:pPr eaLnBrk="1" hangingPunct="1">
              <a:lnSpc>
                <a:spcPct val="120000"/>
              </a:lnSpc>
            </a:pPr>
            <a:endParaRPr lang="en-CA" altLang="en-US" sz="1680" dirty="0">
              <a:solidFill>
                <a:srgbClr val="006231"/>
              </a:solidFill>
              <a:cs typeface="Arial" panose="020B0604020202020204" pitchFamily="34" charset="0"/>
            </a:endParaRPr>
          </a:p>
          <a:p>
            <a:pPr eaLnBrk="1" hangingPunct="1">
              <a:lnSpc>
                <a:spcPct val="120000"/>
              </a:lnSpc>
            </a:pPr>
            <a:r>
              <a:rPr lang="en-CA" sz="1680" b="1" u="sng" dirty="0">
                <a:solidFill>
                  <a:srgbClr val="006231"/>
                </a:solidFill>
              </a:rPr>
              <a:t>Research question: </a:t>
            </a:r>
          </a:p>
          <a:p>
            <a:pPr eaLnBrk="1" hangingPunct="1">
              <a:lnSpc>
                <a:spcPct val="120000"/>
              </a:lnSpc>
            </a:pPr>
            <a:r>
              <a:rPr lang="en-CA" sz="1680" dirty="0">
                <a:solidFill>
                  <a:srgbClr val="006231"/>
                </a:solidFill>
              </a:rPr>
              <a:t>What are the main challenges facing music discoverability in the University of Alberta library catalogue, and how can it be improved to better meet the needs of music students?</a:t>
            </a:r>
          </a:p>
          <a:p>
            <a:pPr eaLnBrk="1" hangingPunct="1">
              <a:lnSpc>
                <a:spcPct val="120000"/>
              </a:lnSpc>
            </a:pPr>
            <a:endParaRPr lang="en-CA" altLang="en-US" sz="1680" dirty="0">
              <a:solidFill>
                <a:srgbClr val="006231"/>
              </a:solidFill>
              <a:cs typeface="Arial" panose="020B0604020202020204" pitchFamily="34" charset="0"/>
            </a:endParaRPr>
          </a:p>
          <a:p>
            <a:pPr eaLnBrk="1" hangingPunct="1">
              <a:lnSpc>
                <a:spcPct val="120000"/>
              </a:lnSpc>
            </a:pPr>
            <a:r>
              <a:rPr lang="en-CA" altLang="en-US" sz="1680" b="1" u="sng" dirty="0">
                <a:solidFill>
                  <a:srgbClr val="006231"/>
                </a:solidFill>
                <a:cs typeface="Arial" panose="020B0604020202020204" pitchFamily="34" charset="0"/>
              </a:rPr>
              <a:t>Common Challenges:</a:t>
            </a:r>
            <a:endParaRPr lang="en-CA" altLang="en-US" sz="1680" dirty="0">
              <a:solidFill>
                <a:srgbClr val="006231"/>
              </a:solidFill>
              <a:cs typeface="Arial" panose="020B0604020202020204" pitchFamily="34" charset="0"/>
            </a:endParaRPr>
          </a:p>
          <a:p>
            <a:pPr marL="285750" indent="-285750" eaLnBrk="1" hangingPunct="1">
              <a:lnSpc>
                <a:spcPct val="120000"/>
              </a:lnSpc>
              <a:buFont typeface="Arial" panose="020B0604020202020204" pitchFamily="34" charset="0"/>
              <a:buChar char="•"/>
            </a:pPr>
            <a:r>
              <a:rPr lang="en-CA" altLang="en-US" sz="1680" dirty="0">
                <a:solidFill>
                  <a:srgbClr val="006231"/>
                </a:solidFill>
                <a:cs typeface="Arial" panose="020B0604020202020204" pitchFamily="34" charset="0"/>
              </a:rPr>
              <a:t>Musical works are often known by many names, including nicknames and titles in foreign languages (King, 2007)</a:t>
            </a:r>
          </a:p>
          <a:p>
            <a:pPr marL="285750" indent="-285750" eaLnBrk="1" hangingPunct="1">
              <a:lnSpc>
                <a:spcPct val="120000"/>
              </a:lnSpc>
              <a:buFont typeface="Arial" panose="020B0604020202020204" pitchFamily="34" charset="0"/>
              <a:buChar char="•"/>
            </a:pPr>
            <a:r>
              <a:rPr lang="en-CA" altLang="en-US" sz="1680" dirty="0">
                <a:solidFill>
                  <a:srgbClr val="006231"/>
                </a:solidFill>
                <a:cs typeface="Arial" panose="020B0604020202020204" pitchFamily="34" charset="0"/>
              </a:rPr>
              <a:t>Lack of distinctive titles for classical works. Many pieces are named according to their genre and an additional identifier (e.g. “String Quartet in F minor”) – this may produce many false hits for similarly-named works by different composers (Majors &amp; </a:t>
            </a:r>
            <a:r>
              <a:rPr lang="en-CA" altLang="en-US" sz="1680" dirty="0" err="1">
                <a:solidFill>
                  <a:srgbClr val="006231"/>
                </a:solidFill>
                <a:cs typeface="Arial" panose="020B0604020202020204" pitchFamily="34" charset="0"/>
              </a:rPr>
              <a:t>Mantz</a:t>
            </a:r>
            <a:r>
              <a:rPr lang="en-CA" altLang="en-US" sz="1680" dirty="0">
                <a:solidFill>
                  <a:srgbClr val="006231"/>
                </a:solidFill>
                <a:cs typeface="Arial" panose="020B0604020202020204" pitchFamily="34" charset="0"/>
              </a:rPr>
              <a:t>, 2011)</a:t>
            </a:r>
          </a:p>
          <a:p>
            <a:pPr marL="285750" indent="-285750" eaLnBrk="1" hangingPunct="1">
              <a:lnSpc>
                <a:spcPct val="120000"/>
              </a:lnSpc>
              <a:buFont typeface="Arial" panose="020B0604020202020204" pitchFamily="34" charset="0"/>
              <a:buChar char="•"/>
            </a:pPr>
            <a:r>
              <a:rPr lang="en-CA" altLang="en-US" sz="1680" dirty="0">
                <a:solidFill>
                  <a:srgbClr val="006231"/>
                </a:solidFill>
                <a:cs typeface="Arial" panose="020B0604020202020204" pitchFamily="34" charset="0"/>
              </a:rPr>
              <a:t>Finding a particular work that is included in a larger collection (e.g. a single art song that may only appear on a CD and thus is not catalogued individually) (</a:t>
            </a:r>
            <a:r>
              <a:rPr lang="en-CA" altLang="en-US" sz="1680" dirty="0" err="1">
                <a:solidFill>
                  <a:srgbClr val="006231"/>
                </a:solidFill>
                <a:cs typeface="Arial" panose="020B0604020202020204" pitchFamily="34" charset="0"/>
              </a:rPr>
              <a:t>Gracy</a:t>
            </a:r>
            <a:r>
              <a:rPr lang="en-CA" altLang="en-US" sz="1680" dirty="0">
                <a:solidFill>
                  <a:srgbClr val="006231"/>
                </a:solidFill>
                <a:cs typeface="Arial" panose="020B0604020202020204" pitchFamily="34" charset="0"/>
              </a:rPr>
              <a:t>, Zeng, &amp; Skirvin, 2013)</a:t>
            </a:r>
          </a:p>
          <a:p>
            <a:pPr marL="285750" indent="-285750" eaLnBrk="1" hangingPunct="1">
              <a:lnSpc>
                <a:spcPct val="120000"/>
              </a:lnSpc>
              <a:buFont typeface="Arial" panose="020B0604020202020204" pitchFamily="34" charset="0"/>
              <a:buChar char="•"/>
            </a:pPr>
            <a:r>
              <a:rPr lang="en-CA" altLang="en-US" sz="1680" dirty="0">
                <a:solidFill>
                  <a:srgbClr val="006231"/>
                </a:solidFill>
                <a:cs typeface="Arial" panose="020B0604020202020204" pitchFamily="34" charset="0"/>
              </a:rPr>
              <a:t>A single work may have many different manifestations, each serving a different purpose. Users must be able to distinguish between a miniature “study” score, a score for a specific instrument, and a full conductor’s score. (Hofmann &amp; </a:t>
            </a:r>
            <a:r>
              <a:rPr lang="en-CA" altLang="en-US" sz="1680" dirty="0" err="1">
                <a:solidFill>
                  <a:srgbClr val="006231"/>
                </a:solidFill>
                <a:cs typeface="Arial" panose="020B0604020202020204" pitchFamily="34" charset="0"/>
              </a:rPr>
              <a:t>Wiermann</a:t>
            </a:r>
            <a:r>
              <a:rPr lang="en-CA" altLang="en-US" sz="1680" dirty="0">
                <a:solidFill>
                  <a:srgbClr val="006231"/>
                </a:solidFill>
                <a:cs typeface="Arial" panose="020B0604020202020204" pitchFamily="34" charset="0"/>
              </a:rPr>
              <a:t>, 2014)</a:t>
            </a:r>
          </a:p>
          <a:p>
            <a:pPr eaLnBrk="1" hangingPunct="1">
              <a:lnSpc>
                <a:spcPct val="120000"/>
              </a:lnSpc>
            </a:pPr>
            <a:endParaRPr lang="en-CA" altLang="en-US" sz="1680" dirty="0">
              <a:solidFill>
                <a:srgbClr val="006231"/>
              </a:solidFill>
              <a:cs typeface="Arial" panose="020B0604020202020204" pitchFamily="34" charset="0"/>
            </a:endParaRPr>
          </a:p>
          <a:p>
            <a:pPr eaLnBrk="1" hangingPunct="1">
              <a:lnSpc>
                <a:spcPct val="120000"/>
              </a:lnSpc>
            </a:pPr>
            <a:r>
              <a:rPr lang="en-CA" altLang="en-US" sz="1680" b="1" u="sng" dirty="0">
                <a:solidFill>
                  <a:srgbClr val="006231"/>
                </a:solidFill>
                <a:cs typeface="Arial" panose="020B0604020202020204" pitchFamily="34" charset="0"/>
              </a:rPr>
              <a:t>Five Core Elements of Music Materials:</a:t>
            </a:r>
            <a:endParaRPr lang="en-CA" altLang="en-US" sz="1680" b="1" dirty="0">
              <a:solidFill>
                <a:srgbClr val="006231"/>
              </a:solidFill>
              <a:cs typeface="Arial" panose="020B0604020202020204" pitchFamily="34" charset="0"/>
            </a:endParaRPr>
          </a:p>
          <a:p>
            <a:pPr eaLnBrk="1" hangingPunct="1">
              <a:lnSpc>
                <a:spcPct val="120000"/>
              </a:lnSpc>
            </a:pPr>
            <a:endParaRPr lang="en-CA" altLang="en-US" sz="1680" dirty="0">
              <a:solidFill>
                <a:srgbClr val="006231"/>
              </a:solidFill>
              <a:cs typeface="Arial" panose="020B0604020202020204" pitchFamily="34" charset="0"/>
            </a:endParaRPr>
          </a:p>
        </p:txBody>
      </p:sp>
      <p:sp>
        <p:nvSpPr>
          <p:cNvPr id="23" name="TextBox 35">
            <a:extLst>
              <a:ext uri="{FF2B5EF4-FFF2-40B4-BE49-F238E27FC236}">
                <a16:creationId xmlns:a16="http://schemas.microsoft.com/office/drawing/2014/main" id="{D651F017-C6AD-4823-B461-A0BE57EBCEA5}"/>
              </a:ext>
            </a:extLst>
          </p:cNvPr>
          <p:cNvSpPr txBox="1">
            <a:spLocks noChangeArrowheads="1"/>
          </p:cNvSpPr>
          <p:nvPr/>
        </p:nvSpPr>
        <p:spPr bwMode="auto">
          <a:xfrm>
            <a:off x="701449" y="12003505"/>
            <a:ext cx="13595537" cy="996186"/>
          </a:xfrm>
          <a:prstGeom prst="rect">
            <a:avLst/>
          </a:prstGeom>
          <a:solidFill>
            <a:srgbClr val="006231"/>
          </a:solidFill>
          <a:ln w="12700" cmpd="sng">
            <a:solidFill>
              <a:srgbClr val="006231"/>
            </a:solidFill>
            <a:miter lim="800000"/>
            <a:headEnd/>
            <a:tailEnd/>
          </a:ln>
        </p:spPr>
        <p:txBody>
          <a:bodyPr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User Search Strategies and Common Obstacles</a:t>
            </a:r>
            <a:endParaRPr lang="en-CA" altLang="en-US" sz="2877" dirty="0">
              <a:solidFill>
                <a:schemeClr val="bg1"/>
              </a:solidFill>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B67CC67E-7905-4B9F-B523-CF2DEBADA9D5}"/>
              </a:ext>
            </a:extLst>
          </p:cNvPr>
          <p:cNvPicPr>
            <a:picLocks noChangeAspect="1"/>
          </p:cNvPicPr>
          <p:nvPr/>
        </p:nvPicPr>
        <p:blipFill>
          <a:blip r:embed="rId11"/>
          <a:stretch>
            <a:fillRect/>
          </a:stretch>
        </p:blipFill>
        <p:spPr>
          <a:xfrm>
            <a:off x="355081" y="13336479"/>
            <a:ext cx="13817794" cy="7766296"/>
          </a:xfrm>
          <a:prstGeom prst="rect">
            <a:avLst/>
          </a:prstGeom>
        </p:spPr>
      </p:pic>
      <p:sp>
        <p:nvSpPr>
          <p:cNvPr id="44" name="Rectangle 43">
            <a:extLst>
              <a:ext uri="{FF2B5EF4-FFF2-40B4-BE49-F238E27FC236}">
                <a16:creationId xmlns:a16="http://schemas.microsoft.com/office/drawing/2014/main" id="{BF4D95C2-B52E-49ED-B8E7-EEBE44F36321}"/>
              </a:ext>
            </a:extLst>
          </p:cNvPr>
          <p:cNvSpPr/>
          <p:nvPr/>
        </p:nvSpPr>
        <p:spPr>
          <a:xfrm>
            <a:off x="12064738" y="13480289"/>
            <a:ext cx="2232248" cy="2376264"/>
          </a:xfrm>
          <a:prstGeom prst="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139AAA30-87BB-4606-91D3-6E51FCABB212}"/>
              </a:ext>
            </a:extLst>
          </p:cNvPr>
          <p:cNvSpPr/>
          <p:nvPr/>
        </p:nvSpPr>
        <p:spPr>
          <a:xfrm>
            <a:off x="12278578" y="14053738"/>
            <a:ext cx="1824344" cy="276999"/>
          </a:xfrm>
          <a:prstGeom prst="roundRect">
            <a:avLst/>
          </a:prstGeom>
          <a:solidFill>
            <a:srgbClr val="66BCD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TextBox 45">
            <a:extLst>
              <a:ext uri="{FF2B5EF4-FFF2-40B4-BE49-F238E27FC236}">
                <a16:creationId xmlns:a16="http://schemas.microsoft.com/office/drawing/2014/main" id="{D221C329-EAB5-449C-9088-932A691DD970}"/>
              </a:ext>
            </a:extLst>
          </p:cNvPr>
          <p:cNvSpPr txBox="1"/>
          <p:nvPr/>
        </p:nvSpPr>
        <p:spPr>
          <a:xfrm>
            <a:off x="12334735" y="14054675"/>
            <a:ext cx="1677072" cy="276999"/>
          </a:xfrm>
          <a:prstGeom prst="rect">
            <a:avLst/>
          </a:prstGeom>
          <a:noFill/>
        </p:spPr>
        <p:txBody>
          <a:bodyPr wrap="square" rtlCol="0">
            <a:spAutoFit/>
          </a:bodyPr>
          <a:lstStyle/>
          <a:p>
            <a:r>
              <a:rPr lang="en-CA" sz="1200" dirty="0">
                <a:solidFill>
                  <a:schemeClr val="bg1"/>
                </a:solidFill>
              </a:rPr>
              <a:t>Search Strategy</a:t>
            </a:r>
          </a:p>
        </p:txBody>
      </p:sp>
      <p:sp>
        <p:nvSpPr>
          <p:cNvPr id="47" name="Rectangle: Rounded Corners 46">
            <a:extLst>
              <a:ext uri="{FF2B5EF4-FFF2-40B4-BE49-F238E27FC236}">
                <a16:creationId xmlns:a16="http://schemas.microsoft.com/office/drawing/2014/main" id="{D8439AA3-10D5-43D0-9649-BAE732B9C8BC}"/>
              </a:ext>
            </a:extLst>
          </p:cNvPr>
          <p:cNvSpPr/>
          <p:nvPr/>
        </p:nvSpPr>
        <p:spPr>
          <a:xfrm>
            <a:off x="12260788" y="14521861"/>
            <a:ext cx="1842134" cy="276999"/>
          </a:xfrm>
          <a:prstGeom prst="roundRect">
            <a:avLst/>
          </a:prstGeom>
          <a:solidFill>
            <a:srgbClr val="00419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8" name="TextBox 47">
            <a:extLst>
              <a:ext uri="{FF2B5EF4-FFF2-40B4-BE49-F238E27FC236}">
                <a16:creationId xmlns:a16="http://schemas.microsoft.com/office/drawing/2014/main" id="{5C351CEA-6824-4873-9B61-4E8688BFA700}"/>
              </a:ext>
            </a:extLst>
          </p:cNvPr>
          <p:cNvSpPr txBox="1"/>
          <p:nvPr/>
        </p:nvSpPr>
        <p:spPr>
          <a:xfrm>
            <a:off x="12308191" y="14521861"/>
            <a:ext cx="1842133" cy="276999"/>
          </a:xfrm>
          <a:prstGeom prst="rect">
            <a:avLst/>
          </a:prstGeom>
          <a:noFill/>
        </p:spPr>
        <p:txBody>
          <a:bodyPr wrap="square" rtlCol="0">
            <a:spAutoFit/>
          </a:bodyPr>
          <a:lstStyle/>
          <a:p>
            <a:r>
              <a:rPr lang="en-CA" sz="1200" dirty="0">
                <a:solidFill>
                  <a:schemeClr val="bg1"/>
                </a:solidFill>
              </a:rPr>
              <a:t>Element Searched For</a:t>
            </a:r>
          </a:p>
        </p:txBody>
      </p:sp>
      <p:sp>
        <p:nvSpPr>
          <p:cNvPr id="49" name="Rectangle: Rounded Corners 48">
            <a:extLst>
              <a:ext uri="{FF2B5EF4-FFF2-40B4-BE49-F238E27FC236}">
                <a16:creationId xmlns:a16="http://schemas.microsoft.com/office/drawing/2014/main" id="{B30F6ED9-5BAB-4BC7-9EB5-DF4D27B82CA4}"/>
              </a:ext>
            </a:extLst>
          </p:cNvPr>
          <p:cNvSpPr/>
          <p:nvPr/>
        </p:nvSpPr>
        <p:spPr>
          <a:xfrm>
            <a:off x="12273997" y="14954964"/>
            <a:ext cx="1842133" cy="276999"/>
          </a:xfrm>
          <a:prstGeom prst="roundRect">
            <a:avLst/>
          </a:prstGeom>
          <a:solidFill>
            <a:srgbClr val="504F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0" name="TextBox 49">
            <a:extLst>
              <a:ext uri="{FF2B5EF4-FFF2-40B4-BE49-F238E27FC236}">
                <a16:creationId xmlns:a16="http://schemas.microsoft.com/office/drawing/2014/main" id="{4BE35672-287C-492E-8E2A-BC2388CDA7F2}"/>
              </a:ext>
            </a:extLst>
          </p:cNvPr>
          <p:cNvSpPr txBox="1"/>
          <p:nvPr/>
        </p:nvSpPr>
        <p:spPr>
          <a:xfrm>
            <a:off x="12327958" y="14954964"/>
            <a:ext cx="1677072" cy="276999"/>
          </a:xfrm>
          <a:prstGeom prst="rect">
            <a:avLst/>
          </a:prstGeom>
          <a:noFill/>
        </p:spPr>
        <p:txBody>
          <a:bodyPr wrap="square" rtlCol="0">
            <a:spAutoFit/>
          </a:bodyPr>
          <a:lstStyle/>
          <a:p>
            <a:r>
              <a:rPr lang="en-CA" sz="1200" dirty="0">
                <a:solidFill>
                  <a:schemeClr val="bg1"/>
                </a:solidFill>
              </a:rPr>
              <a:t>Possible Obstacles</a:t>
            </a:r>
          </a:p>
        </p:txBody>
      </p:sp>
      <p:sp>
        <p:nvSpPr>
          <p:cNvPr id="51" name="Rectangle: Rounded Corners 50">
            <a:extLst>
              <a:ext uri="{FF2B5EF4-FFF2-40B4-BE49-F238E27FC236}">
                <a16:creationId xmlns:a16="http://schemas.microsoft.com/office/drawing/2014/main" id="{614CE769-4DF0-4CC3-B328-AC1C1756CDDB}"/>
              </a:ext>
            </a:extLst>
          </p:cNvPr>
          <p:cNvSpPr/>
          <p:nvPr/>
        </p:nvSpPr>
        <p:spPr>
          <a:xfrm>
            <a:off x="12278260" y="15388067"/>
            <a:ext cx="1837870" cy="276999"/>
          </a:xfrm>
          <a:prstGeom prst="roundRect">
            <a:avLst/>
          </a:prstGeom>
          <a:solidFill>
            <a:srgbClr val="9263C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4647C999-CE45-454D-8B51-3A83BEA2DE70}"/>
              </a:ext>
            </a:extLst>
          </p:cNvPr>
          <p:cNvSpPr txBox="1"/>
          <p:nvPr/>
        </p:nvSpPr>
        <p:spPr>
          <a:xfrm>
            <a:off x="12325663" y="15388067"/>
            <a:ext cx="1677072" cy="276999"/>
          </a:xfrm>
          <a:prstGeom prst="rect">
            <a:avLst/>
          </a:prstGeom>
          <a:noFill/>
        </p:spPr>
        <p:txBody>
          <a:bodyPr wrap="square" rtlCol="0">
            <a:spAutoFit/>
          </a:bodyPr>
          <a:lstStyle/>
          <a:p>
            <a:r>
              <a:rPr lang="en-CA" sz="1200" dirty="0">
                <a:solidFill>
                  <a:schemeClr val="bg1"/>
                </a:solidFill>
              </a:rPr>
              <a:t>Possible Solutions</a:t>
            </a:r>
          </a:p>
        </p:txBody>
      </p:sp>
      <p:sp>
        <p:nvSpPr>
          <p:cNvPr id="55" name="TextBox 54">
            <a:extLst>
              <a:ext uri="{FF2B5EF4-FFF2-40B4-BE49-F238E27FC236}">
                <a16:creationId xmlns:a16="http://schemas.microsoft.com/office/drawing/2014/main" id="{0A3F1AFB-02F4-4CEC-B9FC-47C4011D18A4}"/>
              </a:ext>
            </a:extLst>
          </p:cNvPr>
          <p:cNvSpPr txBox="1"/>
          <p:nvPr/>
        </p:nvSpPr>
        <p:spPr>
          <a:xfrm>
            <a:off x="12784818" y="13538163"/>
            <a:ext cx="936104" cy="461665"/>
          </a:xfrm>
          <a:prstGeom prst="rect">
            <a:avLst/>
          </a:prstGeom>
          <a:noFill/>
        </p:spPr>
        <p:txBody>
          <a:bodyPr wrap="square" rtlCol="0">
            <a:spAutoFit/>
          </a:bodyPr>
          <a:lstStyle/>
          <a:p>
            <a:r>
              <a:rPr lang="en-CA" sz="2400" b="1" dirty="0"/>
              <a:t>Key</a:t>
            </a:r>
            <a:endParaRPr lang="en-CA" sz="2800" b="1" dirty="0"/>
          </a:p>
        </p:txBody>
      </p:sp>
      <p:sp>
        <p:nvSpPr>
          <p:cNvPr id="56" name="Rectangle 55">
            <a:extLst>
              <a:ext uri="{FF2B5EF4-FFF2-40B4-BE49-F238E27FC236}">
                <a16:creationId xmlns:a16="http://schemas.microsoft.com/office/drawing/2014/main" id="{95125DB5-4C6E-4A64-9734-29BF5C9DB49E}"/>
              </a:ext>
            </a:extLst>
          </p:cNvPr>
          <p:cNvSpPr/>
          <p:nvPr/>
        </p:nvSpPr>
        <p:spPr>
          <a:xfrm>
            <a:off x="1042343" y="10487050"/>
            <a:ext cx="12960391" cy="1006429"/>
          </a:xfrm>
          <a:prstGeom prst="rect">
            <a:avLst/>
          </a:prstGeom>
        </p:spPr>
        <p:txBody>
          <a:bodyPr wrap="square" numCol="2" spcCol="36000">
            <a:spAutoFit/>
          </a:bodyPr>
          <a:lstStyle/>
          <a:p>
            <a:pPr marL="342900" marR="0" lvl="0" indent="-342900" fontAlgn="base">
              <a:lnSpc>
                <a:spcPct val="120000"/>
              </a:lnSpc>
              <a:spcBef>
                <a:spcPts val="0"/>
              </a:spcBef>
              <a:spcAft>
                <a:spcPts val="0"/>
              </a:spcAft>
              <a:buFont typeface="Arial" panose="020B0604020202020204" pitchFamily="34" charset="0"/>
              <a:buChar char="•"/>
              <a:tabLst>
                <a:tab pos="457200" algn="l"/>
              </a:tabLst>
            </a:pPr>
            <a:r>
              <a:rPr lang="en-CA" sz="1700" kern="1200" dirty="0">
                <a:solidFill>
                  <a:srgbClr val="006231"/>
                </a:solidFill>
                <a:effectLst/>
                <a:latin typeface="Arial" panose="020B0604020202020204" pitchFamily="34" charset="0"/>
                <a:ea typeface="MS PGothic" panose="020B0600070205080204" pitchFamily="34" charset="-128"/>
                <a:cs typeface="Times New Roman" panose="02020603050405020304" pitchFamily="18" charset="0"/>
              </a:rPr>
              <a:t>Title</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20000"/>
              </a:lnSpc>
              <a:spcBef>
                <a:spcPts val="0"/>
              </a:spcBef>
              <a:spcAft>
                <a:spcPts val="0"/>
              </a:spcAft>
              <a:buFont typeface="Arial" panose="020B0604020202020204" pitchFamily="34" charset="0"/>
              <a:buChar char="•"/>
              <a:tabLst>
                <a:tab pos="457200" algn="l"/>
              </a:tabLst>
            </a:pPr>
            <a:r>
              <a:rPr lang="en-CA" sz="1700" kern="1200" dirty="0">
                <a:solidFill>
                  <a:srgbClr val="006231"/>
                </a:solidFill>
                <a:effectLst/>
                <a:latin typeface="Arial" panose="020B0604020202020204" pitchFamily="34" charset="0"/>
                <a:ea typeface="MS PGothic" panose="020B0600070205080204" pitchFamily="34" charset="-128"/>
                <a:cs typeface="Times New Roman" panose="02020603050405020304" pitchFamily="18" charset="0"/>
              </a:rPr>
              <a:t>Author(s) (including composers, performers, etc.)</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20000"/>
              </a:lnSpc>
              <a:spcBef>
                <a:spcPts val="0"/>
              </a:spcBef>
              <a:spcAft>
                <a:spcPts val="0"/>
              </a:spcAft>
              <a:buFont typeface="Arial" panose="020B0604020202020204" pitchFamily="34" charset="0"/>
              <a:buChar char="•"/>
              <a:tabLst>
                <a:tab pos="457200" algn="l"/>
              </a:tabLst>
            </a:pPr>
            <a:r>
              <a:rPr lang="en-CA" sz="1700" kern="1200" dirty="0">
                <a:solidFill>
                  <a:srgbClr val="006231"/>
                </a:solidFill>
                <a:effectLst/>
                <a:latin typeface="Arial" panose="020B0604020202020204" pitchFamily="34" charset="0"/>
                <a:ea typeface="MS PGothic" panose="020B0600070205080204" pitchFamily="34" charset="-128"/>
                <a:cs typeface="Times New Roman" panose="02020603050405020304" pitchFamily="18" charset="0"/>
              </a:rPr>
              <a:t>Genre/instrumentation</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20000"/>
              </a:lnSpc>
              <a:spcBef>
                <a:spcPts val="0"/>
              </a:spcBef>
              <a:spcAft>
                <a:spcPts val="0"/>
              </a:spcAft>
              <a:buFont typeface="Arial" panose="020B0604020202020204" pitchFamily="34" charset="0"/>
              <a:buChar char="•"/>
              <a:tabLst>
                <a:tab pos="457200" algn="l"/>
              </a:tabLst>
            </a:pPr>
            <a:r>
              <a:rPr lang="en-CA" sz="1700" kern="1200" dirty="0">
                <a:solidFill>
                  <a:srgbClr val="006231"/>
                </a:solidFill>
                <a:effectLst/>
                <a:latin typeface="Arial" panose="020B0604020202020204" pitchFamily="34" charset="0"/>
                <a:ea typeface="MS PGothic" panose="020B0600070205080204" pitchFamily="34" charset="-128"/>
                <a:cs typeface="Times New Roman" panose="02020603050405020304" pitchFamily="18" charset="0"/>
              </a:rPr>
              <a:t>Other subject/topic (e.g. subject of a song or symphonic poem)</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20000"/>
              </a:lnSpc>
              <a:spcBef>
                <a:spcPts val="0"/>
              </a:spcBef>
              <a:spcAft>
                <a:spcPts val="0"/>
              </a:spcAft>
              <a:buFont typeface="Arial" panose="020B0604020202020204" pitchFamily="34" charset="0"/>
              <a:buChar char="•"/>
              <a:tabLst>
                <a:tab pos="457200" algn="l"/>
              </a:tabLst>
            </a:pPr>
            <a:r>
              <a:rPr lang="en-CA" sz="1700" kern="1200" dirty="0">
                <a:solidFill>
                  <a:srgbClr val="006231"/>
                </a:solidFill>
                <a:effectLst/>
                <a:latin typeface="Arial" panose="020B0604020202020204" pitchFamily="34" charset="0"/>
                <a:ea typeface="MS PGothic" panose="020B0600070205080204" pitchFamily="34" charset="-128"/>
                <a:cs typeface="Times New Roman" panose="02020603050405020304" pitchFamily="18" charset="0"/>
              </a:rPr>
              <a:t>Format (whether audio/video recording or score, as well as specific types of recordings or scores)</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TextBox 35">
            <a:extLst>
              <a:ext uri="{FF2B5EF4-FFF2-40B4-BE49-F238E27FC236}">
                <a16:creationId xmlns:a16="http://schemas.microsoft.com/office/drawing/2014/main" id="{F8F45C99-B2AC-43B9-81C8-FBD8B5738039}"/>
              </a:ext>
            </a:extLst>
          </p:cNvPr>
          <p:cNvSpPr txBox="1">
            <a:spLocks noChangeArrowheads="1"/>
          </p:cNvSpPr>
          <p:nvPr/>
        </p:nvSpPr>
        <p:spPr bwMode="auto">
          <a:xfrm>
            <a:off x="25489636" y="7750908"/>
            <a:ext cx="6531339" cy="6216687"/>
          </a:xfrm>
          <a:prstGeom prst="rect">
            <a:avLst/>
          </a:prstGeom>
          <a:noFill/>
          <a:ln w="12700">
            <a:solidFill>
              <a:srgbClr val="006231"/>
            </a:solidFill>
            <a:miter lim="800000"/>
            <a:headEnd/>
            <a:tailEnd/>
          </a:ln>
          <a:extLst>
            <a:ext uri="{909E8E84-426E-40DD-AFC4-6F175D3DCCD1}">
              <a14:hiddenFill xmlns:a14="http://schemas.microsoft.com/office/drawing/2010/main">
                <a:solidFill>
                  <a:srgbClr val="FFFFFF"/>
                </a:solidFill>
              </a14:hiddenFill>
            </a:ext>
          </a:extLst>
        </p:spPr>
        <p:txBody>
          <a:bodyPr lIns="274042" tIns="274042" rIns="274042" bIns="274042"/>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pPr>
            <a:endParaRPr lang="en-US" altLang="en-US" sz="1678">
              <a:cs typeface="Arial" panose="020B0604020202020204" pitchFamily="34" charset="0"/>
            </a:endParaRPr>
          </a:p>
        </p:txBody>
      </p:sp>
      <p:sp>
        <p:nvSpPr>
          <p:cNvPr id="35" name="TextBox 35">
            <a:extLst>
              <a:ext uri="{FF2B5EF4-FFF2-40B4-BE49-F238E27FC236}">
                <a16:creationId xmlns:a16="http://schemas.microsoft.com/office/drawing/2014/main" id="{8411F8B2-47D8-423E-AAAB-F157D2A67DFF}"/>
              </a:ext>
            </a:extLst>
          </p:cNvPr>
          <p:cNvSpPr txBox="1">
            <a:spLocks noChangeArrowheads="1"/>
          </p:cNvSpPr>
          <p:nvPr/>
        </p:nvSpPr>
        <p:spPr bwMode="auto">
          <a:xfrm>
            <a:off x="25494147" y="7750909"/>
            <a:ext cx="6531339" cy="996186"/>
          </a:xfrm>
          <a:prstGeom prst="rect">
            <a:avLst/>
          </a:prstGeom>
          <a:solidFill>
            <a:srgbClr val="006231"/>
          </a:solidFill>
          <a:ln w="12700" cmpd="sng">
            <a:solidFill>
              <a:srgbClr val="006231"/>
            </a:solidFill>
            <a:miter lim="800000"/>
            <a:headEnd/>
            <a:tailEnd/>
          </a:ln>
        </p:spPr>
        <p:txBody>
          <a:bodyPr lIns="274042" tIns="274042" rIns="274042" bIns="274042">
            <a:spAutoFit/>
          </a:bodyPr>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2877" b="1" dirty="0">
                <a:solidFill>
                  <a:schemeClr val="bg1"/>
                </a:solidFill>
                <a:cs typeface="Arial" panose="020B0604020202020204" pitchFamily="34" charset="0"/>
              </a:rPr>
              <a:t>Findings</a:t>
            </a:r>
            <a:endParaRPr lang="en-CA" altLang="en-US" sz="2877"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39B7BDFF-466B-4BFB-BF90-F5A08C4DB8DE}"/>
              </a:ext>
            </a:extLst>
          </p:cNvPr>
          <p:cNvSpPr txBox="1"/>
          <p:nvPr/>
        </p:nvSpPr>
        <p:spPr>
          <a:xfrm>
            <a:off x="25777108" y="8948976"/>
            <a:ext cx="5846233" cy="4531314"/>
          </a:xfrm>
          <a:prstGeom prst="rect">
            <a:avLst/>
          </a:prstGeom>
          <a:noFill/>
        </p:spPr>
        <p:txBody>
          <a:bodyPr lIns="0" tIns="0" rIns="0" bIns="0"/>
          <a:lstStyle>
            <a:lvl1pPr eaLnBrk="0" hangingPunct="0">
              <a:defRPr sz="95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9500">
                <a:solidFill>
                  <a:schemeClr val="tx1"/>
                </a:solidFill>
                <a:latin typeface="Arial" panose="020B0604020202020204" pitchFamily="34" charset="0"/>
                <a:ea typeface="ＭＳ Ｐゴシック" panose="020B0600070205080204" pitchFamily="34" charset="-128"/>
              </a:defRPr>
            </a:lvl2pPr>
            <a:lvl3pPr eaLnBrk="0" hangingPunct="0">
              <a:defRPr sz="9500">
                <a:solidFill>
                  <a:schemeClr val="tx1"/>
                </a:solidFill>
                <a:latin typeface="Arial" panose="020B0604020202020204" pitchFamily="34" charset="0"/>
                <a:ea typeface="ＭＳ Ｐゴシック" panose="020B0600070205080204" pitchFamily="34" charset="-128"/>
              </a:defRPr>
            </a:lvl3pPr>
            <a:lvl4pPr eaLnBrk="0" hangingPunct="0">
              <a:defRPr sz="9500">
                <a:solidFill>
                  <a:schemeClr val="tx1"/>
                </a:solidFill>
                <a:latin typeface="Arial" panose="020B0604020202020204" pitchFamily="34" charset="0"/>
                <a:ea typeface="ＭＳ Ｐゴシック" panose="020B0600070205080204" pitchFamily="34" charset="-128"/>
              </a:defRPr>
            </a:lvl4pPr>
            <a:lvl5pPr eaLnBrk="0" hangingPunct="0">
              <a:defRPr sz="95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9500">
                <a:solidFill>
                  <a:schemeClr val="tx1"/>
                </a:solidFill>
                <a:latin typeface="Arial" panose="020B0604020202020204" pitchFamily="34" charset="0"/>
                <a:ea typeface="ＭＳ Ｐゴシック" panose="020B0600070205080204" pitchFamily="34" charset="-128"/>
              </a:defRPr>
            </a:lvl9pPr>
          </a:lstStyle>
          <a:p>
            <a:pPr marL="285750" lvl="0" indent="-285750">
              <a:buFont typeface="Arial" panose="020B0604020202020204" pitchFamily="34" charset="0"/>
              <a:buChar char="•"/>
            </a:pPr>
            <a:r>
              <a:rPr lang="en-CA" sz="1750" dirty="0">
                <a:solidFill>
                  <a:srgbClr val="006231"/>
                </a:solidFill>
              </a:rPr>
              <a:t>Lack of consistency across bibliographic records remains a serious issue; unfortunately, there is not an easy or inexpensive solution that has been identified for addressing this problem </a:t>
            </a:r>
          </a:p>
          <a:p>
            <a:pPr marL="285750" lvl="0" indent="-285750">
              <a:buFont typeface="Arial" panose="020B0604020202020204" pitchFamily="34" charset="0"/>
              <a:buChar char="•"/>
            </a:pPr>
            <a:endParaRPr lang="en-CA" sz="1750" dirty="0">
              <a:solidFill>
                <a:srgbClr val="006231"/>
              </a:solidFill>
            </a:endParaRPr>
          </a:p>
          <a:p>
            <a:pPr marL="285750" indent="-285750">
              <a:buFont typeface="Arial" panose="020B0604020202020204" pitchFamily="34" charset="0"/>
              <a:buChar char="•"/>
            </a:pPr>
            <a:r>
              <a:rPr lang="en-CA" sz="1750" dirty="0">
                <a:solidFill>
                  <a:srgbClr val="006231"/>
                </a:solidFill>
              </a:rPr>
              <a:t>Uniform titles can be displayed more prominently (with hyperlinks or prompts to “see [uniform title]”) to allow users to easily gather all manifestations of a given work</a:t>
            </a:r>
          </a:p>
          <a:p>
            <a:pPr lvl="0"/>
            <a:endParaRPr lang="en-CA" sz="1750" dirty="0">
              <a:solidFill>
                <a:srgbClr val="006231"/>
              </a:solidFill>
            </a:endParaRPr>
          </a:p>
          <a:p>
            <a:pPr marL="285750" lvl="0" indent="-285750">
              <a:buFont typeface="Arial" panose="020B0604020202020204" pitchFamily="34" charset="0"/>
              <a:buChar char="•"/>
            </a:pPr>
            <a:r>
              <a:rPr lang="en-CA" sz="1750" dirty="0">
                <a:solidFill>
                  <a:srgbClr val="006231"/>
                </a:solidFill>
              </a:rPr>
              <a:t>Faceted searching is key to helping users find what they need (</a:t>
            </a:r>
            <a:r>
              <a:rPr lang="en-CA" sz="1750" dirty="0" err="1">
                <a:solidFill>
                  <a:srgbClr val="006231"/>
                </a:solidFill>
              </a:rPr>
              <a:t>Salaba</a:t>
            </a:r>
            <a:r>
              <a:rPr lang="en-CA" sz="1750" dirty="0">
                <a:solidFill>
                  <a:srgbClr val="006231"/>
                </a:solidFill>
              </a:rPr>
              <a:t> &amp; Zhang, 2012). Customized facets such as musical presentation (i.e. type of score) and instrumentation would be especially useful, and have been used in other libraries’ catalogues</a:t>
            </a:r>
          </a:p>
          <a:p>
            <a:pPr marL="285750" lvl="0" indent="-285750">
              <a:buFont typeface="Arial" panose="020B0604020202020204" pitchFamily="34" charset="0"/>
              <a:buChar char="•"/>
            </a:pPr>
            <a:endParaRPr lang="en-CA" sz="1750" dirty="0">
              <a:solidFill>
                <a:srgbClr val="006231"/>
              </a:solidFill>
            </a:endParaRPr>
          </a:p>
          <a:p>
            <a:pPr marL="285750" lvl="0" indent="-285750">
              <a:buFont typeface="Arial" panose="020B0604020202020204" pitchFamily="34" charset="0"/>
              <a:buChar char="•"/>
            </a:pPr>
            <a:r>
              <a:rPr lang="en-CA" sz="1750" dirty="0">
                <a:solidFill>
                  <a:srgbClr val="006231"/>
                </a:solidFill>
              </a:rPr>
              <a:t>Creating a specialized music search interface could make music searches easier without affecting the search experience in the catalogue as a whole</a:t>
            </a:r>
          </a:p>
          <a:p>
            <a:pPr marL="285750" lvl="0" indent="-285750">
              <a:buFont typeface="Arial" panose="020B0604020202020204" pitchFamily="34" charset="0"/>
              <a:buChar char="•"/>
            </a:pPr>
            <a:endParaRPr lang="en-CA" sz="1750" dirty="0">
              <a:solidFill>
                <a:srgbClr val="006231"/>
              </a:solidFill>
            </a:endParaRPr>
          </a:p>
          <a:p>
            <a:pPr marL="285750" lvl="0" indent="-285750">
              <a:buFont typeface="Arial" panose="020B0604020202020204" pitchFamily="34" charset="0"/>
              <a:buChar char="•"/>
            </a:pPr>
            <a:endParaRPr lang="en-CA" sz="1750" dirty="0">
              <a:solidFill>
                <a:srgbClr val="006231"/>
              </a:solidFill>
            </a:endParaRPr>
          </a:p>
        </p:txBody>
      </p:sp>
    </p:spTree>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UA-Poster-Presentation-Green-White-54x42</Template>
  <TotalTime>642</TotalTime>
  <Words>1011</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4_Office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Maxfield</dc:creator>
  <cp:lastModifiedBy>Katie Maxfield</cp:lastModifiedBy>
  <cp:revision>92</cp:revision>
  <cp:lastPrinted>2010-10-08T01:06:04Z</cp:lastPrinted>
  <dcterms:created xsi:type="dcterms:W3CDTF">2019-10-30T16:36:21Z</dcterms:created>
  <dcterms:modified xsi:type="dcterms:W3CDTF">2020-02-06T20:03:51Z</dcterms:modified>
</cp:coreProperties>
</file>