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4" name="Shape 1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6" name="Shape 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6" name="Shape 1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5" name="Shape 1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9" name="Shape 1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38" name="Shape 13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mbria"/>
              <a:ea typeface="Cambria"/>
              <a:cs typeface="Cambria"/>
              <a:sym typeface="Cambria"/>
            </a:endParaRPr>
          </a:p>
        </p:txBody>
      </p:sp>
      <p:sp>
        <p:nvSpPr>
          <p:cNvPr id="139" name="Shape 13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mbria"/>
                <a:ea typeface="Cambria"/>
                <a:cs typeface="Cambria"/>
                <a:sym typeface="Cambria"/>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1" name="Shape 1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None/>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None/>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None/>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None/>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None/>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None/>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None/>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None/>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None/>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None/>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None/>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None/>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None/>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None/>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None/>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None/>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None/>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None/>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None/>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None/>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None/>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None/>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None/>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None/>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None/>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None/>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None/>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None/>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None/>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None/>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None/>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None/>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None/>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None/>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None/>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None/>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None/>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None/>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None/>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None/>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None/>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None/>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None/>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4" name="Shape 34"/>
        <p:cNvGrpSpPr/>
        <p:nvPr/>
      </p:nvGrpSpPr>
      <p:grpSpPr>
        <a:xfrm>
          <a:off x="0" y="0"/>
          <a:ext cx="0" cy="0"/>
          <a:chOff x="0" y="0"/>
          <a:chExt cx="0" cy="0"/>
        </a:xfrm>
      </p:grpSpPr>
      <p:sp>
        <p:nvSpPr>
          <p:cNvPr id="35" name="Shape 3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 name="Shape 3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Char char="●"/>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Char char="○"/>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Char char="■"/>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9pPr>
          </a:lstStyle>
          <a:p/>
        </p:txBody>
      </p:sp>
      <p:sp>
        <p:nvSpPr>
          <p:cNvPr id="37" name="Shape 3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None/>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None/>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None/>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None/>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None/>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None/>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None/>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None/>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None/>
              <a:defRPr b="0" i="0" sz="1600" u="none" cap="none" strike="noStrike">
                <a:solidFill>
                  <a:schemeClr val="dk1"/>
                </a:solidFill>
                <a:latin typeface="Calibri"/>
                <a:ea typeface="Calibri"/>
                <a:cs typeface="Calibri"/>
                <a:sym typeface="Calibri"/>
              </a:defRPr>
            </a:lvl9pPr>
          </a:lstStyle>
          <a:p/>
        </p:txBody>
      </p:sp>
      <p:sp>
        <p:nvSpPr>
          <p:cNvPr id="38" name="Shape 3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Char char="●"/>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Char char="○"/>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Char char="■"/>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Char char="■"/>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None/>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None/>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None/>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None/>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None/>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None/>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None/>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None/>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None/>
              <a:defRPr b="0" i="0" sz="1600" u="none" cap="none" strike="noStrike">
                <a:solidFill>
                  <a:schemeClr val="dk1"/>
                </a:solidFill>
                <a:latin typeface="Calibri"/>
                <a:ea typeface="Calibri"/>
                <a:cs typeface="Calibri"/>
                <a:sym typeface="Calibri"/>
              </a:defRPr>
            </a:lvl9pPr>
          </a:lstStyle>
          <a:p/>
        </p:txBody>
      </p:sp>
      <p:sp>
        <p:nvSpPr>
          <p:cNvPr id="40" name="Shape 4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3" name="Shape 43"/>
        <p:cNvGrpSpPr/>
        <p:nvPr/>
      </p:nvGrpSpPr>
      <p:grpSpPr>
        <a:xfrm>
          <a:off x="0" y="0"/>
          <a:ext cx="0" cy="0"/>
          <a:chOff x="0" y="0"/>
          <a:chExt cx="0" cy="0"/>
        </a:xfrm>
      </p:grpSpPr>
      <p:sp>
        <p:nvSpPr>
          <p:cNvPr id="44" name="Shape 4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5" name="Shape 4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Char char="●"/>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Char char="○"/>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Char char="■"/>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Char char="●"/>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Char char="○"/>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Char char="■"/>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Char char="●"/>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Char char="○"/>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Char char="■"/>
              <a:defRPr b="0" i="0" sz="1400" u="none" cap="none" strike="noStrike">
                <a:solidFill>
                  <a:srgbClr val="888888"/>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None/>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None/>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None/>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None/>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None/>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None/>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None/>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None/>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None/>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Char char="●"/>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Char char="○"/>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Char char="■"/>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Char char="●"/>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Char char="○"/>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Char char="■"/>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Char char="■"/>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None/>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None/>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None/>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None/>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None/>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None/>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None/>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None/>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None/>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jpg"/><Relationship Id="rId9" Type="http://schemas.openxmlformats.org/officeDocument/2006/relationships/image" Target="../media/image10.jpg"/><Relationship Id="rId5" Type="http://schemas.openxmlformats.org/officeDocument/2006/relationships/image" Target="../media/image3.jpg"/><Relationship Id="rId6" Type="http://schemas.openxmlformats.org/officeDocument/2006/relationships/image" Target="../media/image7.jpg"/><Relationship Id="rId7" Type="http://schemas.openxmlformats.org/officeDocument/2006/relationships/image" Target="../media/image5.jp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ctrTitle"/>
          </p:nvPr>
        </p:nvSpPr>
        <p:spPr>
          <a:xfrm>
            <a:off x="685800" y="2130425"/>
            <a:ext cx="7772400" cy="1470024"/>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Legal And Ethical Contexts for Collaborative Research</a:t>
            </a:r>
          </a:p>
        </p:txBody>
      </p:sp>
      <p:sp>
        <p:nvSpPr>
          <p:cNvPr id="89" name="Shape 89"/>
          <p:cNvSpPr txBox="1"/>
          <p:nvPr>
            <p:ph idx="1" type="subTitle"/>
          </p:nvPr>
        </p:nvSpPr>
        <p:spPr>
          <a:xfrm>
            <a:off x="1371600" y="3886200"/>
            <a:ext cx="6400799" cy="1676399"/>
          </a:xfrm>
          <a:prstGeom prst="rect">
            <a:avLst/>
          </a:prstGeom>
          <a:solidFill>
            <a:srgbClr val="8CB3E3"/>
          </a:solidFill>
          <a:ln cap="flat" cmpd="sng" w="38100">
            <a:solidFill>
              <a:schemeClr val="lt1"/>
            </a:solidFill>
            <a:prstDash val="solid"/>
            <a:round/>
            <a:headEnd len="med" w="med" type="none"/>
            <a:tailEnd len="med" w="med" type="none"/>
          </a:ln>
          <a:effectLst>
            <a:outerShdw blurRad="39999" rotWithShape="0" dir="5400000" dist="20000">
              <a:srgbClr val="000000">
                <a:alpha val="37647"/>
              </a:srgbClr>
            </a:outerShdw>
          </a:effectLst>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Arial"/>
              <a:buNone/>
            </a:pPr>
            <a:r>
              <a:rPr b="0" i="0" lang="en-US" sz="2800" u="none" cap="none" strike="noStrike">
                <a:solidFill>
                  <a:schemeClr val="dk1"/>
                </a:solidFill>
                <a:latin typeface="Calibri"/>
                <a:ea typeface="Calibri"/>
                <a:cs typeface="Calibri"/>
                <a:sym typeface="Calibri"/>
              </a:rPr>
              <a:t>Catherine Bell</a:t>
            </a:r>
          </a:p>
          <a:p>
            <a:pPr indent="0" lvl="0" marL="0" marR="0" rtl="0" algn="ctr">
              <a:spcBef>
                <a:spcPts val="560"/>
              </a:spcBef>
              <a:spcAft>
                <a:spcPts val="0"/>
              </a:spcAft>
              <a:buClr>
                <a:schemeClr val="dk1"/>
              </a:buClr>
              <a:buSzPct val="25000"/>
              <a:buFont typeface="Arial"/>
              <a:buNone/>
            </a:pPr>
            <a:r>
              <a:rPr b="0" i="0" lang="en-US" sz="2800" u="none" cap="none" strike="noStrike">
                <a:solidFill>
                  <a:schemeClr val="dk1"/>
                </a:solidFill>
                <a:latin typeface="Calibri"/>
                <a:ea typeface="Calibri"/>
                <a:cs typeface="Calibri"/>
                <a:sym typeface="Calibri"/>
              </a:rPr>
              <a:t>University of Alberta</a:t>
            </a:r>
          </a:p>
          <a:p>
            <a:pPr indent="0" lvl="0" marL="0" marR="0" rtl="0" algn="ctr">
              <a:spcBef>
                <a:spcPts val="560"/>
              </a:spcBef>
              <a:buClr>
                <a:schemeClr val="dk1"/>
              </a:buClr>
              <a:buSzPct val="25000"/>
              <a:buFont typeface="Arial"/>
              <a:buNone/>
            </a:pPr>
            <a:r>
              <a:rPr b="0" i="0" lang="en-US" sz="2800" u="none" cap="none" strike="noStrike">
                <a:solidFill>
                  <a:schemeClr val="dk1"/>
                </a:solidFill>
                <a:latin typeface="Calibri"/>
                <a:ea typeface="Calibri"/>
                <a:cs typeface="Calibri"/>
                <a:sym typeface="Calibri"/>
              </a:rPr>
              <a:t>Faculty of Law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457200" y="274637"/>
            <a:ext cx="8229600" cy="1143000"/>
          </a:xfrm>
          <a:prstGeom prst="rect">
            <a:avLst/>
          </a:prstGeom>
          <a:solidFill>
            <a:srgbClr val="8CB3E3"/>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i="0" lang="en-US" sz="3600" u="none" cap="none" strike="noStrike">
                <a:solidFill>
                  <a:schemeClr val="dk1"/>
                </a:solidFill>
                <a:latin typeface="Calibri"/>
                <a:ea typeface="Calibri"/>
                <a:cs typeface="Calibri"/>
                <a:sym typeface="Calibri"/>
              </a:rPr>
              <a:t># 3 Insufficient Attention to Relationship</a:t>
            </a:r>
            <a:br>
              <a:rPr b="0" i="0" lang="en-US" sz="3600" u="none" cap="none" strike="noStrike">
                <a:solidFill>
                  <a:schemeClr val="dk1"/>
                </a:solidFill>
                <a:latin typeface="Calibri"/>
                <a:ea typeface="Calibri"/>
                <a:cs typeface="Calibri"/>
                <a:sym typeface="Calibri"/>
              </a:rPr>
            </a:br>
            <a:r>
              <a:rPr b="1" i="0" lang="en-US" sz="2400" u="none" cap="none" strike="noStrike">
                <a:solidFill>
                  <a:schemeClr val="dk1"/>
                </a:solidFill>
                <a:latin typeface="Calibri"/>
                <a:ea typeface="Calibri"/>
                <a:cs typeface="Calibri"/>
                <a:sym typeface="Calibri"/>
              </a:rPr>
              <a:t>“How to know how to lead a good life” (Margaret Lavallee)   </a:t>
            </a:r>
          </a:p>
        </p:txBody>
      </p:sp>
      <p:sp>
        <p:nvSpPr>
          <p:cNvPr id="170" name="Shape 170"/>
          <p:cNvSpPr txBox="1"/>
          <p:nvPr>
            <p:ph idx="2" type="body"/>
          </p:nvPr>
        </p:nvSpPr>
        <p:spPr>
          <a:xfrm>
            <a:off x="4648200" y="1600200"/>
            <a:ext cx="4038599" cy="4525963"/>
          </a:xfrm>
          <a:prstGeom prst="rect">
            <a:avLst/>
          </a:prstGeom>
          <a:solidFill>
            <a:srgbClr val="BFBFBF"/>
          </a:solidFill>
          <a:ln>
            <a:noFill/>
          </a:ln>
        </p:spPr>
        <p:txBody>
          <a:bodyPr anchorCtr="0" anchor="t" bIns="45700" lIns="91425" rIns="91425" tIns="45700">
            <a:noAutofit/>
          </a:bodyPr>
          <a:lstStyle/>
          <a:p>
            <a:pPr indent="-514350" lvl="0" marL="514350" marR="0" rtl="0" algn="l">
              <a:lnSpc>
                <a:spcPct val="80000"/>
              </a:lnSpc>
              <a:spcBef>
                <a:spcPts val="0"/>
              </a:spcBef>
              <a:spcAft>
                <a:spcPts val="0"/>
              </a:spcAft>
              <a:buClr>
                <a:schemeClr val="dk1"/>
              </a:buClr>
              <a:buSzPct val="100083"/>
              <a:buFont typeface="Arial"/>
              <a:buAutoNum type="arabicPeriod"/>
            </a:pPr>
            <a:r>
              <a:rPr b="1" i="0" lang="en-US" sz="2402" u="none" cap="none" strike="noStrike">
                <a:solidFill>
                  <a:schemeClr val="dk1"/>
                </a:solidFill>
                <a:latin typeface="Calibri"/>
                <a:ea typeface="Calibri"/>
                <a:cs typeface="Calibri"/>
                <a:sym typeface="Calibri"/>
              </a:rPr>
              <a:t>ÁMEḴT TŦEN ÍY, ŚḰÁLEȻENS </a:t>
            </a:r>
            <a:r>
              <a:rPr b="0" i="0" lang="en-US" sz="2402" u="none" cap="none" strike="noStrike">
                <a:solidFill>
                  <a:schemeClr val="dk1"/>
                </a:solidFill>
                <a:latin typeface="Calibri"/>
                <a:ea typeface="Calibri"/>
                <a:cs typeface="Calibri"/>
                <a:sym typeface="Calibri"/>
              </a:rPr>
              <a:t>| Bring in your good feelings </a:t>
            </a:r>
          </a:p>
          <a:p>
            <a:pPr indent="-514350" lvl="0" marL="514350" marR="0" rtl="0" algn="l">
              <a:lnSpc>
                <a:spcPct val="80000"/>
              </a:lnSpc>
              <a:spcBef>
                <a:spcPts val="480"/>
              </a:spcBef>
              <a:spcAft>
                <a:spcPts val="0"/>
              </a:spcAft>
              <a:buClr>
                <a:schemeClr val="dk1"/>
              </a:buClr>
              <a:buSzPct val="100083"/>
              <a:buFont typeface="Arial"/>
              <a:buAutoNum type="arabicPeriod"/>
            </a:pPr>
            <a:r>
              <a:rPr b="1" i="0" lang="en-US" sz="2402" u="none" cap="none" strike="noStrike">
                <a:solidFill>
                  <a:schemeClr val="dk1"/>
                </a:solidFill>
                <a:latin typeface="Calibri"/>
                <a:ea typeface="Calibri"/>
                <a:cs typeface="Calibri"/>
                <a:sym typeface="Calibri"/>
              </a:rPr>
              <a:t>ĆȺNEUEL OL </a:t>
            </a:r>
            <a:r>
              <a:rPr b="0" i="0" lang="en-US" sz="2402" u="none" cap="none" strike="noStrike">
                <a:solidFill>
                  <a:schemeClr val="dk1"/>
                </a:solidFill>
                <a:latin typeface="Calibri"/>
                <a:ea typeface="Calibri"/>
                <a:cs typeface="Calibri"/>
                <a:sym typeface="Calibri"/>
              </a:rPr>
              <a:t>| Working Together </a:t>
            </a:r>
          </a:p>
          <a:p>
            <a:pPr indent="-514350" lvl="0" marL="514350" marR="0" rtl="0" algn="l">
              <a:lnSpc>
                <a:spcPct val="80000"/>
              </a:lnSpc>
              <a:spcBef>
                <a:spcPts val="480"/>
              </a:spcBef>
              <a:spcAft>
                <a:spcPts val="0"/>
              </a:spcAft>
              <a:buClr>
                <a:schemeClr val="dk1"/>
              </a:buClr>
              <a:buSzPct val="100083"/>
              <a:buFont typeface="Arial"/>
              <a:buAutoNum type="arabicPeriod"/>
            </a:pPr>
            <a:r>
              <a:rPr b="1" i="0" lang="en-US" sz="2402" u="none" cap="none" strike="noStrike">
                <a:solidFill>
                  <a:schemeClr val="dk1"/>
                </a:solidFill>
                <a:latin typeface="Calibri"/>
                <a:ea typeface="Calibri"/>
                <a:cs typeface="Calibri"/>
                <a:sym typeface="Calibri"/>
              </a:rPr>
              <a:t>TU LÁTES MEQ EN SĆȺ SE</a:t>
            </a:r>
            <a:r>
              <a:rPr b="0" i="0" lang="en-US" sz="2402" u="none" cap="none" strike="noStrike">
                <a:solidFill>
                  <a:schemeClr val="dk1"/>
                </a:solidFill>
                <a:latin typeface="Calibri"/>
                <a:ea typeface="Calibri"/>
                <a:cs typeface="Calibri"/>
                <a:sym typeface="Calibri"/>
              </a:rPr>
              <a:t> | Be prepared for all work to come </a:t>
            </a:r>
          </a:p>
          <a:p>
            <a:pPr indent="-514350" lvl="0" marL="514350" marR="0" rtl="0" algn="l">
              <a:lnSpc>
                <a:spcPct val="80000"/>
              </a:lnSpc>
              <a:spcBef>
                <a:spcPts val="480"/>
              </a:spcBef>
              <a:spcAft>
                <a:spcPts val="0"/>
              </a:spcAft>
              <a:buClr>
                <a:schemeClr val="dk1"/>
              </a:buClr>
              <a:buSzPct val="100083"/>
              <a:buFont typeface="Arial"/>
              <a:buAutoNum type="arabicPeriod"/>
            </a:pPr>
            <a:r>
              <a:rPr b="1" i="0" lang="en-US" sz="2402" u="none" cap="none" strike="noStrike">
                <a:solidFill>
                  <a:schemeClr val="dk1"/>
                </a:solidFill>
                <a:latin typeface="Calibri"/>
                <a:ea typeface="Calibri"/>
                <a:cs typeface="Calibri"/>
                <a:sym typeface="Calibri"/>
              </a:rPr>
              <a:t>HÁEQ ȽTE OL TŦE ĆELÁṈEN ȽTE </a:t>
            </a:r>
            <a:r>
              <a:rPr b="0" i="0" lang="en-US" sz="2402" u="none" cap="none" strike="noStrike">
                <a:solidFill>
                  <a:schemeClr val="dk1"/>
                </a:solidFill>
                <a:latin typeface="Calibri"/>
                <a:ea typeface="Calibri"/>
                <a:cs typeface="Calibri"/>
                <a:sym typeface="Calibri"/>
              </a:rPr>
              <a:t>| Remember our ancestors/birthright </a:t>
            </a:r>
            <a:r>
              <a:rPr b="0" i="1" lang="en-US" sz="2402" u="none" cap="none" strike="noStrike">
                <a:solidFill>
                  <a:srgbClr val="953734"/>
                </a:solidFill>
                <a:latin typeface="Calibri"/>
                <a:ea typeface="Calibri"/>
                <a:cs typeface="Calibri"/>
                <a:sym typeface="Calibri"/>
              </a:rPr>
              <a:t>(laws, protocol and protection of customary intangible property).</a:t>
            </a:r>
          </a:p>
          <a:p>
            <a:pPr indent="-514350" lvl="0" marL="514350" marR="0" rtl="0" algn="l">
              <a:lnSpc>
                <a:spcPct val="80000"/>
              </a:lnSpc>
              <a:spcBef>
                <a:spcPts val="434"/>
              </a:spcBef>
              <a:buClr>
                <a:schemeClr val="dk1"/>
              </a:buClr>
              <a:buSzPct val="98636"/>
              <a:buFont typeface="Arial"/>
              <a:buNone/>
            </a:pPr>
            <a:r>
              <a:t/>
            </a:r>
            <a:endParaRPr b="0" i="0" sz="2170" u="none" cap="none" strike="noStrike">
              <a:solidFill>
                <a:schemeClr val="dk1"/>
              </a:solidFill>
              <a:latin typeface="Calibri"/>
              <a:ea typeface="Calibri"/>
              <a:cs typeface="Calibri"/>
              <a:sym typeface="Calibri"/>
            </a:endParaRPr>
          </a:p>
        </p:txBody>
      </p:sp>
      <p:pic>
        <p:nvPicPr>
          <p:cNvPr id="171" name="Shape 171"/>
          <p:cNvPicPr preferRelativeResize="0"/>
          <p:nvPr>
            <p:ph idx="1" type="body"/>
          </p:nvPr>
        </p:nvPicPr>
        <p:blipFill rotWithShape="1">
          <a:blip r:embed="rId3">
            <a:alphaModFix/>
          </a:blip>
          <a:srcRect b="0" l="0" r="0" t="0"/>
          <a:stretch/>
        </p:blipFill>
        <p:spPr>
          <a:xfrm>
            <a:off x="594797" y="1600200"/>
            <a:ext cx="3763406" cy="45259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457200" y="274637"/>
            <a:ext cx="8229600" cy="1143000"/>
          </a:xfrm>
          <a:prstGeom prst="rect">
            <a:avLst/>
          </a:prstGeom>
          <a:solidFill>
            <a:srgbClr val="8CB3E3"/>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Themes</a:t>
            </a:r>
          </a:p>
        </p:txBody>
      </p:sp>
      <p:sp>
        <p:nvSpPr>
          <p:cNvPr id="177" name="Shape 177"/>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0" lang="en-US" sz="2720" u="none" cap="none" strike="noStrike">
                <a:solidFill>
                  <a:schemeClr val="dk1"/>
                </a:solidFill>
                <a:latin typeface="Calibri"/>
                <a:ea typeface="Calibri"/>
                <a:cs typeface="Calibri"/>
                <a:sym typeface="Calibri"/>
              </a:rPr>
              <a:t>4. The challenge of intercultural communication and the importance of language, words and explanations in constructing legal relationships.</a:t>
            </a:r>
          </a:p>
          <a:p>
            <a:pPr indent="0" lvl="0" marL="0" marR="0" rtl="0" algn="l">
              <a:lnSpc>
                <a:spcPct val="90000"/>
              </a:lnSpc>
              <a:spcBef>
                <a:spcPts val="544"/>
              </a:spcBef>
              <a:spcAft>
                <a:spcPts val="0"/>
              </a:spcAft>
              <a:buClr>
                <a:schemeClr val="dk1"/>
              </a:buClr>
              <a:buSzPct val="25000"/>
              <a:buFont typeface="Arial"/>
              <a:buNone/>
            </a:pPr>
            <a:r>
              <a:rPr b="0" i="0" lang="en-US" sz="2720" u="none" cap="none" strike="noStrike">
                <a:solidFill>
                  <a:schemeClr val="dk1"/>
                </a:solidFill>
                <a:latin typeface="Calibri"/>
                <a:ea typeface="Calibri"/>
                <a:cs typeface="Calibri"/>
                <a:sym typeface="Calibri"/>
              </a:rPr>
              <a:t>5. Inherent limits of western legal protections and instruments such as copyright law and confidentiality clauses for controlling using of  sensitive information.</a:t>
            </a:r>
          </a:p>
          <a:p>
            <a:pPr indent="0" lvl="0" marL="0" marR="0" rtl="0" algn="l">
              <a:lnSpc>
                <a:spcPct val="90000"/>
              </a:lnSpc>
              <a:spcBef>
                <a:spcPts val="544"/>
              </a:spcBef>
              <a:buClr>
                <a:schemeClr val="dk1"/>
              </a:buClr>
              <a:buSzPct val="25000"/>
              <a:buFont typeface="Arial"/>
              <a:buNone/>
            </a:pPr>
            <a:r>
              <a:rPr b="0" i="0" lang="en-US" sz="2720" u="none" cap="none" strike="noStrike">
                <a:solidFill>
                  <a:schemeClr val="dk1"/>
                </a:solidFill>
                <a:latin typeface="Calibri"/>
                <a:ea typeface="Calibri"/>
                <a:cs typeface="Calibri"/>
                <a:sym typeface="Calibri"/>
              </a:rPr>
              <a:t>6.  There is a need to re-examine institutional policies and contractual relationships constraining academic researchers and Indigenous communities that are grounded in dated hierarchies of knowledge, governance and ethics (e.g. financial transfer agreements).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457200" y="274637"/>
            <a:ext cx="8229600" cy="1143000"/>
          </a:xfrm>
          <a:prstGeom prst="rect">
            <a:avLst/>
          </a:prstGeom>
          <a:solidFill>
            <a:srgbClr val="8CB3E3"/>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Themes</a:t>
            </a:r>
          </a:p>
        </p:txBody>
      </p:sp>
      <p:sp>
        <p:nvSpPr>
          <p:cNvPr id="183" name="Shape 183"/>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0" lang="en-US" sz="2720" u="none" cap="none" strike="noStrike">
                <a:solidFill>
                  <a:schemeClr val="dk1"/>
                </a:solidFill>
                <a:latin typeface="Calibri"/>
                <a:ea typeface="Calibri"/>
                <a:cs typeface="Calibri"/>
                <a:sym typeface="Calibri"/>
              </a:rPr>
              <a:t>7. The concept of consent as free, informed, prior and ongoing is difficult to achieve without sufficient institutional and financial support and flexibility to enable fulsome discussion among researchers, institutions and  Indigenous individuals and/or groups and the appropriate authorities within their communities before and during the project through to publication and other forms of dissemination. </a:t>
            </a:r>
          </a:p>
          <a:p>
            <a:pPr indent="0" lvl="0" marL="0" marR="0" rtl="0" algn="l">
              <a:lnSpc>
                <a:spcPct val="90000"/>
              </a:lnSpc>
              <a:spcBef>
                <a:spcPts val="544"/>
              </a:spcBef>
              <a:spcAft>
                <a:spcPts val="0"/>
              </a:spcAft>
              <a:buClr>
                <a:schemeClr val="dk1"/>
              </a:buClr>
              <a:buSzPct val="25000"/>
              <a:buFont typeface="Arial"/>
              <a:buNone/>
            </a:pPr>
            <a:r>
              <a:t/>
            </a:r>
            <a:endParaRPr b="0" i="0" sz="2720" u="none" cap="none" strike="noStrike">
              <a:solidFill>
                <a:schemeClr val="dk1"/>
              </a:solidFill>
              <a:latin typeface="Calibri"/>
              <a:ea typeface="Calibri"/>
              <a:cs typeface="Calibri"/>
              <a:sym typeface="Calibri"/>
            </a:endParaRPr>
          </a:p>
          <a:p>
            <a:pPr indent="0" lvl="0" marL="0" marR="0" rtl="0" algn="l">
              <a:lnSpc>
                <a:spcPct val="90000"/>
              </a:lnSpc>
              <a:spcBef>
                <a:spcPts val="544"/>
              </a:spcBef>
              <a:spcAft>
                <a:spcPts val="0"/>
              </a:spcAft>
              <a:buClr>
                <a:schemeClr val="dk1"/>
              </a:buClr>
              <a:buSzPct val="25000"/>
              <a:buFont typeface="Arial"/>
              <a:buNone/>
            </a:pPr>
            <a:r>
              <a:rPr b="0" i="0" lang="en-US" sz="2720" u="none" cap="none" strike="noStrike">
                <a:solidFill>
                  <a:schemeClr val="dk1"/>
                </a:solidFill>
                <a:latin typeface="Calibri"/>
                <a:ea typeface="Calibri"/>
                <a:cs typeface="Calibri"/>
                <a:sym typeface="Calibri"/>
              </a:rPr>
              <a:t>8. Content heavy documentation (e.g. consent forms) is often a barrier to communication and participation.</a:t>
            </a:r>
          </a:p>
          <a:p>
            <a:pPr indent="-342900" lvl="0" marL="342900" marR="0" rtl="0" algn="l">
              <a:lnSpc>
                <a:spcPct val="90000"/>
              </a:lnSpc>
              <a:spcBef>
                <a:spcPts val="544"/>
              </a:spcBef>
              <a:buClr>
                <a:schemeClr val="dk1"/>
              </a:buClr>
              <a:buSzPct val="100740"/>
              <a:buFont typeface="Arial"/>
              <a:buNone/>
            </a:pPr>
            <a:r>
              <a:t/>
            </a:r>
            <a:endParaRPr b="0" i="0" sz="272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457200" y="274637"/>
            <a:ext cx="8229600" cy="1143000"/>
          </a:xfrm>
          <a:prstGeom prst="rect">
            <a:avLst/>
          </a:prstGeom>
          <a:solidFill>
            <a:srgbClr val="8CB3E3"/>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i="0" lang="en-US" sz="3600" u="none" cap="none" strike="noStrike">
                <a:solidFill>
                  <a:schemeClr val="dk1"/>
                </a:solidFill>
                <a:latin typeface="Calibri"/>
                <a:ea typeface="Calibri"/>
                <a:cs typeface="Calibri"/>
                <a:sym typeface="Calibri"/>
              </a:rPr>
              <a:t>Questions to Consider</a:t>
            </a:r>
          </a:p>
        </p:txBody>
      </p:sp>
      <p:sp>
        <p:nvSpPr>
          <p:cNvPr id="189" name="Shape 189"/>
          <p:cNvSpPr txBox="1"/>
          <p:nvPr>
            <p:ph idx="1" type="body"/>
          </p:nvPr>
        </p:nvSpPr>
        <p:spPr>
          <a:xfrm>
            <a:off x="457200" y="1600200"/>
            <a:ext cx="8229600" cy="5029199"/>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98950"/>
              <a:buFont typeface="Calibri"/>
              <a:buChar char="•"/>
            </a:pPr>
            <a:r>
              <a:rPr b="0" i="0" lang="en-US" sz="1979" u="none" cap="none" strike="noStrike">
                <a:solidFill>
                  <a:schemeClr val="dk1"/>
                </a:solidFill>
                <a:latin typeface="Calibri"/>
                <a:ea typeface="Calibri"/>
                <a:cs typeface="Calibri"/>
                <a:sym typeface="Calibri"/>
              </a:rPr>
              <a:t>What information and understandings from Indigenous and Western legal traditions are necessary for fully informed consent? </a:t>
            </a:r>
          </a:p>
          <a:p>
            <a:pPr indent="-342900" lvl="0" marL="342900" marR="0" rtl="0" algn="l">
              <a:lnSpc>
                <a:spcPct val="80000"/>
              </a:lnSpc>
              <a:spcBef>
                <a:spcPts val="396"/>
              </a:spcBef>
              <a:spcAft>
                <a:spcPts val="0"/>
              </a:spcAft>
              <a:buClr>
                <a:schemeClr val="dk1"/>
              </a:buClr>
              <a:buSzPct val="98950"/>
              <a:buFont typeface="Calibri"/>
              <a:buChar char="•"/>
            </a:pPr>
            <a:r>
              <a:rPr b="0" i="0" lang="en-US" sz="1979" u="none" cap="none" strike="noStrike">
                <a:solidFill>
                  <a:schemeClr val="dk1"/>
                </a:solidFill>
                <a:latin typeface="Calibri"/>
                <a:ea typeface="Calibri"/>
                <a:cs typeface="Calibri"/>
                <a:sym typeface="Calibri"/>
              </a:rPr>
              <a:t>What are the obligations of researchers to discover and respect Indigenous laws that apply to material that is accessible to the public?</a:t>
            </a:r>
          </a:p>
          <a:p>
            <a:pPr indent="-342900" lvl="0" marL="342900" marR="0" rtl="0" algn="l">
              <a:lnSpc>
                <a:spcPct val="80000"/>
              </a:lnSpc>
              <a:spcBef>
                <a:spcPts val="396"/>
              </a:spcBef>
              <a:spcAft>
                <a:spcPts val="0"/>
              </a:spcAft>
              <a:buClr>
                <a:schemeClr val="dk1"/>
              </a:buClr>
              <a:buSzPct val="98950"/>
              <a:buFont typeface="Arial"/>
              <a:buChar char="•"/>
            </a:pPr>
            <a:r>
              <a:rPr b="0" i="0" lang="en-US" sz="1979" u="none" cap="none" strike="noStrike">
                <a:solidFill>
                  <a:schemeClr val="dk1"/>
                </a:solidFill>
                <a:latin typeface="Calibri"/>
                <a:ea typeface="Calibri"/>
                <a:cs typeface="Calibri"/>
                <a:sym typeface="Calibri"/>
              </a:rPr>
              <a:t>What steps are necessary to “decolonize” institutional research and authorship policy and norms? </a:t>
            </a:r>
          </a:p>
          <a:p>
            <a:pPr indent="-342900" lvl="0" marL="342900" marR="0" rtl="0" algn="l">
              <a:lnSpc>
                <a:spcPct val="80000"/>
              </a:lnSpc>
              <a:spcBef>
                <a:spcPts val="396"/>
              </a:spcBef>
              <a:spcAft>
                <a:spcPts val="0"/>
              </a:spcAft>
              <a:buClr>
                <a:schemeClr val="dk1"/>
              </a:buClr>
              <a:buSzPct val="98950"/>
              <a:buFont typeface="Arial"/>
              <a:buChar char="•"/>
            </a:pPr>
            <a:r>
              <a:rPr b="0" i="0" lang="en-US" sz="1979" u="none" cap="none" strike="noStrike">
                <a:solidFill>
                  <a:schemeClr val="dk1"/>
                </a:solidFill>
                <a:latin typeface="Calibri"/>
                <a:ea typeface="Calibri"/>
                <a:cs typeface="Calibri"/>
                <a:sym typeface="Calibri"/>
              </a:rPr>
              <a:t>How do we ensure we pay sufficient attention to the relationship and not just the research and its outcomes? </a:t>
            </a:r>
          </a:p>
          <a:p>
            <a:pPr indent="-342900" lvl="0" marL="342900" marR="0" rtl="0" algn="l">
              <a:lnSpc>
                <a:spcPct val="80000"/>
              </a:lnSpc>
              <a:spcBef>
                <a:spcPts val="396"/>
              </a:spcBef>
              <a:spcAft>
                <a:spcPts val="0"/>
              </a:spcAft>
              <a:buClr>
                <a:srgbClr val="000000"/>
              </a:buClr>
              <a:buSzPct val="98950"/>
              <a:buFont typeface="Arial"/>
              <a:buChar char="•"/>
            </a:pPr>
            <a:r>
              <a:rPr b="0" i="0" lang="en-US" sz="1979" u="none" cap="none" strike="noStrike">
                <a:solidFill>
                  <a:srgbClr val="000000"/>
                </a:solidFill>
                <a:latin typeface="Calibri"/>
                <a:ea typeface="Calibri"/>
                <a:cs typeface="Calibri"/>
                <a:sym typeface="Calibri"/>
              </a:rPr>
              <a:t>Are there more accessible ways to present information and  ensure protection other than through cumbersome legal language and instruments?</a:t>
            </a:r>
          </a:p>
          <a:p>
            <a:pPr indent="-342900" lvl="0" marL="342900" marR="0" rtl="0" algn="l">
              <a:lnSpc>
                <a:spcPct val="80000"/>
              </a:lnSpc>
              <a:spcBef>
                <a:spcPts val="396"/>
              </a:spcBef>
              <a:spcAft>
                <a:spcPts val="0"/>
              </a:spcAft>
              <a:buClr>
                <a:srgbClr val="000000"/>
              </a:buClr>
              <a:buSzPct val="98950"/>
              <a:buFont typeface="Arial"/>
              <a:buChar char="•"/>
            </a:pPr>
            <a:r>
              <a:rPr b="0" i="0" lang="en-US" sz="1979" u="none" cap="none" strike="noStrike">
                <a:solidFill>
                  <a:srgbClr val="000000"/>
                </a:solidFill>
                <a:latin typeface="Calibri"/>
                <a:ea typeface="Calibri"/>
                <a:cs typeface="Calibri"/>
                <a:sym typeface="Calibri"/>
              </a:rPr>
              <a:t>What needs to be in place for academic institutions and funders to feel comfortable for Indigenous research approval processes to prevail over REBs?   </a:t>
            </a:r>
          </a:p>
          <a:p>
            <a:pPr indent="-342900" lvl="0" marL="342900" marR="0" rtl="0" algn="l">
              <a:lnSpc>
                <a:spcPct val="80000"/>
              </a:lnSpc>
              <a:spcBef>
                <a:spcPts val="396"/>
              </a:spcBef>
              <a:spcAft>
                <a:spcPts val="0"/>
              </a:spcAft>
              <a:buClr>
                <a:srgbClr val="000000"/>
              </a:buClr>
              <a:buSzPct val="98950"/>
              <a:buFont typeface="Arial"/>
              <a:buChar char="•"/>
            </a:pPr>
            <a:r>
              <a:rPr b="0" i="0" lang="en-US" sz="1979" u="none" cap="none" strike="noStrike">
                <a:solidFill>
                  <a:srgbClr val="000000"/>
                </a:solidFill>
                <a:latin typeface="Calibri"/>
                <a:ea typeface="Calibri"/>
                <a:cs typeface="Calibri"/>
                <a:sym typeface="Calibri"/>
              </a:rPr>
              <a:t>How do we structure financial arrangements in a way that respects Indigenous people as experts and as knowledge partners not subjects?</a:t>
            </a:r>
          </a:p>
          <a:p>
            <a:pPr indent="-342900" lvl="0" marL="342900" marR="0" rtl="0" algn="l">
              <a:lnSpc>
                <a:spcPct val="80000"/>
              </a:lnSpc>
              <a:spcBef>
                <a:spcPts val="407"/>
              </a:spcBef>
              <a:spcAft>
                <a:spcPts val="0"/>
              </a:spcAft>
              <a:buClr>
                <a:schemeClr val="dk1"/>
              </a:buClr>
              <a:buSzPct val="101750"/>
              <a:buFont typeface="Arial"/>
              <a:buNone/>
            </a:pPr>
            <a:r>
              <a:t/>
            </a:r>
            <a:endParaRPr b="0" i="0" sz="2035" u="none" cap="none" strike="noStrike">
              <a:solidFill>
                <a:schemeClr val="dk1"/>
              </a:solidFill>
              <a:latin typeface="Calibri"/>
              <a:ea typeface="Calibri"/>
              <a:cs typeface="Calibri"/>
              <a:sym typeface="Calibri"/>
            </a:endParaRPr>
          </a:p>
          <a:p>
            <a:pPr indent="-342900" lvl="0" marL="342900" marR="0" rtl="0" algn="l">
              <a:lnSpc>
                <a:spcPct val="80000"/>
              </a:lnSpc>
              <a:spcBef>
                <a:spcPts val="352"/>
              </a:spcBef>
              <a:spcAft>
                <a:spcPts val="0"/>
              </a:spcAft>
              <a:buClr>
                <a:schemeClr val="dk1"/>
              </a:buClr>
              <a:buSzPct val="97777"/>
              <a:buFont typeface="Arial"/>
              <a:buNone/>
            </a:pPr>
            <a:r>
              <a:t/>
            </a:r>
            <a:endParaRPr b="0" i="0" sz="1760" u="none" cap="none" strike="noStrike">
              <a:solidFill>
                <a:schemeClr val="dk1"/>
              </a:solidFill>
              <a:latin typeface="Calibri"/>
              <a:ea typeface="Calibri"/>
              <a:cs typeface="Calibri"/>
              <a:sym typeface="Calibri"/>
            </a:endParaRPr>
          </a:p>
          <a:p>
            <a:pPr indent="-342900" lvl="0" marL="342900" marR="0" rtl="0" algn="l">
              <a:lnSpc>
                <a:spcPct val="80000"/>
              </a:lnSpc>
              <a:spcBef>
                <a:spcPts val="352"/>
              </a:spcBef>
              <a:spcAft>
                <a:spcPts val="0"/>
              </a:spcAft>
              <a:buClr>
                <a:schemeClr val="dk1"/>
              </a:buClr>
              <a:buSzPct val="97777"/>
              <a:buFont typeface="Arial"/>
              <a:buNone/>
            </a:pPr>
            <a:r>
              <a:t/>
            </a:r>
            <a:endParaRPr b="0" i="0" sz="1760" u="none" cap="none" strike="noStrike">
              <a:solidFill>
                <a:schemeClr val="dk1"/>
              </a:solidFill>
              <a:latin typeface="Calibri"/>
              <a:ea typeface="Calibri"/>
              <a:cs typeface="Calibri"/>
              <a:sym typeface="Calibri"/>
            </a:endParaRPr>
          </a:p>
          <a:p>
            <a:pPr indent="-342900" lvl="0" marL="342900" marR="0" rtl="0" algn="l">
              <a:lnSpc>
                <a:spcPct val="80000"/>
              </a:lnSpc>
              <a:spcBef>
                <a:spcPts val="352"/>
              </a:spcBef>
              <a:buClr>
                <a:schemeClr val="dk1"/>
              </a:buClr>
              <a:buSzPct val="97777"/>
              <a:buFont typeface="Arial"/>
              <a:buNone/>
            </a:pPr>
            <a:r>
              <a:t/>
            </a:r>
            <a:endParaRPr b="0" i="0" sz="176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457200" y="152400"/>
            <a:ext cx="8229600" cy="1143000"/>
          </a:xfrm>
          <a:prstGeom prst="rect">
            <a:avLst/>
          </a:prstGeom>
          <a:solidFill>
            <a:srgbClr val="8CB3E3"/>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i="0" lang="en-US" sz="3600" u="none" cap="none" strike="noStrike">
                <a:solidFill>
                  <a:schemeClr val="dk1"/>
                </a:solidFill>
                <a:latin typeface="Calibri"/>
                <a:ea typeface="Calibri"/>
                <a:cs typeface="Calibri"/>
                <a:sym typeface="Calibri"/>
              </a:rPr>
              <a:t>Broader Research Program </a:t>
            </a:r>
          </a:p>
        </p:txBody>
      </p:sp>
      <p:sp>
        <p:nvSpPr>
          <p:cNvPr id="95" name="Shape 95"/>
          <p:cNvSpPr txBox="1"/>
          <p:nvPr>
            <p:ph idx="1" type="body"/>
          </p:nvPr>
        </p:nvSpPr>
        <p:spPr>
          <a:xfrm>
            <a:off x="457200" y="1504166"/>
            <a:ext cx="8229600" cy="5333999"/>
          </a:xfrm>
          <a:prstGeom prst="rect">
            <a:avLst/>
          </a:prstGeom>
          <a:noFill/>
          <a:ln>
            <a:noFill/>
          </a:ln>
        </p:spPr>
        <p:txBody>
          <a:bodyPr anchorCtr="0" anchor="t" bIns="45700" lIns="91425" rIns="91425" tIns="45700">
            <a:noAutofit/>
          </a:bodyPr>
          <a:lstStyle/>
          <a:p>
            <a:pPr indent="-514350" lvl="0" marL="514350" marR="0" rtl="0" algn="l">
              <a:spcBef>
                <a:spcPts val="0"/>
              </a:spcBef>
              <a:spcAft>
                <a:spcPts val="0"/>
              </a:spcAft>
              <a:buClr>
                <a:schemeClr val="dk1"/>
              </a:buClr>
              <a:buSzPct val="100000"/>
              <a:buFont typeface="Calibri"/>
              <a:buAutoNum type="arabicPeriod"/>
            </a:pPr>
            <a:r>
              <a:rPr b="0" i="0" lang="en-US" sz="2600" u="none" cap="none" strike="noStrike">
                <a:solidFill>
                  <a:schemeClr val="dk1"/>
                </a:solidFill>
                <a:latin typeface="Calibri"/>
                <a:ea typeface="Calibri"/>
                <a:cs typeface="Calibri"/>
                <a:sym typeface="Calibri"/>
              </a:rPr>
              <a:t>Western (Canadian and international) and Indigenous legal traditions</a:t>
            </a:r>
          </a:p>
          <a:p>
            <a:pPr indent="-514350" lvl="0" marL="514350" marR="0" rtl="0" algn="l">
              <a:spcBef>
                <a:spcPts val="520"/>
              </a:spcBef>
              <a:spcAft>
                <a:spcPts val="0"/>
              </a:spcAft>
              <a:buClr>
                <a:schemeClr val="dk1"/>
              </a:buClr>
              <a:buSzPct val="100000"/>
              <a:buFont typeface="Calibri"/>
              <a:buAutoNum type="arabicPeriod"/>
            </a:pPr>
            <a:r>
              <a:rPr b="0" i="0" lang="en-US" sz="2600" u="none" cap="none" strike="noStrike">
                <a:solidFill>
                  <a:schemeClr val="dk1"/>
                </a:solidFill>
                <a:latin typeface="Calibri"/>
                <a:ea typeface="Calibri"/>
                <a:cs typeface="Calibri"/>
                <a:sym typeface="Calibri"/>
              </a:rPr>
              <a:t>Ethical norms influencing Canadian institutions</a:t>
            </a:r>
          </a:p>
          <a:p>
            <a:pPr indent="-514350" lvl="0" marL="514350" marR="0" rtl="0" algn="l">
              <a:spcBef>
                <a:spcPts val="520"/>
              </a:spcBef>
              <a:spcAft>
                <a:spcPts val="0"/>
              </a:spcAft>
              <a:buClr>
                <a:schemeClr val="dk1"/>
              </a:buClr>
              <a:buSzPct val="100000"/>
              <a:buFont typeface="Calibri"/>
              <a:buAutoNum type="arabicPeriod"/>
            </a:pPr>
            <a:r>
              <a:rPr b="0" i="0" lang="en-US" sz="2600" u="none" cap="none" strike="noStrike">
                <a:solidFill>
                  <a:schemeClr val="dk1"/>
                </a:solidFill>
                <a:latin typeface="Calibri"/>
                <a:ea typeface="Calibri"/>
                <a:cs typeface="Calibri"/>
                <a:sym typeface="Calibri"/>
              </a:rPr>
              <a:t>Institutional governance, policies and processes Articles, judicial decisions, Indigenous laws and protocols for research and traditional knowledge </a:t>
            </a:r>
          </a:p>
          <a:p>
            <a:pPr indent="-514350" lvl="0" marL="514350" marR="0" rtl="0" algn="l">
              <a:spcBef>
                <a:spcPts val="520"/>
              </a:spcBef>
              <a:spcAft>
                <a:spcPts val="0"/>
              </a:spcAft>
              <a:buClr>
                <a:schemeClr val="dk1"/>
              </a:buClr>
              <a:buSzPct val="100000"/>
              <a:buFont typeface="Calibri"/>
              <a:buAutoNum type="arabicPeriod"/>
            </a:pPr>
            <a:r>
              <a:rPr b="1" i="0" lang="en-US" sz="2600" u="none" cap="none" strike="noStrike">
                <a:solidFill>
                  <a:schemeClr val="dk1"/>
                </a:solidFill>
                <a:latin typeface="Calibri"/>
                <a:ea typeface="Calibri"/>
                <a:cs typeface="Calibri"/>
                <a:sym typeface="Calibri"/>
              </a:rPr>
              <a:t>Research agreements and other legal arrangements to structure collaborative research among and between institutions, Aboriginal governments, researchers and individuals</a:t>
            </a:r>
          </a:p>
          <a:p>
            <a:pPr indent="-514350" lvl="0" marL="514350" marR="0" rtl="0" algn="l">
              <a:spcBef>
                <a:spcPts val="520"/>
              </a:spcBef>
              <a:buClr>
                <a:schemeClr val="dk1"/>
              </a:buClr>
              <a:buSzPct val="100000"/>
              <a:buFont typeface="Calibri"/>
              <a:buAutoNum type="arabicPeriod"/>
            </a:pPr>
            <a:r>
              <a:rPr b="1" i="0" lang="en-US" sz="2600" u="none" cap="none" strike="noStrike">
                <a:solidFill>
                  <a:schemeClr val="dk1"/>
                </a:solidFill>
                <a:latin typeface="Calibri"/>
                <a:ea typeface="Calibri"/>
                <a:cs typeface="Calibri"/>
                <a:sym typeface="Calibri"/>
              </a:rPr>
              <a:t>Experience in national and international collaborations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Shape 100"/>
          <p:cNvPicPr preferRelativeResize="0"/>
          <p:nvPr/>
        </p:nvPicPr>
        <p:blipFill rotWithShape="1">
          <a:blip r:embed="rId3">
            <a:alphaModFix/>
          </a:blip>
          <a:srcRect b="0" l="0" r="0" t="0"/>
          <a:stretch/>
        </p:blipFill>
        <p:spPr>
          <a:xfrm>
            <a:off x="285800" y="1570037"/>
            <a:ext cx="3902075" cy="2925763"/>
          </a:xfrm>
          <a:prstGeom prst="rect">
            <a:avLst/>
          </a:prstGeom>
          <a:noFill/>
          <a:ln cap="flat" cmpd="sng" w="9525">
            <a:solidFill>
              <a:schemeClr val="dk1"/>
            </a:solidFill>
            <a:prstDash val="solid"/>
            <a:miter/>
            <a:headEnd len="med" w="med" type="none"/>
            <a:tailEnd len="med" w="med" type="none"/>
          </a:ln>
        </p:spPr>
      </p:pic>
      <p:sp>
        <p:nvSpPr>
          <p:cNvPr id="101" name="Shape 101"/>
          <p:cNvSpPr txBox="1"/>
          <p:nvPr>
            <p:ph type="title"/>
          </p:nvPr>
        </p:nvSpPr>
        <p:spPr>
          <a:xfrm>
            <a:off x="457200" y="274637"/>
            <a:ext cx="8229600" cy="1143000"/>
          </a:xfrm>
          <a:prstGeom prst="rect">
            <a:avLst/>
          </a:prstGeom>
          <a:solidFill>
            <a:srgbClr val="8CB3E3"/>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First Nation Cultural Heritage and Law </a:t>
            </a:r>
          </a:p>
        </p:txBody>
      </p:sp>
      <p:sp>
        <p:nvSpPr>
          <p:cNvPr id="102" name="Shape 102"/>
          <p:cNvSpPr txBox="1"/>
          <p:nvPr>
            <p:ph idx="2" type="body"/>
          </p:nvPr>
        </p:nvSpPr>
        <p:spPr>
          <a:xfrm>
            <a:off x="4648200" y="1600199"/>
            <a:ext cx="4038599" cy="5029199"/>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000"/>
              <a:buFont typeface="Arial"/>
              <a:buChar char="•"/>
            </a:pPr>
            <a:r>
              <a:rPr b="0" i="0" lang="en-US" sz="1600" u="none" cap="none" strike="noStrike">
                <a:solidFill>
                  <a:schemeClr val="dk1"/>
                </a:solidFill>
                <a:latin typeface="Calibri"/>
                <a:ea typeface="Calibri"/>
                <a:cs typeface="Calibri"/>
                <a:sym typeface="Calibri"/>
              </a:rPr>
              <a:t>Communicate  concerns relating to respect for Indigenous laws, and  processes</a:t>
            </a:r>
          </a:p>
          <a:p>
            <a:pPr indent="-342900" lvl="0" marL="342900" marR="0" rtl="0" algn="l">
              <a:lnSpc>
                <a:spcPct val="80000"/>
              </a:lnSpc>
              <a:spcBef>
                <a:spcPts val="32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a:p>
            <a:pPr indent="-342900" lvl="0" marL="342900" marR="0" rtl="0" algn="l">
              <a:lnSpc>
                <a:spcPct val="80000"/>
              </a:lnSpc>
              <a:spcBef>
                <a:spcPts val="320"/>
              </a:spcBef>
              <a:spcAft>
                <a:spcPts val="0"/>
              </a:spcAft>
              <a:buClr>
                <a:schemeClr val="dk1"/>
              </a:buClr>
              <a:buSzPct val="100000"/>
              <a:buFont typeface="Arial"/>
              <a:buChar char="•"/>
            </a:pPr>
            <a:r>
              <a:rPr b="0" i="0" lang="en-US" sz="1600" u="none" cap="none" strike="noStrike">
                <a:solidFill>
                  <a:schemeClr val="dk1"/>
                </a:solidFill>
                <a:latin typeface="Calibri"/>
                <a:ea typeface="Calibri"/>
                <a:cs typeface="Calibri"/>
                <a:sym typeface="Calibri"/>
              </a:rPr>
              <a:t>Facilitate greater understanding about diverse First Nation experiences and cultures</a:t>
            </a:r>
          </a:p>
          <a:p>
            <a:pPr indent="-342900" lvl="0" marL="342900" marR="0" rtl="0" algn="l">
              <a:lnSpc>
                <a:spcPct val="80000"/>
              </a:lnSpc>
              <a:spcBef>
                <a:spcPts val="32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a:p>
            <a:pPr indent="-342900" lvl="0" marL="342900" marR="0" rtl="0" algn="l">
              <a:lnSpc>
                <a:spcPct val="80000"/>
              </a:lnSpc>
              <a:spcBef>
                <a:spcPts val="320"/>
              </a:spcBef>
              <a:spcAft>
                <a:spcPts val="0"/>
              </a:spcAft>
              <a:buClr>
                <a:schemeClr val="dk1"/>
              </a:buClr>
              <a:buSzPct val="100000"/>
              <a:buFont typeface="Arial"/>
              <a:buChar char="•"/>
            </a:pPr>
            <a:r>
              <a:rPr b="0" i="0" lang="en-US" sz="1600" u="none" cap="none" strike="noStrike">
                <a:solidFill>
                  <a:schemeClr val="dk1"/>
                </a:solidFill>
                <a:latin typeface="Calibri"/>
                <a:ea typeface="Calibri"/>
                <a:cs typeface="Calibri"/>
                <a:sym typeface="Calibri"/>
              </a:rPr>
              <a:t>Develop practical resources related to issues of concern to Indigenous partners</a:t>
            </a:r>
          </a:p>
          <a:p>
            <a:pPr indent="-342900" lvl="0" marL="342900" marR="0" rtl="0" algn="l">
              <a:lnSpc>
                <a:spcPct val="80000"/>
              </a:lnSpc>
              <a:spcBef>
                <a:spcPts val="32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a:p>
            <a:pPr indent="-342900" lvl="0" marL="342900" marR="0" rtl="0" algn="l">
              <a:lnSpc>
                <a:spcPct val="80000"/>
              </a:lnSpc>
              <a:spcBef>
                <a:spcPts val="320"/>
              </a:spcBef>
              <a:spcAft>
                <a:spcPts val="0"/>
              </a:spcAft>
              <a:buClr>
                <a:schemeClr val="dk1"/>
              </a:buClr>
              <a:buSzPct val="100000"/>
              <a:buFont typeface="Arial"/>
              <a:buChar char="•"/>
            </a:pPr>
            <a:r>
              <a:rPr b="0" i="0" lang="en-US" sz="1600" u="none" cap="none" strike="noStrike">
                <a:solidFill>
                  <a:schemeClr val="dk1"/>
                </a:solidFill>
                <a:latin typeface="Calibri"/>
                <a:ea typeface="Calibri"/>
                <a:cs typeface="Calibri"/>
                <a:sym typeface="Calibri"/>
              </a:rPr>
              <a:t>Generate reports with the potential for diverse uses and means of dissemination</a:t>
            </a:r>
          </a:p>
          <a:p>
            <a:pPr indent="-342900" lvl="0" marL="342900" marR="0" rtl="0" algn="l">
              <a:lnSpc>
                <a:spcPct val="80000"/>
              </a:lnSpc>
              <a:spcBef>
                <a:spcPts val="32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a:p>
            <a:pPr indent="-342900" lvl="0" marL="342900" marR="0" rtl="0" algn="l">
              <a:lnSpc>
                <a:spcPct val="80000"/>
              </a:lnSpc>
              <a:spcBef>
                <a:spcPts val="320"/>
              </a:spcBef>
              <a:spcAft>
                <a:spcPts val="0"/>
              </a:spcAft>
              <a:buClr>
                <a:schemeClr val="dk1"/>
              </a:buClr>
              <a:buSzPct val="100000"/>
              <a:buFont typeface="Arial"/>
              <a:buChar char="•"/>
            </a:pPr>
            <a:r>
              <a:rPr b="0" i="0" lang="en-US" sz="1600" u="none" cap="none" strike="noStrike">
                <a:solidFill>
                  <a:schemeClr val="dk1"/>
                </a:solidFill>
                <a:latin typeface="Calibri"/>
                <a:ea typeface="Calibri"/>
                <a:cs typeface="Calibri"/>
                <a:sym typeface="Calibri"/>
              </a:rPr>
              <a:t>Disseminate information about the operation, impact and limits of the existing Canadian legal regime </a:t>
            </a:r>
          </a:p>
          <a:p>
            <a:pPr indent="-342900" lvl="0" marL="342900" marR="0" rtl="0" algn="l">
              <a:lnSpc>
                <a:spcPct val="80000"/>
              </a:lnSpc>
              <a:spcBef>
                <a:spcPts val="32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a:p>
            <a:pPr indent="-342900" lvl="0" marL="342900" marR="0" rtl="0" algn="l">
              <a:lnSpc>
                <a:spcPct val="80000"/>
              </a:lnSpc>
              <a:spcBef>
                <a:spcPts val="320"/>
              </a:spcBef>
              <a:spcAft>
                <a:spcPts val="0"/>
              </a:spcAft>
              <a:buClr>
                <a:schemeClr val="dk1"/>
              </a:buClr>
              <a:buSzPct val="100000"/>
              <a:buFont typeface="Arial"/>
              <a:buChar char="•"/>
            </a:pPr>
            <a:r>
              <a:rPr b="0" i="0" lang="en-US" sz="1600" u="none" cap="none" strike="noStrike">
                <a:solidFill>
                  <a:schemeClr val="dk1"/>
                </a:solidFill>
                <a:latin typeface="Calibri"/>
                <a:ea typeface="Calibri"/>
                <a:cs typeface="Calibri"/>
                <a:sym typeface="Calibri"/>
              </a:rPr>
              <a:t>Critically analyze domestic law and policy within a broader international, social, political and legal context</a:t>
            </a:r>
          </a:p>
          <a:p>
            <a:pPr indent="-342900" lvl="0" marL="342900" marR="0" rtl="0" algn="l">
              <a:lnSpc>
                <a:spcPct val="80000"/>
              </a:lnSpc>
              <a:spcBef>
                <a:spcPts val="224"/>
              </a:spcBef>
              <a:spcAft>
                <a:spcPts val="0"/>
              </a:spcAft>
              <a:buClr>
                <a:schemeClr val="dk1"/>
              </a:buClr>
              <a:buSzPct val="101818"/>
              <a:buFont typeface="Arial"/>
              <a:buNone/>
            </a:pPr>
            <a:r>
              <a:t/>
            </a:r>
            <a:endParaRPr b="0" i="0" sz="1120" u="none" cap="none" strike="noStrike">
              <a:solidFill>
                <a:schemeClr val="dk1"/>
              </a:solidFill>
              <a:latin typeface="Calibri"/>
              <a:ea typeface="Calibri"/>
              <a:cs typeface="Calibri"/>
              <a:sym typeface="Calibri"/>
            </a:endParaRPr>
          </a:p>
          <a:p>
            <a:pPr indent="-342900" lvl="0" marL="342900" marR="0" rtl="0" algn="l">
              <a:lnSpc>
                <a:spcPct val="80000"/>
              </a:lnSpc>
              <a:spcBef>
                <a:spcPts val="224"/>
              </a:spcBef>
              <a:spcAft>
                <a:spcPts val="0"/>
              </a:spcAft>
              <a:buClr>
                <a:schemeClr val="dk1"/>
              </a:buClr>
              <a:buSzPct val="101818"/>
              <a:buFont typeface="Arial"/>
              <a:buNone/>
            </a:pPr>
            <a:r>
              <a:t/>
            </a:r>
            <a:endParaRPr b="0" i="0" sz="1120" u="none" cap="none" strike="noStrike">
              <a:solidFill>
                <a:schemeClr val="dk1"/>
              </a:solidFill>
              <a:latin typeface="Calibri"/>
              <a:ea typeface="Calibri"/>
              <a:cs typeface="Calibri"/>
              <a:sym typeface="Calibri"/>
            </a:endParaRPr>
          </a:p>
          <a:p>
            <a:pPr indent="-342900" lvl="0" marL="342900" marR="0" rtl="0" algn="l">
              <a:lnSpc>
                <a:spcPct val="80000"/>
              </a:lnSpc>
              <a:spcBef>
                <a:spcPts val="224"/>
              </a:spcBef>
              <a:buClr>
                <a:schemeClr val="dk1"/>
              </a:buClr>
              <a:buSzPct val="101818"/>
              <a:buFont typeface="Arial"/>
              <a:buNone/>
            </a:pPr>
            <a:r>
              <a:t/>
            </a:r>
            <a:endParaRPr b="0" i="0" sz="1120" u="none" cap="none" strike="noStrike">
              <a:solidFill>
                <a:schemeClr val="dk1"/>
              </a:solidFill>
              <a:latin typeface="Calibri"/>
              <a:ea typeface="Calibri"/>
              <a:cs typeface="Calibri"/>
              <a:sym typeface="Calibri"/>
            </a:endParaRPr>
          </a:p>
        </p:txBody>
      </p:sp>
      <p:pic>
        <p:nvPicPr>
          <p:cNvPr id="103" name="Shape 103"/>
          <p:cNvPicPr preferRelativeResize="0"/>
          <p:nvPr>
            <p:ph idx="1" type="body"/>
          </p:nvPr>
        </p:nvPicPr>
        <p:blipFill rotWithShape="1">
          <a:blip r:embed="rId4">
            <a:alphaModFix/>
          </a:blip>
          <a:srcRect b="0" l="0" r="0" t="0"/>
          <a:stretch/>
        </p:blipFill>
        <p:spPr>
          <a:xfrm>
            <a:off x="285800" y="4714382"/>
            <a:ext cx="3694496" cy="21337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457200" y="274637"/>
            <a:ext cx="8229600" cy="1143000"/>
          </a:xfrm>
          <a:prstGeom prst="rect">
            <a:avLst/>
          </a:prstGeom>
          <a:solidFill>
            <a:srgbClr val="8CB3E3"/>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First Nations Cultural Heritage Project</a:t>
            </a:r>
          </a:p>
        </p:txBody>
      </p:sp>
      <p:pic>
        <p:nvPicPr>
          <p:cNvPr id="109" name="Shape 109"/>
          <p:cNvPicPr preferRelativeResize="0"/>
          <p:nvPr/>
        </p:nvPicPr>
        <p:blipFill rotWithShape="1">
          <a:blip r:embed="rId3">
            <a:alphaModFix/>
          </a:blip>
          <a:srcRect b="0" l="0" r="0" t="0"/>
          <a:stretch/>
        </p:blipFill>
        <p:spPr>
          <a:xfrm>
            <a:off x="5105400" y="1447800"/>
            <a:ext cx="3436937" cy="5410200"/>
          </a:xfrm>
          <a:prstGeom prst="rect">
            <a:avLst/>
          </a:prstGeom>
          <a:noFill/>
          <a:ln>
            <a:noFill/>
          </a:ln>
        </p:spPr>
      </p:pic>
      <p:pic>
        <p:nvPicPr>
          <p:cNvPr descr="Cover Buffalo" id="110" name="Shape 110"/>
          <p:cNvPicPr preferRelativeResize="0"/>
          <p:nvPr>
            <p:ph idx="1" type="body"/>
          </p:nvPr>
        </p:nvPicPr>
        <p:blipFill rotWithShape="1">
          <a:blip r:embed="rId4">
            <a:alphaModFix/>
          </a:blip>
          <a:srcRect b="0" l="0" r="0" t="0"/>
          <a:stretch/>
        </p:blipFill>
        <p:spPr>
          <a:xfrm>
            <a:off x="762000" y="2028825"/>
            <a:ext cx="3529013" cy="4705349"/>
          </a:xfrm>
          <a:prstGeom prst="rect">
            <a:avLst/>
          </a:prstGeom>
          <a:noFill/>
          <a:ln>
            <a:noFill/>
          </a:ln>
        </p:spPr>
      </p:pic>
      <p:sp>
        <p:nvSpPr>
          <p:cNvPr id="111" name="Shape 111"/>
          <p:cNvSpPr/>
          <p:nvPr/>
        </p:nvSpPr>
        <p:spPr>
          <a:xfrm>
            <a:off x="730045" y="6032500"/>
            <a:ext cx="4572000" cy="5847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1600" u="none" cap="none" strike="noStrike">
                <a:solidFill>
                  <a:srgbClr val="F2F2F2"/>
                </a:solidFill>
                <a:latin typeface="Calibri"/>
                <a:ea typeface="Calibri"/>
                <a:cs typeface="Calibri"/>
                <a:sym typeface="Calibri"/>
              </a:rPr>
              <a:t>Catherine Bell &amp;</a:t>
            </a:r>
          </a:p>
          <a:p>
            <a:pPr indent="0" lvl="0" marL="0" marR="0" rtl="0" algn="l">
              <a:spcBef>
                <a:spcPts val="0"/>
              </a:spcBef>
              <a:buSzPct val="25000"/>
              <a:buNone/>
            </a:pPr>
            <a:r>
              <a:rPr b="1" lang="en-US" sz="1600">
                <a:solidFill>
                  <a:srgbClr val="F2F2F2"/>
                </a:solidFill>
                <a:latin typeface="Calibri"/>
                <a:ea typeface="Calibri"/>
                <a:cs typeface="Calibri"/>
                <a:sym typeface="Calibri"/>
              </a:rPr>
              <a:t>Val Napoleon</a:t>
            </a:r>
          </a:p>
        </p:txBody>
      </p:sp>
      <p:sp>
        <p:nvSpPr>
          <p:cNvPr id="112" name="Shape 112"/>
          <p:cNvSpPr/>
          <p:nvPr/>
        </p:nvSpPr>
        <p:spPr>
          <a:xfrm>
            <a:off x="609600" y="1447800"/>
            <a:ext cx="4572000" cy="58102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600">
                <a:solidFill>
                  <a:schemeClr val="dk1"/>
                </a:solidFill>
                <a:latin typeface="Calibri"/>
                <a:ea typeface="Calibri"/>
                <a:cs typeface="Calibri"/>
                <a:sym typeface="Calibri"/>
              </a:rPr>
              <a:t>FN Cultural Heritage and Law</a:t>
            </a:r>
          </a:p>
          <a:p>
            <a:pPr indent="0" lvl="0" marL="0" marR="0" rtl="0" algn="l">
              <a:spcBef>
                <a:spcPts val="0"/>
              </a:spcBef>
              <a:buSzPct val="25000"/>
              <a:buNone/>
            </a:pPr>
            <a:r>
              <a:rPr b="1" lang="en-US" sz="1600">
                <a:solidFill>
                  <a:schemeClr val="dk1"/>
                </a:solidFill>
                <a:latin typeface="Calibri"/>
                <a:ea typeface="Calibri"/>
                <a:cs typeface="Calibri"/>
                <a:sym typeface="Calibri"/>
              </a:rPr>
              <a:t>Case Studies, Voices and Perspectives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300">
                <a:solidFill>
                  <a:srgbClr val="FFFFFF"/>
                </a:solidFill>
                <a:latin typeface="Times New Roman"/>
                <a:ea typeface="Times New Roman"/>
                <a:cs typeface="Times New Roman"/>
                <a:sym typeface="Times New Roman"/>
              </a:rPr>
              <a:t>‹#›</a:t>
            </a:fld>
          </a:p>
        </p:txBody>
      </p:sp>
      <p:sp>
        <p:nvSpPr>
          <p:cNvPr id="118" name="Shape 118"/>
          <p:cNvSpPr/>
          <p:nvPr/>
        </p:nvSpPr>
        <p:spPr>
          <a:xfrm>
            <a:off x="179388" y="144463"/>
            <a:ext cx="8572500" cy="928686"/>
          </a:xfrm>
          <a:prstGeom prst="rect">
            <a:avLst/>
          </a:prstGeom>
          <a:solidFill>
            <a:srgbClr val="BAC083"/>
          </a:solidFill>
          <a:ln cap="flat" cmpd="sng" w="12700">
            <a:solidFill>
              <a:srgbClr val="FFFFFF"/>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500">
              <a:solidFill>
                <a:srgbClr val="000000"/>
              </a:solidFill>
              <a:latin typeface="Times New Roman"/>
              <a:ea typeface="Times New Roman"/>
              <a:cs typeface="Times New Roman"/>
              <a:sym typeface="Times New Roman"/>
            </a:endParaRPr>
          </a:p>
        </p:txBody>
      </p:sp>
      <p:sp>
        <p:nvSpPr>
          <p:cNvPr id="119" name="Shape 119"/>
          <p:cNvSpPr txBox="1"/>
          <p:nvPr/>
        </p:nvSpPr>
        <p:spPr>
          <a:xfrm>
            <a:off x="304800" y="195263"/>
            <a:ext cx="8572500" cy="668337"/>
          </a:xfrm>
          <a:prstGeom prst="rect">
            <a:avLst/>
          </a:prstGeom>
          <a:noFill/>
          <a:ln>
            <a:noFill/>
          </a:ln>
        </p:spPr>
        <p:txBody>
          <a:bodyPr anchorCtr="0" anchor="t" bIns="45700" lIns="91425" rIns="91425" tIns="45700">
            <a:noAutofit/>
          </a:bodyPr>
          <a:lstStyle/>
          <a:p>
            <a:pPr indent="-182562" lvl="0" marL="1376363" marR="0" rtl="0" algn="l">
              <a:spcBef>
                <a:spcPts val="0"/>
              </a:spcBef>
              <a:buSzPct val="25000"/>
              <a:buNone/>
            </a:pPr>
            <a:r>
              <a:rPr lang="en-US" sz="1875">
                <a:solidFill>
                  <a:srgbClr val="000000"/>
                </a:solidFill>
                <a:latin typeface="Times New Roman"/>
                <a:ea typeface="Times New Roman"/>
                <a:cs typeface="Times New Roman"/>
                <a:sym typeface="Times New Roman"/>
              </a:rPr>
              <a:t>INTELLECTUAL PROPERTY ISSUES IN CULTURAL HERITAGE </a:t>
            </a:r>
          </a:p>
          <a:p>
            <a:pPr indent="-182562" lvl="0" marL="1376363" marR="0" rtl="0" algn="l">
              <a:spcBef>
                <a:spcPts val="0"/>
              </a:spcBef>
              <a:buSzPct val="25000"/>
              <a:buNone/>
            </a:pPr>
            <a:r>
              <a:rPr i="1" lang="en-US" sz="1875">
                <a:solidFill>
                  <a:srgbClr val="000000"/>
                </a:solidFill>
                <a:latin typeface="Times New Roman"/>
                <a:ea typeface="Times New Roman"/>
                <a:cs typeface="Times New Roman"/>
                <a:sym typeface="Times New Roman"/>
              </a:rPr>
              <a:t>Theory, Practice, Policy, Ethics</a:t>
            </a:r>
          </a:p>
        </p:txBody>
      </p:sp>
      <p:pic>
        <p:nvPicPr>
          <p:cNvPr descr="Perpet.tiff" id="120" name="Shape 120"/>
          <p:cNvPicPr preferRelativeResize="0"/>
          <p:nvPr/>
        </p:nvPicPr>
        <p:blipFill rotWithShape="1">
          <a:blip r:embed="rId3">
            <a:alphaModFix/>
          </a:blip>
          <a:srcRect b="1313" l="0" r="0" t="1466"/>
          <a:stretch/>
        </p:blipFill>
        <p:spPr>
          <a:xfrm>
            <a:off x="168275" y="280987"/>
            <a:ext cx="920749" cy="895349"/>
          </a:xfrm>
          <a:prstGeom prst="rect">
            <a:avLst/>
          </a:prstGeom>
          <a:noFill/>
          <a:ln cap="flat" cmpd="sng" w="9525">
            <a:solidFill>
              <a:srgbClr val="990033"/>
            </a:solidFill>
            <a:prstDash val="solid"/>
            <a:miter/>
            <a:headEnd len="med" w="med" type="none"/>
            <a:tailEnd len="med" w="med" type="none"/>
          </a:ln>
        </p:spPr>
      </p:pic>
      <p:pic>
        <p:nvPicPr>
          <p:cNvPr descr="screenshot_01.jpg" id="121" name="Shape 121"/>
          <p:cNvPicPr preferRelativeResize="0"/>
          <p:nvPr/>
        </p:nvPicPr>
        <p:blipFill rotWithShape="1">
          <a:blip r:embed="rId4">
            <a:alphaModFix/>
          </a:blip>
          <a:srcRect b="0" l="0" r="0" t="0"/>
          <a:stretch/>
        </p:blipFill>
        <p:spPr>
          <a:xfrm>
            <a:off x="295275" y="1065212"/>
            <a:ext cx="7046912" cy="5776912"/>
          </a:xfrm>
          <a:prstGeom prst="rect">
            <a:avLst/>
          </a:prstGeom>
          <a:noFill/>
          <a:ln>
            <a:noFill/>
          </a:ln>
        </p:spPr>
      </p:pic>
      <p:pic>
        <p:nvPicPr>
          <p:cNvPr descr="screenshot_01.jpg" id="122" name="Shape 122"/>
          <p:cNvPicPr preferRelativeResize="0"/>
          <p:nvPr/>
        </p:nvPicPr>
        <p:blipFill rotWithShape="1">
          <a:blip r:embed="rId5">
            <a:alphaModFix/>
          </a:blip>
          <a:srcRect b="0" l="0" r="0" t="0"/>
          <a:stretch/>
        </p:blipFill>
        <p:spPr>
          <a:xfrm>
            <a:off x="7071043" y="3263900"/>
            <a:ext cx="1209675" cy="1379537"/>
          </a:xfrm>
          <a:prstGeom prst="rect">
            <a:avLst/>
          </a:prstGeom>
          <a:noFill/>
          <a:ln>
            <a:noFill/>
          </a:ln>
        </p:spPr>
      </p:pic>
      <p:pic>
        <p:nvPicPr>
          <p:cNvPr descr="screenshot_05.jpg" id="123" name="Shape 123"/>
          <p:cNvPicPr preferRelativeResize="0"/>
          <p:nvPr/>
        </p:nvPicPr>
        <p:blipFill rotWithShape="1">
          <a:blip r:embed="rId6">
            <a:alphaModFix/>
          </a:blip>
          <a:srcRect b="0" l="0" r="0" t="0"/>
          <a:stretch/>
        </p:blipFill>
        <p:spPr>
          <a:xfrm>
            <a:off x="7001100" y="4451985"/>
            <a:ext cx="1508124" cy="1187449"/>
          </a:xfrm>
          <a:prstGeom prst="rect">
            <a:avLst/>
          </a:prstGeom>
          <a:noFill/>
          <a:ln>
            <a:noFill/>
          </a:ln>
        </p:spPr>
      </p:pic>
      <p:pic>
        <p:nvPicPr>
          <p:cNvPr descr="screenshot_14.jpg" id="124" name="Shape 124"/>
          <p:cNvPicPr preferRelativeResize="0"/>
          <p:nvPr/>
        </p:nvPicPr>
        <p:blipFill rotWithShape="1">
          <a:blip r:embed="rId7">
            <a:alphaModFix/>
          </a:blip>
          <a:srcRect b="0" l="0" r="0" t="0"/>
          <a:stretch/>
        </p:blipFill>
        <p:spPr>
          <a:xfrm>
            <a:off x="7124381" y="5653405"/>
            <a:ext cx="1679893" cy="1188719"/>
          </a:xfrm>
          <a:prstGeom prst="rect">
            <a:avLst/>
          </a:prstGeom>
          <a:noFill/>
          <a:ln>
            <a:noFill/>
          </a:ln>
        </p:spPr>
      </p:pic>
      <p:pic>
        <p:nvPicPr>
          <p:cNvPr id="125" name="Shape 125"/>
          <p:cNvPicPr preferRelativeResize="0"/>
          <p:nvPr/>
        </p:nvPicPr>
        <p:blipFill rotWithShape="1">
          <a:blip r:embed="rId8">
            <a:alphaModFix/>
          </a:blip>
          <a:srcRect b="0" l="0" r="0" t="0"/>
          <a:stretch/>
        </p:blipFill>
        <p:spPr>
          <a:xfrm>
            <a:off x="7098822" y="2293778"/>
            <a:ext cx="1460358" cy="1097279"/>
          </a:xfrm>
          <a:prstGeom prst="rect">
            <a:avLst/>
          </a:prstGeom>
          <a:noFill/>
          <a:ln>
            <a:noFill/>
          </a:ln>
        </p:spPr>
      </p:pic>
      <p:pic>
        <p:nvPicPr>
          <p:cNvPr descr="Nicole Whaititi looks at fading Moriori dendroglyphs on a tree" id="126" name="Shape 126"/>
          <p:cNvPicPr preferRelativeResize="0"/>
          <p:nvPr/>
        </p:nvPicPr>
        <p:blipFill rotWithShape="1">
          <a:blip r:embed="rId9">
            <a:alphaModFix/>
          </a:blip>
          <a:srcRect b="0" l="0" r="0" t="0"/>
          <a:stretch/>
        </p:blipFill>
        <p:spPr>
          <a:xfrm>
            <a:off x="7011736" y="1044099"/>
            <a:ext cx="1799315" cy="12801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
        <p:nvSpPr>
          <p:cNvPr id="132" name="Shape 132"/>
          <p:cNvSpPr txBox="1"/>
          <p:nvPr/>
        </p:nvSpPr>
        <p:spPr>
          <a:xfrm>
            <a:off x="152400" y="928687"/>
            <a:ext cx="8763000" cy="603242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u="sng">
                <a:solidFill>
                  <a:srgbClr val="800000"/>
                </a:solidFill>
                <a:latin typeface="Times New Roman"/>
                <a:ea typeface="Times New Roman"/>
                <a:cs typeface="Times New Roman"/>
                <a:sym typeface="Times New Roman"/>
              </a:rPr>
              <a:t>Some </a:t>
            </a:r>
            <a:r>
              <a:rPr lang="en-US" sz="2400">
                <a:solidFill>
                  <a:srgbClr val="800000"/>
                </a:solidFill>
                <a:latin typeface="Times New Roman"/>
                <a:ea typeface="Times New Roman"/>
                <a:cs typeface="Times New Roman"/>
                <a:sym typeface="Times New Roman"/>
              </a:rPr>
              <a:t>of Our IPinCH Partners</a:t>
            </a:r>
          </a:p>
          <a:p>
            <a:pPr indent="0" lvl="0" marL="0" marR="0" rtl="0" algn="l">
              <a:spcBef>
                <a:spcPts val="0"/>
              </a:spcBef>
              <a:buNone/>
            </a:pPr>
            <a:r>
              <a:t/>
            </a:r>
            <a:endParaRPr sz="1000">
              <a:solidFill>
                <a:srgbClr val="800000"/>
              </a:solidFill>
              <a:latin typeface="Times New Roman"/>
              <a:ea typeface="Times New Roman"/>
              <a:cs typeface="Times New Roman"/>
              <a:sym typeface="Times New Roman"/>
            </a:endParaRPr>
          </a:p>
          <a:p>
            <a:pPr indent="0" lvl="0" marL="0" marR="0" rtl="0" algn="l">
              <a:spcBef>
                <a:spcPts val="0"/>
              </a:spcBef>
              <a:buSzPct val="25000"/>
              <a:buNone/>
            </a:pPr>
            <a:r>
              <a:rPr b="1" lang="en-US" sz="1600">
                <a:solidFill>
                  <a:schemeClr val="dk2"/>
                </a:solidFill>
                <a:latin typeface="Times New Roman"/>
                <a:ea typeface="Times New Roman"/>
                <a:cs typeface="Times New Roman"/>
                <a:sym typeface="Times New Roman"/>
              </a:rPr>
              <a:t> </a:t>
            </a:r>
            <a:r>
              <a:rPr lang="en-US" sz="1600">
                <a:solidFill>
                  <a:schemeClr val="dk1"/>
                </a:solidFill>
                <a:latin typeface="Times New Roman"/>
                <a:ea typeface="Times New Roman"/>
                <a:cs typeface="Times New Roman"/>
                <a:sym typeface="Times New Roman"/>
              </a:rPr>
              <a:t>Arctic Studies Center, Smithsonian (Washington, DC) with links to the Tshikapisk Foundation  </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    (Innu) and Labrador Inuit Association</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Barunga Community (Australia)</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Center for Ainu and Indigenous Studies, Hokkaido University (Japan)</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Champagne and Aishihik First Nation (Haines Junction, YT)</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Gwich’in Social and Cultural Institute (Yellowknife, NT)</a:t>
            </a:r>
          </a:p>
          <a:p>
            <a:pPr indent="0" lvl="0" marL="0" marR="0" rtl="0" algn="l">
              <a:spcBef>
                <a:spcPts val="0"/>
              </a:spcBef>
              <a:buSzPct val="25000"/>
              <a:buNone/>
            </a:pPr>
            <a:r>
              <a:rPr i="1" lang="en-US" sz="1600">
                <a:solidFill>
                  <a:schemeClr val="dk1"/>
                </a:solidFill>
                <a:latin typeface="Times New Roman"/>
                <a:ea typeface="Times New Roman"/>
                <a:cs typeface="Times New Roman"/>
                <a:sym typeface="Times New Roman"/>
              </a:rPr>
              <a:t>International Journal of Cultural Property</a:t>
            </a:r>
            <a:r>
              <a:rPr lang="en-US" sz="1600">
                <a:solidFill>
                  <a:schemeClr val="dk1"/>
                </a:solidFill>
                <a:latin typeface="Times New Roman"/>
                <a:ea typeface="Times New Roman"/>
                <a:cs typeface="Times New Roman"/>
                <a:sym typeface="Times New Roman"/>
              </a:rPr>
              <a:t> (West Nyack, NY)</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Inuit Heritage Trust (Iqaluit, NU)</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Left Coast Press (Walnut Creek, CA) </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Mookakin Cultural and Heritage Foundation (Standoff, AB)</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National Association of Tribal Historic Preservation Officers (Washington, DC)</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Parks Canada (Ottawa. ON)</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Prince of Wales Northern Heritage Centre (Yellowknife, NT)</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Sealaska Heritage Institute (Juneau, AK)</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Social Science Research Council (New York, NY)</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Society for Applied Anthropology, Intellectual Property Rights Interest Group (Columbia, SC)</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Sto:lo Research and Resource Management Centre (Chilliwack, BC)</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Tr'ondek Hwech'in Heritage Department (Yukon, YT)</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White Mountain Apache Tribe (Whiteriver, AZ)</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World Archaeological Congress (Adelaide, Australia)</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World Intellectual Property Organization (Geneva, Switzerland)</a:t>
            </a:r>
          </a:p>
          <a:p>
            <a:pPr indent="0" lvl="0" marL="0" marR="0" rtl="0" algn="l">
              <a:spcBef>
                <a:spcPts val="0"/>
              </a:spcBef>
              <a:buSzPct val="25000"/>
              <a:buNone/>
            </a:pPr>
            <a:r>
              <a:rPr lang="en-US" sz="1600">
                <a:solidFill>
                  <a:schemeClr val="dk1"/>
                </a:solidFill>
                <a:latin typeface="Times New Roman"/>
                <a:ea typeface="Times New Roman"/>
                <a:cs typeface="Times New Roman"/>
                <a:sym typeface="Times New Roman"/>
              </a:rPr>
              <a:t>Ziibiwing Cultural Society (Saginaw Chippewa, MI)</a:t>
            </a:r>
          </a:p>
        </p:txBody>
      </p:sp>
      <p:sp>
        <p:nvSpPr>
          <p:cNvPr id="133" name="Shape 133"/>
          <p:cNvSpPr/>
          <p:nvPr/>
        </p:nvSpPr>
        <p:spPr>
          <a:xfrm>
            <a:off x="0" y="-71438"/>
            <a:ext cx="9144000" cy="928687"/>
          </a:xfrm>
          <a:prstGeom prst="rect">
            <a:avLst/>
          </a:prstGeom>
          <a:solidFill>
            <a:srgbClr val="BAC083"/>
          </a:solidFill>
          <a:ln cap="flat" cmpd="sng" w="12700">
            <a:solidFill>
              <a:srgbClr val="FFFFFF"/>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34" name="Shape 134"/>
          <p:cNvSpPr txBox="1"/>
          <p:nvPr/>
        </p:nvSpPr>
        <p:spPr>
          <a:xfrm>
            <a:off x="0" y="0"/>
            <a:ext cx="9144000" cy="707886"/>
          </a:xfrm>
          <a:prstGeom prst="rect">
            <a:avLst/>
          </a:prstGeom>
          <a:noFill/>
          <a:ln>
            <a:noFill/>
          </a:ln>
        </p:spPr>
        <p:txBody>
          <a:bodyPr anchorCtr="0" anchor="t" bIns="45700" lIns="91425" rIns="91425" tIns="45700">
            <a:noAutofit/>
          </a:bodyPr>
          <a:lstStyle/>
          <a:p>
            <a:pPr indent="-182562" lvl="0" marL="1376363" marR="0" rtl="0" algn="l">
              <a:spcBef>
                <a:spcPts val="0"/>
              </a:spcBef>
              <a:buSzPct val="25000"/>
              <a:buNone/>
            </a:pPr>
            <a:r>
              <a:rPr lang="en-US" sz="2000">
                <a:solidFill>
                  <a:srgbClr val="000000"/>
                </a:solidFill>
                <a:latin typeface="Times New Roman"/>
                <a:ea typeface="Times New Roman"/>
                <a:cs typeface="Times New Roman"/>
                <a:sym typeface="Times New Roman"/>
              </a:rPr>
              <a:t>INTELLECTUAL PROPERTY ISSUES IN CULTURAL HERITAGE </a:t>
            </a:r>
          </a:p>
          <a:p>
            <a:pPr indent="-182562" lvl="0" marL="1376363" marR="0" rtl="0" algn="l">
              <a:spcBef>
                <a:spcPts val="0"/>
              </a:spcBef>
              <a:buSzPct val="25000"/>
              <a:buNone/>
            </a:pPr>
            <a:r>
              <a:rPr i="1" lang="en-US" sz="2000">
                <a:solidFill>
                  <a:srgbClr val="000000"/>
                </a:solidFill>
                <a:latin typeface="Times New Roman"/>
                <a:ea typeface="Times New Roman"/>
                <a:cs typeface="Times New Roman"/>
                <a:sym typeface="Times New Roman"/>
              </a:rPr>
              <a:t>Theory, Practice, Policy, Ethics</a:t>
            </a:r>
          </a:p>
        </p:txBody>
      </p:sp>
      <p:pic>
        <p:nvPicPr>
          <p:cNvPr descr="Perpet.tiff" id="135" name="Shape 135"/>
          <p:cNvPicPr preferRelativeResize="0"/>
          <p:nvPr/>
        </p:nvPicPr>
        <p:blipFill rotWithShape="1">
          <a:blip r:embed="rId3">
            <a:alphaModFix/>
          </a:blip>
          <a:srcRect b="1313" l="0" r="0" t="1466"/>
          <a:stretch/>
        </p:blipFill>
        <p:spPr>
          <a:xfrm>
            <a:off x="9526" y="-50601"/>
            <a:ext cx="981074" cy="895944"/>
          </a:xfrm>
          <a:prstGeom prst="rect">
            <a:avLst/>
          </a:prstGeom>
          <a:noFill/>
          <a:ln cap="flat" cmpd="sng" w="9525">
            <a:solidFill>
              <a:srgbClr val="990033"/>
            </a:solidFill>
            <a:prstDash val="solid"/>
            <a:miter/>
            <a:headEnd len="med" w="med" type="none"/>
            <a:tailEnd len="med" w="med"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US" sz="1400">
                <a:solidFill>
                  <a:schemeClr val="dk1"/>
                </a:solidFill>
                <a:latin typeface="Cambria"/>
                <a:ea typeface="Cambria"/>
                <a:cs typeface="Cambria"/>
                <a:sym typeface="Cambria"/>
              </a:rPr>
              <a:t>‹#›</a:t>
            </a:fld>
          </a:p>
        </p:txBody>
      </p:sp>
      <p:sp>
        <p:nvSpPr>
          <p:cNvPr id="142" name="Shape 142"/>
          <p:cNvSpPr txBox="1"/>
          <p:nvPr/>
        </p:nvSpPr>
        <p:spPr>
          <a:xfrm>
            <a:off x="5399592" y="227587"/>
            <a:ext cx="3429000" cy="95410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2800">
                <a:solidFill>
                  <a:srgbClr val="800000"/>
                </a:solidFill>
                <a:latin typeface="Cambria"/>
                <a:ea typeface="Cambria"/>
                <a:cs typeface="Cambria"/>
                <a:sym typeface="Cambria"/>
              </a:rPr>
              <a:t>Our Web Site</a:t>
            </a:r>
          </a:p>
          <a:p>
            <a:pPr indent="0" lvl="0" marL="0" marR="0" rtl="0" algn="ctr">
              <a:spcBef>
                <a:spcPts val="0"/>
              </a:spcBef>
              <a:buSzPct val="25000"/>
              <a:buNone/>
            </a:pPr>
            <a:r>
              <a:rPr lang="en-US" sz="2800">
                <a:solidFill>
                  <a:srgbClr val="800000"/>
                </a:solidFill>
                <a:latin typeface="Cambria"/>
                <a:ea typeface="Cambria"/>
                <a:cs typeface="Cambria"/>
                <a:sym typeface="Cambria"/>
              </a:rPr>
              <a:t>www.sfu.ca/ipinch</a:t>
            </a:r>
          </a:p>
        </p:txBody>
      </p:sp>
      <p:sp>
        <p:nvSpPr>
          <p:cNvPr id="143" name="Shape 143"/>
          <p:cNvSpPr/>
          <p:nvPr/>
        </p:nvSpPr>
        <p:spPr>
          <a:xfrm>
            <a:off x="7162800" y="5715000"/>
            <a:ext cx="1805174" cy="40010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000">
                <a:solidFill>
                  <a:srgbClr val="800000"/>
                </a:solidFill>
                <a:latin typeface="Cambria"/>
                <a:ea typeface="Cambria"/>
                <a:cs typeface="Cambria"/>
                <a:sym typeface="Cambria"/>
              </a:rPr>
              <a:t>and </a:t>
            </a:r>
            <a:r>
              <a:rPr i="1" lang="en-US" sz="2000">
                <a:solidFill>
                  <a:srgbClr val="800000"/>
                </a:solidFill>
                <a:latin typeface="Cambria"/>
                <a:ea typeface="Cambria"/>
                <a:cs typeface="Cambria"/>
                <a:sym typeface="Cambria"/>
              </a:rPr>
              <a:t>Newsletter</a:t>
            </a:r>
          </a:p>
        </p:txBody>
      </p:sp>
      <p:pic>
        <p:nvPicPr>
          <p:cNvPr descr="screenshot_10.jpg" id="144" name="Shape 144"/>
          <p:cNvPicPr preferRelativeResize="0"/>
          <p:nvPr/>
        </p:nvPicPr>
        <p:blipFill rotWithShape="1">
          <a:blip r:embed="rId3">
            <a:alphaModFix/>
          </a:blip>
          <a:srcRect b="0" l="0" r="0" t="0"/>
          <a:stretch/>
        </p:blipFill>
        <p:spPr>
          <a:xfrm>
            <a:off x="5181600" y="1143000"/>
            <a:ext cx="3733800" cy="4508004"/>
          </a:xfrm>
          <a:prstGeom prst="rect">
            <a:avLst/>
          </a:prstGeom>
          <a:noFill/>
          <a:ln cap="flat" cmpd="sng" w="9525">
            <a:solidFill>
              <a:srgbClr val="800000"/>
            </a:solidFill>
            <a:prstDash val="solid"/>
            <a:miter/>
            <a:headEnd len="med" w="med" type="none"/>
            <a:tailEnd len="med" w="med" type="none"/>
          </a:ln>
        </p:spPr>
      </p:pic>
      <p:pic>
        <p:nvPicPr>
          <p:cNvPr descr="screenshot_340.jpg" id="145" name="Shape 145"/>
          <p:cNvPicPr preferRelativeResize="0"/>
          <p:nvPr/>
        </p:nvPicPr>
        <p:blipFill rotWithShape="1">
          <a:blip r:embed="rId4">
            <a:alphaModFix/>
          </a:blip>
          <a:srcRect b="5207" l="0" r="0" t="1909"/>
          <a:stretch/>
        </p:blipFill>
        <p:spPr>
          <a:xfrm>
            <a:off x="0" y="0"/>
            <a:ext cx="5278437"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457200" y="274637"/>
            <a:ext cx="8229600" cy="1143000"/>
          </a:xfrm>
          <a:prstGeom prst="rect">
            <a:avLst/>
          </a:prstGeom>
          <a:solidFill>
            <a:schemeClr val="accent3"/>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IPinCH Resources </a:t>
            </a:r>
          </a:p>
        </p:txBody>
      </p:sp>
      <p:sp>
        <p:nvSpPr>
          <p:cNvPr id="151" name="Shape 151"/>
          <p:cNvSpPr txBox="1"/>
          <p:nvPr>
            <p:ph idx="1" type="body"/>
          </p:nvPr>
        </p:nvSpPr>
        <p:spPr>
          <a:xfrm>
            <a:off x="457200" y="1535112"/>
            <a:ext cx="4040187" cy="639762"/>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Arial"/>
              <a:buNone/>
            </a:pPr>
            <a:r>
              <a:rPr b="1" i="0" lang="en-US" sz="2400" u="none" cap="none" strike="noStrike">
                <a:solidFill>
                  <a:schemeClr val="dk1"/>
                </a:solidFill>
                <a:latin typeface="Calibri"/>
                <a:ea typeface="Calibri"/>
                <a:cs typeface="Calibri"/>
                <a:sym typeface="Calibri"/>
              </a:rPr>
              <a:t>Educational Resources </a:t>
            </a:r>
          </a:p>
        </p:txBody>
      </p:sp>
      <p:sp>
        <p:nvSpPr>
          <p:cNvPr id="152" name="Shape 152"/>
          <p:cNvSpPr txBox="1"/>
          <p:nvPr>
            <p:ph idx="2" type="body"/>
          </p:nvPr>
        </p:nvSpPr>
        <p:spPr>
          <a:xfrm>
            <a:off x="457200" y="2174875"/>
            <a:ext cx="4040187" cy="3951287"/>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p:txBody>
      </p:sp>
      <p:sp>
        <p:nvSpPr>
          <p:cNvPr id="153" name="Shape 153"/>
          <p:cNvSpPr txBox="1"/>
          <p:nvPr>
            <p:ph idx="3" type="body"/>
          </p:nvPr>
        </p:nvSpPr>
        <p:spPr>
          <a:xfrm>
            <a:off x="4645025" y="1535112"/>
            <a:ext cx="4041774" cy="639762"/>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Arial"/>
              <a:buNone/>
            </a:pPr>
            <a:r>
              <a:rPr b="1" i="0" lang="en-US" sz="2400" u="none" cap="none" strike="noStrike">
                <a:solidFill>
                  <a:schemeClr val="dk1"/>
                </a:solidFill>
                <a:latin typeface="Calibri"/>
                <a:ea typeface="Calibri"/>
                <a:cs typeface="Calibri"/>
                <a:sym typeface="Calibri"/>
              </a:rPr>
              <a:t>Labeling and Licensing </a:t>
            </a:r>
          </a:p>
        </p:txBody>
      </p:sp>
      <p:pic>
        <p:nvPicPr>
          <p:cNvPr id="154" name="Shape 154"/>
          <p:cNvPicPr preferRelativeResize="0"/>
          <p:nvPr/>
        </p:nvPicPr>
        <p:blipFill rotWithShape="1">
          <a:blip r:embed="rId3">
            <a:alphaModFix/>
          </a:blip>
          <a:srcRect b="0" l="0" r="0" t="0"/>
          <a:stretch/>
        </p:blipFill>
        <p:spPr>
          <a:xfrm>
            <a:off x="228600" y="2590800"/>
            <a:ext cx="4261494" cy="3383280"/>
          </a:xfrm>
          <a:prstGeom prst="rect">
            <a:avLst/>
          </a:prstGeom>
          <a:noFill/>
          <a:ln>
            <a:noFill/>
          </a:ln>
        </p:spPr>
      </p:pic>
      <p:pic>
        <p:nvPicPr>
          <p:cNvPr descr="Perpet.tiff" id="155" name="Shape 155"/>
          <p:cNvPicPr preferRelativeResize="0"/>
          <p:nvPr/>
        </p:nvPicPr>
        <p:blipFill rotWithShape="1">
          <a:blip r:embed="rId4">
            <a:alphaModFix/>
          </a:blip>
          <a:srcRect b="1313" l="0" r="0" t="1466"/>
          <a:stretch/>
        </p:blipFill>
        <p:spPr>
          <a:xfrm>
            <a:off x="628650" y="457200"/>
            <a:ext cx="920749" cy="895349"/>
          </a:xfrm>
          <a:prstGeom prst="rect">
            <a:avLst/>
          </a:prstGeom>
          <a:noFill/>
          <a:ln cap="flat" cmpd="sng" w="9525">
            <a:solidFill>
              <a:srgbClr val="990033"/>
            </a:solidFill>
            <a:prstDash val="solid"/>
            <a:miter/>
            <a:headEnd len="med" w="med" type="none"/>
            <a:tailEnd len="med" w="med" type="none"/>
          </a:ln>
        </p:spPr>
      </p:pic>
      <p:pic>
        <p:nvPicPr>
          <p:cNvPr id="156" name="Shape 156"/>
          <p:cNvPicPr preferRelativeResize="0"/>
          <p:nvPr>
            <p:ph idx="4" type="body"/>
          </p:nvPr>
        </p:nvPicPr>
        <p:blipFill rotWithShape="1">
          <a:blip r:embed="rId5">
            <a:alphaModFix/>
          </a:blip>
          <a:srcRect b="0" l="0" r="0" t="0"/>
          <a:stretch/>
        </p:blipFill>
        <p:spPr>
          <a:xfrm>
            <a:off x="5009535" y="2301067"/>
            <a:ext cx="2584927" cy="1981371"/>
          </a:xfrm>
          <a:prstGeom prst="rect">
            <a:avLst/>
          </a:prstGeom>
          <a:noFill/>
          <a:ln>
            <a:noFill/>
          </a:ln>
        </p:spPr>
      </p:pic>
      <p:sp>
        <p:nvSpPr>
          <p:cNvPr id="157" name="Shape 157"/>
          <p:cNvSpPr txBox="1"/>
          <p:nvPr/>
        </p:nvSpPr>
        <p:spPr>
          <a:xfrm>
            <a:off x="7620000" y="2362200"/>
            <a:ext cx="1127744"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TK </a:t>
            </a:r>
          </a:p>
          <a:p>
            <a:pPr indent="0" lvl="0" marL="0" marR="0" rtl="0" algn="l">
              <a:spcBef>
                <a:spcPts val="0"/>
              </a:spcBef>
              <a:buSzPct val="25000"/>
              <a:buNone/>
            </a:pPr>
            <a:r>
              <a:rPr lang="en-US" sz="1800">
                <a:solidFill>
                  <a:schemeClr val="dk1"/>
                </a:solidFill>
                <a:latin typeface="Calibri"/>
                <a:ea typeface="Calibri"/>
                <a:cs typeface="Calibri"/>
                <a:sym typeface="Calibri"/>
              </a:rPr>
              <a:t>Women </a:t>
            </a:r>
          </a:p>
          <a:p>
            <a:pPr indent="0" lvl="0" marL="0" marR="0" rtl="0" algn="l">
              <a:spcBef>
                <a:spcPts val="0"/>
              </a:spcBef>
              <a:buSzPct val="25000"/>
              <a:buNone/>
            </a:pPr>
            <a:r>
              <a:rPr lang="en-US" sz="1800">
                <a:solidFill>
                  <a:schemeClr val="dk1"/>
                </a:solidFill>
                <a:latin typeface="Calibri"/>
                <a:ea typeface="Calibri"/>
                <a:cs typeface="Calibri"/>
                <a:sym typeface="Calibri"/>
              </a:rPr>
              <a:t>Restricted</a:t>
            </a:r>
          </a:p>
        </p:txBody>
      </p:sp>
      <p:sp>
        <p:nvSpPr>
          <p:cNvPr id="158" name="Shape 158"/>
          <p:cNvSpPr txBox="1"/>
          <p:nvPr/>
        </p:nvSpPr>
        <p:spPr>
          <a:xfrm>
            <a:off x="4876800" y="4953000"/>
            <a:ext cx="3685047"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Licenses -  commercial, education, </a:t>
            </a:r>
          </a:p>
          <a:p>
            <a:pPr indent="0" lvl="0" marL="0" marR="0" rtl="0" algn="l">
              <a:spcBef>
                <a:spcPts val="0"/>
              </a:spcBef>
              <a:buSzPct val="25000"/>
              <a:buNone/>
            </a:pPr>
            <a:r>
              <a:rPr lang="en-US" sz="1800">
                <a:solidFill>
                  <a:schemeClr val="dk1"/>
                </a:solidFill>
                <a:latin typeface="Calibri"/>
                <a:ea typeface="Calibri"/>
                <a:cs typeface="Calibri"/>
                <a:sym typeface="Calibri"/>
              </a:rPr>
              <a:t>Single use</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b="1" lang="en-US" sz="1800">
                <a:solidFill>
                  <a:schemeClr val="dk1"/>
                </a:solidFill>
                <a:latin typeface="Calibri"/>
                <a:ea typeface="Calibri"/>
                <a:cs typeface="Calibri"/>
                <a:sym typeface="Calibri"/>
              </a:rPr>
              <a:t>http://localcontexts.org/tk-licenses/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457200" y="274637"/>
            <a:ext cx="8229600" cy="1143000"/>
          </a:xfrm>
          <a:prstGeom prst="rect">
            <a:avLst/>
          </a:prstGeom>
          <a:solidFill>
            <a:srgbClr val="8CB3E3"/>
          </a:solid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Themes </a:t>
            </a:r>
          </a:p>
        </p:txBody>
      </p:sp>
      <p:sp>
        <p:nvSpPr>
          <p:cNvPr id="164" name="Shape 164"/>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514350" lvl="0" marL="514350" marR="0" rtl="0" algn="l">
              <a:lnSpc>
                <a:spcPct val="80000"/>
              </a:lnSpc>
              <a:spcBef>
                <a:spcPts val="0"/>
              </a:spcBef>
              <a:spcAft>
                <a:spcPts val="0"/>
              </a:spcAft>
              <a:buClr>
                <a:schemeClr val="dk1"/>
              </a:buClr>
              <a:buSzPct val="97777"/>
              <a:buFont typeface="Calibri"/>
              <a:buAutoNum type="arabicPeriod"/>
            </a:pPr>
            <a:r>
              <a:rPr b="0" i="0" lang="en-US" sz="1760" u="none" cap="none" strike="noStrike">
                <a:solidFill>
                  <a:schemeClr val="dk1"/>
                </a:solidFill>
                <a:latin typeface="Calibri"/>
                <a:ea typeface="Calibri"/>
                <a:cs typeface="Calibri"/>
                <a:sym typeface="Calibri"/>
              </a:rPr>
              <a:t>Academic ethical guidelines and policies for research and products of research do not adequately address respect for Indigenous legal traditions concerning collective stewardship, validation, use and attribution of intangible heritage including ideas and images.</a:t>
            </a:r>
          </a:p>
          <a:p>
            <a:pPr indent="-514350" lvl="0" marL="514350" marR="0" rtl="0" algn="l">
              <a:lnSpc>
                <a:spcPct val="80000"/>
              </a:lnSpc>
              <a:spcBef>
                <a:spcPts val="352"/>
              </a:spcBef>
              <a:spcAft>
                <a:spcPts val="0"/>
              </a:spcAft>
              <a:buClr>
                <a:schemeClr val="dk1"/>
              </a:buClr>
              <a:buSzPct val="97777"/>
              <a:buFont typeface="Calibri"/>
              <a:buNone/>
            </a:pPr>
            <a:r>
              <a:t/>
            </a:r>
            <a:endParaRPr b="0" i="0" sz="1760" u="none" cap="none" strike="noStrike">
              <a:solidFill>
                <a:schemeClr val="dk1"/>
              </a:solidFill>
              <a:latin typeface="Calibri"/>
              <a:ea typeface="Calibri"/>
              <a:cs typeface="Calibri"/>
              <a:sym typeface="Calibri"/>
            </a:endParaRPr>
          </a:p>
          <a:p>
            <a:pPr indent="-514350" lvl="0" marL="514350" marR="0" rtl="0" algn="l">
              <a:lnSpc>
                <a:spcPct val="80000"/>
              </a:lnSpc>
              <a:spcBef>
                <a:spcPts val="352"/>
              </a:spcBef>
              <a:spcAft>
                <a:spcPts val="0"/>
              </a:spcAft>
              <a:buClr>
                <a:schemeClr val="dk1"/>
              </a:buClr>
              <a:buSzPct val="97777"/>
              <a:buFont typeface="Calibri"/>
              <a:buAutoNum type="arabicPeriod"/>
            </a:pPr>
            <a:r>
              <a:rPr b="0" i="0" lang="en-US" sz="1760" u="none" cap="none" strike="noStrike">
                <a:solidFill>
                  <a:schemeClr val="dk1"/>
                </a:solidFill>
                <a:latin typeface="Calibri"/>
                <a:ea typeface="Calibri"/>
                <a:cs typeface="Calibri"/>
                <a:sym typeface="Calibri"/>
              </a:rPr>
              <a:t>Respect and reciprocity in collaboration means more than addressing issues of consent and copyright. It requires acknowledging, understanding and addressing interests and experiences informing reluctance of Indigenous peoples to enter collaborative arrangements.</a:t>
            </a:r>
          </a:p>
          <a:p>
            <a:pPr indent="-285750" lvl="1" marL="742950" marR="0" rtl="0" algn="l">
              <a:lnSpc>
                <a:spcPct val="80000"/>
              </a:lnSpc>
              <a:spcBef>
                <a:spcPts val="308"/>
              </a:spcBef>
              <a:spcAft>
                <a:spcPts val="0"/>
              </a:spcAft>
              <a:buClr>
                <a:schemeClr val="dk1"/>
              </a:buClr>
              <a:buSzPct val="102666"/>
              <a:buFont typeface="Arial"/>
              <a:buChar char="–"/>
            </a:pPr>
            <a:r>
              <a:rPr b="0" i="0" lang="en-US" sz="1540" u="none" cap="none" strike="noStrike">
                <a:solidFill>
                  <a:schemeClr val="dk1"/>
                </a:solidFill>
                <a:latin typeface="Calibri"/>
                <a:ea typeface="Calibri"/>
                <a:cs typeface="Calibri"/>
                <a:sym typeface="Calibri"/>
              </a:rPr>
              <a:t>Reparation for past injustices</a:t>
            </a:r>
          </a:p>
          <a:p>
            <a:pPr indent="-285750" lvl="1" marL="742950" marR="0" rtl="0" algn="l">
              <a:lnSpc>
                <a:spcPct val="80000"/>
              </a:lnSpc>
              <a:spcBef>
                <a:spcPts val="308"/>
              </a:spcBef>
              <a:spcAft>
                <a:spcPts val="0"/>
              </a:spcAft>
              <a:buClr>
                <a:schemeClr val="dk1"/>
              </a:buClr>
              <a:buSzPct val="102666"/>
              <a:buFont typeface="Arial"/>
              <a:buChar char="–"/>
            </a:pPr>
            <a:r>
              <a:rPr b="0" i="0" lang="en-US" sz="1540" u="none" cap="none" strike="noStrike">
                <a:solidFill>
                  <a:schemeClr val="dk1"/>
                </a:solidFill>
                <a:latin typeface="Calibri"/>
                <a:ea typeface="Calibri"/>
                <a:cs typeface="Calibri"/>
                <a:sym typeface="Calibri"/>
              </a:rPr>
              <a:t>Response to lack of protection  in Canadian law (legal disenfranchisement )</a:t>
            </a:r>
          </a:p>
          <a:p>
            <a:pPr indent="-285750" lvl="1" marL="742950" marR="0" rtl="0" algn="l">
              <a:lnSpc>
                <a:spcPct val="80000"/>
              </a:lnSpc>
              <a:spcBef>
                <a:spcPts val="308"/>
              </a:spcBef>
              <a:spcAft>
                <a:spcPts val="0"/>
              </a:spcAft>
              <a:buClr>
                <a:schemeClr val="dk1"/>
              </a:buClr>
              <a:buSzPct val="102666"/>
              <a:buFont typeface="Arial"/>
              <a:buChar char="–"/>
            </a:pPr>
            <a:r>
              <a:rPr b="0" i="0" lang="en-US" sz="1540" u="none" cap="none" strike="noStrike">
                <a:solidFill>
                  <a:schemeClr val="dk1"/>
                </a:solidFill>
                <a:latin typeface="Calibri"/>
                <a:ea typeface="Calibri"/>
                <a:cs typeface="Calibri"/>
                <a:sym typeface="Calibri"/>
              </a:rPr>
              <a:t>Respect for dignity and human rights</a:t>
            </a:r>
          </a:p>
          <a:p>
            <a:pPr indent="-285750" lvl="1" marL="742950" marR="0" rtl="0" algn="l">
              <a:lnSpc>
                <a:spcPct val="80000"/>
              </a:lnSpc>
              <a:spcBef>
                <a:spcPts val="308"/>
              </a:spcBef>
              <a:spcAft>
                <a:spcPts val="0"/>
              </a:spcAft>
              <a:buClr>
                <a:schemeClr val="dk1"/>
              </a:buClr>
              <a:buSzPct val="102666"/>
              <a:buFont typeface="Arial"/>
              <a:buChar char="–"/>
            </a:pPr>
            <a:r>
              <a:rPr b="0" i="0" lang="en-US" sz="1540" u="none" cap="none" strike="noStrike">
                <a:solidFill>
                  <a:schemeClr val="dk1"/>
                </a:solidFill>
                <a:latin typeface="Calibri"/>
                <a:ea typeface="Calibri"/>
                <a:cs typeface="Calibri"/>
                <a:sym typeface="Calibri"/>
              </a:rPr>
              <a:t>Right for self-determination ( empowerment  and Indigenous legal traditions)</a:t>
            </a:r>
          </a:p>
          <a:p>
            <a:pPr indent="-285750" lvl="1" marL="742950" marR="0" rtl="0" algn="l">
              <a:lnSpc>
                <a:spcPct val="80000"/>
              </a:lnSpc>
              <a:spcBef>
                <a:spcPts val="308"/>
              </a:spcBef>
              <a:spcAft>
                <a:spcPts val="0"/>
              </a:spcAft>
              <a:buClr>
                <a:schemeClr val="dk1"/>
              </a:buClr>
              <a:buSzPct val="102666"/>
              <a:buFont typeface="Arial"/>
              <a:buNone/>
            </a:pPr>
            <a:r>
              <a:t/>
            </a:r>
            <a:endParaRPr b="0" i="0" sz="1540" u="none" cap="none" strike="noStrike">
              <a:solidFill>
                <a:schemeClr val="dk1"/>
              </a:solidFill>
              <a:latin typeface="Calibri"/>
              <a:ea typeface="Calibri"/>
              <a:cs typeface="Calibri"/>
              <a:sym typeface="Calibri"/>
            </a:endParaRPr>
          </a:p>
          <a:p>
            <a:pPr indent="-514350" lvl="0" marL="514350" marR="0" rtl="0" algn="l">
              <a:lnSpc>
                <a:spcPct val="80000"/>
              </a:lnSpc>
              <a:spcBef>
                <a:spcPts val="352"/>
              </a:spcBef>
              <a:spcAft>
                <a:spcPts val="0"/>
              </a:spcAft>
              <a:buClr>
                <a:schemeClr val="dk1"/>
              </a:buClr>
              <a:buSzPct val="97777"/>
              <a:buFont typeface="Calibri"/>
              <a:buAutoNum type="arabicPeriod"/>
            </a:pPr>
            <a:r>
              <a:rPr b="0" i="0" lang="en-US" sz="1760" u="none" cap="none" strike="noStrike">
                <a:solidFill>
                  <a:schemeClr val="dk1"/>
                </a:solidFill>
                <a:latin typeface="Calibri"/>
                <a:ea typeface="Calibri"/>
                <a:cs typeface="Calibri"/>
                <a:sym typeface="Calibri"/>
              </a:rPr>
              <a:t>Agreement on processes and fundamental principles to guide and maintain relationships, including concerns or disagreements, is as important as agreement on methodology, control of data and project outcomes.</a:t>
            </a:r>
          </a:p>
          <a:p>
            <a:pPr indent="0" lvl="0" marL="0" marR="0" rtl="0" algn="l">
              <a:lnSpc>
                <a:spcPct val="80000"/>
              </a:lnSpc>
              <a:spcBef>
                <a:spcPts val="352"/>
              </a:spcBef>
              <a:spcAft>
                <a:spcPts val="0"/>
              </a:spcAft>
              <a:buClr>
                <a:schemeClr val="dk1"/>
              </a:buClr>
              <a:buSzPct val="25000"/>
              <a:buFont typeface="Arial"/>
              <a:buNone/>
            </a:pPr>
            <a:r>
              <a:t/>
            </a:r>
            <a:endParaRPr b="0" i="0" sz="1760" u="none" cap="none" strike="noStrike">
              <a:solidFill>
                <a:schemeClr val="dk1"/>
              </a:solidFill>
              <a:latin typeface="Calibri"/>
              <a:ea typeface="Calibri"/>
              <a:cs typeface="Calibri"/>
              <a:sym typeface="Calibri"/>
            </a:endParaRPr>
          </a:p>
          <a:p>
            <a:pPr indent="0" lvl="0" marL="0" marR="0" rtl="0" algn="l">
              <a:lnSpc>
                <a:spcPct val="80000"/>
              </a:lnSpc>
              <a:spcBef>
                <a:spcPts val="352"/>
              </a:spcBef>
              <a:buClr>
                <a:schemeClr val="dk1"/>
              </a:buClr>
              <a:buSzPct val="25000"/>
              <a:buFont typeface="Arial"/>
              <a:buNone/>
            </a:pPr>
            <a:r>
              <a:t/>
            </a:r>
            <a:endParaRPr b="0" i="0" sz="176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