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959" r:id="rId1"/>
    <p:sldMasterId id="2147483996" r:id="rId2"/>
  </p:sldMasterIdLst>
  <p:notesMasterIdLst>
    <p:notesMasterId r:id="rId37"/>
  </p:notesMasterIdLst>
  <p:handoutMasterIdLst>
    <p:handoutMasterId r:id="rId38"/>
  </p:handoutMasterIdLst>
  <p:sldIdLst>
    <p:sldId id="280" r:id="rId3"/>
    <p:sldId id="279" r:id="rId4"/>
    <p:sldId id="300" r:id="rId5"/>
    <p:sldId id="284" r:id="rId6"/>
    <p:sldId id="258" r:id="rId7"/>
    <p:sldId id="285" r:id="rId8"/>
    <p:sldId id="259" r:id="rId9"/>
    <p:sldId id="286" r:id="rId10"/>
    <p:sldId id="262" r:id="rId11"/>
    <p:sldId id="301" r:id="rId12"/>
    <p:sldId id="287" r:id="rId13"/>
    <p:sldId id="302" r:id="rId14"/>
    <p:sldId id="289" r:id="rId15"/>
    <p:sldId id="261" r:id="rId16"/>
    <p:sldId id="293" r:id="rId17"/>
    <p:sldId id="303" r:id="rId18"/>
    <p:sldId id="292" r:id="rId19"/>
    <p:sldId id="290" r:id="rId20"/>
    <p:sldId id="291" r:id="rId21"/>
    <p:sldId id="265" r:id="rId22"/>
    <p:sldId id="296" r:id="rId23"/>
    <p:sldId id="294" r:id="rId24"/>
    <p:sldId id="299" r:id="rId25"/>
    <p:sldId id="314" r:id="rId26"/>
    <p:sldId id="305" r:id="rId27"/>
    <p:sldId id="307" r:id="rId28"/>
    <p:sldId id="308" r:id="rId29"/>
    <p:sldId id="310" r:id="rId30"/>
    <p:sldId id="298" r:id="rId31"/>
    <p:sldId id="309" r:id="rId32"/>
    <p:sldId id="267" r:id="rId33"/>
    <p:sldId id="312" r:id="rId34"/>
    <p:sldId id="311" r:id="rId35"/>
    <p:sldId id="313" r:id="rId36"/>
  </p:sldIdLst>
  <p:sldSz cx="12192000" cy="6858000"/>
  <p:notesSz cx="9305925" cy="7019925"/>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37FF"/>
    <a:srgbClr val="00FFFF"/>
    <a:srgbClr val="FF00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103F3EE6-D3B8-4F82-A28F-69890628597B}">
  <a:tblStyle styleId="{103F3EE6-D3B8-4F82-A28F-69890628597B}" styleName="Table_0">
    <a:wholeTbl>
      <a:tcTxStyle b="off" i="off">
        <a:font>
          <a:latin typeface="Arial"/>
          <a:ea typeface="Arial"/>
          <a:cs typeface="Arial"/>
        </a:font>
        <a:schemeClr val="dk1"/>
      </a:tcTxStyle>
      <a:tcStyle>
        <a:tcBdr>
          <a:left>
            <a:ln w="9525" cap="flat">
              <a:solidFill>
                <a:schemeClr val="accent1"/>
              </a:solidFill>
              <a:prstDash val="solid"/>
              <a:round/>
              <a:headEnd type="none" w="med" len="med"/>
              <a:tailEnd type="none" w="med" len="med"/>
            </a:ln>
          </a:left>
          <a:right>
            <a:ln w="9525" cap="flat">
              <a:solidFill>
                <a:schemeClr val="accent1"/>
              </a:solidFill>
              <a:prstDash val="solid"/>
              <a:round/>
              <a:headEnd type="none" w="med" len="med"/>
              <a:tailEnd type="none" w="med" len="med"/>
            </a:ln>
          </a:right>
          <a:top>
            <a:ln w="9525" cap="flat">
              <a:solidFill>
                <a:schemeClr val="accent1"/>
              </a:solidFill>
              <a:prstDash val="solid"/>
              <a:round/>
              <a:headEnd type="none" w="med" len="med"/>
              <a:tailEnd type="none" w="med" len="med"/>
            </a:ln>
          </a:top>
          <a:bottom>
            <a:ln w="9525" cap="flat">
              <a:solidFill>
                <a:schemeClr val="accent1"/>
              </a:solidFill>
              <a:prstDash val="solid"/>
              <a:round/>
              <a:headEnd type="none" w="med" len="med"/>
              <a:tailEnd type="none" w="med" len="med"/>
            </a:ln>
          </a:bottom>
          <a:insideH>
            <a:ln w="9525" cap="flat">
              <a:solidFill>
                <a:srgbClr val="000000">
                  <a:alpha val="0"/>
                </a:srgbClr>
              </a:solidFill>
              <a:prstDash val="solid"/>
              <a:round/>
              <a:headEnd type="none" w="med" len="med"/>
              <a:tailEnd type="none" w="med" len="med"/>
            </a:ln>
          </a:insideH>
          <a:insideV>
            <a:ln w="9525" cap="flat">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top>
            <a:ln w="9525" cap="flat">
              <a:solidFill>
                <a:schemeClr val="accent1"/>
              </a:solidFill>
              <a:prstDash val="solid"/>
              <a:round/>
              <a:headEnd type="none" w="med" len="med"/>
              <a:tailEnd type="none" w="med" len="med"/>
            </a:ln>
          </a:top>
          <a:bottom>
            <a:ln w="9525" cap="flat">
              <a:solidFill>
                <a:schemeClr val="accent1"/>
              </a:solidFill>
              <a:prstDash val="solid"/>
              <a:round/>
              <a:headEnd type="none" w="med" len="med"/>
              <a:tailEnd type="none" w="med" len="med"/>
            </a:ln>
          </a:bottom>
        </a:tcBdr>
      </a:tcStyle>
    </a:band1H>
    <a:band1V>
      <a:tcStyle>
        <a:tcBdr>
          <a:left>
            <a:ln w="9525" cap="flat">
              <a:solidFill>
                <a:schemeClr val="accent1"/>
              </a:solidFill>
              <a:prstDash val="solid"/>
              <a:round/>
              <a:headEnd type="none" w="med" len="med"/>
              <a:tailEnd type="none" w="med" len="med"/>
            </a:ln>
          </a:left>
          <a:right>
            <a:ln w="9525" cap="flat">
              <a:solidFill>
                <a:schemeClr val="accent1"/>
              </a:solidFill>
              <a:prstDash val="solid"/>
              <a:round/>
              <a:headEnd type="none" w="med" len="med"/>
              <a:tailEnd type="none" w="med" len="med"/>
            </a:ln>
          </a:right>
        </a:tcBdr>
      </a:tcStyle>
    </a:band1V>
    <a:band2V>
      <a:tcStyle>
        <a:tcBdr>
          <a:left>
            <a:ln w="9525" cap="flat">
              <a:solidFill>
                <a:schemeClr val="accent1"/>
              </a:solidFill>
              <a:prstDash val="solid"/>
              <a:round/>
              <a:headEnd type="none" w="med" len="med"/>
              <a:tailEnd type="none" w="med" len="med"/>
            </a:ln>
          </a:left>
          <a:right>
            <a:ln w="9525" cap="flat">
              <a:solidFill>
                <a:schemeClr val="accent1"/>
              </a:solidFill>
              <a:prstDash val="solid"/>
              <a:round/>
              <a:headEnd type="none" w="med" len="med"/>
              <a:tailEnd type="none" w="med" len="med"/>
            </a:ln>
          </a:right>
        </a:tcBdr>
      </a:tcStyle>
    </a:band2V>
    <a:lastCol>
      <a:tcTxStyle b="on" i="off"/>
      <a:tcStyle>
        <a:tcBdr/>
      </a:tcStyle>
    </a:lastCol>
    <a:firstCol>
      <a:tcTxStyle b="on" i="off"/>
      <a:tcStyle>
        <a:tcBdr/>
      </a:tcStyle>
    </a:firstCol>
    <a:lastRow>
      <a:tcTxStyle b="on" i="off"/>
      <a:tcStyle>
        <a:tcBdr>
          <a:top>
            <a:ln w="50800" cap="flat">
              <a:solidFill>
                <a:schemeClr val="accent1"/>
              </a:solidFill>
              <a:prstDash val="solid"/>
              <a:round/>
              <a:headEnd type="none" w="med" len="med"/>
              <a:tailEnd type="none" w="med" len="med"/>
            </a:ln>
          </a:top>
        </a:tcBdr>
      </a:tcStyle>
    </a:lastRow>
    <a:firstRow>
      <a:tcTxStyle b="on" i="off">
        <a:font>
          <a:latin typeface="Arial"/>
          <a:ea typeface="Arial"/>
          <a:cs typeface="Arial"/>
        </a:font>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161" autoAdjust="0"/>
  </p:normalViewPr>
  <p:slideViewPr>
    <p:cSldViewPr snapToGrid="0" snapToObjects="1">
      <p:cViewPr>
        <p:scale>
          <a:sx n="111" d="100"/>
          <a:sy n="111" d="100"/>
        </p:scale>
        <p:origin x="-516" y="-34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2568" cy="3509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sz="quarter" idx="1"/>
          </p:nvPr>
        </p:nvSpPr>
        <p:spPr>
          <a:xfrm>
            <a:off x="5271204" y="0"/>
            <a:ext cx="4032568" cy="350996"/>
          </a:xfrm>
          <a:prstGeom prst="rect">
            <a:avLst/>
          </a:prstGeom>
        </p:spPr>
        <p:txBody>
          <a:bodyPr vert="horz" lIns="93287" tIns="46644" rIns="93287" bIns="46644" rtlCol="0"/>
          <a:lstStyle>
            <a:lvl1pPr algn="r">
              <a:defRPr sz="1200"/>
            </a:lvl1pPr>
          </a:lstStyle>
          <a:p>
            <a:fld id="{CDCC06DC-2760-44B0-B52D-23E5E20C8E60}" type="datetimeFigureOut">
              <a:rPr lang="en-US" smtClean="0"/>
              <a:t>2/26/2015</a:t>
            </a:fld>
            <a:endParaRPr lang="en-US"/>
          </a:p>
        </p:txBody>
      </p:sp>
      <p:sp>
        <p:nvSpPr>
          <p:cNvPr id="4" name="Footer Placeholder 3"/>
          <p:cNvSpPr>
            <a:spLocks noGrp="1"/>
          </p:cNvSpPr>
          <p:nvPr>
            <p:ph type="ftr" sz="quarter" idx="2"/>
          </p:nvPr>
        </p:nvSpPr>
        <p:spPr>
          <a:xfrm>
            <a:off x="0" y="6667711"/>
            <a:ext cx="4032568" cy="350996"/>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5271204" y="6667711"/>
            <a:ext cx="4032568" cy="350996"/>
          </a:xfrm>
          <a:prstGeom prst="rect">
            <a:avLst/>
          </a:prstGeom>
        </p:spPr>
        <p:txBody>
          <a:bodyPr vert="horz" lIns="93287" tIns="46644" rIns="93287" bIns="46644" rtlCol="0" anchor="b"/>
          <a:lstStyle>
            <a:lvl1pPr algn="r">
              <a:defRPr sz="1200"/>
            </a:lvl1pPr>
          </a:lstStyle>
          <a:p>
            <a:fld id="{FCC3E831-F7B7-4709-A01F-E80245D838BB}" type="slidenum">
              <a:rPr lang="en-US" smtClean="0"/>
              <a:t>‹#›</a:t>
            </a:fld>
            <a:endParaRPr lang="en-US"/>
          </a:p>
        </p:txBody>
      </p:sp>
    </p:spTree>
    <p:extLst>
      <p:ext uri="{BB962C8B-B14F-4D97-AF65-F5344CB8AC3E}">
        <p14:creationId xmlns:p14="http://schemas.microsoft.com/office/powerpoint/2010/main" val="2735818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2" y="1"/>
            <a:ext cx="4032566" cy="352215"/>
          </a:xfrm>
          <a:prstGeom prst="rect">
            <a:avLst/>
          </a:prstGeom>
          <a:noFill/>
          <a:ln>
            <a:noFill/>
          </a:ln>
        </p:spPr>
        <p:txBody>
          <a:bodyPr lIns="93272" tIns="93272" rIns="93272" bIns="93272" anchor="t" anchorCtr="0"/>
          <a:lstStyle>
            <a:lvl1pPr marL="0" marR="0" indent="0" algn="l" rtl="0">
              <a:spcBef>
                <a:spcPts val="0"/>
              </a:spcBef>
              <a:defRPr/>
            </a:lvl1pPr>
            <a:lvl2pPr marL="466435" marR="0" indent="0" algn="l" rtl="0">
              <a:spcBef>
                <a:spcPts val="0"/>
              </a:spcBef>
              <a:defRPr/>
            </a:lvl2pPr>
            <a:lvl3pPr marL="932871" marR="0" indent="0" algn="l" rtl="0">
              <a:spcBef>
                <a:spcPts val="0"/>
              </a:spcBef>
              <a:defRPr/>
            </a:lvl3pPr>
            <a:lvl4pPr marL="1399306" marR="0" indent="0" algn="l" rtl="0">
              <a:spcBef>
                <a:spcPts val="0"/>
              </a:spcBef>
              <a:defRPr/>
            </a:lvl4pPr>
            <a:lvl5pPr marL="1865742" marR="0" indent="0" algn="l" rtl="0">
              <a:spcBef>
                <a:spcPts val="0"/>
              </a:spcBef>
              <a:defRPr/>
            </a:lvl5pPr>
            <a:lvl6pPr marL="2332177" marR="0" indent="0" algn="l" rtl="0">
              <a:spcBef>
                <a:spcPts val="0"/>
              </a:spcBef>
              <a:defRPr/>
            </a:lvl6pPr>
            <a:lvl7pPr marL="2798613" marR="0" indent="0" algn="l" rtl="0">
              <a:spcBef>
                <a:spcPts val="0"/>
              </a:spcBef>
              <a:defRPr/>
            </a:lvl7pPr>
            <a:lvl8pPr marL="3265048" marR="0" indent="0" algn="l" rtl="0">
              <a:spcBef>
                <a:spcPts val="0"/>
              </a:spcBef>
              <a:defRPr/>
            </a:lvl8pPr>
            <a:lvl9pPr marL="3731484" marR="0" indent="0" algn="l" rtl="0">
              <a:spcBef>
                <a:spcPts val="0"/>
              </a:spcBef>
              <a:defRPr/>
            </a:lvl9pPr>
          </a:lstStyle>
          <a:p>
            <a:endParaRPr/>
          </a:p>
        </p:txBody>
      </p:sp>
      <p:sp>
        <p:nvSpPr>
          <p:cNvPr id="3" name="Shape 3"/>
          <p:cNvSpPr txBox="1">
            <a:spLocks noGrp="1"/>
          </p:cNvSpPr>
          <p:nvPr>
            <p:ph type="dt" idx="10"/>
          </p:nvPr>
        </p:nvSpPr>
        <p:spPr>
          <a:xfrm>
            <a:off x="5271204" y="1"/>
            <a:ext cx="4032566" cy="352215"/>
          </a:xfrm>
          <a:prstGeom prst="rect">
            <a:avLst/>
          </a:prstGeom>
          <a:noFill/>
          <a:ln>
            <a:noFill/>
          </a:ln>
        </p:spPr>
        <p:txBody>
          <a:bodyPr lIns="93272" tIns="93272" rIns="93272" bIns="93272" anchor="t" anchorCtr="0"/>
          <a:lstStyle>
            <a:lvl1pPr marL="0" marR="0" indent="0" algn="r" rtl="0">
              <a:spcBef>
                <a:spcPts val="0"/>
              </a:spcBef>
              <a:defRPr/>
            </a:lvl1pPr>
            <a:lvl2pPr marL="466435" marR="0" indent="0" algn="l" rtl="0">
              <a:spcBef>
                <a:spcPts val="0"/>
              </a:spcBef>
              <a:defRPr/>
            </a:lvl2pPr>
            <a:lvl3pPr marL="932871" marR="0" indent="0" algn="l" rtl="0">
              <a:spcBef>
                <a:spcPts val="0"/>
              </a:spcBef>
              <a:defRPr/>
            </a:lvl3pPr>
            <a:lvl4pPr marL="1399306" marR="0" indent="0" algn="l" rtl="0">
              <a:spcBef>
                <a:spcPts val="0"/>
              </a:spcBef>
              <a:defRPr/>
            </a:lvl4pPr>
            <a:lvl5pPr marL="1865742" marR="0" indent="0" algn="l" rtl="0">
              <a:spcBef>
                <a:spcPts val="0"/>
              </a:spcBef>
              <a:defRPr/>
            </a:lvl5pPr>
            <a:lvl6pPr marL="2332177" marR="0" indent="0" algn="l" rtl="0">
              <a:spcBef>
                <a:spcPts val="0"/>
              </a:spcBef>
              <a:defRPr/>
            </a:lvl6pPr>
            <a:lvl7pPr marL="2798613" marR="0" indent="0" algn="l" rtl="0">
              <a:spcBef>
                <a:spcPts val="0"/>
              </a:spcBef>
              <a:defRPr/>
            </a:lvl7pPr>
            <a:lvl8pPr marL="3265048" marR="0" indent="0" algn="l" rtl="0">
              <a:spcBef>
                <a:spcPts val="0"/>
              </a:spcBef>
              <a:defRPr/>
            </a:lvl8pPr>
            <a:lvl9pPr marL="3731484" marR="0" indent="0" algn="l" rtl="0">
              <a:spcBef>
                <a:spcPts val="0"/>
              </a:spcBef>
              <a:defRPr/>
            </a:lvl9pPr>
          </a:lstStyle>
          <a:p>
            <a:endParaRPr/>
          </a:p>
        </p:txBody>
      </p:sp>
      <p:sp>
        <p:nvSpPr>
          <p:cNvPr id="4" name="Shape 4"/>
          <p:cNvSpPr>
            <a:spLocks noGrp="1" noRot="1" noChangeAspect="1"/>
          </p:cNvSpPr>
          <p:nvPr>
            <p:ph type="sldImg" idx="3"/>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930594" y="3378339"/>
            <a:ext cx="7444739" cy="2369224"/>
          </a:xfrm>
          <a:prstGeom prst="rect">
            <a:avLst/>
          </a:prstGeom>
          <a:noFill/>
          <a:ln>
            <a:noFill/>
          </a:ln>
        </p:spPr>
        <p:txBody>
          <a:bodyPr lIns="93272" tIns="93272" rIns="93272" bIns="93272"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2" y="6667711"/>
            <a:ext cx="4032566" cy="352214"/>
          </a:xfrm>
          <a:prstGeom prst="rect">
            <a:avLst/>
          </a:prstGeom>
          <a:noFill/>
          <a:ln>
            <a:noFill/>
          </a:ln>
        </p:spPr>
        <p:txBody>
          <a:bodyPr lIns="93272" tIns="93272" rIns="93272" bIns="93272" anchor="b" anchorCtr="0"/>
          <a:lstStyle>
            <a:lvl1pPr marL="0" marR="0" indent="0" algn="l" rtl="0">
              <a:spcBef>
                <a:spcPts val="0"/>
              </a:spcBef>
              <a:defRPr/>
            </a:lvl1pPr>
            <a:lvl2pPr marL="466435" marR="0" indent="0" algn="l" rtl="0">
              <a:spcBef>
                <a:spcPts val="0"/>
              </a:spcBef>
              <a:defRPr/>
            </a:lvl2pPr>
            <a:lvl3pPr marL="932871" marR="0" indent="0" algn="l" rtl="0">
              <a:spcBef>
                <a:spcPts val="0"/>
              </a:spcBef>
              <a:defRPr/>
            </a:lvl3pPr>
            <a:lvl4pPr marL="1399306" marR="0" indent="0" algn="l" rtl="0">
              <a:spcBef>
                <a:spcPts val="0"/>
              </a:spcBef>
              <a:defRPr/>
            </a:lvl4pPr>
            <a:lvl5pPr marL="1865742" marR="0" indent="0" algn="l" rtl="0">
              <a:spcBef>
                <a:spcPts val="0"/>
              </a:spcBef>
              <a:defRPr/>
            </a:lvl5pPr>
            <a:lvl6pPr marL="2332177" marR="0" indent="0" algn="l" rtl="0">
              <a:spcBef>
                <a:spcPts val="0"/>
              </a:spcBef>
              <a:defRPr/>
            </a:lvl6pPr>
            <a:lvl7pPr marL="2798613" marR="0" indent="0" algn="l" rtl="0">
              <a:spcBef>
                <a:spcPts val="0"/>
              </a:spcBef>
              <a:defRPr/>
            </a:lvl7pPr>
            <a:lvl8pPr marL="3265048" marR="0" indent="0" algn="l" rtl="0">
              <a:spcBef>
                <a:spcPts val="0"/>
              </a:spcBef>
              <a:defRPr/>
            </a:lvl8pPr>
            <a:lvl9pPr marL="3731484" marR="0" indent="0" algn="l" rtl="0">
              <a:spcBef>
                <a:spcPts val="0"/>
              </a:spcBef>
              <a:defRPr/>
            </a:lvl9pPr>
          </a:lstStyle>
          <a:p>
            <a:endParaRPr/>
          </a:p>
        </p:txBody>
      </p:sp>
      <p:sp>
        <p:nvSpPr>
          <p:cNvPr id="7" name="Shape 7"/>
          <p:cNvSpPr txBox="1">
            <a:spLocks noGrp="1"/>
          </p:cNvSpPr>
          <p:nvPr>
            <p:ph type="sldNum" idx="12"/>
          </p:nvPr>
        </p:nvSpPr>
        <p:spPr>
          <a:xfrm>
            <a:off x="5271204" y="6667711"/>
            <a:ext cx="4032566" cy="352214"/>
          </a:xfrm>
          <a:prstGeom prst="rect">
            <a:avLst/>
          </a:prstGeom>
          <a:noFill/>
          <a:ln>
            <a:noFill/>
          </a:ln>
        </p:spPr>
        <p:txBody>
          <a:bodyPr lIns="93272" tIns="46623" rIns="93272" bIns="46623" anchor="b" anchorCtr="0">
            <a:noAutofit/>
          </a:bodyPr>
          <a:lstStyle>
            <a:lvl1pPr marL="0" marR="0" indent="0" algn="r" rtl="0">
              <a:spcBef>
                <a:spcPts val="0"/>
              </a:spcBef>
              <a:buNone/>
              <a:defRPr sz="1200" b="0" i="0" u="none" strike="noStrike" cap="none" baseline="0">
                <a:solidFill>
                  <a:schemeClr val="dk1"/>
                </a:solidFill>
                <a:latin typeface="Arial"/>
                <a:ea typeface="Arial"/>
                <a:cs typeface="Arial"/>
                <a:sym typeface="Arial"/>
              </a:defRPr>
            </a:lvl1pPr>
          </a:lstStyle>
          <a:p>
            <a:pPr>
              <a:buSzPct val="25000"/>
            </a:pPr>
            <a:fld id="{00000000-1234-1234-1234-123412341234}" type="slidenum">
              <a:rPr lang="en-US" smtClean="0"/>
              <a:pPr>
                <a:buSzPct val="25000"/>
              </a:pPr>
              <a:t>‹#›</a:t>
            </a:fld>
            <a:endParaRPr lang="en-US"/>
          </a:p>
        </p:txBody>
      </p:sp>
    </p:spTree>
    <p:extLst>
      <p:ext uri="{BB962C8B-B14F-4D97-AF65-F5344CB8AC3E}">
        <p14:creationId xmlns:p14="http://schemas.microsoft.com/office/powerpoint/2010/main" val="3135087142"/>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Shape 404"/>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405" name="Shape 405"/>
          <p:cNvSpPr txBox="1">
            <a:spLocks noGrp="1"/>
          </p:cNvSpPr>
          <p:nvPr>
            <p:ph type="body" idx="1"/>
          </p:nvPr>
        </p:nvSpPr>
        <p:spPr>
          <a:xfrm>
            <a:off x="930594" y="3378339"/>
            <a:ext cx="7444739" cy="2369224"/>
          </a:xfrm>
          <a:prstGeom prst="rect">
            <a:avLst/>
          </a:prstGeom>
          <a:noFill/>
          <a:ln>
            <a:noFill/>
          </a:ln>
        </p:spPr>
        <p:txBody>
          <a:bodyPr lIns="93272" tIns="46623" rIns="93272" bIns="46623" anchor="t" anchorCtr="0">
            <a:noAutofit/>
          </a:bodyPr>
          <a:lstStyle/>
          <a:p>
            <a:endParaRPr>
              <a:solidFill>
                <a:schemeClr val="dk1"/>
              </a:solidFill>
              <a:latin typeface="Arial"/>
              <a:ea typeface="Arial"/>
              <a:cs typeface="Arial"/>
              <a:sym typeface="Arial"/>
            </a:endParaRPr>
          </a:p>
        </p:txBody>
      </p:sp>
      <p:sp>
        <p:nvSpPr>
          <p:cNvPr id="406" name="Shape 406"/>
          <p:cNvSpPr txBox="1">
            <a:spLocks noGrp="1"/>
          </p:cNvSpPr>
          <p:nvPr>
            <p:ph type="sldNum" idx="12"/>
          </p:nvPr>
        </p:nvSpPr>
        <p:spPr>
          <a:xfrm>
            <a:off x="5271204" y="6667711"/>
            <a:ext cx="4032566" cy="352214"/>
          </a:xfrm>
          <a:prstGeom prst="rect">
            <a:avLst/>
          </a:prstGeom>
          <a:noFill/>
          <a:ln>
            <a:noFill/>
          </a:ln>
        </p:spPr>
        <p:txBody>
          <a:bodyPr lIns="93272" tIns="46623" rIns="93272" bIns="46623" anchor="b" anchorCtr="0">
            <a:noAutofit/>
          </a:bodyPr>
          <a:lstStyle/>
          <a:p>
            <a:pPr>
              <a:buSzPct val="25000"/>
            </a:pPr>
            <a:fld id="{00000000-1234-1234-1234-123412341234}" type="slidenum">
              <a:rPr lang="en-US"/>
              <a:pPr>
                <a:buSzPct val="2500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9"/>
        <p:cNvGrpSpPr/>
        <p:nvPr/>
      </p:nvGrpSpPr>
      <p:grpSpPr>
        <a:xfrm>
          <a:off x="0" y="0"/>
          <a:ext cx="0" cy="0"/>
          <a:chOff x="0" y="0"/>
          <a:chExt cx="0" cy="0"/>
        </a:xfrm>
      </p:grpSpPr>
      <p:sp>
        <p:nvSpPr>
          <p:cNvPr id="450" name="Shape 450"/>
          <p:cNvSpPr txBox="1">
            <a:spLocks noGrp="1"/>
          </p:cNvSpPr>
          <p:nvPr>
            <p:ph type="body" idx="1"/>
          </p:nvPr>
        </p:nvSpPr>
        <p:spPr>
          <a:xfrm>
            <a:off x="930595" y="3378339"/>
            <a:ext cx="7444739" cy="2369224"/>
          </a:xfrm>
          <a:prstGeom prst="rect">
            <a:avLst/>
          </a:prstGeom>
        </p:spPr>
        <p:txBody>
          <a:bodyPr lIns="93272" tIns="93272" rIns="93272" bIns="93272" anchor="t" anchorCtr="0">
            <a:noAutofit/>
          </a:bodyPr>
          <a:lstStyle/>
          <a:p>
            <a:endParaRPr/>
          </a:p>
        </p:txBody>
      </p:sp>
      <p:sp>
        <p:nvSpPr>
          <p:cNvPr id="451" name="Shape 451"/>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9"/>
        <p:cNvGrpSpPr/>
        <p:nvPr/>
      </p:nvGrpSpPr>
      <p:grpSpPr>
        <a:xfrm>
          <a:off x="0" y="0"/>
          <a:ext cx="0" cy="0"/>
          <a:chOff x="0" y="0"/>
          <a:chExt cx="0" cy="0"/>
        </a:xfrm>
      </p:grpSpPr>
      <p:sp>
        <p:nvSpPr>
          <p:cNvPr id="450" name="Shape 450"/>
          <p:cNvSpPr txBox="1">
            <a:spLocks noGrp="1"/>
          </p:cNvSpPr>
          <p:nvPr>
            <p:ph type="body" idx="1"/>
          </p:nvPr>
        </p:nvSpPr>
        <p:spPr>
          <a:xfrm>
            <a:off x="930594" y="3378339"/>
            <a:ext cx="7444739" cy="2369224"/>
          </a:xfrm>
          <a:prstGeom prst="rect">
            <a:avLst/>
          </a:prstGeom>
        </p:spPr>
        <p:txBody>
          <a:bodyPr lIns="93272" tIns="93272" rIns="93272" bIns="93272" anchor="t" anchorCtr="0">
            <a:noAutofit/>
          </a:bodyPr>
          <a:lstStyle/>
          <a:p>
            <a:endParaRPr/>
          </a:p>
        </p:txBody>
      </p:sp>
      <p:sp>
        <p:nvSpPr>
          <p:cNvPr id="451" name="Shape 451"/>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9"/>
        <p:cNvGrpSpPr/>
        <p:nvPr/>
      </p:nvGrpSpPr>
      <p:grpSpPr>
        <a:xfrm>
          <a:off x="0" y="0"/>
          <a:ext cx="0" cy="0"/>
          <a:chOff x="0" y="0"/>
          <a:chExt cx="0" cy="0"/>
        </a:xfrm>
      </p:grpSpPr>
      <p:sp>
        <p:nvSpPr>
          <p:cNvPr id="450" name="Shape 450"/>
          <p:cNvSpPr txBox="1">
            <a:spLocks noGrp="1"/>
          </p:cNvSpPr>
          <p:nvPr>
            <p:ph type="body" idx="1"/>
          </p:nvPr>
        </p:nvSpPr>
        <p:spPr>
          <a:xfrm>
            <a:off x="930594" y="3378339"/>
            <a:ext cx="7444739" cy="2369224"/>
          </a:xfrm>
          <a:prstGeom prst="rect">
            <a:avLst/>
          </a:prstGeom>
        </p:spPr>
        <p:txBody>
          <a:bodyPr lIns="93272" tIns="93272" rIns="93272" bIns="93272" anchor="t" anchorCtr="0">
            <a:noAutofit/>
          </a:bodyPr>
          <a:lstStyle/>
          <a:p>
            <a:pPr marL="0" lvl="1" defTabSz="466435">
              <a:defRPr/>
            </a:pPr>
            <a:endParaRPr dirty="0"/>
          </a:p>
        </p:txBody>
      </p:sp>
      <p:sp>
        <p:nvSpPr>
          <p:cNvPr id="451" name="Shape 451"/>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Shape 456"/>
          <p:cNvSpPr txBox="1">
            <a:spLocks noGrp="1"/>
          </p:cNvSpPr>
          <p:nvPr>
            <p:ph type="body" idx="1"/>
          </p:nvPr>
        </p:nvSpPr>
        <p:spPr>
          <a:xfrm>
            <a:off x="930594" y="3378339"/>
            <a:ext cx="7444739" cy="2369224"/>
          </a:xfrm>
          <a:prstGeom prst="rect">
            <a:avLst/>
          </a:prstGeom>
        </p:spPr>
        <p:txBody>
          <a:bodyPr lIns="93272" tIns="93272" rIns="93272" bIns="93272" anchor="t" anchorCtr="0">
            <a:noAutofit/>
          </a:bodyPr>
          <a:lstStyle/>
          <a:p>
            <a:endParaRPr lang="en-US" dirty="0"/>
          </a:p>
        </p:txBody>
      </p:sp>
      <p:sp>
        <p:nvSpPr>
          <p:cNvPr id="457" name="Shape 457"/>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Shape 456"/>
          <p:cNvSpPr txBox="1">
            <a:spLocks noGrp="1"/>
          </p:cNvSpPr>
          <p:nvPr>
            <p:ph type="body" idx="1"/>
          </p:nvPr>
        </p:nvSpPr>
        <p:spPr>
          <a:xfrm>
            <a:off x="930594" y="3378339"/>
            <a:ext cx="7444739" cy="2369224"/>
          </a:xfrm>
          <a:prstGeom prst="rect">
            <a:avLst/>
          </a:prstGeom>
        </p:spPr>
        <p:txBody>
          <a:bodyPr lIns="93272" tIns="93272" rIns="93272" bIns="93272" anchor="t" anchorCtr="0">
            <a:noAutofit/>
          </a:bodyPr>
          <a:lstStyle/>
          <a:p>
            <a:endParaRPr lang="en-US" dirty="0"/>
          </a:p>
        </p:txBody>
      </p:sp>
      <p:sp>
        <p:nvSpPr>
          <p:cNvPr id="457" name="Shape 457"/>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Shape 456"/>
          <p:cNvSpPr txBox="1">
            <a:spLocks noGrp="1"/>
          </p:cNvSpPr>
          <p:nvPr>
            <p:ph type="body" idx="1"/>
          </p:nvPr>
        </p:nvSpPr>
        <p:spPr>
          <a:xfrm>
            <a:off x="930594" y="3378339"/>
            <a:ext cx="7444739" cy="2369224"/>
          </a:xfrm>
          <a:prstGeom prst="rect">
            <a:avLst/>
          </a:prstGeom>
        </p:spPr>
        <p:txBody>
          <a:bodyPr lIns="93272" tIns="93272" rIns="93272" bIns="93272" anchor="t" anchorCtr="0">
            <a:noAutofit/>
          </a:bodyPr>
          <a:lstStyle/>
          <a:p>
            <a:endParaRPr lang="en-US" dirty="0"/>
          </a:p>
        </p:txBody>
      </p:sp>
      <p:sp>
        <p:nvSpPr>
          <p:cNvPr id="457" name="Shape 457"/>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Shape 456"/>
          <p:cNvSpPr txBox="1">
            <a:spLocks noGrp="1"/>
          </p:cNvSpPr>
          <p:nvPr>
            <p:ph type="body" idx="1"/>
          </p:nvPr>
        </p:nvSpPr>
        <p:spPr>
          <a:xfrm>
            <a:off x="930594" y="3378339"/>
            <a:ext cx="7444739" cy="2369224"/>
          </a:xfrm>
          <a:prstGeom prst="rect">
            <a:avLst/>
          </a:prstGeom>
        </p:spPr>
        <p:txBody>
          <a:bodyPr lIns="93272" tIns="93272" rIns="93272" bIns="93272" anchor="t" anchorCtr="0">
            <a:noAutofit/>
          </a:bodyPr>
          <a:lstStyle/>
          <a:p>
            <a:r>
              <a:rPr lang="en-US" dirty="0" smtClean="0"/>
              <a:t>https://</a:t>
            </a:r>
            <a:r>
              <a:rPr lang="en-US" dirty="0" err="1" smtClean="0"/>
              <a:t>dataverse.library.ualberta.ca</a:t>
            </a:r>
            <a:r>
              <a:rPr lang="en-US" dirty="0" smtClean="0"/>
              <a:t>/</a:t>
            </a:r>
            <a:r>
              <a:rPr lang="en-US" dirty="0" err="1" smtClean="0"/>
              <a:t>dvn</a:t>
            </a:r>
            <a:r>
              <a:rPr lang="en-US" dirty="0" smtClean="0"/>
              <a:t>/  </a:t>
            </a:r>
            <a:endParaRPr lang="en-US" dirty="0"/>
          </a:p>
        </p:txBody>
      </p:sp>
      <p:sp>
        <p:nvSpPr>
          <p:cNvPr id="457" name="Shape 457"/>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Shape 456"/>
          <p:cNvSpPr txBox="1">
            <a:spLocks noGrp="1"/>
          </p:cNvSpPr>
          <p:nvPr>
            <p:ph type="body" idx="1"/>
          </p:nvPr>
        </p:nvSpPr>
        <p:spPr>
          <a:xfrm>
            <a:off x="930594" y="3378339"/>
            <a:ext cx="7444739" cy="2369224"/>
          </a:xfrm>
          <a:prstGeom prst="rect">
            <a:avLst/>
          </a:prstGeom>
        </p:spPr>
        <p:txBody>
          <a:bodyPr lIns="93272" tIns="93272" rIns="93272" bIns="93272" anchor="t" anchorCtr="0">
            <a:noAutofit/>
          </a:bodyPr>
          <a:lstStyle/>
          <a:p>
            <a:endParaRPr lang="en-US" dirty="0"/>
          </a:p>
        </p:txBody>
      </p:sp>
      <p:sp>
        <p:nvSpPr>
          <p:cNvPr id="457" name="Shape 457"/>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Shape 456"/>
          <p:cNvSpPr txBox="1">
            <a:spLocks noGrp="1"/>
          </p:cNvSpPr>
          <p:nvPr>
            <p:ph type="body" idx="1"/>
          </p:nvPr>
        </p:nvSpPr>
        <p:spPr>
          <a:xfrm>
            <a:off x="930594" y="3378339"/>
            <a:ext cx="7444739" cy="2369224"/>
          </a:xfrm>
          <a:prstGeom prst="rect">
            <a:avLst/>
          </a:prstGeom>
        </p:spPr>
        <p:txBody>
          <a:bodyPr lIns="93272" tIns="93272" rIns="93272" bIns="93272" anchor="t" anchorCtr="0">
            <a:noAutofit/>
          </a:bodyPr>
          <a:lstStyle/>
          <a:p>
            <a:endParaRPr lang="en-US" dirty="0"/>
          </a:p>
        </p:txBody>
      </p:sp>
      <p:sp>
        <p:nvSpPr>
          <p:cNvPr id="457" name="Shape 457"/>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Shape 456"/>
          <p:cNvSpPr txBox="1">
            <a:spLocks noGrp="1"/>
          </p:cNvSpPr>
          <p:nvPr>
            <p:ph type="body" idx="1"/>
          </p:nvPr>
        </p:nvSpPr>
        <p:spPr>
          <a:xfrm>
            <a:off x="930594" y="3378339"/>
            <a:ext cx="7444739" cy="2369224"/>
          </a:xfrm>
          <a:prstGeom prst="rect">
            <a:avLst/>
          </a:prstGeom>
        </p:spPr>
        <p:txBody>
          <a:bodyPr lIns="93272" tIns="93272" rIns="93272" bIns="93272" anchor="t" anchorCtr="0">
            <a:noAutofit/>
          </a:bodyPr>
          <a:lstStyle/>
          <a:p>
            <a:endParaRPr lang="en-US" dirty="0"/>
          </a:p>
        </p:txBody>
      </p:sp>
      <p:sp>
        <p:nvSpPr>
          <p:cNvPr id="457" name="Shape 457"/>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Shape 404"/>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405" name="Shape 405"/>
          <p:cNvSpPr txBox="1">
            <a:spLocks noGrp="1"/>
          </p:cNvSpPr>
          <p:nvPr>
            <p:ph type="body" idx="1"/>
          </p:nvPr>
        </p:nvSpPr>
        <p:spPr>
          <a:xfrm>
            <a:off x="930595" y="3378339"/>
            <a:ext cx="7444739" cy="2369224"/>
          </a:xfrm>
          <a:prstGeom prst="rect">
            <a:avLst/>
          </a:prstGeom>
          <a:noFill/>
          <a:ln>
            <a:noFill/>
          </a:ln>
        </p:spPr>
        <p:txBody>
          <a:bodyPr lIns="93272" tIns="46623" rIns="93272" bIns="46623" anchor="t" anchorCtr="0">
            <a:noAutofit/>
          </a:bodyPr>
          <a:lstStyle/>
          <a:p>
            <a:endParaRPr>
              <a:solidFill>
                <a:schemeClr val="dk1"/>
              </a:solidFill>
              <a:latin typeface="Arial"/>
              <a:ea typeface="Arial"/>
              <a:cs typeface="Arial"/>
              <a:sym typeface="Arial"/>
            </a:endParaRPr>
          </a:p>
        </p:txBody>
      </p:sp>
      <p:sp>
        <p:nvSpPr>
          <p:cNvPr id="406" name="Shape 406"/>
          <p:cNvSpPr txBox="1">
            <a:spLocks noGrp="1"/>
          </p:cNvSpPr>
          <p:nvPr>
            <p:ph type="sldNum" idx="12"/>
          </p:nvPr>
        </p:nvSpPr>
        <p:spPr>
          <a:xfrm>
            <a:off x="5271204" y="6667711"/>
            <a:ext cx="4032566" cy="352214"/>
          </a:xfrm>
          <a:prstGeom prst="rect">
            <a:avLst/>
          </a:prstGeom>
          <a:noFill/>
          <a:ln>
            <a:noFill/>
          </a:ln>
        </p:spPr>
        <p:txBody>
          <a:bodyPr lIns="93272" tIns="46623" rIns="93272" bIns="46623" anchor="b" anchorCtr="0">
            <a:noAutofit/>
          </a:bodyPr>
          <a:lstStyle/>
          <a:p>
            <a:pPr>
              <a:buSzPct val="25000"/>
            </a:pPr>
            <a:fld id="{00000000-1234-1234-1234-123412341234}" type="slidenum">
              <a:rPr lang="en-US"/>
              <a:pPr>
                <a:buSzPct val="2500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Shape 456"/>
          <p:cNvSpPr txBox="1">
            <a:spLocks noGrp="1"/>
          </p:cNvSpPr>
          <p:nvPr>
            <p:ph type="body" idx="1"/>
          </p:nvPr>
        </p:nvSpPr>
        <p:spPr>
          <a:xfrm>
            <a:off x="930594" y="3378339"/>
            <a:ext cx="7444739" cy="2369224"/>
          </a:xfrm>
          <a:prstGeom prst="rect">
            <a:avLst/>
          </a:prstGeom>
        </p:spPr>
        <p:txBody>
          <a:bodyPr lIns="93272" tIns="93272" rIns="93272" bIns="93272" anchor="t" anchorCtr="0">
            <a:noAutofit/>
          </a:bodyPr>
          <a:lstStyle/>
          <a:p>
            <a:endParaRPr lang="en-US" dirty="0"/>
          </a:p>
        </p:txBody>
      </p:sp>
      <p:sp>
        <p:nvSpPr>
          <p:cNvPr id="457" name="Shape 457"/>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Shape 468"/>
          <p:cNvSpPr txBox="1">
            <a:spLocks noGrp="1"/>
          </p:cNvSpPr>
          <p:nvPr>
            <p:ph type="body" idx="1"/>
          </p:nvPr>
        </p:nvSpPr>
        <p:spPr>
          <a:xfrm>
            <a:off x="930594" y="3378339"/>
            <a:ext cx="7444739" cy="2369224"/>
          </a:xfrm>
          <a:prstGeom prst="rect">
            <a:avLst/>
          </a:prstGeom>
        </p:spPr>
        <p:txBody>
          <a:bodyPr lIns="93272" tIns="93272" rIns="93272" bIns="93272" anchor="t" anchorCtr="0">
            <a:noAutofit/>
          </a:bodyPr>
          <a:lstStyle/>
          <a:p>
            <a:endParaRPr lang="en-US" dirty="0"/>
          </a:p>
        </p:txBody>
      </p:sp>
      <p:sp>
        <p:nvSpPr>
          <p:cNvPr id="469" name="Shape 469"/>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Shape 468"/>
          <p:cNvSpPr txBox="1">
            <a:spLocks noGrp="1"/>
          </p:cNvSpPr>
          <p:nvPr>
            <p:ph type="body" idx="1"/>
          </p:nvPr>
        </p:nvSpPr>
        <p:spPr>
          <a:xfrm>
            <a:off x="930594" y="3378339"/>
            <a:ext cx="7444739" cy="2369224"/>
          </a:xfrm>
          <a:prstGeom prst="rect">
            <a:avLst/>
          </a:prstGeom>
        </p:spPr>
        <p:txBody>
          <a:bodyPr lIns="93272" tIns="93272" rIns="93272" bIns="93272" anchor="t" anchorCtr="0">
            <a:noAutofit/>
          </a:bodyPr>
          <a:lstStyle/>
          <a:p>
            <a:endParaRPr lang="en-US" dirty="0"/>
          </a:p>
        </p:txBody>
      </p:sp>
      <p:sp>
        <p:nvSpPr>
          <p:cNvPr id="469" name="Shape 469"/>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Shape 468"/>
          <p:cNvSpPr txBox="1">
            <a:spLocks noGrp="1"/>
          </p:cNvSpPr>
          <p:nvPr>
            <p:ph type="body" idx="1"/>
          </p:nvPr>
        </p:nvSpPr>
        <p:spPr>
          <a:xfrm>
            <a:off x="930594" y="3378339"/>
            <a:ext cx="7444739" cy="2369224"/>
          </a:xfrm>
          <a:prstGeom prst="rect">
            <a:avLst/>
          </a:prstGeom>
        </p:spPr>
        <p:txBody>
          <a:bodyPr lIns="93272" tIns="93272" rIns="93272" bIns="93272" anchor="t" anchorCtr="0">
            <a:noAutofit/>
          </a:bodyPr>
          <a:lstStyle/>
          <a:p>
            <a:endParaRPr lang="en-US" dirty="0"/>
          </a:p>
        </p:txBody>
      </p:sp>
      <p:sp>
        <p:nvSpPr>
          <p:cNvPr id="469" name="Shape 469"/>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Shape 468"/>
          <p:cNvSpPr txBox="1">
            <a:spLocks noGrp="1"/>
          </p:cNvSpPr>
          <p:nvPr>
            <p:ph type="body" idx="1"/>
          </p:nvPr>
        </p:nvSpPr>
        <p:spPr>
          <a:xfrm>
            <a:off x="930594" y="3378339"/>
            <a:ext cx="7444739" cy="2369224"/>
          </a:xfrm>
          <a:prstGeom prst="rect">
            <a:avLst/>
          </a:prstGeom>
        </p:spPr>
        <p:txBody>
          <a:bodyPr lIns="93272" tIns="93272" rIns="93272" bIns="93272" anchor="t" anchorCtr="0">
            <a:noAutofit/>
          </a:bodyPr>
          <a:lstStyle/>
          <a:p>
            <a:endParaRPr lang="en-US" dirty="0"/>
          </a:p>
        </p:txBody>
      </p:sp>
      <p:sp>
        <p:nvSpPr>
          <p:cNvPr id="469" name="Shape 469"/>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Shape 404"/>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405" name="Shape 405"/>
          <p:cNvSpPr txBox="1">
            <a:spLocks noGrp="1"/>
          </p:cNvSpPr>
          <p:nvPr>
            <p:ph type="body" idx="1"/>
          </p:nvPr>
        </p:nvSpPr>
        <p:spPr>
          <a:xfrm>
            <a:off x="930594" y="3378339"/>
            <a:ext cx="7444739" cy="2369224"/>
          </a:xfrm>
          <a:prstGeom prst="rect">
            <a:avLst/>
          </a:prstGeom>
          <a:noFill/>
          <a:ln>
            <a:noFill/>
          </a:ln>
        </p:spPr>
        <p:txBody>
          <a:bodyPr lIns="93272" tIns="46623" rIns="93272" bIns="46623" anchor="t" anchorCtr="0">
            <a:noAutofit/>
          </a:bodyPr>
          <a:lstStyle/>
          <a:p>
            <a:endParaRPr dirty="0">
              <a:solidFill>
                <a:schemeClr val="dk1"/>
              </a:solidFill>
              <a:latin typeface="Arial"/>
              <a:ea typeface="Arial"/>
              <a:cs typeface="Arial"/>
              <a:sym typeface="Arial"/>
            </a:endParaRPr>
          </a:p>
        </p:txBody>
      </p:sp>
      <p:sp>
        <p:nvSpPr>
          <p:cNvPr id="406" name="Shape 406"/>
          <p:cNvSpPr txBox="1">
            <a:spLocks noGrp="1"/>
          </p:cNvSpPr>
          <p:nvPr>
            <p:ph type="sldNum" idx="12"/>
          </p:nvPr>
        </p:nvSpPr>
        <p:spPr>
          <a:xfrm>
            <a:off x="5271204" y="6667711"/>
            <a:ext cx="4032566" cy="352214"/>
          </a:xfrm>
          <a:prstGeom prst="rect">
            <a:avLst/>
          </a:prstGeom>
          <a:noFill/>
          <a:ln>
            <a:noFill/>
          </a:ln>
        </p:spPr>
        <p:txBody>
          <a:bodyPr lIns="93272" tIns="46623" rIns="93272" bIns="46623" anchor="b" anchorCtr="0">
            <a:noAutofit/>
          </a:bodyPr>
          <a:lstStyle/>
          <a:p>
            <a:pPr>
              <a:buSzPct val="25000"/>
            </a:pPr>
            <a:fld id="{00000000-1234-1234-1234-123412341234}" type="slidenum">
              <a:rPr lang="en-US"/>
              <a:pPr>
                <a:buSzPct val="2500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Shape 411"/>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412" name="Shape 412"/>
          <p:cNvSpPr txBox="1">
            <a:spLocks noGrp="1"/>
          </p:cNvSpPr>
          <p:nvPr>
            <p:ph type="body" idx="1"/>
          </p:nvPr>
        </p:nvSpPr>
        <p:spPr>
          <a:xfrm>
            <a:off x="930594" y="3378339"/>
            <a:ext cx="7444739" cy="2369224"/>
          </a:xfrm>
          <a:prstGeom prst="rect">
            <a:avLst/>
          </a:prstGeom>
          <a:noFill/>
          <a:ln>
            <a:noFill/>
          </a:ln>
        </p:spPr>
        <p:txBody>
          <a:bodyPr lIns="93272" tIns="46623" rIns="93272" bIns="46623" anchor="t" anchorCtr="0">
            <a:noAutofit/>
          </a:bodyPr>
          <a:lstStyle/>
          <a:p>
            <a:endParaRPr>
              <a:solidFill>
                <a:schemeClr val="dk1"/>
              </a:solidFill>
              <a:latin typeface="Arial"/>
              <a:ea typeface="Arial"/>
              <a:cs typeface="Arial"/>
              <a:sym typeface="Arial"/>
            </a:endParaRPr>
          </a:p>
        </p:txBody>
      </p:sp>
      <p:sp>
        <p:nvSpPr>
          <p:cNvPr id="413" name="Shape 413"/>
          <p:cNvSpPr txBox="1">
            <a:spLocks noGrp="1"/>
          </p:cNvSpPr>
          <p:nvPr>
            <p:ph type="sldNum" idx="12"/>
          </p:nvPr>
        </p:nvSpPr>
        <p:spPr>
          <a:xfrm>
            <a:off x="5271204" y="6667711"/>
            <a:ext cx="4032566" cy="352214"/>
          </a:xfrm>
          <a:prstGeom prst="rect">
            <a:avLst/>
          </a:prstGeom>
          <a:noFill/>
          <a:ln>
            <a:noFill/>
          </a:ln>
        </p:spPr>
        <p:txBody>
          <a:bodyPr lIns="93272" tIns="46623" rIns="93272" bIns="46623" anchor="b" anchorCtr="0">
            <a:noAutofit/>
          </a:bodyPr>
          <a:lstStyle/>
          <a:p>
            <a:pPr>
              <a:buSzPct val="25000"/>
            </a:pPr>
            <a:fld id="{00000000-1234-1234-1234-123412341234}" type="slidenum">
              <a:rPr lang="en-US"/>
              <a:pPr>
                <a:buSzPct val="2500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3"/>
        <p:cNvGrpSpPr/>
        <p:nvPr/>
      </p:nvGrpSpPr>
      <p:grpSpPr>
        <a:xfrm>
          <a:off x="0" y="0"/>
          <a:ext cx="0" cy="0"/>
          <a:chOff x="0" y="0"/>
          <a:chExt cx="0" cy="0"/>
        </a:xfrm>
      </p:grpSpPr>
      <p:sp>
        <p:nvSpPr>
          <p:cNvPr id="434" name="Shape 434"/>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435" name="Shape 435"/>
          <p:cNvSpPr txBox="1">
            <a:spLocks noGrp="1"/>
          </p:cNvSpPr>
          <p:nvPr>
            <p:ph type="body" idx="1"/>
          </p:nvPr>
        </p:nvSpPr>
        <p:spPr>
          <a:xfrm>
            <a:off x="930594" y="3378339"/>
            <a:ext cx="7444739" cy="2369224"/>
          </a:xfrm>
          <a:prstGeom prst="rect">
            <a:avLst/>
          </a:prstGeom>
          <a:noFill/>
          <a:ln>
            <a:noFill/>
          </a:ln>
        </p:spPr>
        <p:txBody>
          <a:bodyPr lIns="93272" tIns="46623" rIns="93272" bIns="46623" anchor="t" anchorCtr="0">
            <a:noAutofit/>
          </a:bodyPr>
          <a:lstStyle/>
          <a:p>
            <a:endParaRPr>
              <a:solidFill>
                <a:schemeClr val="dk1"/>
              </a:solidFill>
              <a:latin typeface="Arial"/>
              <a:ea typeface="Arial"/>
              <a:cs typeface="Arial"/>
              <a:sym typeface="Arial"/>
            </a:endParaRPr>
          </a:p>
        </p:txBody>
      </p:sp>
      <p:sp>
        <p:nvSpPr>
          <p:cNvPr id="436" name="Shape 436"/>
          <p:cNvSpPr txBox="1">
            <a:spLocks noGrp="1"/>
          </p:cNvSpPr>
          <p:nvPr>
            <p:ph type="sldNum" idx="12"/>
          </p:nvPr>
        </p:nvSpPr>
        <p:spPr>
          <a:xfrm>
            <a:off x="5271204" y="6667711"/>
            <a:ext cx="4032566" cy="352147"/>
          </a:xfrm>
          <a:prstGeom prst="rect">
            <a:avLst/>
          </a:prstGeom>
          <a:noFill/>
          <a:ln>
            <a:noFill/>
          </a:ln>
        </p:spPr>
        <p:txBody>
          <a:bodyPr lIns="93272" tIns="46623" rIns="93272" bIns="46623" anchor="b" anchorCtr="0">
            <a:noAutofit/>
          </a:bodyPr>
          <a:lstStyle/>
          <a:p>
            <a:pPr>
              <a:buSzPct val="25000"/>
            </a:pPr>
            <a:fld id="{00000000-1234-1234-1234-123412341234}" type="slidenum">
              <a:rPr lang="en-US"/>
              <a:pPr>
                <a:buSzPct val="2500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3"/>
        <p:cNvGrpSpPr/>
        <p:nvPr/>
      </p:nvGrpSpPr>
      <p:grpSpPr>
        <a:xfrm>
          <a:off x="0" y="0"/>
          <a:ext cx="0" cy="0"/>
          <a:chOff x="0" y="0"/>
          <a:chExt cx="0" cy="0"/>
        </a:xfrm>
      </p:grpSpPr>
      <p:sp>
        <p:nvSpPr>
          <p:cNvPr id="434" name="Shape 434"/>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435" name="Shape 435"/>
          <p:cNvSpPr txBox="1">
            <a:spLocks noGrp="1"/>
          </p:cNvSpPr>
          <p:nvPr>
            <p:ph type="body" idx="1"/>
          </p:nvPr>
        </p:nvSpPr>
        <p:spPr>
          <a:xfrm>
            <a:off x="930595" y="3378339"/>
            <a:ext cx="7444739" cy="2369224"/>
          </a:xfrm>
          <a:prstGeom prst="rect">
            <a:avLst/>
          </a:prstGeom>
          <a:noFill/>
          <a:ln>
            <a:noFill/>
          </a:ln>
        </p:spPr>
        <p:txBody>
          <a:bodyPr lIns="93272" tIns="46623" rIns="93272" bIns="46623" anchor="t" anchorCtr="0">
            <a:noAutofit/>
          </a:bodyPr>
          <a:lstStyle/>
          <a:p>
            <a:endParaRPr>
              <a:solidFill>
                <a:schemeClr val="dk1"/>
              </a:solidFill>
              <a:latin typeface="Arial"/>
              <a:ea typeface="Arial"/>
              <a:cs typeface="Arial"/>
              <a:sym typeface="Arial"/>
            </a:endParaRPr>
          </a:p>
        </p:txBody>
      </p:sp>
      <p:sp>
        <p:nvSpPr>
          <p:cNvPr id="436" name="Shape 436"/>
          <p:cNvSpPr txBox="1">
            <a:spLocks noGrp="1"/>
          </p:cNvSpPr>
          <p:nvPr>
            <p:ph type="sldNum" idx="12"/>
          </p:nvPr>
        </p:nvSpPr>
        <p:spPr>
          <a:xfrm>
            <a:off x="5271204" y="6667712"/>
            <a:ext cx="4032566" cy="352147"/>
          </a:xfrm>
          <a:prstGeom prst="rect">
            <a:avLst/>
          </a:prstGeom>
          <a:noFill/>
          <a:ln>
            <a:noFill/>
          </a:ln>
        </p:spPr>
        <p:txBody>
          <a:bodyPr lIns="93272" tIns="46623" rIns="93272" bIns="46623" anchor="b" anchorCtr="0">
            <a:noAutofit/>
          </a:bodyPr>
          <a:lstStyle/>
          <a:p>
            <a:pPr>
              <a:buSzPct val="25000"/>
            </a:pPr>
            <a:fld id="{00000000-1234-1234-1234-123412341234}" type="slidenum">
              <a:rPr lang="en-US"/>
              <a:pPr>
                <a:buSzPct val="2500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
        <p:cNvGrpSpPr/>
        <p:nvPr/>
      </p:nvGrpSpPr>
      <p:grpSpPr>
        <a:xfrm>
          <a:off x="0" y="0"/>
          <a:ext cx="0" cy="0"/>
          <a:chOff x="0" y="0"/>
          <a:chExt cx="0" cy="0"/>
        </a:xfrm>
      </p:grpSpPr>
      <p:sp>
        <p:nvSpPr>
          <p:cNvPr id="419" name="Shape 419"/>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420" name="Shape 420"/>
          <p:cNvSpPr txBox="1">
            <a:spLocks noGrp="1"/>
          </p:cNvSpPr>
          <p:nvPr>
            <p:ph type="body" idx="1"/>
          </p:nvPr>
        </p:nvSpPr>
        <p:spPr>
          <a:xfrm>
            <a:off x="930595" y="3378339"/>
            <a:ext cx="7444739" cy="2369224"/>
          </a:xfrm>
          <a:prstGeom prst="rect">
            <a:avLst/>
          </a:prstGeom>
          <a:noFill/>
          <a:ln>
            <a:noFill/>
          </a:ln>
        </p:spPr>
        <p:txBody>
          <a:bodyPr lIns="93272" tIns="46623" rIns="93272" bIns="46623" anchor="t" anchorCtr="0">
            <a:noAutofit/>
          </a:bodyPr>
          <a:lstStyle/>
          <a:p>
            <a:endParaRPr>
              <a:solidFill>
                <a:schemeClr val="dk1"/>
              </a:solidFill>
              <a:latin typeface="Arial"/>
              <a:ea typeface="Arial"/>
              <a:cs typeface="Arial"/>
              <a:sym typeface="Arial"/>
            </a:endParaRPr>
          </a:p>
        </p:txBody>
      </p:sp>
      <p:sp>
        <p:nvSpPr>
          <p:cNvPr id="421" name="Shape 421"/>
          <p:cNvSpPr txBox="1">
            <a:spLocks noGrp="1"/>
          </p:cNvSpPr>
          <p:nvPr>
            <p:ph type="sldNum" idx="12"/>
          </p:nvPr>
        </p:nvSpPr>
        <p:spPr>
          <a:xfrm>
            <a:off x="5271204" y="6667712"/>
            <a:ext cx="4032566" cy="352147"/>
          </a:xfrm>
          <a:prstGeom prst="rect">
            <a:avLst/>
          </a:prstGeom>
          <a:noFill/>
          <a:ln>
            <a:noFill/>
          </a:ln>
        </p:spPr>
        <p:txBody>
          <a:bodyPr lIns="93272" tIns="46623" rIns="93272" bIns="46623" anchor="b" anchorCtr="0">
            <a:noAutofit/>
          </a:bodyPr>
          <a:lstStyle/>
          <a:p>
            <a:pPr>
              <a:buSzPct val="25000"/>
            </a:pPr>
            <a:fld id="{00000000-1234-1234-1234-123412341234}" type="slidenum">
              <a:rPr lang="en-US"/>
              <a:pPr>
                <a:buSzPct val="2500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
        <p:cNvGrpSpPr/>
        <p:nvPr/>
      </p:nvGrpSpPr>
      <p:grpSpPr>
        <a:xfrm>
          <a:off x="0" y="0"/>
          <a:ext cx="0" cy="0"/>
          <a:chOff x="0" y="0"/>
          <a:chExt cx="0" cy="0"/>
        </a:xfrm>
      </p:grpSpPr>
      <p:sp>
        <p:nvSpPr>
          <p:cNvPr id="419" name="Shape 419"/>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420" name="Shape 420"/>
          <p:cNvSpPr txBox="1">
            <a:spLocks noGrp="1"/>
          </p:cNvSpPr>
          <p:nvPr>
            <p:ph type="body" idx="1"/>
          </p:nvPr>
        </p:nvSpPr>
        <p:spPr>
          <a:xfrm>
            <a:off x="930594" y="3378339"/>
            <a:ext cx="7444739" cy="2369224"/>
          </a:xfrm>
          <a:prstGeom prst="rect">
            <a:avLst/>
          </a:prstGeom>
          <a:noFill/>
          <a:ln>
            <a:noFill/>
          </a:ln>
        </p:spPr>
        <p:txBody>
          <a:bodyPr lIns="93272" tIns="46623" rIns="93272" bIns="46623" anchor="t" anchorCtr="0">
            <a:noAutofit/>
          </a:bodyPr>
          <a:lstStyle/>
          <a:p>
            <a:endParaRPr>
              <a:solidFill>
                <a:schemeClr val="dk1"/>
              </a:solidFill>
              <a:latin typeface="Arial"/>
              <a:ea typeface="Arial"/>
              <a:cs typeface="Arial"/>
              <a:sym typeface="Arial"/>
            </a:endParaRPr>
          </a:p>
        </p:txBody>
      </p:sp>
      <p:sp>
        <p:nvSpPr>
          <p:cNvPr id="421" name="Shape 421"/>
          <p:cNvSpPr txBox="1">
            <a:spLocks noGrp="1"/>
          </p:cNvSpPr>
          <p:nvPr>
            <p:ph type="sldNum" idx="12"/>
          </p:nvPr>
        </p:nvSpPr>
        <p:spPr>
          <a:xfrm>
            <a:off x="5271204" y="6667711"/>
            <a:ext cx="4032566" cy="352147"/>
          </a:xfrm>
          <a:prstGeom prst="rect">
            <a:avLst/>
          </a:prstGeom>
          <a:noFill/>
          <a:ln>
            <a:noFill/>
          </a:ln>
        </p:spPr>
        <p:txBody>
          <a:bodyPr lIns="93272" tIns="46623" rIns="93272" bIns="46623" anchor="b" anchorCtr="0">
            <a:noAutofit/>
          </a:bodyPr>
          <a:lstStyle/>
          <a:p>
            <a:pPr>
              <a:buSzPct val="25000"/>
            </a:pPr>
            <a:fld id="{00000000-1234-1234-1234-123412341234}" type="slidenum">
              <a:rPr lang="en-US"/>
              <a:pPr>
                <a:buSzPct val="2500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Shape 426"/>
          <p:cNvSpPr>
            <a:spLocks noGrp="1" noRot="1" noChangeAspect="1"/>
          </p:cNvSpPr>
          <p:nvPr>
            <p:ph type="sldImg" idx="2"/>
          </p:nvPr>
        </p:nvSpPr>
        <p:spPr>
          <a:xfrm>
            <a:off x="2547938" y="877888"/>
            <a:ext cx="4210050" cy="23685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427" name="Shape 427"/>
          <p:cNvSpPr txBox="1">
            <a:spLocks noGrp="1"/>
          </p:cNvSpPr>
          <p:nvPr>
            <p:ph type="body" idx="1"/>
          </p:nvPr>
        </p:nvSpPr>
        <p:spPr>
          <a:xfrm>
            <a:off x="930594" y="3378339"/>
            <a:ext cx="7444739" cy="2369224"/>
          </a:xfrm>
          <a:prstGeom prst="rect">
            <a:avLst/>
          </a:prstGeom>
          <a:noFill/>
          <a:ln>
            <a:noFill/>
          </a:ln>
        </p:spPr>
        <p:txBody>
          <a:bodyPr lIns="93272" tIns="46623" rIns="93272" bIns="46623" anchor="t" anchorCtr="0">
            <a:noAutofit/>
          </a:bodyPr>
          <a:lstStyle/>
          <a:p>
            <a:endParaRPr>
              <a:solidFill>
                <a:schemeClr val="dk1"/>
              </a:solidFill>
              <a:latin typeface="Arial"/>
              <a:ea typeface="Arial"/>
              <a:cs typeface="Arial"/>
              <a:sym typeface="Arial"/>
            </a:endParaRPr>
          </a:p>
        </p:txBody>
      </p:sp>
      <p:sp>
        <p:nvSpPr>
          <p:cNvPr id="428" name="Shape 428"/>
          <p:cNvSpPr txBox="1">
            <a:spLocks noGrp="1"/>
          </p:cNvSpPr>
          <p:nvPr>
            <p:ph type="sldNum" idx="12"/>
          </p:nvPr>
        </p:nvSpPr>
        <p:spPr>
          <a:xfrm>
            <a:off x="5271204" y="6667711"/>
            <a:ext cx="4032566" cy="352147"/>
          </a:xfrm>
          <a:prstGeom prst="rect">
            <a:avLst/>
          </a:prstGeom>
          <a:noFill/>
          <a:ln>
            <a:noFill/>
          </a:ln>
        </p:spPr>
        <p:txBody>
          <a:bodyPr lIns="93272" tIns="46623" rIns="93272" bIns="46623" anchor="b" anchorCtr="0">
            <a:noAutofit/>
          </a:bodyPr>
          <a:lstStyle/>
          <a:p>
            <a:pPr>
              <a:buSzPct val="25000"/>
            </a:pPr>
            <a:fld id="{00000000-1234-1234-1234-123412341234}" type="slidenum">
              <a:rPr lang="en-US"/>
              <a:pPr>
                <a:buSzPct val="2500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9"/>
            <a:ext cx="10363200" cy="1470025"/>
          </a:xfrm>
        </p:spPr>
        <p:txBody>
          <a:bodyPr>
            <a:normAutofit/>
          </a:bodyPr>
          <a:lstStyle>
            <a:lvl1pPr>
              <a:defRPr sz="4800">
                <a:solidFill>
                  <a:srgbClr val="FE37FF"/>
                </a:solidFill>
              </a:defRPr>
            </a:lvl1pPr>
          </a:lstStyle>
          <a:p>
            <a:r>
              <a:rPr lang="en-CA"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rgbClr val="00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smtClean="0"/>
              <a:t>Click to edit Master subtitle style</a:t>
            </a:r>
            <a:endParaRPr lang="en-US" dirty="0"/>
          </a:p>
        </p:txBody>
      </p:sp>
    </p:spTree>
    <p:extLst>
      <p:ext uri="{BB962C8B-B14F-4D97-AF65-F5344CB8AC3E}">
        <p14:creationId xmlns:p14="http://schemas.microsoft.com/office/powerpoint/2010/main" val="2551349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a:xfrm>
            <a:off x="609600" y="6356354"/>
            <a:ext cx="2844800" cy="365125"/>
          </a:xfrm>
          <a:prstGeom prst="rect">
            <a:avLst/>
          </a:prstGeom>
        </p:spPr>
        <p:txBody>
          <a:bodyPr/>
          <a:lstStyle/>
          <a:p>
            <a:fld id="{CAB7983A-F392-B747-BB7F-DE3B4FD5CF55}" type="datetimeFigureOut">
              <a:rPr lang="en-US" smtClean="0"/>
              <a:t>2/26/2015</a:t>
            </a:fld>
            <a:endParaRPr lang="en-US"/>
          </a:p>
        </p:txBody>
      </p:sp>
      <p:sp>
        <p:nvSpPr>
          <p:cNvPr id="5" name="Footer Placeholder 4"/>
          <p:cNvSpPr>
            <a:spLocks noGrp="1"/>
          </p:cNvSpPr>
          <p:nvPr>
            <p:ph type="ftr" sz="quarter" idx="11"/>
          </p:nvPr>
        </p:nvSpPr>
        <p:spPr>
          <a:xfrm>
            <a:off x="4165600" y="6356354"/>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37600" y="6356354"/>
            <a:ext cx="2844800" cy="365125"/>
          </a:xfrm>
          <a:prstGeom prst="rect">
            <a:avLst/>
          </a:prstGeom>
        </p:spPr>
        <p:txBody>
          <a:bodyPr/>
          <a:lstStyle/>
          <a:p>
            <a:fld id="{0EED34C2-8D5D-114E-BF46-3ADAD6424D75}" type="slidenum">
              <a:rPr lang="en-US" smtClean="0"/>
              <a:t>‹#›</a:t>
            </a:fld>
            <a:endParaRPr lang="en-US"/>
          </a:p>
        </p:txBody>
      </p:sp>
    </p:spTree>
    <p:extLst>
      <p:ext uri="{BB962C8B-B14F-4D97-AF65-F5344CB8AC3E}">
        <p14:creationId xmlns:p14="http://schemas.microsoft.com/office/powerpoint/2010/main" val="1288685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7432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609600" y="274642"/>
            <a:ext cx="80772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a:xfrm>
            <a:off x="609600" y="6356354"/>
            <a:ext cx="2844800" cy="365125"/>
          </a:xfrm>
          <a:prstGeom prst="rect">
            <a:avLst/>
          </a:prstGeom>
        </p:spPr>
        <p:txBody>
          <a:bodyPr/>
          <a:lstStyle/>
          <a:p>
            <a:fld id="{CAB7983A-F392-B747-BB7F-DE3B4FD5CF55}" type="datetimeFigureOut">
              <a:rPr lang="en-US" smtClean="0"/>
              <a:t>2/26/2015</a:t>
            </a:fld>
            <a:endParaRPr lang="en-US"/>
          </a:p>
        </p:txBody>
      </p:sp>
      <p:sp>
        <p:nvSpPr>
          <p:cNvPr id="5" name="Footer Placeholder 4"/>
          <p:cNvSpPr>
            <a:spLocks noGrp="1"/>
          </p:cNvSpPr>
          <p:nvPr>
            <p:ph type="ftr" sz="quarter" idx="11"/>
          </p:nvPr>
        </p:nvSpPr>
        <p:spPr>
          <a:xfrm>
            <a:off x="4165600" y="6356354"/>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737600" y="6356354"/>
            <a:ext cx="2844800" cy="365125"/>
          </a:xfrm>
          <a:prstGeom prst="rect">
            <a:avLst/>
          </a:prstGeom>
        </p:spPr>
        <p:txBody>
          <a:bodyPr/>
          <a:lstStyle/>
          <a:p>
            <a:fld id="{0EED34C2-8D5D-114E-BF46-3ADAD6424D75}" type="slidenum">
              <a:rPr lang="en-US" smtClean="0"/>
              <a:t>‹#›</a:t>
            </a:fld>
            <a:endParaRPr lang="en-US"/>
          </a:p>
        </p:txBody>
      </p:sp>
    </p:spTree>
    <p:extLst>
      <p:ext uri="{BB962C8B-B14F-4D97-AF65-F5344CB8AC3E}">
        <p14:creationId xmlns:p14="http://schemas.microsoft.com/office/powerpoint/2010/main" val="2731959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Tree>
    <p:extLst>
      <p:ext uri="{BB962C8B-B14F-4D97-AF65-F5344CB8AC3E}">
        <p14:creationId xmlns:p14="http://schemas.microsoft.com/office/powerpoint/2010/main" val="31704760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101" y="5293518"/>
            <a:ext cx="12192124"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101" y="5293518"/>
            <a:ext cx="12192124"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1" y="5545933"/>
            <a:ext cx="12195177"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6096000" y="1676400"/>
            <a:ext cx="5181600" cy="1524000"/>
          </a:xfrm>
        </p:spPr>
        <p:txBody>
          <a:bodyPr anchor="b" anchorCtr="0"/>
          <a:lstStyle>
            <a:lvl1pPr algn="l">
              <a:defRPr/>
            </a:lvl1pPr>
          </a:lstStyle>
          <a:p>
            <a:r>
              <a:rPr lang="en-CA" smtClean="0"/>
              <a:t>Click to edit Master title style</a:t>
            </a:r>
            <a:endParaRPr lang="en-US" dirty="0"/>
          </a:p>
        </p:txBody>
      </p:sp>
      <p:sp>
        <p:nvSpPr>
          <p:cNvPr id="3" name="Subtitle 2"/>
          <p:cNvSpPr>
            <a:spLocks noGrp="1"/>
          </p:cNvSpPr>
          <p:nvPr>
            <p:ph type="subTitle" idx="1"/>
          </p:nvPr>
        </p:nvSpPr>
        <p:spPr>
          <a:xfrm>
            <a:off x="6096000" y="3203574"/>
            <a:ext cx="51816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dirty="0"/>
          </a:p>
        </p:txBody>
      </p:sp>
      <p:sp>
        <p:nvSpPr>
          <p:cNvPr id="10" name="Rectangle 9"/>
          <p:cNvSpPr/>
          <p:nvPr/>
        </p:nvSpPr>
        <p:spPr>
          <a:xfrm>
            <a:off x="0" y="5262466"/>
            <a:ext cx="12192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73" y="5502670"/>
            <a:ext cx="12192088"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22C5E7A-9126-D943-8081-C5C9DBBCA84E}" type="datetimeFigureOut">
              <a:rPr lang="en-US" smtClean="0"/>
              <a:t>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a:bodyPr>
          <a:lstStyle/>
          <a:p>
            <a:fld id="{BDAA7B7C-8B43-C140-9F7B-3FC63A209590}"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6"/>
            <a:ext cx="9652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09853" y="6148043"/>
            <a:ext cx="978532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a:xfrm>
            <a:off x="914400" y="1600201"/>
            <a:ext cx="10363200" cy="373380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9" name="Freeform 8"/>
          <p:cNvSpPr/>
          <p:nvPr/>
        </p:nvSpPr>
        <p:spPr>
          <a:xfrm>
            <a:off x="-261" y="5412337"/>
            <a:ext cx="10140757"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2240967" y="6116508"/>
            <a:ext cx="9954208"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22C5E7A-9126-D943-8081-C5C9DBBCA84E}" type="datetimeFigureOut">
              <a:rPr lang="en-US" smtClean="0"/>
              <a:t>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A7B7C-8B43-C140-9F7B-3FC63A209590}"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1" y="5545933"/>
            <a:ext cx="12195177"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101" y="5293518"/>
            <a:ext cx="12192124"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101" y="5293518"/>
            <a:ext cx="12192124"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963084" y="3633788"/>
            <a:ext cx="10363200" cy="1362075"/>
          </a:xfrm>
        </p:spPr>
        <p:txBody>
          <a:bodyPr anchor="t"/>
          <a:lstStyle>
            <a:lvl1pPr algn="l">
              <a:defRPr sz="4000" b="0" i="0" cap="all" baseline="0"/>
            </a:lvl1pPr>
          </a:lstStyle>
          <a:p>
            <a:r>
              <a:rPr lang="en-CA" smtClean="0"/>
              <a:t>Click to edit Master title style</a:t>
            </a:r>
            <a:endParaRPr lang="en-US" dirty="0"/>
          </a:p>
        </p:txBody>
      </p:sp>
      <p:sp>
        <p:nvSpPr>
          <p:cNvPr id="3" name="Text Placeholder 2"/>
          <p:cNvSpPr>
            <a:spLocks noGrp="1"/>
          </p:cNvSpPr>
          <p:nvPr>
            <p:ph type="body" idx="1"/>
          </p:nvPr>
        </p:nvSpPr>
        <p:spPr>
          <a:xfrm>
            <a:off x="963084" y="2133601"/>
            <a:ext cx="103632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10" name="Rectangle 9"/>
          <p:cNvSpPr/>
          <p:nvPr/>
        </p:nvSpPr>
        <p:spPr>
          <a:xfrm>
            <a:off x="0" y="5262466"/>
            <a:ext cx="12192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73" y="5502670"/>
            <a:ext cx="12192088"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22C5E7A-9126-D943-8081-C5C9DBBCA84E}" type="datetimeFigureOut">
              <a:rPr lang="en-US" smtClean="0"/>
              <a:t>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AA7B7C-8B43-C140-9F7B-3FC63A209590}"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8" name="Freeform 7"/>
          <p:cNvSpPr/>
          <p:nvPr/>
        </p:nvSpPr>
        <p:spPr>
          <a:xfrm>
            <a:off x="2409853" y="6148043"/>
            <a:ext cx="978532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6"/>
            <a:ext cx="9652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CA" smtClean="0"/>
              <a:t>Click to edit Master title style</a:t>
            </a:r>
            <a:endParaRPr lang="en-US"/>
          </a:p>
        </p:txBody>
      </p:sp>
      <p:sp>
        <p:nvSpPr>
          <p:cNvPr id="10" name="Freeform 9"/>
          <p:cNvSpPr/>
          <p:nvPr/>
        </p:nvSpPr>
        <p:spPr>
          <a:xfrm>
            <a:off x="-261" y="5412337"/>
            <a:ext cx="10140757"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240967" y="6116508"/>
            <a:ext cx="9954208"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22C5E7A-9126-D943-8081-C5C9DBBCA84E}" type="datetimeFigureOut">
              <a:rPr lang="en-US" smtClean="0"/>
              <a:t>2/26/2015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AA7B7C-8B43-C140-9F7B-3FC63A209590}" type="slidenum">
              <a:rPr lang="en-US" smtClean="0"/>
              <a:t>‹#›</a:t>
            </a:fld>
            <a:endParaRPr lang="en-US"/>
          </a:p>
        </p:txBody>
      </p:sp>
      <p:sp>
        <p:nvSpPr>
          <p:cNvPr id="13" name="Content Placeholder 12"/>
          <p:cNvSpPr>
            <a:spLocks noGrp="1"/>
          </p:cNvSpPr>
          <p:nvPr>
            <p:ph sz="quarter" idx="13"/>
          </p:nvPr>
        </p:nvSpPr>
        <p:spPr>
          <a:xfrm>
            <a:off x="914400" y="1536192"/>
            <a:ext cx="4876800" cy="3877056"/>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15" name="Content Placeholder 14"/>
          <p:cNvSpPr>
            <a:spLocks noGrp="1"/>
          </p:cNvSpPr>
          <p:nvPr>
            <p:ph sz="quarter" idx="14"/>
          </p:nvPr>
        </p:nvSpPr>
        <p:spPr>
          <a:xfrm>
            <a:off x="6400800" y="1536192"/>
            <a:ext cx="4876800" cy="3877056"/>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Freeform 9"/>
          <p:cNvSpPr/>
          <p:nvPr/>
        </p:nvSpPr>
        <p:spPr>
          <a:xfrm>
            <a:off x="2409853" y="6148043"/>
            <a:ext cx="978532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6"/>
            <a:ext cx="9652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914400" y="1535113"/>
            <a:ext cx="48768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5" name="Text Placeholder 4"/>
          <p:cNvSpPr>
            <a:spLocks noGrp="1"/>
          </p:cNvSpPr>
          <p:nvPr>
            <p:ph type="body" sz="quarter" idx="3"/>
          </p:nvPr>
        </p:nvSpPr>
        <p:spPr>
          <a:xfrm>
            <a:off x="6400800" y="1535113"/>
            <a:ext cx="48768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12" name="Freeform 11"/>
          <p:cNvSpPr/>
          <p:nvPr/>
        </p:nvSpPr>
        <p:spPr>
          <a:xfrm>
            <a:off x="-261" y="5412337"/>
            <a:ext cx="10140757"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2240967" y="6116508"/>
            <a:ext cx="9954208"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322C5E7A-9126-D943-8081-C5C9DBBCA84E}" type="datetimeFigureOut">
              <a:rPr lang="en-US" smtClean="0"/>
              <a:t>2/26/2015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AA7B7C-8B43-C140-9F7B-3FC63A209590}" type="slidenum">
              <a:rPr lang="en-US" smtClean="0"/>
              <a:t>‹#›</a:t>
            </a:fld>
            <a:endParaRPr lang="en-US"/>
          </a:p>
        </p:txBody>
      </p:sp>
      <p:sp>
        <p:nvSpPr>
          <p:cNvPr id="15" name="Content Placeholder 14"/>
          <p:cNvSpPr>
            <a:spLocks noGrp="1"/>
          </p:cNvSpPr>
          <p:nvPr>
            <p:ph sz="quarter" idx="13"/>
          </p:nvPr>
        </p:nvSpPr>
        <p:spPr>
          <a:xfrm>
            <a:off x="914400" y="2209800"/>
            <a:ext cx="4876800" cy="320040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17" name="Content Placeholder 16"/>
          <p:cNvSpPr>
            <a:spLocks noGrp="1"/>
          </p:cNvSpPr>
          <p:nvPr>
            <p:ph sz="quarter" idx="14"/>
          </p:nvPr>
        </p:nvSpPr>
        <p:spPr>
          <a:xfrm>
            <a:off x="6400800" y="2209800"/>
            <a:ext cx="4876800" cy="320040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2" y="5010152"/>
            <a:ext cx="9918700"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8"/>
            <a:ext cx="12196237"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CA" smtClean="0"/>
              <a:t>Click to edit Master title style</a:t>
            </a:r>
            <a:endParaRPr lang="en-US"/>
          </a:p>
        </p:txBody>
      </p:sp>
      <p:sp>
        <p:nvSpPr>
          <p:cNvPr id="8" name="Freeform 7"/>
          <p:cNvSpPr/>
          <p:nvPr/>
        </p:nvSpPr>
        <p:spPr>
          <a:xfrm>
            <a:off x="1" y="4973411"/>
            <a:ext cx="10233156"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3176" y="5696242"/>
            <a:ext cx="12195176"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322C5E7A-9126-D943-8081-C5C9DBBCA84E}" type="datetimeFigureOut">
              <a:rPr lang="en-US" smtClean="0"/>
              <a:t>2/26/2015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AA7B7C-8B43-C140-9F7B-3FC63A209590}"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8"/>
            <a:ext cx="12196237"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4381499"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3176" y="5696242"/>
            <a:ext cx="12195176"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61" y="5347021"/>
            <a:ext cx="4568308"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22C5E7A-9126-D943-8081-C5C9DBBCA84E}" type="datetimeFigureOut">
              <a:rPr lang="en-US" smtClean="0"/>
              <a:t>2/26/2015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AA7B7C-8B43-C140-9F7B-3FC63A2095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888449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8" name="Freeform 7"/>
          <p:cNvSpPr/>
          <p:nvPr/>
        </p:nvSpPr>
        <p:spPr>
          <a:xfrm>
            <a:off x="2" y="5010152"/>
            <a:ext cx="9918700"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8"/>
            <a:ext cx="12196237"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902208" y="609600"/>
            <a:ext cx="4511040" cy="914400"/>
          </a:xfrm>
        </p:spPr>
        <p:txBody>
          <a:bodyPr anchor="b">
            <a:noAutofit/>
          </a:bodyPr>
          <a:lstStyle>
            <a:lvl1pPr algn="l">
              <a:defRPr sz="2200" b="0" i="0" cap="none" baseline="0">
                <a:solidFill>
                  <a:schemeClr val="tx2"/>
                </a:solidFill>
              </a:defRPr>
            </a:lvl1pPr>
          </a:lstStyle>
          <a:p>
            <a:r>
              <a:rPr lang="en-CA" smtClean="0"/>
              <a:t>Click to edit Master title style</a:t>
            </a:r>
            <a:endParaRPr lang="en-US" dirty="0"/>
          </a:p>
        </p:txBody>
      </p:sp>
      <p:sp>
        <p:nvSpPr>
          <p:cNvPr id="10" name="Freeform 9"/>
          <p:cNvSpPr/>
          <p:nvPr/>
        </p:nvSpPr>
        <p:spPr>
          <a:xfrm>
            <a:off x="1" y="4973411"/>
            <a:ext cx="10233156"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176" y="5696242"/>
            <a:ext cx="12195176"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AB7983A-F392-B747-BB7F-DE3B4FD5CF55}" type="datetimeFigureOut">
              <a:rPr lang="en-US" smtClean="0"/>
              <a:t>2/26/2015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D34C2-8D5D-114E-BF46-3ADAD6424D75}" type="slidenum">
              <a:rPr lang="en-US" smtClean="0"/>
              <a:t>‹#›</a:t>
            </a:fld>
            <a:endParaRPr lang="en-US"/>
          </a:p>
        </p:txBody>
      </p:sp>
      <p:sp>
        <p:nvSpPr>
          <p:cNvPr id="13" name="Content Placeholder 12"/>
          <p:cNvSpPr>
            <a:spLocks noGrp="1"/>
          </p:cNvSpPr>
          <p:nvPr>
            <p:ph sz="quarter" idx="13"/>
          </p:nvPr>
        </p:nvSpPr>
        <p:spPr>
          <a:xfrm>
            <a:off x="6096000" y="609600"/>
            <a:ext cx="5181600" cy="419100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14" name="Text Placeholder 13"/>
          <p:cNvSpPr>
            <a:spLocks noGrp="1"/>
          </p:cNvSpPr>
          <p:nvPr>
            <p:ph type="body" sz="quarter" idx="14"/>
          </p:nvPr>
        </p:nvSpPr>
        <p:spPr>
          <a:xfrm>
            <a:off x="901699" y="1527048"/>
            <a:ext cx="451104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CA"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Freeform 7"/>
          <p:cNvSpPr/>
          <p:nvPr/>
        </p:nvSpPr>
        <p:spPr>
          <a:xfrm>
            <a:off x="2409853" y="6148043"/>
            <a:ext cx="978532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6"/>
            <a:ext cx="9652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6096000" y="609601"/>
            <a:ext cx="51816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lang="en-US" dirty="0"/>
          </a:p>
        </p:txBody>
      </p:sp>
      <p:sp>
        <p:nvSpPr>
          <p:cNvPr id="10" name="Freeform 9"/>
          <p:cNvSpPr/>
          <p:nvPr/>
        </p:nvSpPr>
        <p:spPr>
          <a:xfrm>
            <a:off x="-261" y="5412337"/>
            <a:ext cx="10140757"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240967" y="6116508"/>
            <a:ext cx="9954208"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22C5E7A-9126-D943-8081-C5C9DBBCA84E}" type="datetimeFigureOut">
              <a:rPr lang="en-US" smtClean="0"/>
              <a:t>2/26/2015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AA7B7C-8B43-C140-9F7B-3FC63A209590}" type="slidenum">
              <a:rPr lang="en-US" smtClean="0"/>
              <a:t>‹#›</a:t>
            </a:fld>
            <a:endParaRPr lang="en-US"/>
          </a:p>
        </p:txBody>
      </p:sp>
      <p:sp>
        <p:nvSpPr>
          <p:cNvPr id="14" name="Title 1"/>
          <p:cNvSpPr>
            <a:spLocks noGrp="1"/>
          </p:cNvSpPr>
          <p:nvPr>
            <p:ph type="title"/>
          </p:nvPr>
        </p:nvSpPr>
        <p:spPr>
          <a:xfrm>
            <a:off x="902208" y="609600"/>
            <a:ext cx="4511040" cy="914400"/>
          </a:xfrm>
        </p:spPr>
        <p:txBody>
          <a:bodyPr anchor="b">
            <a:noAutofit/>
          </a:bodyPr>
          <a:lstStyle>
            <a:lvl1pPr algn="l">
              <a:defRPr sz="2200" b="0" i="0" cap="none" baseline="0">
                <a:solidFill>
                  <a:schemeClr val="tx2"/>
                </a:solidFill>
              </a:defRPr>
            </a:lvl1pPr>
          </a:lstStyle>
          <a:p>
            <a:r>
              <a:rPr lang="en-CA" smtClean="0"/>
              <a:t>Click to edit Master title style</a:t>
            </a:r>
            <a:endParaRPr lang="en-US" dirty="0"/>
          </a:p>
        </p:txBody>
      </p:sp>
      <p:sp>
        <p:nvSpPr>
          <p:cNvPr id="15" name="Text Placeholder 14"/>
          <p:cNvSpPr>
            <a:spLocks noGrp="1"/>
          </p:cNvSpPr>
          <p:nvPr>
            <p:ph type="body" sz="quarter" idx="14"/>
          </p:nvPr>
        </p:nvSpPr>
        <p:spPr>
          <a:xfrm>
            <a:off x="902209" y="1524000"/>
            <a:ext cx="4508500"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CA"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6"/>
            <a:ext cx="9652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09853" y="6148043"/>
            <a:ext cx="978532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61" y="5412337"/>
            <a:ext cx="10140757"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2240967" y="6116508"/>
            <a:ext cx="9954208"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CAB7983A-F392-B747-BB7F-DE3B4FD5CF55}" type="datetimeFigureOut">
              <a:rPr lang="en-US" smtClean="0"/>
              <a:t>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D34C2-8D5D-114E-BF46-3ADAD6424D75}"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6"/>
            <a:ext cx="9652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09853" y="6148043"/>
            <a:ext cx="978532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61" y="5412337"/>
            <a:ext cx="10140757"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2240967" y="6116508"/>
            <a:ext cx="9954208"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8839200" y="274639"/>
            <a:ext cx="27432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CAB7983A-F392-B747-BB7F-DE3B4FD5CF55}" type="datetimeFigureOut">
              <a:rPr lang="en-US" smtClean="0"/>
              <a:t>2/26/2015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D34C2-8D5D-114E-BF46-3ADAD6424D7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4"/>
            <a:ext cx="103632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dirty="0" smtClean="0"/>
              <a:t>Click to edit Master text styles</a:t>
            </a:r>
          </a:p>
        </p:txBody>
      </p:sp>
    </p:spTree>
    <p:extLst>
      <p:ext uri="{BB962C8B-B14F-4D97-AF65-F5344CB8AC3E}">
        <p14:creationId xmlns:p14="http://schemas.microsoft.com/office/powerpoint/2010/main" val="2834038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609600" y="1600204"/>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6172200" y="1600204"/>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2405653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609602"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609602"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6192837" y="1535113"/>
            <a:ext cx="538956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6192837" y="2174875"/>
            <a:ext cx="538956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4061877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Tree>
    <p:extLst>
      <p:ext uri="{BB962C8B-B14F-4D97-AF65-F5344CB8AC3E}">
        <p14:creationId xmlns:p14="http://schemas.microsoft.com/office/powerpoint/2010/main" val="4061493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76387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4767266" y="273054"/>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609600" y="1435103"/>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a:xfrm>
            <a:off x="609600" y="6356354"/>
            <a:ext cx="2844800" cy="365125"/>
          </a:xfrm>
          <a:prstGeom prst="rect">
            <a:avLst/>
          </a:prstGeom>
        </p:spPr>
        <p:txBody>
          <a:bodyPr/>
          <a:lstStyle/>
          <a:p>
            <a:fld id="{CAB7983A-F392-B747-BB7F-DE3B4FD5CF55}" type="datetimeFigureOut">
              <a:rPr lang="en-US" smtClean="0"/>
              <a:t>2/26/2015</a:t>
            </a:fld>
            <a:endParaRPr lang="en-US"/>
          </a:p>
        </p:txBody>
      </p:sp>
      <p:sp>
        <p:nvSpPr>
          <p:cNvPr id="6" name="Footer Placeholder 5"/>
          <p:cNvSpPr>
            <a:spLocks noGrp="1"/>
          </p:cNvSpPr>
          <p:nvPr>
            <p:ph type="ftr" sz="quarter" idx="11"/>
          </p:nvPr>
        </p:nvSpPr>
        <p:spPr>
          <a:xfrm>
            <a:off x="4165600" y="6356354"/>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737600" y="6356354"/>
            <a:ext cx="2844800" cy="365125"/>
          </a:xfrm>
          <a:prstGeom prst="rect">
            <a:avLst/>
          </a:prstGeom>
        </p:spPr>
        <p:txBody>
          <a:bodyPr/>
          <a:lstStyle/>
          <a:p>
            <a:fld id="{0EED34C2-8D5D-114E-BF46-3ADAD6424D75}" type="slidenum">
              <a:rPr lang="en-US" smtClean="0"/>
              <a:t>‹#›</a:t>
            </a:fld>
            <a:endParaRPr lang="en-US"/>
          </a:p>
        </p:txBody>
      </p:sp>
    </p:spTree>
    <p:extLst>
      <p:ext uri="{BB962C8B-B14F-4D97-AF65-F5344CB8AC3E}">
        <p14:creationId xmlns:p14="http://schemas.microsoft.com/office/powerpoint/2010/main" val="236443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Tree>
    <p:extLst>
      <p:ext uri="{BB962C8B-B14F-4D97-AF65-F5344CB8AC3E}">
        <p14:creationId xmlns:p14="http://schemas.microsoft.com/office/powerpoint/2010/main" val="201081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w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CA" dirty="0" smtClean="0"/>
              <a:t>Click to edit Master title style</a:t>
            </a:r>
            <a:endParaRPr lang="en-US" dirty="0"/>
          </a:p>
        </p:txBody>
      </p:sp>
      <p:sp>
        <p:nvSpPr>
          <p:cNvPr id="3" name="Text Placeholder 2"/>
          <p:cNvSpPr>
            <a:spLocks noGrp="1"/>
          </p:cNvSpPr>
          <p:nvPr>
            <p:ph type="body" idx="1"/>
          </p:nvPr>
        </p:nvSpPr>
        <p:spPr>
          <a:xfrm>
            <a:off x="609600" y="1600204"/>
            <a:ext cx="10972800" cy="4525963"/>
          </a:xfrm>
          <a:prstGeom prst="rect">
            <a:avLst/>
          </a:prstGeom>
        </p:spPr>
        <p:txBody>
          <a:bodyPr vert="horz" lIns="91440" tIns="45720" rIns="91440" bIns="45720" rtlCol="0">
            <a:normAutofit/>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Tree>
    <p:extLst>
      <p:ext uri="{BB962C8B-B14F-4D97-AF65-F5344CB8AC3E}">
        <p14:creationId xmlns:p14="http://schemas.microsoft.com/office/powerpoint/2010/main" val="1156892322"/>
      </p:ext>
    </p:extLst>
  </p:cSld>
  <p:clrMap bg1="dk1" tx1="lt1" bg2="dk2" tx2="lt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 id="2147483971" r:id="rId12"/>
  </p:sldLayoutIdLst>
  <p:txStyles>
    <p:titleStyle>
      <a:lvl1pPr algn="l" defTabSz="457200" rtl="0" eaLnBrk="1" latinLnBrk="0" hangingPunct="1">
        <a:spcBef>
          <a:spcPct val="0"/>
        </a:spcBef>
        <a:buNone/>
        <a:defRPr sz="4800" b="1" kern="1200">
          <a:solidFill>
            <a:srgbClr val="FE37FF"/>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00FFFF"/>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00FFFF"/>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rgbClr val="00FFFF"/>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FFFF"/>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FFF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914400" y="274638"/>
            <a:ext cx="10363200" cy="1143000"/>
          </a:xfrm>
          <a:prstGeom prst="rect">
            <a:avLst/>
          </a:prstGeom>
        </p:spPr>
        <p:txBody>
          <a:bodyPr vert="horz" lIns="0" tIns="45720" rIns="0" bIns="45720" rtlCol="0" anchor="ctr">
            <a:normAutofit/>
          </a:bodyPr>
          <a:lstStyle/>
          <a:p>
            <a:r>
              <a:rPr lang="en-CA" smtClean="0"/>
              <a:t>Click to edit Master title style</a:t>
            </a:r>
            <a:endParaRPr lang="en-US" dirty="0"/>
          </a:p>
        </p:txBody>
      </p:sp>
      <p:sp>
        <p:nvSpPr>
          <p:cNvPr id="3" name="Text Placeholder 2"/>
          <p:cNvSpPr>
            <a:spLocks noGrp="1"/>
          </p:cNvSpPr>
          <p:nvPr>
            <p:ph type="body" idx="1"/>
          </p:nvPr>
        </p:nvSpPr>
        <p:spPr>
          <a:xfrm>
            <a:off x="914400" y="1600201"/>
            <a:ext cx="10363200" cy="4525963"/>
          </a:xfrm>
          <a:prstGeom prst="rect">
            <a:avLst/>
          </a:prstGeom>
        </p:spPr>
        <p:txBody>
          <a:bodyPr vert="horz" lIns="0" tIns="45720" rIns="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Date Placeholder 3"/>
          <p:cNvSpPr>
            <a:spLocks noGrp="1"/>
          </p:cNvSpPr>
          <p:nvPr>
            <p:ph type="dt" sz="half" idx="2"/>
          </p:nvPr>
        </p:nvSpPr>
        <p:spPr>
          <a:xfrm>
            <a:off x="8534400" y="6416676"/>
            <a:ext cx="26416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942120D2-3948-4F8F-BE5D-E7E7D97880B2}" type="datetime4">
              <a:rPr lang="en-US" smtClean="0"/>
              <a:pPr/>
              <a:t>February 26, 2015</a:t>
            </a:fld>
            <a:endParaRPr lang="en-US" dirty="0" err="1"/>
          </a:p>
        </p:txBody>
      </p:sp>
      <p:sp>
        <p:nvSpPr>
          <p:cNvPr id="5" name="Footer Placeholder 4"/>
          <p:cNvSpPr>
            <a:spLocks noGrp="1"/>
          </p:cNvSpPr>
          <p:nvPr>
            <p:ph type="ftr" sz="quarter" idx="3"/>
          </p:nvPr>
        </p:nvSpPr>
        <p:spPr>
          <a:xfrm>
            <a:off x="304800" y="6416676"/>
            <a:ext cx="38608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dirty="0"/>
          </a:p>
        </p:txBody>
      </p:sp>
      <p:sp>
        <p:nvSpPr>
          <p:cNvPr id="6" name="Slide Number Placeholder 5"/>
          <p:cNvSpPr>
            <a:spLocks noGrp="1"/>
          </p:cNvSpPr>
          <p:nvPr>
            <p:ph type="sldNum" sz="quarter" idx="4"/>
          </p:nvPr>
        </p:nvSpPr>
        <p:spPr>
          <a:xfrm>
            <a:off x="11277600" y="6416676"/>
            <a:ext cx="609600" cy="365125"/>
          </a:xfrm>
          <a:prstGeom prst="rect">
            <a:avLst/>
          </a:prstGeom>
        </p:spPr>
        <p:txBody>
          <a:bodyPr vert="horz" lIns="0" tIns="45720" rIns="0" bIns="0" rtlCol="0" anchor="b" anchorCtr="0"/>
          <a:lstStyle>
            <a:lvl1pPr algn="r">
              <a:defRPr sz="1100" b="1" baseline="0">
                <a:solidFill>
                  <a:srgbClr val="4D4D4D"/>
                </a:solidFill>
              </a:defRPr>
            </a:lvl1pPr>
          </a:lstStyle>
          <a:p>
            <a:fld id="{1D72EBF8-7CF5-44B7-B2BF-E22DE4D0703D}"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hyperlink" Target="https://policiesonline.ualberta.ca/PoliciesProcedures/Procedures/Research-Records-Stewardship-Guidance-Procedure.pdf" TargetMode="External"/><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hyperlink" Target="http://www.re3data.org/" TargetMode="External"/><Relationship Id="rId2" Type="http://schemas.openxmlformats.org/officeDocument/2006/relationships/notesSlide" Target="../notesSlides/notesSlide15.xml"/><Relationship Id="rId1" Type="http://schemas.openxmlformats.org/officeDocument/2006/relationships/slideLayout" Target="../slideLayouts/slideLayout14.xml"/><Relationship Id="rId5" Type="http://schemas.openxmlformats.org/officeDocument/2006/relationships/hyperlink" Target="http://www.library.ualberta.ca/databases/databaseinfo/index.cfm?ID=4494" TargetMode="External"/><Relationship Id="rId4" Type="http://schemas.openxmlformats.org/officeDocument/2006/relationships/hyperlink" Target="http://databib.org/"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3" Type="http://schemas.openxmlformats.org/officeDocument/2006/relationships/hyperlink" Target="mailto:erahelp@ualberta.ca" TargetMode="External"/><Relationship Id="rId2" Type="http://schemas.openxmlformats.org/officeDocument/2006/relationships/notesSlide" Target="../notesSlides/notesSlide19.xml"/><Relationship Id="rId1" Type="http://schemas.openxmlformats.org/officeDocument/2006/relationships/slideLayout" Target="../slideLayouts/slideLayout14.xml"/><Relationship Id="rId4" Type="http://schemas.openxmlformats.org/officeDocument/2006/relationships/hyperlink" Target="https://era.library.ualberta.ca/public/home"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dataverse.library.ualberta.ca/dvn/" TargetMode="External"/><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hyperlink" Target="http://researchdata.library.ubc.ca/files/2014/10/RDM_DataGuide_V02.7_20150216.pdf"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hyperlink" Target="http://www.library.ualberta.ca/"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14400" y="877301"/>
            <a:ext cx="10363200" cy="2723154"/>
          </a:xfrm>
        </p:spPr>
        <p:txBody>
          <a:bodyPr>
            <a:noAutofit/>
          </a:bodyPr>
          <a:lstStyle/>
          <a:p>
            <a:r>
              <a:rPr lang="en-US" sz="6600" dirty="0" smtClean="0"/>
              <a:t>Introduction to Research Data Management</a:t>
            </a:r>
            <a:endParaRPr lang="en-US" sz="6600" dirty="0"/>
          </a:p>
        </p:txBody>
      </p:sp>
      <p:sp>
        <p:nvSpPr>
          <p:cNvPr id="5" name="Subtitle 4"/>
          <p:cNvSpPr>
            <a:spLocks noGrp="1"/>
          </p:cNvSpPr>
          <p:nvPr>
            <p:ph type="subTitle" idx="1"/>
          </p:nvPr>
        </p:nvSpPr>
        <p:spPr>
          <a:xfrm>
            <a:off x="7906799" y="4085338"/>
            <a:ext cx="4285201" cy="1152275"/>
          </a:xfrm>
        </p:spPr>
        <p:txBody>
          <a:bodyPr>
            <a:normAutofit/>
          </a:bodyPr>
          <a:lstStyle/>
          <a:p>
            <a:pPr algn="l">
              <a:lnSpc>
                <a:spcPct val="60000"/>
              </a:lnSpc>
            </a:pPr>
            <a:r>
              <a:rPr lang="en-US" dirty="0" smtClean="0">
                <a:solidFill>
                  <a:schemeClr val="tx1"/>
                </a:solidFill>
              </a:rPr>
              <a:t>Robin Desmeules</a:t>
            </a:r>
          </a:p>
          <a:p>
            <a:pPr algn="l">
              <a:lnSpc>
                <a:spcPct val="60000"/>
              </a:lnSpc>
            </a:pPr>
            <a:r>
              <a:rPr lang="en-US" dirty="0" smtClean="0">
                <a:solidFill>
                  <a:schemeClr val="tx1"/>
                </a:solidFill>
              </a:rPr>
              <a:t>Janice Kung</a:t>
            </a:r>
          </a:p>
          <a:p>
            <a:pPr algn="l">
              <a:lnSpc>
                <a:spcPct val="60000"/>
              </a:lnSpc>
            </a:pPr>
            <a:r>
              <a:rPr lang="en-US" dirty="0" smtClean="0">
                <a:solidFill>
                  <a:schemeClr val="tx1"/>
                </a:solidFill>
              </a:rPr>
              <a:t>J W Scott Health Sciences Library</a:t>
            </a:r>
          </a:p>
          <a:p>
            <a:pPr algn="l">
              <a:lnSpc>
                <a:spcPct val="60000"/>
              </a:lnSpc>
            </a:pPr>
            <a:r>
              <a:rPr lang="en-US" dirty="0" smtClean="0">
                <a:solidFill>
                  <a:schemeClr val="tx1"/>
                </a:solidFill>
              </a:rPr>
              <a:t>University of Alberta Libraries</a:t>
            </a:r>
            <a:endParaRPr lang="en-US" dirty="0">
              <a:solidFill>
                <a:schemeClr val="tx1"/>
              </a:solidFill>
            </a:endParaRPr>
          </a:p>
        </p:txBody>
      </p:sp>
    </p:spTree>
    <p:extLst>
      <p:ext uri="{BB962C8B-B14F-4D97-AF65-F5344CB8AC3E}">
        <p14:creationId xmlns:p14="http://schemas.microsoft.com/office/powerpoint/2010/main" val="13839366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29"/>
        <p:cNvGrpSpPr/>
        <p:nvPr/>
      </p:nvGrpSpPr>
      <p:grpSpPr>
        <a:xfrm>
          <a:off x="0" y="0"/>
          <a:ext cx="0" cy="0"/>
          <a:chOff x="0" y="0"/>
          <a:chExt cx="0" cy="0"/>
        </a:xfrm>
      </p:grpSpPr>
      <p:sp>
        <p:nvSpPr>
          <p:cNvPr id="431" name="Shape 431"/>
          <p:cNvSpPr txBox="1">
            <a:spLocks noGrp="1"/>
          </p:cNvSpPr>
          <p:nvPr>
            <p:ph type="title"/>
          </p:nvPr>
        </p:nvSpPr>
        <p:spPr>
          <a:xfrm>
            <a:off x="990600" y="434829"/>
            <a:ext cx="10096800" cy="677999"/>
          </a:xfrm>
          <a:prstGeom prst="rect">
            <a:avLst/>
          </a:prstGeom>
          <a:noFill/>
          <a:ln>
            <a:noFill/>
          </a:ln>
        </p:spPr>
        <p:txBody>
          <a:bodyPr lIns="91425" tIns="45700" rIns="91425" bIns="45700" anchor="b" anchorCtr="0">
            <a:noAutofit/>
          </a:bodyPr>
          <a:lstStyle/>
          <a:p>
            <a:pPr>
              <a:lnSpc>
                <a:spcPct val="90000"/>
              </a:lnSpc>
              <a:spcBef>
                <a:spcPts val="0"/>
              </a:spcBef>
              <a:buClr>
                <a:schemeClr val="accent1"/>
              </a:buClr>
              <a:buSzPct val="25000"/>
            </a:pPr>
            <a:r>
              <a:rPr lang="en-US" sz="4000" b="1" cap="none" dirty="0">
                <a:solidFill>
                  <a:schemeClr val="accent1"/>
                </a:solidFill>
                <a:ea typeface="Arial"/>
                <a:cs typeface="Arial"/>
                <a:sym typeface="Arial"/>
              </a:rPr>
              <a:t>Proper data </a:t>
            </a:r>
            <a:r>
              <a:rPr lang="en-US" sz="4000" b="1" cap="none" dirty="0" smtClean="0">
                <a:solidFill>
                  <a:schemeClr val="accent1"/>
                </a:solidFill>
                <a:ea typeface="Arial"/>
                <a:cs typeface="Arial"/>
                <a:sym typeface="Arial"/>
              </a:rPr>
              <a:t>management </a:t>
            </a:r>
            <a:endParaRPr lang="en-US" sz="4000" b="1" i="0" u="none" strike="noStrike" cap="none" baseline="0" dirty="0">
              <a:solidFill>
                <a:schemeClr val="accent1"/>
              </a:solidFill>
              <a:ea typeface="Arial"/>
              <a:cs typeface="Arial"/>
              <a:sym typeface="Arial"/>
            </a:endParaRPr>
          </a:p>
        </p:txBody>
      </p:sp>
      <p:sp>
        <p:nvSpPr>
          <p:cNvPr id="430" name="Shape 430"/>
          <p:cNvSpPr txBox="1">
            <a:spLocks noGrp="1"/>
          </p:cNvSpPr>
          <p:nvPr>
            <p:ph idx="1"/>
          </p:nvPr>
        </p:nvSpPr>
        <p:spPr>
          <a:xfrm>
            <a:off x="1257600" y="1450079"/>
            <a:ext cx="9601200" cy="3809999"/>
          </a:xfrm>
          <a:prstGeom prst="rect">
            <a:avLst/>
          </a:prstGeom>
          <a:noFill/>
          <a:ln>
            <a:noFill/>
          </a:ln>
        </p:spPr>
        <p:txBody>
          <a:bodyPr lIns="91425" tIns="45700" rIns="91425" bIns="45700" anchor="t" anchorCtr="0">
            <a:noAutofit/>
          </a:bodyPr>
          <a:lstStyle/>
          <a:p>
            <a:pPr>
              <a:spcBef>
                <a:spcPts val="0"/>
              </a:spcBef>
              <a:buSzPct val="100000"/>
            </a:pPr>
            <a:r>
              <a:rPr lang="en-US" sz="3200" dirty="0" smtClean="0">
                <a:solidFill>
                  <a:srgbClr val="FFFFFF"/>
                </a:solidFill>
              </a:rPr>
              <a:t>Maximizes </a:t>
            </a:r>
            <a:r>
              <a:rPr lang="en-US" sz="3200" dirty="0">
                <a:solidFill>
                  <a:srgbClr val="FFFFFF"/>
                </a:solidFill>
              </a:rPr>
              <a:t>transparency, accountability, and enable </a:t>
            </a:r>
            <a:r>
              <a:rPr lang="en-US" sz="3200" dirty="0" smtClean="0">
                <a:solidFill>
                  <a:srgbClr val="FFFFFF"/>
                </a:solidFill>
              </a:rPr>
              <a:t>evaluation</a:t>
            </a:r>
          </a:p>
          <a:p>
            <a:pPr marL="68580" indent="0">
              <a:spcBef>
                <a:spcPts val="0"/>
              </a:spcBef>
              <a:buSzPct val="100000"/>
              <a:buNone/>
            </a:pPr>
            <a:endParaRPr lang="en-US" sz="3200" dirty="0">
              <a:solidFill>
                <a:srgbClr val="FFFFFF"/>
              </a:solidFill>
            </a:endParaRPr>
          </a:p>
          <a:p>
            <a:pPr>
              <a:spcBef>
                <a:spcPts val="0"/>
              </a:spcBef>
              <a:buSzPct val="100000"/>
            </a:pPr>
            <a:r>
              <a:rPr lang="en-US" sz="3200" dirty="0" smtClean="0">
                <a:solidFill>
                  <a:srgbClr val="FFFFFF"/>
                </a:solidFill>
              </a:rPr>
              <a:t>ORGANIZATION</a:t>
            </a:r>
            <a:r>
              <a:rPr lang="en-US" sz="3200" dirty="0">
                <a:solidFill>
                  <a:srgbClr val="FFFFFF"/>
                </a:solidFill>
              </a:rPr>
              <a:t>! Plan now, not later</a:t>
            </a:r>
          </a:p>
          <a:p>
            <a:pPr marL="127000" marR="0" lvl="0" indent="0" algn="l" rtl="0">
              <a:lnSpc>
                <a:spcPct val="90000"/>
              </a:lnSpc>
              <a:spcBef>
                <a:spcPts val="1800"/>
              </a:spcBef>
              <a:buClr>
                <a:schemeClr val="accent1"/>
              </a:buClr>
              <a:buFont typeface="Arial"/>
              <a:buNone/>
            </a:pPr>
            <a:endParaRPr sz="3200" dirty="0">
              <a:solidFill>
                <a:srgbClr val="FFFFFF"/>
              </a:solidFill>
            </a:endParaRPr>
          </a:p>
        </p:txBody>
      </p:sp>
      <p:pic>
        <p:nvPicPr>
          <p:cNvPr id="1027" name="Picture 3" descr="C:\Users\jkung\AppData\Local\Microsoft\Windows\Temporary Internet Files\Content.IE5\GYYDIXIT\organiz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23883" y="2786063"/>
            <a:ext cx="2596892" cy="1728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9910120"/>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864206"/>
            <a:ext cx="10363200" cy="2975828"/>
          </a:xfrm>
        </p:spPr>
        <p:txBody>
          <a:bodyPr>
            <a:normAutofit fontScale="90000"/>
          </a:bodyPr>
          <a:lstStyle/>
          <a:p>
            <a:pPr algn="ctr"/>
            <a:r>
              <a:rPr lang="en-US" sz="6600" cap="none" dirty="0" smtClean="0">
                <a:solidFill>
                  <a:srgbClr val="FFFFFF"/>
                </a:solidFill>
                <a:ea typeface="Arial"/>
                <a:cs typeface="Arial"/>
                <a:sym typeface="Arial"/>
              </a:rPr>
              <a:t>MANAGING YOUR RESEARCH: DATA MANAGEMENT PLANS</a:t>
            </a:r>
            <a:endParaRPr lang="en-US" sz="6600" cap="none" dirty="0">
              <a:solidFill>
                <a:srgbClr val="FFFFFF"/>
              </a:solidFill>
            </a:endParaRPr>
          </a:p>
        </p:txBody>
      </p:sp>
    </p:spTree>
    <p:extLst>
      <p:ext uri="{BB962C8B-B14F-4D97-AF65-F5344CB8AC3E}">
        <p14:creationId xmlns:p14="http://schemas.microsoft.com/office/powerpoint/2010/main" val="667823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6" name="Shape 416"/>
          <p:cNvSpPr txBox="1">
            <a:spLocks noGrp="1"/>
          </p:cNvSpPr>
          <p:nvPr>
            <p:ph type="title"/>
          </p:nvPr>
        </p:nvSpPr>
        <p:spPr>
          <a:xfrm>
            <a:off x="990603" y="387604"/>
            <a:ext cx="10012799" cy="725099"/>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accent1"/>
              </a:buClr>
              <a:buSzPct val="25000"/>
              <a:buFont typeface="Arial"/>
              <a:buNone/>
            </a:pPr>
            <a:r>
              <a:rPr lang="en-US" sz="4000" b="1" i="0" u="none" strike="noStrike" cap="none" baseline="0" dirty="0" smtClean="0">
                <a:solidFill>
                  <a:schemeClr val="accent1"/>
                </a:solidFill>
                <a:ea typeface="Arial"/>
                <a:cs typeface="Arial"/>
                <a:sym typeface="Arial"/>
              </a:rPr>
              <a:t>What is </a:t>
            </a:r>
            <a:r>
              <a:rPr lang="en-US" sz="4000" b="1" cap="none" dirty="0" smtClean="0">
                <a:solidFill>
                  <a:schemeClr val="accent1"/>
                </a:solidFill>
                <a:ea typeface="Arial"/>
                <a:cs typeface="Arial"/>
                <a:sym typeface="Arial"/>
              </a:rPr>
              <a:t>a Data Management Plan</a:t>
            </a:r>
            <a:r>
              <a:rPr lang="en-US" sz="4000" b="1" i="0" u="none" strike="noStrike" cap="none" dirty="0" smtClean="0">
                <a:solidFill>
                  <a:schemeClr val="accent1"/>
                </a:solidFill>
                <a:ea typeface="Arial"/>
                <a:cs typeface="Arial"/>
                <a:sym typeface="Arial"/>
              </a:rPr>
              <a:t>?</a:t>
            </a:r>
            <a:endParaRPr lang="en-US" sz="4000" b="1" i="0" u="none" strike="noStrike" cap="none" baseline="0" dirty="0">
              <a:solidFill>
                <a:schemeClr val="accent1"/>
              </a:solidFill>
              <a:ea typeface="Arial"/>
              <a:cs typeface="Arial"/>
              <a:sym typeface="Arial"/>
            </a:endParaRPr>
          </a:p>
        </p:txBody>
      </p:sp>
      <p:sp>
        <p:nvSpPr>
          <p:cNvPr id="415" name="Shape 415"/>
          <p:cNvSpPr txBox="1">
            <a:spLocks noGrp="1"/>
          </p:cNvSpPr>
          <p:nvPr>
            <p:ph idx="1"/>
          </p:nvPr>
        </p:nvSpPr>
        <p:spPr>
          <a:xfrm>
            <a:off x="1066801" y="1573504"/>
            <a:ext cx="10338299" cy="3969299"/>
          </a:xfrm>
          <a:prstGeom prst="rect">
            <a:avLst/>
          </a:prstGeom>
          <a:noFill/>
          <a:ln>
            <a:noFill/>
          </a:ln>
        </p:spPr>
        <p:txBody>
          <a:bodyPr lIns="91425" tIns="45700" rIns="91425" bIns="45700" anchor="t" anchorCtr="0">
            <a:noAutofit/>
          </a:bodyPr>
          <a:lstStyle/>
          <a:p>
            <a:pPr indent="-342900">
              <a:lnSpc>
                <a:spcPct val="90000"/>
              </a:lnSpc>
              <a:spcBef>
                <a:spcPts val="0"/>
              </a:spcBef>
              <a:buSzPct val="100000"/>
            </a:pPr>
            <a:r>
              <a:rPr lang="en-US" sz="3200" dirty="0" smtClean="0">
                <a:solidFill>
                  <a:srgbClr val="FFFFFF"/>
                </a:solidFill>
              </a:rPr>
              <a:t>A document that outlines how and what you will do with your data during and after the completion of a research project.</a:t>
            </a:r>
            <a:endParaRPr lang="en-US" sz="3200" dirty="0">
              <a:solidFill>
                <a:srgbClr val="FFFFFF"/>
              </a:solidFill>
            </a:endParaRPr>
          </a:p>
          <a:p>
            <a:pPr marL="914400" marR="0" indent="0" algn="l" rtl="0">
              <a:lnSpc>
                <a:spcPct val="90000"/>
              </a:lnSpc>
              <a:spcBef>
                <a:spcPts val="0"/>
              </a:spcBef>
              <a:buNone/>
            </a:pPr>
            <a:endParaRPr sz="2800" dirty="0">
              <a:solidFill>
                <a:srgbClr val="FFFFFF"/>
              </a:solidFill>
            </a:endParaRPr>
          </a:p>
          <a:p>
            <a:pPr marL="0" indent="0">
              <a:lnSpc>
                <a:spcPct val="90000"/>
              </a:lnSpc>
              <a:spcBef>
                <a:spcPts val="1800"/>
              </a:spcBef>
              <a:buNone/>
            </a:pPr>
            <a:endParaRPr sz="2800" b="0" i="0" u="none" strike="noStrike" cap="none" baseline="0" dirty="0">
              <a:solidFill>
                <a:srgbClr val="FFFFFF"/>
              </a:solidFill>
              <a:latin typeface="Arial"/>
              <a:ea typeface="Arial"/>
              <a:cs typeface="Arial"/>
              <a:sym typeface="Arial"/>
            </a:endParaRPr>
          </a:p>
        </p:txBody>
      </p:sp>
    </p:spTree>
    <p:extLst>
      <p:ext uri="{BB962C8B-B14F-4D97-AF65-F5344CB8AC3E}">
        <p14:creationId xmlns:p14="http://schemas.microsoft.com/office/powerpoint/2010/main" val="401818337"/>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6" name="Shape 416"/>
          <p:cNvSpPr txBox="1">
            <a:spLocks noGrp="1"/>
          </p:cNvSpPr>
          <p:nvPr>
            <p:ph type="title"/>
          </p:nvPr>
        </p:nvSpPr>
        <p:spPr>
          <a:xfrm>
            <a:off x="990603" y="387604"/>
            <a:ext cx="10012799" cy="725099"/>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accent1"/>
              </a:buClr>
              <a:buSzPct val="25000"/>
              <a:buFont typeface="Arial"/>
              <a:buNone/>
            </a:pPr>
            <a:r>
              <a:rPr lang="en-US" sz="4000" b="1" i="0" u="none" strike="noStrike" cap="none" spc="-150" baseline="0" dirty="0" smtClean="0">
                <a:solidFill>
                  <a:schemeClr val="accent1"/>
                </a:solidFill>
                <a:ea typeface="Arial"/>
                <a:cs typeface="Arial"/>
                <a:sym typeface="Arial"/>
              </a:rPr>
              <a:t>Why</a:t>
            </a:r>
            <a:r>
              <a:rPr lang="en-US" sz="4000" b="1" i="0" u="none" strike="noStrike" cap="none" spc="-150" dirty="0" smtClean="0">
                <a:solidFill>
                  <a:schemeClr val="accent1"/>
                </a:solidFill>
                <a:ea typeface="Arial"/>
                <a:cs typeface="Arial"/>
                <a:sym typeface="Arial"/>
              </a:rPr>
              <a:t> </a:t>
            </a:r>
            <a:r>
              <a:rPr lang="en-US" sz="4000" b="1" cap="none" spc="-150" dirty="0" smtClean="0">
                <a:solidFill>
                  <a:schemeClr val="accent1"/>
                </a:solidFill>
                <a:ea typeface="Arial"/>
                <a:cs typeface="Arial"/>
                <a:sym typeface="Arial"/>
              </a:rPr>
              <a:t>do you need a Data Management Plan</a:t>
            </a:r>
            <a:r>
              <a:rPr lang="en-US" sz="4000" b="1" i="0" u="none" strike="noStrike" cap="none" spc="-150" dirty="0" smtClean="0">
                <a:solidFill>
                  <a:schemeClr val="accent1"/>
                </a:solidFill>
                <a:ea typeface="Arial"/>
                <a:cs typeface="Arial"/>
                <a:sym typeface="Arial"/>
              </a:rPr>
              <a:t>?</a:t>
            </a:r>
            <a:endParaRPr lang="en-US" sz="4000" b="1" i="0" u="none" strike="noStrike" cap="none" spc="-150" baseline="0" dirty="0">
              <a:solidFill>
                <a:schemeClr val="accent1"/>
              </a:solidFill>
              <a:ea typeface="Arial"/>
              <a:cs typeface="Arial"/>
              <a:sym typeface="Arial"/>
            </a:endParaRPr>
          </a:p>
        </p:txBody>
      </p:sp>
      <p:sp>
        <p:nvSpPr>
          <p:cNvPr id="415" name="Shape 415"/>
          <p:cNvSpPr txBox="1">
            <a:spLocks noGrp="1"/>
          </p:cNvSpPr>
          <p:nvPr>
            <p:ph idx="1"/>
          </p:nvPr>
        </p:nvSpPr>
        <p:spPr>
          <a:xfrm>
            <a:off x="1066801" y="1573504"/>
            <a:ext cx="10338299" cy="3969299"/>
          </a:xfrm>
          <a:prstGeom prst="rect">
            <a:avLst/>
          </a:prstGeom>
          <a:noFill/>
          <a:ln>
            <a:noFill/>
          </a:ln>
        </p:spPr>
        <p:txBody>
          <a:bodyPr lIns="91425" tIns="45700" rIns="91425" bIns="45700" anchor="t" anchorCtr="0">
            <a:noAutofit/>
          </a:bodyPr>
          <a:lstStyle/>
          <a:p>
            <a:pPr indent="-342900">
              <a:lnSpc>
                <a:spcPct val="90000"/>
              </a:lnSpc>
              <a:spcBef>
                <a:spcPts val="0"/>
              </a:spcBef>
              <a:buSzPct val="100000"/>
            </a:pPr>
            <a:r>
              <a:rPr lang="en-US" sz="3200" dirty="0">
                <a:solidFill>
                  <a:srgbClr val="FFFFFF"/>
                </a:solidFill>
              </a:rPr>
              <a:t>Satisfy grant/research ethics board </a:t>
            </a:r>
            <a:r>
              <a:rPr lang="en-US" sz="3200" dirty="0" smtClean="0">
                <a:solidFill>
                  <a:srgbClr val="FFFFFF"/>
                </a:solidFill>
              </a:rPr>
              <a:t>requirements</a:t>
            </a:r>
          </a:p>
          <a:p>
            <a:pPr lvl="1" indent="-342900">
              <a:lnSpc>
                <a:spcPct val="90000"/>
              </a:lnSpc>
              <a:spcBef>
                <a:spcPts val="0"/>
              </a:spcBef>
              <a:buSzPct val="100000"/>
            </a:pPr>
            <a:r>
              <a:rPr lang="en-US" sz="2800" b="1" dirty="0" smtClean="0">
                <a:solidFill>
                  <a:srgbClr val="FFFFFF"/>
                </a:solidFill>
              </a:rPr>
              <a:t>Tri</a:t>
            </a:r>
            <a:r>
              <a:rPr lang="en-US" sz="2800" b="1" dirty="0">
                <a:solidFill>
                  <a:srgbClr val="FFFFFF"/>
                </a:solidFill>
              </a:rPr>
              <a:t>-council</a:t>
            </a:r>
            <a:r>
              <a:rPr lang="en-US" sz="2800" dirty="0">
                <a:solidFill>
                  <a:srgbClr val="FFFFFF"/>
                </a:solidFill>
              </a:rPr>
              <a:t>: Upcoming policy that requires data management plans for funded research </a:t>
            </a:r>
            <a:r>
              <a:rPr lang="en-US" sz="2800" dirty="0" smtClean="0">
                <a:solidFill>
                  <a:srgbClr val="FFFFFF"/>
                </a:solidFill>
              </a:rPr>
              <a:t>projects</a:t>
            </a:r>
          </a:p>
          <a:p>
            <a:pPr marL="400050" lvl="1" indent="0">
              <a:lnSpc>
                <a:spcPct val="90000"/>
              </a:lnSpc>
              <a:spcBef>
                <a:spcPts val="0"/>
              </a:spcBef>
              <a:buSzPct val="100000"/>
              <a:buNone/>
            </a:pPr>
            <a:endParaRPr lang="en-US" sz="2800" dirty="0" smtClean="0">
              <a:solidFill>
                <a:srgbClr val="FFFFFF"/>
              </a:solidFill>
            </a:endParaRPr>
          </a:p>
          <a:p>
            <a:pPr indent="-342900">
              <a:lnSpc>
                <a:spcPct val="90000"/>
              </a:lnSpc>
              <a:spcBef>
                <a:spcPts val="0"/>
              </a:spcBef>
              <a:buSzPct val="100000"/>
            </a:pPr>
            <a:r>
              <a:rPr lang="en-US" sz="3200" dirty="0" smtClean="0">
                <a:solidFill>
                  <a:srgbClr val="FFFFFF"/>
                </a:solidFill>
              </a:rPr>
              <a:t>Satisfy </a:t>
            </a:r>
            <a:r>
              <a:rPr lang="en-US" sz="3200" dirty="0">
                <a:solidFill>
                  <a:srgbClr val="FFFFFF"/>
                </a:solidFill>
              </a:rPr>
              <a:t>journal </a:t>
            </a:r>
            <a:r>
              <a:rPr lang="en-US" sz="3200" dirty="0" smtClean="0">
                <a:solidFill>
                  <a:srgbClr val="FFFFFF"/>
                </a:solidFill>
              </a:rPr>
              <a:t>requirements</a:t>
            </a:r>
          </a:p>
          <a:p>
            <a:pPr lvl="1" indent="-342900">
              <a:lnSpc>
                <a:spcPct val="90000"/>
              </a:lnSpc>
              <a:spcBef>
                <a:spcPts val="0"/>
              </a:spcBef>
              <a:buSzPct val="100000"/>
            </a:pPr>
            <a:r>
              <a:rPr lang="en-US" sz="2800" dirty="0" smtClean="0">
                <a:solidFill>
                  <a:srgbClr val="FFFFFF"/>
                </a:solidFill>
              </a:rPr>
              <a:t>Mandates for data to be made openly accessible (e.g. PLOS One, Science)</a:t>
            </a:r>
          </a:p>
          <a:p>
            <a:pPr marL="914400" marR="0" indent="0" algn="l" rtl="0">
              <a:lnSpc>
                <a:spcPct val="90000"/>
              </a:lnSpc>
              <a:spcBef>
                <a:spcPts val="0"/>
              </a:spcBef>
              <a:buNone/>
            </a:pPr>
            <a:endParaRPr sz="2800" dirty="0">
              <a:solidFill>
                <a:srgbClr val="FFFFFF"/>
              </a:solidFill>
            </a:endParaRPr>
          </a:p>
          <a:p>
            <a:pPr marL="0" indent="0">
              <a:lnSpc>
                <a:spcPct val="90000"/>
              </a:lnSpc>
              <a:spcBef>
                <a:spcPts val="1800"/>
              </a:spcBef>
              <a:buNone/>
            </a:pPr>
            <a:endParaRPr sz="2800" b="0" i="0" u="none" strike="noStrike" cap="none" baseline="0" dirty="0">
              <a:solidFill>
                <a:srgbClr val="FFFFFF"/>
              </a:solidFill>
              <a:latin typeface="Arial"/>
              <a:ea typeface="Arial"/>
              <a:cs typeface="Arial"/>
              <a:sym typeface="Arial"/>
            </a:endParaRPr>
          </a:p>
        </p:txBody>
      </p:sp>
    </p:spTree>
    <p:extLst>
      <p:ext uri="{BB962C8B-B14F-4D97-AF65-F5344CB8AC3E}">
        <p14:creationId xmlns:p14="http://schemas.microsoft.com/office/powerpoint/2010/main" val="529333492"/>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22"/>
        <p:cNvGrpSpPr/>
        <p:nvPr/>
      </p:nvGrpSpPr>
      <p:grpSpPr>
        <a:xfrm>
          <a:off x="0" y="0"/>
          <a:ext cx="0" cy="0"/>
          <a:chOff x="0" y="0"/>
          <a:chExt cx="0" cy="0"/>
        </a:xfrm>
      </p:grpSpPr>
      <p:sp>
        <p:nvSpPr>
          <p:cNvPr id="424" name="Shape 424"/>
          <p:cNvSpPr txBox="1">
            <a:spLocks noGrp="1"/>
          </p:cNvSpPr>
          <p:nvPr>
            <p:ph type="title"/>
          </p:nvPr>
        </p:nvSpPr>
        <p:spPr>
          <a:xfrm>
            <a:off x="990603" y="387604"/>
            <a:ext cx="10012799" cy="725099"/>
          </a:xfrm>
          <a:prstGeom prst="rect">
            <a:avLst/>
          </a:prstGeom>
          <a:noFill/>
          <a:ln>
            <a:noFill/>
          </a:ln>
        </p:spPr>
        <p:txBody>
          <a:bodyPr lIns="91425" tIns="45700" rIns="91425" bIns="45700" anchor="b" anchorCtr="0">
            <a:noAutofit/>
          </a:bodyPr>
          <a:lstStyle/>
          <a:p>
            <a:pPr lvl="0">
              <a:lnSpc>
                <a:spcPct val="90000"/>
              </a:lnSpc>
              <a:spcBef>
                <a:spcPts val="0"/>
              </a:spcBef>
              <a:buClr>
                <a:schemeClr val="accent1"/>
              </a:buClr>
              <a:buSzPct val="25000"/>
            </a:pPr>
            <a:r>
              <a:rPr lang="en-US" sz="4000" b="1" cap="none" spc="-150" dirty="0">
                <a:solidFill>
                  <a:schemeClr val="accent1"/>
                </a:solidFill>
                <a:ea typeface="Arial"/>
                <a:cs typeface="Arial"/>
                <a:sym typeface="Arial"/>
              </a:rPr>
              <a:t>Why do you need a Data Management Plan?</a:t>
            </a:r>
            <a:endParaRPr lang="en-US" sz="4000" b="1" i="0" u="none" strike="noStrike" cap="none" spc="-150" baseline="0" dirty="0">
              <a:solidFill>
                <a:schemeClr val="accent1"/>
              </a:solidFill>
              <a:latin typeface="Arial"/>
              <a:ea typeface="Arial"/>
              <a:cs typeface="Arial"/>
              <a:sym typeface="Arial"/>
            </a:endParaRPr>
          </a:p>
        </p:txBody>
      </p:sp>
      <p:sp>
        <p:nvSpPr>
          <p:cNvPr id="423" name="Shape 423"/>
          <p:cNvSpPr txBox="1">
            <a:spLocks noGrp="1"/>
          </p:cNvSpPr>
          <p:nvPr>
            <p:ph idx="1"/>
          </p:nvPr>
        </p:nvSpPr>
        <p:spPr>
          <a:xfrm>
            <a:off x="1066801" y="1268700"/>
            <a:ext cx="10338299" cy="4600499"/>
          </a:xfrm>
          <a:prstGeom prst="rect">
            <a:avLst/>
          </a:prstGeom>
          <a:noFill/>
          <a:ln>
            <a:noFill/>
          </a:ln>
        </p:spPr>
        <p:txBody>
          <a:bodyPr lIns="91425" tIns="45700" rIns="91425" bIns="45700" anchor="t" anchorCtr="0">
            <a:noAutofit/>
          </a:bodyPr>
          <a:lstStyle/>
          <a:p>
            <a:pPr marL="68580" indent="0">
              <a:spcBef>
                <a:spcPts val="0"/>
              </a:spcBef>
              <a:buClr>
                <a:schemeClr val="dk1"/>
              </a:buClr>
              <a:buSzPct val="100000"/>
              <a:buNone/>
            </a:pPr>
            <a:r>
              <a:rPr lang="en-US" sz="2800" dirty="0" smtClean="0">
                <a:solidFill>
                  <a:srgbClr val="FFFFFF"/>
                </a:solidFill>
              </a:rPr>
              <a:t>Adhere </a:t>
            </a:r>
            <a:r>
              <a:rPr lang="en-US" sz="2800" dirty="0">
                <a:solidFill>
                  <a:srgbClr val="FFFFFF"/>
                </a:solidFill>
              </a:rPr>
              <a:t>to University policies and procedures </a:t>
            </a:r>
          </a:p>
          <a:p>
            <a:pPr lvl="2" algn="just" rtl="0">
              <a:spcBef>
                <a:spcPts val="1800"/>
              </a:spcBef>
              <a:buClr>
                <a:schemeClr val="dk1"/>
              </a:buClr>
              <a:buSzPct val="111111"/>
              <a:buNone/>
            </a:pPr>
            <a:r>
              <a:rPr lang="en-US" sz="2400" dirty="0">
                <a:solidFill>
                  <a:srgbClr val="FFFFFF"/>
                </a:solidFill>
              </a:rPr>
              <a:t>“The University and its members are responsible for the stewardship of the research records created, acquired, managed or preserved. Good stewardship procedures will ensure that research records are managed and preserved for future scholarship, that research records can be verified and that confidential, personally identifying, identifiable and/or sensitive information is appropriately safeguarded.”</a:t>
            </a:r>
          </a:p>
          <a:p>
            <a:pPr lvl="2" algn="r" rtl="0">
              <a:spcBef>
                <a:spcPts val="1800"/>
              </a:spcBef>
              <a:buClr>
                <a:schemeClr val="dk1"/>
              </a:buClr>
              <a:buSzPct val="100000"/>
              <a:buNone/>
            </a:pPr>
            <a:r>
              <a:rPr lang="en-US" sz="2800" dirty="0">
                <a:solidFill>
                  <a:srgbClr val="FFFFFF"/>
                </a:solidFill>
              </a:rPr>
              <a:t>                       </a:t>
            </a:r>
            <a:r>
              <a:rPr lang="en-US" sz="2400" dirty="0">
                <a:solidFill>
                  <a:srgbClr val="FFFFFF"/>
                </a:solidFill>
              </a:rPr>
              <a:t>- </a:t>
            </a:r>
            <a:r>
              <a:rPr lang="en-US" sz="2400" u="sng" dirty="0">
                <a:solidFill>
                  <a:srgbClr val="FFFFFF"/>
                </a:solidFill>
                <a:hlinkClick r:id="rId3"/>
              </a:rPr>
              <a:t>UAPPOL</a:t>
            </a:r>
            <a:r>
              <a:rPr lang="en-US" sz="2400" dirty="0">
                <a:solidFill>
                  <a:srgbClr val="FFFFFF"/>
                </a:solidFill>
              </a:rPr>
              <a:t> </a:t>
            </a:r>
            <a:r>
              <a:rPr lang="en-US" sz="2400" i="1" dirty="0">
                <a:solidFill>
                  <a:srgbClr val="FFFFFF"/>
                </a:solidFill>
              </a:rPr>
              <a:t>Research Records Stewardship Guidance Procedure </a:t>
            </a:r>
            <a:r>
              <a:rPr lang="en-US" sz="2400" dirty="0">
                <a:solidFill>
                  <a:srgbClr val="FFFFFF"/>
                </a:solidFill>
              </a:rPr>
              <a:t>(Oct. 2013)</a:t>
            </a:r>
          </a:p>
          <a:p>
            <a:pPr marL="127000" marR="0" lvl="0" indent="0" algn="l" rtl="0">
              <a:lnSpc>
                <a:spcPct val="90000"/>
              </a:lnSpc>
              <a:spcBef>
                <a:spcPts val="1800"/>
              </a:spcBef>
              <a:buClr>
                <a:schemeClr val="accent1"/>
              </a:buClr>
              <a:buFont typeface="Arial"/>
              <a:buNone/>
            </a:pPr>
            <a:endParaRPr sz="2800" b="0" i="0" u="none" strike="noStrike" cap="none" baseline="0" dirty="0">
              <a:solidFill>
                <a:srgbClr val="FFFFFF"/>
              </a:solidFill>
              <a:latin typeface="Arial"/>
              <a:ea typeface="Arial"/>
              <a:cs typeface="Arial"/>
              <a:sym typeface="Arial"/>
            </a:endParaRPr>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864206"/>
            <a:ext cx="10363200" cy="2975828"/>
          </a:xfrm>
        </p:spPr>
        <p:txBody>
          <a:bodyPr>
            <a:normAutofit/>
          </a:bodyPr>
          <a:lstStyle/>
          <a:p>
            <a:pPr algn="ctr"/>
            <a:r>
              <a:rPr lang="en-US" sz="6600" cap="none" dirty="0" smtClean="0">
                <a:solidFill>
                  <a:srgbClr val="FFFFFF"/>
                </a:solidFill>
                <a:ea typeface="Arial"/>
                <a:cs typeface="Arial"/>
                <a:sym typeface="Arial"/>
              </a:rPr>
              <a:t>DATA MANAGEMENT PLANS</a:t>
            </a:r>
            <a:endParaRPr lang="en-US" sz="6600" cap="none" dirty="0">
              <a:solidFill>
                <a:srgbClr val="FFFFFF"/>
              </a:solidFill>
            </a:endParaRPr>
          </a:p>
        </p:txBody>
      </p:sp>
    </p:spTree>
    <p:extLst>
      <p:ext uri="{BB962C8B-B14F-4D97-AF65-F5344CB8AC3E}">
        <p14:creationId xmlns:p14="http://schemas.microsoft.com/office/powerpoint/2010/main" val="3218579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46"/>
        <p:cNvGrpSpPr/>
        <p:nvPr/>
      </p:nvGrpSpPr>
      <p:grpSpPr>
        <a:xfrm>
          <a:off x="0" y="0"/>
          <a:ext cx="0" cy="0"/>
          <a:chOff x="0" y="0"/>
          <a:chExt cx="0" cy="0"/>
        </a:xfrm>
      </p:grpSpPr>
      <p:sp>
        <p:nvSpPr>
          <p:cNvPr id="447" name="Shape 447"/>
          <p:cNvSpPr txBox="1">
            <a:spLocks noGrp="1"/>
          </p:cNvSpPr>
          <p:nvPr>
            <p:ph type="title"/>
          </p:nvPr>
        </p:nvSpPr>
        <p:spPr>
          <a:xfrm>
            <a:off x="914400" y="169886"/>
            <a:ext cx="103632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accent1"/>
              </a:buClr>
              <a:buSzPct val="25000"/>
              <a:buFont typeface="Arial"/>
              <a:buNone/>
            </a:pPr>
            <a:r>
              <a:rPr lang="en-US" sz="4000" b="1" cap="none" dirty="0" smtClean="0">
                <a:solidFill>
                  <a:schemeClr val="accent1"/>
                </a:solidFill>
              </a:rPr>
              <a:t>How we can help you</a:t>
            </a:r>
            <a:endParaRPr lang="en-US" sz="4000" b="1" cap="none" dirty="0">
              <a:solidFill>
                <a:schemeClr val="accent1"/>
              </a:solidFill>
            </a:endParaRPr>
          </a:p>
        </p:txBody>
      </p:sp>
      <p:sp>
        <p:nvSpPr>
          <p:cNvPr id="448" name="Shape 448"/>
          <p:cNvSpPr txBox="1">
            <a:spLocks noGrp="1"/>
          </p:cNvSpPr>
          <p:nvPr>
            <p:ph idx="1"/>
          </p:nvPr>
        </p:nvSpPr>
        <p:spPr>
          <a:xfrm>
            <a:off x="1295400" y="1828799"/>
            <a:ext cx="9601200" cy="4356000"/>
          </a:xfrm>
          <a:prstGeom prst="rect">
            <a:avLst/>
          </a:prstGeom>
          <a:noFill/>
          <a:ln>
            <a:noFill/>
          </a:ln>
        </p:spPr>
        <p:txBody>
          <a:bodyPr lIns="91425" tIns="45700" rIns="91425" bIns="45700" anchor="t" anchorCtr="0">
            <a:noAutofit/>
          </a:bodyPr>
          <a:lstStyle/>
          <a:p>
            <a:pPr marL="457200" indent="-457200">
              <a:lnSpc>
                <a:spcPct val="80000"/>
              </a:lnSpc>
              <a:spcBef>
                <a:spcPts val="0"/>
              </a:spcBef>
              <a:buSzPct val="100000"/>
            </a:pPr>
            <a:r>
              <a:rPr lang="en-US" sz="2800" dirty="0"/>
              <a:t>Tool available for creating a Data Management Plan (DMP</a:t>
            </a:r>
            <a:r>
              <a:rPr lang="en-US" sz="2800" dirty="0" smtClean="0"/>
              <a:t>)</a:t>
            </a:r>
          </a:p>
          <a:p>
            <a:pPr marL="0" indent="0">
              <a:lnSpc>
                <a:spcPct val="80000"/>
              </a:lnSpc>
              <a:spcBef>
                <a:spcPts val="0"/>
              </a:spcBef>
              <a:buSzPct val="100000"/>
              <a:buNone/>
            </a:pPr>
            <a:endParaRPr lang="en-US" sz="2800" dirty="0" smtClean="0"/>
          </a:p>
          <a:p>
            <a:pPr marL="457200" indent="-457200">
              <a:lnSpc>
                <a:spcPct val="80000"/>
              </a:lnSpc>
              <a:spcBef>
                <a:spcPts val="0"/>
              </a:spcBef>
              <a:buSzPct val="100000"/>
            </a:pPr>
            <a:r>
              <a:rPr lang="en-US" sz="2800" dirty="0" smtClean="0"/>
              <a:t>DMP </a:t>
            </a:r>
            <a:r>
              <a:rPr lang="en-US" sz="2800" dirty="0"/>
              <a:t>Builder: </a:t>
            </a:r>
            <a:endParaRPr lang="en-US" sz="2800" dirty="0" smtClean="0"/>
          </a:p>
          <a:p>
            <a:pPr marL="857250" lvl="1" indent="-457200">
              <a:lnSpc>
                <a:spcPct val="80000"/>
              </a:lnSpc>
              <a:spcBef>
                <a:spcPts val="0"/>
              </a:spcBef>
              <a:buSzPct val="100000"/>
              <a:buFont typeface="Wingdings" panose="05000000000000000000" pitchFamily="2" charset="2"/>
              <a:buChar char="Ø"/>
            </a:pPr>
            <a:r>
              <a:rPr lang="en-US" sz="2800" dirty="0"/>
              <a:t>Free </a:t>
            </a:r>
            <a:r>
              <a:rPr lang="en-US" sz="2800" dirty="0"/>
              <a:t>and locally </a:t>
            </a:r>
            <a:r>
              <a:rPr lang="en-US" sz="2800" dirty="0"/>
              <a:t>hosted</a:t>
            </a:r>
          </a:p>
          <a:p>
            <a:pPr marL="857250" lvl="1" indent="-457200">
              <a:lnSpc>
                <a:spcPct val="80000"/>
              </a:lnSpc>
              <a:spcBef>
                <a:spcPts val="0"/>
              </a:spcBef>
              <a:buSzPct val="100000"/>
              <a:buFont typeface="Wingdings" panose="05000000000000000000" pitchFamily="2" charset="2"/>
              <a:buChar char="Ø"/>
            </a:pPr>
            <a:r>
              <a:rPr lang="en-US" sz="2800" dirty="0" smtClean="0"/>
              <a:t>Perpetual </a:t>
            </a:r>
            <a:r>
              <a:rPr lang="en-US" sz="2800" dirty="0"/>
              <a:t>access even when you leave the U of </a:t>
            </a:r>
            <a:r>
              <a:rPr lang="en-US" sz="2800" dirty="0" smtClean="0"/>
              <a:t>A</a:t>
            </a:r>
          </a:p>
          <a:p>
            <a:pPr marL="857250" lvl="1" indent="-457200">
              <a:lnSpc>
                <a:spcPct val="80000"/>
              </a:lnSpc>
              <a:spcBef>
                <a:spcPts val="0"/>
              </a:spcBef>
              <a:buSzPct val="100000"/>
              <a:buFont typeface="Wingdings" panose="05000000000000000000" pitchFamily="2" charset="2"/>
              <a:buChar char="Ø"/>
            </a:pPr>
            <a:r>
              <a:rPr lang="en-US" sz="2800" dirty="0" smtClean="0"/>
              <a:t>Ability </a:t>
            </a:r>
            <a:r>
              <a:rPr lang="en-US" sz="2800" dirty="0"/>
              <a:t>to customize templates to major funding agency requirements </a:t>
            </a:r>
            <a:endParaRPr lang="en-US" sz="2800" dirty="0" smtClean="0"/>
          </a:p>
          <a:p>
            <a:pPr marL="857250" lvl="1" indent="-457200">
              <a:lnSpc>
                <a:spcPct val="80000"/>
              </a:lnSpc>
              <a:spcBef>
                <a:spcPts val="0"/>
              </a:spcBef>
              <a:buSzPct val="100000"/>
              <a:buFont typeface="Wingdings" panose="05000000000000000000" pitchFamily="2" charset="2"/>
              <a:buChar char="Ø"/>
            </a:pPr>
            <a:r>
              <a:rPr lang="en-US" sz="2800" dirty="0" smtClean="0"/>
              <a:t>Contact </a:t>
            </a:r>
            <a:r>
              <a:rPr lang="en-US" sz="2800" dirty="0"/>
              <a:t>the Data Library: </a:t>
            </a:r>
            <a:r>
              <a:rPr lang="en-US" sz="2800" dirty="0" err="1"/>
              <a:t>data@ualberta.ca</a:t>
            </a:r>
            <a:endParaRPr lang="en-US" sz="2800" dirty="0"/>
          </a:p>
          <a:p>
            <a:pPr marL="0" lvl="0" indent="0">
              <a:lnSpc>
                <a:spcPct val="80000"/>
              </a:lnSpc>
              <a:spcBef>
                <a:spcPts val="0"/>
              </a:spcBef>
              <a:buSzPct val="100000"/>
              <a:buNone/>
            </a:pPr>
            <a:endParaRPr lang="en-US" sz="2800" dirty="0"/>
          </a:p>
          <a:p>
            <a:pPr marL="228600" lvl="0" indent="-228600">
              <a:lnSpc>
                <a:spcPct val="80000"/>
              </a:lnSpc>
              <a:spcBef>
                <a:spcPts val="0"/>
              </a:spcBef>
              <a:buSzPct val="100000"/>
              <a:buFont typeface="Arial"/>
              <a:buChar char="▪"/>
            </a:pPr>
            <a:endParaRPr lang="en-US" sz="2800" dirty="0"/>
          </a:p>
        </p:txBody>
      </p:sp>
    </p:spTree>
    <p:extLst>
      <p:ext uri="{BB962C8B-B14F-4D97-AF65-F5344CB8AC3E}">
        <p14:creationId xmlns:p14="http://schemas.microsoft.com/office/powerpoint/2010/main" val="4193359553"/>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864206"/>
            <a:ext cx="10363200" cy="2975828"/>
          </a:xfrm>
        </p:spPr>
        <p:txBody>
          <a:bodyPr>
            <a:normAutofit/>
          </a:bodyPr>
          <a:lstStyle/>
          <a:p>
            <a:pPr algn="ctr"/>
            <a:r>
              <a:rPr lang="en-US" sz="6600" cap="none" dirty="0" smtClean="0">
                <a:solidFill>
                  <a:srgbClr val="FFFFFF"/>
                </a:solidFill>
                <a:ea typeface="Arial"/>
                <a:cs typeface="Arial"/>
                <a:sym typeface="Arial"/>
              </a:rPr>
              <a:t>SHARING YOUR DATA</a:t>
            </a:r>
            <a:endParaRPr lang="en-US" sz="6600" cap="none" dirty="0">
              <a:solidFill>
                <a:srgbClr val="FFFFFF"/>
              </a:solidFill>
            </a:endParaRPr>
          </a:p>
        </p:txBody>
      </p:sp>
    </p:spTree>
    <p:extLst>
      <p:ext uri="{BB962C8B-B14F-4D97-AF65-F5344CB8AC3E}">
        <p14:creationId xmlns:p14="http://schemas.microsoft.com/office/powerpoint/2010/main" val="33832761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46"/>
        <p:cNvGrpSpPr/>
        <p:nvPr/>
      </p:nvGrpSpPr>
      <p:grpSpPr>
        <a:xfrm>
          <a:off x="0" y="0"/>
          <a:ext cx="0" cy="0"/>
          <a:chOff x="0" y="0"/>
          <a:chExt cx="0" cy="0"/>
        </a:xfrm>
      </p:grpSpPr>
      <p:sp>
        <p:nvSpPr>
          <p:cNvPr id="447" name="Shape 447"/>
          <p:cNvSpPr txBox="1">
            <a:spLocks noGrp="1"/>
          </p:cNvSpPr>
          <p:nvPr>
            <p:ph type="title"/>
          </p:nvPr>
        </p:nvSpPr>
        <p:spPr>
          <a:xfrm>
            <a:off x="914400" y="169886"/>
            <a:ext cx="103632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accent1"/>
              </a:buClr>
              <a:buSzPct val="25000"/>
              <a:buFont typeface="Arial"/>
              <a:buNone/>
            </a:pPr>
            <a:r>
              <a:rPr lang="en-US" sz="4000" b="1" cap="none" dirty="0" smtClean="0">
                <a:solidFill>
                  <a:schemeClr val="accent1"/>
                </a:solidFill>
              </a:rPr>
              <a:t>Why share your research data?</a:t>
            </a:r>
            <a:endParaRPr lang="en-US" sz="4000" b="1" cap="none" dirty="0">
              <a:solidFill>
                <a:schemeClr val="accent1"/>
              </a:solidFill>
            </a:endParaRPr>
          </a:p>
        </p:txBody>
      </p:sp>
      <p:sp>
        <p:nvSpPr>
          <p:cNvPr id="448" name="Shape 448"/>
          <p:cNvSpPr txBox="1">
            <a:spLocks noGrp="1"/>
          </p:cNvSpPr>
          <p:nvPr>
            <p:ph idx="1"/>
          </p:nvPr>
        </p:nvSpPr>
        <p:spPr>
          <a:xfrm>
            <a:off x="1295400" y="1828799"/>
            <a:ext cx="9601200" cy="4356000"/>
          </a:xfrm>
          <a:prstGeom prst="rect">
            <a:avLst/>
          </a:prstGeom>
          <a:noFill/>
          <a:ln>
            <a:noFill/>
          </a:ln>
        </p:spPr>
        <p:txBody>
          <a:bodyPr lIns="91425" tIns="45700" rIns="91425" bIns="45700" anchor="t" anchorCtr="0">
            <a:noAutofit/>
          </a:bodyPr>
          <a:lstStyle/>
          <a:p>
            <a:pPr marL="457200" indent="-457200">
              <a:lnSpc>
                <a:spcPct val="80000"/>
              </a:lnSpc>
              <a:spcBef>
                <a:spcPts val="0"/>
              </a:spcBef>
              <a:buSzPct val="100000"/>
            </a:pPr>
            <a:r>
              <a:rPr lang="en-US" sz="3600" dirty="0" smtClean="0"/>
              <a:t>Facilitates better access between collaborators during the research process</a:t>
            </a:r>
          </a:p>
          <a:p>
            <a:pPr marL="457200" indent="-457200">
              <a:lnSpc>
                <a:spcPct val="80000"/>
              </a:lnSpc>
              <a:spcBef>
                <a:spcPts val="0"/>
              </a:spcBef>
              <a:buSzPct val="100000"/>
            </a:pPr>
            <a:r>
              <a:rPr lang="en-US" sz="3600" dirty="0" smtClean="0"/>
              <a:t>Allows other people to have access to your data and use it in their research after publication</a:t>
            </a:r>
          </a:p>
          <a:p>
            <a:pPr marL="457200" indent="-457200">
              <a:lnSpc>
                <a:spcPct val="80000"/>
              </a:lnSpc>
              <a:spcBef>
                <a:spcPts val="0"/>
              </a:spcBef>
              <a:buSzPct val="100000"/>
            </a:pPr>
            <a:r>
              <a:rPr lang="en-US" sz="3600" dirty="0" smtClean="0"/>
              <a:t>Mandated by some journals and funding agencies</a:t>
            </a:r>
            <a:endParaRPr lang="en-US" sz="3600" dirty="0"/>
          </a:p>
        </p:txBody>
      </p:sp>
    </p:spTree>
    <p:extLst>
      <p:ext uri="{BB962C8B-B14F-4D97-AF65-F5344CB8AC3E}">
        <p14:creationId xmlns:p14="http://schemas.microsoft.com/office/powerpoint/2010/main" val="1364776906"/>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46"/>
        <p:cNvGrpSpPr/>
        <p:nvPr/>
      </p:nvGrpSpPr>
      <p:grpSpPr>
        <a:xfrm>
          <a:off x="0" y="0"/>
          <a:ext cx="0" cy="0"/>
          <a:chOff x="0" y="0"/>
          <a:chExt cx="0" cy="0"/>
        </a:xfrm>
      </p:grpSpPr>
      <p:sp>
        <p:nvSpPr>
          <p:cNvPr id="447" name="Shape 447"/>
          <p:cNvSpPr txBox="1">
            <a:spLocks noGrp="1"/>
          </p:cNvSpPr>
          <p:nvPr>
            <p:ph type="title"/>
          </p:nvPr>
        </p:nvSpPr>
        <p:spPr>
          <a:xfrm>
            <a:off x="914400" y="169886"/>
            <a:ext cx="103632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accent1"/>
              </a:buClr>
              <a:buSzPct val="25000"/>
              <a:buFont typeface="Arial"/>
              <a:buNone/>
            </a:pPr>
            <a:r>
              <a:rPr lang="en-US" sz="4000" b="1" cap="none" dirty="0" smtClean="0">
                <a:solidFill>
                  <a:schemeClr val="accent1"/>
                </a:solidFill>
              </a:rPr>
              <a:t>What’s involved in sharing your data?</a:t>
            </a:r>
            <a:endParaRPr lang="en-US" sz="4000" b="1" cap="none" dirty="0">
              <a:solidFill>
                <a:schemeClr val="accent1"/>
              </a:solidFill>
            </a:endParaRPr>
          </a:p>
        </p:txBody>
      </p:sp>
      <p:sp>
        <p:nvSpPr>
          <p:cNvPr id="448" name="Shape 448"/>
          <p:cNvSpPr txBox="1">
            <a:spLocks noGrp="1"/>
          </p:cNvSpPr>
          <p:nvPr>
            <p:ph idx="1"/>
          </p:nvPr>
        </p:nvSpPr>
        <p:spPr>
          <a:xfrm>
            <a:off x="1295400" y="1828799"/>
            <a:ext cx="9601200" cy="4356000"/>
          </a:xfrm>
          <a:prstGeom prst="rect">
            <a:avLst/>
          </a:prstGeom>
          <a:noFill/>
          <a:ln>
            <a:noFill/>
          </a:ln>
        </p:spPr>
        <p:txBody>
          <a:bodyPr lIns="91425" tIns="45700" rIns="91425" bIns="45700" anchor="t" anchorCtr="0">
            <a:noAutofit/>
          </a:bodyPr>
          <a:lstStyle/>
          <a:p>
            <a:pPr marL="457200" indent="-457200">
              <a:lnSpc>
                <a:spcPct val="80000"/>
              </a:lnSpc>
              <a:spcBef>
                <a:spcPts val="1200"/>
              </a:spcBef>
              <a:buSzPct val="90000"/>
            </a:pPr>
            <a:r>
              <a:rPr lang="en-US" sz="3600" dirty="0" smtClean="0"/>
              <a:t>Making sure you save your data somewhere that is secure</a:t>
            </a:r>
            <a:r>
              <a:rPr lang="en-US" sz="3600" dirty="0"/>
              <a:t> </a:t>
            </a:r>
            <a:r>
              <a:rPr lang="en-US" sz="3600" dirty="0" smtClean="0"/>
              <a:t>and findable</a:t>
            </a:r>
          </a:p>
          <a:p>
            <a:pPr marL="857250" lvl="1" indent="-457200">
              <a:lnSpc>
                <a:spcPct val="80000"/>
              </a:lnSpc>
              <a:spcBef>
                <a:spcPts val="1200"/>
              </a:spcBef>
              <a:buSzPct val="90000"/>
            </a:pPr>
            <a:r>
              <a:rPr lang="en-US" sz="3200" dirty="0" smtClean="0"/>
              <a:t>Choosing the right repository/platform</a:t>
            </a:r>
          </a:p>
          <a:p>
            <a:pPr marL="857250" lvl="1" indent="-457200">
              <a:lnSpc>
                <a:spcPct val="80000"/>
              </a:lnSpc>
              <a:spcBef>
                <a:spcPts val="1200"/>
              </a:spcBef>
              <a:buSzPct val="90000"/>
            </a:pPr>
            <a:r>
              <a:rPr lang="en-US" sz="3200" dirty="0" smtClean="0"/>
              <a:t>Creating quality descriptions of the data (metadata)</a:t>
            </a:r>
          </a:p>
        </p:txBody>
      </p:sp>
    </p:spTree>
    <p:extLst>
      <p:ext uri="{BB962C8B-B14F-4D97-AF65-F5344CB8AC3E}">
        <p14:creationId xmlns:p14="http://schemas.microsoft.com/office/powerpoint/2010/main" val="3502683180"/>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0"/>
        <p:cNvGrpSpPr/>
        <p:nvPr/>
      </p:nvGrpSpPr>
      <p:grpSpPr>
        <a:xfrm>
          <a:off x="0" y="0"/>
          <a:ext cx="0" cy="0"/>
          <a:chOff x="0" y="0"/>
          <a:chExt cx="0" cy="0"/>
        </a:xfrm>
      </p:grpSpPr>
      <p:sp>
        <p:nvSpPr>
          <p:cNvPr id="402" name="Shape 402"/>
          <p:cNvSpPr txBox="1">
            <a:spLocks noGrp="1"/>
          </p:cNvSpPr>
          <p:nvPr>
            <p:ph type="title"/>
          </p:nvPr>
        </p:nvSpPr>
        <p:spPr>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accent1"/>
              </a:buClr>
              <a:buSzPct val="25000"/>
              <a:buFont typeface="Arial"/>
              <a:buNone/>
            </a:pPr>
            <a:r>
              <a:rPr lang="en-US" sz="4000" b="1" i="0" u="none" strike="noStrike" cap="none" baseline="0" dirty="0" smtClean="0">
                <a:solidFill>
                  <a:schemeClr val="accent1"/>
                </a:solidFill>
                <a:ea typeface="Arial"/>
                <a:cs typeface="Arial"/>
                <a:sym typeface="Arial"/>
              </a:rPr>
              <a:t>By the end of this session you will:</a:t>
            </a:r>
            <a:endParaRPr lang="en-US" sz="4000" b="1" i="0" u="none" strike="noStrike" cap="none" baseline="0" dirty="0">
              <a:solidFill>
                <a:schemeClr val="accent1"/>
              </a:solidFill>
              <a:ea typeface="Arial"/>
              <a:cs typeface="Arial"/>
              <a:sym typeface="Arial"/>
            </a:endParaRPr>
          </a:p>
        </p:txBody>
      </p:sp>
      <p:sp>
        <p:nvSpPr>
          <p:cNvPr id="401" name="Shape 401"/>
          <p:cNvSpPr txBox="1">
            <a:spLocks noGrp="1"/>
          </p:cNvSpPr>
          <p:nvPr>
            <p:ph idx="1"/>
          </p:nvPr>
        </p:nvSpPr>
        <p:spPr>
          <a:prstGeom prst="rect">
            <a:avLst/>
          </a:prstGeom>
          <a:noFill/>
          <a:ln>
            <a:noFill/>
          </a:ln>
        </p:spPr>
        <p:txBody>
          <a:bodyPr lIns="91425" tIns="45700" rIns="91425" bIns="45700" anchor="t" anchorCtr="0">
            <a:noAutofit/>
          </a:bodyPr>
          <a:lstStyle/>
          <a:p>
            <a:r>
              <a:rPr lang="en-US" sz="2800" dirty="0" smtClean="0"/>
              <a:t>Be aware of the library's services that help you organize your data</a:t>
            </a:r>
          </a:p>
          <a:p>
            <a:r>
              <a:rPr lang="en-US" sz="2800" dirty="0" smtClean="0"/>
              <a:t>Have begun your own data management plan</a:t>
            </a:r>
          </a:p>
          <a:p>
            <a:r>
              <a:rPr lang="en-US" sz="2800" dirty="0" smtClean="0"/>
              <a:t>Have been introduced to use </a:t>
            </a:r>
            <a:r>
              <a:rPr lang="en-US" sz="2800" dirty="0" err="1" smtClean="0"/>
              <a:t>Dataverse</a:t>
            </a:r>
            <a:r>
              <a:rPr lang="en-US" sz="2800" dirty="0" smtClean="0"/>
              <a:t>, a tool to store and share your data</a:t>
            </a:r>
          </a:p>
          <a:p>
            <a:r>
              <a:rPr lang="en-US" sz="2800" dirty="0" smtClean="0"/>
              <a:t>Know where to get help at any stage in your research project</a:t>
            </a:r>
          </a:p>
          <a:p>
            <a:pPr lvl="0">
              <a:spcBef>
                <a:spcPts val="0"/>
              </a:spcBef>
              <a:buClr>
                <a:schemeClr val="dk2"/>
              </a:buClr>
              <a:buSzPct val="78571"/>
              <a:buNone/>
            </a:pPr>
            <a:endParaRPr lang="en-US" sz="2800" dirty="0"/>
          </a:p>
        </p:txBody>
      </p:sp>
    </p:spTree>
    <p:extLst>
      <p:ext uri="{BB962C8B-B14F-4D97-AF65-F5344CB8AC3E}">
        <p14:creationId xmlns:p14="http://schemas.microsoft.com/office/powerpoint/2010/main" val="670686872"/>
      </p:ext>
    </p:ext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52"/>
        <p:cNvGrpSpPr/>
        <p:nvPr/>
      </p:nvGrpSpPr>
      <p:grpSpPr>
        <a:xfrm>
          <a:off x="0" y="0"/>
          <a:ext cx="0" cy="0"/>
          <a:chOff x="0" y="0"/>
          <a:chExt cx="0" cy="0"/>
        </a:xfrm>
      </p:grpSpPr>
      <p:sp>
        <p:nvSpPr>
          <p:cNvPr id="453" name="Shape 453"/>
          <p:cNvSpPr txBox="1">
            <a:spLocks noGrp="1"/>
          </p:cNvSpPr>
          <p:nvPr>
            <p:ph type="title"/>
          </p:nvPr>
        </p:nvSpPr>
        <p:spPr>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accent1"/>
              </a:buClr>
              <a:buSzPct val="25000"/>
              <a:buFont typeface="Arial"/>
              <a:buNone/>
            </a:pPr>
            <a:r>
              <a:rPr lang="en-US" sz="4000" b="1" cap="none" dirty="0" smtClean="0">
                <a:solidFill>
                  <a:schemeClr val="accent1"/>
                </a:solidFill>
              </a:rPr>
              <a:t>Choosing a place to share your data</a:t>
            </a:r>
            <a:endParaRPr lang="en-US" sz="4000" b="1" cap="none" dirty="0">
              <a:solidFill>
                <a:schemeClr val="accent1"/>
              </a:solidFill>
            </a:endParaRPr>
          </a:p>
        </p:txBody>
      </p:sp>
      <p:sp>
        <p:nvSpPr>
          <p:cNvPr id="454" name="Shape 454"/>
          <p:cNvSpPr txBox="1">
            <a:spLocks noGrp="1"/>
          </p:cNvSpPr>
          <p:nvPr>
            <p:ph idx="1"/>
          </p:nvPr>
        </p:nvSpPr>
        <p:spPr>
          <a:xfrm>
            <a:off x="1295400" y="1815705"/>
            <a:ext cx="9601200" cy="4356000"/>
          </a:xfrm>
          <a:prstGeom prst="rect">
            <a:avLst/>
          </a:prstGeom>
          <a:noFill/>
          <a:ln>
            <a:noFill/>
          </a:ln>
        </p:spPr>
        <p:txBody>
          <a:bodyPr lIns="91425" tIns="45700" rIns="91425" bIns="45700" anchor="t" anchorCtr="0">
            <a:noAutofit/>
          </a:bodyPr>
          <a:lstStyle/>
          <a:p>
            <a:pPr marL="609600" lvl="1" indent="-342900">
              <a:lnSpc>
                <a:spcPct val="80000"/>
              </a:lnSpc>
              <a:spcBef>
                <a:spcPts val="1200"/>
              </a:spcBef>
              <a:buSzPct val="90000"/>
            </a:pPr>
            <a:r>
              <a:rPr lang="en-US" sz="2800" dirty="0" smtClean="0">
                <a:solidFill>
                  <a:srgbClr val="FFFFFF"/>
                </a:solidFill>
              </a:rPr>
              <a:t>Who might want access to your data and where will they look?</a:t>
            </a:r>
          </a:p>
          <a:p>
            <a:pPr marL="609600" lvl="1" indent="-342900">
              <a:lnSpc>
                <a:spcPct val="80000"/>
              </a:lnSpc>
              <a:spcBef>
                <a:spcPts val="1200"/>
              </a:spcBef>
              <a:buSzPct val="90000"/>
            </a:pPr>
            <a:r>
              <a:rPr lang="en-US" sz="2800" dirty="0" smtClean="0">
                <a:solidFill>
                  <a:srgbClr val="FFFFFF"/>
                </a:solidFill>
              </a:rPr>
              <a:t>Is there an appropriate discipline specific repository? </a:t>
            </a:r>
          </a:p>
          <a:p>
            <a:pPr marL="609600" lvl="1" indent="-342900">
              <a:lnSpc>
                <a:spcPct val="80000"/>
              </a:lnSpc>
              <a:spcBef>
                <a:spcPts val="1200"/>
              </a:spcBef>
              <a:buSzPct val="90000"/>
            </a:pPr>
            <a:r>
              <a:rPr lang="en-US" sz="2800" dirty="0" smtClean="0">
                <a:solidFill>
                  <a:srgbClr val="FFFFFF"/>
                </a:solidFill>
              </a:rPr>
              <a:t>What are the access policies?</a:t>
            </a:r>
          </a:p>
          <a:p>
            <a:pPr marL="609600" lvl="1" indent="-342900">
              <a:lnSpc>
                <a:spcPct val="80000"/>
              </a:lnSpc>
              <a:spcBef>
                <a:spcPts val="1200"/>
              </a:spcBef>
              <a:buSzPct val="90000"/>
            </a:pPr>
            <a:r>
              <a:rPr lang="en-US" sz="2800" dirty="0" smtClean="0">
                <a:solidFill>
                  <a:srgbClr val="FFFFFF"/>
                </a:solidFill>
              </a:rPr>
              <a:t>What is the storage and preservation plan?</a:t>
            </a:r>
          </a:p>
          <a:p>
            <a:pPr marL="609600" lvl="1" indent="-342900">
              <a:lnSpc>
                <a:spcPct val="80000"/>
              </a:lnSpc>
              <a:spcBef>
                <a:spcPts val="1200"/>
              </a:spcBef>
              <a:buSzPct val="90000"/>
            </a:pPr>
            <a:r>
              <a:rPr lang="en-US" sz="2800" dirty="0" smtClean="0">
                <a:solidFill>
                  <a:srgbClr val="FFFFFF"/>
                </a:solidFill>
              </a:rPr>
              <a:t>What kind of data do they accept?</a:t>
            </a:r>
          </a:p>
          <a:p>
            <a:pPr marL="609600" lvl="1" indent="-342900">
              <a:lnSpc>
                <a:spcPct val="80000"/>
              </a:lnSpc>
              <a:spcBef>
                <a:spcPts val="1200"/>
              </a:spcBef>
              <a:buSzPct val="90000"/>
            </a:pPr>
            <a:r>
              <a:rPr lang="en-US" sz="2800" dirty="0" smtClean="0">
                <a:solidFill>
                  <a:srgbClr val="FFFFFF"/>
                </a:solidFill>
              </a:rPr>
              <a:t>What metadata standards are required?</a:t>
            </a:r>
          </a:p>
          <a:p>
            <a:pPr marL="609600" lvl="1" indent="-342900">
              <a:lnSpc>
                <a:spcPct val="80000"/>
              </a:lnSpc>
              <a:spcBef>
                <a:spcPts val="1200"/>
              </a:spcBef>
              <a:buSzPct val="90000"/>
            </a:pPr>
            <a:r>
              <a:rPr lang="en-US" sz="2800" dirty="0" smtClean="0">
                <a:solidFill>
                  <a:srgbClr val="FFFFFF"/>
                </a:solidFill>
              </a:rPr>
              <a:t>Do they charge any fees?</a:t>
            </a:r>
          </a:p>
          <a:p>
            <a:pPr marL="0" marR="0" lvl="0" indent="0" algn="l" rtl="0">
              <a:lnSpc>
                <a:spcPct val="80000"/>
              </a:lnSpc>
              <a:spcBef>
                <a:spcPts val="1800"/>
              </a:spcBef>
              <a:spcAft>
                <a:spcPts val="0"/>
              </a:spcAft>
              <a:buNone/>
            </a:pPr>
            <a:endParaRPr sz="2400" dirty="0">
              <a:solidFill>
                <a:schemeClr val="dk1"/>
              </a:solidFill>
            </a:endParaRPr>
          </a:p>
        </p:txBody>
      </p:sp>
    </p:spTree>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52"/>
        <p:cNvGrpSpPr/>
        <p:nvPr/>
      </p:nvGrpSpPr>
      <p:grpSpPr>
        <a:xfrm>
          <a:off x="0" y="0"/>
          <a:ext cx="0" cy="0"/>
          <a:chOff x="0" y="0"/>
          <a:chExt cx="0" cy="0"/>
        </a:xfrm>
      </p:grpSpPr>
      <p:sp>
        <p:nvSpPr>
          <p:cNvPr id="453" name="Shape 453"/>
          <p:cNvSpPr txBox="1">
            <a:spLocks noGrp="1"/>
          </p:cNvSpPr>
          <p:nvPr>
            <p:ph type="title"/>
          </p:nvPr>
        </p:nvSpPr>
        <p:spPr>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accent1"/>
              </a:buClr>
              <a:buSzPct val="25000"/>
              <a:buFont typeface="Arial"/>
              <a:buNone/>
            </a:pPr>
            <a:r>
              <a:rPr lang="en-US" sz="4000" b="1" cap="none" dirty="0" smtClean="0">
                <a:solidFill>
                  <a:schemeClr val="accent1"/>
                </a:solidFill>
              </a:rPr>
              <a:t>Choosing a place to share your data</a:t>
            </a:r>
            <a:endParaRPr lang="en-US" sz="4000" b="1" cap="none" dirty="0">
              <a:solidFill>
                <a:schemeClr val="accent1"/>
              </a:solidFill>
            </a:endParaRPr>
          </a:p>
        </p:txBody>
      </p:sp>
      <p:sp>
        <p:nvSpPr>
          <p:cNvPr id="454" name="Shape 454"/>
          <p:cNvSpPr txBox="1">
            <a:spLocks noGrp="1"/>
          </p:cNvSpPr>
          <p:nvPr>
            <p:ph idx="1"/>
          </p:nvPr>
        </p:nvSpPr>
        <p:spPr>
          <a:xfrm>
            <a:off x="1295400" y="1815705"/>
            <a:ext cx="9601200" cy="4356000"/>
          </a:xfrm>
          <a:prstGeom prst="rect">
            <a:avLst/>
          </a:prstGeom>
          <a:noFill/>
          <a:ln>
            <a:noFill/>
          </a:ln>
        </p:spPr>
        <p:txBody>
          <a:bodyPr lIns="91425" tIns="45700" rIns="91425" bIns="45700" anchor="t" anchorCtr="0">
            <a:noAutofit/>
          </a:bodyPr>
          <a:lstStyle/>
          <a:p>
            <a:pPr marL="609600" lvl="1" indent="-342900">
              <a:lnSpc>
                <a:spcPct val="80000"/>
              </a:lnSpc>
              <a:spcBef>
                <a:spcPts val="1200"/>
              </a:spcBef>
              <a:buSzPct val="90000"/>
            </a:pPr>
            <a:r>
              <a:rPr lang="en-US" sz="3600" dirty="0" smtClean="0">
                <a:solidFill>
                  <a:srgbClr val="FFFFFF"/>
                </a:solidFill>
              </a:rPr>
              <a:t>Consider the types of information you are sharing</a:t>
            </a:r>
          </a:p>
          <a:p>
            <a:pPr marL="1009650" lvl="2" indent="-342900">
              <a:lnSpc>
                <a:spcPct val="80000"/>
              </a:lnSpc>
              <a:spcBef>
                <a:spcPts val="1200"/>
              </a:spcBef>
              <a:buSzPct val="90000"/>
            </a:pPr>
            <a:r>
              <a:rPr lang="en-US" sz="3200" dirty="0" smtClean="0">
                <a:solidFill>
                  <a:srgbClr val="FFFFFF"/>
                </a:solidFill>
              </a:rPr>
              <a:t>Why is it being shared?</a:t>
            </a:r>
          </a:p>
          <a:p>
            <a:pPr marL="1009650" lvl="2" indent="-342900">
              <a:lnSpc>
                <a:spcPct val="80000"/>
              </a:lnSpc>
              <a:spcBef>
                <a:spcPts val="1200"/>
              </a:spcBef>
              <a:buSzPct val="90000"/>
            </a:pPr>
            <a:r>
              <a:rPr lang="en-US" sz="3200" dirty="0" smtClean="0">
                <a:solidFill>
                  <a:srgbClr val="FFFFFF"/>
                </a:solidFill>
              </a:rPr>
              <a:t>How long and for what purpose is it being stored? </a:t>
            </a:r>
          </a:p>
          <a:p>
            <a:pPr marL="609600" lvl="1" indent="-342900">
              <a:lnSpc>
                <a:spcPct val="80000"/>
              </a:lnSpc>
              <a:spcBef>
                <a:spcPts val="1200"/>
              </a:spcBef>
              <a:buSzPct val="90000"/>
            </a:pPr>
            <a:r>
              <a:rPr lang="en-US" sz="3600" dirty="0" smtClean="0">
                <a:solidFill>
                  <a:srgbClr val="FFFFFF"/>
                </a:solidFill>
              </a:rPr>
              <a:t>Some journals may also require your data be put into a specific repository</a:t>
            </a:r>
          </a:p>
          <a:p>
            <a:pPr marL="0" marR="0" lvl="0" indent="0" algn="l" rtl="0">
              <a:lnSpc>
                <a:spcPct val="80000"/>
              </a:lnSpc>
              <a:spcBef>
                <a:spcPts val="1800"/>
              </a:spcBef>
              <a:spcAft>
                <a:spcPts val="0"/>
              </a:spcAft>
              <a:buNone/>
            </a:pPr>
            <a:endParaRPr sz="2000" dirty="0">
              <a:solidFill>
                <a:schemeClr val="dk1"/>
              </a:solidFill>
            </a:endParaRPr>
          </a:p>
        </p:txBody>
      </p:sp>
    </p:spTree>
    <p:extLst>
      <p:ext uri="{BB962C8B-B14F-4D97-AF65-F5344CB8AC3E}">
        <p14:creationId xmlns:p14="http://schemas.microsoft.com/office/powerpoint/2010/main" val="1059410885"/>
      </p:ext>
    </p:extLst>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52"/>
        <p:cNvGrpSpPr/>
        <p:nvPr/>
      </p:nvGrpSpPr>
      <p:grpSpPr>
        <a:xfrm>
          <a:off x="0" y="0"/>
          <a:ext cx="0" cy="0"/>
          <a:chOff x="0" y="0"/>
          <a:chExt cx="0" cy="0"/>
        </a:xfrm>
      </p:grpSpPr>
      <p:sp>
        <p:nvSpPr>
          <p:cNvPr id="453" name="Shape 453"/>
          <p:cNvSpPr txBox="1">
            <a:spLocks noGrp="1"/>
          </p:cNvSpPr>
          <p:nvPr>
            <p:ph type="title"/>
          </p:nvPr>
        </p:nvSpPr>
        <p:spPr>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accent1"/>
              </a:buClr>
              <a:buSzPct val="25000"/>
              <a:buFont typeface="Arial"/>
              <a:buNone/>
            </a:pPr>
            <a:r>
              <a:rPr lang="en-US" sz="4000" b="1" cap="none" dirty="0" smtClean="0">
                <a:solidFill>
                  <a:schemeClr val="accent1"/>
                </a:solidFill>
              </a:rPr>
              <a:t>Choosing a place to share your data</a:t>
            </a:r>
            <a:endParaRPr lang="en-US" sz="4000" b="1" cap="none" dirty="0">
              <a:solidFill>
                <a:schemeClr val="accent1"/>
              </a:solidFill>
            </a:endParaRPr>
          </a:p>
        </p:txBody>
      </p:sp>
      <p:sp>
        <p:nvSpPr>
          <p:cNvPr id="454" name="Shape 454"/>
          <p:cNvSpPr txBox="1">
            <a:spLocks noGrp="1"/>
          </p:cNvSpPr>
          <p:nvPr>
            <p:ph idx="1"/>
          </p:nvPr>
        </p:nvSpPr>
        <p:spPr>
          <a:xfrm>
            <a:off x="1295400" y="1815705"/>
            <a:ext cx="9601200" cy="4356000"/>
          </a:xfrm>
          <a:prstGeom prst="rect">
            <a:avLst/>
          </a:prstGeom>
          <a:noFill/>
          <a:ln>
            <a:noFill/>
          </a:ln>
        </p:spPr>
        <p:txBody>
          <a:bodyPr lIns="91425" tIns="45700" rIns="91425" bIns="45700" anchor="t" anchorCtr="0">
            <a:noAutofit/>
          </a:bodyPr>
          <a:lstStyle/>
          <a:p>
            <a:pPr marL="266700" lvl="1" indent="0">
              <a:lnSpc>
                <a:spcPct val="80000"/>
              </a:lnSpc>
              <a:spcBef>
                <a:spcPts val="1200"/>
              </a:spcBef>
              <a:buSzPct val="90000"/>
              <a:buNone/>
            </a:pPr>
            <a:r>
              <a:rPr lang="en-US" sz="3600" dirty="0" smtClean="0">
                <a:solidFill>
                  <a:srgbClr val="FFFFFF"/>
                </a:solidFill>
              </a:rPr>
              <a:t>Registries of Research Data Repositories</a:t>
            </a:r>
          </a:p>
          <a:p>
            <a:pPr marL="838200" lvl="1" indent="-571500">
              <a:lnSpc>
                <a:spcPct val="80000"/>
              </a:lnSpc>
              <a:spcBef>
                <a:spcPts val="1200"/>
              </a:spcBef>
              <a:buSzPct val="90000"/>
            </a:pPr>
            <a:r>
              <a:rPr lang="en-US" sz="3600" dirty="0">
                <a:solidFill>
                  <a:srgbClr val="FFFFFF"/>
                </a:solidFill>
                <a:hlinkClick r:id="rId3"/>
              </a:rPr>
              <a:t>http://www.re3data.org</a:t>
            </a:r>
            <a:r>
              <a:rPr lang="en-US" sz="3600" dirty="0" smtClean="0">
                <a:solidFill>
                  <a:srgbClr val="FFFFFF"/>
                </a:solidFill>
                <a:hlinkClick r:id="rId3"/>
              </a:rPr>
              <a:t>/</a:t>
            </a:r>
            <a:endParaRPr lang="en-US" sz="3600" dirty="0" smtClean="0">
              <a:solidFill>
                <a:srgbClr val="FFFFFF"/>
              </a:solidFill>
            </a:endParaRPr>
          </a:p>
          <a:p>
            <a:pPr marL="838200" lvl="1" indent="-571500">
              <a:lnSpc>
                <a:spcPct val="80000"/>
              </a:lnSpc>
              <a:spcBef>
                <a:spcPts val="1200"/>
              </a:spcBef>
              <a:buSzPct val="90000"/>
            </a:pPr>
            <a:r>
              <a:rPr lang="en-US" sz="3600" dirty="0" err="1" smtClean="0">
                <a:solidFill>
                  <a:srgbClr val="FFFFFF"/>
                </a:solidFill>
              </a:rPr>
              <a:t>DataBib</a:t>
            </a:r>
            <a:r>
              <a:rPr lang="en-US" sz="3600" dirty="0" smtClean="0">
                <a:solidFill>
                  <a:srgbClr val="FFFFFF"/>
                </a:solidFill>
              </a:rPr>
              <a:t> </a:t>
            </a:r>
            <a:r>
              <a:rPr lang="en-US" sz="3600" dirty="0">
                <a:solidFill>
                  <a:srgbClr val="FFFFFF"/>
                </a:solidFill>
                <a:hlinkClick r:id="rId4"/>
              </a:rPr>
              <a:t>http://databib.org</a:t>
            </a:r>
            <a:r>
              <a:rPr lang="en-US" sz="3600" dirty="0" smtClean="0">
                <a:solidFill>
                  <a:srgbClr val="FFFFFF"/>
                </a:solidFill>
                <a:hlinkClick r:id="rId4"/>
              </a:rPr>
              <a:t>/</a:t>
            </a:r>
            <a:r>
              <a:rPr lang="en-US" sz="3600" dirty="0" smtClean="0">
                <a:solidFill>
                  <a:srgbClr val="FFFFFF"/>
                </a:solidFill>
              </a:rPr>
              <a:t> </a:t>
            </a:r>
            <a:endParaRPr lang="en-US" sz="3600" dirty="0">
              <a:solidFill>
                <a:srgbClr val="FFFFFF"/>
              </a:solidFill>
            </a:endParaRPr>
          </a:p>
          <a:p>
            <a:pPr marL="838200" lvl="1" indent="-571500">
              <a:lnSpc>
                <a:spcPct val="80000"/>
              </a:lnSpc>
              <a:spcBef>
                <a:spcPts val="1200"/>
              </a:spcBef>
              <a:buSzPct val="90000"/>
            </a:pPr>
            <a:r>
              <a:rPr lang="en-US" sz="3600" dirty="0" smtClean="0">
                <a:solidFill>
                  <a:srgbClr val="FFFFFF"/>
                </a:solidFill>
              </a:rPr>
              <a:t>Data </a:t>
            </a:r>
            <a:r>
              <a:rPr lang="en-US" sz="3600" dirty="0">
                <a:solidFill>
                  <a:srgbClr val="FFFFFF"/>
                </a:solidFill>
              </a:rPr>
              <a:t>Citation Index </a:t>
            </a:r>
            <a:r>
              <a:rPr lang="en-US" sz="3600" dirty="0">
                <a:solidFill>
                  <a:srgbClr val="FFFFFF"/>
                </a:solidFill>
                <a:hlinkClick r:id="rId5"/>
              </a:rPr>
              <a:t>http://www.library.ualberta.ca/databases/databaseinfo/index.cfm?ID=</a:t>
            </a:r>
            <a:r>
              <a:rPr lang="en-US" sz="3600" dirty="0" smtClean="0">
                <a:solidFill>
                  <a:srgbClr val="FFFFFF"/>
                </a:solidFill>
                <a:hlinkClick r:id="rId5"/>
              </a:rPr>
              <a:t>4494</a:t>
            </a:r>
            <a:r>
              <a:rPr lang="en-US" sz="3600" dirty="0" smtClean="0">
                <a:solidFill>
                  <a:srgbClr val="FFFFFF"/>
                </a:solidFill>
              </a:rPr>
              <a:t> </a:t>
            </a:r>
          </a:p>
          <a:p>
            <a:pPr marL="266700" lvl="1" indent="0">
              <a:lnSpc>
                <a:spcPct val="80000"/>
              </a:lnSpc>
              <a:spcBef>
                <a:spcPts val="1200"/>
              </a:spcBef>
              <a:buSzPct val="90000"/>
              <a:buNone/>
            </a:pPr>
            <a:endParaRPr lang="en-US" sz="2000" dirty="0">
              <a:solidFill>
                <a:schemeClr val="dk1"/>
              </a:solidFill>
            </a:endParaRPr>
          </a:p>
          <a:p>
            <a:pPr marL="0" marR="0" lvl="0" indent="0" algn="l" rtl="0">
              <a:lnSpc>
                <a:spcPct val="80000"/>
              </a:lnSpc>
              <a:spcBef>
                <a:spcPts val="1800"/>
              </a:spcBef>
              <a:spcAft>
                <a:spcPts val="0"/>
              </a:spcAft>
              <a:buNone/>
            </a:pPr>
            <a:endParaRPr sz="2000" dirty="0">
              <a:solidFill>
                <a:schemeClr val="dk1"/>
              </a:solidFill>
            </a:endParaRPr>
          </a:p>
        </p:txBody>
      </p:sp>
    </p:spTree>
    <p:extLst>
      <p:ext uri="{BB962C8B-B14F-4D97-AF65-F5344CB8AC3E}">
        <p14:creationId xmlns:p14="http://schemas.microsoft.com/office/powerpoint/2010/main" val="4139860523"/>
      </p:ext>
    </p:extLst>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52"/>
        <p:cNvGrpSpPr/>
        <p:nvPr/>
      </p:nvGrpSpPr>
      <p:grpSpPr>
        <a:xfrm>
          <a:off x="0" y="0"/>
          <a:ext cx="0" cy="0"/>
          <a:chOff x="0" y="0"/>
          <a:chExt cx="0" cy="0"/>
        </a:xfrm>
      </p:grpSpPr>
      <p:sp>
        <p:nvSpPr>
          <p:cNvPr id="453" name="Shape 453"/>
          <p:cNvSpPr txBox="1">
            <a:spLocks noGrp="1"/>
          </p:cNvSpPr>
          <p:nvPr>
            <p:ph type="title"/>
          </p:nvPr>
        </p:nvSpPr>
        <p:spPr>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accent1"/>
              </a:buClr>
              <a:buSzPct val="25000"/>
              <a:buFont typeface="Arial"/>
              <a:buNone/>
            </a:pPr>
            <a:r>
              <a:rPr lang="en-US" sz="4000" b="1" cap="none" dirty="0" smtClean="0">
                <a:solidFill>
                  <a:schemeClr val="accent1"/>
                </a:solidFill>
              </a:rPr>
              <a:t>Choosing a place to share your data</a:t>
            </a:r>
            <a:endParaRPr lang="en-US" sz="4000" b="1" cap="none" dirty="0">
              <a:solidFill>
                <a:schemeClr val="accent1"/>
              </a:solidFill>
            </a:endParaRPr>
          </a:p>
        </p:txBody>
      </p:sp>
      <p:sp>
        <p:nvSpPr>
          <p:cNvPr id="454" name="Shape 454"/>
          <p:cNvSpPr txBox="1">
            <a:spLocks noGrp="1"/>
          </p:cNvSpPr>
          <p:nvPr>
            <p:ph idx="1"/>
          </p:nvPr>
        </p:nvSpPr>
        <p:spPr>
          <a:xfrm>
            <a:off x="1295400" y="1815705"/>
            <a:ext cx="9601200" cy="4356000"/>
          </a:xfrm>
          <a:prstGeom prst="rect">
            <a:avLst/>
          </a:prstGeom>
          <a:noFill/>
          <a:ln>
            <a:noFill/>
          </a:ln>
        </p:spPr>
        <p:txBody>
          <a:bodyPr lIns="91425" tIns="45700" rIns="91425" bIns="45700" anchor="t" anchorCtr="0">
            <a:noAutofit/>
          </a:bodyPr>
          <a:lstStyle/>
          <a:p>
            <a:pPr marL="838200" lvl="1" indent="-571500">
              <a:lnSpc>
                <a:spcPct val="80000"/>
              </a:lnSpc>
              <a:spcBef>
                <a:spcPts val="1200"/>
              </a:spcBef>
              <a:buSzPct val="90000"/>
            </a:pPr>
            <a:r>
              <a:rPr lang="en-US" sz="3600" dirty="0" smtClean="0">
                <a:solidFill>
                  <a:srgbClr val="FFFFFF"/>
                </a:solidFill>
              </a:rPr>
              <a:t>Some in house options</a:t>
            </a:r>
          </a:p>
          <a:p>
            <a:pPr marL="1238250" lvl="2" indent="-571500">
              <a:lnSpc>
                <a:spcPct val="80000"/>
              </a:lnSpc>
              <a:spcBef>
                <a:spcPts val="1200"/>
              </a:spcBef>
              <a:buSzPct val="90000"/>
            </a:pPr>
            <a:r>
              <a:rPr lang="en-US" sz="3200" dirty="0" err="1" smtClean="0">
                <a:solidFill>
                  <a:srgbClr val="FFFFFF"/>
                </a:solidFill>
              </a:rPr>
              <a:t>REDCap</a:t>
            </a:r>
            <a:endParaRPr lang="en-US" sz="3200" dirty="0" smtClean="0">
              <a:solidFill>
                <a:srgbClr val="FFFFFF"/>
              </a:solidFill>
            </a:endParaRPr>
          </a:p>
          <a:p>
            <a:pPr marL="1238250" lvl="2" indent="-571500">
              <a:lnSpc>
                <a:spcPct val="80000"/>
              </a:lnSpc>
              <a:spcBef>
                <a:spcPts val="1200"/>
              </a:spcBef>
              <a:buSzPct val="90000"/>
            </a:pPr>
            <a:r>
              <a:rPr lang="en-US" sz="3200" dirty="0" smtClean="0">
                <a:solidFill>
                  <a:srgbClr val="FFFFFF"/>
                </a:solidFill>
              </a:rPr>
              <a:t>Health Research Data Repository</a:t>
            </a:r>
          </a:p>
          <a:p>
            <a:pPr marL="1238250" lvl="2" indent="-571500">
              <a:lnSpc>
                <a:spcPct val="80000"/>
              </a:lnSpc>
              <a:spcBef>
                <a:spcPts val="1200"/>
              </a:spcBef>
              <a:buSzPct val="90000"/>
            </a:pPr>
            <a:r>
              <a:rPr lang="en-US" sz="3200" dirty="0" smtClean="0">
                <a:solidFill>
                  <a:srgbClr val="FFFFFF"/>
                </a:solidFill>
              </a:rPr>
              <a:t>ERA</a:t>
            </a:r>
          </a:p>
          <a:p>
            <a:pPr marL="1238250" lvl="2" indent="-571500">
              <a:lnSpc>
                <a:spcPct val="80000"/>
              </a:lnSpc>
              <a:spcBef>
                <a:spcPts val="1200"/>
              </a:spcBef>
              <a:buSzPct val="90000"/>
            </a:pPr>
            <a:r>
              <a:rPr lang="en-US" sz="3200" dirty="0" err="1">
                <a:solidFill>
                  <a:srgbClr val="FFFFFF"/>
                </a:solidFill>
              </a:rPr>
              <a:t>Dataverse</a:t>
            </a:r>
            <a:endParaRPr lang="en-US" sz="3200" dirty="0">
              <a:solidFill>
                <a:srgbClr val="FFFFFF"/>
              </a:solidFill>
            </a:endParaRPr>
          </a:p>
          <a:p>
            <a:pPr marL="1238250" lvl="2" indent="-571500">
              <a:lnSpc>
                <a:spcPct val="80000"/>
              </a:lnSpc>
              <a:spcBef>
                <a:spcPts val="1200"/>
              </a:spcBef>
              <a:buSzPct val="90000"/>
            </a:pPr>
            <a:endParaRPr lang="en-US" sz="3200" dirty="0" smtClean="0">
              <a:solidFill>
                <a:srgbClr val="FFFFFF"/>
              </a:solidFill>
            </a:endParaRPr>
          </a:p>
          <a:p>
            <a:pPr marL="266700" lvl="1" indent="0">
              <a:lnSpc>
                <a:spcPct val="80000"/>
              </a:lnSpc>
              <a:spcBef>
                <a:spcPts val="1200"/>
              </a:spcBef>
              <a:buSzPct val="90000"/>
              <a:buNone/>
            </a:pPr>
            <a:endParaRPr lang="en-US" sz="2000" dirty="0">
              <a:solidFill>
                <a:schemeClr val="dk1"/>
              </a:solidFill>
            </a:endParaRPr>
          </a:p>
          <a:p>
            <a:pPr marL="0" marR="0" lvl="0" indent="0" algn="l" rtl="0">
              <a:lnSpc>
                <a:spcPct val="80000"/>
              </a:lnSpc>
              <a:spcBef>
                <a:spcPts val="1800"/>
              </a:spcBef>
              <a:spcAft>
                <a:spcPts val="0"/>
              </a:spcAft>
              <a:buNone/>
            </a:pPr>
            <a:endParaRPr sz="2000" dirty="0">
              <a:solidFill>
                <a:schemeClr val="dk1"/>
              </a:solidFill>
            </a:endParaRPr>
          </a:p>
        </p:txBody>
      </p:sp>
    </p:spTree>
    <p:extLst>
      <p:ext uri="{BB962C8B-B14F-4D97-AF65-F5344CB8AC3E}">
        <p14:creationId xmlns:p14="http://schemas.microsoft.com/office/powerpoint/2010/main" val="153996790"/>
      </p:ext>
    </p:extLst>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52"/>
        <p:cNvGrpSpPr/>
        <p:nvPr/>
      </p:nvGrpSpPr>
      <p:grpSpPr>
        <a:xfrm>
          <a:off x="0" y="0"/>
          <a:ext cx="0" cy="0"/>
          <a:chOff x="0" y="0"/>
          <a:chExt cx="0" cy="0"/>
        </a:xfrm>
      </p:grpSpPr>
      <p:sp>
        <p:nvSpPr>
          <p:cNvPr id="453" name="Shape 453"/>
          <p:cNvSpPr txBox="1">
            <a:spLocks noGrp="1"/>
          </p:cNvSpPr>
          <p:nvPr>
            <p:ph type="title"/>
          </p:nvPr>
        </p:nvSpPr>
        <p:spPr>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accent1"/>
              </a:buClr>
              <a:buSzPct val="25000"/>
              <a:buFont typeface="Arial"/>
              <a:buNone/>
            </a:pPr>
            <a:r>
              <a:rPr lang="en-US" sz="4000" b="1" cap="none" dirty="0" err="1" smtClean="0">
                <a:solidFill>
                  <a:schemeClr val="accent1"/>
                </a:solidFill>
              </a:rPr>
              <a:t>REDCap</a:t>
            </a:r>
            <a:endParaRPr lang="en-US" sz="4000" b="1" cap="none" dirty="0">
              <a:solidFill>
                <a:schemeClr val="accent1"/>
              </a:solidFill>
            </a:endParaRPr>
          </a:p>
        </p:txBody>
      </p:sp>
      <p:sp>
        <p:nvSpPr>
          <p:cNvPr id="454" name="Shape 454"/>
          <p:cNvSpPr txBox="1">
            <a:spLocks noGrp="1"/>
          </p:cNvSpPr>
          <p:nvPr>
            <p:ph idx="1"/>
          </p:nvPr>
        </p:nvSpPr>
        <p:spPr>
          <a:xfrm>
            <a:off x="1295400" y="1815705"/>
            <a:ext cx="9601200" cy="4356000"/>
          </a:xfrm>
          <a:prstGeom prst="rect">
            <a:avLst/>
          </a:prstGeom>
          <a:noFill/>
          <a:ln>
            <a:noFill/>
          </a:ln>
        </p:spPr>
        <p:txBody>
          <a:bodyPr lIns="91425" tIns="45700" rIns="91425" bIns="45700" anchor="t" anchorCtr="0">
            <a:noAutofit/>
          </a:bodyPr>
          <a:lstStyle/>
          <a:p>
            <a:pPr marL="838200" lvl="1" indent="-571500">
              <a:lnSpc>
                <a:spcPct val="80000"/>
              </a:lnSpc>
              <a:spcBef>
                <a:spcPts val="1200"/>
              </a:spcBef>
              <a:buSzPct val="90000"/>
            </a:pPr>
            <a:r>
              <a:rPr lang="en-US" sz="2800" dirty="0">
                <a:solidFill>
                  <a:srgbClr val="FFFFFF"/>
                </a:solidFill>
              </a:rPr>
              <a:t>Locally hosted web based data collection and management </a:t>
            </a:r>
            <a:r>
              <a:rPr lang="en-US" sz="2800" dirty="0" smtClean="0">
                <a:solidFill>
                  <a:srgbClr val="FFFFFF"/>
                </a:solidFill>
              </a:rPr>
              <a:t>tool</a:t>
            </a:r>
          </a:p>
          <a:p>
            <a:pPr marL="838200" lvl="1" indent="-571500">
              <a:lnSpc>
                <a:spcPct val="80000"/>
              </a:lnSpc>
              <a:spcBef>
                <a:spcPts val="1200"/>
              </a:spcBef>
              <a:buSzPct val="90000"/>
            </a:pPr>
            <a:r>
              <a:rPr lang="en-US" sz="2800" dirty="0" smtClean="0">
                <a:solidFill>
                  <a:srgbClr val="FFFFFF"/>
                </a:solidFill>
              </a:rPr>
              <a:t>Supports </a:t>
            </a:r>
            <a:r>
              <a:rPr lang="en-US" sz="2800" dirty="0">
                <a:solidFill>
                  <a:srgbClr val="FFFFFF"/>
                </a:solidFill>
              </a:rPr>
              <a:t>complex longitudinal studies and also does </a:t>
            </a:r>
            <a:r>
              <a:rPr lang="en-US" sz="2800" dirty="0" smtClean="0">
                <a:solidFill>
                  <a:srgbClr val="FFFFFF"/>
                </a:solidFill>
              </a:rPr>
              <a:t>surveys</a:t>
            </a:r>
          </a:p>
          <a:p>
            <a:pPr marL="838200" lvl="1" indent="-571500">
              <a:lnSpc>
                <a:spcPct val="80000"/>
              </a:lnSpc>
              <a:spcBef>
                <a:spcPts val="1200"/>
              </a:spcBef>
              <a:buSzPct val="90000"/>
            </a:pPr>
            <a:r>
              <a:rPr lang="en-US" sz="2800" dirty="0">
                <a:solidFill>
                  <a:srgbClr val="FFFFFF"/>
                </a:solidFill>
              </a:rPr>
              <a:t> Secure, designed for health sciences </a:t>
            </a:r>
            <a:r>
              <a:rPr lang="en-US" sz="2800" dirty="0" smtClean="0">
                <a:solidFill>
                  <a:srgbClr val="FFFFFF"/>
                </a:solidFill>
              </a:rPr>
              <a:t>research</a:t>
            </a:r>
          </a:p>
          <a:p>
            <a:pPr marL="838200" lvl="1" indent="-571500">
              <a:lnSpc>
                <a:spcPct val="80000"/>
              </a:lnSpc>
              <a:spcBef>
                <a:spcPts val="1200"/>
              </a:spcBef>
              <a:buSzPct val="90000"/>
            </a:pPr>
            <a:r>
              <a:rPr lang="en-US" sz="2800" dirty="0" err="1" smtClean="0">
                <a:solidFill>
                  <a:srgbClr val="FFFFFF"/>
                </a:solidFill>
              </a:rPr>
              <a:t>REDCap</a:t>
            </a:r>
            <a:r>
              <a:rPr lang="en-US" sz="2800" dirty="0" smtClean="0">
                <a:solidFill>
                  <a:srgbClr val="FFFFFF"/>
                </a:solidFill>
              </a:rPr>
              <a:t> </a:t>
            </a:r>
            <a:r>
              <a:rPr lang="en-US" sz="2800" dirty="0">
                <a:solidFill>
                  <a:srgbClr val="FFFFFF"/>
                </a:solidFill>
              </a:rPr>
              <a:t>training available on site through </a:t>
            </a:r>
            <a:r>
              <a:rPr lang="en-US" sz="2800" dirty="0" smtClean="0">
                <a:solidFill>
                  <a:srgbClr val="FFFFFF"/>
                </a:solidFill>
              </a:rPr>
              <a:t>WCHRI</a:t>
            </a:r>
          </a:p>
          <a:p>
            <a:pPr marL="1238250" lvl="2" indent="-571500">
              <a:lnSpc>
                <a:spcPct val="80000"/>
              </a:lnSpc>
              <a:spcBef>
                <a:spcPts val="1200"/>
              </a:spcBef>
              <a:buSzPct val="90000"/>
            </a:pPr>
            <a:r>
              <a:rPr lang="en-US" sz="2800" dirty="0">
                <a:solidFill>
                  <a:srgbClr val="FFFFFF"/>
                </a:solidFill>
              </a:rPr>
              <a:t> Online tutorials: http://project-</a:t>
            </a:r>
            <a:r>
              <a:rPr lang="en-US" sz="2800" dirty="0" err="1">
                <a:solidFill>
                  <a:srgbClr val="FFFFFF"/>
                </a:solidFill>
              </a:rPr>
              <a:t>redcap.org</a:t>
            </a:r>
            <a:r>
              <a:rPr lang="en-US" sz="2800" dirty="0">
                <a:solidFill>
                  <a:srgbClr val="FFFFFF"/>
                </a:solidFill>
              </a:rPr>
              <a:t>/ </a:t>
            </a:r>
            <a:endParaRPr lang="en-US" sz="2800" dirty="0" smtClean="0">
              <a:solidFill>
                <a:srgbClr val="FFFFFF"/>
              </a:solidFill>
            </a:endParaRPr>
          </a:p>
          <a:p>
            <a:pPr marL="838200" lvl="1" indent="-571500">
              <a:lnSpc>
                <a:spcPct val="80000"/>
              </a:lnSpc>
              <a:spcBef>
                <a:spcPts val="1200"/>
              </a:spcBef>
              <a:buSzPct val="90000"/>
            </a:pPr>
            <a:r>
              <a:rPr lang="en-US" sz="2800" dirty="0" smtClean="0">
                <a:solidFill>
                  <a:srgbClr val="FFFFFF"/>
                </a:solidFill>
              </a:rPr>
              <a:t>Contact</a:t>
            </a:r>
            <a:r>
              <a:rPr lang="en-US" sz="2800" dirty="0">
                <a:solidFill>
                  <a:srgbClr val="FFFFFF"/>
                </a:solidFill>
              </a:rPr>
              <a:t>: </a:t>
            </a:r>
            <a:r>
              <a:rPr lang="en-US" sz="2800" dirty="0" err="1">
                <a:solidFill>
                  <a:srgbClr val="FFFFFF"/>
                </a:solidFill>
              </a:rPr>
              <a:t>recap@ualberta.ca</a:t>
            </a:r>
            <a:endParaRPr lang="en-US" sz="1400" dirty="0">
              <a:solidFill>
                <a:schemeClr val="dk1"/>
              </a:solidFill>
            </a:endParaRPr>
          </a:p>
          <a:p>
            <a:pPr marL="0" marR="0" lvl="0" indent="0" algn="l" rtl="0">
              <a:lnSpc>
                <a:spcPct val="80000"/>
              </a:lnSpc>
              <a:spcBef>
                <a:spcPts val="1800"/>
              </a:spcBef>
              <a:spcAft>
                <a:spcPts val="0"/>
              </a:spcAft>
              <a:buNone/>
            </a:pPr>
            <a:endParaRPr sz="1600" dirty="0">
              <a:solidFill>
                <a:schemeClr val="dk1"/>
              </a:solidFill>
            </a:endParaRPr>
          </a:p>
        </p:txBody>
      </p:sp>
    </p:spTree>
    <p:extLst>
      <p:ext uri="{BB962C8B-B14F-4D97-AF65-F5344CB8AC3E}">
        <p14:creationId xmlns:p14="http://schemas.microsoft.com/office/powerpoint/2010/main" val="2774574786"/>
      </p:ext>
    </p:extLst>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52"/>
        <p:cNvGrpSpPr/>
        <p:nvPr/>
      </p:nvGrpSpPr>
      <p:grpSpPr>
        <a:xfrm>
          <a:off x="0" y="0"/>
          <a:ext cx="0" cy="0"/>
          <a:chOff x="0" y="0"/>
          <a:chExt cx="0" cy="0"/>
        </a:xfrm>
      </p:grpSpPr>
      <p:sp>
        <p:nvSpPr>
          <p:cNvPr id="453" name="Shape 453"/>
          <p:cNvSpPr txBox="1">
            <a:spLocks noGrp="1"/>
          </p:cNvSpPr>
          <p:nvPr>
            <p:ph type="title"/>
          </p:nvPr>
        </p:nvSpPr>
        <p:spPr>
          <a:prstGeom prst="rect">
            <a:avLst/>
          </a:prstGeom>
          <a:noFill/>
          <a:ln>
            <a:noFill/>
          </a:ln>
        </p:spPr>
        <p:txBody>
          <a:bodyPr lIns="91425" tIns="45700" rIns="91425" bIns="45700" anchor="b" anchorCtr="0">
            <a:noAutofit/>
          </a:bodyPr>
          <a:lstStyle/>
          <a:p>
            <a:pPr>
              <a:lnSpc>
                <a:spcPct val="90000"/>
              </a:lnSpc>
              <a:spcBef>
                <a:spcPts val="0"/>
              </a:spcBef>
              <a:buClr>
                <a:schemeClr val="accent1"/>
              </a:buClr>
              <a:buSzPct val="25000"/>
            </a:pPr>
            <a:r>
              <a:rPr lang="en-US" sz="4000" b="1" cap="none" dirty="0" smtClean="0">
                <a:solidFill>
                  <a:schemeClr val="accent1"/>
                </a:solidFill>
              </a:rPr>
              <a:t>Health </a:t>
            </a:r>
            <a:r>
              <a:rPr lang="en-US" sz="4000" b="1" cap="none" dirty="0">
                <a:solidFill>
                  <a:schemeClr val="accent1"/>
                </a:solidFill>
              </a:rPr>
              <a:t>Research Data Repository (</a:t>
            </a:r>
            <a:r>
              <a:rPr lang="en-US" sz="4000" b="1" cap="none" dirty="0" smtClean="0">
                <a:solidFill>
                  <a:schemeClr val="accent1"/>
                </a:solidFill>
              </a:rPr>
              <a:t>HRDR)</a:t>
            </a:r>
            <a:endParaRPr lang="en-US" sz="4000" b="1" cap="none" dirty="0">
              <a:solidFill>
                <a:schemeClr val="accent1"/>
              </a:solidFill>
            </a:endParaRPr>
          </a:p>
        </p:txBody>
      </p:sp>
      <p:sp>
        <p:nvSpPr>
          <p:cNvPr id="454" name="Shape 454"/>
          <p:cNvSpPr txBox="1">
            <a:spLocks noGrp="1"/>
          </p:cNvSpPr>
          <p:nvPr>
            <p:ph idx="1"/>
          </p:nvPr>
        </p:nvSpPr>
        <p:spPr>
          <a:xfrm>
            <a:off x="1295400" y="1815705"/>
            <a:ext cx="9601200" cy="4356000"/>
          </a:xfrm>
          <a:prstGeom prst="rect">
            <a:avLst/>
          </a:prstGeom>
          <a:noFill/>
          <a:ln>
            <a:noFill/>
          </a:ln>
        </p:spPr>
        <p:txBody>
          <a:bodyPr lIns="91425" tIns="45700" rIns="91425" bIns="45700" anchor="t" anchorCtr="0">
            <a:noAutofit/>
          </a:bodyPr>
          <a:lstStyle/>
          <a:p>
            <a:pPr marL="723900" lvl="1" indent="-457200">
              <a:lnSpc>
                <a:spcPct val="80000"/>
              </a:lnSpc>
              <a:spcBef>
                <a:spcPts val="1200"/>
              </a:spcBef>
              <a:buSzPct val="90000"/>
            </a:pPr>
            <a:r>
              <a:rPr lang="en-US" sz="3200" dirty="0" smtClean="0">
                <a:solidFill>
                  <a:srgbClr val="FFFFFF"/>
                </a:solidFill>
              </a:rPr>
              <a:t> </a:t>
            </a:r>
            <a:r>
              <a:rPr lang="en-US" sz="3200" dirty="0">
                <a:solidFill>
                  <a:srgbClr val="FFFFFF"/>
                </a:solidFill>
              </a:rPr>
              <a:t>Virtual research environment </a:t>
            </a:r>
            <a:r>
              <a:rPr lang="en-US" sz="3200" dirty="0" smtClean="0">
                <a:solidFill>
                  <a:srgbClr val="FFFFFF"/>
                </a:solidFill>
              </a:rPr>
              <a:t>housed in the Faculty of Nursing and Research</a:t>
            </a:r>
          </a:p>
          <a:p>
            <a:pPr marL="838200" lvl="1" indent="-571500">
              <a:lnSpc>
                <a:spcPct val="80000"/>
              </a:lnSpc>
              <a:spcBef>
                <a:spcPts val="1200"/>
              </a:spcBef>
              <a:buSzPct val="90000"/>
            </a:pPr>
            <a:r>
              <a:rPr lang="en-US" sz="3200" dirty="0"/>
              <a:t>Regular suite of both quantitative and qualitative analytic software provided</a:t>
            </a:r>
            <a:endParaRPr lang="en-US" sz="3200" dirty="0">
              <a:solidFill>
                <a:srgbClr val="FFFFFF"/>
              </a:solidFill>
            </a:endParaRPr>
          </a:p>
          <a:p>
            <a:pPr marL="838200" lvl="1" indent="-571500">
              <a:lnSpc>
                <a:spcPct val="80000"/>
              </a:lnSpc>
              <a:spcBef>
                <a:spcPts val="1200"/>
              </a:spcBef>
              <a:buSzPct val="90000"/>
            </a:pPr>
            <a:r>
              <a:rPr lang="en-US" sz="3200" dirty="0" smtClean="0">
                <a:solidFill>
                  <a:srgbClr val="FFFFFF"/>
                </a:solidFill>
              </a:rPr>
              <a:t>Secure</a:t>
            </a:r>
            <a:r>
              <a:rPr lang="en-US" sz="3200" dirty="0">
                <a:solidFill>
                  <a:srgbClr val="FFFFFF"/>
                </a:solidFill>
              </a:rPr>
              <a:t>, designed for health sciences </a:t>
            </a:r>
            <a:r>
              <a:rPr lang="en-US" sz="3200" dirty="0" smtClean="0">
                <a:solidFill>
                  <a:srgbClr val="FFFFFF"/>
                </a:solidFill>
              </a:rPr>
              <a:t>research</a:t>
            </a:r>
          </a:p>
          <a:p>
            <a:pPr marL="838200" lvl="1" indent="-571500">
              <a:lnSpc>
                <a:spcPct val="80000"/>
              </a:lnSpc>
              <a:spcBef>
                <a:spcPts val="1200"/>
              </a:spcBef>
              <a:buSzPct val="90000"/>
            </a:pPr>
            <a:r>
              <a:rPr lang="en-US" sz="3200" dirty="0" smtClean="0">
                <a:solidFill>
                  <a:srgbClr val="FFFFFF"/>
                </a:solidFill>
              </a:rPr>
              <a:t>Training and support also available on site</a:t>
            </a:r>
          </a:p>
          <a:p>
            <a:pPr marL="1238250" lvl="2" indent="-571500">
              <a:lnSpc>
                <a:spcPct val="80000"/>
              </a:lnSpc>
              <a:spcBef>
                <a:spcPts val="1200"/>
              </a:spcBef>
              <a:buSzPct val="90000"/>
            </a:pPr>
            <a:r>
              <a:rPr lang="en-US" sz="3000" dirty="0" smtClean="0">
                <a:solidFill>
                  <a:srgbClr val="FFFFFF"/>
                </a:solidFill>
              </a:rPr>
              <a:t>Contact James </a:t>
            </a:r>
            <a:r>
              <a:rPr lang="en-US" sz="3000" dirty="0" err="1" smtClean="0">
                <a:solidFill>
                  <a:srgbClr val="FFFFFF"/>
                </a:solidFill>
              </a:rPr>
              <a:t>Doiron</a:t>
            </a:r>
            <a:r>
              <a:rPr lang="en-US" sz="3000" dirty="0" smtClean="0">
                <a:solidFill>
                  <a:srgbClr val="FFFFFF"/>
                </a:solidFill>
              </a:rPr>
              <a:t>: </a:t>
            </a:r>
            <a:r>
              <a:rPr lang="en-US" sz="3000" dirty="0" err="1" smtClean="0">
                <a:solidFill>
                  <a:srgbClr val="FFFFFF"/>
                </a:solidFill>
              </a:rPr>
              <a:t>james.doiron@ualberta.ca</a:t>
            </a:r>
            <a:r>
              <a:rPr lang="en-US" sz="3000" dirty="0" smtClean="0">
                <a:solidFill>
                  <a:srgbClr val="FFFFFF"/>
                </a:solidFill>
              </a:rPr>
              <a:t> </a:t>
            </a:r>
            <a:endParaRPr lang="en-US" sz="3000" dirty="0">
              <a:solidFill>
                <a:srgbClr val="FFFFFF"/>
              </a:solidFill>
            </a:endParaRPr>
          </a:p>
          <a:p>
            <a:pPr marL="838200" lvl="1" indent="-571500">
              <a:lnSpc>
                <a:spcPct val="80000"/>
              </a:lnSpc>
              <a:spcBef>
                <a:spcPts val="1200"/>
              </a:spcBef>
              <a:buSzPct val="90000"/>
            </a:pPr>
            <a:endParaRPr lang="en-US" sz="3200" dirty="0" smtClean="0">
              <a:solidFill>
                <a:srgbClr val="FFFFFF"/>
              </a:solidFill>
            </a:endParaRPr>
          </a:p>
          <a:p>
            <a:pPr marL="1238250" lvl="2" indent="-571500">
              <a:lnSpc>
                <a:spcPct val="80000"/>
              </a:lnSpc>
              <a:spcBef>
                <a:spcPts val="1200"/>
              </a:spcBef>
              <a:buSzPct val="90000"/>
            </a:pPr>
            <a:endParaRPr lang="en-US" sz="3200" dirty="0" smtClean="0">
              <a:solidFill>
                <a:srgbClr val="FFFFFF"/>
              </a:solidFill>
            </a:endParaRPr>
          </a:p>
          <a:p>
            <a:pPr marL="266700" lvl="1" indent="0">
              <a:lnSpc>
                <a:spcPct val="80000"/>
              </a:lnSpc>
              <a:spcBef>
                <a:spcPts val="1200"/>
              </a:spcBef>
              <a:buSzPct val="90000"/>
              <a:buNone/>
            </a:pPr>
            <a:endParaRPr lang="en-US" sz="2000" dirty="0">
              <a:solidFill>
                <a:schemeClr val="dk1"/>
              </a:solidFill>
            </a:endParaRPr>
          </a:p>
          <a:p>
            <a:pPr marL="0" marR="0" lvl="0" indent="0" algn="l" rtl="0">
              <a:lnSpc>
                <a:spcPct val="80000"/>
              </a:lnSpc>
              <a:spcBef>
                <a:spcPts val="1800"/>
              </a:spcBef>
              <a:spcAft>
                <a:spcPts val="0"/>
              </a:spcAft>
              <a:buNone/>
            </a:pPr>
            <a:endParaRPr sz="2000" dirty="0">
              <a:solidFill>
                <a:schemeClr val="dk1"/>
              </a:solidFill>
            </a:endParaRPr>
          </a:p>
        </p:txBody>
      </p:sp>
    </p:spTree>
    <p:extLst>
      <p:ext uri="{BB962C8B-B14F-4D97-AF65-F5344CB8AC3E}">
        <p14:creationId xmlns:p14="http://schemas.microsoft.com/office/powerpoint/2010/main" val="2048870371"/>
      </p:ext>
    </p:extLst>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52"/>
        <p:cNvGrpSpPr/>
        <p:nvPr/>
      </p:nvGrpSpPr>
      <p:grpSpPr>
        <a:xfrm>
          <a:off x="0" y="0"/>
          <a:ext cx="0" cy="0"/>
          <a:chOff x="0" y="0"/>
          <a:chExt cx="0" cy="0"/>
        </a:xfrm>
      </p:grpSpPr>
      <p:sp>
        <p:nvSpPr>
          <p:cNvPr id="453" name="Shape 453"/>
          <p:cNvSpPr txBox="1">
            <a:spLocks noGrp="1"/>
          </p:cNvSpPr>
          <p:nvPr>
            <p:ph type="title"/>
          </p:nvPr>
        </p:nvSpPr>
        <p:spPr>
          <a:prstGeom prst="rect">
            <a:avLst/>
          </a:prstGeom>
          <a:noFill/>
          <a:ln>
            <a:noFill/>
          </a:ln>
        </p:spPr>
        <p:txBody>
          <a:bodyPr lIns="91425" tIns="45700" rIns="91425" bIns="45700" anchor="b" anchorCtr="0">
            <a:noAutofit/>
          </a:bodyPr>
          <a:lstStyle/>
          <a:p>
            <a:pPr>
              <a:lnSpc>
                <a:spcPct val="90000"/>
              </a:lnSpc>
              <a:spcBef>
                <a:spcPts val="0"/>
              </a:spcBef>
              <a:buClr>
                <a:schemeClr val="accent1"/>
              </a:buClr>
              <a:buSzPct val="25000"/>
            </a:pPr>
            <a:r>
              <a:rPr lang="en-US" sz="4000" b="1" cap="none" dirty="0" smtClean="0">
                <a:solidFill>
                  <a:schemeClr val="accent1"/>
                </a:solidFill>
              </a:rPr>
              <a:t>Education and Research Archive (ERA)</a:t>
            </a:r>
            <a:endParaRPr lang="en-US" sz="4000" b="1" cap="none" dirty="0">
              <a:solidFill>
                <a:schemeClr val="accent1"/>
              </a:solidFill>
            </a:endParaRPr>
          </a:p>
        </p:txBody>
      </p:sp>
      <p:sp>
        <p:nvSpPr>
          <p:cNvPr id="454" name="Shape 454"/>
          <p:cNvSpPr txBox="1">
            <a:spLocks noGrp="1"/>
          </p:cNvSpPr>
          <p:nvPr>
            <p:ph idx="1"/>
          </p:nvPr>
        </p:nvSpPr>
        <p:spPr>
          <a:xfrm>
            <a:off x="1295400" y="1815705"/>
            <a:ext cx="9601200" cy="4356000"/>
          </a:xfrm>
          <a:prstGeom prst="rect">
            <a:avLst/>
          </a:prstGeom>
          <a:noFill/>
          <a:ln>
            <a:noFill/>
          </a:ln>
        </p:spPr>
        <p:txBody>
          <a:bodyPr lIns="91425" tIns="45700" rIns="91425" bIns="45700" anchor="t" anchorCtr="0">
            <a:noAutofit/>
          </a:bodyPr>
          <a:lstStyle/>
          <a:p>
            <a:pPr marL="723900" lvl="1" indent="-457200">
              <a:lnSpc>
                <a:spcPct val="80000"/>
              </a:lnSpc>
              <a:spcBef>
                <a:spcPts val="1200"/>
              </a:spcBef>
              <a:buSzPct val="90000"/>
            </a:pPr>
            <a:r>
              <a:rPr lang="en-US" sz="3200" dirty="0" smtClean="0"/>
              <a:t>Open access digital </a:t>
            </a:r>
            <a:r>
              <a:rPr lang="en-US" sz="3200" dirty="0"/>
              <a:t>repository to collect, disseminate, and preserve the intellectual output of the University of </a:t>
            </a:r>
            <a:r>
              <a:rPr lang="en-US" sz="3200" dirty="0" smtClean="0"/>
              <a:t>Alberta</a:t>
            </a:r>
            <a:endParaRPr lang="en-US" sz="3200" dirty="0" smtClean="0">
              <a:solidFill>
                <a:srgbClr val="FFFFFF"/>
              </a:solidFill>
            </a:endParaRPr>
          </a:p>
          <a:p>
            <a:pPr marL="723900" lvl="1" indent="-457200">
              <a:lnSpc>
                <a:spcPct val="80000"/>
              </a:lnSpc>
              <a:spcBef>
                <a:spcPts val="1200"/>
              </a:spcBef>
              <a:buSzPct val="90000"/>
            </a:pPr>
            <a:r>
              <a:rPr lang="en-US" sz="3200" dirty="0" smtClean="0">
                <a:solidFill>
                  <a:srgbClr val="FFFFFF"/>
                </a:solidFill>
              </a:rPr>
              <a:t>Some datasets may also be archived</a:t>
            </a:r>
          </a:p>
          <a:p>
            <a:pPr marL="723900" lvl="1" indent="-457200">
              <a:lnSpc>
                <a:spcPct val="80000"/>
              </a:lnSpc>
              <a:spcBef>
                <a:spcPts val="1200"/>
              </a:spcBef>
              <a:buSzPct val="90000"/>
            </a:pPr>
            <a:r>
              <a:rPr lang="en-US" sz="3200" dirty="0" smtClean="0">
                <a:solidFill>
                  <a:srgbClr val="FFFFFF"/>
                </a:solidFill>
              </a:rPr>
              <a:t>Contact </a:t>
            </a:r>
            <a:r>
              <a:rPr lang="en-US" sz="3200" dirty="0" smtClean="0">
                <a:solidFill>
                  <a:srgbClr val="FFFFFF"/>
                </a:solidFill>
                <a:hlinkClick r:id="rId3"/>
              </a:rPr>
              <a:t>erahelp@ualberta.ca</a:t>
            </a:r>
            <a:r>
              <a:rPr lang="en-US" sz="3200" dirty="0" smtClean="0">
                <a:solidFill>
                  <a:srgbClr val="FFFFFF"/>
                </a:solidFill>
              </a:rPr>
              <a:t> </a:t>
            </a:r>
          </a:p>
          <a:p>
            <a:pPr marL="723900" lvl="1" indent="-457200">
              <a:lnSpc>
                <a:spcPct val="80000"/>
              </a:lnSpc>
              <a:spcBef>
                <a:spcPts val="1200"/>
              </a:spcBef>
              <a:buSzPct val="90000"/>
            </a:pPr>
            <a:r>
              <a:rPr lang="en-US" sz="3200" dirty="0">
                <a:solidFill>
                  <a:srgbClr val="FFFFFF"/>
                </a:solidFill>
                <a:hlinkClick r:id="rId4"/>
              </a:rPr>
              <a:t>https://era.library.ualberta.ca/public/</a:t>
            </a:r>
            <a:r>
              <a:rPr lang="en-US" sz="3200" dirty="0" smtClean="0">
                <a:solidFill>
                  <a:srgbClr val="FFFFFF"/>
                </a:solidFill>
                <a:hlinkClick r:id="rId4"/>
              </a:rPr>
              <a:t>home</a:t>
            </a:r>
            <a:r>
              <a:rPr lang="en-US" sz="3200" dirty="0" smtClean="0">
                <a:solidFill>
                  <a:srgbClr val="FFFFFF"/>
                </a:solidFill>
              </a:rPr>
              <a:t> </a:t>
            </a:r>
          </a:p>
          <a:p>
            <a:pPr marL="1238250" lvl="2" indent="-571500">
              <a:lnSpc>
                <a:spcPct val="80000"/>
              </a:lnSpc>
              <a:spcBef>
                <a:spcPts val="1200"/>
              </a:spcBef>
              <a:buSzPct val="90000"/>
            </a:pPr>
            <a:endParaRPr lang="en-US" sz="3200" dirty="0" smtClean="0">
              <a:solidFill>
                <a:srgbClr val="FFFFFF"/>
              </a:solidFill>
            </a:endParaRPr>
          </a:p>
          <a:p>
            <a:pPr marL="266700" lvl="1" indent="0">
              <a:lnSpc>
                <a:spcPct val="80000"/>
              </a:lnSpc>
              <a:spcBef>
                <a:spcPts val="1200"/>
              </a:spcBef>
              <a:buSzPct val="90000"/>
              <a:buNone/>
            </a:pPr>
            <a:endParaRPr lang="en-US" sz="2000" dirty="0">
              <a:solidFill>
                <a:schemeClr val="dk1"/>
              </a:solidFill>
            </a:endParaRPr>
          </a:p>
          <a:p>
            <a:pPr marL="0" marR="0" lvl="0" indent="0" algn="l" rtl="0">
              <a:lnSpc>
                <a:spcPct val="80000"/>
              </a:lnSpc>
              <a:spcBef>
                <a:spcPts val="1800"/>
              </a:spcBef>
              <a:spcAft>
                <a:spcPts val="0"/>
              </a:spcAft>
              <a:buNone/>
            </a:pPr>
            <a:endParaRPr sz="2000" dirty="0">
              <a:solidFill>
                <a:schemeClr val="dk1"/>
              </a:solidFill>
            </a:endParaRPr>
          </a:p>
        </p:txBody>
      </p:sp>
    </p:spTree>
    <p:extLst>
      <p:ext uri="{BB962C8B-B14F-4D97-AF65-F5344CB8AC3E}">
        <p14:creationId xmlns:p14="http://schemas.microsoft.com/office/powerpoint/2010/main" val="516817480"/>
      </p:ext>
    </p:extLst>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52"/>
        <p:cNvGrpSpPr/>
        <p:nvPr/>
      </p:nvGrpSpPr>
      <p:grpSpPr>
        <a:xfrm>
          <a:off x="0" y="0"/>
          <a:ext cx="0" cy="0"/>
          <a:chOff x="0" y="0"/>
          <a:chExt cx="0" cy="0"/>
        </a:xfrm>
      </p:grpSpPr>
      <p:sp>
        <p:nvSpPr>
          <p:cNvPr id="453" name="Shape 453"/>
          <p:cNvSpPr txBox="1">
            <a:spLocks noGrp="1"/>
          </p:cNvSpPr>
          <p:nvPr>
            <p:ph type="title"/>
          </p:nvPr>
        </p:nvSpPr>
        <p:spPr>
          <a:prstGeom prst="rect">
            <a:avLst/>
          </a:prstGeom>
          <a:noFill/>
          <a:ln>
            <a:noFill/>
          </a:ln>
        </p:spPr>
        <p:txBody>
          <a:bodyPr lIns="91425" tIns="45700" rIns="91425" bIns="45700" anchor="b" anchorCtr="0">
            <a:noAutofit/>
          </a:bodyPr>
          <a:lstStyle/>
          <a:p>
            <a:pPr>
              <a:lnSpc>
                <a:spcPct val="90000"/>
              </a:lnSpc>
              <a:spcBef>
                <a:spcPts val="0"/>
              </a:spcBef>
              <a:buClr>
                <a:schemeClr val="accent1"/>
              </a:buClr>
              <a:buSzPct val="25000"/>
            </a:pPr>
            <a:r>
              <a:rPr lang="en-US" sz="4000" b="1" cap="none" dirty="0" err="1" smtClean="0">
                <a:solidFill>
                  <a:schemeClr val="accent1"/>
                </a:solidFill>
              </a:rPr>
              <a:t>Dataverse</a:t>
            </a:r>
            <a:endParaRPr lang="en-US" sz="4000" b="1" cap="none" dirty="0">
              <a:solidFill>
                <a:schemeClr val="accent1"/>
              </a:solidFill>
            </a:endParaRPr>
          </a:p>
        </p:txBody>
      </p:sp>
      <p:sp>
        <p:nvSpPr>
          <p:cNvPr id="454" name="Shape 454"/>
          <p:cNvSpPr txBox="1">
            <a:spLocks noGrp="1"/>
          </p:cNvSpPr>
          <p:nvPr>
            <p:ph idx="1"/>
          </p:nvPr>
        </p:nvSpPr>
        <p:spPr>
          <a:xfrm>
            <a:off x="1295400" y="1815705"/>
            <a:ext cx="9601200" cy="4356000"/>
          </a:xfrm>
          <a:prstGeom prst="rect">
            <a:avLst/>
          </a:prstGeom>
          <a:noFill/>
          <a:ln>
            <a:noFill/>
          </a:ln>
        </p:spPr>
        <p:txBody>
          <a:bodyPr lIns="91425" tIns="45700" rIns="91425" bIns="45700" anchor="t" anchorCtr="0">
            <a:noAutofit/>
          </a:bodyPr>
          <a:lstStyle/>
          <a:p>
            <a:pPr marL="723900" lvl="1" indent="-457200">
              <a:lnSpc>
                <a:spcPct val="80000"/>
              </a:lnSpc>
              <a:spcBef>
                <a:spcPts val="1200"/>
              </a:spcBef>
              <a:buSzPct val="90000"/>
            </a:pPr>
            <a:r>
              <a:rPr lang="en-US" sz="3200" dirty="0" smtClean="0"/>
              <a:t>Open access platform designed for use during the research process</a:t>
            </a:r>
          </a:p>
          <a:p>
            <a:pPr marL="723900" lvl="1" indent="-457200">
              <a:lnSpc>
                <a:spcPct val="80000"/>
              </a:lnSpc>
              <a:spcBef>
                <a:spcPts val="1200"/>
              </a:spcBef>
              <a:buSzPct val="90000"/>
            </a:pPr>
            <a:r>
              <a:rPr lang="en-US" sz="3200" dirty="0" smtClean="0">
                <a:solidFill>
                  <a:srgbClr val="FFFFFF"/>
                </a:solidFill>
              </a:rPr>
              <a:t>Preservation in process: negotiations with </a:t>
            </a:r>
            <a:r>
              <a:rPr lang="en-US" sz="3200" dirty="0" err="1" smtClean="0">
                <a:solidFill>
                  <a:srgbClr val="FFFFFF"/>
                </a:solidFill>
              </a:rPr>
              <a:t>Archivematica</a:t>
            </a:r>
            <a:endParaRPr lang="en-US" sz="3200" dirty="0" smtClean="0">
              <a:solidFill>
                <a:srgbClr val="FFFFFF"/>
              </a:solidFill>
            </a:endParaRPr>
          </a:p>
          <a:p>
            <a:pPr marL="723900" lvl="1" indent="-457200">
              <a:lnSpc>
                <a:spcPct val="80000"/>
              </a:lnSpc>
              <a:spcBef>
                <a:spcPts val="1200"/>
              </a:spcBef>
              <a:buSzPct val="90000"/>
            </a:pPr>
            <a:r>
              <a:rPr lang="en-US" sz="3200" dirty="0">
                <a:solidFill>
                  <a:srgbClr val="FFFFFF"/>
                </a:solidFill>
              </a:rPr>
              <a:t>Hosted by </a:t>
            </a:r>
            <a:r>
              <a:rPr lang="en-US" sz="3200" dirty="0" err="1" smtClean="0">
                <a:solidFill>
                  <a:srgbClr val="FFFFFF"/>
                </a:solidFill>
              </a:rPr>
              <a:t>UofA</a:t>
            </a:r>
            <a:endParaRPr lang="en-US" sz="3200" dirty="0" smtClean="0">
              <a:solidFill>
                <a:srgbClr val="FFFFFF"/>
              </a:solidFill>
            </a:endParaRPr>
          </a:p>
          <a:p>
            <a:pPr marL="723900" lvl="1" indent="-457200">
              <a:lnSpc>
                <a:spcPct val="80000"/>
              </a:lnSpc>
              <a:spcBef>
                <a:spcPts val="1200"/>
              </a:spcBef>
              <a:buSzPct val="90000"/>
            </a:pPr>
            <a:r>
              <a:rPr lang="en-US" sz="3200" dirty="0" smtClean="0">
                <a:solidFill>
                  <a:srgbClr val="FFFFFF"/>
                </a:solidFill>
              </a:rPr>
              <a:t>Contact: </a:t>
            </a:r>
            <a:r>
              <a:rPr lang="en-US" sz="3200" dirty="0" err="1" smtClean="0">
                <a:solidFill>
                  <a:srgbClr val="FFFFFF"/>
                </a:solidFill>
              </a:rPr>
              <a:t>data@ualberta.ca</a:t>
            </a:r>
            <a:endParaRPr lang="en-US" sz="3200" dirty="0" smtClean="0">
              <a:solidFill>
                <a:srgbClr val="FFFFFF"/>
              </a:solidFill>
            </a:endParaRPr>
          </a:p>
          <a:p>
            <a:pPr marL="723900" lvl="1" indent="-457200">
              <a:lnSpc>
                <a:spcPct val="80000"/>
              </a:lnSpc>
              <a:spcBef>
                <a:spcPts val="1200"/>
              </a:spcBef>
              <a:buSzPct val="90000"/>
            </a:pPr>
            <a:r>
              <a:rPr lang="en-US" sz="3200" dirty="0">
                <a:solidFill>
                  <a:srgbClr val="FFFFFF"/>
                </a:solidFill>
                <a:hlinkClick r:id="rId3"/>
              </a:rPr>
              <a:t>https://dataverse.library.ualberta.ca/dvn</a:t>
            </a:r>
            <a:r>
              <a:rPr lang="en-US" sz="3200" dirty="0" smtClean="0">
                <a:solidFill>
                  <a:srgbClr val="FFFFFF"/>
                </a:solidFill>
                <a:hlinkClick r:id="rId3"/>
              </a:rPr>
              <a:t>/</a:t>
            </a:r>
            <a:r>
              <a:rPr lang="en-US" sz="3200" dirty="0" smtClean="0">
                <a:solidFill>
                  <a:srgbClr val="FFFFFF"/>
                </a:solidFill>
              </a:rPr>
              <a:t> </a:t>
            </a:r>
          </a:p>
          <a:p>
            <a:pPr marL="266700" lvl="1" indent="0">
              <a:lnSpc>
                <a:spcPct val="80000"/>
              </a:lnSpc>
              <a:spcBef>
                <a:spcPts val="1200"/>
              </a:spcBef>
              <a:buSzPct val="90000"/>
              <a:buNone/>
            </a:pPr>
            <a:endParaRPr lang="en-US" sz="2000" dirty="0">
              <a:solidFill>
                <a:schemeClr val="dk1"/>
              </a:solidFill>
            </a:endParaRPr>
          </a:p>
          <a:p>
            <a:pPr marL="0" marR="0" lvl="0" indent="0" algn="l" rtl="0">
              <a:lnSpc>
                <a:spcPct val="80000"/>
              </a:lnSpc>
              <a:spcBef>
                <a:spcPts val="1800"/>
              </a:spcBef>
              <a:spcAft>
                <a:spcPts val="0"/>
              </a:spcAft>
              <a:buNone/>
            </a:pPr>
            <a:endParaRPr sz="2000" dirty="0">
              <a:solidFill>
                <a:schemeClr val="dk1"/>
              </a:solidFill>
            </a:endParaRPr>
          </a:p>
        </p:txBody>
      </p:sp>
    </p:spTree>
    <p:extLst>
      <p:ext uri="{BB962C8B-B14F-4D97-AF65-F5344CB8AC3E}">
        <p14:creationId xmlns:p14="http://schemas.microsoft.com/office/powerpoint/2010/main" val="2058182788"/>
      </p:ext>
    </p:extLst>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864206"/>
            <a:ext cx="10363200" cy="2975828"/>
          </a:xfrm>
        </p:spPr>
        <p:txBody>
          <a:bodyPr>
            <a:normAutofit/>
          </a:bodyPr>
          <a:lstStyle/>
          <a:p>
            <a:pPr algn="ctr"/>
            <a:r>
              <a:rPr lang="en-US" sz="6600" cap="none" dirty="0" smtClean="0">
                <a:solidFill>
                  <a:srgbClr val="FFFFFF"/>
                </a:solidFill>
                <a:ea typeface="Arial"/>
                <a:cs typeface="Arial"/>
                <a:sym typeface="Arial"/>
              </a:rPr>
              <a:t>METADATA</a:t>
            </a:r>
            <a:endParaRPr lang="en-US" sz="6600" cap="none" dirty="0">
              <a:solidFill>
                <a:srgbClr val="FFFFFF"/>
              </a:solidFill>
            </a:endParaRPr>
          </a:p>
        </p:txBody>
      </p:sp>
    </p:spTree>
    <p:extLst>
      <p:ext uri="{BB962C8B-B14F-4D97-AF65-F5344CB8AC3E}">
        <p14:creationId xmlns:p14="http://schemas.microsoft.com/office/powerpoint/2010/main" val="22212400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Shape 465"/>
          <p:cNvSpPr txBox="1">
            <a:spLocks noGrp="1"/>
          </p:cNvSpPr>
          <p:nvPr>
            <p:ph type="title"/>
          </p:nvPr>
        </p:nvSpPr>
        <p:spPr>
          <a:prstGeom prst="rect">
            <a:avLst/>
          </a:prstGeom>
          <a:noFill/>
          <a:ln>
            <a:noFill/>
          </a:ln>
        </p:spPr>
        <p:txBody>
          <a:bodyPr lIns="91425" tIns="45700" rIns="91425" bIns="45700" anchor="b" anchorCtr="0">
            <a:noAutofit/>
          </a:bodyPr>
          <a:lstStyle/>
          <a:p>
            <a:pPr>
              <a:lnSpc>
                <a:spcPct val="90000"/>
              </a:lnSpc>
              <a:spcBef>
                <a:spcPts val="0"/>
              </a:spcBef>
              <a:buClr>
                <a:schemeClr val="accent1"/>
              </a:buClr>
              <a:buSzPct val="25000"/>
            </a:pPr>
            <a:r>
              <a:rPr lang="en-US" sz="4000" b="1" cap="none" spc="-150" dirty="0" smtClean="0">
                <a:solidFill>
                  <a:schemeClr val="accent1"/>
                </a:solidFill>
              </a:rPr>
              <a:t>The </a:t>
            </a:r>
            <a:r>
              <a:rPr lang="en-US" sz="4000" b="1" cap="none" spc="-150" dirty="0">
                <a:solidFill>
                  <a:schemeClr val="accent1"/>
                </a:solidFill>
              </a:rPr>
              <a:t>key to making your research data </a:t>
            </a:r>
            <a:r>
              <a:rPr lang="en-US" sz="4000" b="1" cap="none" spc="-150" dirty="0" smtClean="0">
                <a:solidFill>
                  <a:schemeClr val="accent1"/>
                </a:solidFill>
              </a:rPr>
              <a:t>findable</a:t>
            </a:r>
            <a:endParaRPr lang="en-US" sz="4000" b="1" cap="none" spc="-150" dirty="0">
              <a:solidFill>
                <a:schemeClr val="accent1"/>
              </a:solidFill>
            </a:endParaRPr>
          </a:p>
        </p:txBody>
      </p:sp>
      <p:sp>
        <p:nvSpPr>
          <p:cNvPr id="466" name="Shape 466"/>
          <p:cNvSpPr txBox="1">
            <a:spLocks noGrp="1"/>
          </p:cNvSpPr>
          <p:nvPr>
            <p:ph idx="1"/>
          </p:nvPr>
        </p:nvSpPr>
        <p:spPr>
          <a:xfrm>
            <a:off x="1295400" y="1828799"/>
            <a:ext cx="9601200" cy="4356000"/>
          </a:xfrm>
          <a:prstGeom prst="rect">
            <a:avLst/>
          </a:prstGeom>
          <a:noFill/>
          <a:ln>
            <a:noFill/>
          </a:ln>
        </p:spPr>
        <p:txBody>
          <a:bodyPr lIns="91425" tIns="45700" rIns="91425" bIns="45700" anchor="t" anchorCtr="0">
            <a:noAutofit/>
          </a:bodyPr>
          <a:lstStyle/>
          <a:p>
            <a:pPr marL="857250" lvl="1" indent="-457200">
              <a:lnSpc>
                <a:spcPct val="80000"/>
              </a:lnSpc>
              <a:spcBef>
                <a:spcPts val="1800"/>
              </a:spcBef>
              <a:buSzPct val="100000"/>
            </a:pPr>
            <a:r>
              <a:rPr lang="en-US" sz="3200" dirty="0" smtClean="0">
                <a:solidFill>
                  <a:srgbClr val="FFFFFF"/>
                </a:solidFill>
              </a:rPr>
              <a:t>Common/controlled vocabulary</a:t>
            </a:r>
          </a:p>
          <a:p>
            <a:pPr marL="1257300" lvl="2" indent="-457200">
              <a:lnSpc>
                <a:spcPct val="80000"/>
              </a:lnSpc>
              <a:spcBef>
                <a:spcPts val="1800"/>
              </a:spcBef>
              <a:buSzPct val="100000"/>
            </a:pPr>
            <a:r>
              <a:rPr lang="en-US" sz="2800" dirty="0" smtClean="0">
                <a:solidFill>
                  <a:srgbClr val="FFFFFF"/>
                </a:solidFill>
              </a:rPr>
              <a:t>Dedicated set of terms to describe something thematically (subject oriented)</a:t>
            </a:r>
          </a:p>
          <a:p>
            <a:pPr marL="1257300" lvl="2" indent="-457200">
              <a:lnSpc>
                <a:spcPct val="80000"/>
              </a:lnSpc>
              <a:spcBef>
                <a:spcPts val="1800"/>
              </a:spcBef>
              <a:buSzPct val="100000"/>
            </a:pPr>
            <a:r>
              <a:rPr lang="en-US" sz="2800" dirty="0" smtClean="0">
                <a:solidFill>
                  <a:srgbClr val="FFFFFF"/>
                </a:solidFill>
              </a:rPr>
              <a:t>Think of it like a preselected set of keywords</a:t>
            </a:r>
          </a:p>
          <a:p>
            <a:pPr marL="1714500" lvl="3" indent="-457200">
              <a:lnSpc>
                <a:spcPct val="80000"/>
              </a:lnSpc>
              <a:spcBef>
                <a:spcPts val="1800"/>
              </a:spcBef>
              <a:buSzPct val="100000"/>
            </a:pPr>
            <a:r>
              <a:rPr lang="en-US" sz="2800" dirty="0" smtClean="0">
                <a:solidFill>
                  <a:srgbClr val="FFFFFF"/>
                </a:solidFill>
              </a:rPr>
              <a:t>Could be: major paradigm, popular terms in discourse, historical period, part of the body</a:t>
            </a:r>
          </a:p>
          <a:p>
            <a:pPr marL="1257300" lvl="2" indent="-457200">
              <a:lnSpc>
                <a:spcPct val="80000"/>
              </a:lnSpc>
              <a:spcBef>
                <a:spcPts val="1800"/>
              </a:spcBef>
              <a:buSzPct val="100000"/>
            </a:pPr>
            <a:r>
              <a:rPr lang="en-US" sz="2800" dirty="0" err="1" smtClean="0">
                <a:solidFill>
                  <a:srgbClr val="FFFFFF"/>
                </a:solidFill>
              </a:rPr>
              <a:t>Eg</a:t>
            </a:r>
            <a:r>
              <a:rPr lang="en-US" sz="2800" dirty="0" smtClean="0">
                <a:solidFill>
                  <a:srgbClr val="FFFFFF"/>
                </a:solidFill>
              </a:rPr>
              <a:t> Medical Subject Headings (</a:t>
            </a:r>
            <a:r>
              <a:rPr lang="en-US" sz="2800" dirty="0" err="1" smtClean="0">
                <a:solidFill>
                  <a:srgbClr val="FFFFFF"/>
                </a:solidFill>
              </a:rPr>
              <a:t>MeSH</a:t>
            </a:r>
            <a:r>
              <a:rPr lang="en-US" sz="2800" dirty="0" smtClean="0">
                <a:solidFill>
                  <a:srgbClr val="FFFFFF"/>
                </a:solidFill>
              </a:rPr>
              <a:t>)</a:t>
            </a:r>
          </a:p>
        </p:txBody>
      </p:sp>
    </p:spTree>
    <p:extLst>
      <p:ext uri="{BB962C8B-B14F-4D97-AF65-F5344CB8AC3E}">
        <p14:creationId xmlns:p14="http://schemas.microsoft.com/office/powerpoint/2010/main" val="1690770626"/>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0"/>
        <p:cNvGrpSpPr/>
        <p:nvPr/>
      </p:nvGrpSpPr>
      <p:grpSpPr>
        <a:xfrm>
          <a:off x="0" y="0"/>
          <a:ext cx="0" cy="0"/>
          <a:chOff x="0" y="0"/>
          <a:chExt cx="0" cy="0"/>
        </a:xfrm>
      </p:grpSpPr>
      <p:sp>
        <p:nvSpPr>
          <p:cNvPr id="402" name="Shape 402"/>
          <p:cNvSpPr txBox="1">
            <a:spLocks noGrp="1"/>
          </p:cNvSpPr>
          <p:nvPr>
            <p:ph type="title"/>
          </p:nvPr>
        </p:nvSpPr>
        <p:spPr>
          <a:xfrm>
            <a:off x="914400" y="350838"/>
            <a:ext cx="10363200" cy="11430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accent1"/>
              </a:buClr>
              <a:buSzPct val="25000"/>
              <a:buFont typeface="Arial"/>
              <a:buNone/>
            </a:pPr>
            <a:r>
              <a:rPr lang="en-US" b="1" i="0" u="none" strike="noStrike" cap="none" baseline="0" dirty="0" smtClean="0">
                <a:solidFill>
                  <a:schemeClr val="accent1"/>
                </a:solidFill>
                <a:ea typeface="Arial"/>
                <a:cs typeface="Arial"/>
                <a:sym typeface="Arial"/>
              </a:rPr>
              <a:t>Additional Resources on</a:t>
            </a:r>
            <a:r>
              <a:rPr lang="en-US" b="1" cap="none" dirty="0" smtClean="0">
                <a:solidFill>
                  <a:schemeClr val="accent1"/>
                </a:solidFill>
                <a:ea typeface="Arial"/>
                <a:cs typeface="Arial"/>
                <a:sym typeface="Arial"/>
              </a:rPr>
              <a:t> Research Data Management</a:t>
            </a:r>
            <a:endParaRPr lang="en-US" b="1" i="0" u="none" strike="noStrike" cap="none" baseline="0" dirty="0">
              <a:solidFill>
                <a:schemeClr val="accent1"/>
              </a:solidFill>
              <a:ea typeface="Arial"/>
              <a:cs typeface="Arial"/>
              <a:sym typeface="Arial"/>
            </a:endParaRPr>
          </a:p>
        </p:txBody>
      </p:sp>
      <p:sp>
        <p:nvSpPr>
          <p:cNvPr id="401" name="Shape 401"/>
          <p:cNvSpPr txBox="1">
            <a:spLocks noGrp="1"/>
          </p:cNvSpPr>
          <p:nvPr>
            <p:ph idx="1"/>
          </p:nvPr>
        </p:nvSpPr>
        <p:spPr>
          <a:xfrm>
            <a:off x="914400" y="1743076"/>
            <a:ext cx="10363200" cy="3733800"/>
          </a:xfrm>
          <a:prstGeom prst="rect">
            <a:avLst/>
          </a:prstGeom>
          <a:noFill/>
          <a:ln>
            <a:noFill/>
          </a:ln>
        </p:spPr>
        <p:txBody>
          <a:bodyPr lIns="91425" tIns="45700" rIns="91425" bIns="45700" anchor="t" anchorCtr="0">
            <a:noAutofit/>
          </a:bodyPr>
          <a:lstStyle/>
          <a:p>
            <a:pPr lvl="0"/>
            <a:r>
              <a:rPr lang="en-US" sz="2800" dirty="0" err="1"/>
              <a:t>Barsky</a:t>
            </a:r>
            <a:r>
              <a:rPr lang="en-US" sz="2800" dirty="0"/>
              <a:t>, E., Abel, J., </a:t>
            </a:r>
            <a:r>
              <a:rPr lang="en-US" sz="2800" dirty="0" err="1"/>
              <a:t>Deardorff</a:t>
            </a:r>
            <a:r>
              <a:rPr lang="en-US" sz="2800" dirty="0"/>
              <a:t>, A., Henderson, L., Mitchell, M., </a:t>
            </a:r>
            <a:r>
              <a:rPr lang="en-US" sz="2800" dirty="0" err="1"/>
              <a:t>Soper</a:t>
            </a:r>
            <a:r>
              <a:rPr lang="en-US" sz="2800" dirty="0"/>
              <a:t>, D., &amp; Taylor, S., University of British Columbia. (6 February 2015). </a:t>
            </a:r>
            <a:r>
              <a:rPr lang="en-US" sz="2800" i="1" dirty="0"/>
              <a:t>Research Data Management </a:t>
            </a:r>
            <a:r>
              <a:rPr lang="en-US" sz="2800" i="1" dirty="0" err="1"/>
              <a:t>DataGuide</a:t>
            </a:r>
            <a:r>
              <a:rPr lang="en-US" sz="2800" i="1" dirty="0"/>
              <a:t>, Version 2.5.</a:t>
            </a:r>
            <a:r>
              <a:rPr lang="en-US" sz="2800" dirty="0">
                <a:solidFill>
                  <a:schemeClr val="dk2"/>
                </a:solidFill>
              </a:rPr>
              <a:t> </a:t>
            </a:r>
            <a:r>
              <a:rPr lang="en-US" sz="2800" dirty="0"/>
              <a:t>Retrieved from  </a:t>
            </a:r>
            <a:r>
              <a:rPr lang="en-US" sz="2800" dirty="0">
                <a:hlinkClick r:id="rId3"/>
              </a:rPr>
              <a:t>http://</a:t>
            </a:r>
            <a:r>
              <a:rPr lang="en-US" sz="2800" dirty="0" smtClean="0">
                <a:hlinkClick r:id="rId3"/>
              </a:rPr>
              <a:t>researchdata.library.ubc.ca/files/2014/10/RDM_DataGuide_V02.7_20150216.pdf</a:t>
            </a:r>
            <a:endParaRPr lang="en-US" sz="2800" dirty="0" smtClean="0"/>
          </a:p>
          <a:p>
            <a:pPr lvl="0"/>
            <a:endParaRPr lang="en-US" sz="2800" dirty="0"/>
          </a:p>
          <a:p>
            <a:pPr lvl="0"/>
            <a:r>
              <a:rPr lang="en-US" sz="2800" dirty="0" smtClean="0">
                <a:hlinkClick r:id="rId4"/>
              </a:rPr>
              <a:t>University of Alberta’s </a:t>
            </a:r>
            <a:r>
              <a:rPr lang="en-US" sz="2800" i="1" dirty="0" smtClean="0">
                <a:hlinkClick r:id="rId4"/>
              </a:rPr>
              <a:t>Research Data Management</a:t>
            </a:r>
            <a:r>
              <a:rPr lang="en-US" sz="2800" dirty="0" smtClean="0">
                <a:hlinkClick r:id="rId4"/>
              </a:rPr>
              <a:t> guide.</a:t>
            </a:r>
            <a:endParaRPr lang="en-US" sz="2800" dirty="0"/>
          </a:p>
        </p:txBody>
      </p:sp>
    </p:spTree>
    <p:extLst>
      <p:ext uri="{BB962C8B-B14F-4D97-AF65-F5344CB8AC3E}">
        <p14:creationId xmlns:p14="http://schemas.microsoft.com/office/powerpoint/2010/main" val="300653821"/>
      </p:ext>
    </p:extLst>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Shape 465"/>
          <p:cNvSpPr txBox="1">
            <a:spLocks noGrp="1"/>
          </p:cNvSpPr>
          <p:nvPr>
            <p:ph type="title"/>
          </p:nvPr>
        </p:nvSpPr>
        <p:spPr>
          <a:prstGeom prst="rect">
            <a:avLst/>
          </a:prstGeom>
          <a:noFill/>
          <a:ln>
            <a:noFill/>
          </a:ln>
        </p:spPr>
        <p:txBody>
          <a:bodyPr lIns="91425" tIns="45700" rIns="91425" bIns="45700" anchor="b" anchorCtr="0">
            <a:noAutofit/>
          </a:bodyPr>
          <a:lstStyle/>
          <a:p>
            <a:pPr lvl="0">
              <a:lnSpc>
                <a:spcPct val="90000"/>
              </a:lnSpc>
              <a:spcBef>
                <a:spcPts val="0"/>
              </a:spcBef>
              <a:buClr>
                <a:schemeClr val="accent1"/>
              </a:buClr>
              <a:buSzPct val="25000"/>
            </a:pPr>
            <a:r>
              <a:rPr lang="en-US" sz="4000" b="1" cap="none" spc="-150" dirty="0">
                <a:solidFill>
                  <a:schemeClr val="accent1"/>
                </a:solidFill>
              </a:rPr>
              <a:t>The key to making your research data findable</a:t>
            </a:r>
            <a:endParaRPr lang="en-US" sz="4000" b="1" cap="none" dirty="0">
              <a:solidFill>
                <a:schemeClr val="accent1"/>
              </a:solidFill>
            </a:endParaRPr>
          </a:p>
        </p:txBody>
      </p:sp>
      <p:sp>
        <p:nvSpPr>
          <p:cNvPr id="466" name="Shape 466"/>
          <p:cNvSpPr txBox="1">
            <a:spLocks noGrp="1"/>
          </p:cNvSpPr>
          <p:nvPr>
            <p:ph idx="1"/>
          </p:nvPr>
        </p:nvSpPr>
        <p:spPr>
          <a:xfrm>
            <a:off x="1295400" y="1828799"/>
            <a:ext cx="9601200" cy="4356000"/>
          </a:xfrm>
          <a:prstGeom prst="rect">
            <a:avLst/>
          </a:prstGeom>
          <a:noFill/>
          <a:ln>
            <a:noFill/>
          </a:ln>
        </p:spPr>
        <p:txBody>
          <a:bodyPr lIns="91425" tIns="45700" rIns="91425" bIns="45700" anchor="t" anchorCtr="0">
            <a:noAutofit/>
          </a:bodyPr>
          <a:lstStyle/>
          <a:p>
            <a:pPr marL="857250" lvl="1" indent="-457200">
              <a:lnSpc>
                <a:spcPct val="80000"/>
              </a:lnSpc>
              <a:spcBef>
                <a:spcPts val="1800"/>
              </a:spcBef>
              <a:buSzPct val="100000"/>
            </a:pPr>
            <a:r>
              <a:rPr lang="en-US" sz="3200" dirty="0">
                <a:solidFill>
                  <a:srgbClr val="FFFFFF"/>
                </a:solidFill>
              </a:rPr>
              <a:t>Set of defined data elements</a:t>
            </a:r>
          </a:p>
          <a:p>
            <a:pPr marL="1257300" lvl="2" indent="-457200">
              <a:lnSpc>
                <a:spcPct val="80000"/>
              </a:lnSpc>
              <a:spcBef>
                <a:spcPts val="1800"/>
              </a:spcBef>
              <a:buSzPct val="100000"/>
            </a:pPr>
            <a:r>
              <a:rPr lang="en-US" sz="2800" dirty="0">
                <a:solidFill>
                  <a:srgbClr val="FFFFFF"/>
                </a:solidFill>
              </a:rPr>
              <a:t>These frameworks (schemas) are organized ways to describe something in terms of its characteristics/elements </a:t>
            </a:r>
            <a:endParaRPr lang="en-US" sz="2800" dirty="0" smtClean="0">
              <a:solidFill>
                <a:srgbClr val="FFFFFF"/>
              </a:solidFill>
            </a:endParaRPr>
          </a:p>
          <a:p>
            <a:pPr marL="1257300" lvl="2" indent="-457200">
              <a:lnSpc>
                <a:spcPct val="80000"/>
              </a:lnSpc>
              <a:spcBef>
                <a:spcPts val="1800"/>
              </a:spcBef>
              <a:buSzPct val="100000"/>
            </a:pPr>
            <a:r>
              <a:rPr lang="en-US" sz="2800" dirty="0" smtClean="0">
                <a:solidFill>
                  <a:srgbClr val="FFFFFF"/>
                </a:solidFill>
              </a:rPr>
              <a:t>Could be: physical dimensions, location, author, publisher, file type, file size</a:t>
            </a:r>
            <a:endParaRPr lang="en-US" sz="2800" dirty="0">
              <a:solidFill>
                <a:srgbClr val="FFFFFF"/>
              </a:solidFill>
            </a:endParaRPr>
          </a:p>
          <a:p>
            <a:pPr marL="1257300" lvl="2" indent="-457200">
              <a:lnSpc>
                <a:spcPct val="80000"/>
              </a:lnSpc>
              <a:spcBef>
                <a:spcPts val="1800"/>
              </a:spcBef>
              <a:buSzPct val="100000"/>
            </a:pPr>
            <a:r>
              <a:rPr lang="en-US" sz="2800" dirty="0">
                <a:solidFill>
                  <a:srgbClr val="FFFFFF"/>
                </a:solidFill>
              </a:rPr>
              <a:t>Dublin Core, DDI, Darwin Core</a:t>
            </a:r>
          </a:p>
        </p:txBody>
      </p:sp>
    </p:spTree>
    <p:extLst>
      <p:ext uri="{BB962C8B-B14F-4D97-AF65-F5344CB8AC3E}">
        <p14:creationId xmlns:p14="http://schemas.microsoft.com/office/powerpoint/2010/main" val="285287944"/>
      </p:ext>
    </p:extLst>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Shape 465"/>
          <p:cNvSpPr txBox="1">
            <a:spLocks noGrp="1"/>
          </p:cNvSpPr>
          <p:nvPr>
            <p:ph type="title"/>
          </p:nvPr>
        </p:nvSpPr>
        <p:spPr>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accent1"/>
              </a:buClr>
              <a:buSzPct val="25000"/>
              <a:buFont typeface="Arial"/>
              <a:buNone/>
            </a:pPr>
            <a:r>
              <a:rPr lang="en-US" sz="3200" b="1" cap="none" dirty="0" smtClean="0">
                <a:solidFill>
                  <a:schemeClr val="accent1"/>
                </a:solidFill>
              </a:rPr>
              <a:t>How do you choose a Metadata Standard?</a:t>
            </a:r>
            <a:endParaRPr lang="en-US" sz="3200" b="1" cap="none" dirty="0">
              <a:solidFill>
                <a:schemeClr val="accent1"/>
              </a:solidFill>
            </a:endParaRPr>
          </a:p>
        </p:txBody>
      </p:sp>
      <p:sp>
        <p:nvSpPr>
          <p:cNvPr id="466" name="Shape 466"/>
          <p:cNvSpPr txBox="1">
            <a:spLocks noGrp="1"/>
          </p:cNvSpPr>
          <p:nvPr>
            <p:ph idx="1"/>
          </p:nvPr>
        </p:nvSpPr>
        <p:spPr>
          <a:xfrm>
            <a:off x="1295400" y="1828799"/>
            <a:ext cx="9601200" cy="4356000"/>
          </a:xfrm>
          <a:prstGeom prst="rect">
            <a:avLst/>
          </a:prstGeom>
          <a:noFill/>
          <a:ln>
            <a:noFill/>
          </a:ln>
        </p:spPr>
        <p:txBody>
          <a:bodyPr lIns="91425" tIns="45700" rIns="91425" bIns="45700" anchor="t" anchorCtr="0">
            <a:noAutofit/>
          </a:bodyPr>
          <a:lstStyle/>
          <a:p>
            <a:pPr marL="571500" indent="-571500">
              <a:lnSpc>
                <a:spcPct val="80000"/>
              </a:lnSpc>
              <a:spcBef>
                <a:spcPts val="1800"/>
              </a:spcBef>
              <a:buSzPct val="100000"/>
            </a:pPr>
            <a:r>
              <a:rPr lang="en-US" sz="3600" dirty="0" smtClean="0">
                <a:solidFill>
                  <a:srgbClr val="FFFFFF"/>
                </a:solidFill>
              </a:rPr>
              <a:t>Many </a:t>
            </a:r>
            <a:r>
              <a:rPr lang="en-US" sz="3600" dirty="0">
                <a:solidFill>
                  <a:srgbClr val="FFFFFF"/>
                </a:solidFill>
              </a:rPr>
              <a:t>different standards available</a:t>
            </a:r>
          </a:p>
          <a:p>
            <a:pPr marL="857250" lvl="1" indent="-457200">
              <a:lnSpc>
                <a:spcPct val="80000"/>
              </a:lnSpc>
              <a:spcBef>
                <a:spcPts val="1800"/>
              </a:spcBef>
              <a:buSzPct val="100000"/>
            </a:pPr>
            <a:r>
              <a:rPr lang="en-US" sz="2800" dirty="0">
                <a:solidFill>
                  <a:srgbClr val="FFFFFF"/>
                </a:solidFill>
              </a:rPr>
              <a:t>Depends on discipline and </a:t>
            </a:r>
            <a:r>
              <a:rPr lang="en-US" sz="2800" dirty="0" smtClean="0">
                <a:solidFill>
                  <a:srgbClr val="FFFFFF"/>
                </a:solidFill>
              </a:rPr>
              <a:t>platform</a:t>
            </a:r>
          </a:p>
          <a:p>
            <a:pPr marL="1257300" lvl="2" indent="-457200">
              <a:lnSpc>
                <a:spcPct val="80000"/>
              </a:lnSpc>
              <a:spcBef>
                <a:spcPts val="1800"/>
              </a:spcBef>
              <a:buSzPct val="100000"/>
            </a:pPr>
            <a:r>
              <a:rPr lang="en-US" sz="2600" dirty="0" smtClean="0">
                <a:solidFill>
                  <a:srgbClr val="FFFFFF"/>
                </a:solidFill>
              </a:rPr>
              <a:t>There will be trends in your field</a:t>
            </a:r>
          </a:p>
          <a:p>
            <a:pPr marL="1257300" lvl="2" indent="-457200">
              <a:lnSpc>
                <a:spcPct val="80000"/>
              </a:lnSpc>
              <a:spcBef>
                <a:spcPts val="1800"/>
              </a:spcBef>
              <a:buSzPct val="100000"/>
            </a:pPr>
            <a:r>
              <a:rPr lang="en-US" sz="2600" dirty="0" smtClean="0">
                <a:solidFill>
                  <a:srgbClr val="FFFFFF"/>
                </a:solidFill>
              </a:rPr>
              <a:t>The platform may already call for certain formats</a:t>
            </a:r>
            <a:endParaRPr lang="en-US" sz="2600" dirty="0">
              <a:solidFill>
                <a:srgbClr val="FFFFFF"/>
              </a:solidFill>
            </a:endParaRPr>
          </a:p>
          <a:p>
            <a:pPr marL="857250" lvl="1" indent="-457200">
              <a:lnSpc>
                <a:spcPct val="80000"/>
              </a:lnSpc>
              <a:spcBef>
                <a:spcPts val="1800"/>
              </a:spcBef>
              <a:buSzPct val="100000"/>
            </a:pPr>
            <a:r>
              <a:rPr lang="en-US" sz="2800" dirty="0" smtClean="0">
                <a:solidFill>
                  <a:srgbClr val="FFFFFF"/>
                </a:solidFill>
              </a:rPr>
              <a:t>Still unsure? Contact </a:t>
            </a:r>
            <a:r>
              <a:rPr lang="en-US" sz="2800" dirty="0">
                <a:solidFill>
                  <a:srgbClr val="FFFFFF"/>
                </a:solidFill>
              </a:rPr>
              <a:t>us for help</a:t>
            </a:r>
            <a:r>
              <a:rPr lang="en-US" sz="2800" dirty="0" smtClean="0">
                <a:solidFill>
                  <a:srgbClr val="FFFFFF"/>
                </a:solidFill>
              </a:rPr>
              <a:t>! </a:t>
            </a:r>
            <a:r>
              <a:rPr lang="en-US" sz="2800" dirty="0" err="1" smtClean="0">
                <a:solidFill>
                  <a:srgbClr val="FFFFFF"/>
                </a:solidFill>
              </a:rPr>
              <a:t>data@ualberta.ca</a:t>
            </a:r>
            <a:endParaRPr lang="en-US" sz="2800" dirty="0">
              <a:solidFill>
                <a:srgbClr val="FFFFFF"/>
              </a:solidFill>
            </a:endParaRPr>
          </a:p>
          <a:p>
            <a:pPr marL="457200" indent="-457200">
              <a:lnSpc>
                <a:spcPct val="80000"/>
              </a:lnSpc>
              <a:spcBef>
                <a:spcPts val="1800"/>
              </a:spcBef>
              <a:buSzPct val="100000"/>
            </a:pPr>
            <a:endParaRPr lang="en-US" sz="2800" dirty="0" smtClean="0">
              <a:solidFill>
                <a:srgbClr val="FFFFFF"/>
              </a:solidFill>
            </a:endParaRPr>
          </a:p>
        </p:txBody>
      </p:sp>
    </p:spTree>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864206"/>
            <a:ext cx="10363200" cy="2975828"/>
          </a:xfrm>
        </p:spPr>
        <p:txBody>
          <a:bodyPr>
            <a:normAutofit/>
          </a:bodyPr>
          <a:lstStyle/>
          <a:p>
            <a:pPr algn="ctr"/>
            <a:r>
              <a:rPr lang="en-US" sz="6600" cap="none" dirty="0" smtClean="0">
                <a:solidFill>
                  <a:srgbClr val="FFFFFF"/>
                </a:solidFill>
                <a:ea typeface="Arial"/>
                <a:cs typeface="Arial"/>
                <a:sym typeface="Arial"/>
              </a:rPr>
              <a:t>QUESTIONS?</a:t>
            </a:r>
            <a:endParaRPr lang="en-US" sz="6600" cap="none" dirty="0">
              <a:solidFill>
                <a:srgbClr val="FFFFFF"/>
              </a:solidFill>
            </a:endParaRPr>
          </a:p>
        </p:txBody>
      </p:sp>
    </p:spTree>
    <p:extLst>
      <p:ext uri="{BB962C8B-B14F-4D97-AF65-F5344CB8AC3E}">
        <p14:creationId xmlns:p14="http://schemas.microsoft.com/office/powerpoint/2010/main" val="41442242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Shape 465"/>
          <p:cNvSpPr txBox="1">
            <a:spLocks noGrp="1"/>
          </p:cNvSpPr>
          <p:nvPr>
            <p:ph type="title"/>
          </p:nvPr>
        </p:nvSpPr>
        <p:spPr>
          <a:prstGeom prst="rect">
            <a:avLst/>
          </a:prstGeom>
          <a:noFill/>
          <a:ln>
            <a:noFill/>
          </a:ln>
        </p:spPr>
        <p:txBody>
          <a:bodyPr lIns="91425" tIns="45700" rIns="91425" bIns="45700" anchor="b" anchorCtr="0">
            <a:noAutofit/>
          </a:bodyPr>
          <a:lstStyle/>
          <a:p>
            <a:pPr>
              <a:lnSpc>
                <a:spcPct val="90000"/>
              </a:lnSpc>
              <a:spcBef>
                <a:spcPts val="0"/>
              </a:spcBef>
              <a:buClr>
                <a:schemeClr val="accent1"/>
              </a:buClr>
              <a:buSzPct val="25000"/>
            </a:pPr>
            <a:r>
              <a:rPr lang="en-US" sz="4000" b="1" cap="none" dirty="0" smtClean="0">
                <a:solidFill>
                  <a:schemeClr val="accent1"/>
                </a:solidFill>
              </a:rPr>
              <a:t>Contact Us</a:t>
            </a:r>
            <a:endParaRPr lang="en-US" sz="4000" b="1" cap="none" dirty="0">
              <a:solidFill>
                <a:schemeClr val="accent1"/>
              </a:solidFill>
            </a:endParaRPr>
          </a:p>
        </p:txBody>
      </p:sp>
      <p:sp>
        <p:nvSpPr>
          <p:cNvPr id="466" name="Shape 466"/>
          <p:cNvSpPr txBox="1">
            <a:spLocks noGrp="1"/>
          </p:cNvSpPr>
          <p:nvPr>
            <p:ph idx="1"/>
          </p:nvPr>
        </p:nvSpPr>
        <p:spPr>
          <a:xfrm>
            <a:off x="1295400" y="1828799"/>
            <a:ext cx="9601200" cy="4356000"/>
          </a:xfrm>
          <a:prstGeom prst="rect">
            <a:avLst/>
          </a:prstGeom>
          <a:noFill/>
          <a:ln>
            <a:noFill/>
          </a:ln>
        </p:spPr>
        <p:txBody>
          <a:bodyPr lIns="91425" tIns="45700" rIns="91425" bIns="45700" anchor="t" anchorCtr="0">
            <a:noAutofit/>
          </a:bodyPr>
          <a:lstStyle/>
          <a:p>
            <a:r>
              <a:rPr lang="en-US" sz="3600" dirty="0" smtClean="0"/>
              <a:t>John </a:t>
            </a:r>
            <a:r>
              <a:rPr lang="en-US" sz="3600" dirty="0"/>
              <a:t>W. Scott Health Sciences Library </a:t>
            </a:r>
            <a:endParaRPr lang="en-US" sz="3600" dirty="0" smtClean="0"/>
          </a:p>
          <a:p>
            <a:pPr lvl="1"/>
            <a:r>
              <a:rPr lang="en-US" sz="3200" dirty="0" smtClean="0"/>
              <a:t>Email</a:t>
            </a:r>
            <a:r>
              <a:rPr lang="en-US" sz="3200" dirty="0"/>
              <a:t>: </a:t>
            </a:r>
            <a:r>
              <a:rPr lang="en-US" sz="3200" dirty="0" err="1"/>
              <a:t>jwsinfo@ualberta.ca</a:t>
            </a:r>
            <a:r>
              <a:rPr lang="en-US" sz="3200" dirty="0"/>
              <a:t> </a:t>
            </a:r>
            <a:endParaRPr lang="en-US" sz="3200" dirty="0" smtClean="0"/>
          </a:p>
          <a:p>
            <a:pPr lvl="1"/>
            <a:r>
              <a:rPr lang="en-US" sz="3200" dirty="0" err="1" smtClean="0"/>
              <a:t>Ph</a:t>
            </a:r>
            <a:r>
              <a:rPr lang="en-US" sz="3200" dirty="0"/>
              <a:t>: 780-492-7947 OR 780-492-</a:t>
            </a:r>
            <a:r>
              <a:rPr lang="en-US" sz="3200" dirty="0" smtClean="0"/>
              <a:t>5154</a:t>
            </a:r>
          </a:p>
          <a:p>
            <a:pPr lvl="1"/>
            <a:endParaRPr lang="en-CA" sz="3200" dirty="0"/>
          </a:p>
          <a:p>
            <a:pPr marL="571500" indent="-571500">
              <a:lnSpc>
                <a:spcPct val="80000"/>
              </a:lnSpc>
              <a:spcBef>
                <a:spcPts val="1800"/>
              </a:spcBef>
              <a:buSzPct val="100000"/>
            </a:pPr>
            <a:r>
              <a:rPr lang="en-US" sz="3600" dirty="0"/>
              <a:t>Data </a:t>
            </a:r>
            <a:r>
              <a:rPr lang="en-US" sz="3600" dirty="0" smtClean="0"/>
              <a:t>Library</a:t>
            </a:r>
          </a:p>
          <a:p>
            <a:pPr marL="971550" lvl="1" indent="-571500">
              <a:lnSpc>
                <a:spcPct val="80000"/>
              </a:lnSpc>
              <a:spcBef>
                <a:spcPts val="1800"/>
              </a:spcBef>
              <a:buSzPct val="100000"/>
            </a:pPr>
            <a:r>
              <a:rPr lang="en-US" sz="3200" dirty="0"/>
              <a:t>Email: </a:t>
            </a:r>
            <a:r>
              <a:rPr lang="en-US" sz="3200" dirty="0" err="1"/>
              <a:t>data@ualberta.ca</a:t>
            </a:r>
            <a:r>
              <a:rPr lang="en-US" sz="3200" dirty="0"/>
              <a:t> </a:t>
            </a:r>
            <a:endParaRPr lang="en-CA" sz="3200" dirty="0"/>
          </a:p>
          <a:p>
            <a:pPr marL="571500" indent="-571500">
              <a:lnSpc>
                <a:spcPct val="80000"/>
              </a:lnSpc>
              <a:spcBef>
                <a:spcPts val="1800"/>
              </a:spcBef>
              <a:buSzPct val="100000"/>
            </a:pPr>
            <a:endParaRPr lang="en-US" sz="3600" dirty="0" smtClean="0">
              <a:solidFill>
                <a:srgbClr val="FFFFFF"/>
              </a:solidFill>
            </a:endParaRPr>
          </a:p>
          <a:p>
            <a:pPr marL="971550" lvl="1" indent="-571500">
              <a:lnSpc>
                <a:spcPct val="80000"/>
              </a:lnSpc>
              <a:spcBef>
                <a:spcPts val="1800"/>
              </a:spcBef>
              <a:buSzPct val="100000"/>
            </a:pPr>
            <a:endParaRPr lang="en-US" sz="2400" dirty="0">
              <a:solidFill>
                <a:srgbClr val="FFFFFF"/>
              </a:solidFill>
            </a:endParaRPr>
          </a:p>
          <a:p>
            <a:pPr marL="457200" indent="-457200">
              <a:lnSpc>
                <a:spcPct val="80000"/>
              </a:lnSpc>
              <a:spcBef>
                <a:spcPts val="1800"/>
              </a:spcBef>
              <a:buSzPct val="100000"/>
            </a:pPr>
            <a:endParaRPr lang="en-US" sz="2800" dirty="0" smtClean="0">
              <a:solidFill>
                <a:srgbClr val="FFFFFF"/>
              </a:solidFill>
            </a:endParaRPr>
          </a:p>
        </p:txBody>
      </p:sp>
    </p:spTree>
    <p:extLst>
      <p:ext uri="{BB962C8B-B14F-4D97-AF65-F5344CB8AC3E}">
        <p14:creationId xmlns:p14="http://schemas.microsoft.com/office/powerpoint/2010/main" val="2750378569"/>
      </p:ext>
    </p:extLst>
  </p:cSld>
  <p:clrMapOvr>
    <a:masterClrMapping/>
  </p:clrMapOvr>
  <p:transition spd="med">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864206"/>
            <a:ext cx="10363200" cy="2975828"/>
          </a:xfrm>
        </p:spPr>
        <p:txBody>
          <a:bodyPr>
            <a:normAutofit/>
          </a:bodyPr>
          <a:lstStyle/>
          <a:p>
            <a:pPr algn="ctr"/>
            <a:r>
              <a:rPr lang="en-US" sz="6600" cap="none" dirty="0" smtClean="0">
                <a:solidFill>
                  <a:srgbClr val="FFFFFF"/>
                </a:solidFill>
                <a:ea typeface="Arial"/>
                <a:cs typeface="Arial"/>
                <a:sym typeface="Arial"/>
              </a:rPr>
              <a:t>Thank you!</a:t>
            </a:r>
            <a:endParaRPr lang="en-US" sz="6600" cap="none" dirty="0">
              <a:solidFill>
                <a:srgbClr val="FFFFFF"/>
              </a:solidFill>
            </a:endParaRPr>
          </a:p>
        </p:txBody>
      </p:sp>
    </p:spTree>
    <p:extLst>
      <p:ext uri="{BB962C8B-B14F-4D97-AF65-F5344CB8AC3E}">
        <p14:creationId xmlns:p14="http://schemas.microsoft.com/office/powerpoint/2010/main" val="1732830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864206"/>
            <a:ext cx="10363200" cy="2975828"/>
          </a:xfrm>
        </p:spPr>
        <p:txBody>
          <a:bodyPr>
            <a:normAutofit/>
          </a:bodyPr>
          <a:lstStyle/>
          <a:p>
            <a:pPr algn="ctr"/>
            <a:r>
              <a:rPr lang="en-US" sz="6600" cap="none" dirty="0" smtClean="0">
                <a:solidFill>
                  <a:srgbClr val="FFFFFF"/>
                </a:solidFill>
                <a:ea typeface="Arial"/>
                <a:cs typeface="Arial"/>
                <a:sym typeface="Arial"/>
              </a:rPr>
              <a:t>WHAT IS RESEARCH DATA?</a:t>
            </a:r>
            <a:endParaRPr lang="en-US" sz="6600" cap="none" dirty="0">
              <a:solidFill>
                <a:srgbClr val="FFFFFF"/>
              </a:solidFill>
            </a:endParaRPr>
          </a:p>
        </p:txBody>
      </p:sp>
    </p:spTree>
    <p:extLst>
      <p:ext uri="{BB962C8B-B14F-4D97-AF65-F5344CB8AC3E}">
        <p14:creationId xmlns:p14="http://schemas.microsoft.com/office/powerpoint/2010/main" val="1797959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00"/>
        <p:cNvGrpSpPr/>
        <p:nvPr/>
      </p:nvGrpSpPr>
      <p:grpSpPr>
        <a:xfrm>
          <a:off x="0" y="0"/>
          <a:ext cx="0" cy="0"/>
          <a:chOff x="0" y="0"/>
          <a:chExt cx="0" cy="0"/>
        </a:xfrm>
      </p:grpSpPr>
      <p:sp>
        <p:nvSpPr>
          <p:cNvPr id="402" name="Shape 402"/>
          <p:cNvSpPr txBox="1">
            <a:spLocks noGrp="1"/>
          </p:cNvSpPr>
          <p:nvPr>
            <p:ph type="title"/>
          </p:nvPr>
        </p:nvSpPr>
        <p:spPr>
          <a:prstGeom prst="rect">
            <a:avLst/>
          </a:prstGeom>
          <a:noFill/>
          <a:ln>
            <a:noFill/>
          </a:ln>
        </p:spPr>
        <p:txBody>
          <a:bodyPr lIns="91425" tIns="45700" rIns="91425" bIns="45700" anchor="b" anchorCtr="0">
            <a:noAutofit/>
          </a:bodyPr>
          <a:lstStyle/>
          <a:p>
            <a:pPr>
              <a:lnSpc>
                <a:spcPct val="90000"/>
              </a:lnSpc>
              <a:spcBef>
                <a:spcPts val="0"/>
              </a:spcBef>
              <a:buClr>
                <a:schemeClr val="accent1"/>
              </a:buClr>
              <a:buSzPct val="25000"/>
            </a:pPr>
            <a:r>
              <a:rPr lang="en-US" b="1" cap="none" dirty="0" smtClean="0">
                <a:solidFill>
                  <a:schemeClr val="accent1"/>
                </a:solidFill>
                <a:ea typeface="Arial"/>
                <a:cs typeface="Arial"/>
                <a:sym typeface="Arial"/>
              </a:rPr>
              <a:t>Research data is any </a:t>
            </a:r>
            <a:r>
              <a:rPr lang="en-US" b="1" cap="none" dirty="0">
                <a:solidFill>
                  <a:schemeClr val="accent1"/>
                </a:solidFill>
                <a:ea typeface="Arial"/>
                <a:cs typeface="Arial"/>
                <a:sym typeface="Arial"/>
              </a:rPr>
              <a:t>information you use in your research</a:t>
            </a:r>
            <a:r>
              <a:rPr lang="en-US" b="1" cap="none" dirty="0" smtClean="0">
                <a:solidFill>
                  <a:schemeClr val="accent1"/>
                </a:solidFill>
                <a:ea typeface="Arial"/>
                <a:cs typeface="Arial"/>
                <a:sym typeface="Arial"/>
              </a:rPr>
              <a:t>:</a:t>
            </a:r>
            <a:endParaRPr lang="en-US" b="1" i="0" u="none" strike="noStrike" cap="none" baseline="0" dirty="0">
              <a:solidFill>
                <a:schemeClr val="accent1"/>
              </a:solidFill>
              <a:ea typeface="Arial"/>
              <a:cs typeface="Arial"/>
              <a:sym typeface="Arial"/>
            </a:endParaRPr>
          </a:p>
        </p:txBody>
      </p:sp>
      <p:sp>
        <p:nvSpPr>
          <p:cNvPr id="401" name="Shape 401"/>
          <p:cNvSpPr txBox="1">
            <a:spLocks noGrp="1"/>
          </p:cNvSpPr>
          <p:nvPr>
            <p:ph idx="1"/>
          </p:nvPr>
        </p:nvSpPr>
        <p:spPr>
          <a:prstGeom prst="rect">
            <a:avLst/>
          </a:prstGeom>
          <a:noFill/>
          <a:ln>
            <a:noFill/>
          </a:ln>
        </p:spPr>
        <p:txBody>
          <a:bodyPr lIns="91425" tIns="45700" rIns="91425" bIns="45700" anchor="t" anchorCtr="0">
            <a:noAutofit/>
          </a:bodyPr>
          <a:lstStyle/>
          <a:p>
            <a:pPr marL="0" marR="0" indent="0" algn="l" rtl="0">
              <a:lnSpc>
                <a:spcPct val="90000"/>
              </a:lnSpc>
              <a:spcBef>
                <a:spcPts val="0"/>
              </a:spcBef>
              <a:buNone/>
            </a:pPr>
            <a:endParaRPr lang="en-US" sz="3600" b="0" i="0" u="none" strike="noStrike" cap="none" baseline="0" dirty="0" smtClean="0">
              <a:ea typeface="Arial"/>
              <a:cs typeface="Arial"/>
              <a:sym typeface="Arial"/>
            </a:endParaRPr>
          </a:p>
          <a:p>
            <a:pPr marL="1257300" lvl="2" indent="-457200">
              <a:lnSpc>
                <a:spcPct val="90000"/>
              </a:lnSpc>
              <a:spcBef>
                <a:spcPts val="0"/>
              </a:spcBef>
            </a:pPr>
            <a:r>
              <a:rPr lang="en-US" sz="2800" dirty="0" smtClean="0"/>
              <a:t>Textual sources</a:t>
            </a:r>
          </a:p>
          <a:p>
            <a:pPr marL="1257300" lvl="2" indent="-457200">
              <a:lnSpc>
                <a:spcPct val="90000"/>
              </a:lnSpc>
              <a:spcBef>
                <a:spcPts val="0"/>
              </a:spcBef>
            </a:pPr>
            <a:r>
              <a:rPr lang="en-US" sz="2800" dirty="0" smtClean="0"/>
              <a:t>Websites</a:t>
            </a:r>
            <a:endParaRPr lang="en-US" sz="2800" dirty="0"/>
          </a:p>
          <a:p>
            <a:pPr marL="1257300" lvl="2" indent="-457200">
              <a:lnSpc>
                <a:spcPct val="90000"/>
              </a:lnSpc>
              <a:spcBef>
                <a:spcPts val="0"/>
              </a:spcBef>
            </a:pPr>
            <a:r>
              <a:rPr lang="en-US" sz="2800" dirty="0" smtClean="0"/>
              <a:t>Images</a:t>
            </a:r>
            <a:endParaRPr lang="en-US" sz="2800" dirty="0"/>
          </a:p>
          <a:p>
            <a:pPr marL="1257300" lvl="2" indent="-457200">
              <a:lnSpc>
                <a:spcPct val="90000"/>
              </a:lnSpc>
              <a:spcBef>
                <a:spcPts val="0"/>
              </a:spcBef>
            </a:pPr>
            <a:r>
              <a:rPr lang="en-US" sz="2800" dirty="0" smtClean="0"/>
              <a:t>Audio files</a:t>
            </a:r>
          </a:p>
          <a:p>
            <a:pPr marL="1257300" lvl="2" indent="-457200">
              <a:lnSpc>
                <a:spcPct val="90000"/>
              </a:lnSpc>
              <a:spcBef>
                <a:spcPts val="0"/>
              </a:spcBef>
            </a:pPr>
            <a:r>
              <a:rPr lang="en-US" sz="2800" dirty="0" smtClean="0"/>
              <a:t>Videos</a:t>
            </a:r>
            <a:endParaRPr lang="en-US" sz="2800" dirty="0"/>
          </a:p>
          <a:p>
            <a:pPr marL="1257300" lvl="2" indent="-457200">
              <a:lnSpc>
                <a:spcPct val="90000"/>
              </a:lnSpc>
              <a:spcBef>
                <a:spcPts val="0"/>
              </a:spcBef>
            </a:pPr>
            <a:r>
              <a:rPr lang="en-US" sz="2800" dirty="0" smtClean="0"/>
              <a:t>Computer </a:t>
            </a:r>
            <a:r>
              <a:rPr lang="en-US" sz="2800" dirty="0"/>
              <a:t>source </a:t>
            </a:r>
            <a:r>
              <a:rPr lang="en-US" sz="2800" dirty="0" smtClean="0"/>
              <a:t>code</a:t>
            </a:r>
          </a:p>
          <a:p>
            <a:pPr marL="1257300" lvl="2" indent="-457200">
              <a:lnSpc>
                <a:spcPct val="90000"/>
              </a:lnSpc>
              <a:spcBef>
                <a:spcPts val="0"/>
              </a:spcBef>
            </a:pPr>
            <a:r>
              <a:rPr lang="en-US" sz="2800" dirty="0" smtClean="0"/>
              <a:t>Papers </a:t>
            </a:r>
            <a:r>
              <a:rPr lang="en-US" sz="2800" dirty="0"/>
              <a:t>etc…</a:t>
            </a: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864206"/>
            <a:ext cx="10363200" cy="2975828"/>
          </a:xfrm>
        </p:spPr>
        <p:txBody>
          <a:bodyPr>
            <a:normAutofit/>
          </a:bodyPr>
          <a:lstStyle/>
          <a:p>
            <a:pPr algn="ctr"/>
            <a:r>
              <a:rPr lang="en-US" sz="6600" cap="none" dirty="0" smtClean="0">
                <a:solidFill>
                  <a:srgbClr val="FFFFFF"/>
                </a:solidFill>
                <a:ea typeface="Arial"/>
                <a:cs typeface="Arial"/>
                <a:sym typeface="Arial"/>
              </a:rPr>
              <a:t>WHAT IS RESEARCH DATA MANAGEMENT?</a:t>
            </a:r>
            <a:endParaRPr lang="en-US" sz="6600" cap="none" dirty="0">
              <a:solidFill>
                <a:srgbClr val="FFFFFF"/>
              </a:solidFill>
            </a:endParaRPr>
          </a:p>
        </p:txBody>
      </p:sp>
    </p:spTree>
    <p:extLst>
      <p:ext uri="{BB962C8B-B14F-4D97-AF65-F5344CB8AC3E}">
        <p14:creationId xmlns:p14="http://schemas.microsoft.com/office/powerpoint/2010/main" val="3587420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Shape 408"/>
          <p:cNvSpPr txBox="1">
            <a:spLocks noGrp="1"/>
          </p:cNvSpPr>
          <p:nvPr>
            <p:ph type="title"/>
          </p:nvPr>
        </p:nvSpPr>
        <p:spPr>
          <a:prstGeom prst="rect">
            <a:avLst/>
          </a:prstGeom>
          <a:noFill/>
          <a:ln>
            <a:noFill/>
          </a:ln>
        </p:spPr>
        <p:txBody>
          <a:bodyPr lIns="91425" tIns="45700" rIns="91425" bIns="45700" anchor="b" anchorCtr="0">
            <a:noAutofit/>
          </a:bodyPr>
          <a:lstStyle/>
          <a:p>
            <a:pPr>
              <a:lnSpc>
                <a:spcPct val="90000"/>
              </a:lnSpc>
              <a:spcBef>
                <a:spcPts val="0"/>
              </a:spcBef>
              <a:buClr>
                <a:schemeClr val="accent1"/>
              </a:buClr>
              <a:buSzPct val="25000"/>
            </a:pPr>
            <a:r>
              <a:rPr lang="en-US" sz="4000" b="1" cap="none" dirty="0" smtClean="0">
                <a:solidFill>
                  <a:schemeClr val="accent1"/>
                </a:solidFill>
                <a:ea typeface="Arial"/>
                <a:cs typeface="Arial"/>
                <a:sym typeface="Arial"/>
              </a:rPr>
              <a:t>Research Data Management is everything </a:t>
            </a:r>
            <a:r>
              <a:rPr lang="en-US" sz="4000" b="1" cap="none" dirty="0">
                <a:solidFill>
                  <a:schemeClr val="accent1"/>
                </a:solidFill>
                <a:ea typeface="Arial"/>
                <a:cs typeface="Arial"/>
                <a:sym typeface="Arial"/>
              </a:rPr>
              <a:t>to do </a:t>
            </a:r>
            <a:r>
              <a:rPr lang="en-US" sz="4000" b="1" cap="none" dirty="0" smtClean="0">
                <a:solidFill>
                  <a:schemeClr val="accent1"/>
                </a:solidFill>
                <a:ea typeface="Arial"/>
                <a:cs typeface="Arial"/>
                <a:sym typeface="Arial"/>
              </a:rPr>
              <a:t>with:</a:t>
            </a:r>
            <a:endParaRPr lang="en-US" sz="4000" b="1" i="0" u="none" strike="noStrike" cap="none" baseline="0" dirty="0">
              <a:solidFill>
                <a:schemeClr val="accent1"/>
              </a:solidFill>
              <a:ea typeface="Arial"/>
              <a:cs typeface="Arial"/>
              <a:sym typeface="Arial"/>
            </a:endParaRPr>
          </a:p>
        </p:txBody>
      </p:sp>
      <p:sp>
        <p:nvSpPr>
          <p:cNvPr id="409" name="Shape 409"/>
          <p:cNvSpPr txBox="1">
            <a:spLocks noGrp="1"/>
          </p:cNvSpPr>
          <p:nvPr>
            <p:ph idx="1"/>
          </p:nvPr>
        </p:nvSpPr>
        <p:spPr>
          <a:xfrm>
            <a:off x="1408100" y="1905004"/>
            <a:ext cx="9601200" cy="3809999"/>
          </a:xfrm>
          <a:prstGeom prst="rect">
            <a:avLst/>
          </a:prstGeom>
          <a:noFill/>
          <a:ln>
            <a:noFill/>
          </a:ln>
        </p:spPr>
        <p:txBody>
          <a:bodyPr lIns="91425" tIns="45700" rIns="91425" bIns="45700" anchor="t" anchorCtr="0">
            <a:noAutofit/>
          </a:bodyPr>
          <a:lstStyle/>
          <a:p>
            <a:pPr marL="1257300" lvl="2" indent="-457200">
              <a:lnSpc>
                <a:spcPct val="90000"/>
              </a:lnSpc>
              <a:spcBef>
                <a:spcPts val="0"/>
              </a:spcBef>
            </a:pPr>
            <a:r>
              <a:rPr lang="en-US" sz="3200" dirty="0" smtClean="0"/>
              <a:t>Handling</a:t>
            </a:r>
            <a:endParaRPr lang="en-US" sz="3200" dirty="0"/>
          </a:p>
          <a:p>
            <a:pPr marL="1257300" lvl="2" indent="-457200">
              <a:lnSpc>
                <a:spcPct val="90000"/>
              </a:lnSpc>
              <a:spcBef>
                <a:spcPts val="0"/>
              </a:spcBef>
            </a:pPr>
            <a:r>
              <a:rPr lang="en-US" sz="3200" dirty="0" smtClean="0"/>
              <a:t>Organizing</a:t>
            </a:r>
            <a:endParaRPr lang="en-US" sz="3200" dirty="0"/>
          </a:p>
          <a:p>
            <a:pPr marL="1257300" lvl="2" indent="-457200">
              <a:lnSpc>
                <a:spcPct val="90000"/>
              </a:lnSpc>
              <a:spcBef>
                <a:spcPts val="0"/>
              </a:spcBef>
            </a:pPr>
            <a:r>
              <a:rPr lang="en-US" sz="3200" dirty="0" smtClean="0"/>
              <a:t>Documenting</a:t>
            </a:r>
            <a:endParaRPr lang="en-US" sz="3200" dirty="0"/>
          </a:p>
          <a:p>
            <a:pPr marL="1257300" lvl="2" indent="-457200">
              <a:lnSpc>
                <a:spcPct val="90000"/>
              </a:lnSpc>
              <a:spcBef>
                <a:spcPts val="0"/>
              </a:spcBef>
            </a:pPr>
            <a:r>
              <a:rPr lang="en-US" sz="3200" dirty="0" smtClean="0"/>
              <a:t>Enhancing</a:t>
            </a:r>
            <a:endParaRPr lang="en-US" sz="3200" dirty="0"/>
          </a:p>
          <a:p>
            <a:pPr marL="1257300" lvl="2" indent="-457200">
              <a:lnSpc>
                <a:spcPct val="90000"/>
              </a:lnSpc>
              <a:spcBef>
                <a:spcPts val="0"/>
              </a:spcBef>
            </a:pPr>
            <a:r>
              <a:rPr lang="en-US" sz="3200" dirty="0" smtClean="0"/>
              <a:t>Enabling </a:t>
            </a:r>
            <a:r>
              <a:rPr lang="en-US" sz="3200" dirty="0"/>
              <a:t>access to </a:t>
            </a:r>
          </a:p>
          <a:p>
            <a:pPr marR="0" lvl="0" indent="457200" algn="l" rtl="0">
              <a:lnSpc>
                <a:spcPct val="90000"/>
              </a:lnSpc>
              <a:spcBef>
                <a:spcPts val="0"/>
              </a:spcBef>
              <a:buNone/>
            </a:pPr>
            <a:endParaRPr sz="4000" dirty="0"/>
          </a:p>
          <a:p>
            <a:pPr marL="0" marR="0" lvl="0" indent="0" algn="l" rtl="0">
              <a:lnSpc>
                <a:spcPct val="90000"/>
              </a:lnSpc>
              <a:spcBef>
                <a:spcPts val="0"/>
              </a:spcBef>
              <a:buNone/>
            </a:pPr>
            <a:r>
              <a:rPr lang="en-US" sz="4000" dirty="0"/>
              <a:t>		</a:t>
            </a:r>
            <a:r>
              <a:rPr lang="en-US" sz="4000" dirty="0" smtClean="0"/>
              <a:t>YOUR RESEARCH DATA</a:t>
            </a:r>
            <a:endParaRPr lang="en-US" sz="4000" dirty="0"/>
          </a:p>
          <a:p>
            <a:pPr marL="127000" marR="0" lvl="0" indent="0" algn="l" rtl="0">
              <a:lnSpc>
                <a:spcPct val="90000"/>
              </a:lnSpc>
              <a:spcBef>
                <a:spcPts val="1800"/>
              </a:spcBef>
              <a:buClr>
                <a:schemeClr val="accent1"/>
              </a:buClr>
              <a:buFont typeface="Arial"/>
              <a:buNone/>
            </a:pPr>
            <a:endParaRPr sz="3200" b="0" i="0" u="none" strike="noStrike" cap="none" baseline="0" dirty="0">
              <a:solidFill>
                <a:schemeClr val="dk1"/>
              </a:solidFill>
              <a:latin typeface="Arial"/>
              <a:ea typeface="Arial"/>
              <a:cs typeface="Arial"/>
              <a:sym typeface="Arial"/>
            </a:endParaRP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864206"/>
            <a:ext cx="10363200" cy="2975828"/>
          </a:xfrm>
        </p:spPr>
        <p:txBody>
          <a:bodyPr>
            <a:normAutofit fontScale="90000"/>
          </a:bodyPr>
          <a:lstStyle/>
          <a:p>
            <a:pPr algn="ctr"/>
            <a:r>
              <a:rPr lang="en-US" sz="6600" cap="none" dirty="0" smtClean="0">
                <a:solidFill>
                  <a:srgbClr val="FFFFFF"/>
                </a:solidFill>
                <a:ea typeface="Arial"/>
                <a:cs typeface="Arial"/>
                <a:sym typeface="Arial"/>
              </a:rPr>
              <a:t>WHY IS RESEARCH DATA MANAGEMENT IMPORTANT?</a:t>
            </a:r>
            <a:endParaRPr lang="en-US" sz="6600" cap="none" dirty="0">
              <a:solidFill>
                <a:srgbClr val="FFFFFF"/>
              </a:solidFill>
            </a:endParaRPr>
          </a:p>
        </p:txBody>
      </p:sp>
    </p:spTree>
    <p:extLst>
      <p:ext uri="{BB962C8B-B14F-4D97-AF65-F5344CB8AC3E}">
        <p14:creationId xmlns:p14="http://schemas.microsoft.com/office/powerpoint/2010/main" val="12938327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29"/>
        <p:cNvGrpSpPr/>
        <p:nvPr/>
      </p:nvGrpSpPr>
      <p:grpSpPr>
        <a:xfrm>
          <a:off x="0" y="0"/>
          <a:ext cx="0" cy="0"/>
          <a:chOff x="0" y="0"/>
          <a:chExt cx="0" cy="0"/>
        </a:xfrm>
      </p:grpSpPr>
      <p:sp>
        <p:nvSpPr>
          <p:cNvPr id="431" name="Shape 431"/>
          <p:cNvSpPr txBox="1">
            <a:spLocks noGrp="1"/>
          </p:cNvSpPr>
          <p:nvPr>
            <p:ph type="title"/>
          </p:nvPr>
        </p:nvSpPr>
        <p:spPr>
          <a:xfrm>
            <a:off x="837893" y="434829"/>
            <a:ext cx="10249507" cy="677999"/>
          </a:xfrm>
          <a:prstGeom prst="rect">
            <a:avLst/>
          </a:prstGeom>
          <a:noFill/>
          <a:ln>
            <a:noFill/>
          </a:ln>
        </p:spPr>
        <p:txBody>
          <a:bodyPr lIns="91425" tIns="45700" rIns="91425" bIns="45700" anchor="b" anchorCtr="0">
            <a:noAutofit/>
          </a:bodyPr>
          <a:lstStyle/>
          <a:p>
            <a:pPr>
              <a:lnSpc>
                <a:spcPct val="90000"/>
              </a:lnSpc>
              <a:spcBef>
                <a:spcPts val="0"/>
              </a:spcBef>
              <a:buClr>
                <a:schemeClr val="accent1"/>
              </a:buClr>
              <a:buSzPct val="25000"/>
            </a:pPr>
            <a:r>
              <a:rPr lang="en-US" sz="4000" b="1" cap="none" spc="-150" dirty="0">
                <a:solidFill>
                  <a:schemeClr val="accent1"/>
                </a:solidFill>
                <a:ea typeface="Arial"/>
                <a:cs typeface="Arial"/>
                <a:sym typeface="Arial"/>
              </a:rPr>
              <a:t>Proper data management </a:t>
            </a:r>
            <a:r>
              <a:rPr lang="en-US" sz="4000" b="1" cap="none" spc="-150" dirty="0" smtClean="0">
                <a:solidFill>
                  <a:schemeClr val="accent1"/>
                </a:solidFill>
                <a:ea typeface="Arial"/>
                <a:cs typeface="Arial"/>
                <a:sym typeface="Arial"/>
              </a:rPr>
              <a:t>helps you</a:t>
            </a:r>
            <a:endParaRPr lang="en-US" sz="4000" b="1" i="0" u="none" strike="noStrike" cap="none" spc="-150" baseline="0" dirty="0">
              <a:solidFill>
                <a:schemeClr val="accent1"/>
              </a:solidFill>
              <a:ea typeface="Arial"/>
              <a:cs typeface="Arial"/>
              <a:sym typeface="Arial"/>
            </a:endParaRPr>
          </a:p>
        </p:txBody>
      </p:sp>
      <p:sp>
        <p:nvSpPr>
          <p:cNvPr id="430" name="Shape 430"/>
          <p:cNvSpPr txBox="1">
            <a:spLocks noGrp="1"/>
          </p:cNvSpPr>
          <p:nvPr>
            <p:ph idx="1"/>
          </p:nvPr>
        </p:nvSpPr>
        <p:spPr>
          <a:xfrm>
            <a:off x="1257600" y="1450079"/>
            <a:ext cx="9601200" cy="3809999"/>
          </a:xfrm>
          <a:prstGeom prst="rect">
            <a:avLst/>
          </a:prstGeom>
          <a:noFill/>
          <a:ln>
            <a:noFill/>
          </a:ln>
        </p:spPr>
        <p:txBody>
          <a:bodyPr lIns="91425" tIns="45700" rIns="91425" bIns="45700" anchor="t" anchorCtr="0">
            <a:noAutofit/>
          </a:bodyPr>
          <a:lstStyle/>
          <a:p>
            <a:pPr>
              <a:lnSpc>
                <a:spcPct val="90000"/>
              </a:lnSpc>
              <a:spcBef>
                <a:spcPts val="0"/>
              </a:spcBef>
              <a:buSzPct val="100000"/>
            </a:pPr>
            <a:r>
              <a:rPr lang="en-US" sz="3000" dirty="0" smtClean="0">
                <a:solidFill>
                  <a:srgbClr val="FFFFFF"/>
                </a:solidFill>
              </a:rPr>
              <a:t>Find </a:t>
            </a:r>
            <a:r>
              <a:rPr lang="en-US" sz="3000" dirty="0">
                <a:solidFill>
                  <a:srgbClr val="FFFFFF"/>
                </a:solidFill>
              </a:rPr>
              <a:t>your </a:t>
            </a:r>
            <a:r>
              <a:rPr lang="en-US" sz="3000" dirty="0" smtClean="0">
                <a:solidFill>
                  <a:srgbClr val="FFFFFF"/>
                </a:solidFill>
              </a:rPr>
              <a:t>files</a:t>
            </a:r>
          </a:p>
          <a:p>
            <a:pPr>
              <a:lnSpc>
                <a:spcPct val="90000"/>
              </a:lnSpc>
              <a:spcBef>
                <a:spcPts val="0"/>
              </a:spcBef>
              <a:buSzPct val="100000"/>
            </a:pPr>
            <a:r>
              <a:rPr lang="en-US" sz="3000" dirty="0" smtClean="0">
                <a:solidFill>
                  <a:srgbClr val="FFFFFF"/>
                </a:solidFill>
              </a:rPr>
              <a:t>Keep </a:t>
            </a:r>
            <a:r>
              <a:rPr lang="en-US" sz="3000" dirty="0">
                <a:solidFill>
                  <a:srgbClr val="FFFFFF"/>
                </a:solidFill>
              </a:rPr>
              <a:t>track of different versions of your </a:t>
            </a:r>
            <a:r>
              <a:rPr lang="en-US" sz="3000" dirty="0" smtClean="0">
                <a:solidFill>
                  <a:srgbClr val="FFFFFF"/>
                </a:solidFill>
              </a:rPr>
              <a:t>data</a:t>
            </a:r>
          </a:p>
          <a:p>
            <a:pPr>
              <a:lnSpc>
                <a:spcPct val="90000"/>
              </a:lnSpc>
              <a:spcBef>
                <a:spcPts val="0"/>
              </a:spcBef>
              <a:buSzPct val="100000"/>
            </a:pPr>
            <a:r>
              <a:rPr lang="en-US" sz="3000" dirty="0" smtClean="0">
                <a:solidFill>
                  <a:srgbClr val="FFFFFF"/>
                </a:solidFill>
              </a:rPr>
              <a:t>Organize </a:t>
            </a:r>
            <a:r>
              <a:rPr lang="en-US" sz="3000" dirty="0">
                <a:solidFill>
                  <a:srgbClr val="FFFFFF"/>
                </a:solidFill>
              </a:rPr>
              <a:t>and compile information at the end of a </a:t>
            </a:r>
            <a:r>
              <a:rPr lang="en-US" sz="3000" dirty="0" smtClean="0">
                <a:solidFill>
                  <a:srgbClr val="FFFFFF"/>
                </a:solidFill>
              </a:rPr>
              <a:t>project</a:t>
            </a:r>
          </a:p>
          <a:p>
            <a:pPr>
              <a:lnSpc>
                <a:spcPct val="90000"/>
              </a:lnSpc>
              <a:spcBef>
                <a:spcPts val="0"/>
              </a:spcBef>
              <a:buSzPct val="100000"/>
            </a:pPr>
            <a:r>
              <a:rPr lang="en-US" sz="3000" dirty="0" smtClean="0">
                <a:solidFill>
                  <a:srgbClr val="FFFFFF"/>
                </a:solidFill>
              </a:rPr>
              <a:t>Reproduce </a:t>
            </a:r>
            <a:r>
              <a:rPr lang="en-US" sz="3000" dirty="0">
                <a:solidFill>
                  <a:srgbClr val="FFFFFF"/>
                </a:solidFill>
              </a:rPr>
              <a:t>your work (if required for a journal or patent</a:t>
            </a:r>
            <a:r>
              <a:rPr lang="en-US" sz="3000" dirty="0" smtClean="0">
                <a:solidFill>
                  <a:srgbClr val="FFFFFF"/>
                </a:solidFill>
              </a:rPr>
              <a:t>)</a:t>
            </a:r>
          </a:p>
          <a:p>
            <a:pPr>
              <a:lnSpc>
                <a:spcPct val="90000"/>
              </a:lnSpc>
              <a:spcBef>
                <a:spcPts val="0"/>
              </a:spcBef>
              <a:buSzPct val="100000"/>
            </a:pPr>
            <a:r>
              <a:rPr lang="en-US" sz="3000" dirty="0" smtClean="0">
                <a:solidFill>
                  <a:srgbClr val="FFFFFF"/>
                </a:solidFill>
              </a:rPr>
              <a:t>Share </a:t>
            </a:r>
            <a:r>
              <a:rPr lang="en-US" sz="3000" dirty="0">
                <a:solidFill>
                  <a:srgbClr val="FFFFFF"/>
                </a:solidFill>
              </a:rPr>
              <a:t>your </a:t>
            </a:r>
            <a:r>
              <a:rPr lang="en-US" sz="3000" dirty="0" smtClean="0">
                <a:solidFill>
                  <a:srgbClr val="FFFFFF"/>
                </a:solidFill>
              </a:rPr>
              <a:t>work</a:t>
            </a:r>
            <a:endParaRPr lang="en-US" sz="3000" dirty="0">
              <a:solidFill>
                <a:srgbClr val="FFFFFF"/>
              </a:solidFill>
            </a:endParaRPr>
          </a:p>
        </p:txBody>
      </p:sp>
      <p:sp>
        <p:nvSpPr>
          <p:cNvPr id="432" name="Shape 432"/>
          <p:cNvSpPr txBox="1"/>
          <p:nvPr/>
        </p:nvSpPr>
        <p:spPr>
          <a:xfrm>
            <a:off x="1067802" y="6169229"/>
            <a:ext cx="10240500" cy="643199"/>
          </a:xfrm>
          <a:prstGeom prst="rect">
            <a:avLst/>
          </a:prstGeom>
          <a:noFill/>
          <a:ln>
            <a:noFill/>
          </a:ln>
        </p:spPr>
        <p:txBody>
          <a:bodyPr lIns="91425" tIns="91425" rIns="91425" bIns="91425" anchor="ctr" anchorCtr="0">
            <a:noAutofit/>
          </a:bodyPr>
          <a:lstStyle/>
          <a:p>
            <a:pPr lvl="0"/>
            <a:endParaRPr lang="en-US" dirty="0"/>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Custom Design">
  <a:themeElements>
    <a:clrScheme name="Formal">
      <a:dk1>
        <a:srgbClr val="534239"/>
      </a:dk1>
      <a:lt1>
        <a:srgbClr val="FFFFFF"/>
      </a:lt1>
      <a:dk2>
        <a:srgbClr val="3D3A48"/>
      </a:dk2>
      <a:lt2>
        <a:srgbClr val="E1DFD1"/>
      </a:lt2>
      <a:accent1>
        <a:srgbClr val="907F76"/>
      </a:accent1>
      <a:accent2>
        <a:srgbClr val="A46645"/>
      </a:accent2>
      <a:accent3>
        <a:srgbClr val="CD9C47"/>
      </a:accent3>
      <a:accent4>
        <a:srgbClr val="9A92CD"/>
      </a:accent4>
      <a:accent5>
        <a:srgbClr val="7D639B"/>
      </a:accent5>
      <a:accent6>
        <a:srgbClr val="733678"/>
      </a:accent6>
      <a:hlink>
        <a:srgbClr val="A84914"/>
      </a:hlink>
      <a:folHlink>
        <a:srgbClr val="B256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1049</TotalTime>
  <Words>1027</Words>
  <Application>Microsoft Office PowerPoint</Application>
  <PresentationFormat>Custom</PresentationFormat>
  <Paragraphs>165</Paragraphs>
  <Slides>34</Slides>
  <Notes>24</Notes>
  <HiddenSlides>0</HiddenSlides>
  <MMClips>0</MMClips>
  <ScaleCrop>false</ScaleCrop>
  <HeadingPairs>
    <vt:vector size="4" baseType="variant">
      <vt:variant>
        <vt:lpstr>Theme</vt:lpstr>
      </vt:variant>
      <vt:variant>
        <vt:i4>2</vt:i4>
      </vt:variant>
      <vt:variant>
        <vt:lpstr>Slide Titles</vt:lpstr>
      </vt:variant>
      <vt:variant>
        <vt:i4>34</vt:i4>
      </vt:variant>
    </vt:vector>
  </HeadingPairs>
  <TitlesOfParts>
    <vt:vector size="36" baseType="lpstr">
      <vt:lpstr>Custom Design</vt:lpstr>
      <vt:lpstr>Urban Pop</vt:lpstr>
      <vt:lpstr>Introduction to Research Data Management</vt:lpstr>
      <vt:lpstr>By the end of this session you will:</vt:lpstr>
      <vt:lpstr>Additional Resources on Research Data Management</vt:lpstr>
      <vt:lpstr>WHAT IS RESEARCH DATA?</vt:lpstr>
      <vt:lpstr>Research data is any information you use in your research:</vt:lpstr>
      <vt:lpstr>WHAT IS RESEARCH DATA MANAGEMENT?</vt:lpstr>
      <vt:lpstr>Research Data Management is everything to do with:</vt:lpstr>
      <vt:lpstr>WHY IS RESEARCH DATA MANAGEMENT IMPORTANT?</vt:lpstr>
      <vt:lpstr>Proper data management helps you</vt:lpstr>
      <vt:lpstr>Proper data management </vt:lpstr>
      <vt:lpstr>MANAGING YOUR RESEARCH: DATA MANAGEMENT PLANS</vt:lpstr>
      <vt:lpstr>What is a Data Management Plan?</vt:lpstr>
      <vt:lpstr>Why do you need a Data Management Plan?</vt:lpstr>
      <vt:lpstr>Why do you need a Data Management Plan?</vt:lpstr>
      <vt:lpstr>DATA MANAGEMENT PLANS</vt:lpstr>
      <vt:lpstr>How we can help you</vt:lpstr>
      <vt:lpstr>SHARING YOUR DATA</vt:lpstr>
      <vt:lpstr>Why share your research data?</vt:lpstr>
      <vt:lpstr>What’s involved in sharing your data?</vt:lpstr>
      <vt:lpstr>Choosing a place to share your data</vt:lpstr>
      <vt:lpstr>Choosing a place to share your data</vt:lpstr>
      <vt:lpstr>Choosing a place to share your data</vt:lpstr>
      <vt:lpstr>Choosing a place to share your data</vt:lpstr>
      <vt:lpstr>REDCap</vt:lpstr>
      <vt:lpstr>Health Research Data Repository (HRDR)</vt:lpstr>
      <vt:lpstr>Education and Research Archive (ERA)</vt:lpstr>
      <vt:lpstr>Dataverse</vt:lpstr>
      <vt:lpstr>METADATA</vt:lpstr>
      <vt:lpstr>The key to making your research data findable</vt:lpstr>
      <vt:lpstr>The key to making your research data findable</vt:lpstr>
      <vt:lpstr>How do you choose a Metadata Standard?</vt:lpstr>
      <vt:lpstr>QUESTIONS?</vt:lpstr>
      <vt:lpstr>Contact Us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Research Data Management</dc:title>
  <dc:creator>Desmeules, Robin</dc:creator>
  <cp:lastModifiedBy>Kung, Janice</cp:lastModifiedBy>
  <cp:revision>60</cp:revision>
  <cp:lastPrinted>2015-02-23T15:29:14Z</cp:lastPrinted>
  <dcterms:modified xsi:type="dcterms:W3CDTF">2015-02-26T15:05:55Z</dcterms:modified>
</cp:coreProperties>
</file>