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6"/>
  </p:notesMasterIdLst>
  <p:sldIdLst>
    <p:sldId id="256" r:id="rId2"/>
    <p:sldId id="258" r:id="rId3"/>
    <p:sldId id="259" r:id="rId4"/>
    <p:sldId id="293" r:id="rId5"/>
    <p:sldId id="260" r:id="rId6"/>
    <p:sldId id="261" r:id="rId7"/>
    <p:sldId id="281" r:id="rId8"/>
    <p:sldId id="285" r:id="rId9"/>
    <p:sldId id="286" r:id="rId10"/>
    <p:sldId id="294" r:id="rId11"/>
    <p:sldId id="295" r:id="rId12"/>
    <p:sldId id="291" r:id="rId13"/>
    <p:sldId id="292" r:id="rId14"/>
    <p:sldId id="297" r:id="rId15"/>
    <p:sldId id="298" r:id="rId16"/>
    <p:sldId id="299" r:id="rId17"/>
    <p:sldId id="296" r:id="rId18"/>
    <p:sldId id="290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0EB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57B78-431B-4FD7-B4B5-51CF50EB074D}">
  <a:tblStyle styleId="{D7A57B78-431B-4FD7-B4B5-51CF50EB074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49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A6268-320D-4981-90E9-02EB46CE3E4D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8A098C86-75C6-4583-8A0D-0A4DE12AB4F7}">
      <dgm:prSet phldrT="[Text]" custT="1"/>
      <dgm:spPr>
        <a:solidFill>
          <a:srgbClr val="FF0000"/>
        </a:solidFill>
        <a:ln>
          <a:solidFill>
            <a:srgbClr val="002060"/>
          </a:solidFill>
        </a:ln>
      </dgm:spPr>
      <dgm:t>
        <a:bodyPr/>
        <a:lstStyle/>
        <a:p>
          <a:endParaRPr lang="en-CA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C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Voice</a:t>
          </a:r>
        </a:p>
        <a:p>
          <a:r>
            <a:rPr lang="en-C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</a:p>
        <a:p>
          <a:r>
            <a:rPr lang="en-C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Soul  </a:t>
          </a:r>
        </a:p>
        <a:p>
          <a:endParaRPr lang="en-CA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C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4A459-AD9D-47B5-A06F-6C32F835E0D9}" type="parTrans" cxnId="{2A39A491-09A9-4270-B734-4FE60CF286BB}">
      <dgm:prSet/>
      <dgm:spPr/>
      <dgm:t>
        <a:bodyPr/>
        <a:lstStyle/>
        <a:p>
          <a:endParaRPr lang="en-CA"/>
        </a:p>
      </dgm:t>
    </dgm:pt>
    <dgm:pt modelId="{D90BB67F-E72B-4528-B650-EBD25F475EFD}" type="sibTrans" cxnId="{2A39A491-09A9-4270-B734-4FE60CF286BB}">
      <dgm:prSet/>
      <dgm:spPr/>
      <dgm:t>
        <a:bodyPr/>
        <a:lstStyle/>
        <a:p>
          <a:endParaRPr lang="en-CA"/>
        </a:p>
      </dgm:t>
    </dgm:pt>
    <dgm:pt modelId="{EB236C0B-C80D-49B5-BB81-E7621E71F3E0}">
      <dgm:prSet phldrT="[Text]" custT="1"/>
      <dgm:spPr>
        <a:solidFill>
          <a:srgbClr val="0099FF"/>
        </a:solidFill>
        <a:ln>
          <a:solidFill>
            <a:srgbClr val="C00000"/>
          </a:solidFill>
        </a:ln>
      </dgm:spPr>
      <dgm:t>
        <a:bodyPr/>
        <a:lstStyle/>
        <a:p>
          <a:endParaRPr lang="en-C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C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Voices of</a:t>
          </a:r>
        </a:p>
        <a:p>
          <a:r>
            <a:rPr lang="en-C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Diverse</a:t>
          </a:r>
        </a:p>
        <a:p>
          <a:r>
            <a:rPr lang="en-C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</a:p>
        <a:p>
          <a:endParaRPr lang="en-C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476F8-5D8E-48ED-A2F2-3A2E78A207E2}" type="parTrans" cxnId="{5CE10579-0869-48CF-A0D3-9DF1B9CCC476}">
      <dgm:prSet/>
      <dgm:spPr/>
      <dgm:t>
        <a:bodyPr/>
        <a:lstStyle/>
        <a:p>
          <a:endParaRPr lang="en-CA"/>
        </a:p>
      </dgm:t>
    </dgm:pt>
    <dgm:pt modelId="{52D22CD3-5C84-49C5-B096-45473160AF42}" type="sibTrans" cxnId="{5CE10579-0869-48CF-A0D3-9DF1B9CCC476}">
      <dgm:prSet/>
      <dgm:spPr/>
      <dgm:t>
        <a:bodyPr/>
        <a:lstStyle/>
        <a:p>
          <a:endParaRPr lang="en-CA"/>
        </a:p>
      </dgm:t>
    </dgm:pt>
    <dgm:pt modelId="{C64C0935-11C1-4BDD-85C8-BE75B14FA268}">
      <dgm:prSet phldrT="[Text]" custT="1"/>
      <dgm:spPr>
        <a:ln>
          <a:solidFill>
            <a:srgbClr val="C20EB9"/>
          </a:solidFill>
        </a:ln>
      </dgm:spPr>
      <dgm:t>
        <a:bodyPr/>
        <a:lstStyle/>
        <a:p>
          <a:r>
            <a: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Voice of</a:t>
          </a:r>
        </a:p>
        <a:p>
          <a:r>
            <a:rPr lang="en-C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workplaces</a:t>
          </a:r>
          <a:endParaRPr lang="en-C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06382-253C-43C4-AA95-004300045AEC}" type="parTrans" cxnId="{AB92E16F-60A6-49B8-9918-03DBFB4F1008}">
      <dgm:prSet/>
      <dgm:spPr/>
      <dgm:t>
        <a:bodyPr/>
        <a:lstStyle/>
        <a:p>
          <a:endParaRPr lang="en-CA"/>
        </a:p>
      </dgm:t>
    </dgm:pt>
    <dgm:pt modelId="{D786B669-5E6A-44ED-A01D-DE1ADD21C110}" type="sibTrans" cxnId="{AB92E16F-60A6-49B8-9918-03DBFB4F1008}">
      <dgm:prSet/>
      <dgm:spPr/>
      <dgm:t>
        <a:bodyPr/>
        <a:lstStyle/>
        <a:p>
          <a:endParaRPr lang="en-CA"/>
        </a:p>
      </dgm:t>
    </dgm:pt>
    <dgm:pt modelId="{5E97A2A6-4A23-4BC5-BF6E-05E05BB3AE0C}">
      <dgm:prSet phldrT="[Text]" custT="1"/>
      <dgm:spPr>
        <a:solidFill>
          <a:srgbClr val="C20EB9"/>
        </a:solidFill>
        <a:ln>
          <a:solidFill>
            <a:srgbClr val="0099FF"/>
          </a:solidFill>
        </a:ln>
      </dgm:spPr>
      <dgm:t>
        <a:bodyPr/>
        <a:lstStyle/>
        <a:p>
          <a:r>
            <a: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Voice of body </a:t>
          </a:r>
          <a:endParaRPr lang="en-C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83801-91C8-4B4A-AECA-BF3FE78EC098}" type="parTrans" cxnId="{3015EAC5-5528-48E2-946B-3E952FB0B144}">
      <dgm:prSet/>
      <dgm:spPr/>
      <dgm:t>
        <a:bodyPr/>
        <a:lstStyle/>
        <a:p>
          <a:endParaRPr lang="en-CA"/>
        </a:p>
      </dgm:t>
    </dgm:pt>
    <dgm:pt modelId="{AFC977CE-E45A-4048-A6D4-1EFC33846F53}" type="sibTrans" cxnId="{3015EAC5-5528-48E2-946B-3E952FB0B144}">
      <dgm:prSet/>
      <dgm:spPr/>
      <dgm:t>
        <a:bodyPr/>
        <a:lstStyle/>
        <a:p>
          <a:endParaRPr lang="en-CA"/>
        </a:p>
      </dgm:t>
    </dgm:pt>
    <dgm:pt modelId="{42B9D709-60FF-43CF-A2E7-AE9EC80CC07E}">
      <dgm:prSet phldrT="[Text]" custT="1"/>
      <dgm:spPr>
        <a:ln>
          <a:solidFill>
            <a:srgbClr val="C20EB9"/>
          </a:solidFill>
        </a:ln>
      </dgm:spPr>
      <dgm:t>
        <a:bodyPr/>
        <a:lstStyle/>
        <a:p>
          <a:r>
            <a:rPr lang="en-CA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Voice</a:t>
          </a:r>
        </a:p>
        <a:p>
          <a:r>
            <a:rPr lang="en-CA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</a:p>
        <a:p>
          <a:r>
            <a:rPr lang="en-CA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Silences</a:t>
          </a:r>
          <a:endParaRPr lang="en-C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B1ED0-CC59-49CE-9E0B-C76521471844}" type="parTrans" cxnId="{86A0B1AC-1ABF-4B33-A2ED-86D8709B8539}">
      <dgm:prSet/>
      <dgm:spPr/>
      <dgm:t>
        <a:bodyPr/>
        <a:lstStyle/>
        <a:p>
          <a:endParaRPr lang="en-CA"/>
        </a:p>
      </dgm:t>
    </dgm:pt>
    <dgm:pt modelId="{5B4A5B0C-9B33-4208-9DC1-3DA6DDD3A30A}" type="sibTrans" cxnId="{86A0B1AC-1ABF-4B33-A2ED-86D8709B8539}">
      <dgm:prSet/>
      <dgm:spPr/>
      <dgm:t>
        <a:bodyPr/>
        <a:lstStyle/>
        <a:p>
          <a:endParaRPr lang="en-CA"/>
        </a:p>
      </dgm:t>
    </dgm:pt>
    <dgm:pt modelId="{4226CFA2-FBA2-409D-8593-20269BC3729D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Voice of change</a:t>
          </a:r>
          <a:endParaRPr lang="en-C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79DA5-8490-46BA-96CA-B72439096E2F}" type="parTrans" cxnId="{04C35733-FCE3-4926-9BA4-D05C555D4ED7}">
      <dgm:prSet/>
      <dgm:spPr/>
      <dgm:t>
        <a:bodyPr/>
        <a:lstStyle/>
        <a:p>
          <a:endParaRPr lang="en-CA"/>
        </a:p>
      </dgm:t>
    </dgm:pt>
    <dgm:pt modelId="{0889FDE1-FBED-48F2-942C-A1D5362B71DD}" type="sibTrans" cxnId="{04C35733-FCE3-4926-9BA4-D05C555D4ED7}">
      <dgm:prSet/>
      <dgm:spPr/>
      <dgm:t>
        <a:bodyPr/>
        <a:lstStyle/>
        <a:p>
          <a:endParaRPr lang="en-CA"/>
        </a:p>
      </dgm:t>
    </dgm:pt>
    <dgm:pt modelId="{9BDA65E5-8DAE-4BD2-B0F2-F890DF4D4E36}">
      <dgm:prSet phldrT="[Text]" custT="1"/>
      <dgm:spPr>
        <a:solidFill>
          <a:srgbClr val="FFFF00"/>
        </a:solidFill>
        <a:ln>
          <a:solidFill>
            <a:srgbClr val="0099FF"/>
          </a:solidFill>
        </a:ln>
      </dgm:spPr>
      <dgm:t>
        <a:bodyPr/>
        <a:lstStyle/>
        <a:p>
          <a:r>
            <a:rPr lang="en-CA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Voice of </a:t>
          </a:r>
        </a:p>
        <a:p>
          <a:r>
            <a:rPr lang="en-CA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mind</a:t>
          </a:r>
          <a:endParaRPr lang="en-CA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35D76-67E9-4483-9FBC-88776E2316C3}" type="parTrans" cxnId="{3E571FC8-9373-4DEC-86B9-31A480C2C48B}">
      <dgm:prSet/>
      <dgm:spPr/>
      <dgm:t>
        <a:bodyPr/>
        <a:lstStyle/>
        <a:p>
          <a:endParaRPr lang="en-CA"/>
        </a:p>
      </dgm:t>
    </dgm:pt>
    <dgm:pt modelId="{D6449C58-7B9E-4B39-ADF9-A85924FB31E6}" type="sibTrans" cxnId="{3E571FC8-9373-4DEC-86B9-31A480C2C48B}">
      <dgm:prSet/>
      <dgm:spPr/>
      <dgm:t>
        <a:bodyPr/>
        <a:lstStyle/>
        <a:p>
          <a:endParaRPr lang="en-CA"/>
        </a:p>
      </dgm:t>
    </dgm:pt>
    <dgm:pt modelId="{7F442ACF-CD8B-412F-B2DA-4B92280B6E26}" type="pres">
      <dgm:prSet presAssocID="{C9EA6268-320D-4981-90E9-02EB46CE3E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C054748-48CD-4AC8-B349-34FF03BC4013}" type="pres">
      <dgm:prSet presAssocID="{8A098C86-75C6-4583-8A0D-0A4DE12AB4F7}" presName="centerShape" presStyleLbl="node0" presStyleIdx="0" presStyleCnt="1"/>
      <dgm:spPr/>
      <dgm:t>
        <a:bodyPr/>
        <a:lstStyle/>
        <a:p>
          <a:endParaRPr lang="en-CA"/>
        </a:p>
      </dgm:t>
    </dgm:pt>
    <dgm:pt modelId="{D17E478D-5088-47D9-9148-8308C3B3EF5F}" type="pres">
      <dgm:prSet presAssocID="{EB236C0B-C80D-49B5-BB81-E7621E71F3E0}" presName="node" presStyleLbl="node1" presStyleIdx="0" presStyleCnt="6" custScaleX="139511" custScaleY="12006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FD7D10-B01C-4D37-B64C-264AAD66E154}" type="pres">
      <dgm:prSet presAssocID="{EB236C0B-C80D-49B5-BB81-E7621E71F3E0}" presName="dummy" presStyleCnt="0"/>
      <dgm:spPr/>
    </dgm:pt>
    <dgm:pt modelId="{DB374306-AA05-4AAD-A27E-E43DA6966ACF}" type="pres">
      <dgm:prSet presAssocID="{52D22CD3-5C84-49C5-B096-45473160AF42}" presName="sibTrans" presStyleLbl="sibTrans2D1" presStyleIdx="0" presStyleCnt="6"/>
      <dgm:spPr/>
      <dgm:t>
        <a:bodyPr/>
        <a:lstStyle/>
        <a:p>
          <a:endParaRPr lang="en-CA"/>
        </a:p>
      </dgm:t>
    </dgm:pt>
    <dgm:pt modelId="{1E39CD57-FD8A-49F2-8493-DA248B06A883}" type="pres">
      <dgm:prSet presAssocID="{C64C0935-11C1-4BDD-85C8-BE75B14FA268}" presName="node" presStyleLbl="node1" presStyleIdx="1" presStyleCnt="6" custScaleX="125837" custScaleY="11172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AD409AC-2E40-4D65-ABDC-451DE21761A3}" type="pres">
      <dgm:prSet presAssocID="{C64C0935-11C1-4BDD-85C8-BE75B14FA268}" presName="dummy" presStyleCnt="0"/>
      <dgm:spPr/>
    </dgm:pt>
    <dgm:pt modelId="{D17C59D3-890E-423E-831E-E7CC21626428}" type="pres">
      <dgm:prSet presAssocID="{D786B669-5E6A-44ED-A01D-DE1ADD21C110}" presName="sibTrans" presStyleLbl="sibTrans2D1" presStyleIdx="1" presStyleCnt="6"/>
      <dgm:spPr/>
      <dgm:t>
        <a:bodyPr/>
        <a:lstStyle/>
        <a:p>
          <a:endParaRPr lang="en-CA"/>
        </a:p>
      </dgm:t>
    </dgm:pt>
    <dgm:pt modelId="{F4803E99-0615-4599-9DC5-8CC863565D37}" type="pres">
      <dgm:prSet presAssocID="{5E97A2A6-4A23-4BC5-BF6E-05E05BB3AE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F043E8-BFDC-445D-944C-2B11E0F390BC}" type="pres">
      <dgm:prSet presAssocID="{5E97A2A6-4A23-4BC5-BF6E-05E05BB3AE0C}" presName="dummy" presStyleCnt="0"/>
      <dgm:spPr/>
    </dgm:pt>
    <dgm:pt modelId="{3A4E2D59-B6F3-442E-BB03-A23AF54F5DE6}" type="pres">
      <dgm:prSet presAssocID="{AFC977CE-E45A-4048-A6D4-1EFC33846F53}" presName="sibTrans" presStyleLbl="sibTrans2D1" presStyleIdx="2" presStyleCnt="6"/>
      <dgm:spPr/>
      <dgm:t>
        <a:bodyPr/>
        <a:lstStyle/>
        <a:p>
          <a:endParaRPr lang="en-CA"/>
        </a:p>
      </dgm:t>
    </dgm:pt>
    <dgm:pt modelId="{F294B89B-BDB0-40E5-9C97-1AA4182E4064}" type="pres">
      <dgm:prSet presAssocID="{42B9D709-60FF-43CF-A2E7-AE9EC80CC07E}" presName="node" presStyleLbl="node1" presStyleIdx="3" presStyleCnt="6" custScaleX="126722" custScaleY="119884" custRadScaleRad="93783" custRadScaleInc="1074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E004E6-F981-4F83-92B6-38CEFDDC1AF3}" type="pres">
      <dgm:prSet presAssocID="{42B9D709-60FF-43CF-A2E7-AE9EC80CC07E}" presName="dummy" presStyleCnt="0"/>
      <dgm:spPr/>
    </dgm:pt>
    <dgm:pt modelId="{2BC39D48-6D36-4995-830E-FAD48C147D04}" type="pres">
      <dgm:prSet presAssocID="{5B4A5B0C-9B33-4208-9DC1-3DA6DDD3A30A}" presName="sibTrans" presStyleLbl="sibTrans2D1" presStyleIdx="3" presStyleCnt="6"/>
      <dgm:spPr/>
      <dgm:t>
        <a:bodyPr/>
        <a:lstStyle/>
        <a:p>
          <a:endParaRPr lang="en-CA"/>
        </a:p>
      </dgm:t>
    </dgm:pt>
    <dgm:pt modelId="{69324B5A-2A1A-4CA6-AE63-6A6A34909B9D}" type="pres">
      <dgm:prSet presAssocID="{4226CFA2-FBA2-409D-8593-20269BC372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6E1789-C38E-40BD-9956-3B13B7C7F421}" type="pres">
      <dgm:prSet presAssocID="{4226CFA2-FBA2-409D-8593-20269BC3729D}" presName="dummy" presStyleCnt="0"/>
      <dgm:spPr/>
    </dgm:pt>
    <dgm:pt modelId="{F256D011-FA6F-4938-9E8F-CBF3E1B796A4}" type="pres">
      <dgm:prSet presAssocID="{0889FDE1-FBED-48F2-942C-A1D5362B71DD}" presName="sibTrans" presStyleLbl="sibTrans2D1" presStyleIdx="4" presStyleCnt="6"/>
      <dgm:spPr/>
      <dgm:t>
        <a:bodyPr/>
        <a:lstStyle/>
        <a:p>
          <a:endParaRPr lang="en-CA"/>
        </a:p>
      </dgm:t>
    </dgm:pt>
    <dgm:pt modelId="{C4158988-5CA7-43CC-BABF-227DBD4E17A3}" type="pres">
      <dgm:prSet presAssocID="{9BDA65E5-8DAE-4BD2-B0F2-F890DF4D4E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B7B407-BB51-481E-BAF5-B3DC754065A5}" type="pres">
      <dgm:prSet presAssocID="{9BDA65E5-8DAE-4BD2-B0F2-F890DF4D4E36}" presName="dummy" presStyleCnt="0"/>
      <dgm:spPr/>
    </dgm:pt>
    <dgm:pt modelId="{AD61E2AF-6816-4F50-BBFC-7D93624C96E0}" type="pres">
      <dgm:prSet presAssocID="{D6449C58-7B9E-4B39-ADF9-A85924FB31E6}" presName="sibTrans" presStyleLbl="sibTrans2D1" presStyleIdx="5" presStyleCnt="6"/>
      <dgm:spPr/>
      <dgm:t>
        <a:bodyPr/>
        <a:lstStyle/>
        <a:p>
          <a:endParaRPr lang="en-CA"/>
        </a:p>
      </dgm:t>
    </dgm:pt>
  </dgm:ptLst>
  <dgm:cxnLst>
    <dgm:cxn modelId="{ACAB7D29-3363-4088-9290-79AB52A8202B}" type="presOf" srcId="{D6449C58-7B9E-4B39-ADF9-A85924FB31E6}" destId="{AD61E2AF-6816-4F50-BBFC-7D93624C96E0}" srcOrd="0" destOrd="0" presId="urn:microsoft.com/office/officeart/2005/8/layout/radial6"/>
    <dgm:cxn modelId="{D0B6ADD3-B0EC-47D8-99E9-867FE489952B}" type="presOf" srcId="{5B4A5B0C-9B33-4208-9DC1-3DA6DDD3A30A}" destId="{2BC39D48-6D36-4995-830E-FAD48C147D04}" srcOrd="0" destOrd="0" presId="urn:microsoft.com/office/officeart/2005/8/layout/radial6"/>
    <dgm:cxn modelId="{0A48E680-BC7F-43A6-A5BB-36CA95CD4234}" type="presOf" srcId="{D786B669-5E6A-44ED-A01D-DE1ADD21C110}" destId="{D17C59D3-890E-423E-831E-E7CC21626428}" srcOrd="0" destOrd="0" presId="urn:microsoft.com/office/officeart/2005/8/layout/radial6"/>
    <dgm:cxn modelId="{5CF82AB2-6A0E-439A-8048-0530AC588367}" type="presOf" srcId="{EB236C0B-C80D-49B5-BB81-E7621E71F3E0}" destId="{D17E478D-5088-47D9-9148-8308C3B3EF5F}" srcOrd="0" destOrd="0" presId="urn:microsoft.com/office/officeart/2005/8/layout/radial6"/>
    <dgm:cxn modelId="{127E9374-6525-4C6D-98E5-7B29428457FB}" type="presOf" srcId="{52D22CD3-5C84-49C5-B096-45473160AF42}" destId="{DB374306-AA05-4AAD-A27E-E43DA6966ACF}" srcOrd="0" destOrd="0" presId="urn:microsoft.com/office/officeart/2005/8/layout/radial6"/>
    <dgm:cxn modelId="{2A39A491-09A9-4270-B734-4FE60CF286BB}" srcId="{C9EA6268-320D-4981-90E9-02EB46CE3E4D}" destId="{8A098C86-75C6-4583-8A0D-0A4DE12AB4F7}" srcOrd="0" destOrd="0" parTransId="{A3E4A459-AD9D-47B5-A06F-6C32F835E0D9}" sibTransId="{D90BB67F-E72B-4528-B650-EBD25F475EFD}"/>
    <dgm:cxn modelId="{6615E9B4-3A22-47B4-9E4E-D77B46A09905}" type="presOf" srcId="{C64C0935-11C1-4BDD-85C8-BE75B14FA268}" destId="{1E39CD57-FD8A-49F2-8493-DA248B06A883}" srcOrd="0" destOrd="0" presId="urn:microsoft.com/office/officeart/2005/8/layout/radial6"/>
    <dgm:cxn modelId="{B91BEE90-785C-4668-8EE9-B78D934B612B}" type="presOf" srcId="{0889FDE1-FBED-48F2-942C-A1D5362B71DD}" destId="{F256D011-FA6F-4938-9E8F-CBF3E1B796A4}" srcOrd="0" destOrd="0" presId="urn:microsoft.com/office/officeart/2005/8/layout/radial6"/>
    <dgm:cxn modelId="{5CE10579-0869-48CF-A0D3-9DF1B9CCC476}" srcId="{8A098C86-75C6-4583-8A0D-0A4DE12AB4F7}" destId="{EB236C0B-C80D-49B5-BB81-E7621E71F3E0}" srcOrd="0" destOrd="0" parTransId="{458476F8-5D8E-48ED-A2F2-3A2E78A207E2}" sibTransId="{52D22CD3-5C84-49C5-B096-45473160AF42}"/>
    <dgm:cxn modelId="{9BAFCE19-36CD-4EAF-A859-5E6CB407D772}" type="presOf" srcId="{9BDA65E5-8DAE-4BD2-B0F2-F890DF4D4E36}" destId="{C4158988-5CA7-43CC-BABF-227DBD4E17A3}" srcOrd="0" destOrd="0" presId="urn:microsoft.com/office/officeart/2005/8/layout/radial6"/>
    <dgm:cxn modelId="{04C35733-FCE3-4926-9BA4-D05C555D4ED7}" srcId="{8A098C86-75C6-4583-8A0D-0A4DE12AB4F7}" destId="{4226CFA2-FBA2-409D-8593-20269BC3729D}" srcOrd="4" destOrd="0" parTransId="{77079DA5-8490-46BA-96CA-B72439096E2F}" sibTransId="{0889FDE1-FBED-48F2-942C-A1D5362B71DD}"/>
    <dgm:cxn modelId="{1E9A5651-4E7E-4512-B94B-8FCE8BADE332}" type="presOf" srcId="{AFC977CE-E45A-4048-A6D4-1EFC33846F53}" destId="{3A4E2D59-B6F3-442E-BB03-A23AF54F5DE6}" srcOrd="0" destOrd="0" presId="urn:microsoft.com/office/officeart/2005/8/layout/radial6"/>
    <dgm:cxn modelId="{962DBB86-F393-4474-B183-B189AE83220F}" type="presOf" srcId="{8A098C86-75C6-4583-8A0D-0A4DE12AB4F7}" destId="{AC054748-48CD-4AC8-B349-34FF03BC4013}" srcOrd="0" destOrd="0" presId="urn:microsoft.com/office/officeart/2005/8/layout/radial6"/>
    <dgm:cxn modelId="{3015EAC5-5528-48E2-946B-3E952FB0B144}" srcId="{8A098C86-75C6-4583-8A0D-0A4DE12AB4F7}" destId="{5E97A2A6-4A23-4BC5-BF6E-05E05BB3AE0C}" srcOrd="2" destOrd="0" parTransId="{12383801-91C8-4B4A-AECA-BF3FE78EC098}" sibTransId="{AFC977CE-E45A-4048-A6D4-1EFC33846F53}"/>
    <dgm:cxn modelId="{86A0B1AC-1ABF-4B33-A2ED-86D8709B8539}" srcId="{8A098C86-75C6-4583-8A0D-0A4DE12AB4F7}" destId="{42B9D709-60FF-43CF-A2E7-AE9EC80CC07E}" srcOrd="3" destOrd="0" parTransId="{DEFB1ED0-CC59-49CE-9E0B-C76521471844}" sibTransId="{5B4A5B0C-9B33-4208-9DC1-3DA6DDD3A30A}"/>
    <dgm:cxn modelId="{15A92CAB-36DD-43C9-801C-EBB06BCC6472}" type="presOf" srcId="{42B9D709-60FF-43CF-A2E7-AE9EC80CC07E}" destId="{F294B89B-BDB0-40E5-9C97-1AA4182E4064}" srcOrd="0" destOrd="0" presId="urn:microsoft.com/office/officeart/2005/8/layout/radial6"/>
    <dgm:cxn modelId="{3E571FC8-9373-4DEC-86B9-31A480C2C48B}" srcId="{8A098C86-75C6-4583-8A0D-0A4DE12AB4F7}" destId="{9BDA65E5-8DAE-4BD2-B0F2-F890DF4D4E36}" srcOrd="5" destOrd="0" parTransId="{C5435D76-67E9-4483-9FBC-88776E2316C3}" sibTransId="{D6449C58-7B9E-4B39-ADF9-A85924FB31E6}"/>
    <dgm:cxn modelId="{7C310D7C-77B6-4612-AE0A-D8437643FF20}" type="presOf" srcId="{5E97A2A6-4A23-4BC5-BF6E-05E05BB3AE0C}" destId="{F4803E99-0615-4599-9DC5-8CC863565D37}" srcOrd="0" destOrd="0" presId="urn:microsoft.com/office/officeart/2005/8/layout/radial6"/>
    <dgm:cxn modelId="{74D6BE8E-ECF8-4AFC-AB33-8AB2D2C61ECB}" type="presOf" srcId="{C9EA6268-320D-4981-90E9-02EB46CE3E4D}" destId="{7F442ACF-CD8B-412F-B2DA-4B92280B6E26}" srcOrd="0" destOrd="0" presId="urn:microsoft.com/office/officeart/2005/8/layout/radial6"/>
    <dgm:cxn modelId="{739E5038-6765-4779-B998-AA016E7DCBDB}" type="presOf" srcId="{4226CFA2-FBA2-409D-8593-20269BC3729D}" destId="{69324B5A-2A1A-4CA6-AE63-6A6A34909B9D}" srcOrd="0" destOrd="0" presId="urn:microsoft.com/office/officeart/2005/8/layout/radial6"/>
    <dgm:cxn modelId="{AB92E16F-60A6-49B8-9918-03DBFB4F1008}" srcId="{8A098C86-75C6-4583-8A0D-0A4DE12AB4F7}" destId="{C64C0935-11C1-4BDD-85C8-BE75B14FA268}" srcOrd="1" destOrd="0" parTransId="{E3C06382-253C-43C4-AA95-004300045AEC}" sibTransId="{D786B669-5E6A-44ED-A01D-DE1ADD21C110}"/>
    <dgm:cxn modelId="{45F8814B-8E75-4880-9D5D-743BE963B353}" type="presParOf" srcId="{7F442ACF-CD8B-412F-B2DA-4B92280B6E26}" destId="{AC054748-48CD-4AC8-B349-34FF03BC4013}" srcOrd="0" destOrd="0" presId="urn:microsoft.com/office/officeart/2005/8/layout/radial6"/>
    <dgm:cxn modelId="{3029B640-5420-44D0-ACFA-8E3804598FE0}" type="presParOf" srcId="{7F442ACF-CD8B-412F-B2DA-4B92280B6E26}" destId="{D17E478D-5088-47D9-9148-8308C3B3EF5F}" srcOrd="1" destOrd="0" presId="urn:microsoft.com/office/officeart/2005/8/layout/radial6"/>
    <dgm:cxn modelId="{388166F3-C2EC-4696-84D9-6DE5B6A15BE0}" type="presParOf" srcId="{7F442ACF-CD8B-412F-B2DA-4B92280B6E26}" destId="{EFFD7D10-B01C-4D37-B64C-264AAD66E154}" srcOrd="2" destOrd="0" presId="urn:microsoft.com/office/officeart/2005/8/layout/radial6"/>
    <dgm:cxn modelId="{510FDFFC-BF98-4921-B381-E5C09C1F5410}" type="presParOf" srcId="{7F442ACF-CD8B-412F-B2DA-4B92280B6E26}" destId="{DB374306-AA05-4AAD-A27E-E43DA6966ACF}" srcOrd="3" destOrd="0" presId="urn:microsoft.com/office/officeart/2005/8/layout/radial6"/>
    <dgm:cxn modelId="{ABCF8607-CC87-4BBC-9F48-105E1E2131B1}" type="presParOf" srcId="{7F442ACF-CD8B-412F-B2DA-4B92280B6E26}" destId="{1E39CD57-FD8A-49F2-8493-DA248B06A883}" srcOrd="4" destOrd="0" presId="urn:microsoft.com/office/officeart/2005/8/layout/radial6"/>
    <dgm:cxn modelId="{58FE0FEC-3076-4328-A517-5E0C8E05544B}" type="presParOf" srcId="{7F442ACF-CD8B-412F-B2DA-4B92280B6E26}" destId="{6AD409AC-2E40-4D65-ABDC-451DE21761A3}" srcOrd="5" destOrd="0" presId="urn:microsoft.com/office/officeart/2005/8/layout/radial6"/>
    <dgm:cxn modelId="{37360067-F94D-4282-A6B7-0D3F43B24C45}" type="presParOf" srcId="{7F442ACF-CD8B-412F-B2DA-4B92280B6E26}" destId="{D17C59D3-890E-423E-831E-E7CC21626428}" srcOrd="6" destOrd="0" presId="urn:microsoft.com/office/officeart/2005/8/layout/radial6"/>
    <dgm:cxn modelId="{34256988-EFD3-4B77-9882-0CE28CE8047B}" type="presParOf" srcId="{7F442ACF-CD8B-412F-B2DA-4B92280B6E26}" destId="{F4803E99-0615-4599-9DC5-8CC863565D37}" srcOrd="7" destOrd="0" presId="urn:microsoft.com/office/officeart/2005/8/layout/radial6"/>
    <dgm:cxn modelId="{A2AD3B28-9D1D-4F7B-8E88-3B4324868704}" type="presParOf" srcId="{7F442ACF-CD8B-412F-B2DA-4B92280B6E26}" destId="{F7F043E8-BFDC-445D-944C-2B11E0F390BC}" srcOrd="8" destOrd="0" presId="urn:microsoft.com/office/officeart/2005/8/layout/radial6"/>
    <dgm:cxn modelId="{9A354159-28D5-45C8-90BE-B0C3482A5495}" type="presParOf" srcId="{7F442ACF-CD8B-412F-B2DA-4B92280B6E26}" destId="{3A4E2D59-B6F3-442E-BB03-A23AF54F5DE6}" srcOrd="9" destOrd="0" presId="urn:microsoft.com/office/officeart/2005/8/layout/radial6"/>
    <dgm:cxn modelId="{2ED082B4-1811-42E8-BCEB-3FBE1BD1FB32}" type="presParOf" srcId="{7F442ACF-CD8B-412F-B2DA-4B92280B6E26}" destId="{F294B89B-BDB0-40E5-9C97-1AA4182E4064}" srcOrd="10" destOrd="0" presId="urn:microsoft.com/office/officeart/2005/8/layout/radial6"/>
    <dgm:cxn modelId="{0E0A7404-8BC2-4565-8055-E6E6B3B05534}" type="presParOf" srcId="{7F442ACF-CD8B-412F-B2DA-4B92280B6E26}" destId="{C9E004E6-F981-4F83-92B6-38CEFDDC1AF3}" srcOrd="11" destOrd="0" presId="urn:microsoft.com/office/officeart/2005/8/layout/radial6"/>
    <dgm:cxn modelId="{A78FAE3C-89F8-4027-B277-DAA6BD0D63E7}" type="presParOf" srcId="{7F442ACF-CD8B-412F-B2DA-4B92280B6E26}" destId="{2BC39D48-6D36-4995-830E-FAD48C147D04}" srcOrd="12" destOrd="0" presId="urn:microsoft.com/office/officeart/2005/8/layout/radial6"/>
    <dgm:cxn modelId="{EAA81CEE-79FF-4D6D-A1C8-605BEDCE9EFE}" type="presParOf" srcId="{7F442ACF-CD8B-412F-B2DA-4B92280B6E26}" destId="{69324B5A-2A1A-4CA6-AE63-6A6A34909B9D}" srcOrd="13" destOrd="0" presId="urn:microsoft.com/office/officeart/2005/8/layout/radial6"/>
    <dgm:cxn modelId="{0F3937AA-D67D-4581-959B-0819C5D40E5C}" type="presParOf" srcId="{7F442ACF-CD8B-412F-B2DA-4B92280B6E26}" destId="{076E1789-C38E-40BD-9956-3B13B7C7F421}" srcOrd="14" destOrd="0" presId="urn:microsoft.com/office/officeart/2005/8/layout/radial6"/>
    <dgm:cxn modelId="{4B1190A1-B11B-4B04-8C30-0E67872F70E7}" type="presParOf" srcId="{7F442ACF-CD8B-412F-B2DA-4B92280B6E26}" destId="{F256D011-FA6F-4938-9E8F-CBF3E1B796A4}" srcOrd="15" destOrd="0" presId="urn:microsoft.com/office/officeart/2005/8/layout/radial6"/>
    <dgm:cxn modelId="{C6814DC2-B9A8-4362-B18D-FA065AFF1C7F}" type="presParOf" srcId="{7F442ACF-CD8B-412F-B2DA-4B92280B6E26}" destId="{C4158988-5CA7-43CC-BABF-227DBD4E17A3}" srcOrd="16" destOrd="0" presId="urn:microsoft.com/office/officeart/2005/8/layout/radial6"/>
    <dgm:cxn modelId="{B1EB468C-2CD0-4F47-903D-4BF30A27D842}" type="presParOf" srcId="{7F442ACF-CD8B-412F-B2DA-4B92280B6E26}" destId="{B8B7B407-BB51-481E-BAF5-B3DC754065A5}" srcOrd="17" destOrd="0" presId="urn:microsoft.com/office/officeart/2005/8/layout/radial6"/>
    <dgm:cxn modelId="{ADB69AF9-AA60-45BA-B16B-D4267AFC3D37}" type="presParOf" srcId="{7F442ACF-CD8B-412F-B2DA-4B92280B6E26}" destId="{AD61E2AF-6816-4F50-BBFC-7D93624C96E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2844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48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07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358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920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76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33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98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356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43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0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81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685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849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900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74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91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033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0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68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10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36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52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8768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8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4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8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5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5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3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9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3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6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970671" y="2316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CA"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07852" y="89787"/>
            <a:ext cx="12084148" cy="6840352"/>
          </a:xfrm>
          <a:prstGeom prst="rect">
            <a:avLst/>
          </a:prstGeom>
          <a:gradFill>
            <a:gsLst>
              <a:gs pos="0">
                <a:srgbClr val="FF33CC"/>
              </a:gs>
              <a:gs pos="34000">
                <a:srgbClr val="FF33C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CA" sz="28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CA" sz="2800" b="1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>Disability in the Academy and the Academic Library Profession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CA" sz="28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MS UI Gothic" panose="020B0600070205080204" pitchFamily="34" charset="-128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>Anna Wilson </a:t>
            </a:r>
            <a:r>
              <a:rPr lang="en-CA" sz="2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>MEd.</a:t>
            </a:r>
            <a:r>
              <a:rPr lang="en-CA" sz="2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> MLIS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>amw2@ualberta.ca</a:t>
            </a:r>
            <a:r>
              <a:rPr lang="en-CA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/>
            </a:r>
            <a:br>
              <a:rPr lang="en-CA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</a:br>
            <a:r>
              <a:rPr lang="en-CA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Times New Roman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CA" sz="28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MS UI Gothic" panose="020B0600070205080204" pitchFamily="34" charset="-128"/>
              <a:cs typeface="Times New Roman" panose="02020603050405020304" pitchFamily="18" charset="0"/>
              <a:sym typeface="Times New Roman"/>
            </a:endParaRPr>
          </a:p>
          <a:p>
            <a:endParaRPr lang="en-CA" sz="1800" b="1" i="1" dirty="0" smtClean="0"/>
          </a:p>
          <a:p>
            <a:r>
              <a:rPr lang="en-CA" sz="1800" b="1" i="1" dirty="0"/>
              <a:t> </a:t>
            </a:r>
          </a:p>
          <a:p>
            <a:endParaRPr lang="en-CA" sz="1800" b="1" i="1" dirty="0" smtClean="0"/>
          </a:p>
          <a:p>
            <a:endParaRPr lang="en-CA" sz="1800" b="1" i="1" dirty="0"/>
          </a:p>
          <a:p>
            <a:endParaRPr lang="en-CA" sz="1800" b="1" i="1" dirty="0" smtClean="0"/>
          </a:p>
          <a:p>
            <a:endParaRPr lang="en-C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9-3 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 About Us, Without Us </a:t>
            </a:r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Indigenous 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with Disabilities </a:t>
            </a:r>
            <a:endParaRPr lang="en-CA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Agnes </a:t>
            </a:r>
            <a:r>
              <a:rPr lang="en-C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Portalewska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</a:p>
          <a:p>
            <a:endParaRPr lang="en-CA" sz="1800" i="1" dirty="0"/>
          </a:p>
          <a:p>
            <a:endParaRPr lang="en-CA" sz="1800" i="1" dirty="0" smtClean="0"/>
          </a:p>
          <a:p>
            <a:endParaRPr lang="en-CA" sz="1800" i="1" dirty="0"/>
          </a:p>
          <a:p>
            <a:endParaRPr lang="en-CA" sz="1800" i="1" dirty="0" smtClean="0"/>
          </a:p>
          <a:p>
            <a:endParaRPr lang="en-CA" sz="1800" i="1" dirty="0" smtClean="0"/>
          </a:p>
          <a:p>
            <a:endParaRPr lang="en-CA" sz="1800" i="1" dirty="0"/>
          </a:p>
          <a:p>
            <a:r>
              <a:rPr lang="en-CA" sz="1800" i="1" dirty="0" smtClean="0"/>
              <a:t>			</a:t>
            </a:r>
            <a:endParaRPr lang="en-CA" sz="2000" dirty="0">
              <a:solidFill>
                <a:schemeClr val="dk1"/>
              </a:solidFill>
              <a:latin typeface="Times New Roman" panose="02020603050405020304" pitchFamily="18" charset="0"/>
              <a:ea typeface="MS UI Gothic" panose="020B0600070205080204" pitchFamily="34" charset="-128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22" y="-5282974"/>
            <a:ext cx="4285496" cy="93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717" y="270285"/>
            <a:ext cx="4285496" cy="93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885" y="3509963"/>
            <a:ext cx="4446666" cy="271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 flipH="1">
            <a:off x="377372" y="191234"/>
            <a:ext cx="11742058" cy="6924973"/>
          </a:xfrm>
          <a:prstGeom prst="rect">
            <a:avLst/>
          </a:prstGeom>
          <a:gradFill>
            <a:gsLst>
              <a:gs pos="0">
                <a:srgbClr val="FCF6FA"/>
              </a:gs>
              <a:gs pos="34000">
                <a:srgbClr val="FCF6FA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Observations of Disability in the Academy and the Workplace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Library staff and academic staff may have misconceptions about employing students with disabilities. The Alberta Government challenges ableism myths employers may have, for </a:t>
            </a:r>
            <a:r>
              <a:rPr lang="en-CA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CA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employees with disabilities: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    1.   require expensive specialized equipment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    2.   are frequently absent from work or late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    3.  increase Worker’s Compensation premiums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4. are exempt from discipline or termination if they cannot perform duties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5. are accident prone and will always need help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6. can use human rights laws to obtain or keep a job- too risky to interview them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7. are not as productive or don't work as hard as employees without disabilities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13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Shape 145"/>
          <p:cNvGraphicFramePr/>
          <p:nvPr>
            <p:extLst>
              <p:ext uri="{D42A27DB-BD31-4B8C-83A1-F6EECF244321}">
                <p14:modId xmlns:p14="http://schemas.microsoft.com/office/powerpoint/2010/main" val="3020493129"/>
              </p:ext>
            </p:extLst>
          </p:nvPr>
        </p:nvGraphicFramePr>
        <p:xfrm>
          <a:off x="123570" y="0"/>
          <a:ext cx="11565925" cy="7876025"/>
        </p:xfrm>
        <a:graphic>
          <a:graphicData uri="http://schemas.openxmlformats.org/drawingml/2006/table">
            <a:tbl>
              <a:tblPr firstRow="1" firstCol="1" bandRow="1">
                <a:noFill/>
                <a:tableStyleId>{D7A57B78-431B-4FD7-B4B5-51CF50EB074D}</a:tableStyleId>
              </a:tblPr>
              <a:tblGrid>
                <a:gridCol w="5657500"/>
                <a:gridCol w="5908425"/>
              </a:tblGrid>
              <a:tr h="73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Myths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CA" sz="2400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Reality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11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CA" sz="2000" b="0" u="none" strike="noStrike" cap="none"/>
                        <a:t> 1.</a:t>
                      </a:r>
                      <a:r>
                        <a:rPr lang="en-CA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expensive specialized equipment</a:t>
                      </a:r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2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9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CA" sz="19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80 % of accommodations cost less than $500 ( Job Accommodation Network Canada). The Alberta Government’s Disability Related Employment Supports (DRES) program funds this equipment.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140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CA" sz="1900" b="0"/>
                        <a:t> 2.</a:t>
                      </a:r>
                      <a:r>
                        <a:rPr lang="en-CA" sz="19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absent from work or late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CA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CA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CA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U.S. Chamber of Commerce report an 80% lower turnover rate with workers with disabilities </a:t>
                      </a:r>
                      <a:r>
                        <a:rPr lang="en-CA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(Brite, Nunes, &amp; Souza, 2015).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62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 b="0"/>
                        <a:t> </a:t>
                      </a:r>
                      <a:r>
                        <a:rPr lang="en-CA" sz="2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  increase Worker’s Compensation premiums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National Association of Manufacturers report 90% of 279 companies had no effect on insurance costs.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86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100"/>
                        <a:t> </a:t>
                      </a:r>
                      <a:r>
                        <a:rPr lang="en-CA" sz="2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4.  exempt from discipline or termination if they cannot perform duties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CA" sz="1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Alberta’s Human Rights Act requires employers to accommodate employees with disabilities, but only if  accommodations do not cause undue hardship to </a:t>
                      </a:r>
                      <a:r>
                        <a:rPr lang="en-CA" sz="19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employers.</a:t>
                      </a:r>
                      <a:endParaRPr lang="en-CA" sz="19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86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100"/>
                        <a:t> </a:t>
                      </a:r>
                      <a:r>
                        <a:rPr lang="en-CA" sz="2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accident prone and will always need help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1100" dirty="0"/>
                        <a:t> </a:t>
                      </a:r>
                      <a:r>
                        <a:rPr lang="en-CA" sz="19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U.S. Department of Labor report </a:t>
                      </a:r>
                      <a:r>
                        <a:rPr lang="en-CA" sz="19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workers</a:t>
                      </a:r>
                      <a:r>
                        <a:rPr lang="en-CA" sz="19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CA" sz="19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</a:t>
                      </a:r>
                      <a:r>
                        <a:rPr lang="en-CA" sz="1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disabilities have fewer disabling injuries than  nondisabled </a:t>
                      </a:r>
                      <a:r>
                        <a:rPr lang="en-CA" sz="19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workers </a:t>
                      </a:r>
                      <a:r>
                        <a:rPr lang="en-CA" sz="19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exposed to the same </a:t>
                      </a:r>
                      <a:r>
                        <a:rPr lang="en-CA" sz="19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hazards.</a:t>
                      </a:r>
                      <a:endParaRPr lang="en-CA" sz="19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1158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2000" b="0"/>
                        <a:t> </a:t>
                      </a:r>
                      <a:r>
                        <a:rPr lang="en-CA" sz="2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6. can use human rights laws to obtain or keep a job- too risky to interview them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CA" sz="19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19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Employers </a:t>
                      </a:r>
                      <a:r>
                        <a:rPr lang="en-CA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focusing on</a:t>
                      </a:r>
                      <a:r>
                        <a:rPr lang="en-CA" sz="1100" dirty="0"/>
                        <a:t> </a:t>
                      </a:r>
                      <a:r>
                        <a:rPr lang="en-CA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Job requirements are protected by law. 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77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2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7. are not as productive or don't work as hard as employees without disabilities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1100"/>
                        <a:t> </a:t>
                      </a:r>
                      <a:r>
                        <a:rPr lang="en-CA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People with disabilities are experts in adapting to challenging environments to complete daily tasks.</a:t>
                      </a:r>
                    </a:p>
                  </a:txBody>
                  <a:tcPr marL="68575" marR="68575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46" name="Shape 146"/>
          <p:cNvSpPr/>
          <p:nvPr/>
        </p:nvSpPr>
        <p:spPr>
          <a:xfrm>
            <a:off x="-307298" y="4464330"/>
            <a:ext cx="1613947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2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FCF6FA"/>
              </a:gs>
              <a:gs pos="34000">
                <a:srgbClr val="FCF6FA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4450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Emily </a:t>
            </a:r>
            <a:r>
              <a:rPr lang="en-CA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Weak’s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blog on Hiring Librarians posted Terry Lawler’s responses to these questions. Lawler is an assistant manager and children’s librarian at Palo Verde Branch Phoenix Public Library. Lawler states that: </a:t>
            </a:r>
          </a:p>
          <a:p>
            <a:pPr marL="0" marR="0" lvl="0" indent="44450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 would always hire the person I thought could best do the job, had the best qualifications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good fit for our staff, regardless of other issues like spectrum disorders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or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disabilities. There are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 laws regarding ADA and what one is allowed and not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allowed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hiring.  Of course, I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any law to the letter  and I can’t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recommend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someone disclose any disability. As a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supervisor, I would not feel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that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mentioning an issue or disability is strange or inappropriate or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manipulative 	behaviour.</a:t>
            </a:r>
            <a:endParaRPr lang="en-CA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(Weak, 2012, para. 15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Canada, disability labour laws are governed provincially allowing employers the discretion to determine if the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employees’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requested accommodations cause undue economic hardships on them justifying their right not to hire applicants with disabilities.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07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0" y="187254"/>
            <a:ext cx="11698513" cy="74789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CA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table reveals risks and benefits of disclosing a disability: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 Learning Information Service. TIP Sheet Talking About Invisible Disabilities.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 Government.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From:  </a:t>
            </a:r>
            <a:r>
              <a:rPr lang="en-CA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https://alis.alberta.ca/ep/eps/tips/tips.html?EK=7371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Shape 157"/>
          <p:cNvGraphicFramePr/>
          <p:nvPr/>
        </p:nvGraphicFramePr>
        <p:xfrm>
          <a:off x="464456" y="850004"/>
          <a:ext cx="10276525" cy="4919700"/>
        </p:xfrm>
        <a:graphic>
          <a:graphicData uri="http://schemas.openxmlformats.org/drawingml/2006/table">
            <a:tbl>
              <a:tblPr>
                <a:noFill/>
                <a:tableStyleId>{D7A57B78-431B-4FD7-B4B5-51CF50EB074D}</a:tableStyleId>
              </a:tblPr>
              <a:tblGrid>
                <a:gridCol w="4209300"/>
                <a:gridCol w="6067225"/>
              </a:tblGrid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 b="1" u="sng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Risks of Disclosing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 b="1" u="sng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Benefits of Disclosing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may not be hired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Employer may be recruiting for diversity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00FF00"/>
                        </a:gs>
                        <a:gs pos="34000">
                          <a:srgbClr val="00FF00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may be labelled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employer may value your openness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0000FF"/>
                        </a:gs>
                        <a:gs pos="34000">
                          <a:srgbClr val="0000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70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may give up your privacy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employer can provide accommodations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you disclose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F33CC"/>
                        </a:gs>
                        <a:gs pos="34000">
                          <a:srgbClr val="FF33CC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105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may face discrimination, subtle or direct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Discrimination can be counteracted by positive work ethics, abilities &amp; success. You could be an ambassador for people with disabilities.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66FF66"/>
                        </a:gs>
                        <a:gs pos="34000">
                          <a:srgbClr val="66FF66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105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may face envy or resentment from co-workers if you ask for special treatment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Your openness can create understanding among your co-workers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FFF66"/>
                        </a:gs>
                        <a:gs pos="34000">
                          <a:srgbClr val="FFFF66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  <a:tr h="105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may face anger from employer who finds out about disability later and feels mislead.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CF6FA"/>
                        </a:gs>
                        <a:gs pos="34000">
                          <a:srgbClr val="FCF6FA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CA" sz="2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Your openness and cooperation may create a win-win situation so you and your employer get needs met.</a:t>
                      </a:r>
                    </a:p>
                  </a:txBody>
                  <a:tcPr marL="76200" marR="76200" marT="0" marB="0">
                    <a:gradFill>
                      <a:gsLst>
                        <a:gs pos="0">
                          <a:srgbClr val="FF99FF"/>
                        </a:gs>
                        <a:gs pos="34000">
                          <a:srgbClr val="FF99FF"/>
                        </a:gs>
                        <a:gs pos="74000">
                          <a:srgbClr val="B3D1EC"/>
                        </a:gs>
                        <a:gs pos="83000">
                          <a:srgbClr val="B3D1EC"/>
                        </a:gs>
                        <a:gs pos="100000">
                          <a:srgbClr val="CCE0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6726"/>
            <a:ext cx="11381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Canada’s richest province  the Homeless Connect library book give away  was only  accessible by stairs, escalator or elevator. </a:t>
            </a: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escalators were broken so there was 1 elevator to share. Many homeless people carried their homes on their backs or used mobility devices. </a:t>
            </a: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 waited  hours to arrive and depart from my volunteer shift – I listened to many stories of people with disabilities who struggled with unemployment, many who had children.</a:t>
            </a: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 rode the elevator watching the masses of  homeless people with disabilities struggle, I wondered about the building’s evacuation procedures which requires disabled people to wait at a designated stairwell while firemen evacuate others first, which is the same policy elsewhere.</a:t>
            </a: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I realized that……….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hape 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3585" y="3817975"/>
            <a:ext cx="2918415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06404"/>
            <a:ext cx="5090794" cy="2572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3275112"/>
            <a:ext cx="86641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 </a:t>
            </a:r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(Durst, </a:t>
            </a:r>
            <a:r>
              <a:rPr lang="en-CA" b="1" dirty="0" err="1" smtClean="0">
                <a:solidFill>
                  <a:schemeClr val="tx1"/>
                </a:solidFill>
              </a:rPr>
              <a:t>Bluechardt</a:t>
            </a:r>
            <a:r>
              <a:rPr lang="en-CA" b="1" dirty="0" smtClean="0">
                <a:solidFill>
                  <a:schemeClr val="tx1"/>
                </a:solidFill>
              </a:rPr>
              <a:t>, Morin, </a:t>
            </a:r>
            <a:r>
              <a:rPr lang="en-CA" b="1" dirty="0">
                <a:solidFill>
                  <a:schemeClr val="tx1"/>
                </a:solidFill>
              </a:rPr>
              <a:t>&amp; </a:t>
            </a:r>
            <a:r>
              <a:rPr lang="en-CA" b="1" dirty="0" err="1" smtClean="0">
                <a:solidFill>
                  <a:schemeClr val="tx1"/>
                </a:solidFill>
              </a:rPr>
              <a:t>Rezansoff</a:t>
            </a:r>
            <a:r>
              <a:rPr lang="en-CA" b="1" dirty="0" smtClean="0">
                <a:solidFill>
                  <a:schemeClr val="tx1"/>
                </a:solidFill>
              </a:rPr>
              <a:t>, et. al.,  2001, p.11).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84221" y="0"/>
            <a:ext cx="11894418" cy="6692001"/>
          </a:xfrm>
          <a:prstGeom prst="rect">
            <a:avLst/>
          </a:prstGeom>
          <a:gradFill>
            <a:gsLst>
              <a:gs pos="0">
                <a:srgbClr val="A5A5A5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 evacuating people with disabilities </a:t>
            </a:r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enables 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personnel </a:t>
            </a:r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more lives by </a:t>
            </a:r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rescuing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able-bodied people </a:t>
            </a:r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first. </a:t>
            </a:r>
          </a:p>
          <a:p>
            <a:pPr algn="ctr"/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of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non-disabled people,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outweigh the needs of </a:t>
            </a: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disabled people. </a:t>
            </a:r>
          </a:p>
          <a:p>
            <a:pPr lvl="0">
              <a:buSzPct val="25000"/>
            </a:pP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2000" b="1" i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-C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ustifiable practices are NOT </a:t>
            </a:r>
            <a:r>
              <a:rPr lang="en-CA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C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r>
              <a:rPr lang="en-CA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20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were an </a:t>
            </a:r>
            <a:r>
              <a:rPr lang="en-C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 number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disabilities as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disabilities, would these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evacuation procedures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ethical?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were an </a:t>
            </a:r>
            <a:r>
              <a:rPr lang="en-C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 number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employees with disabilities as employees without disabilities, would these evacuation procedures be ethical?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were an </a:t>
            </a:r>
            <a:r>
              <a:rPr lang="en-C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 number</a:t>
            </a:r>
            <a:r>
              <a:rPr lang="en-C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qualified applicants with disabilities as qualified applicants without disabilities, would current hiring procedures be ethical?</a:t>
            </a:r>
          </a:p>
          <a:p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can tailor solutions enabling people with disabilities to evacuate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as their able-bodied counterparts, without compromising the safety of either group. </a:t>
            </a: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(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Titchkosky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Aubrecht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2009, p. 198</a:t>
            </a:r>
            <a:r>
              <a:rPr lang="en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CA" sz="16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67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899" y="136183"/>
            <a:ext cx="12586091" cy="7571303"/>
          </a:xfrm>
          <a:prstGeom prst="rect">
            <a:avLst/>
          </a:prstGeom>
          <a:gradFill>
            <a:gsLst>
              <a:gs pos="0">
                <a:srgbClr val="C20EB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Re-claiming the self through vocalizing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voice of silence.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Vocalizing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emotions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releases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pain to heal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hegemonic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ableism in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academy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 as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indicated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Figure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>
              <a:buSzPct val="25000"/>
            </a:pPr>
            <a:endParaRPr lang="en-CA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-CA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 Adapted conceptual framework of Hutcheon, E. J., &amp; </a:t>
            </a:r>
            <a:r>
              <a:rPr lang="en-CA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Wolbring</a:t>
            </a:r>
            <a:r>
              <a:rPr lang="en-CA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G. (2012). Voices of "Disabled" Post Secondary Students: Examining Higher Education "Disability" Policy Using an Ableism Lens. </a:t>
            </a:r>
            <a:r>
              <a:rPr lang="en-CA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Diversity In Higher Education</a:t>
            </a:r>
            <a:r>
              <a:rPr lang="en-CA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5(1), p. 42.</a:t>
            </a:r>
          </a:p>
          <a:p>
            <a:pPr lvl="0"/>
            <a:endParaRPr lang="en-CA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912012" y="956602"/>
          <a:ext cx="7247988" cy="531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9" y="1455001"/>
            <a:ext cx="3768628" cy="4933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833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70543" y="225878"/>
            <a:ext cx="11839487" cy="6632122"/>
          </a:xfrm>
          <a:prstGeom prst="rect">
            <a:avLst/>
          </a:prstGeom>
          <a:gradFill>
            <a:gsLst>
              <a:gs pos="0">
                <a:srgbClr val="00FF00"/>
              </a:gs>
              <a:gs pos="34000">
                <a:srgbClr val="00FF00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Capital of Library Professionals with Disabilities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Advances in medical science  have resulted in people living longer and making up a larger elderly population of people who will experience some form of  disability (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Kinsinger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2009). As the workforce ages, older workers may continue employment past an age of previous physical agility and they may have disabilities related to aging (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Kinsinger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2009).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Employers who recognize disability as an asset in the humanity of their workforce will realize the potential strengths employees with disabilities can use to enhance the workplace.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my employer noticed that my body mechanics in lifting books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safer than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able-bodied co-workers.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economy of exerting my back carefully to prevent a fall requires me to bend my knees </a:t>
            </a: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lifting three or five books instead of bending my back to lift 10 books.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Therefore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my careful body mechanics can serve as a role model to my co-workers to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 injuries. Economizing on the exertion and stress of employees’ bodies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preserves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health.</a:t>
            </a:r>
            <a:endParaRPr lang="en-CA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30" y="3002508"/>
            <a:ext cx="2273300" cy="3688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89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" y="172128"/>
            <a:ext cx="12077699" cy="6547986"/>
          </a:xfrm>
          <a:prstGeom prst="rect">
            <a:avLst/>
          </a:prstGeom>
          <a:gradFill>
            <a:gsLst>
              <a:gs pos="0">
                <a:srgbClr val="FCF6FA"/>
              </a:gs>
              <a:gs pos="34000">
                <a:srgbClr val="FCF6FA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Social Capital of Students &amp; Professors with Disabilities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  between people who are able-bodied and people with disabilities can  identify, confront, and change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their own </a:t>
            </a:r>
            <a:r>
              <a:rPr lang="en-CA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ableist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views of disability. </a:t>
            </a: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thread in carefully considering the role of disability in the academy and the library profession is re-defining the philosophy of inclusion when employing people with disabilities. </a:t>
            </a:r>
            <a:endParaRPr lang="en-CA" sz="2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of “normal” and “typical” can challenge able-ism with the voices of students and employees with disabilities.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deconstruction can be utilized to improve practicum and employment experiences of students with disabilities in universities.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6" y="4253139"/>
            <a:ext cx="3253014" cy="2466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277" t="-1091" r="8544" b="1091"/>
          <a:stretch/>
        </p:blipFill>
        <p:spPr>
          <a:xfrm>
            <a:off x="1620456" y="3343701"/>
            <a:ext cx="3570242" cy="37190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12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1"/>
            <a:ext cx="11971865" cy="6968432"/>
          </a:xfrm>
          <a:prstGeom prst="rect">
            <a:avLst/>
          </a:prstGeom>
          <a:gradFill>
            <a:gsLst>
              <a:gs pos="0">
                <a:srgbClr val="FF99FF"/>
              </a:gs>
              <a:gs pos="34000">
                <a:srgbClr val="FF99FF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Implications for Informed Practice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Advancing the inclusion of citizens with disabilities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research on ableism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hidden in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policies.</a:t>
            </a:r>
            <a:endParaRPr lang="en-CA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Canadian policies governing the distribution of social inclusions and exclusions in health, emergency services, education and employment equity for people with disabilities should be publicly unveiled and re-evaluated.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with disabilities would work with  emergency personnel to create evacuation plans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involving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adaptations for inclusive evacuations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Emergency elevator keys can be given to people with disabilities.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68" y="4572000"/>
            <a:ext cx="3210035" cy="2407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1" t="9152"/>
          <a:stretch/>
        </p:blipFill>
        <p:spPr>
          <a:xfrm>
            <a:off x="9212239" y="4174048"/>
            <a:ext cx="2759626" cy="279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0" y="-150125"/>
            <a:ext cx="12192000" cy="7008125"/>
          </a:xfrm>
          <a:prstGeom prst="rect">
            <a:avLst/>
          </a:prstGeom>
          <a:gradFill>
            <a:gsLst>
              <a:gs pos="0">
                <a:srgbClr val="FF33CC"/>
              </a:gs>
              <a:gs pos="34000">
                <a:srgbClr val="FF33C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2400" b="1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3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This </a:t>
            </a:r>
            <a:r>
              <a:rPr lang="en-CA" sz="32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research study  explores how the social capital of people with disabilities is valued beyond theory into practice within universities.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en-CA" sz="24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C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Disability discrimination will be deconstructed and  researched in the academic workplace.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buSzPct val="25000"/>
            </a:pPr>
            <a:r>
              <a:rPr lang="en-C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Research librarians’ intersections with students with disabilities </a:t>
            </a:r>
            <a:endParaRPr lang="en-CA" sz="28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buSzPct val="25000"/>
            </a:pPr>
            <a:r>
              <a:rPr lang="en-CA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and </a:t>
            </a:r>
            <a:r>
              <a:rPr lang="en-C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faculty members with disabilities will be examined.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>
              <a:buSzPct val="25000"/>
            </a:pPr>
            <a:r>
              <a:rPr lang="en-C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3. Common myths about hiring people with disabilities will be deconstructed. </a:t>
            </a:r>
          </a:p>
          <a:p>
            <a:pPr>
              <a:buSzPct val="25000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0" y="1"/>
            <a:ext cx="12192000" cy="7294305"/>
          </a:xfrm>
          <a:prstGeom prst="rect">
            <a:avLst/>
          </a:prstGeom>
          <a:gradFill>
            <a:gsLst>
              <a:gs pos="0">
                <a:srgbClr val="FF33CC"/>
              </a:gs>
              <a:gs pos="34000">
                <a:srgbClr val="FF33C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lang="en-CA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Librarians can facilitate  changes in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Library of Congress Subject Headings (LCSH) of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idiot savant, retard,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invalid” through inclusive subject headings and classification systems that define disability through culturally sensitive language (</a:t>
            </a:r>
            <a:r>
              <a:rPr lang="en-CA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Titchkosky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2007).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naccessible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environments,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non-inclusive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employment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 are indicators that policymakers must recognize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social capital that people with disabilities bring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workplaces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creating accessible buildings and careers.</a:t>
            </a:r>
            <a:endParaRPr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Library professionals can light the way to the “promised land” through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inclusive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and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  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illuminate the strengths of people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disabilities (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King, 1963, p. 9</a:t>
            </a:r>
            <a:r>
              <a:rPr lang="en-CA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CA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l="16198" r="13006"/>
          <a:stretch/>
        </p:blipFill>
        <p:spPr>
          <a:xfrm>
            <a:off x="10522425" y="2996784"/>
            <a:ext cx="1669576" cy="408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546"/>
            <a:ext cx="2903322" cy="239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0" y="4562475"/>
            <a:ext cx="2305050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77423" y="150127"/>
            <a:ext cx="11072105" cy="70173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Abbas, M. m. (2015). Employing Disability: Deconstructing Insufficient Protections for "Non-Mainstream" Disabilities.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Western Journal Of Legal Studies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1-17.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Abdelhadi, A. (2013). Addressing the Criminalization of Disability from a Disability Justice Framework: Centring The Experiences of Disabled Queer Trans Indigenous and People of Colour.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Feminist Wire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From: </a:t>
            </a:r>
            <a:r>
              <a:rPr lang="en-CA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http://www.thefeministwire.com/2013/11/addressing-the-criminalization-of-disability-from-a-disability-justice-framework-centring-the-experiences-of-disabled-queer-trans-indigenous-and-people-of-colour/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 Human Services. (2011). People with Disabilities Top 10 Myths of Hiring.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Government.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From: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http://humanservices.alberta.ca/disability-services/myths-of-hiring-people-with-disabilities.html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 Learning Information Service. TIP Sheet Talking About Invisible Disabilities.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From:</a:t>
            </a:r>
            <a:r>
              <a:rPr lang="en-CA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https://alis.alberta.ca/ep/eps/tips/tips.html?EK=7371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Asselin, K. C. (2014).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 Luther King Jr.: civil rights leader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North Mankato, Minnesota: Abdo Publishing Company, [2014].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Balfour, A. C. (2008). Top 3: CCC trails: during the Great Depression, President Franklin D. Roosevelt established the Civilian Conservation Corps, a quarter-million-strong workforce that created or upgraded 800 state parks and built 28,087 miles of trails.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Backpacker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(7). 30.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2" y="-95532"/>
            <a:ext cx="11546007" cy="72943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 Continued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Barlow, C. (1995). Don't just serve people with disabilities—hire them.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Libraries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2(6)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772-773.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Brown, M. E. (2015). Invisible Debility: Attitudes toward the Underrepresented in Library Workplaces.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Library Quarterly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124-133.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Convention on the Rights of Persons with Disabilities: first report of Canada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(2014). Ottawa, Ontario: Her Majesty the Queen in Right of Canada, 2014.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Driedger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D. L., &amp; Owen, M. K. (2008).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Dissonant disabilities: women with chronic illnesses explore their lives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Toronto: Canadian Scholars' Press/Women's Press, 2008</a:t>
            </a:r>
            <a:r>
              <a:rPr lang="en-CA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Durst, D., </a:t>
            </a:r>
            <a:r>
              <a:rPr lang="en-CA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Bluechardt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M., Morin, G., &amp; </a:t>
            </a:r>
            <a:r>
              <a:rPr lang="en-CA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Rezansoff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 (2001).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Urban aboriginal persons with disabilities : triple jeopardy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Regina, Sask. : Social Policy Research Unit, University of Regina, [2001].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Erevelles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N. (2011).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 and difference in global contexts. [electronic resource]: enabling a transformative body politic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New York: Palgrave Macmillan, 2011.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Frazee, C. (2009). Disability in Dangerous Times.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on Developmental Disabilities.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 (3), 118-124.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Faucheux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D. (2003). Is there a place for us? toward the full inclusion of blind and other librarians with disabilities.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Interface, 25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4-7. Retrieved from</a:t>
            </a:r>
            <a:r>
              <a:rPr lang="en-CA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http://login.ezproxy.library.ualberta.ca/login?url=http://search.proquest.com/docview/57557276?accountid=14474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Geisen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T., &amp; Harder, H. G. (2011).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 management and workplace integration. [electronic resource]: international research findings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Farnham, England; Burlington, Vt.: Gower, c2011.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Weak, E. (2012). </a:t>
            </a:r>
            <a:r>
              <a:rPr lang="en-CA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Further Questions: Would you hire a person who has an autistic spectrum disorder for a reference librarian position?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 Librarians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From: </a:t>
            </a:r>
            <a:r>
              <a:rPr lang="en-CA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http://hiringlibrarians.com/2012/06/29/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Further-Questions-Would-you-hire-a-person-who-has-an-autistic spectrum-disorder-for-a-reference-librarian-position/.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218366" y="245662"/>
            <a:ext cx="11973635" cy="67403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 Continued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Hutcheon, E. J., &amp; Wolbring, G. (2012). Voices of "Disabled" Post-Secondary Students: Examining Higher Education "Disability" Policy Using an Ableism Lens.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Diversity In Higher Education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39-49.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Klein, B.S. (2011).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Shameless: the art of disability. [electronic resource]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(2011). [Montreal]: National Film Board of Canada, [2011].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Kinsinger, L. (2009). Issues with Older Workers and Employees with Disabilities.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Services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6:153–157, 2009.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Kulkarni, M., &amp; Lengnick-Hall, M. L. (2014). Obstacles to Success in the Workplace for People With Disabilities: A Review and Research Agenda.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Resource Development Review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13(2), 158-180. doi: 10.1177/1534484313485229.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McLean, M. A. (2011). Getting to know you: The prospect of challenging ableism through adult learning.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Directions For Adult &amp; Continuing Education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(132), 13-22. doi:10.1002/ace.427.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Michalko, R., &amp; Titchkosky, T. (2009).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Rethinking normalcy: a disability studies reader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Toronto: Canadian Scholars' Press.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Peterson, B. B. (2009).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Franklin Delano Roosevelt, Preserver of Spirit &amp; Hope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New York: Nova Science Publishers, Inc.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Prince, M. J. (2009)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Absent Citizens: Disability Politics and Policy in Canada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Toronto [Ont.]: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Toronto Press.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Rethinking disability in the private sector. [electronic resource]: we all have abilities: some are just more apparent than others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(2013). Ottawa, Ont.: Human Resources and Skills Development Canada, c2013 (Beaconsfield, Quebec: Canadian Electronic Library, 2013).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 Continued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Roberts, J. a. (2006). An Area of Refuge: Due Process Analysis and Emergency Evacuation for People with Disabilities.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Virginia Journal Of Social Policy &amp; The Law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13(1), 127-178.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Rocco, T.S. (2012).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Challenging ableism, understanding disability, including adults with disabilities in workplaces and learning spaces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(2012). San Francisco, CA Jossey-Bass 2011.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Tanya Titchkosky, T.  and Katie Aubrecht, K. (2009). Chapter 9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Anguish of Power: Remapping Mental Diversity with an Anti-colonial Compassion In Kempf, A.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(2009). Breaching the colonial contract. [electronic resource]: anti-colonialism in the US and Canada.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[Dordrecht. The Netherlands]: Springer, c2009.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Titchkosky, T. (2003).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Disability, Self and Society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Toronto: University of Toronto Press Incorporated.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Unforgotten. [electronic resource] :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years after Willowbrook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(2012). New York, N.Y. : Films Media Group, [2013], c2012.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Wilson, M.L. (2013). Texans and the Civilian Conservation Corps: Personal Memories.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Southwestern Historical Quarterly,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October, 2013. Vol. CXVII No. 2.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898E7"/>
            </a:gs>
            <a:gs pos="34000">
              <a:srgbClr val="A898E7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10066" y="0"/>
            <a:ext cx="11981934" cy="5750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CA" sz="2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</a:t>
            </a:r>
            <a:r>
              <a:rPr lang="en-CA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  <a:p>
            <a:pPr marL="355582" marR="0" lvl="0" indent="-355582" algn="l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582" marR="0" lvl="0" indent="-355582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are the common themes and experiences of people in the academy who also have</a:t>
            </a:r>
          </a:p>
          <a:p>
            <a:pPr marL="355582" marR="0" lvl="0" indent="-355582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disabilities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en-CA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582" marR="0" lvl="0" indent="-355582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  How do these themes and experiences contribute to</a:t>
            </a:r>
            <a:r>
              <a:rPr lang="en-CA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disability?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 How do these themes and experiences inform my practice as a librarian with a disability?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3135"/>
            <a:ext cx="5459104" cy="31048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185" y="3275112"/>
            <a:ext cx="5355953" cy="387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sz="1600" b="1" i="1" dirty="0"/>
          </a:p>
          <a:p>
            <a:endParaRPr lang="en-CA" sz="1600" b="1" i="1" dirty="0" smtClean="0"/>
          </a:p>
          <a:p>
            <a:endParaRPr lang="en-CA" sz="1600" b="1" i="1" dirty="0"/>
          </a:p>
          <a:p>
            <a:endParaRPr lang="en-CA" sz="1600" b="1" i="1" dirty="0" smtClean="0"/>
          </a:p>
          <a:p>
            <a:endParaRPr lang="en-CA" sz="1600" b="1" i="1" dirty="0"/>
          </a:p>
          <a:p>
            <a:endParaRPr lang="en-CA" sz="1600" b="1" i="1" dirty="0" smtClean="0"/>
          </a:p>
          <a:p>
            <a:endParaRPr lang="en-CA" sz="1600" b="1" i="1" dirty="0"/>
          </a:p>
          <a:p>
            <a:r>
              <a:rPr lang="en-CA" sz="1600" b="1" i="1" dirty="0" smtClean="0"/>
              <a:t>	</a:t>
            </a:r>
            <a:r>
              <a:rPr lang="en-CA" sz="1600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CA" sz="1600" b="1" dirty="0">
                <a:solidFill>
                  <a:schemeClr val="tx1"/>
                </a:solidFill>
              </a:rPr>
              <a:t> </a:t>
            </a:r>
            <a:r>
              <a:rPr lang="en-CA" sz="1600" b="1" dirty="0" smtClean="0">
                <a:solidFill>
                  <a:schemeClr val="tx1"/>
                </a:solidFill>
              </a:rPr>
              <a:t>                            </a:t>
            </a:r>
          </a:p>
          <a:p>
            <a:r>
              <a:rPr lang="en-CA" sz="1600" b="1" dirty="0">
                <a:solidFill>
                  <a:schemeClr val="tx1"/>
                </a:solidFill>
              </a:rPr>
              <a:t>	</a:t>
            </a:r>
            <a:r>
              <a:rPr lang="en-CA" sz="1600" b="1" dirty="0" smtClean="0">
                <a:solidFill>
                  <a:schemeClr val="tx1"/>
                </a:solidFill>
              </a:rPr>
              <a:t>	(Durst, &amp; </a:t>
            </a:r>
            <a:r>
              <a:rPr lang="en-CA" sz="1600" b="1" dirty="0" err="1" smtClean="0">
                <a:solidFill>
                  <a:schemeClr val="tx1"/>
                </a:solidFill>
              </a:rPr>
              <a:t>Bluechardt</a:t>
            </a:r>
            <a:r>
              <a:rPr lang="en-CA" sz="1600" b="1" dirty="0" smtClean="0">
                <a:solidFill>
                  <a:schemeClr val="tx1"/>
                </a:solidFill>
              </a:rPr>
              <a:t>, et. </a:t>
            </a:r>
            <a:r>
              <a:rPr lang="en-CA" sz="1600" b="1" dirty="0">
                <a:solidFill>
                  <a:schemeClr val="tx1"/>
                </a:solidFill>
              </a:rPr>
              <a:t>a</a:t>
            </a:r>
            <a:r>
              <a:rPr lang="en-CA" sz="1600" b="1" dirty="0" smtClean="0">
                <a:solidFill>
                  <a:schemeClr val="tx1"/>
                </a:solidFill>
              </a:rPr>
              <a:t>l., 2001).</a:t>
            </a:r>
          </a:p>
          <a:p>
            <a:endParaRPr lang="en-CA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68442" y="168442"/>
            <a:ext cx="12023558" cy="6255233"/>
          </a:xfrm>
          <a:prstGeom prst="rect">
            <a:avLst/>
          </a:prstGeom>
          <a:gradFill>
            <a:gsLst>
              <a:gs pos="0">
                <a:srgbClr val="FFFFFF"/>
              </a:gs>
              <a:gs pos="34000">
                <a:srgbClr val="FFFFFF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500" b="1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United Nations guiding principles of the Convention on the rights of persons with disabilities (UNCRPD) includes: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82" marR="0" lvl="0" indent="-34288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non-discrimination,</a:t>
            </a:r>
          </a:p>
          <a:p>
            <a:pPr marL="342882" marR="0" lvl="0" indent="-34288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full participation </a:t>
            </a:r>
          </a:p>
          <a:p>
            <a:pPr marL="342882" marR="0" lvl="0" indent="-34288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inclusion in society </a:t>
            </a:r>
          </a:p>
          <a:p>
            <a:pPr lvl="0" algn="ctr">
              <a:buSzPct val="25000"/>
            </a:pPr>
            <a:r>
              <a:rPr lang="en-CA" sz="28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Conceptualization of  Ableism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CA" sz="23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CA" sz="2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CA" sz="23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CA" sz="2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CA" sz="23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Critical </a:t>
            </a:r>
            <a:r>
              <a:rPr lang="en-CA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 theory represents people with disabilities on a continuum of </a:t>
            </a:r>
            <a:r>
              <a:rPr lang="en-CA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</a:t>
            </a:r>
            <a:r>
              <a:rPr lang="en-CA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800" b="1" dirty="0">
                <a:solidFill>
                  <a:srgbClr val="C20E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en-CA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ria</a:t>
            </a:r>
            <a:r>
              <a:rPr lang="en-CA" sz="2800" b="1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tion</a:t>
            </a:r>
            <a:r>
              <a:rPr lang="en-CA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CA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90" y="2839454"/>
            <a:ext cx="8783141" cy="23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FF"/>
            </a:gs>
            <a:gs pos="34000">
              <a:srgbClr val="FF00FF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09435" y="245660"/>
            <a:ext cx="11782500" cy="6432600"/>
          </a:xfrm>
          <a:prstGeom prst="rect">
            <a:avLst/>
          </a:prstGeom>
          <a:gradFill>
            <a:gsLst>
              <a:gs pos="0">
                <a:srgbClr val="FF00FF"/>
              </a:gs>
              <a:gs pos="34000">
                <a:srgbClr val="FF00FF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CA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Catherine Frazee </a:t>
            </a:r>
            <a:r>
              <a:rPr lang="en-CA" sz="2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CA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Ryerson University’s </a:t>
            </a:r>
            <a:r>
              <a:rPr lang="en-CA" sz="2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 </a:t>
            </a:r>
            <a:r>
              <a:rPr lang="en-CA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program </a:t>
            </a:r>
            <a:r>
              <a:rPr lang="en-CA" sz="2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states: </a:t>
            </a:r>
            <a:endParaRPr sz="2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problem is not that I </a:t>
            </a:r>
            <a:r>
              <a:rPr lang="en-CA" sz="2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 walk</a:t>
            </a:r>
            <a:r>
              <a:rPr lang="en-CA" sz="2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problem is that I live in a society that believes that the people who matter in this world </a:t>
            </a:r>
            <a:r>
              <a:rPr lang="en-CA" sz="2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walk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C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(as cited in Klein, 2006, NFB).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as</a:t>
            </a:r>
            <a:r>
              <a:rPr lang="en-CA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3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race </a:t>
            </a: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considered a social construction of disenfranchisement, </a:t>
            </a:r>
            <a:r>
              <a:rPr lang="en-CA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</a:t>
            </a: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considered a social construction of marginalization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(Hooks, 1968, as cited in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Michalko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&amp;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Titchkosky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2009).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Critical disability theory (CDT</a:t>
            </a:r>
            <a:r>
              <a:rPr lang="en-CA" sz="2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circulates between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3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</a:t>
            </a: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of disability and </a:t>
            </a:r>
            <a:endParaRPr lang="en-CA" sz="23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23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</a:t>
            </a:r>
            <a:r>
              <a:rPr lang="en-CA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of disability.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research explores how people 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disabilities</a:t>
            </a:r>
          </a:p>
          <a:p>
            <a:pPr lvl="0">
              <a:buSzPct val="25000"/>
            </a:pP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occupy</a:t>
            </a: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spaces </a:t>
            </a: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</a:p>
          <a:p>
            <a:pPr lvl="0">
              <a:buSzPct val="25000"/>
            </a:pP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en-CA" sz="23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</a:t>
            </a:r>
            <a:r>
              <a:rPr lang="en-CA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CA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</a:t>
            </a:r>
            <a:r>
              <a:rPr lang="en-CA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CA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Titchkosky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2003).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en-CA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610" y="3010486"/>
            <a:ext cx="4882478" cy="3287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34000">
              <a:srgbClr val="0000FF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444" y="2996638"/>
            <a:ext cx="3996690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80977" y="219448"/>
            <a:ext cx="11706225" cy="2862322"/>
          </a:xfrm>
          <a:prstGeom prst="rect">
            <a:avLst/>
          </a:prstGeom>
          <a:gradFill>
            <a:gsLst>
              <a:gs pos="0">
                <a:srgbClr val="0000FF"/>
              </a:gs>
              <a:gs pos="34000">
                <a:srgbClr val="0000FF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Intersectionality of Discrimination Focuses on the Deficit Model of Disability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policy on disability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identifies people with disabilities according to their  diseases, injuries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chronic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illnesses creating  policy barriers for  education and employment.</a:t>
            </a:r>
            <a:endParaRPr lang="en-CA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Critical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theory examines the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Health Organization’ s (WHO) classification of  disability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colonizing 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with disabilities into medical categories (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Titchkosky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Aubrecht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2009, p. 179).</a:t>
            </a:r>
          </a:p>
        </p:txBody>
      </p:sp>
      <p:sp>
        <p:nvSpPr>
          <p:cNvPr id="118" name="Shape 118"/>
          <p:cNvSpPr/>
          <p:nvPr/>
        </p:nvSpPr>
        <p:spPr>
          <a:xfrm>
            <a:off x="180972" y="2690339"/>
            <a:ext cx="12011026" cy="4062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1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Abdelhadi</a:t>
            </a:r>
            <a:r>
              <a:rPr lang="en-CA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 (2013). Addressing the Criminalization of Disability from a Disability Justice Framework: </a:t>
            </a:r>
            <a:endParaRPr lang="en-CA" sz="1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Centring </a:t>
            </a:r>
            <a:r>
              <a:rPr lang="en-CA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CA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Experiences </a:t>
            </a:r>
            <a:r>
              <a:rPr lang="en-CA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Disabled Queer Trans Indigenous and People of Colour. </a:t>
            </a:r>
            <a:r>
              <a:rPr lang="en-CA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Feminist Wire</a:t>
            </a:r>
            <a:r>
              <a:rPr lang="en-CA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33455"/>
            <a:ext cx="11811000" cy="6278642"/>
          </a:xfrm>
          <a:prstGeom prst="rect">
            <a:avLst/>
          </a:prstGeom>
          <a:gradFill>
            <a:gsLst>
              <a:gs pos="0">
                <a:srgbClr val="FCF6FA"/>
              </a:gs>
              <a:gs pos="34000">
                <a:srgbClr val="FCF6FA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Societal Perceptions of Disability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CA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Franz Fanon examines </a:t>
            </a:r>
            <a:r>
              <a:rPr lang="en-CA" sz="2000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how the colonial </a:t>
            </a: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system </a:t>
            </a:r>
            <a:r>
              <a:rPr lang="en-CA" sz="2000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views people </a:t>
            </a: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with disabilities as a monetary </a:t>
            </a:r>
            <a:r>
              <a:rPr lang="en-CA" sz="2000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burden </a:t>
            </a: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to taxpayers.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Some public libraries use the word “agile” </a:t>
            </a:r>
            <a:r>
              <a:rPr lang="en-CA" sz="2000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in </a:t>
            </a: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job requirements for library professionals. Agile is used as an ambiguous adjective that could refer to agile  thinking or agile movement.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Applicants with  disabilities are left to interpret their intended meaning and demonstrate their agility.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Researchers are plagued with the question of what forms of mediation do we have that do not devalue mental and bodily differences?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Microsoft Sans Serif" panose="020B0604020202020204" pitchFamily="34" charset="0"/>
              <a:ea typeface="Times New Roman"/>
              <a:cs typeface="Microsoft Sans Serif" panose="020B0604020202020204" pitchFamily="34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How could mediated alternatives expose the capitalistic interests of the profit-driven vision, challenging the presumption that the non-disabled version of life is the only life worth living?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						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  <a:sym typeface="Times New Roman"/>
              </a:rPr>
              <a:t>                                                                                               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CA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Titchkosky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CA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Aubrecht</a:t>
            </a:r>
            <a:r>
              <a:rPr lang="en-CA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2009, p. 197)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95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80305" y="286605"/>
            <a:ext cx="11758410" cy="6186309"/>
          </a:xfrm>
          <a:prstGeom prst="rect">
            <a:avLst/>
          </a:prstGeom>
          <a:gradFill>
            <a:gsLst>
              <a:gs pos="0">
                <a:srgbClr val="FF99FF"/>
              </a:gs>
              <a:gs pos="34000">
                <a:srgbClr val="FF99FF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students with disabilities </a:t>
            </a:r>
            <a:r>
              <a:rPr lang="en-CA" sz="24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examine education </a:t>
            </a:r>
            <a:r>
              <a:rPr lang="en-CA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policies’ capacity to address differences in ability</a:t>
            </a:r>
            <a:r>
              <a:rPr lang="en-CA" sz="24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400" b="1" i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stories identified  5 themes: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    hegemonic voice - best workers are non-disabled people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    voice of the body – workers in pain with medical equipment are mentally incompetent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    voice of silence – Cognitive Diversity is cognitive incompetence/ invisible disabilities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    voice of assertion – recognize social capital of disabilities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    voice of change – platforms for workers with disabilities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(Hutcheon &amp; </a:t>
            </a:r>
            <a:r>
              <a:rPr lang="en-CA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Wolbring</a:t>
            </a:r>
            <a:r>
              <a:rPr lang="en-CA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2012, p. 43)</a:t>
            </a:r>
          </a:p>
        </p:txBody>
      </p:sp>
    </p:spTree>
    <p:extLst>
      <p:ext uri="{BB962C8B-B14F-4D97-AF65-F5344CB8AC3E}">
        <p14:creationId xmlns:p14="http://schemas.microsoft.com/office/powerpoint/2010/main" val="14009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360" y="804839"/>
            <a:ext cx="8630380" cy="517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80306" y="5640944"/>
            <a:ext cx="1169401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Emergent themes and sensitizing concepts within body-social-self framework.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Hutcheon, E. J., &amp; Wolbring, G. (2012). Voices of "Disabled" Post-Secondary Students: Examining Higher Education "Disability" Policy Using an Ableism Lens.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Diversity In Higher Education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C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p. 42.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80306" y="126125"/>
            <a:ext cx="11897395" cy="553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CA" sz="2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themes were explored within a body-social-self framework in Figure 1:</a:t>
            </a:r>
          </a:p>
        </p:txBody>
      </p:sp>
    </p:spTree>
    <p:extLst>
      <p:ext uri="{BB962C8B-B14F-4D97-AF65-F5344CB8AC3E}">
        <p14:creationId xmlns:p14="http://schemas.microsoft.com/office/powerpoint/2010/main" val="1451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2609</Words>
  <Application>Microsoft Office PowerPoint</Application>
  <PresentationFormat>Widescreen</PresentationFormat>
  <Paragraphs>420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UI Gothic</vt:lpstr>
      <vt:lpstr>Arial</vt:lpstr>
      <vt:lpstr>Calibri</vt:lpstr>
      <vt:lpstr>Calibri Light</vt:lpstr>
      <vt:lpstr>Cambria</vt:lpstr>
      <vt:lpstr>Microsoft Sans Serif</vt:lpstr>
      <vt:lpstr>Times New Roman</vt:lpstr>
      <vt:lpstr>Office Theme</vt:lpstr>
      <vt:lpstr>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</dc:title>
  <dc:creator>Anna Wilson</dc:creator>
  <cp:lastModifiedBy>LAWINFO</cp:lastModifiedBy>
  <cp:revision>85</cp:revision>
  <dcterms:modified xsi:type="dcterms:W3CDTF">2016-10-19T18:18:49Z</dcterms:modified>
</cp:coreProperties>
</file>