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43900725"/>
  <p:notesSz cx="6858000" cy="9144000"/>
  <p:defaultTextStyle>
    <a:defPPr>
      <a:defRPr lang="en-US"/>
    </a:defPPr>
    <a:lvl1pPr algn="l" defTabSz="1919904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1919904" indent="-1519808" algn="l" defTabSz="1919904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3839808" indent="-3039616" algn="l" defTabSz="1919904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5761101" indent="-4560814" algn="l" defTabSz="1919904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7681005" indent="-6080622" algn="l" defTabSz="1919904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000479" algn="l" defTabSz="800191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400574" algn="l" defTabSz="800191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2800670" algn="l" defTabSz="800191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200766" algn="l" defTabSz="800191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912">
          <p15:clr>
            <a:srgbClr val="A4A3A4"/>
          </p15:clr>
        </p15:guide>
        <p15:guide id="2" pos="146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8"/>
    <a:srgbClr val="F26529"/>
    <a:srgbClr val="00AEEF"/>
    <a:srgbClr val="FAA73F"/>
    <a:srgbClr val="62BB46"/>
    <a:srgbClr val="71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088" autoAdjust="0"/>
    <p:restoredTop sz="95455" autoAdjust="0"/>
  </p:normalViewPr>
  <p:slideViewPr>
    <p:cSldViewPr snapToObjects="1">
      <p:cViewPr>
        <p:scale>
          <a:sx n="50" d="100"/>
          <a:sy n="50" d="100"/>
        </p:scale>
        <p:origin x="1410" y="4512"/>
      </p:cViewPr>
      <p:guideLst>
        <p:guide orient="horz" pos="13776"/>
        <p:guide pos="10332"/>
      </p:guideLst>
    </p:cSldViewPr>
  </p:slideViewPr>
  <p:notesTextViewPr>
    <p:cViewPr>
      <p:scale>
        <a:sx n="30" d="100"/>
        <a:sy n="3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3E3C1C2-5D43-4466-82DD-78690515FA2C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07E3D5-F2DA-4D7B-92AB-9F65D77F3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13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00096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00096" algn="l" defTabSz="400096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800191" algn="l" defTabSz="400096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200287" algn="l" defTabSz="400096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600383" algn="l" defTabSz="400096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000479" algn="l" defTabSz="4000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0574" algn="l" defTabSz="4000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0670" algn="l" defTabSz="4000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0766" algn="l" defTabSz="4000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219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219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219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219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9AD591-A7C4-4CC2-A6E9-DA22AA2C789F}" type="slidenum">
              <a:rPr 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2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7681"/>
            <a:ext cx="27980640" cy="9410202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7078"/>
            <a:ext cx="23042880" cy="11219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8DEB-BA40-4631-B107-67A089F3F67C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A707F-B79C-4061-9517-7A1A476C3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3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4E72-312D-4BC0-BDEE-2FBCB9F21A75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C0CF0-9061-4DF7-A1CD-D0480AC9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1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7181" y="8434632"/>
            <a:ext cx="35553013" cy="17979989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8136" y="8434632"/>
            <a:ext cx="106110406" cy="17979989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A87B9-F541-47EF-808B-FBD852C4E794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1CCB-AEED-490E-8210-7FF2F4845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4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86179-99A4-42F8-8BBB-D5EBEFDA8D92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2AE2-C4D2-4108-B8A2-701131DE0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3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10283"/>
            <a:ext cx="27980640" cy="8719172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7018"/>
            <a:ext cx="27980640" cy="9603281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58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166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574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99433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74291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49149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24007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98866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383F-42E8-4343-A14B-02F9FF72AA17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4C4E-3B88-46EA-9F37-CD878D6C7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1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8137" y="49164749"/>
            <a:ext cx="70831713" cy="13906977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78488" y="49164749"/>
            <a:ext cx="70831713" cy="13906977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19F73-F075-4393-9B6E-3C061E381EF2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026F-B79C-40E9-BA77-FA5BEB46F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8064"/>
            <a:ext cx="29626560" cy="7316788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826868"/>
            <a:ext cx="14544679" cy="409536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585" indent="0">
              <a:buNone/>
              <a:defRPr sz="7700" b="1"/>
            </a:lvl2pPr>
            <a:lvl3pPr marL="3497166" indent="0">
              <a:buNone/>
              <a:defRPr sz="6900" b="1"/>
            </a:lvl3pPr>
            <a:lvl4pPr marL="5245748" indent="0">
              <a:buNone/>
              <a:defRPr sz="6100" b="1"/>
            </a:lvl4pPr>
            <a:lvl5pPr marL="6994334" indent="0">
              <a:buNone/>
              <a:defRPr sz="6100" b="1"/>
            </a:lvl5pPr>
            <a:lvl6pPr marL="8742913" indent="0">
              <a:buNone/>
              <a:defRPr sz="6100" b="1"/>
            </a:lvl6pPr>
            <a:lvl7pPr marL="10491499" indent="0">
              <a:buNone/>
              <a:defRPr sz="6100" b="1"/>
            </a:lvl7pPr>
            <a:lvl8pPr marL="12240077" indent="0">
              <a:buNone/>
              <a:defRPr sz="6100" b="1"/>
            </a:lvl8pPr>
            <a:lvl9pPr marL="13988663" indent="0">
              <a:buNone/>
              <a:defRPr sz="6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3922222"/>
            <a:ext cx="14544679" cy="25293731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8" y="9826868"/>
            <a:ext cx="14550392" cy="409536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585" indent="0">
              <a:buNone/>
              <a:defRPr sz="7700" b="1"/>
            </a:lvl2pPr>
            <a:lvl3pPr marL="3497166" indent="0">
              <a:buNone/>
              <a:defRPr sz="6900" b="1"/>
            </a:lvl3pPr>
            <a:lvl4pPr marL="5245748" indent="0">
              <a:buNone/>
              <a:defRPr sz="6100" b="1"/>
            </a:lvl4pPr>
            <a:lvl5pPr marL="6994334" indent="0">
              <a:buNone/>
              <a:defRPr sz="6100" b="1"/>
            </a:lvl5pPr>
            <a:lvl6pPr marL="8742913" indent="0">
              <a:buNone/>
              <a:defRPr sz="6100" b="1"/>
            </a:lvl6pPr>
            <a:lvl7pPr marL="10491499" indent="0">
              <a:buNone/>
              <a:defRPr sz="6100" b="1"/>
            </a:lvl7pPr>
            <a:lvl8pPr marL="12240077" indent="0">
              <a:buNone/>
              <a:defRPr sz="6100" b="1"/>
            </a:lvl8pPr>
            <a:lvl9pPr marL="13988663" indent="0">
              <a:buNone/>
              <a:defRPr sz="6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8" y="13922222"/>
            <a:ext cx="14550392" cy="25293731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1970-EFEA-4349-B020-051E07D6053D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AD9C-3B7A-445C-83EE-1449FC66D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5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5BD0-8D30-4347-812B-388D1BDFC714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1EA8B-5551-4CA4-B709-CDFAB42B4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1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8119E-5B3C-4E30-9411-D92DA0804CC2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BB79B-6112-444B-AB1B-04EC8064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3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899"/>
            <a:ext cx="10829927" cy="7438734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4" y="1747905"/>
            <a:ext cx="18402300" cy="37468052"/>
          </a:xfrm>
        </p:spPr>
        <p:txBody>
          <a:bodyPr/>
          <a:lstStyle>
            <a:lvl1pPr>
              <a:defRPr sz="123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6639"/>
            <a:ext cx="10829927" cy="30029318"/>
          </a:xfrm>
        </p:spPr>
        <p:txBody>
          <a:bodyPr/>
          <a:lstStyle>
            <a:lvl1pPr marL="0" indent="0">
              <a:buNone/>
              <a:defRPr sz="5300"/>
            </a:lvl1pPr>
            <a:lvl2pPr marL="1748585" indent="0">
              <a:buNone/>
              <a:defRPr sz="4600"/>
            </a:lvl2pPr>
            <a:lvl3pPr marL="3497166" indent="0">
              <a:buNone/>
              <a:defRPr sz="3800"/>
            </a:lvl3pPr>
            <a:lvl4pPr marL="5245748" indent="0">
              <a:buNone/>
              <a:defRPr sz="3400"/>
            </a:lvl4pPr>
            <a:lvl5pPr marL="6994334" indent="0">
              <a:buNone/>
              <a:defRPr sz="3400"/>
            </a:lvl5pPr>
            <a:lvl6pPr marL="8742913" indent="0">
              <a:buNone/>
              <a:defRPr sz="3400"/>
            </a:lvl6pPr>
            <a:lvl7pPr marL="10491499" indent="0">
              <a:buNone/>
              <a:defRPr sz="3400"/>
            </a:lvl7pPr>
            <a:lvl8pPr marL="12240077" indent="0">
              <a:buNone/>
              <a:defRPr sz="3400"/>
            </a:lvl8pPr>
            <a:lvl9pPr marL="13988663" indent="0">
              <a:buNone/>
              <a:defRPr sz="3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DF5DA-99F6-43AE-94B4-0874C180D390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DCE26-F737-4421-99D2-DBF14F121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1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9" y="30730509"/>
            <a:ext cx="19751040" cy="3627910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9" y="3922611"/>
            <a:ext cx="19751040" cy="26340435"/>
          </a:xfrm>
        </p:spPr>
        <p:txBody>
          <a:bodyPr rtlCol="0">
            <a:normAutofit/>
          </a:bodyPr>
          <a:lstStyle>
            <a:lvl1pPr marL="0" indent="0">
              <a:buNone/>
              <a:defRPr sz="12300"/>
            </a:lvl1pPr>
            <a:lvl2pPr marL="1748585" indent="0">
              <a:buNone/>
              <a:defRPr sz="10700"/>
            </a:lvl2pPr>
            <a:lvl3pPr marL="3497166" indent="0">
              <a:buNone/>
              <a:defRPr sz="9200"/>
            </a:lvl3pPr>
            <a:lvl4pPr marL="5245748" indent="0">
              <a:buNone/>
              <a:defRPr sz="7700"/>
            </a:lvl4pPr>
            <a:lvl5pPr marL="6994334" indent="0">
              <a:buNone/>
              <a:defRPr sz="7700"/>
            </a:lvl5pPr>
            <a:lvl6pPr marL="8742913" indent="0">
              <a:buNone/>
              <a:defRPr sz="7700"/>
            </a:lvl6pPr>
            <a:lvl7pPr marL="10491499" indent="0">
              <a:buNone/>
              <a:defRPr sz="7700"/>
            </a:lvl7pPr>
            <a:lvl8pPr marL="12240077" indent="0">
              <a:buNone/>
              <a:defRPr sz="7700"/>
            </a:lvl8pPr>
            <a:lvl9pPr marL="13988663" indent="0">
              <a:buNone/>
              <a:defRPr sz="7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9" y="34358431"/>
            <a:ext cx="19751040" cy="5152235"/>
          </a:xfrm>
        </p:spPr>
        <p:txBody>
          <a:bodyPr/>
          <a:lstStyle>
            <a:lvl1pPr marL="0" indent="0">
              <a:buNone/>
              <a:defRPr sz="5300"/>
            </a:lvl1pPr>
            <a:lvl2pPr marL="1748585" indent="0">
              <a:buNone/>
              <a:defRPr sz="4600"/>
            </a:lvl2pPr>
            <a:lvl3pPr marL="3497166" indent="0">
              <a:buNone/>
              <a:defRPr sz="3800"/>
            </a:lvl3pPr>
            <a:lvl4pPr marL="5245748" indent="0">
              <a:buNone/>
              <a:defRPr sz="3400"/>
            </a:lvl4pPr>
            <a:lvl5pPr marL="6994334" indent="0">
              <a:buNone/>
              <a:defRPr sz="3400"/>
            </a:lvl5pPr>
            <a:lvl6pPr marL="8742913" indent="0">
              <a:buNone/>
              <a:defRPr sz="3400"/>
            </a:lvl6pPr>
            <a:lvl7pPr marL="10491499" indent="0">
              <a:buNone/>
              <a:defRPr sz="3400"/>
            </a:lvl7pPr>
            <a:lvl8pPr marL="12240077" indent="0">
              <a:buNone/>
              <a:defRPr sz="3400"/>
            </a:lvl8pPr>
            <a:lvl9pPr marL="13988663" indent="0">
              <a:buNone/>
              <a:defRPr sz="3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B67E-E8F6-4A17-86DD-5267F80AAB68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D7D2-E375-4685-922E-96DDE310B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5024" y="1756367"/>
            <a:ext cx="29628353" cy="731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4092" tIns="192046" rIns="384092" bIns="1920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45024" y="10241809"/>
            <a:ext cx="29628353" cy="2897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4092" tIns="192046" rIns="384092" bIns="192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024" y="40689468"/>
            <a:ext cx="7682753" cy="2337307"/>
          </a:xfrm>
          <a:prstGeom prst="rect">
            <a:avLst/>
          </a:prstGeom>
        </p:spPr>
        <p:txBody>
          <a:bodyPr vert="horz" wrap="square" lIns="384092" tIns="192046" rIns="384092" bIns="19204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9AEFD33-A8C7-450B-A38A-C6CDCBBD299B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6224" y="40689468"/>
            <a:ext cx="10425953" cy="2337307"/>
          </a:xfrm>
          <a:prstGeom prst="rect">
            <a:avLst/>
          </a:prstGeom>
        </p:spPr>
        <p:txBody>
          <a:bodyPr vert="horz" wrap="square" lIns="384092" tIns="192046" rIns="384092" bIns="192046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46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0624" y="40689468"/>
            <a:ext cx="7682753" cy="2337307"/>
          </a:xfrm>
          <a:prstGeom prst="rect">
            <a:avLst/>
          </a:prstGeom>
        </p:spPr>
        <p:txBody>
          <a:bodyPr vert="horz" wrap="square" lIns="384092" tIns="192046" rIns="384092" bIns="19204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717D357-7A5A-40A2-8739-33C95BA3E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44862" rtl="0" eaLnBrk="0" fontAlgn="base" hangingPunct="0">
        <a:spcBef>
          <a:spcPct val="0"/>
        </a:spcBef>
        <a:spcAft>
          <a:spcPct val="0"/>
        </a:spcAft>
        <a:defRPr sz="166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1744862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1744862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1744862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1744862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364286" algn="ctr" defTabSz="1748076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728574" algn="ctr" defTabSz="1748076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092866" algn="ctr" defTabSz="1748076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457154" algn="ctr" defTabSz="1748076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307258" indent="-1307258" algn="l" defTabSz="17448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2838179" indent="-1089149" algn="l" defTabSz="17448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4369101" indent="-871042" algn="l" defTabSz="17448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6116742" indent="-871042" algn="l" defTabSz="17448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7864382" indent="-871042" algn="l" defTabSz="17448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9617206" indent="-874292" algn="l" defTabSz="174858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5789" indent="-874292" algn="l" defTabSz="174858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4369" indent="-874292" algn="l" defTabSz="174858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2955" indent="-874292" algn="l" defTabSz="174858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85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166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748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334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2913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499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077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663" algn="l" defTabSz="174858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14366655" y="6190478"/>
            <a:ext cx="17915279" cy="12483284"/>
          </a:xfrm>
          <a:prstGeom prst="roundRect">
            <a:avLst/>
          </a:prstGeom>
          <a:solidFill>
            <a:srgbClr val="E5F3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19" tIns="40010" rIns="80019" bIns="40010" anchor="ctr"/>
          <a:lstStyle/>
          <a:p>
            <a:pPr algn="ctr">
              <a:defRPr/>
            </a:pPr>
            <a:endParaRPr lang="en-US" sz="6900" dirty="0">
              <a:latin typeface="+mj-lt"/>
            </a:endParaRPr>
          </a:p>
        </p:txBody>
      </p:sp>
      <p:sp>
        <p:nvSpPr>
          <p:cNvPr id="3076" name="TextBox 20"/>
          <p:cNvSpPr txBox="1">
            <a:spLocks noChangeArrowheads="1"/>
          </p:cNvSpPr>
          <p:nvPr/>
        </p:nvSpPr>
        <p:spPr bwMode="auto">
          <a:xfrm>
            <a:off x="645459" y="7774087"/>
            <a:ext cx="12601015" cy="795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9" tIns="40010" rIns="80019" bIns="4001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>
              <a:defRPr/>
            </a:pPr>
            <a:r>
              <a:rPr lang="en-US" sz="4000" dirty="0" smtClean="0">
                <a:latin typeface="+mj-lt"/>
                <a:cs typeface="Arial" panose="020B0604020202020204" pitchFamily="34" charset="0"/>
              </a:rPr>
              <a:t>There is no 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clear consensus on the optimal method to teach core objectives in pediatric undergraduate education </a:t>
            </a:r>
            <a:endParaRPr lang="en-US" sz="4000" dirty="0" smtClean="0">
              <a:latin typeface="+mj-lt"/>
              <a:cs typeface="Arial" panose="020B0604020202020204" pitchFamily="34" charset="0"/>
            </a:endParaRPr>
          </a:p>
          <a:p>
            <a:pPr marL="457200" indent="-457200">
              <a:defRPr/>
            </a:pPr>
            <a:endParaRPr lang="en-US" sz="4000" dirty="0">
              <a:latin typeface="+mj-lt"/>
              <a:cs typeface="Arial" panose="020B0604020202020204" pitchFamily="34" charset="0"/>
            </a:endParaRPr>
          </a:p>
          <a:p>
            <a:pPr marL="457200" indent="-457200">
              <a:defRPr/>
            </a:pPr>
            <a:r>
              <a:rPr lang="en-US" sz="4000" dirty="0" err="1">
                <a:latin typeface="+mj-lt"/>
                <a:cs typeface="Arial" panose="020B0604020202020204" pitchFamily="34" charset="0"/>
              </a:rPr>
              <a:t>PedsCases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+mj-lt"/>
                <a:cs typeface="Arial" panose="020B0604020202020204" pitchFamily="34" charset="0"/>
              </a:rPr>
              <a:t>www.pedscases.com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) is a student-driven interactive peer-reviewed website developed by medical students and faculty </a:t>
            </a:r>
            <a:r>
              <a:rPr lang="en-US" sz="4000" dirty="0" smtClean="0">
                <a:latin typeface="+mj-lt"/>
                <a:cs typeface="Arial" panose="020B0604020202020204" pitchFamily="34" charset="0"/>
              </a:rPr>
              <a:t>at 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the University of Alberta (Gill et al. 2010 The </a:t>
            </a:r>
            <a:r>
              <a:rPr lang="en-US" sz="4000" dirty="0" err="1">
                <a:latin typeface="+mj-lt"/>
                <a:cs typeface="Arial" panose="020B0604020202020204" pitchFamily="34" charset="0"/>
              </a:rPr>
              <a:t>Clin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 Teach 7: 53-57) </a:t>
            </a:r>
          </a:p>
          <a:p>
            <a:pPr marL="457200" indent="-457200">
              <a:defRPr/>
            </a:pPr>
            <a:endParaRPr lang="en-US" sz="4000" dirty="0" smtClean="0">
              <a:latin typeface="+mj-lt"/>
              <a:cs typeface="Arial" panose="020B0604020202020204" pitchFamily="34" charset="0"/>
            </a:endParaRPr>
          </a:p>
          <a:p>
            <a:pPr marL="457200" indent="-457200">
              <a:defRPr/>
            </a:pPr>
            <a:r>
              <a:rPr lang="en-US" sz="4000" dirty="0" smtClean="0">
                <a:latin typeface="+mj-lt"/>
                <a:cs typeface="Arial" panose="020B0604020202020204" pitchFamily="34" charset="0"/>
              </a:rPr>
              <a:t>We aimed to conduct 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a literature review to identify </a:t>
            </a:r>
            <a:r>
              <a:rPr lang="en-US" sz="4000" dirty="0" smtClean="0">
                <a:latin typeface="+mj-lt"/>
                <a:cs typeface="Arial" panose="020B0604020202020204" pitchFamily="34" charset="0"/>
              </a:rPr>
              <a:t>the online 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learning preferences of clerkship students </a:t>
            </a:r>
            <a:r>
              <a:rPr lang="en-US" sz="4000" dirty="0" smtClean="0">
                <a:latin typeface="+mj-lt"/>
                <a:cs typeface="Arial" panose="020B0604020202020204" pitchFamily="34" charset="0"/>
              </a:rPr>
              <a:t>to </a:t>
            </a:r>
            <a:r>
              <a:rPr lang="en-US" sz="4000" dirty="0">
                <a:latin typeface="+mj-lt"/>
                <a:cs typeface="Arial" panose="020B0604020202020204" pitchFamily="34" charset="0"/>
              </a:rPr>
              <a:t>inform curriculum development for </a:t>
            </a:r>
            <a:r>
              <a:rPr lang="en-US" sz="4000" dirty="0" err="1">
                <a:latin typeface="+mj-lt"/>
                <a:cs typeface="Arial" panose="020B0604020202020204" pitchFamily="34" charset="0"/>
              </a:rPr>
              <a:t>Pedscases</a:t>
            </a:r>
            <a:endParaRPr lang="en-US" sz="40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078" name="Picture 31" descr="Designed+PrintedAICT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9324" y="34549871"/>
            <a:ext cx="1664074" cy="86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67418" y="1471699"/>
            <a:ext cx="23940247" cy="455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9" tIns="40010" rIns="80019" bIns="40010" anchor="ctr" anchorCtr="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21939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273"/>
              </a:spcAft>
              <a:buNone/>
              <a:defRPr/>
            </a:pPr>
            <a:r>
              <a:rPr lang="en-US" sz="6800" b="1" dirty="0" smtClean="0">
                <a:solidFill>
                  <a:srgbClr val="7182C0"/>
                </a:solidFill>
              </a:rPr>
              <a:t>Online </a:t>
            </a:r>
            <a:r>
              <a:rPr lang="en-US" sz="6800" b="1" dirty="0">
                <a:solidFill>
                  <a:srgbClr val="7182C0"/>
                </a:solidFill>
              </a:rPr>
              <a:t>learning preferences for pediatric undergraduate medical education: a pilot survey of Canadian clerkship students </a:t>
            </a:r>
            <a:endParaRPr lang="en-US" sz="6800" dirty="0">
              <a:solidFill>
                <a:srgbClr val="7182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4000" i="1" dirty="0" smtClean="0">
                <a:solidFill>
                  <a:srgbClr val="595959"/>
                </a:solidFill>
                <a:latin typeface="+mj-lt"/>
                <a:cs typeface="Arial" panose="020B0604020202020204" pitchFamily="34" charset="0"/>
              </a:rPr>
              <a:t>L. </a:t>
            </a:r>
            <a:r>
              <a:rPr lang="en-US" sz="4000" i="1" dirty="0" err="1" smtClean="0">
                <a:solidFill>
                  <a:srgbClr val="595959"/>
                </a:solidFill>
                <a:latin typeface="+mj-lt"/>
                <a:cs typeface="Arial" panose="020B0604020202020204" pitchFamily="34" charset="0"/>
              </a:rPr>
              <a:t>Vogels</a:t>
            </a:r>
            <a:r>
              <a:rPr lang="en-US" sz="4000" i="1" dirty="0" smtClean="0">
                <a:solidFill>
                  <a:srgbClr val="595959"/>
                </a:solidFill>
                <a:latin typeface="+mj-lt"/>
                <a:cs typeface="Arial" panose="020B0604020202020204" pitchFamily="34" charset="0"/>
              </a:rPr>
              <a:t>, A. Sundaram, S. Campbell, P. Gill, K. Forbes, M. Lewis </a:t>
            </a:r>
            <a:br>
              <a:rPr lang="en-US" sz="4000" i="1" dirty="0" smtClean="0">
                <a:solidFill>
                  <a:srgbClr val="595959"/>
                </a:solidFill>
                <a:latin typeface="+mj-lt"/>
                <a:cs typeface="Arial" panose="020B0604020202020204" pitchFamily="34" charset="0"/>
              </a:rPr>
            </a:br>
            <a:r>
              <a:rPr lang="en-US" sz="4000" i="1" dirty="0" smtClean="0">
                <a:solidFill>
                  <a:srgbClr val="595959"/>
                </a:solidFill>
                <a:latin typeface="+mj-lt"/>
                <a:cs typeface="Arial" panose="020B0604020202020204" pitchFamily="34" charset="0"/>
              </a:rPr>
              <a:t>Undergraduate Medical Education, University of Alberta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6400" dirty="0">
              <a:solidFill>
                <a:srgbClr val="7182C0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645459" y="5690835"/>
            <a:ext cx="31627482" cy="0"/>
          </a:xfrm>
          <a:prstGeom prst="line">
            <a:avLst/>
          </a:prstGeom>
          <a:noFill/>
          <a:ln w="25400">
            <a:solidFill>
              <a:srgbClr val="7182C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ounded Rectangle 24"/>
          <p:cNvSpPr>
            <a:spLocks noChangeArrowheads="1"/>
          </p:cNvSpPr>
          <p:nvPr/>
        </p:nvSpPr>
        <p:spPr bwMode="auto">
          <a:xfrm>
            <a:off x="645460" y="6353073"/>
            <a:ext cx="12605497" cy="1155104"/>
          </a:xfrm>
          <a:prstGeom prst="roundRect">
            <a:avLst>
              <a:gd name="adj" fmla="val 16667"/>
            </a:avLst>
          </a:prstGeom>
          <a:solidFill>
            <a:srgbClr val="00AEE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0019" tIns="40010" rIns="80019" bIns="40010" anchor="b"/>
          <a:lstStyle/>
          <a:p>
            <a:pPr algn="ctr" eaLnBrk="1" hangingPunct="1">
              <a:defRPr/>
            </a:pPr>
            <a:r>
              <a:rPr lang="en-US" sz="5600" b="1" dirty="0">
                <a:solidFill>
                  <a:schemeClr val="lt1"/>
                </a:solidFill>
                <a:latin typeface="+mj-lt"/>
                <a:ea typeface="+mn-ea"/>
              </a:rPr>
              <a:t>Background</a:t>
            </a:r>
          </a:p>
        </p:txBody>
      </p:sp>
      <p:sp>
        <p:nvSpPr>
          <p:cNvPr id="46" name="Rounded Rectangle 45"/>
          <p:cNvSpPr>
            <a:spLocks noChangeArrowheads="1"/>
          </p:cNvSpPr>
          <p:nvPr/>
        </p:nvSpPr>
        <p:spPr bwMode="auto">
          <a:xfrm>
            <a:off x="14415248" y="37342762"/>
            <a:ext cx="17780373" cy="115341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lIns="80019" tIns="40010" rIns="80019" bIns="40010" anchor="b"/>
          <a:lstStyle/>
          <a:p>
            <a:pPr algn="ctr" eaLnBrk="1" hangingPunct="1">
              <a:defRPr/>
            </a:pPr>
            <a:r>
              <a:rPr lang="en-US" sz="5600" b="1" dirty="0" smtClean="0">
                <a:solidFill>
                  <a:schemeClr val="lt1"/>
                </a:solidFill>
                <a:latin typeface="+mj-lt"/>
                <a:ea typeface="+mn-ea"/>
              </a:rPr>
              <a:t>Conclusions</a:t>
            </a:r>
            <a:endParaRPr lang="en-US" sz="5600" b="1" dirty="0">
              <a:solidFill>
                <a:schemeClr val="lt1"/>
              </a:solidFill>
              <a:latin typeface="+mj-lt"/>
              <a:ea typeface="+mn-ea"/>
            </a:endParaRPr>
          </a:p>
        </p:txBody>
      </p:sp>
      <p:sp>
        <p:nvSpPr>
          <p:cNvPr id="51" name="Rounded Rectangle 50"/>
          <p:cNvSpPr>
            <a:spLocks noChangeArrowheads="1"/>
          </p:cNvSpPr>
          <p:nvPr/>
        </p:nvSpPr>
        <p:spPr bwMode="auto">
          <a:xfrm>
            <a:off x="664742" y="16387762"/>
            <a:ext cx="12603256" cy="1155104"/>
          </a:xfrm>
          <a:prstGeom prst="roundRect">
            <a:avLst>
              <a:gd name="adj" fmla="val 16667"/>
            </a:avLst>
          </a:prstGeom>
          <a:solidFill>
            <a:srgbClr val="62BB4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lIns="80019" tIns="40010" rIns="80019" bIns="40010" anchor="b"/>
          <a:lstStyle/>
          <a:p>
            <a:pPr algn="ctr" eaLnBrk="1" hangingPunct="1">
              <a:defRPr/>
            </a:pPr>
            <a:r>
              <a:rPr lang="en-US" sz="5600" b="1" dirty="0">
                <a:solidFill>
                  <a:schemeClr val="lt1"/>
                </a:solidFill>
                <a:latin typeface="+mj-lt"/>
                <a:ea typeface="+mn-ea"/>
              </a:rPr>
              <a:t>Methods</a:t>
            </a:r>
          </a:p>
        </p:txBody>
      </p:sp>
      <p:pic>
        <p:nvPicPr>
          <p:cNvPr id="3086" name="Picture 143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04" y="975572"/>
            <a:ext cx="2954991" cy="343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37252" y="6573720"/>
            <a:ext cx="16080441" cy="1204186"/>
          </a:xfrm>
          <a:prstGeom prst="rect">
            <a:avLst/>
          </a:prstGeom>
          <a:noFill/>
          <a:ln>
            <a:noFill/>
          </a:ln>
        </p:spPr>
        <p:txBody>
          <a:bodyPr lIns="80019" tIns="40010" rIns="80019" bIns="40010">
            <a:spAutoFit/>
          </a:bodyPr>
          <a:lstStyle/>
          <a:p>
            <a:pPr>
              <a:defRPr/>
            </a:pPr>
            <a:r>
              <a:rPr lang="en-US" sz="4000" b="1" dirty="0" smtClean="0">
                <a:latin typeface="Calibri"/>
                <a:cs typeface="Calibri"/>
              </a:rPr>
              <a:t>Figure 1: PRISMA flow diagram.</a:t>
            </a:r>
            <a:endParaRPr lang="en-US" sz="4000" b="1" i="1" u="sng" dirty="0">
              <a:latin typeface="Calibri"/>
              <a:cs typeface="Calibri"/>
            </a:endParaRPr>
          </a:p>
          <a:p>
            <a:pPr>
              <a:defRPr/>
            </a:pPr>
            <a:endParaRPr lang="en-US" sz="3300" dirty="0">
              <a:latin typeface="Calibri"/>
              <a:cs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4742" y="17761355"/>
            <a:ext cx="12404912" cy="11160758"/>
          </a:xfrm>
          <a:prstGeom prst="rect">
            <a:avLst/>
          </a:prstGeom>
        </p:spPr>
        <p:txBody>
          <a:bodyPr lIns="80019" tIns="40010" rIns="80019" bIns="40010">
            <a:spAutoFit/>
          </a:bodyPr>
          <a:lstStyle/>
          <a:p>
            <a:pPr>
              <a:defRPr/>
            </a:pPr>
            <a:r>
              <a:rPr lang="en-US" sz="4000" b="1" dirty="0">
                <a:latin typeface="+mj-lt"/>
              </a:rPr>
              <a:t>Search strategy: </a:t>
            </a:r>
            <a:r>
              <a:rPr lang="en-US" sz="4000" dirty="0">
                <a:latin typeface="+mj-lt"/>
              </a:rPr>
              <a:t>medic* + education (or) curriculum + online (or) website (or) web + student preference(s</a:t>
            </a:r>
            <a:r>
              <a:rPr lang="en-US" sz="4000" dirty="0" smtClean="0">
                <a:latin typeface="+mj-lt"/>
              </a:rPr>
              <a:t>) </a:t>
            </a:r>
            <a:r>
              <a:rPr lang="en-US" sz="4000" i="1" dirty="0" smtClean="0">
                <a:latin typeface="+mj-lt"/>
              </a:rPr>
              <a:t> Details available on request</a:t>
            </a:r>
          </a:p>
          <a:p>
            <a:pPr>
              <a:defRPr/>
            </a:pPr>
            <a:endParaRPr lang="en-US" sz="4000" dirty="0" smtClean="0">
              <a:latin typeface="+mj-lt"/>
            </a:endParaRPr>
          </a:p>
          <a:p>
            <a:pPr>
              <a:defRPr/>
            </a:pPr>
            <a:r>
              <a:rPr lang="en-US" sz="4000" b="1" dirty="0" smtClean="0">
                <a:latin typeface="+mj-lt"/>
              </a:rPr>
              <a:t>Inclusion Criteria: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4000" dirty="0" smtClean="0">
                <a:latin typeface="+mj-lt"/>
              </a:rPr>
              <a:t>Literature after the year 2000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4000" dirty="0" smtClean="0">
                <a:latin typeface="+mj-lt"/>
              </a:rPr>
              <a:t>English </a:t>
            </a:r>
            <a:r>
              <a:rPr lang="en-US" sz="4000" dirty="0">
                <a:latin typeface="+mj-lt"/>
              </a:rPr>
              <a:t>language </a:t>
            </a:r>
            <a:r>
              <a:rPr lang="en-US" sz="4000" dirty="0" smtClean="0">
                <a:latin typeface="+mj-lt"/>
              </a:rPr>
              <a:t>articles only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4000" dirty="0" smtClean="0">
                <a:latin typeface="+mj-lt"/>
              </a:rPr>
              <a:t>Articles </a:t>
            </a:r>
            <a:r>
              <a:rPr lang="en-US" sz="4000" dirty="0">
                <a:latin typeface="+mj-lt"/>
              </a:rPr>
              <a:t>focused on medical student and/or resident preferences of online learning platforms</a:t>
            </a:r>
          </a:p>
          <a:p>
            <a:pPr>
              <a:defRPr/>
            </a:pPr>
            <a:endParaRPr lang="en-US" sz="4000" dirty="0" smtClean="0">
              <a:latin typeface="+mj-lt"/>
            </a:endParaRPr>
          </a:p>
          <a:p>
            <a:pPr>
              <a:defRPr/>
            </a:pPr>
            <a:r>
              <a:rPr lang="en-US" sz="4000" b="1" dirty="0" smtClean="0">
                <a:latin typeface="+mj-lt"/>
              </a:rPr>
              <a:t>Exclusion </a:t>
            </a:r>
            <a:r>
              <a:rPr lang="en-US" sz="4000" b="1" dirty="0">
                <a:latin typeface="+mj-lt"/>
              </a:rPr>
              <a:t>criteria: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4000" dirty="0" smtClean="0">
                <a:latin typeface="+mj-lt"/>
              </a:rPr>
              <a:t>Articles </a:t>
            </a:r>
            <a:r>
              <a:rPr lang="en-US" sz="4000" dirty="0">
                <a:latin typeface="+mj-lt"/>
              </a:rPr>
              <a:t>focused on </a:t>
            </a:r>
            <a:r>
              <a:rPr lang="en-US" sz="4000" dirty="0" smtClean="0">
                <a:latin typeface="+mj-lt"/>
              </a:rPr>
              <a:t>continuing medical education</a:t>
            </a:r>
            <a:r>
              <a:rPr lang="en-US" sz="4000" dirty="0">
                <a:latin typeface="+mj-lt"/>
              </a:rPr>
              <a:t>, current physicians, </a:t>
            </a:r>
            <a:r>
              <a:rPr lang="en-US" sz="4000" dirty="0" smtClean="0">
                <a:latin typeface="+mj-lt"/>
              </a:rPr>
              <a:t>or other health care providers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4000" dirty="0" smtClean="0">
                <a:latin typeface="+mj-lt"/>
              </a:rPr>
              <a:t>Articles focused on technological </a:t>
            </a:r>
            <a:r>
              <a:rPr lang="en-US" sz="4000" dirty="0">
                <a:latin typeface="+mj-lt"/>
              </a:rPr>
              <a:t>progress or </a:t>
            </a:r>
            <a:r>
              <a:rPr lang="en-US" sz="4000" dirty="0" smtClean="0">
                <a:latin typeface="+mj-lt"/>
              </a:rPr>
              <a:t>its </a:t>
            </a:r>
            <a:r>
              <a:rPr lang="en-US" sz="4000" dirty="0">
                <a:latin typeface="+mj-lt"/>
              </a:rPr>
              <a:t>impact on </a:t>
            </a:r>
            <a:r>
              <a:rPr lang="en-US" sz="4000" dirty="0" smtClean="0">
                <a:latin typeface="+mj-lt"/>
              </a:rPr>
              <a:t>education</a:t>
            </a:r>
          </a:p>
          <a:p>
            <a:pPr>
              <a:defRPr/>
            </a:pPr>
            <a:endParaRPr lang="en-US" sz="4000" dirty="0">
              <a:latin typeface="+mj-lt"/>
            </a:endParaRPr>
          </a:p>
          <a:p>
            <a:pPr>
              <a:defRPr/>
            </a:pPr>
            <a:r>
              <a:rPr lang="en-US" sz="4000" b="1" dirty="0">
                <a:latin typeface="+mj-lt"/>
              </a:rPr>
              <a:t>Search platforms: </a:t>
            </a:r>
            <a:r>
              <a:rPr lang="en-US" sz="4000" dirty="0" smtClean="0">
                <a:latin typeface="+mj-lt"/>
              </a:rPr>
              <a:t>Medline (OVID), </a:t>
            </a:r>
            <a:r>
              <a:rPr lang="en-US" sz="4000" dirty="0" err="1">
                <a:latin typeface="+mj-lt"/>
              </a:rPr>
              <a:t>Cinahl</a:t>
            </a:r>
            <a:r>
              <a:rPr lang="en-US" sz="4000" dirty="0">
                <a:latin typeface="+mj-lt"/>
              </a:rPr>
              <a:t>, ERIC, EBM (Including Cochrane</a:t>
            </a:r>
            <a:r>
              <a:rPr lang="en-US" sz="4000" dirty="0" smtClean="0">
                <a:latin typeface="+mj-lt"/>
              </a:rPr>
              <a:t>)</a:t>
            </a:r>
            <a:endParaRPr lang="en-US" sz="4000" dirty="0">
              <a:latin typeface="+mj-lt"/>
            </a:endParaRPr>
          </a:p>
        </p:txBody>
      </p:sp>
      <p:sp>
        <p:nvSpPr>
          <p:cNvPr id="66" name="Rounded Rectangle 65"/>
          <p:cNvSpPr>
            <a:spLocks noChangeArrowheads="1"/>
          </p:cNvSpPr>
          <p:nvPr/>
        </p:nvSpPr>
        <p:spPr bwMode="auto">
          <a:xfrm>
            <a:off x="14415248" y="18978562"/>
            <a:ext cx="17545049" cy="1155104"/>
          </a:xfrm>
          <a:prstGeom prst="roundRect">
            <a:avLst>
              <a:gd name="adj" fmla="val 16667"/>
            </a:avLst>
          </a:prstGeom>
          <a:solidFill>
            <a:srgbClr val="FAA73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lIns="80019" tIns="40010" rIns="80019" bIns="40010" anchor="b"/>
          <a:lstStyle/>
          <a:p>
            <a:pPr algn="ctr" eaLnBrk="1" hangingPunct="1">
              <a:defRPr/>
            </a:pPr>
            <a:r>
              <a:rPr lang="en-US" sz="5600" b="1" dirty="0" smtClean="0">
                <a:solidFill>
                  <a:schemeClr val="lt1"/>
                </a:solidFill>
                <a:latin typeface="+mj-lt"/>
                <a:ea typeface="+mn-ea"/>
              </a:rPr>
              <a:t>Results</a:t>
            </a:r>
            <a:endParaRPr lang="en-US" sz="5600" b="1" dirty="0">
              <a:solidFill>
                <a:schemeClr val="lt1"/>
              </a:solidFill>
              <a:latin typeface="+mj-lt"/>
              <a:ea typeface="+mn-ea"/>
            </a:endParaRPr>
          </a:p>
        </p:txBody>
      </p: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6072" y="29951362"/>
            <a:ext cx="12677846" cy="1155104"/>
          </a:xfrm>
          <a:prstGeom prst="roundRect">
            <a:avLst>
              <a:gd name="adj" fmla="val 16667"/>
            </a:avLst>
          </a:prstGeom>
          <a:solidFill>
            <a:srgbClr val="7182C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lIns="80019" tIns="40010" rIns="80019" bIns="40010" anchor="b"/>
          <a:lstStyle/>
          <a:p>
            <a:pPr algn="ctr" eaLnBrk="1" hangingPunct="1">
              <a:defRPr/>
            </a:pPr>
            <a:r>
              <a:rPr lang="en-US" sz="5600" b="1" dirty="0">
                <a:solidFill>
                  <a:schemeClr val="lt1"/>
                </a:solidFill>
                <a:latin typeface="+mj-lt"/>
                <a:ea typeface="+mn-ea"/>
              </a:rPr>
              <a:t>References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6072" y="31313097"/>
            <a:ext cx="12393582" cy="11648067"/>
          </a:xfrm>
          <a:prstGeom prst="rect">
            <a:avLst/>
          </a:prstGeom>
        </p:spPr>
        <p:txBody>
          <a:bodyPr wrap="square" lIns="80019" tIns="40010" rIns="80019" bIns="40010">
            <a:spAutoFit/>
          </a:bodyPr>
          <a:lstStyle/>
          <a:p>
            <a:pPr lvl="1" eaLnBrk="1" hangingPunct="1">
              <a:defRPr/>
            </a:pPr>
            <a:r>
              <a:rPr lang="en-US" sz="2050" dirty="0"/>
              <a:t>Cook, D. A., Beckman, T. J., Thomas, K. G., &amp; Thompson, W. G. (2008). Adapting web-based instruction to residents' knowledge improves learning efficiency: A randomized controlled trial.</a:t>
            </a:r>
            <a:r>
              <a:rPr lang="en-US" sz="2050" i="1" dirty="0"/>
              <a:t> Journal of General Internal Medicine, 23</a:t>
            </a:r>
            <a:r>
              <a:rPr lang="en-US" sz="2050" dirty="0"/>
              <a:t>(7), 985-990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Cook, D. A., </a:t>
            </a:r>
            <a:r>
              <a:rPr lang="en-US" sz="2050" dirty="0" err="1"/>
              <a:t>Gelula</a:t>
            </a:r>
            <a:r>
              <a:rPr lang="en-US" sz="2050" dirty="0"/>
              <a:t>, M. H., </a:t>
            </a:r>
            <a:r>
              <a:rPr lang="en-US" sz="2050" dirty="0" err="1"/>
              <a:t>Dupras</a:t>
            </a:r>
            <a:r>
              <a:rPr lang="en-US" sz="2050" dirty="0"/>
              <a:t>, D. M., &amp; Schwartz, A. (2007). Instructional methods and cognitive and learning styles in web-based learning: Report of two </a:t>
            </a:r>
            <a:r>
              <a:rPr lang="en-US" sz="2050" dirty="0" err="1"/>
              <a:t>randomised</a:t>
            </a:r>
            <a:r>
              <a:rPr lang="en-US" sz="2050" dirty="0"/>
              <a:t> trials.</a:t>
            </a:r>
            <a:r>
              <a:rPr lang="en-US" sz="2050" i="1" dirty="0"/>
              <a:t> Medical Education, 41</a:t>
            </a:r>
            <a:r>
              <a:rPr lang="en-US" sz="2050" dirty="0"/>
              <a:t>(9), 897-905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Cook, D. A., Thompson, W. G., Thomas, K. G., &amp; Thomas, M. R. (2009). Lack of interaction between sensing-intuitive learning styles and problem-first versus information-first instruction: A randomized crossover trial.</a:t>
            </a:r>
            <a:r>
              <a:rPr lang="en-US" sz="2050" i="1" dirty="0"/>
              <a:t> Advances in Health Sciences Education, 14</a:t>
            </a:r>
            <a:r>
              <a:rPr lang="en-US" sz="2050" dirty="0"/>
              <a:t>(1), 79-90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 err="1"/>
              <a:t>Glittenberg</a:t>
            </a:r>
            <a:r>
              <a:rPr lang="en-US" sz="2050" dirty="0"/>
              <a:t>, C., &amp; Binder, S. (2006). Using 3D computer simulations to enhance ophthalmic training.</a:t>
            </a:r>
            <a:r>
              <a:rPr lang="en-US" sz="2050" i="1" dirty="0"/>
              <a:t> Ophthalmic &amp; Physiological Optics, 26</a:t>
            </a:r>
            <a:r>
              <a:rPr lang="en-US" sz="2050" dirty="0"/>
              <a:t>(1), 40-49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 err="1"/>
              <a:t>Kitchin</a:t>
            </a:r>
            <a:r>
              <a:rPr lang="en-US" sz="2050" dirty="0"/>
              <a:t>, D. R., &amp; Applegate, K. E. (2007). Learning radiology a survey investigating radiology resident use of textbooks, journals, and the internet.</a:t>
            </a:r>
            <a:r>
              <a:rPr lang="en-US" sz="2050" i="1" dirty="0"/>
              <a:t> Academic Radiology, 14</a:t>
            </a:r>
            <a:r>
              <a:rPr lang="en-US" sz="2050" dirty="0"/>
              <a:t>(9), 1113-1120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Kopp, S. L., &amp; Smith, H. M. (2011). Developing effective web-based regional anesthesia education: A randomized study evaluating case-based versus non-case-based module design.</a:t>
            </a:r>
            <a:r>
              <a:rPr lang="en-US" sz="2050" i="1" dirty="0"/>
              <a:t> Regional Anesthesia &amp; Pain Medicine, 36</a:t>
            </a:r>
            <a:r>
              <a:rPr lang="en-US" sz="2050" dirty="0"/>
              <a:t>(4), 336-342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 err="1"/>
              <a:t>Maley</a:t>
            </a:r>
            <a:r>
              <a:rPr lang="en-US" sz="2050" dirty="0"/>
              <a:t>, M., Harvey, J. R., de Boer, W., Scott, N. W., &amp; Arena, G. E. (2008). Addressing current problems in teaching pathology to medical students: Blended learning [corrected] [published erratum appears in MED TEACH 2008 jun;30(4):453].</a:t>
            </a:r>
            <a:r>
              <a:rPr lang="en-US" sz="2050" i="1" dirty="0"/>
              <a:t> Medical Teacher, 30</a:t>
            </a:r>
            <a:r>
              <a:rPr lang="en-US" sz="2050" dirty="0"/>
              <a:t>(1), e1-9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McNulty, J. A., Espiritu, B., Halsey, M., &amp; Mendez, M. (2006). Personality preference influences medical student use of specific computer-aided instruction (CAI).</a:t>
            </a:r>
            <a:r>
              <a:rPr lang="en-US" sz="2050" i="1" dirty="0"/>
              <a:t> BMC Medical Education, 6</a:t>
            </a:r>
            <a:r>
              <a:rPr lang="en-US" sz="2050" dirty="0"/>
              <a:t>, 7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McNulty, J. A., Sonntag, B., &amp; </a:t>
            </a:r>
            <a:r>
              <a:rPr lang="en-US" sz="2050" dirty="0" err="1"/>
              <a:t>Sinacore</a:t>
            </a:r>
            <a:r>
              <a:rPr lang="en-US" sz="2050" dirty="0"/>
              <a:t>, J. M. (2009). Evaluation of computer-aided instruction in a gross anatomy course: A six-year study.</a:t>
            </a:r>
            <a:r>
              <a:rPr lang="en-US" sz="2050" i="1" dirty="0"/>
              <a:t> Anatomical Sciences Education, 2</a:t>
            </a:r>
            <a:r>
              <a:rPr lang="en-US" sz="2050" dirty="0"/>
              <a:t>(1), 2-7; 8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 err="1"/>
              <a:t>Nathoo</a:t>
            </a:r>
            <a:r>
              <a:rPr lang="en-US" sz="2050" dirty="0"/>
              <a:t>, A. N., </a:t>
            </a:r>
            <a:r>
              <a:rPr lang="en-US" sz="2050" dirty="0" err="1"/>
              <a:t>Goldhoff</a:t>
            </a:r>
            <a:r>
              <a:rPr lang="en-US" sz="2050" dirty="0"/>
              <a:t>, P., &amp; </a:t>
            </a:r>
            <a:r>
              <a:rPr lang="en-US" sz="2050" dirty="0" err="1"/>
              <a:t>Quattrochi</a:t>
            </a:r>
            <a:r>
              <a:rPr lang="en-US" sz="2050" dirty="0"/>
              <a:t>, J. J. (2005). Evaluation of an interactive case-based online network (ICON) in a problem based learning environment.</a:t>
            </a:r>
            <a:r>
              <a:rPr lang="en-US" sz="2050" i="1" dirty="0"/>
              <a:t> Advances in Health Sciences Education, 10</a:t>
            </a:r>
            <a:r>
              <a:rPr lang="en-US" sz="2050" dirty="0"/>
              <a:t>(3), 215-16; 230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Nilsson, M., </a:t>
            </a:r>
            <a:r>
              <a:rPr lang="en-US" sz="2050" dirty="0" err="1"/>
              <a:t>Ostergren</a:t>
            </a:r>
            <a:r>
              <a:rPr lang="en-US" sz="2050" dirty="0"/>
              <a:t>, J., </a:t>
            </a:r>
            <a:r>
              <a:rPr lang="en-US" sz="2050" dirty="0" err="1"/>
              <a:t>Fors</a:t>
            </a:r>
            <a:r>
              <a:rPr lang="en-US" sz="2050" dirty="0"/>
              <a:t>, U., </a:t>
            </a:r>
            <a:r>
              <a:rPr lang="en-US" sz="2050" dirty="0" err="1"/>
              <a:t>Rickenlund</a:t>
            </a:r>
            <a:r>
              <a:rPr lang="en-US" sz="2050" dirty="0"/>
              <a:t>, A., </a:t>
            </a:r>
            <a:r>
              <a:rPr lang="en-US" sz="2050" dirty="0" err="1"/>
              <a:t>Jorfeldt</a:t>
            </a:r>
            <a:r>
              <a:rPr lang="en-US" sz="2050" dirty="0"/>
              <a:t>, L., </a:t>
            </a:r>
            <a:r>
              <a:rPr lang="en-US" sz="2050" dirty="0" err="1"/>
              <a:t>Caidahl</a:t>
            </a:r>
            <a:r>
              <a:rPr lang="en-US" sz="2050" dirty="0"/>
              <a:t>, K., et al. (2012). Does individual learning styles influence the choice to use a web-based ECG learning </a:t>
            </a:r>
            <a:r>
              <a:rPr lang="en-US" sz="2050" dirty="0" err="1"/>
              <a:t>programme</a:t>
            </a:r>
            <a:r>
              <a:rPr lang="en-US" sz="2050" dirty="0"/>
              <a:t> in a blended learning setting?.</a:t>
            </a:r>
            <a:r>
              <a:rPr lang="en-US" sz="2050" i="1" dirty="0"/>
              <a:t> BMC Medical Education, 12</a:t>
            </a:r>
            <a:r>
              <a:rPr lang="en-US" sz="2050" dirty="0"/>
              <a:t>, 5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/>
              <a:t>Prentice, J. W., &amp; Kenny, G. N. (1986). Medical student attitudes to computer-assisted learning in </a:t>
            </a:r>
            <a:r>
              <a:rPr lang="en-US" sz="2050" dirty="0" err="1"/>
              <a:t>anaesthesia</a:t>
            </a:r>
            <a:r>
              <a:rPr lang="en-US" sz="2050" dirty="0"/>
              <a:t>.</a:t>
            </a:r>
            <a:r>
              <a:rPr lang="en-US" sz="2050" i="1" dirty="0"/>
              <a:t> Medical Education, 20</a:t>
            </a:r>
            <a:r>
              <a:rPr lang="en-US" sz="2050" dirty="0"/>
              <a:t>(1), 57-59</a:t>
            </a:r>
            <a:r>
              <a:rPr lang="en-US" sz="2050" dirty="0" smtClean="0"/>
              <a:t>.</a:t>
            </a:r>
          </a:p>
          <a:p>
            <a:pPr lvl="1" eaLnBrk="1" hangingPunct="1">
              <a:defRPr/>
            </a:pPr>
            <a:r>
              <a:rPr lang="en-US" sz="2050" dirty="0" err="1"/>
              <a:t>Wahlgren</a:t>
            </a:r>
            <a:r>
              <a:rPr lang="en-US" sz="2050" dirty="0"/>
              <a:t>, C. F., </a:t>
            </a:r>
            <a:r>
              <a:rPr lang="en-US" sz="2050" dirty="0" err="1"/>
              <a:t>Edelbring</a:t>
            </a:r>
            <a:r>
              <a:rPr lang="en-US" sz="2050" dirty="0"/>
              <a:t>, S., </a:t>
            </a:r>
            <a:r>
              <a:rPr lang="en-US" sz="2050" dirty="0" err="1"/>
              <a:t>Fors</a:t>
            </a:r>
            <a:r>
              <a:rPr lang="en-US" sz="2050" dirty="0"/>
              <a:t>, U., </a:t>
            </a:r>
            <a:r>
              <a:rPr lang="en-US" sz="2050" dirty="0" err="1"/>
              <a:t>Hindbeck</a:t>
            </a:r>
            <a:r>
              <a:rPr lang="en-US" sz="2050" dirty="0"/>
              <a:t>, H., &amp; </a:t>
            </a:r>
            <a:r>
              <a:rPr lang="en-US" sz="2050" dirty="0" err="1"/>
              <a:t>Stahle</a:t>
            </a:r>
            <a:r>
              <a:rPr lang="en-US" sz="2050" dirty="0"/>
              <a:t>, M. (2006). Evaluation of an interactive case simulation system in dermatology and venereology for medical students.</a:t>
            </a:r>
            <a:r>
              <a:rPr lang="en-US" sz="2050" i="1" dirty="0"/>
              <a:t> BMC Medical Education, 6</a:t>
            </a:r>
            <a:r>
              <a:rPr lang="en-US" sz="2050" dirty="0"/>
              <a:t>, 40. </a:t>
            </a:r>
            <a:endParaRPr lang="en-US" sz="2050" dirty="0" smtClean="0"/>
          </a:p>
          <a:p>
            <a:pPr lvl="1" eaLnBrk="1" hangingPunct="1">
              <a:defRPr/>
            </a:pPr>
            <a:endParaRPr lang="en-US" sz="2050" baseline="30000" dirty="0">
              <a:latin typeface="+mj-lt"/>
            </a:endParaRPr>
          </a:p>
        </p:txBody>
      </p:sp>
      <p:sp>
        <p:nvSpPr>
          <p:cNvPr id="3129" name="Rectangle 19"/>
          <p:cNvSpPr>
            <a:spLocks noChangeArrowheads="1"/>
          </p:cNvSpPr>
          <p:nvPr/>
        </p:nvSpPr>
        <p:spPr bwMode="auto">
          <a:xfrm>
            <a:off x="14726771" y="25901767"/>
            <a:ext cx="8226238" cy="57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9" tIns="40010" rIns="80019" bIns="40010">
            <a:spAutoFit/>
          </a:bodyPr>
          <a:lstStyle/>
          <a:p>
            <a:endParaRPr lang="en-US" sz="3200">
              <a:latin typeface="Calibri" panose="020F0502020204030204" pitchFamily="34" charset="0"/>
            </a:endParaRPr>
          </a:p>
        </p:txBody>
      </p:sp>
      <p:sp>
        <p:nvSpPr>
          <p:cNvPr id="3131" name="Rectangle 7"/>
          <p:cNvSpPr>
            <a:spLocks noChangeArrowheads="1"/>
          </p:cNvSpPr>
          <p:nvPr/>
        </p:nvSpPr>
        <p:spPr bwMode="auto">
          <a:xfrm>
            <a:off x="23801294" y="25600355"/>
            <a:ext cx="8159003" cy="57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9" tIns="40010" rIns="80019" bIns="40010">
            <a:spAutoFit/>
          </a:bodyPr>
          <a:lstStyle/>
          <a:p>
            <a:endParaRPr lang="en-US" sz="3200"/>
          </a:p>
        </p:txBody>
      </p:sp>
      <p:sp>
        <p:nvSpPr>
          <p:cNvPr id="3132" name="Rectangle 5"/>
          <p:cNvSpPr>
            <a:spLocks noChangeArrowheads="1"/>
          </p:cNvSpPr>
          <p:nvPr/>
        </p:nvSpPr>
        <p:spPr bwMode="auto">
          <a:xfrm>
            <a:off x="14345771" y="20502562"/>
            <a:ext cx="17614526" cy="453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019" tIns="40010" rIns="80019" bIns="40010">
            <a:spAutoFit/>
          </a:bodyPr>
          <a:lstStyle>
            <a:lvl1pPr marL="342900" indent="-3429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9234488" indent="-6948488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691688" indent="-6948488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0148888" indent="-6948488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0606088" indent="-6948488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Arial"/>
              <a:buChar char="•"/>
            </a:pPr>
            <a:r>
              <a:rPr lang="en-US" sz="4000" dirty="0" smtClean="0">
                <a:latin typeface="Calibri"/>
                <a:cs typeface="Calibri"/>
              </a:rPr>
              <a:t>Of the </a:t>
            </a:r>
            <a:r>
              <a:rPr lang="en-US" sz="4000" b="1" dirty="0" smtClean="0">
                <a:latin typeface="Calibri"/>
                <a:cs typeface="Calibri"/>
              </a:rPr>
              <a:t>141 articles</a:t>
            </a:r>
            <a:r>
              <a:rPr lang="en-US" sz="4000" dirty="0" smtClean="0">
                <a:latin typeface="Calibri"/>
                <a:cs typeface="Calibri"/>
              </a:rPr>
              <a:t> identified by the search, </a:t>
            </a:r>
            <a:r>
              <a:rPr lang="en-US" sz="4000" b="1" dirty="0" smtClean="0">
                <a:latin typeface="Calibri"/>
                <a:cs typeface="Calibri"/>
              </a:rPr>
              <a:t>13 were included </a:t>
            </a:r>
            <a:r>
              <a:rPr lang="en-US" sz="4000" dirty="0" smtClean="0">
                <a:latin typeface="Calibri"/>
                <a:cs typeface="Calibri"/>
              </a:rPr>
              <a:t>outlined in Figure 1 (list of included studies below)</a:t>
            </a: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endParaRPr lang="en-US" sz="2200" dirty="0" smtClean="0">
              <a:latin typeface="Calibri"/>
              <a:cs typeface="Calibri"/>
            </a:endParaRPr>
          </a:p>
          <a:p>
            <a:pPr marL="571500" lvl="0" indent="-571500">
              <a:spcAft>
                <a:spcPts val="1200"/>
              </a:spcAft>
              <a:buFont typeface="Arial"/>
              <a:buChar char="•"/>
            </a:pPr>
            <a:r>
              <a:rPr lang="en-US" sz="4000" dirty="0" smtClean="0">
                <a:latin typeface="Calibri"/>
                <a:cs typeface="Calibri"/>
              </a:rPr>
              <a:t>Articles </a:t>
            </a:r>
            <a:r>
              <a:rPr lang="en-US" sz="4000" dirty="0">
                <a:latin typeface="Calibri"/>
                <a:cs typeface="Calibri"/>
              </a:rPr>
              <a:t>compared a wide variety of learning modalities including quizzes, 3D animations, interactive case-based modules, </a:t>
            </a:r>
            <a:r>
              <a:rPr lang="en-US" sz="4000" dirty="0" smtClean="0">
                <a:latin typeface="Calibri"/>
                <a:cs typeface="Calibri"/>
              </a:rPr>
              <a:t>and traditional </a:t>
            </a:r>
            <a:r>
              <a:rPr lang="en-US" sz="4000" dirty="0">
                <a:latin typeface="Calibri"/>
                <a:cs typeface="Calibri"/>
              </a:rPr>
              <a:t>textbook </a:t>
            </a:r>
            <a:r>
              <a:rPr lang="en-US" sz="4000" dirty="0" smtClean="0">
                <a:latin typeface="Calibri"/>
                <a:cs typeface="Calibri"/>
              </a:rPr>
              <a:t>styles</a:t>
            </a:r>
          </a:p>
          <a:p>
            <a:pPr marL="571500" lvl="0" indent="-571500">
              <a:spcAft>
                <a:spcPts val="1200"/>
              </a:spcAft>
              <a:buFont typeface="Arial"/>
              <a:buChar char="•"/>
            </a:pPr>
            <a:endParaRPr lang="en-US" sz="2200" dirty="0">
              <a:latin typeface="Calibri"/>
              <a:cs typeface="Calibri"/>
            </a:endParaRPr>
          </a:p>
          <a:p>
            <a:pPr marL="571500" indent="-571500">
              <a:spcAft>
                <a:spcPts val="1200"/>
              </a:spcAft>
              <a:buFont typeface="Arial"/>
              <a:buChar char="•"/>
            </a:pPr>
            <a:r>
              <a:rPr lang="en-US" sz="4000" dirty="0">
                <a:latin typeface="Calibri"/>
                <a:cs typeface="Calibri"/>
              </a:rPr>
              <a:t>A common theme was that interactive learning resources (e.g. case-</a:t>
            </a:r>
            <a:r>
              <a:rPr lang="en-US" sz="4000" dirty="0" smtClean="0">
                <a:latin typeface="Calibri"/>
                <a:cs typeface="Calibri"/>
              </a:rPr>
              <a:t>based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133" name="Rectangle 6"/>
          <p:cNvSpPr>
            <a:spLocks noChangeArrowheads="1"/>
          </p:cNvSpPr>
          <p:nvPr/>
        </p:nvSpPr>
        <p:spPr bwMode="auto">
          <a:xfrm>
            <a:off x="23801294" y="25351382"/>
            <a:ext cx="8159003" cy="60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9" tIns="40010" rIns="80019" bIns="40010">
            <a:spAutoFit/>
          </a:bodyPr>
          <a:lstStyle/>
          <a:p>
            <a:pPr>
              <a:lnSpc>
                <a:spcPct val="107000"/>
              </a:lnSpc>
              <a:spcAft>
                <a:spcPts val="700"/>
              </a:spcAft>
            </a:pPr>
            <a:endParaRPr lang="en-US" sz="3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15248" y="38581138"/>
            <a:ext cx="17545049" cy="3743343"/>
          </a:xfrm>
          <a:prstGeom prst="rect">
            <a:avLst/>
          </a:prstGeom>
        </p:spPr>
        <p:txBody>
          <a:bodyPr wrap="square" lIns="80019" tIns="40010" rIns="80019" bIns="40010">
            <a:spAutoFit/>
          </a:bodyPr>
          <a:lstStyle/>
          <a:p>
            <a:pPr marL="571500" lvl="0" indent="-571500">
              <a:spcAft>
                <a:spcPts val="1200"/>
              </a:spcAft>
              <a:buFont typeface="Arial"/>
              <a:buChar char="•"/>
            </a:pPr>
            <a:r>
              <a:rPr lang="en-US" sz="4000" dirty="0" smtClean="0">
                <a:latin typeface="Calibri"/>
                <a:cs typeface="Calibri"/>
              </a:rPr>
              <a:t>Medical </a:t>
            </a:r>
            <a:r>
              <a:rPr lang="en-US" sz="4000" dirty="0">
                <a:latin typeface="Calibri"/>
                <a:cs typeface="Calibri"/>
              </a:rPr>
              <a:t>students and </a:t>
            </a:r>
            <a:r>
              <a:rPr lang="en-US" sz="4000" dirty="0" smtClean="0">
                <a:latin typeface="Calibri"/>
                <a:cs typeface="Calibri"/>
              </a:rPr>
              <a:t>residents prefer interactive learning resources, although their tangible benefits are not clear</a:t>
            </a:r>
          </a:p>
          <a:p>
            <a:pPr lvl="0">
              <a:spcAft>
                <a:spcPts val="1200"/>
              </a:spcAft>
            </a:pPr>
            <a:endParaRPr lang="en-US" sz="1800" dirty="0" smtClean="0">
              <a:latin typeface="Calibri"/>
              <a:cs typeface="Calibri"/>
            </a:endParaRPr>
          </a:p>
          <a:p>
            <a:pPr marL="571500" lvl="0" indent="-571500">
              <a:spcAft>
                <a:spcPts val="1200"/>
              </a:spcAft>
              <a:buFont typeface="Arial"/>
              <a:buChar char="•"/>
            </a:pPr>
            <a:r>
              <a:rPr lang="en-US" sz="4000" dirty="0" smtClean="0">
                <a:latin typeface="Calibri"/>
                <a:cs typeface="Calibri"/>
              </a:rPr>
              <a:t>This information will inform a survey that aims to identify </a:t>
            </a:r>
            <a:r>
              <a:rPr lang="en-US" sz="4000" dirty="0">
                <a:latin typeface="Calibri"/>
                <a:cs typeface="Calibri"/>
              </a:rPr>
              <a:t>how, and whether, student learning preferences vary across </a:t>
            </a:r>
            <a:r>
              <a:rPr lang="en-US" sz="4000" dirty="0" smtClean="0">
                <a:latin typeface="Calibri"/>
                <a:cs typeface="Calibri"/>
              </a:rPr>
              <a:t>Canada  and will guide </a:t>
            </a:r>
            <a:r>
              <a:rPr lang="en-US" sz="4000" dirty="0">
                <a:latin typeface="Calibri"/>
                <a:cs typeface="Calibri"/>
              </a:rPr>
              <a:t>future evidence-based website </a:t>
            </a:r>
            <a:r>
              <a:rPr lang="en-US" sz="4000" dirty="0" smtClean="0">
                <a:latin typeface="Calibri"/>
                <a:cs typeface="Calibri"/>
              </a:rPr>
              <a:t>development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2402801" y="25351382"/>
            <a:ext cx="9709896" cy="11762780"/>
          </a:xfrm>
          <a:prstGeom prst="roundRect">
            <a:avLst/>
          </a:prstGeom>
          <a:solidFill>
            <a:srgbClr val="E5F3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19" tIns="40010" rIns="80019" bIns="40010" anchor="ctr"/>
          <a:lstStyle/>
          <a:p>
            <a:pPr algn="ctr">
              <a:defRPr/>
            </a:pPr>
            <a:endParaRPr lang="en-US" sz="69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22889107" y="25602309"/>
            <a:ext cx="9375990" cy="832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000" b="1" dirty="0" smtClean="0">
                <a:latin typeface="Calibri"/>
                <a:cs typeface="Calibri"/>
              </a:rPr>
              <a:t>  Figure 2: Pilot </a:t>
            </a:r>
            <a:r>
              <a:rPr lang="en-US" sz="4000" b="1" dirty="0">
                <a:latin typeface="Calibri"/>
                <a:cs typeface="Calibri"/>
              </a:rPr>
              <a:t>s</a:t>
            </a:r>
            <a:r>
              <a:rPr lang="en-US" sz="4000" b="1" dirty="0" smtClean="0">
                <a:latin typeface="Calibri"/>
                <a:cs typeface="Calibri"/>
              </a:rPr>
              <a:t>urvey content.</a:t>
            </a:r>
            <a:endParaRPr lang="en-US" sz="4000" b="1" dirty="0">
              <a:latin typeface="Calibri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3600" dirty="0">
              <a:latin typeface="Calibri"/>
              <a:cs typeface="Calibri"/>
            </a:endParaRPr>
          </a:p>
          <a:p>
            <a:pPr marL="571500" indent="-571500" eaLnBrk="1" hangingPunct="1">
              <a:spcBef>
                <a:spcPct val="0"/>
              </a:spcBef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Content areas of difficulty</a:t>
            </a:r>
          </a:p>
          <a:p>
            <a:pPr marL="571500" indent="-571500" eaLnBrk="1" hangingPunct="1">
              <a:spcBef>
                <a:spcPct val="0"/>
              </a:spcBef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Format preference for learning: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Focused history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Physical Exam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Management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Differential Diagnosis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Procedural skills</a:t>
            </a:r>
          </a:p>
          <a:p>
            <a:pPr marL="571500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Website evaluation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Formats most used</a:t>
            </a:r>
          </a:p>
          <a:p>
            <a:pPr marL="2491404" lvl="1" indent="-571500" eaLnBrk="1" hangingPunct="1">
              <a:buFont typeface="Arial"/>
              <a:buChar char="•"/>
            </a:pPr>
            <a:r>
              <a:rPr lang="en-US" sz="3300" dirty="0" smtClean="0">
                <a:latin typeface="Calibri"/>
                <a:cs typeface="Calibri"/>
              </a:rPr>
              <a:t>Formats most useful</a:t>
            </a:r>
          </a:p>
          <a:p>
            <a:pPr eaLnBrk="1" hangingPunct="1"/>
            <a:endParaRPr lang="en-US" sz="3300" dirty="0" smtClean="0">
              <a:latin typeface="Calibri"/>
              <a:cs typeface="Calibri"/>
            </a:endParaRPr>
          </a:p>
          <a:p>
            <a:pPr lvl="0" eaLnBrk="1" hangingPunct="1"/>
            <a:r>
              <a:rPr lang="en-US" sz="3300" b="1" dirty="0" smtClean="0">
                <a:latin typeface="Calibri"/>
                <a:cs typeface="Calibri"/>
              </a:rPr>
              <a:t>Sample question: </a:t>
            </a:r>
            <a:r>
              <a:rPr lang="en-US" sz="3300" dirty="0">
                <a:latin typeface="Calibri"/>
                <a:cs typeface="Calibri"/>
              </a:rPr>
              <a:t>Which format of online content would you have found most useful to learn about procedural skills</a:t>
            </a:r>
            <a:r>
              <a:rPr lang="en-US" sz="3300" dirty="0" smtClean="0">
                <a:latin typeface="Calibri"/>
                <a:cs typeface="Calibri"/>
              </a:rPr>
              <a:t>?</a:t>
            </a:r>
            <a:endParaRPr lang="en-US" sz="33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3117707" y="33913048"/>
            <a:ext cx="934349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 rtlCol="0">
            <a:spAutoFit/>
          </a:bodyPr>
          <a:lstStyle/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Quick 15 </a:t>
            </a:r>
            <a:r>
              <a:rPr lang="en-US" sz="3300" dirty="0" smtClean="0">
                <a:latin typeface="Calibri"/>
                <a:cs typeface="Calibri"/>
              </a:rPr>
              <a:t>min. </a:t>
            </a:r>
            <a:r>
              <a:rPr lang="en-US" sz="3300" dirty="0">
                <a:latin typeface="Calibri"/>
                <a:cs typeface="Calibri"/>
              </a:rPr>
              <a:t>podcasts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 smtClean="0">
                <a:latin typeface="Calibri"/>
                <a:cs typeface="Calibri"/>
              </a:rPr>
              <a:t>1 hour </a:t>
            </a:r>
            <a:r>
              <a:rPr lang="en-US" sz="3300" dirty="0">
                <a:latin typeface="Calibri"/>
                <a:cs typeface="Calibri"/>
              </a:rPr>
              <a:t>detailed podcast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Quick 15 </a:t>
            </a:r>
            <a:r>
              <a:rPr lang="en-US" sz="3300" dirty="0" smtClean="0">
                <a:latin typeface="Calibri"/>
                <a:cs typeface="Calibri"/>
              </a:rPr>
              <a:t>min. </a:t>
            </a:r>
            <a:r>
              <a:rPr lang="en-US" sz="3300" dirty="0" err="1">
                <a:latin typeface="Calibri"/>
                <a:cs typeface="Calibri"/>
              </a:rPr>
              <a:t>vodcast</a:t>
            </a:r>
            <a:endParaRPr lang="en-US" sz="3300" dirty="0">
              <a:latin typeface="Calibri"/>
              <a:cs typeface="Calibri"/>
            </a:endParaRP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 smtClean="0">
                <a:latin typeface="Calibri"/>
                <a:cs typeface="Calibri"/>
              </a:rPr>
              <a:t>1 hour detailed </a:t>
            </a:r>
            <a:r>
              <a:rPr lang="en-US" sz="3300" dirty="0" err="1">
                <a:latin typeface="Calibri"/>
                <a:cs typeface="Calibri"/>
              </a:rPr>
              <a:t>vodcast</a:t>
            </a:r>
            <a:endParaRPr lang="en-US" sz="3300" dirty="0">
              <a:latin typeface="Calibri"/>
              <a:cs typeface="Calibri"/>
            </a:endParaRP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Video vignette 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endParaRPr lang="en-US" sz="3300" dirty="0" smtClean="0">
              <a:latin typeface="Calibri"/>
              <a:cs typeface="Calibri"/>
            </a:endParaRP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endParaRPr lang="en-US" sz="3300" dirty="0">
              <a:latin typeface="Calibri"/>
              <a:cs typeface="Calibri"/>
            </a:endParaRPr>
          </a:p>
          <a:p>
            <a:pPr marL="0" lvl="1" indent="0">
              <a:tabLst>
                <a:tab pos="804863" algn="l"/>
                <a:tab pos="1797050" algn="l"/>
              </a:tabLst>
            </a:pPr>
            <a:endParaRPr lang="en-US" sz="3300" dirty="0" smtClean="0">
              <a:latin typeface="Calibri"/>
              <a:cs typeface="Calibri"/>
            </a:endParaRPr>
          </a:p>
          <a:p>
            <a:pPr marL="0" lvl="1" indent="0">
              <a:tabLst>
                <a:tab pos="804863" algn="l"/>
                <a:tab pos="1797050" algn="l"/>
              </a:tabLst>
            </a:pPr>
            <a:endParaRPr lang="en-US" sz="3300" dirty="0" smtClean="0">
              <a:latin typeface="Calibri"/>
              <a:cs typeface="Calibri"/>
            </a:endParaRP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 smtClean="0">
                <a:latin typeface="Calibri"/>
                <a:cs typeface="Calibri"/>
              </a:rPr>
              <a:t>Written </a:t>
            </a:r>
            <a:r>
              <a:rPr lang="en-US" sz="3300" dirty="0">
                <a:latin typeface="Calibri"/>
                <a:cs typeface="Calibri"/>
              </a:rPr>
              <a:t>summaries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Quizzes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Interactive virtual patient presentation </a:t>
            </a:r>
          </a:p>
          <a:p>
            <a:pPr marL="434975" lvl="1" indent="-434975">
              <a:buFont typeface="Arial"/>
              <a:buChar char="•"/>
              <a:tabLst>
                <a:tab pos="804863" algn="l"/>
                <a:tab pos="1797050" algn="l"/>
              </a:tabLst>
            </a:pPr>
            <a:r>
              <a:rPr lang="en-US" sz="3300" dirty="0">
                <a:latin typeface="Calibri"/>
                <a:cs typeface="Calibri"/>
              </a:rPr>
              <a:t>Discussion boards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3300" dirty="0" err="1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4325599" y="24922162"/>
            <a:ext cx="8153401" cy="1176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558800">
              <a:spcAft>
                <a:spcPts val="1200"/>
              </a:spcAft>
            </a:pPr>
            <a:r>
              <a:rPr lang="en-US" sz="4000" dirty="0">
                <a:latin typeface="Calibri"/>
                <a:cs typeface="Calibri"/>
              </a:rPr>
              <a:t>learning and quizzes) should be a </a:t>
            </a:r>
            <a:r>
              <a:rPr lang="en-US" sz="4000" b="1" i="1" dirty="0">
                <a:latin typeface="Calibri"/>
                <a:cs typeface="Calibri"/>
              </a:rPr>
              <a:t>supplemental resource </a:t>
            </a:r>
            <a:r>
              <a:rPr lang="en-US" sz="4000" dirty="0">
                <a:latin typeface="Calibri"/>
                <a:cs typeface="Calibri"/>
              </a:rPr>
              <a:t>to traditional learning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endParaRPr lang="en-US" sz="2200" dirty="0">
              <a:cs typeface="Arial" panose="020B0604020202020204" pitchFamily="34" charset="0"/>
            </a:endParaRPr>
          </a:p>
          <a:p>
            <a:pPr marL="571500" lvl="0" indent="-571500">
              <a:lnSpc>
                <a:spcPct val="107000"/>
              </a:lnSpc>
              <a:spcAft>
                <a:spcPts val="1200"/>
              </a:spcAft>
              <a:buFont typeface="Arial"/>
              <a:buChar char="•"/>
            </a:pPr>
            <a:r>
              <a:rPr lang="en-US" sz="4000" dirty="0" smtClean="0">
                <a:latin typeface="Calibri"/>
                <a:cs typeface="Calibri"/>
              </a:rPr>
              <a:t>Although </a:t>
            </a:r>
            <a:r>
              <a:rPr lang="en-US" sz="4000" dirty="0">
                <a:latin typeface="Calibri"/>
                <a:cs typeface="Calibri"/>
              </a:rPr>
              <a:t>some medical students and residents reported </a:t>
            </a:r>
            <a:r>
              <a:rPr lang="en-US" sz="4000" dirty="0" smtClean="0">
                <a:latin typeface="Calibri"/>
                <a:cs typeface="Calibri"/>
              </a:rPr>
              <a:t>greater </a:t>
            </a:r>
            <a:r>
              <a:rPr lang="en-US" sz="4000" dirty="0">
                <a:latin typeface="Calibri"/>
                <a:cs typeface="Calibri"/>
              </a:rPr>
              <a:t>satisfaction </a:t>
            </a:r>
            <a:r>
              <a:rPr lang="en-US" sz="4000" dirty="0" smtClean="0">
                <a:latin typeface="Calibri"/>
                <a:cs typeface="Calibri"/>
              </a:rPr>
              <a:t>with </a:t>
            </a:r>
            <a:r>
              <a:rPr lang="en-US" sz="4000" dirty="0">
                <a:latin typeface="Calibri"/>
                <a:cs typeface="Calibri"/>
              </a:rPr>
              <a:t>interactive learning modalities, </a:t>
            </a:r>
            <a:r>
              <a:rPr lang="en-US" sz="4000" i="1" dirty="0">
                <a:latin typeface="Calibri"/>
                <a:cs typeface="Calibri"/>
              </a:rPr>
              <a:t>not all students achieved significantly better test results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compared </a:t>
            </a:r>
            <a:r>
              <a:rPr lang="en-US" sz="4000" dirty="0">
                <a:latin typeface="Calibri"/>
                <a:cs typeface="Calibri"/>
              </a:rPr>
              <a:t>to </a:t>
            </a:r>
            <a:r>
              <a:rPr lang="en-US" sz="4000" dirty="0" smtClean="0">
                <a:latin typeface="Calibri"/>
                <a:cs typeface="Calibri"/>
              </a:rPr>
              <a:t>standard </a:t>
            </a:r>
            <a:r>
              <a:rPr lang="en-US" sz="4000" dirty="0">
                <a:latin typeface="Calibri"/>
                <a:cs typeface="Calibri"/>
              </a:rPr>
              <a:t>lecture or textbook </a:t>
            </a:r>
            <a:r>
              <a:rPr lang="en-US" sz="4000" dirty="0" smtClean="0">
                <a:latin typeface="Calibri"/>
                <a:cs typeface="Calibri"/>
              </a:rPr>
              <a:t>learning</a:t>
            </a:r>
          </a:p>
          <a:p>
            <a:pPr lvl="0">
              <a:lnSpc>
                <a:spcPct val="107000"/>
              </a:lnSpc>
              <a:spcAft>
                <a:spcPts val="1200"/>
              </a:spcAft>
            </a:pPr>
            <a:endParaRPr lang="en-US" sz="2200" dirty="0" smtClean="0">
              <a:latin typeface="Calibri"/>
              <a:cs typeface="Calibri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Arial"/>
              <a:buChar char="•"/>
            </a:pPr>
            <a:r>
              <a:rPr lang="en-US" sz="4000" dirty="0">
                <a:latin typeface="Calibri"/>
                <a:cs typeface="Calibri"/>
              </a:rPr>
              <a:t>A</a:t>
            </a:r>
            <a:r>
              <a:rPr lang="en-US" sz="4000" dirty="0" smtClean="0">
                <a:latin typeface="Calibri"/>
                <a:cs typeface="Calibri"/>
              </a:rPr>
              <a:t> pilot </a:t>
            </a:r>
            <a:r>
              <a:rPr lang="en-US" sz="4000" dirty="0">
                <a:latin typeface="Calibri"/>
                <a:cs typeface="Calibri"/>
              </a:rPr>
              <a:t>survey structured around the nationally approved </a:t>
            </a:r>
            <a:r>
              <a:rPr lang="en-US" sz="4000" b="1" dirty="0" err="1">
                <a:latin typeface="Calibri"/>
                <a:cs typeface="Calibri"/>
              </a:rPr>
              <a:t>canuc-paeds</a:t>
            </a:r>
            <a:r>
              <a:rPr lang="en-US" sz="4000" b="1" dirty="0">
                <a:latin typeface="Calibri"/>
                <a:cs typeface="Calibri"/>
              </a:rPr>
              <a:t> </a:t>
            </a:r>
            <a:r>
              <a:rPr lang="en-US" sz="4000" b="1" dirty="0" smtClean="0">
                <a:latin typeface="Calibri"/>
                <a:cs typeface="Calibri"/>
              </a:rPr>
              <a:t>curriculum</a:t>
            </a:r>
            <a:r>
              <a:rPr lang="en-US" sz="4000" dirty="0" smtClean="0">
                <a:latin typeface="Calibri"/>
                <a:cs typeface="Calibri"/>
              </a:rPr>
              <a:t> was designed to </a:t>
            </a:r>
            <a:r>
              <a:rPr lang="en-US" sz="4000" dirty="0">
                <a:latin typeface="Calibri"/>
                <a:cs typeface="Calibri"/>
              </a:rPr>
              <a:t>evaluate student preferences for a variety of learning mediums </a:t>
            </a:r>
            <a:r>
              <a:rPr lang="en-US" sz="4000" dirty="0" smtClean="0">
                <a:latin typeface="Calibri"/>
                <a:cs typeface="Calibri"/>
              </a:rPr>
              <a:t>summarised in Figure 2</a:t>
            </a:r>
            <a:endParaRPr lang="en-US" sz="4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4859000" y="7508177"/>
            <a:ext cx="16834493" cy="10553658"/>
            <a:chOff x="107504" y="308564"/>
            <a:chExt cx="9159394" cy="6368010"/>
          </a:xfrm>
        </p:grpSpPr>
        <p:sp>
          <p:nvSpPr>
            <p:cNvPr id="28" name="Rectangle 27"/>
            <p:cNvSpPr/>
            <p:nvPr/>
          </p:nvSpPr>
          <p:spPr>
            <a:xfrm>
              <a:off x="107504" y="308564"/>
              <a:ext cx="1512168" cy="9601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Ovid Medline (62)</a:t>
              </a:r>
              <a:endParaRPr lang="en-US" sz="30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23728" y="308564"/>
              <a:ext cx="1512168" cy="9601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err="1" smtClean="0"/>
                <a:t>Embase</a:t>
              </a:r>
              <a:r>
                <a:rPr lang="en-US" sz="3000" dirty="0" smtClean="0"/>
                <a:t> </a:t>
              </a:r>
            </a:p>
            <a:p>
              <a:pPr algn="ctr"/>
              <a:r>
                <a:rPr lang="en-US" sz="3000" dirty="0" smtClean="0"/>
                <a:t>(22)</a:t>
              </a:r>
              <a:endParaRPr lang="en-US" sz="3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39952" y="308564"/>
              <a:ext cx="1512168" cy="9601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ERIC </a:t>
              </a:r>
            </a:p>
            <a:p>
              <a:pPr algn="ctr"/>
              <a:r>
                <a:rPr lang="en-US" sz="3000" dirty="0" smtClean="0"/>
                <a:t>(33)</a:t>
              </a:r>
              <a:endParaRPr lang="en-US" sz="3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23728" y="2852936"/>
              <a:ext cx="1512168" cy="7920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Title &amp; Abstract Review</a:t>
              </a:r>
              <a:r>
                <a:rPr lang="en-US" sz="3000" dirty="0"/>
                <a:t> </a:t>
              </a:r>
              <a:r>
                <a:rPr lang="en-US" sz="3000" dirty="0" smtClean="0"/>
                <a:t>(141)</a:t>
              </a:r>
              <a:endParaRPr lang="en-US" sz="3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23728" y="4365104"/>
              <a:ext cx="1512168" cy="7920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Full Text Review</a:t>
              </a:r>
            </a:p>
            <a:p>
              <a:pPr algn="ctr"/>
              <a:r>
                <a:rPr lang="en-US" sz="3000" dirty="0" smtClean="0"/>
                <a:t>(28)</a:t>
              </a:r>
              <a:endParaRPr lang="en-US" sz="3000" dirty="0"/>
            </a:p>
          </p:txBody>
        </p:sp>
        <p:cxnSp>
          <p:nvCxnSpPr>
            <p:cNvPr id="33" name="Straight Arrow Connector 32"/>
            <p:cNvCxnSpPr>
              <a:stCxn id="29" idx="2"/>
              <a:endCxn id="31" idx="0"/>
            </p:cNvCxnSpPr>
            <p:nvPr/>
          </p:nvCxnSpPr>
          <p:spPr>
            <a:xfrm>
              <a:off x="2879813" y="1268760"/>
              <a:ext cx="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2"/>
              <a:endCxn id="32" idx="0"/>
            </p:cNvCxnSpPr>
            <p:nvPr/>
          </p:nvCxnSpPr>
          <p:spPr>
            <a:xfrm>
              <a:off x="2879812" y="364502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30" idx="2"/>
              <a:endCxn id="31" idx="0"/>
            </p:cNvCxnSpPr>
            <p:nvPr/>
          </p:nvCxnSpPr>
          <p:spPr>
            <a:xfrm rot="5400000">
              <a:off x="3095837" y="1052737"/>
              <a:ext cx="1584176" cy="201622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28" idx="2"/>
              <a:endCxn id="31" idx="0"/>
            </p:cNvCxnSpPr>
            <p:nvPr/>
          </p:nvCxnSpPr>
          <p:spPr>
            <a:xfrm rot="16200000" flipH="1">
              <a:off x="1079612" y="1052736"/>
              <a:ext cx="1584176" cy="201622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5148064" y="3645024"/>
              <a:ext cx="1512168" cy="792088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113 Excluded 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843808" y="4005064"/>
              <a:ext cx="23042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23728" y="5877272"/>
              <a:ext cx="1512168" cy="7920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Included Articles</a:t>
              </a:r>
            </a:p>
            <a:p>
              <a:pPr algn="ctr"/>
              <a:r>
                <a:rPr lang="en-US" sz="3000" dirty="0" smtClean="0"/>
                <a:t>(13)</a:t>
              </a:r>
              <a:endParaRPr lang="en-US" sz="3000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879812" y="5157192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5148064" y="5157192"/>
              <a:ext cx="1512168" cy="792088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15 Excluded 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2843808" y="5517232"/>
              <a:ext cx="23042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7020272" y="4425027"/>
              <a:ext cx="2246626" cy="225154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000" b="1" dirty="0" smtClean="0"/>
                <a:t>Reasons for Exclusion:</a:t>
              </a:r>
            </a:p>
            <a:p>
              <a:endParaRPr lang="en-US" sz="3000" dirty="0" smtClean="0"/>
            </a:p>
            <a:p>
              <a:r>
                <a:rPr lang="en-US" sz="3000" dirty="0" smtClean="0"/>
                <a:t>7 – Article not found</a:t>
              </a:r>
            </a:p>
            <a:p>
              <a:r>
                <a:rPr lang="en-US" sz="3000" dirty="0" smtClean="0"/>
                <a:t>6 – Does not evaluate  learner preference</a:t>
              </a:r>
            </a:p>
            <a:p>
              <a:r>
                <a:rPr lang="en-US" sz="3000" dirty="0" smtClean="0"/>
                <a:t>1 – Not physician study</a:t>
              </a:r>
            </a:p>
            <a:p>
              <a:r>
                <a:rPr lang="en-US" sz="3000" dirty="0" smtClean="0"/>
                <a:t>1 – Article not in English</a:t>
              </a:r>
            </a:p>
          </p:txBody>
        </p:sp>
        <p:cxnSp>
          <p:nvCxnSpPr>
            <p:cNvPr id="44" name="Straight Connector 43"/>
            <p:cNvCxnSpPr>
              <a:stCxn id="41" idx="3"/>
              <a:endCxn id="43" idx="1"/>
            </p:cNvCxnSpPr>
            <p:nvPr/>
          </p:nvCxnSpPr>
          <p:spPr>
            <a:xfrm flipV="1">
              <a:off x="6660232" y="5550801"/>
              <a:ext cx="360039" cy="243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6156176" y="308564"/>
              <a:ext cx="1512168" cy="9601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/>
                <a:t>EBM (Incl</a:t>
              </a:r>
              <a:r>
                <a:rPr lang="en-US" sz="3000" dirty="0"/>
                <a:t>.</a:t>
              </a:r>
              <a:r>
                <a:rPr lang="en-US" sz="3000" dirty="0" smtClean="0"/>
                <a:t> Cochrane)</a:t>
              </a:r>
            </a:p>
            <a:p>
              <a:pPr algn="ctr"/>
              <a:r>
                <a:rPr lang="en-US" sz="3000" dirty="0" smtClean="0"/>
                <a:t>(24)</a:t>
              </a:r>
              <a:endParaRPr lang="en-US" sz="3000" dirty="0"/>
            </a:p>
          </p:txBody>
        </p:sp>
        <p:cxnSp>
          <p:nvCxnSpPr>
            <p:cNvPr id="47" name="Elbow Connector 46"/>
            <p:cNvCxnSpPr>
              <a:stCxn id="45" idx="2"/>
              <a:endCxn id="31" idx="0"/>
            </p:cNvCxnSpPr>
            <p:nvPr/>
          </p:nvCxnSpPr>
          <p:spPr>
            <a:xfrm rot="5400000">
              <a:off x="4103949" y="44624"/>
              <a:ext cx="1584176" cy="403244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84400" y="807518"/>
            <a:ext cx="5045328" cy="3769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>
        <a:spAutoFit/>
      </a:bodyPr>
      <a:lstStyle>
        <a:defPPr eaLnBrk="1" hangingPunct="1">
          <a:spcBef>
            <a:spcPct val="0"/>
          </a:spcBef>
          <a:buFontTx/>
          <a:buNone/>
          <a:defRPr sz="2599" dirty="0" err="1">
            <a:latin typeface="+mj-lt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1157</Words>
  <Application>Microsoft Office PowerPoint</Application>
  <PresentationFormat>Custom</PresentationFormat>
  <Paragraphs>99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AICT Helpdesk</dc:creator>
  <cp:lastModifiedBy>Campbell, Sandy</cp:lastModifiedBy>
  <cp:revision>178</cp:revision>
  <dcterms:created xsi:type="dcterms:W3CDTF">2009-05-01T18:25:06Z</dcterms:created>
  <dcterms:modified xsi:type="dcterms:W3CDTF">2014-07-29T16:03:01Z</dcterms:modified>
</cp:coreProperties>
</file>