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5E28BA-E566-4ACC-9D86-0C77AD856A19}">
  <a:tblStyle styleId="{495E28BA-E566-4ACC-9D86-0C77AD856A1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ibrary.illinois.edu/bycollege/" TargetMode="External"/><Relationship Id="rId3" Type="http://schemas.openxmlformats.org/officeDocument/2006/relationships/hyperlink" Target="https://www.library.illinois.edu/scp/"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a/ualberta.ca/presentation/d/1MK_bm_8_HiqtSCfkkcUihu9oMr1cGaQEoJjvg7rLvck/edit?usp=drive_web"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d608a8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d608a8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- 3 min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e2618f93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8e2618f9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8e2618f9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8e2618f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4cd6393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4cd6393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Differentiating between OER, OEP, and “Open Admission”.  What do we plan to focus on right now? OER and OEP.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4cd63938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4cd63938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8f00023c8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8f00023c8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 sz="1400">
                <a:solidFill>
                  <a:schemeClr val="dk1"/>
                </a:solidFill>
              </a:rPr>
              <a:t>Know their rights as an instructor</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Relationship of IP, copyright, public domain and creative commons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Walk through of creative commons licensing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Send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4cd63938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4cd63938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Copyright Office </a:t>
            </a:r>
            <a:endParaRPr/>
          </a:p>
          <a:p>
            <a:pPr indent="0" lvl="0" marL="0" rtl="0" algn="l">
              <a:spcBef>
                <a:spcPts val="0"/>
              </a:spcBef>
              <a:spcAft>
                <a:spcPts val="0"/>
              </a:spcAft>
              <a:buNone/>
            </a:pPr>
            <a:r>
              <a:rPr lang="en"/>
              <a:t>Handout pamphlets - trifold </a:t>
            </a:r>
            <a:endParaRPr/>
          </a:p>
          <a:p>
            <a:pPr indent="0" lvl="0" marL="0" rtl="0" algn="l">
              <a:spcBef>
                <a:spcPts val="0"/>
              </a:spcBef>
              <a:spcAft>
                <a:spcPts val="0"/>
              </a:spcAft>
              <a:buNone/>
            </a:pPr>
            <a:r>
              <a:rPr lang="en"/>
              <a:t>Handout - 5R licensing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69ed9599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69ed9599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a:t>
            </a:r>
            <a:br>
              <a:rPr lang="en"/>
            </a:br>
            <a:br>
              <a:rPr lang="en"/>
            </a:br>
            <a:r>
              <a:rPr lang="en" sz="1050">
                <a:solidFill>
                  <a:srgbClr val="222222"/>
                </a:solidFill>
                <a:highlight>
                  <a:srgbClr val="FFFFFF"/>
                </a:highlight>
              </a:rPr>
              <a:t>Instructors can find OER in a variety of resources. Most OER organizations or collaborations have a database or central list of resources that faculty have added. Some databases also feature annotations or faculty feedback. Additionally, many disciplines have their own OER websites. The list below is not comprehensive but can instead be used as a starting point for faculty doing interdisciplinary work or work in any discipline. Remember that not all of the learning materials in these repositories and sources are OER for modifying but most of the content is freely available under Fair Use and/or with attribution.</a:t>
            </a:r>
            <a:endParaRPr sz="1050">
              <a:solidFill>
                <a:srgbClr val="222222"/>
              </a:solidFill>
              <a:highlight>
                <a:srgbClr val="FFFFFF"/>
              </a:highlight>
            </a:endParaRPr>
          </a:p>
          <a:p>
            <a:pPr indent="0" lvl="0" marL="0" rtl="0" algn="l">
              <a:spcBef>
                <a:spcPts val="0"/>
              </a:spcBef>
              <a:spcAft>
                <a:spcPts val="0"/>
              </a:spcAft>
              <a:buNone/>
            </a:pPr>
            <a:r>
              <a:t/>
            </a:r>
            <a:endParaRPr sz="1050">
              <a:solidFill>
                <a:srgbClr val="222222"/>
              </a:solidFill>
              <a:highlight>
                <a:srgbClr val="FFFFFF"/>
              </a:highlight>
            </a:endParaRPr>
          </a:p>
          <a:p>
            <a:pPr indent="0" lvl="0" marL="0" rtl="0" algn="l">
              <a:spcBef>
                <a:spcPts val="0"/>
              </a:spcBef>
              <a:spcAft>
                <a:spcPts val="0"/>
              </a:spcAft>
              <a:buNone/>
            </a:pPr>
            <a:r>
              <a:rPr lang="en" sz="1050">
                <a:solidFill>
                  <a:srgbClr val="333333"/>
                </a:solidFill>
                <a:highlight>
                  <a:srgbClr val="FFFFFF"/>
                </a:highlight>
              </a:rPr>
              <a:t>Librarians are experts in finding and evaluating resources. This includes Open Educational Resources (OER). The library has copyright/ author rights experts as well as librarians with subject expertise that can help you navigate this new and growing area. Please contact your </a:t>
            </a:r>
            <a:r>
              <a:rPr lang="en" sz="1050" u="sng">
                <a:solidFill>
                  <a:srgbClr val="337AB7"/>
                </a:solidFill>
                <a:highlight>
                  <a:srgbClr val="FFFFFF"/>
                </a:highlight>
                <a:hlinkClick r:id="rId2">
                  <a:extLst>
                    <a:ext uri="{A12FA001-AC4F-418D-AE19-62706E023703}">
                      <ahyp:hlinkClr val="tx"/>
                    </a:ext>
                  </a:extLst>
                </a:hlinkClick>
              </a:rPr>
              <a:t>subject librarian</a:t>
            </a:r>
            <a:r>
              <a:rPr lang="en" sz="1050">
                <a:solidFill>
                  <a:srgbClr val="333333"/>
                </a:solidFill>
                <a:highlight>
                  <a:srgbClr val="FFFFFF"/>
                </a:highlight>
              </a:rPr>
              <a:t> or the </a:t>
            </a:r>
            <a:r>
              <a:rPr lang="en" sz="1050" u="sng">
                <a:solidFill>
                  <a:srgbClr val="337AB7"/>
                </a:solidFill>
                <a:highlight>
                  <a:srgbClr val="FFFFFF"/>
                </a:highlight>
                <a:hlinkClick r:id="rId3">
                  <a:extLst>
                    <a:ext uri="{A12FA001-AC4F-418D-AE19-62706E023703}">
                      <ahyp:hlinkClr val="tx"/>
                    </a:ext>
                  </a:extLst>
                </a:hlinkClick>
              </a:rPr>
              <a:t>Scholarly Communications and Publishing</a:t>
            </a:r>
            <a:r>
              <a:rPr lang="en" sz="1050">
                <a:solidFill>
                  <a:srgbClr val="333333"/>
                </a:solidFill>
                <a:highlight>
                  <a:srgbClr val="FFFFFF"/>
                </a:highlight>
              </a:rPr>
              <a:t> for more information. They will help you or direct you to someone that might know more about the resource.</a:t>
            </a:r>
            <a:endParaRPr sz="1050">
              <a:solidFill>
                <a:srgbClr val="333333"/>
              </a:solidFill>
              <a:highlight>
                <a:srgbClr val="FFFFFF"/>
              </a:highlight>
            </a:endParaRPr>
          </a:p>
          <a:p>
            <a:pPr indent="0" lvl="0" marL="0" rtl="0" algn="l">
              <a:spcBef>
                <a:spcPts val="0"/>
              </a:spcBef>
              <a:spcAft>
                <a:spcPts val="0"/>
              </a:spcAft>
              <a:buNone/>
            </a:pPr>
            <a:r>
              <a:t/>
            </a:r>
            <a:endParaRPr sz="1050">
              <a:solidFill>
                <a:srgbClr val="333333"/>
              </a:solidFill>
              <a:highlight>
                <a:srgbClr val="FFFFFF"/>
              </a:highlight>
            </a:endParaRPr>
          </a:p>
          <a:p>
            <a:pPr indent="0" lvl="0" marL="0" rtl="0" algn="l">
              <a:spcBef>
                <a:spcPts val="0"/>
              </a:spcBef>
              <a:spcAft>
                <a:spcPts val="0"/>
              </a:spcAft>
              <a:buNone/>
            </a:pPr>
            <a:r>
              <a:t/>
            </a:r>
            <a:endParaRPr sz="1050">
              <a:solidFill>
                <a:srgbClr val="333333"/>
              </a:solidFill>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77fd33c6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77fd33c6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4cd639384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4cd639384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 - 5 min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d1db73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d1db73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- 5 min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cd639384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4cd639384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 provide overview of Cost, Quality/Pedagogy (how are we teaching and learning), and Access/Discoverability and different stakeholder groups with one or more of these perspectives </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why is this even a thing? Here you see the venn diagram Krysta referenced at the beginning of the workshop, and these three areas are what we consistently see as the key motivators for people to participate in the use or promotion of OERs. I’ll talk through each point a bit for you, but I’m sure if you think back to the beginning of the workshop you were able to see where your own educational experience fits into one of these categories.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4cd639384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4cd639384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BCcampus Initiative, has generated estimated savings in the range of $3.7 to 4.4 million (BCcampus, 2017)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(K) “Cost savings are a big value proposition of OER and the numbers are hard to ignore. For example, in BC the provincial work of promoting the use and development of OER over the last (x) amount of years has led to an estimated savings of $3.7 to $4.4 million. A provincial program in Alberta saved students $480k in just one term by funding adoption pilots across the </a:t>
            </a:r>
            <a:r>
              <a:rPr lang="en" sz="1000">
                <a:solidFill>
                  <a:schemeClr val="dk1"/>
                </a:solidFill>
              </a:rPr>
              <a:t>province</a:t>
            </a:r>
            <a:r>
              <a:rPr lang="en" sz="1000">
                <a:solidFill>
                  <a:schemeClr val="dk1"/>
                </a:solidFill>
              </a:rPr>
              <a:t>. With statistics showing that half of students have taken few courses at some point in their studies due to the cost of textbooks and less than half purchase the edition required by their course, cost of course materials is definitely a barrier to our students’ success”  </a:t>
            </a:r>
            <a:endParaRPr sz="10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4cd639384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4cd639384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OER support open pedagogy practices - they are not NECESSARY to practice open pedagogy but they are one way to facilitate it.  Will pull in some examples from student evaluation results achieved in ABOER.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(K) “Flexibility to remix and revise course materials is one of the biggest draws to OER for instructors. In addition to customizing their own teaching materials, they can bring that customization into their classroom activities to enrich their student’s learning, too. A great example is UBC open case studies where students and instructors co-create </a:t>
            </a:r>
            <a:r>
              <a:rPr lang="en"/>
              <a:t>interdisciplinary</a:t>
            </a:r>
            <a:r>
              <a:rPr lang="en"/>
              <a:t> case studies. Not only does this allow for the class to dig into the content in new ways, but for others to use the students’ work, and build upon it for further localization and context of the materials” .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4cd639384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4cd639384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Adding more context. Examples. Library language.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77fd33c6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77fd33c6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4cd639384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4cd639384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CASA recommended funding from the federal budget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Every year there is a textbook broke campaign across the province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now included in the undergraduate students policy of official positions and goals for the SU (K) “and the new SU VPA has clearly stated “affordability of course materials” as one of her platforms.” </a:t>
            </a:r>
            <a:br>
              <a:rPr lang="en"/>
            </a:br>
            <a:br>
              <a:rPr lang="en"/>
            </a:br>
            <a:r>
              <a:rPr lang="en"/>
              <a:t>Supporting colleagues and world recognized examples that are being used to teach.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Let’s keep the movement going because people are looking for it and </a:t>
            </a:r>
            <a:r>
              <a:rPr lang="en"/>
              <a:t>it's</a:t>
            </a:r>
            <a:r>
              <a:rPr lang="en"/>
              <a:t> going somewhere!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(K) “Instructors on our campus are already doing this. These are just three of so many examples across our campus. These instructors are using OER to either enrich their students’ learning, reduce the cost to their students, or both. With the workload and modesty of these caring instructors, we often have to go about interviewing and asking questions to discover this great work and we are discovering more and more as we continue this work on campus. It’s </a:t>
            </a:r>
            <a:r>
              <a:rPr lang="en"/>
              <a:t>heartwarming</a:t>
            </a:r>
            <a:r>
              <a:rPr lang="en"/>
              <a:t> and very exciting. The core value behind OER is sharing and collaboration, so we aim to create awareness for the OER work being done on campus, provide the support they need to go the next step, and help these instructors connect, create community, and share their work.”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61a05fb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61a05fb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- 30 min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69ed959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69ed959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Copyright Office </a:t>
            </a:r>
            <a:endParaRPr/>
          </a:p>
          <a:p>
            <a:pPr indent="0" lvl="0" marL="0" rtl="0" algn="l">
              <a:spcBef>
                <a:spcPts val="0"/>
              </a:spcBef>
              <a:spcAft>
                <a:spcPts val="0"/>
              </a:spcAft>
              <a:buNone/>
            </a:pPr>
            <a:r>
              <a:rPr lang="en"/>
              <a:t>Handout - 5R licensing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61a05fb3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61a05fb3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61a05fb3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61a05fb3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Split into groups. Hand out “course packs” (3 resources per group, here: </a:t>
            </a:r>
            <a:r>
              <a:rPr lang="en" u="sng">
                <a:solidFill>
                  <a:schemeClr val="hlink"/>
                </a:solidFill>
                <a:hlinkClick r:id="rId2"/>
              </a:rPr>
              <a:t>https://docs.google.com/a/ualberta.ca/presentation/d/1MK_bm_8_HiqtSCfkkcUihu9oMr1cGaQEoJjvg7rLvck/edit?usp=drive_web</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Scene: “I am an instructor and you’re filling in to teach my class. Since this is fiction, you can choose the subject matter and the length of the class. The three sheets you have in your hand represent the resources I wnat you to teach my students. You have nothing else. Choose one of the activities on the slide based on the licensing of the resources I have given you. Use the 5R-CC chart as reference for your decision making”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Share with the group: what resources did you have to work with (everyone has different packs), what activity did you choose and why? What opportunities and limitations does this create for student learning?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f00023c8_2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f00023c8_2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- 3 min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8d608a8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8d608a8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8e2618f9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8e2618f9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8e2618f9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8e2618f9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e2618f93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8e2618f93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8f00023c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8f00023c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“open” is a movement </a:t>
            </a:r>
            <a:r>
              <a:rPr lang="en"/>
              <a:t>occurring</a:t>
            </a:r>
            <a:r>
              <a:rPr lang="en"/>
              <a:t> in </a:t>
            </a:r>
            <a:r>
              <a:rPr lang="en"/>
              <a:t>education</a:t>
            </a:r>
            <a:r>
              <a:rPr lang="en"/>
              <a:t> and beyond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8f00023c8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8f00023c8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are talking about ONE of these circles: Education, meaning Teaching.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f00023c8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f00023c8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one is overwhelming but it helps us focus our attention today…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f00023c8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8f00023c8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these circles are activities we see at UofA. Today, we’re going to talk about Open Education specifically in the context of TEACHING. OER, OEP. “open course ware” applies to teaching, too, but it’s a little technical for our taste today, so let’s leave that alone. ;)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8fe65e67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8fe65e67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hyperlink" Target="mailto:krystam@ualberta.ca" TargetMode="External"/><Relationship Id="rId9" Type="http://schemas.openxmlformats.org/officeDocument/2006/relationships/hyperlink" Target="http://creativecommons.org/licenses/by/4.0/" TargetMode="External"/><Relationship Id="rId5" Type="http://schemas.openxmlformats.org/officeDocument/2006/relationships/hyperlink" Target="mailto:brailey@ualberta.ca" TargetMode="External"/><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creativecommons.org/licenses/by/4.0/"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7.jpg"/><Relationship Id="rId7" Type="http://schemas.openxmlformats.org/officeDocument/2006/relationships/image" Target="../media/image2.png"/><Relationship Id="rId8"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8.png"/><Relationship Id="rId9" Type="http://schemas.openxmlformats.org/officeDocument/2006/relationships/hyperlink" Target="https://creativecommons.org/licenses/by/4.0/" TargetMode="External"/><Relationship Id="rId5" Type="http://schemas.openxmlformats.org/officeDocument/2006/relationships/image" Target="../media/image11.png"/><Relationship Id="rId6" Type="http://schemas.openxmlformats.org/officeDocument/2006/relationships/hyperlink" Target="https://creativecommons.org/licenses/by/4.0/" TargetMode="External"/><Relationship Id="rId7" Type="http://schemas.openxmlformats.org/officeDocument/2006/relationships/image" Target="../media/image13.png"/><Relationship Id="rId8" Type="http://schemas.openxmlformats.org/officeDocument/2006/relationships/hyperlink" Target="http://creativecommons.org/licenses/by/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hyperlink" Target="https://creativecommons.org/licenses/by/4.0/" TargetMode="External"/><Relationship Id="rId7" Type="http://schemas.openxmlformats.org/officeDocument/2006/relationships/image" Target="../media/image13.png"/><Relationship Id="rId8" Type="http://schemas.openxmlformats.org/officeDocument/2006/relationships/hyperlink" Target="http://creativecommons.org/licenses/by/4.0/" TargetMode="External"/></Relationships>
</file>

<file path=ppt/slides/_rels/slide15.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hyperlink" Target="https://doi.org/10.5334/bbc.c" TargetMode="External"/><Relationship Id="rId9" Type="http://schemas.openxmlformats.org/officeDocument/2006/relationships/image" Target="../media/image3.png"/><Relationship Id="rId5" Type="http://schemas.openxmlformats.org/officeDocument/2006/relationships/hyperlink" Target="https://creativecommons.org/licenses/by/4.0/" TargetMode="External"/><Relationship Id="rId6" Type="http://schemas.openxmlformats.org/officeDocument/2006/relationships/image" Target="../media/image7.jpg"/><Relationship Id="rId7" Type="http://schemas.openxmlformats.org/officeDocument/2006/relationships/image" Target="../media/image2.png"/><Relationship Id="rId8"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4.0" TargetMode="External"/><Relationship Id="rId5" Type="http://schemas.openxmlformats.org/officeDocument/2006/relationships/image" Target="../media/image14.png"/><Relationship Id="rId6" Type="http://schemas.openxmlformats.org/officeDocument/2006/relationships/hyperlink" Target="http://creativecommons.org/licenses/by/4.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library.ualberta.ca"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creativecommons.org/licenses/by/4.0/" TargetMode="External"/><Relationship Id="rId8" Type="http://schemas.openxmlformats.org/officeDocument/2006/relationships/hyperlink" Target="https://creativecommons.org/licenses/by/4.0/" TargetMode="External"/></Relationships>
</file>

<file path=ppt/slides/_rels/slide21.xml.rels><?xml version="1.0" encoding="UTF-8" standalone="yes"?><Relationships xmlns="http://schemas.openxmlformats.org/package/2006/relationships"><Relationship Id="rId10"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tandfonline.com/author/Czerniewicz%2C+Laura" TargetMode="External"/><Relationship Id="rId4" Type="http://schemas.openxmlformats.org/officeDocument/2006/relationships/image" Target="../media/image16.jpg"/><Relationship Id="rId9" Type="http://schemas.openxmlformats.org/officeDocument/2006/relationships/hyperlink" Target="http://creativecommons.org/licenses/by/4.0/" TargetMode="External"/><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hyperlink" Target="https://creativecommons.org/licenses/by/4.0/" TargetMode="External"/><Relationship Id="rId8"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hyperlink" Target="https://creativecommons.org/licenses/by/4.0/" TargetMode="External"/><Relationship Id="rId7" Type="http://schemas.openxmlformats.org/officeDocument/2006/relationships/image" Target="../media/image13.png"/><Relationship Id="rId8" Type="http://schemas.openxmlformats.org/officeDocument/2006/relationships/hyperlink" Target="http://creativecommons.org/licenses/by/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hyperlink" Target="https://creativecommons.org/licenses/by/4.0/" TargetMode="External"/><Relationship Id="rId7" Type="http://schemas.openxmlformats.org/officeDocument/2006/relationships/image" Target="../media/image13.png"/><Relationship Id="rId8" Type="http://schemas.openxmlformats.org/officeDocument/2006/relationships/hyperlink" Target="http://creativecommons.org/licenses/by/4.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6.jpg"/><Relationship Id="rId13" Type="http://schemas.openxmlformats.org/officeDocument/2006/relationships/hyperlink" Target="https://creativecommons.org/licenses/by/4.0/" TargetMode="External"/><Relationship Id="rId12"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36.png"/><Relationship Id="rId9" Type="http://schemas.openxmlformats.org/officeDocument/2006/relationships/image" Target="../media/image35.png"/><Relationship Id="rId15" Type="http://schemas.openxmlformats.org/officeDocument/2006/relationships/hyperlink" Target="http://creativecommons.org/licenses/by/4.0/" TargetMode="External"/><Relationship Id="rId14" Type="http://schemas.openxmlformats.org/officeDocument/2006/relationships/image" Target="../media/image13.png"/><Relationship Id="rId17" Type="http://schemas.openxmlformats.org/officeDocument/2006/relationships/image" Target="../media/image26.png"/><Relationship Id="rId16" Type="http://schemas.openxmlformats.org/officeDocument/2006/relationships/image" Target="../media/image28.png"/><Relationship Id="rId5" Type="http://schemas.openxmlformats.org/officeDocument/2006/relationships/hyperlink" Target="https://d3n8a8pro7vhmx.cloudfront.net/casaacae/pages/2321/attachments/original/1504798692/CASA's_2018_Pre-Budget_Submission.pdf?1504798692" TargetMode="External"/><Relationship Id="rId6" Type="http://schemas.openxmlformats.org/officeDocument/2006/relationships/image" Target="../media/image34.png"/><Relationship Id="rId7" Type="http://schemas.openxmlformats.org/officeDocument/2006/relationships/image" Target="../media/image32.png"/><Relationship Id="rId8"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jp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hyperlink" Target="https://creativecommons.org/licenses/by/4.0/" TargetMode="External"/><Relationship Id="rId7" Type="http://schemas.openxmlformats.org/officeDocument/2006/relationships/image" Target="../media/image22.png"/><Relationship Id="rId8" Type="http://schemas.openxmlformats.org/officeDocument/2006/relationships/hyperlink" Target="http://creativecommons.org/licenses/by/4.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4.0" TargetMode="External"/><Relationship Id="rId5" Type="http://schemas.openxmlformats.org/officeDocument/2006/relationships/image" Target="../media/image14.png"/><Relationship Id="rId6" Type="http://schemas.openxmlformats.org/officeDocument/2006/relationships/hyperlink" Target="http://creativecommons.org/licenses/by/4.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jp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hyperlink" Target="https://creativecommons.org/licenses/by/4.0/" TargetMode="External"/><Relationship Id="rId7" Type="http://schemas.openxmlformats.org/officeDocument/2006/relationships/image" Target="../media/image22.png"/><Relationship Id="rId8" Type="http://schemas.openxmlformats.org/officeDocument/2006/relationships/hyperlink" Target="http://creativecommons.org/licenses/by/4.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jp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creativecommons.org/licenses/by/4.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creativecommons.org/licenses/by/4.0/" TargetMode="External"/></Relationships>
</file>

<file path=ppt/slides/_rels/slide31.xml.rels><?xml version="1.0" encoding="UTF-8" standalone="yes"?><Relationships xmlns="http://schemas.openxmlformats.org/package/2006/relationships"><Relationship Id="rId11" Type="http://schemas.openxmlformats.org/officeDocument/2006/relationships/hyperlink" Target="http://creativecommons.org/licenses/by/4.0/" TargetMode="External"/><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albertaoer.com/content/resources" TargetMode="External"/><Relationship Id="rId4" Type="http://schemas.openxmlformats.org/officeDocument/2006/relationships/hyperlink" Target="http://blogs.ubc.ca/chendricks/2017/05/22/navigating-open-pedagogy-pt1/" TargetMode="External"/><Relationship Id="rId9" Type="http://schemas.openxmlformats.org/officeDocument/2006/relationships/image" Target="../media/image4.png"/><Relationship Id="rId5" Type="http://schemas.openxmlformats.org/officeDocument/2006/relationships/hyperlink" Target="https://era.library.ualberta.ca/files/b5q47rn818#.WCS79S0rL4Y" TargetMode="External"/><Relationship Id="rId6" Type="http://schemas.openxmlformats.org/officeDocument/2006/relationships/hyperlink" Target="https://er.educause.edu/articles/2017/10/open-education-open-questions" TargetMode="External"/><Relationship Id="rId7" Type="http://schemas.openxmlformats.org/officeDocument/2006/relationships/image" Target="../media/image7.jpg"/><Relationship Id="rId8" Type="http://schemas.openxmlformats.org/officeDocument/2006/relationships/image" Target="../media/image2.png"/></Relationships>
</file>

<file path=ppt/slides/_rels/slide3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4.png"/><Relationship Id="rId1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i.org/10.7939/R3571809V" TargetMode="External"/><Relationship Id="rId4" Type="http://schemas.openxmlformats.org/officeDocument/2006/relationships/hyperlink" Target="http://classroom-aid.com/oer-mobile-course-open-diagram/" TargetMode="External"/><Relationship Id="rId9" Type="http://schemas.openxmlformats.org/officeDocument/2006/relationships/image" Target="../media/image2.png"/><Relationship Id="rId5" Type="http://schemas.openxmlformats.org/officeDocument/2006/relationships/hyperlink" Target="https://creativecommons.org/licenses/by/2.0/" TargetMode="External"/><Relationship Id="rId6" Type="http://schemas.openxmlformats.org/officeDocument/2006/relationships/hyperlink" Target="https://creativecommons.org/" TargetMode="External"/><Relationship Id="rId7" Type="http://schemas.openxmlformats.org/officeDocument/2006/relationships/hyperlink" Target="https://wiki.creativecommons.org/" TargetMode="External"/><Relationship Id="rId8" Type="http://schemas.openxmlformats.org/officeDocument/2006/relationships/image" Target="../media/image7.jpg"/></Relationships>
</file>

<file path=ppt/slides/_rels/slide4.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parcopen.org/open-education/" TargetMode="External"/><Relationship Id="rId4" Type="http://schemas.openxmlformats.org/officeDocument/2006/relationships/hyperlink" Target="http://www.oeconsortium.org/about-ocw/" TargetMode="External"/><Relationship Id="rId9" Type="http://schemas.openxmlformats.org/officeDocument/2006/relationships/image" Target="../media/image3.png"/><Relationship Id="rId5" Type="http://schemas.openxmlformats.org/officeDocument/2006/relationships/hyperlink" Target="http://www.hewlett.org/programs/education-program/open-educational-resources" TargetMode="External"/><Relationship Id="rId6" Type="http://schemas.openxmlformats.org/officeDocument/2006/relationships/image" Target="../media/image7.jpg"/><Relationship Id="rId7" Type="http://schemas.openxmlformats.org/officeDocument/2006/relationships/image" Target="../media/image2.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reativecommons.org/2016/06/21/open-innovation-creation-commons/" TargetMode="External"/><Relationship Id="rId4" Type="http://schemas.openxmlformats.org/officeDocument/2006/relationships/hyperlink" Target="https://creativecommons.org/licenses/by/4.0/" TargetMode="External"/><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jpg"/><Relationship Id="rId7" Type="http://schemas.openxmlformats.org/officeDocument/2006/relationships/image" Target="../media/image2.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0" Type="http://schemas.openxmlformats.org/officeDocument/2006/relationships/hyperlink" Target="https://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jpg"/><Relationship Id="rId9" Type="http://schemas.openxmlformats.org/officeDocument/2006/relationships/hyperlink" Target="https://creativecommons.org/2016/06/21/open-innovation-creation-commons/" TargetMode="External"/><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classroom-aid.com/2013/05/31/free-oer-mobile-course-free-learning-in-summer/" TargetMode="External"/><Relationship Id="rId4" Type="http://schemas.openxmlformats.org/officeDocument/2006/relationships/hyperlink" Target="https://creativecommons.org/licenses/by-nc-sa/3.0/" TargetMode="External"/><Relationship Id="rId9" Type="http://schemas.openxmlformats.org/officeDocument/2006/relationships/hyperlink" Target="http://creativecommons.org/licenses/by/4.0/" TargetMode="External"/><Relationship Id="rId5" Type="http://schemas.openxmlformats.org/officeDocument/2006/relationships/image" Target="../media/image7.jp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classroom-aid.com/2013/05/31/free-oer-mobile-course-free-learning-in-summer/" TargetMode="External"/><Relationship Id="rId4" Type="http://schemas.openxmlformats.org/officeDocument/2006/relationships/hyperlink" Target="https://creativecommons.org/licenses/by-nc-sa/3.0/" TargetMode="External"/><Relationship Id="rId9" Type="http://schemas.openxmlformats.org/officeDocument/2006/relationships/hyperlink" Target="http://creativecommons.org/licenses/by/4.0/" TargetMode="External"/><Relationship Id="rId5" Type="http://schemas.openxmlformats.org/officeDocument/2006/relationships/image" Target="../media/image7.jp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hyperlink" Target="https://creativecommons.org/licenses/by-sa/4.0/" TargetMode="External"/><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hyperlink" Target="http://creativecommons.org/licenses/by/4.0/" TargetMode="External"/><Relationship Id="rId8" Type="http://schemas.openxmlformats.org/officeDocument/2006/relationships/hyperlink" Target="https://www.slideshare.net/cicronin/open-culture-open-education-open-questions/1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pic>
        <p:nvPicPr>
          <p:cNvPr descr="TrkB-PPT-V1-Green-Background-Full.jpg" id="99" name="Google Shape;99;p2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0" name="Google Shape;100;p25"/>
          <p:cNvSpPr txBox="1"/>
          <p:nvPr>
            <p:ph type="ctrTitle"/>
          </p:nvPr>
        </p:nvSpPr>
        <p:spPr>
          <a:xfrm>
            <a:off x="311708" y="5159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Speedy Intro to</a:t>
            </a:r>
            <a:r>
              <a:rPr lang="en">
                <a:solidFill>
                  <a:srgbClr val="FFFFFF"/>
                </a:solidFill>
              </a:rPr>
              <a:t> </a:t>
            </a:r>
            <a:br>
              <a:rPr lang="en">
                <a:solidFill>
                  <a:srgbClr val="FFFFFF"/>
                </a:solidFill>
              </a:rPr>
            </a:br>
            <a:r>
              <a:rPr lang="en">
                <a:solidFill>
                  <a:srgbClr val="FFFFFF"/>
                </a:solidFill>
              </a:rPr>
              <a:t>OER</a:t>
            </a:r>
            <a:endParaRPr>
              <a:solidFill>
                <a:srgbClr val="FFFFFF"/>
              </a:solidFill>
            </a:endParaRPr>
          </a:p>
        </p:txBody>
      </p:sp>
      <p:sp>
        <p:nvSpPr>
          <p:cNvPr id="101" name="Google Shape;101;p25"/>
          <p:cNvSpPr txBox="1"/>
          <p:nvPr>
            <p:ph idx="1" type="subTitle"/>
          </p:nvPr>
        </p:nvSpPr>
        <p:spPr>
          <a:xfrm>
            <a:off x="0" y="2488150"/>
            <a:ext cx="9144000" cy="146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EFEFEF"/>
              </a:solidFill>
            </a:endParaRPr>
          </a:p>
          <a:p>
            <a:pPr indent="0" lvl="0" marL="0" rtl="0" algn="ctr">
              <a:spcBef>
                <a:spcPts val="0"/>
              </a:spcBef>
              <a:spcAft>
                <a:spcPts val="0"/>
              </a:spcAft>
              <a:buNone/>
            </a:pPr>
            <a:br>
              <a:rPr lang="en" sz="1200">
                <a:solidFill>
                  <a:srgbClr val="EFEFEF"/>
                </a:solidFill>
              </a:rPr>
            </a:br>
            <a:br>
              <a:rPr lang="en" sz="1200">
                <a:solidFill>
                  <a:srgbClr val="EFEFEF"/>
                </a:solidFill>
              </a:rPr>
            </a:br>
            <a:r>
              <a:rPr lang="en" sz="1200">
                <a:solidFill>
                  <a:srgbClr val="EFEFEF"/>
                </a:solidFill>
              </a:rPr>
              <a:t>Krysta McNutt, Centre for Teaching and Learning, University of Alberta, </a:t>
            </a:r>
            <a:r>
              <a:rPr lang="en" sz="1200" u="sng">
                <a:solidFill>
                  <a:srgbClr val="FFFFFF"/>
                </a:solidFill>
                <a:hlinkClick r:id="rId4">
                  <a:extLst>
                    <a:ext uri="{A12FA001-AC4F-418D-AE19-62706E023703}">
                      <ahyp:hlinkClr val="tx"/>
                    </a:ext>
                  </a:extLst>
                </a:hlinkClick>
              </a:rPr>
              <a:t>krystam@ualberta.ca</a:t>
            </a:r>
            <a:r>
              <a:rPr lang="en" sz="1200">
                <a:solidFill>
                  <a:srgbClr val="FFFFFF"/>
                </a:solidFill>
              </a:rPr>
              <a:t> </a:t>
            </a:r>
            <a:br>
              <a:rPr lang="en" sz="1200">
                <a:solidFill>
                  <a:srgbClr val="FFFFFF"/>
                </a:solidFill>
              </a:rPr>
            </a:br>
            <a:r>
              <a:rPr lang="en" sz="1200">
                <a:solidFill>
                  <a:srgbClr val="FFFFFF"/>
                </a:solidFill>
              </a:rPr>
              <a:t>Michelle Brailey, Digital Initiatives, University of Alberta Libraries, </a:t>
            </a:r>
            <a:r>
              <a:rPr lang="en" sz="1200" u="sng">
                <a:solidFill>
                  <a:srgbClr val="FFFFFF"/>
                </a:solidFill>
                <a:hlinkClick r:id="rId5">
                  <a:extLst>
                    <a:ext uri="{A12FA001-AC4F-418D-AE19-62706E023703}">
                      <ahyp:hlinkClr val="tx"/>
                    </a:ext>
                  </a:extLst>
                </a:hlinkClick>
              </a:rPr>
              <a:t>brailey@ualberta.ca</a:t>
            </a:r>
            <a:r>
              <a:rPr lang="en" sz="1200">
                <a:solidFill>
                  <a:srgbClr val="FFFFFF"/>
                </a:solidFill>
              </a:rPr>
              <a:t> </a:t>
            </a:r>
            <a:endParaRPr sz="1200">
              <a:solidFill>
                <a:srgbClr val="FFFFFF"/>
              </a:solidFill>
            </a:endParaRPr>
          </a:p>
        </p:txBody>
      </p:sp>
      <p:pic>
        <p:nvPicPr>
          <p:cNvPr descr="UA-COLOUR-REVERSE.png" id="102" name="Google Shape;102;p25"/>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103" name="Google Shape;103;p25"/>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104" name="Google Shape;104;p25"/>
          <p:cNvPicPr preferRelativeResize="0"/>
          <p:nvPr/>
        </p:nvPicPr>
        <p:blipFill>
          <a:blip r:embed="rId8">
            <a:alphaModFix/>
          </a:blip>
          <a:stretch>
            <a:fillRect/>
          </a:stretch>
        </p:blipFill>
        <p:spPr>
          <a:xfrm>
            <a:off x="4283764" y="4778350"/>
            <a:ext cx="576461" cy="203075"/>
          </a:xfrm>
          <a:prstGeom prst="rect">
            <a:avLst/>
          </a:prstGeom>
          <a:noFill/>
          <a:ln>
            <a:noFill/>
          </a:ln>
        </p:spPr>
      </p:pic>
      <p:sp>
        <p:nvSpPr>
          <p:cNvPr id="105" name="Google Shape;105;p2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9">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pic>
        <p:nvPicPr>
          <p:cNvPr descr="TrkB-PPT-V1-Green-Background-Full.jpg" id="232" name="Google Shape;232;p3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33" name="Google Shape;233;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Defining Open Education</a:t>
            </a:r>
            <a:r>
              <a:rPr b="1" lang="en" sz="3600" u="sng">
                <a:solidFill>
                  <a:srgbClr val="FFFFFF"/>
                </a:solidFill>
              </a:rPr>
              <a:t>al Resources</a:t>
            </a:r>
            <a:endParaRPr b="1" u="sng">
              <a:solidFill>
                <a:srgbClr val="FFFFFF"/>
              </a:solidFill>
            </a:endParaRPr>
          </a:p>
        </p:txBody>
      </p:sp>
      <p:pic>
        <p:nvPicPr>
          <p:cNvPr descr="UA-COLOUR-REVERSE.png" id="234" name="Google Shape;234;p34"/>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35" name="Google Shape;235;p34"/>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36" name="Google Shape;236;p34"/>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237" name="Google Shape;237;p3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1" name="Shape 241"/>
        <p:cNvGrpSpPr/>
        <p:nvPr/>
      </p:nvGrpSpPr>
      <p:grpSpPr>
        <a:xfrm>
          <a:off x="0" y="0"/>
          <a:ext cx="0" cy="0"/>
          <a:chOff x="0" y="0"/>
          <a:chExt cx="0" cy="0"/>
        </a:xfrm>
      </p:grpSpPr>
      <p:sp>
        <p:nvSpPr>
          <p:cNvPr id="242" name="Google Shape;24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Educational Resources (OER)</a:t>
            </a:r>
            <a:endParaRPr/>
          </a:p>
        </p:txBody>
      </p:sp>
      <p:pic>
        <p:nvPicPr>
          <p:cNvPr id="243" name="Google Shape;243;p35"/>
          <p:cNvPicPr preferRelativeResize="0"/>
          <p:nvPr/>
        </p:nvPicPr>
        <p:blipFill rotWithShape="1">
          <a:blip r:embed="rId3">
            <a:alphaModFix/>
          </a:blip>
          <a:srcRect b="0" l="0" r="0" t="0"/>
          <a:stretch/>
        </p:blipFill>
        <p:spPr>
          <a:xfrm>
            <a:off x="6206650" y="2417950"/>
            <a:ext cx="2880326" cy="2133299"/>
          </a:xfrm>
          <a:prstGeom prst="rect">
            <a:avLst/>
          </a:prstGeom>
          <a:noFill/>
          <a:ln>
            <a:noFill/>
          </a:ln>
        </p:spPr>
      </p:pic>
      <p:pic>
        <p:nvPicPr>
          <p:cNvPr id="244" name="Google Shape;244;p35"/>
          <p:cNvPicPr preferRelativeResize="0"/>
          <p:nvPr/>
        </p:nvPicPr>
        <p:blipFill rotWithShape="1">
          <a:blip r:embed="rId4">
            <a:alphaModFix/>
          </a:blip>
          <a:srcRect b="0" l="9723" r="9980" t="0"/>
          <a:stretch/>
        </p:blipFill>
        <p:spPr>
          <a:xfrm>
            <a:off x="396425" y="1256638"/>
            <a:ext cx="2367998" cy="3294623"/>
          </a:xfrm>
          <a:prstGeom prst="rect">
            <a:avLst/>
          </a:prstGeom>
          <a:noFill/>
          <a:ln>
            <a:noFill/>
          </a:ln>
        </p:spPr>
      </p:pic>
      <p:pic>
        <p:nvPicPr>
          <p:cNvPr id="245" name="Google Shape;245;p35"/>
          <p:cNvPicPr preferRelativeResize="0"/>
          <p:nvPr/>
        </p:nvPicPr>
        <p:blipFill>
          <a:blip r:embed="rId5">
            <a:alphaModFix/>
          </a:blip>
          <a:stretch>
            <a:fillRect/>
          </a:stretch>
        </p:blipFill>
        <p:spPr>
          <a:xfrm>
            <a:off x="6237150" y="39101"/>
            <a:ext cx="2848450" cy="2349812"/>
          </a:xfrm>
          <a:prstGeom prst="rect">
            <a:avLst/>
          </a:prstGeom>
          <a:noFill/>
          <a:ln>
            <a:noFill/>
          </a:ln>
        </p:spPr>
      </p:pic>
      <p:pic>
        <p:nvPicPr>
          <p:cNvPr descr="TrkB-PPT-V1-Green-Background-Footer.75.jpg" id="246" name="Google Shape;246;p35"/>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247" name="Google Shape;247;p35"/>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248" name="Google Shape;248;p35"/>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249" name="Google Shape;249;p35"/>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250" name="Google Shape;250;p3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id="251" name="Google Shape;251;p35"/>
          <p:cNvPicPr preferRelativeResize="0"/>
          <p:nvPr/>
        </p:nvPicPr>
        <p:blipFill>
          <a:blip r:embed="rId11">
            <a:alphaModFix/>
          </a:blip>
          <a:stretch>
            <a:fillRect/>
          </a:stretch>
        </p:blipFill>
        <p:spPr>
          <a:xfrm>
            <a:off x="2856050" y="1207488"/>
            <a:ext cx="3381100" cy="338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sp>
        <p:nvSpPr>
          <p:cNvPr id="256" name="Google Shape;25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Rs of OER</a:t>
            </a:r>
            <a:endParaRPr/>
          </a:p>
        </p:txBody>
      </p:sp>
      <p:pic>
        <p:nvPicPr>
          <p:cNvPr id="257" name="Google Shape;257;p36"/>
          <p:cNvPicPr preferRelativeResize="0"/>
          <p:nvPr/>
        </p:nvPicPr>
        <p:blipFill rotWithShape="1">
          <a:blip r:embed="rId3">
            <a:alphaModFix/>
          </a:blip>
          <a:srcRect b="18970" l="0" r="0" t="13493"/>
          <a:stretch/>
        </p:blipFill>
        <p:spPr>
          <a:xfrm>
            <a:off x="1354425" y="1136200"/>
            <a:ext cx="6427550" cy="3259326"/>
          </a:xfrm>
          <a:prstGeom prst="rect">
            <a:avLst/>
          </a:prstGeom>
          <a:noFill/>
          <a:ln>
            <a:noFill/>
          </a:ln>
        </p:spPr>
      </p:pic>
      <p:pic>
        <p:nvPicPr>
          <p:cNvPr descr="TrkB-PPT-V1-Green-Background-Footer.75.jpg" id="258" name="Google Shape;258;p36"/>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259" name="Google Shape;259;p36"/>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260" name="Google Shape;260;p36"/>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261" name="Google Shape;261;p36"/>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262" name="Google Shape;262;p3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6" name="Shape 266"/>
        <p:cNvGrpSpPr/>
        <p:nvPr/>
      </p:nvGrpSpPr>
      <p:grpSpPr>
        <a:xfrm>
          <a:off x="0" y="0"/>
          <a:ext cx="0" cy="0"/>
          <a:chOff x="0" y="0"/>
          <a:chExt cx="0" cy="0"/>
        </a:xfrm>
      </p:grpSpPr>
      <p:pic>
        <p:nvPicPr>
          <p:cNvPr descr="TrkB-PPT-V1-Green-Background-Footer.75.jpg" id="267" name="Google Shape;267;p37"/>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268" name="Google Shape;268;p37"/>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69" name="Google Shape;269;p37"/>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70" name="Google Shape;270;p37">
            <a:hlinkClick r:id="rId6"/>
          </p:cNvPr>
          <p:cNvPicPr preferRelativeResize="0"/>
          <p:nvPr/>
        </p:nvPicPr>
        <p:blipFill>
          <a:blip r:embed="rId7">
            <a:alphaModFix/>
          </a:blip>
          <a:stretch>
            <a:fillRect/>
          </a:stretch>
        </p:blipFill>
        <p:spPr>
          <a:xfrm>
            <a:off x="4034238" y="3780346"/>
            <a:ext cx="1075525" cy="378892"/>
          </a:xfrm>
          <a:prstGeom prst="rect">
            <a:avLst/>
          </a:prstGeom>
          <a:noFill/>
          <a:ln>
            <a:noFill/>
          </a:ln>
        </p:spPr>
      </p:pic>
      <p:sp>
        <p:nvSpPr>
          <p:cNvPr id="271" name="Google Shape;271;p37"/>
          <p:cNvSpPr txBox="1"/>
          <p:nvPr/>
        </p:nvSpPr>
        <p:spPr>
          <a:xfrm>
            <a:off x="624025" y="4371825"/>
            <a:ext cx="78960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Unless otherwise noted, this work is licensed under a </a:t>
            </a:r>
            <a:r>
              <a:rPr lang="en" sz="1200" u="sng">
                <a:hlinkClick r:id="rId8"/>
              </a:rPr>
              <a:t>Creative Commons Attribution 4.0 International License</a:t>
            </a:r>
            <a:r>
              <a:rPr lang="en" sz="1200"/>
              <a:t>.</a:t>
            </a:r>
            <a:endParaRPr sz="1200"/>
          </a:p>
        </p:txBody>
      </p:sp>
      <p:cxnSp>
        <p:nvCxnSpPr>
          <p:cNvPr id="272" name="Google Shape;272;p37"/>
          <p:cNvCxnSpPr/>
          <p:nvPr/>
        </p:nvCxnSpPr>
        <p:spPr>
          <a:xfrm>
            <a:off x="4572000" y="2174250"/>
            <a:ext cx="0" cy="1366500"/>
          </a:xfrm>
          <a:prstGeom prst="straightConnector1">
            <a:avLst/>
          </a:prstGeom>
          <a:noFill/>
          <a:ln cap="flat" cmpd="sng" w="9525">
            <a:solidFill>
              <a:schemeClr val="dk2"/>
            </a:solidFill>
            <a:prstDash val="solid"/>
            <a:round/>
            <a:headEnd len="med" w="med" type="none"/>
            <a:tailEnd len="med" w="med" type="triangle"/>
          </a:ln>
        </p:spPr>
      </p:cxnSp>
      <p:sp>
        <p:nvSpPr>
          <p:cNvPr id="273" name="Google Shape;273;p37"/>
          <p:cNvSpPr txBox="1"/>
          <p:nvPr/>
        </p:nvSpPr>
        <p:spPr>
          <a:xfrm>
            <a:off x="1265475" y="1285075"/>
            <a:ext cx="6762900" cy="125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0000FF"/>
                </a:solidFill>
              </a:rPr>
              <a:t>Open licences grant permission to use a copyright-protected work with few or no restrictions.</a:t>
            </a:r>
            <a:endParaRPr sz="1800">
              <a:solidFill>
                <a:srgbClr val="0000FF"/>
              </a:solidFill>
            </a:endParaRPr>
          </a:p>
          <a:p>
            <a:pPr indent="0" lvl="0" marL="0" rtl="0" algn="ctr">
              <a:spcBef>
                <a:spcPts val="1600"/>
              </a:spcBef>
              <a:spcAft>
                <a:spcPts val="0"/>
              </a:spcAft>
              <a:buNone/>
            </a:pPr>
            <a:r>
              <a:t/>
            </a:r>
            <a:endParaRPr/>
          </a:p>
        </p:txBody>
      </p:sp>
      <p:pic>
        <p:nvPicPr>
          <p:cNvPr descr="Creative Commons License" id="274" name="Google Shape;274;p37">
            <a:hlinkClick r:id="rId9"/>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275" name="Google Shape;275;p3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9" name="Shape 279"/>
        <p:cNvGrpSpPr/>
        <p:nvPr/>
      </p:nvGrpSpPr>
      <p:grpSpPr>
        <a:xfrm>
          <a:off x="0" y="0"/>
          <a:ext cx="0" cy="0"/>
          <a:chOff x="0" y="0"/>
          <a:chExt cx="0" cy="0"/>
        </a:xfrm>
      </p:grpSpPr>
      <p:pic>
        <p:nvPicPr>
          <p:cNvPr descr="TrkB-PPT-V1-Green-Background-Footer.75.jpg" id="280" name="Google Shape;280;p38"/>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281" name="Google Shape;281;p38"/>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82" name="Google Shape;282;p38"/>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83" name="Google Shape;283;p38">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284" name="Google Shape;284;p38"/>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cxnSp>
        <p:nvCxnSpPr>
          <p:cNvPr id="285" name="Google Shape;285;p38"/>
          <p:cNvCxnSpPr/>
          <p:nvPr/>
        </p:nvCxnSpPr>
        <p:spPr>
          <a:xfrm>
            <a:off x="4572000" y="2174250"/>
            <a:ext cx="0" cy="2307900"/>
          </a:xfrm>
          <a:prstGeom prst="straightConnector1">
            <a:avLst/>
          </a:prstGeom>
          <a:noFill/>
          <a:ln cap="flat" cmpd="sng" w="9525">
            <a:solidFill>
              <a:schemeClr val="dk2"/>
            </a:solidFill>
            <a:prstDash val="solid"/>
            <a:round/>
            <a:headEnd len="med" w="med" type="none"/>
            <a:tailEnd len="med" w="med" type="triangle"/>
          </a:ln>
        </p:spPr>
      </p:cxnSp>
      <p:sp>
        <p:nvSpPr>
          <p:cNvPr id="286" name="Google Shape;286;p38"/>
          <p:cNvSpPr txBox="1"/>
          <p:nvPr/>
        </p:nvSpPr>
        <p:spPr>
          <a:xfrm>
            <a:off x="4625075" y="3156400"/>
            <a:ext cx="4353000" cy="1218600"/>
          </a:xfrm>
          <a:prstGeom prst="rect">
            <a:avLst/>
          </a:prstGeom>
          <a:solidFill>
            <a:srgbClr val="FFFFFF"/>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t>Copyright status does not change</a:t>
            </a:r>
            <a:r>
              <a:rPr lang="en" sz="1800"/>
              <a:t> when a standard open licence is assigned.</a:t>
            </a:r>
            <a:endParaRPr/>
          </a:p>
        </p:txBody>
      </p:sp>
      <p:sp>
        <p:nvSpPr>
          <p:cNvPr id="287" name="Google Shape;287;p38"/>
          <p:cNvSpPr txBox="1"/>
          <p:nvPr/>
        </p:nvSpPr>
        <p:spPr>
          <a:xfrm>
            <a:off x="136200" y="3101600"/>
            <a:ext cx="4272600" cy="10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Creators </a:t>
            </a:r>
            <a:r>
              <a:rPr b="1" lang="en" sz="1800"/>
              <a:t>retain the copyright</a:t>
            </a:r>
            <a:r>
              <a:rPr lang="en" sz="1800"/>
              <a:t> in the course materials they create. </a:t>
            </a:r>
            <a:endParaRPr sz="1800"/>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600"/>
              </a:spcAft>
              <a:buNone/>
            </a:pPr>
            <a:r>
              <a:t/>
            </a:r>
            <a:endParaRPr sz="1800">
              <a:solidFill>
                <a:srgbClr val="595959"/>
              </a:solidFill>
            </a:endParaRPr>
          </a:p>
        </p:txBody>
      </p:sp>
      <p:sp>
        <p:nvSpPr>
          <p:cNvPr id="288" name="Google Shape;288;p38"/>
          <p:cNvSpPr txBox="1"/>
          <p:nvPr/>
        </p:nvSpPr>
        <p:spPr>
          <a:xfrm>
            <a:off x="1265475" y="1285075"/>
            <a:ext cx="6762900" cy="125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0000FF"/>
                </a:solidFill>
              </a:rPr>
              <a:t>Open licences grant permission to use a copyright-protected work with few or no restrictions.</a:t>
            </a:r>
            <a:endParaRPr sz="1800">
              <a:solidFill>
                <a:srgbClr val="0000FF"/>
              </a:solidFill>
            </a:endParaRPr>
          </a:p>
          <a:p>
            <a:pPr indent="0" lvl="0" marL="0" rtl="0" algn="ctr">
              <a:spcBef>
                <a:spcPts val="1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2" name="Shape 292"/>
        <p:cNvGrpSpPr/>
        <p:nvPr/>
      </p:nvGrpSpPr>
      <p:grpSpPr>
        <a:xfrm>
          <a:off x="0" y="0"/>
          <a:ext cx="0" cy="0"/>
          <a:chOff x="0" y="0"/>
          <a:chExt cx="0" cy="0"/>
        </a:xfrm>
      </p:grpSpPr>
      <p:sp>
        <p:nvSpPr>
          <p:cNvPr id="293" name="Google Shape;293;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Copyright, Open Licensing, and OER</a:t>
            </a:r>
            <a:endParaRPr/>
          </a:p>
        </p:txBody>
      </p:sp>
      <p:sp>
        <p:nvSpPr>
          <p:cNvPr id="294" name="Google Shape;294;p39"/>
          <p:cNvSpPr txBox="1"/>
          <p:nvPr/>
        </p:nvSpPr>
        <p:spPr>
          <a:xfrm>
            <a:off x="438100" y="1143900"/>
            <a:ext cx="4167900" cy="353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8BCA"/>
                </a:solidFill>
              </a:rPr>
              <a:t>Creative Commons licences are the most common OER open licences.</a:t>
            </a:r>
            <a:endParaRPr b="1" sz="1800">
              <a:solidFill>
                <a:srgbClr val="428BCA"/>
              </a:solidFill>
            </a:endParaRPr>
          </a:p>
          <a:p>
            <a:pPr indent="-317500" lvl="0" marL="457200" rtl="0" algn="l">
              <a:spcBef>
                <a:spcPts val="1600"/>
              </a:spcBef>
              <a:spcAft>
                <a:spcPts val="0"/>
              </a:spcAft>
              <a:buSzPts val="1400"/>
              <a:buAutoNum type="arabicParenR"/>
            </a:pPr>
            <a:r>
              <a:rPr lang="en"/>
              <a:t>Choose a licence.  </a:t>
            </a:r>
            <a:br>
              <a:rPr lang="en"/>
            </a:br>
            <a:endParaRPr/>
          </a:p>
          <a:p>
            <a:pPr indent="-317500" lvl="0" marL="457200" rtl="0" algn="l">
              <a:spcBef>
                <a:spcPts val="800"/>
              </a:spcBef>
              <a:spcAft>
                <a:spcPts val="0"/>
              </a:spcAft>
              <a:buSzPts val="1400"/>
              <a:buAutoNum type="arabicParenR"/>
            </a:pPr>
            <a:r>
              <a:rPr lang="en"/>
              <a:t>Mark the work with CC icon &amp; statement.</a:t>
            </a:r>
            <a:br>
              <a:rPr lang="en"/>
            </a:br>
            <a:r>
              <a:rPr lang="en"/>
              <a:t>(copy &amp; paste)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None/>
            </a:pPr>
            <a:r>
              <a:t/>
            </a:r>
            <a:endParaRPr b="1" sz="1800">
              <a:solidFill>
                <a:srgbClr val="0098C3"/>
              </a:solidFill>
            </a:endParaRPr>
          </a:p>
        </p:txBody>
      </p:sp>
      <p:pic>
        <p:nvPicPr>
          <p:cNvPr id="295" name="Google Shape;295;p39"/>
          <p:cNvPicPr preferRelativeResize="0"/>
          <p:nvPr/>
        </p:nvPicPr>
        <p:blipFill>
          <a:blip r:embed="rId3">
            <a:alphaModFix/>
          </a:blip>
          <a:stretch>
            <a:fillRect/>
          </a:stretch>
        </p:blipFill>
        <p:spPr>
          <a:xfrm>
            <a:off x="5240800" y="1125725"/>
            <a:ext cx="3804950" cy="3319050"/>
          </a:xfrm>
          <a:prstGeom prst="rect">
            <a:avLst/>
          </a:prstGeom>
          <a:noFill/>
          <a:ln>
            <a:noFill/>
          </a:ln>
        </p:spPr>
      </p:pic>
      <p:sp>
        <p:nvSpPr>
          <p:cNvPr id="296" name="Google Shape;296;p39"/>
          <p:cNvSpPr txBox="1"/>
          <p:nvPr/>
        </p:nvSpPr>
        <p:spPr>
          <a:xfrm>
            <a:off x="5326003" y="4485404"/>
            <a:ext cx="30822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t>by </a:t>
            </a:r>
            <a:r>
              <a:rPr b="1" lang="en" sz="800" u="sng">
                <a:solidFill>
                  <a:srgbClr val="0097A7"/>
                </a:solidFill>
                <a:hlinkClick r:id="rId4">
                  <a:extLst>
                    <a:ext uri="{A12FA001-AC4F-418D-AE19-62706E023703}">
                      <ahyp:hlinkClr val="tx"/>
                    </a:ext>
                  </a:extLst>
                </a:hlinkClick>
              </a:rPr>
              <a:t>Cable Green</a:t>
            </a:r>
            <a:r>
              <a:rPr b="1" lang="en" sz="800"/>
              <a:t> is licensed under </a:t>
            </a:r>
            <a:r>
              <a:rPr b="1" lang="en" sz="800" u="sng">
                <a:solidFill>
                  <a:srgbClr val="0097A7"/>
                </a:solidFill>
                <a:hlinkClick r:id="rId5">
                  <a:extLst>
                    <a:ext uri="{A12FA001-AC4F-418D-AE19-62706E023703}">
                      <ahyp:hlinkClr val="tx"/>
                    </a:ext>
                  </a:extLst>
                </a:hlinkClick>
              </a:rPr>
              <a:t>CC-BY 4.0</a:t>
            </a:r>
            <a:endParaRPr sz="800"/>
          </a:p>
        </p:txBody>
      </p:sp>
      <p:cxnSp>
        <p:nvCxnSpPr>
          <p:cNvPr id="297" name="Google Shape;297;p39"/>
          <p:cNvCxnSpPr/>
          <p:nvPr/>
        </p:nvCxnSpPr>
        <p:spPr>
          <a:xfrm>
            <a:off x="3024800" y="3101425"/>
            <a:ext cx="1459500" cy="1412100"/>
          </a:xfrm>
          <a:prstGeom prst="straightConnector1">
            <a:avLst/>
          </a:prstGeom>
          <a:noFill/>
          <a:ln cap="flat" cmpd="sng" w="28575">
            <a:solidFill>
              <a:srgbClr val="428BCA"/>
            </a:solidFill>
            <a:prstDash val="solid"/>
            <a:round/>
            <a:headEnd len="med" w="med" type="none"/>
            <a:tailEnd len="med" w="med" type="triangle"/>
          </a:ln>
        </p:spPr>
      </p:cxnSp>
      <p:pic>
        <p:nvPicPr>
          <p:cNvPr descr="TrkB-PPT-V1-Green-Background-Footer.75.jpg" id="298" name="Google Shape;298;p39"/>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299" name="Google Shape;299;p39"/>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300" name="Google Shape;300;p39"/>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301" name="Google Shape;301;p39"/>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302" name="Google Shape;302;p3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nvSpPr>
        <p:spPr>
          <a:xfrm>
            <a:off x="311700" y="640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000000"/>
                </a:solidFill>
              </a:rPr>
              <a:t>Wiley’s 5Rs and Creative Commons Licensing	</a:t>
            </a:r>
            <a:endParaRPr sz="2800">
              <a:solidFill>
                <a:srgbClr val="000000"/>
              </a:solidFill>
            </a:endParaRPr>
          </a:p>
        </p:txBody>
      </p:sp>
      <p:sp>
        <p:nvSpPr>
          <p:cNvPr id="308" name="Google Shape;308;p40"/>
          <p:cNvSpPr txBox="1"/>
          <p:nvPr/>
        </p:nvSpPr>
        <p:spPr>
          <a:xfrm>
            <a:off x="0" y="4327175"/>
            <a:ext cx="9032700" cy="35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450">
                <a:solidFill>
                  <a:srgbClr val="333333"/>
                </a:solidFill>
              </a:rPr>
              <a:t>Give </a:t>
            </a:r>
            <a:r>
              <a:rPr lang="en" sz="1450" u="sng">
                <a:solidFill>
                  <a:srgbClr val="049CCF"/>
                </a:solidFill>
                <a:hlinkClick r:id="rId3">
                  <a:extLst>
                    <a:ext uri="{A12FA001-AC4F-418D-AE19-62706E023703}">
                      <ahyp:hlinkClr val="tx"/>
                    </a:ext>
                  </a:extLst>
                </a:hlinkClick>
              </a:rPr>
              <a:t>appropriate credit</a:t>
            </a:r>
            <a:r>
              <a:rPr lang="en" sz="1450">
                <a:solidFill>
                  <a:srgbClr val="333333"/>
                </a:solidFill>
              </a:rPr>
              <a:t>, provide a link to the license, and </a:t>
            </a:r>
            <a:r>
              <a:rPr lang="en" sz="1450" u="sng">
                <a:solidFill>
                  <a:srgbClr val="049CCF"/>
                </a:solidFill>
                <a:hlinkClick r:id="rId4">
                  <a:extLst>
                    <a:ext uri="{A12FA001-AC4F-418D-AE19-62706E023703}">
                      <ahyp:hlinkClr val="tx"/>
                    </a:ext>
                  </a:extLst>
                </a:hlinkClick>
              </a:rPr>
              <a:t>indicate if changes were made</a:t>
            </a:r>
            <a:r>
              <a:rPr lang="en" sz="1450">
                <a:solidFill>
                  <a:srgbClr val="333333"/>
                </a:solidFill>
              </a:rPr>
              <a:t>.</a:t>
            </a:r>
            <a:endParaRPr/>
          </a:p>
        </p:txBody>
      </p:sp>
      <p:pic>
        <p:nvPicPr>
          <p:cNvPr descr="Creative Commons License" id="309" name="Google Shape;309;p40"/>
          <p:cNvPicPr preferRelativeResize="0"/>
          <p:nvPr/>
        </p:nvPicPr>
        <p:blipFill>
          <a:blip r:embed="rId5">
            <a:alphaModFix/>
          </a:blip>
          <a:stretch>
            <a:fillRect/>
          </a:stretch>
        </p:blipFill>
        <p:spPr>
          <a:xfrm>
            <a:off x="4283764" y="4778350"/>
            <a:ext cx="576461" cy="203075"/>
          </a:xfrm>
          <a:prstGeom prst="rect">
            <a:avLst/>
          </a:prstGeom>
          <a:noFill/>
          <a:ln>
            <a:noFill/>
          </a:ln>
        </p:spPr>
      </p:pic>
      <p:sp>
        <p:nvSpPr>
          <p:cNvPr id="310" name="Google Shape;310;p4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Unless otherwise noted, this work is licensed under a </a:t>
            </a:r>
            <a:r>
              <a:rPr lang="en" sz="700" u="sng">
                <a:hlinkClick r:id="rId6"/>
              </a:rPr>
              <a:t>Creative Commons Attribution 4.0 International License</a:t>
            </a:r>
            <a:r>
              <a:rPr lang="en" sz="700"/>
              <a:t>.</a:t>
            </a:r>
            <a:endParaRPr sz="700"/>
          </a:p>
        </p:txBody>
      </p:sp>
      <p:graphicFrame>
        <p:nvGraphicFramePr>
          <p:cNvPr id="311" name="Google Shape;311;p40"/>
          <p:cNvGraphicFramePr/>
          <p:nvPr/>
        </p:nvGraphicFramePr>
        <p:xfrm>
          <a:off x="270850" y="653500"/>
          <a:ext cx="3000000" cy="3000000"/>
        </p:xfrm>
        <a:graphic>
          <a:graphicData uri="http://schemas.openxmlformats.org/drawingml/2006/table">
            <a:tbl>
              <a:tblPr>
                <a:noFill/>
                <a:tableStyleId>{495E28BA-E566-4ACC-9D86-0C77AD856A19}</a:tableStyleId>
              </a:tblPr>
              <a:tblGrid>
                <a:gridCol w="1318525"/>
                <a:gridCol w="1318525"/>
                <a:gridCol w="1318525"/>
                <a:gridCol w="1318525"/>
                <a:gridCol w="1318525"/>
                <a:gridCol w="1318525"/>
              </a:tblGrid>
              <a:tr h="3962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Retain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Reuse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Revise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Remix</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Redistribute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700"/>
                        <a:t>Make and own a copy</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Use in a wide range of ways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Adapt, modify, and improve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Combine two or more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Share with others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Public Domain</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CC-BY-SA</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CC-BY-NC</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CC-BY-NC-SA</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a:t>
                      </a:r>
                      <a:endParaRPr sz="900">
                        <a:solidFill>
                          <a:srgbClr val="000000"/>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CC-BY-ND</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396200">
                <a:tc>
                  <a:txBody>
                    <a:bodyPr/>
                    <a:lstStyle/>
                    <a:p>
                      <a:pPr indent="0" lvl="0" marL="0" rtl="0" algn="l">
                        <a:spcBef>
                          <a:spcPts val="0"/>
                        </a:spcBef>
                        <a:spcAft>
                          <a:spcPts val="0"/>
                        </a:spcAft>
                        <a:buNone/>
                      </a:pPr>
                      <a:r>
                        <a:rPr lang="en" sz="1200"/>
                        <a:t>CC-BY-NC-ND</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solidFill>
                            <a:schemeClr val="dk1"/>
                          </a:solidFill>
                        </a:rPr>
                        <a:t>non-commercial</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bl>
          </a:graphicData>
        </a:graphic>
      </p:graphicFrame>
      <p:grpSp>
        <p:nvGrpSpPr>
          <p:cNvPr id="312" name="Google Shape;312;p40"/>
          <p:cNvGrpSpPr/>
          <p:nvPr/>
        </p:nvGrpSpPr>
        <p:grpSpPr>
          <a:xfrm>
            <a:off x="8310075" y="1444800"/>
            <a:ext cx="728500" cy="2765875"/>
            <a:chOff x="7929075" y="1444800"/>
            <a:chExt cx="728500" cy="2765875"/>
          </a:xfrm>
        </p:grpSpPr>
        <p:cxnSp>
          <p:nvCxnSpPr>
            <p:cNvPr id="313" name="Google Shape;313;p40"/>
            <p:cNvCxnSpPr/>
            <p:nvPr/>
          </p:nvCxnSpPr>
          <p:spPr>
            <a:xfrm>
              <a:off x="8288325" y="1444800"/>
              <a:ext cx="0" cy="1944600"/>
            </a:xfrm>
            <a:prstGeom prst="straightConnector1">
              <a:avLst/>
            </a:prstGeom>
            <a:noFill/>
            <a:ln cap="flat" cmpd="sng" w="9525">
              <a:solidFill>
                <a:schemeClr val="dk2"/>
              </a:solidFill>
              <a:prstDash val="solid"/>
              <a:round/>
              <a:headEnd len="med" w="med" type="triangle"/>
              <a:tailEnd len="med" w="med" type="triangle"/>
            </a:ln>
          </p:spPr>
        </p:cxnSp>
        <p:cxnSp>
          <p:nvCxnSpPr>
            <p:cNvPr id="314" name="Google Shape;314;p40"/>
            <p:cNvCxnSpPr/>
            <p:nvPr/>
          </p:nvCxnSpPr>
          <p:spPr>
            <a:xfrm>
              <a:off x="8288325" y="3464875"/>
              <a:ext cx="0" cy="745800"/>
            </a:xfrm>
            <a:prstGeom prst="straightConnector1">
              <a:avLst/>
            </a:prstGeom>
            <a:noFill/>
            <a:ln cap="flat" cmpd="sng" w="9525">
              <a:solidFill>
                <a:schemeClr val="dk2"/>
              </a:solidFill>
              <a:prstDash val="solid"/>
              <a:round/>
              <a:headEnd len="med" w="med" type="triangle"/>
              <a:tailEnd len="med" w="med" type="triangle"/>
            </a:ln>
          </p:spPr>
        </p:cxnSp>
        <p:sp>
          <p:nvSpPr>
            <p:cNvPr id="315" name="Google Shape;315;p40"/>
            <p:cNvSpPr/>
            <p:nvPr/>
          </p:nvSpPr>
          <p:spPr>
            <a:xfrm>
              <a:off x="7939075" y="2306000"/>
              <a:ext cx="718500" cy="20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OER</a:t>
              </a:r>
              <a:endParaRPr sz="1000"/>
            </a:p>
          </p:txBody>
        </p:sp>
        <p:sp>
          <p:nvSpPr>
            <p:cNvPr id="316" name="Google Shape;316;p40"/>
            <p:cNvSpPr/>
            <p:nvPr/>
          </p:nvSpPr>
          <p:spPr>
            <a:xfrm>
              <a:off x="7929075" y="3704600"/>
              <a:ext cx="718500" cy="20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Not OER</a:t>
              </a:r>
              <a:endParaRPr sz="1000"/>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idx="1" type="subTitle"/>
          </p:nvPr>
        </p:nvSpPr>
        <p:spPr>
          <a:xfrm>
            <a:off x="311700" y="699425"/>
            <a:ext cx="8520600" cy="292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find OER</a:t>
            </a:r>
            <a:endParaRPr/>
          </a:p>
          <a:p>
            <a:pPr indent="0" lvl="0" marL="0" rtl="0" algn="ctr">
              <a:spcBef>
                <a:spcPts val="0"/>
              </a:spcBef>
              <a:spcAft>
                <a:spcPts val="0"/>
              </a:spcAft>
              <a:buNone/>
            </a:pPr>
            <a:r>
              <a:rPr lang="en"/>
              <a:t>Library guide</a:t>
            </a:r>
            <a:endParaRPr/>
          </a:p>
        </p:txBody>
      </p:sp>
      <p:pic>
        <p:nvPicPr>
          <p:cNvPr id="322" name="Google Shape;322;p41">
            <a:hlinkClick r:id="rId3"/>
          </p:cNvPr>
          <p:cNvPicPr preferRelativeResize="0"/>
          <p:nvPr/>
        </p:nvPicPr>
        <p:blipFill>
          <a:blip r:embed="rId4">
            <a:alphaModFix/>
          </a:blip>
          <a:stretch>
            <a:fillRect/>
          </a:stretch>
        </p:blipFill>
        <p:spPr>
          <a:xfrm>
            <a:off x="1146117" y="0"/>
            <a:ext cx="685176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4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329" name="Google Shape;329;p42"/>
          <p:cNvPicPr preferRelativeResize="0"/>
          <p:nvPr/>
        </p:nvPicPr>
        <p:blipFill>
          <a:blip r:embed="rId3">
            <a:alphaModFix/>
          </a:blip>
          <a:stretch>
            <a:fillRect/>
          </a:stretch>
        </p:blipFill>
        <p:spPr>
          <a:xfrm>
            <a:off x="1145862" y="0"/>
            <a:ext cx="6852274"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pic>
        <p:nvPicPr>
          <p:cNvPr descr="TrkB-PPT-V1-Green-Background-Full.jpg" id="334" name="Google Shape;334;p4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35" name="Google Shape;335;p4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Why OER?</a:t>
            </a:r>
            <a:endParaRPr>
              <a:solidFill>
                <a:srgbClr val="FFFFFF"/>
              </a:solidFill>
            </a:endParaRPr>
          </a:p>
        </p:txBody>
      </p:sp>
      <p:pic>
        <p:nvPicPr>
          <p:cNvPr descr="UA-COLOUR-REVERSE.png" id="336" name="Google Shape;336;p43"/>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37" name="Google Shape;337;p43"/>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38" name="Google Shape;338;p43"/>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339" name="Google Shape;339;p4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TrkB-PPT-V1-Green-Background-Full.jpg" id="110" name="Google Shape;110;p2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11" name="Google Shape;111;p26"/>
          <p:cNvSpPr txBox="1"/>
          <p:nvPr>
            <p:ph type="ctrTitle"/>
          </p:nvPr>
        </p:nvSpPr>
        <p:spPr>
          <a:xfrm>
            <a:off x="311700" y="744575"/>
            <a:ext cx="8520600" cy="64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FFFFFF"/>
                </a:solidFill>
              </a:rPr>
              <a:t>Positive Experiences | Barriers to Education</a:t>
            </a:r>
            <a:endParaRPr sz="3000">
              <a:solidFill>
                <a:srgbClr val="FFFFFF"/>
              </a:solidFill>
            </a:endParaRPr>
          </a:p>
        </p:txBody>
      </p:sp>
      <p:pic>
        <p:nvPicPr>
          <p:cNvPr descr="UA-COLOUR-REVERSE.png" id="112" name="Google Shape;112;p26"/>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113" name="Google Shape;113;p26"/>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114" name="Google Shape;114;p26"/>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115" name="Google Shape;115;p2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116" name="Google Shape;116;p26"/>
          <p:cNvSpPr/>
          <p:nvPr/>
        </p:nvSpPr>
        <p:spPr>
          <a:xfrm>
            <a:off x="2820298" y="2562211"/>
            <a:ext cx="1866000" cy="1866000"/>
          </a:xfrm>
          <a:prstGeom prst="ellipse">
            <a:avLst/>
          </a:prstGeom>
          <a:solidFill>
            <a:srgbClr val="6AA84F">
              <a:alpha val="38850"/>
            </a:srgbClr>
          </a:solidFill>
          <a:ln cap="flat" cmpd="sng" w="9525">
            <a:solidFill>
              <a:srgbClr val="CCCCCC"/>
            </a:solidFill>
            <a:prstDash val="solid"/>
            <a:round/>
            <a:headEnd len="sm" w="sm" type="none"/>
            <a:tailEnd len="sm" w="sm" type="none"/>
          </a:ln>
          <a:effectLst>
            <a:outerShdw blurRad="57150" rotWithShape="0" algn="bl" dir="5400000" dist="19050">
              <a:srgbClr val="000000">
                <a:alpha val="5299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F3F3F3"/>
                </a:solidFill>
              </a:rPr>
              <a:t>Quality &amp; </a:t>
            </a:r>
            <a:br>
              <a:rPr lang="en" sz="1000">
                <a:solidFill>
                  <a:srgbClr val="F3F3F3"/>
                </a:solidFill>
              </a:rPr>
            </a:br>
            <a:r>
              <a:rPr lang="en" sz="1000">
                <a:solidFill>
                  <a:srgbClr val="F3F3F3"/>
                </a:solidFill>
              </a:rPr>
              <a:t>Pedagogy</a:t>
            </a:r>
            <a:endParaRPr sz="1000">
              <a:solidFill>
                <a:srgbClr val="F3F3F3"/>
              </a:solidFill>
            </a:endParaRPr>
          </a:p>
        </p:txBody>
      </p:sp>
      <p:sp>
        <p:nvSpPr>
          <p:cNvPr id="117" name="Google Shape;117;p26"/>
          <p:cNvSpPr/>
          <p:nvPr/>
        </p:nvSpPr>
        <p:spPr>
          <a:xfrm>
            <a:off x="4457706" y="2562211"/>
            <a:ext cx="1866000" cy="1866000"/>
          </a:xfrm>
          <a:prstGeom prst="ellipse">
            <a:avLst/>
          </a:prstGeom>
          <a:solidFill>
            <a:srgbClr val="6AA84F">
              <a:alpha val="38850"/>
            </a:srgbClr>
          </a:solidFill>
          <a:ln cap="flat" cmpd="sng" w="9525">
            <a:solidFill>
              <a:srgbClr val="CCCCCC"/>
            </a:solidFill>
            <a:prstDash val="solid"/>
            <a:round/>
            <a:headEnd len="sm" w="sm" type="none"/>
            <a:tailEnd len="sm" w="sm" type="none"/>
          </a:ln>
          <a:effectLst>
            <a:outerShdw blurRad="57150" rotWithShape="0" algn="bl" dir="5400000" dist="19050">
              <a:srgbClr val="000000">
                <a:alpha val="5299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EFEFEF"/>
                </a:solidFill>
              </a:rPr>
              <a:t>Access &amp; Discovery</a:t>
            </a:r>
            <a:endParaRPr sz="1000">
              <a:solidFill>
                <a:srgbClr val="EFEFEF"/>
              </a:solidFill>
            </a:endParaRPr>
          </a:p>
        </p:txBody>
      </p:sp>
      <p:sp>
        <p:nvSpPr>
          <p:cNvPr id="118" name="Google Shape;118;p26"/>
          <p:cNvSpPr/>
          <p:nvPr/>
        </p:nvSpPr>
        <p:spPr>
          <a:xfrm>
            <a:off x="3631344" y="1618626"/>
            <a:ext cx="1730400" cy="1730400"/>
          </a:xfrm>
          <a:prstGeom prst="ellipse">
            <a:avLst/>
          </a:prstGeom>
          <a:solidFill>
            <a:srgbClr val="6AA84F">
              <a:alpha val="38850"/>
            </a:srgbClr>
          </a:solidFill>
          <a:ln cap="flat" cmpd="sng" w="9525">
            <a:solidFill>
              <a:srgbClr val="CCCCCC"/>
            </a:solidFill>
            <a:prstDash val="solid"/>
            <a:round/>
            <a:headEnd len="sm" w="sm" type="none"/>
            <a:tailEnd len="sm" w="sm" type="none"/>
          </a:ln>
          <a:effectLst>
            <a:outerShdw blurRad="57150" rotWithShape="0" algn="bl" dir="5400000" dist="19050">
              <a:srgbClr val="000000">
                <a:alpha val="5299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EFEFEF"/>
                </a:solidFill>
              </a:rPr>
              <a:t>Cost</a:t>
            </a:r>
            <a:endParaRPr sz="1000">
              <a:solidFill>
                <a:srgbClr val="EFEFE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3" name="Shape 343"/>
        <p:cNvGrpSpPr/>
        <p:nvPr/>
      </p:nvGrpSpPr>
      <p:grpSpPr>
        <a:xfrm>
          <a:off x="0" y="0"/>
          <a:ext cx="0" cy="0"/>
          <a:chOff x="0" y="0"/>
          <a:chExt cx="0" cy="0"/>
        </a:xfrm>
      </p:grpSpPr>
      <p:sp>
        <p:nvSpPr>
          <p:cNvPr id="344" name="Google Shape;34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OER?</a:t>
            </a:r>
            <a:endParaRPr/>
          </a:p>
        </p:txBody>
      </p:sp>
      <p:sp>
        <p:nvSpPr>
          <p:cNvPr id="345" name="Google Shape;345;p44"/>
          <p:cNvSpPr/>
          <p:nvPr/>
        </p:nvSpPr>
        <p:spPr>
          <a:xfrm>
            <a:off x="5438244" y="646225"/>
            <a:ext cx="14751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Government</a:t>
            </a:r>
            <a:endParaRPr sz="1000">
              <a:solidFill>
                <a:srgbClr val="0000FF"/>
              </a:solidFill>
            </a:endParaRPr>
          </a:p>
        </p:txBody>
      </p:sp>
      <p:sp>
        <p:nvSpPr>
          <p:cNvPr id="346" name="Google Shape;346;p44"/>
          <p:cNvSpPr/>
          <p:nvPr/>
        </p:nvSpPr>
        <p:spPr>
          <a:xfrm>
            <a:off x="3696188" y="3493550"/>
            <a:ext cx="14751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Instructors</a:t>
            </a:r>
            <a:endParaRPr sz="1000">
              <a:solidFill>
                <a:srgbClr val="0000FF"/>
              </a:solidFill>
            </a:endParaRPr>
          </a:p>
        </p:txBody>
      </p:sp>
      <p:sp>
        <p:nvSpPr>
          <p:cNvPr id="347" name="Google Shape;347;p44"/>
          <p:cNvSpPr/>
          <p:nvPr/>
        </p:nvSpPr>
        <p:spPr>
          <a:xfrm>
            <a:off x="7339212" y="3493550"/>
            <a:ext cx="14751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        Library and</a:t>
            </a:r>
            <a:endParaRPr sz="1000">
              <a:solidFill>
                <a:srgbClr val="0000FF"/>
              </a:solidFill>
            </a:endParaRPr>
          </a:p>
          <a:p>
            <a:pPr indent="0" lvl="0" marL="0" rtl="0" algn="ctr">
              <a:spcBef>
                <a:spcPts val="0"/>
              </a:spcBef>
              <a:spcAft>
                <a:spcPts val="0"/>
              </a:spcAft>
              <a:buNone/>
            </a:pPr>
            <a:r>
              <a:rPr lang="en" sz="1000">
                <a:solidFill>
                  <a:srgbClr val="0000FF"/>
                </a:solidFill>
              </a:rPr>
              <a:t>Bookstore</a:t>
            </a:r>
            <a:endParaRPr sz="1000">
              <a:solidFill>
                <a:srgbClr val="0000FF"/>
              </a:solidFill>
            </a:endParaRPr>
          </a:p>
        </p:txBody>
      </p:sp>
      <p:sp>
        <p:nvSpPr>
          <p:cNvPr id="348" name="Google Shape;348;p44"/>
          <p:cNvSpPr/>
          <p:nvPr/>
        </p:nvSpPr>
        <p:spPr>
          <a:xfrm>
            <a:off x="4326513" y="1098400"/>
            <a:ext cx="1475100" cy="518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Students</a:t>
            </a:r>
            <a:endParaRPr sz="1000">
              <a:solidFill>
                <a:srgbClr val="0000FF"/>
              </a:solidFill>
            </a:endParaRPr>
          </a:p>
        </p:txBody>
      </p:sp>
      <p:sp>
        <p:nvSpPr>
          <p:cNvPr id="349" name="Google Shape;349;p44"/>
          <p:cNvSpPr/>
          <p:nvPr/>
        </p:nvSpPr>
        <p:spPr>
          <a:xfrm>
            <a:off x="6754215" y="1071250"/>
            <a:ext cx="21336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0000FF"/>
                </a:solidFill>
              </a:rPr>
              <a:t>   Institutional </a:t>
            </a:r>
            <a:br>
              <a:rPr lang="en" sz="1000">
                <a:solidFill>
                  <a:srgbClr val="0000FF"/>
                </a:solidFill>
              </a:rPr>
            </a:br>
            <a:r>
              <a:rPr lang="en" sz="1000">
                <a:solidFill>
                  <a:srgbClr val="0000FF"/>
                </a:solidFill>
              </a:rPr>
              <a:t>      Leadership</a:t>
            </a:r>
            <a:endParaRPr sz="1000">
              <a:solidFill>
                <a:srgbClr val="0000FF"/>
              </a:solidFill>
            </a:endParaRPr>
          </a:p>
        </p:txBody>
      </p:sp>
      <p:sp>
        <p:nvSpPr>
          <p:cNvPr id="350" name="Google Shape;350;p44"/>
          <p:cNvSpPr/>
          <p:nvPr/>
        </p:nvSpPr>
        <p:spPr>
          <a:xfrm>
            <a:off x="4491861"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Quality and </a:t>
            </a:r>
            <a:br>
              <a:rPr lang="en" sz="1000">
                <a:solidFill>
                  <a:srgbClr val="666666"/>
                </a:solidFill>
              </a:rPr>
            </a:br>
            <a:r>
              <a:rPr lang="en" sz="1000">
                <a:solidFill>
                  <a:srgbClr val="666666"/>
                </a:solidFill>
              </a:rPr>
              <a:t>Pedagogy</a:t>
            </a:r>
            <a:endParaRPr sz="1000">
              <a:solidFill>
                <a:srgbClr val="666666"/>
              </a:solidFill>
            </a:endParaRPr>
          </a:p>
        </p:txBody>
      </p:sp>
      <p:sp>
        <p:nvSpPr>
          <p:cNvPr id="351" name="Google Shape;351;p44"/>
          <p:cNvSpPr/>
          <p:nvPr/>
        </p:nvSpPr>
        <p:spPr>
          <a:xfrm>
            <a:off x="6129269"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Access &amp; Discovery</a:t>
            </a:r>
            <a:endParaRPr sz="1000">
              <a:solidFill>
                <a:srgbClr val="666666"/>
              </a:solidFill>
            </a:endParaRPr>
          </a:p>
        </p:txBody>
      </p:sp>
      <p:sp>
        <p:nvSpPr>
          <p:cNvPr id="352" name="Google Shape;352;p44"/>
          <p:cNvSpPr/>
          <p:nvPr/>
        </p:nvSpPr>
        <p:spPr>
          <a:xfrm>
            <a:off x="5302907" y="1125626"/>
            <a:ext cx="1730400" cy="17304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Cost</a:t>
            </a:r>
            <a:endParaRPr sz="1000">
              <a:solidFill>
                <a:srgbClr val="666666"/>
              </a:solidFill>
            </a:endParaRPr>
          </a:p>
        </p:txBody>
      </p:sp>
      <p:sp>
        <p:nvSpPr>
          <p:cNvPr id="353" name="Google Shape;353;p44"/>
          <p:cNvSpPr txBox="1"/>
          <p:nvPr/>
        </p:nvSpPr>
        <p:spPr>
          <a:xfrm>
            <a:off x="373100" y="1241625"/>
            <a:ext cx="3553500" cy="29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There are three key objectives that motivate people to participate in the promotion of OERs: </a:t>
            </a:r>
            <a:br>
              <a:rPr lang="en"/>
            </a:br>
            <a:endParaRPr/>
          </a:p>
          <a:p>
            <a:pPr indent="-317500" lvl="0" marL="457200" rtl="0" algn="l">
              <a:spcBef>
                <a:spcPts val="0"/>
              </a:spcBef>
              <a:spcAft>
                <a:spcPts val="0"/>
              </a:spcAft>
              <a:buSzPts val="1400"/>
              <a:buChar char="●"/>
            </a:pPr>
            <a:r>
              <a:rPr lang="en"/>
              <a:t>to reduce student </a:t>
            </a:r>
            <a:r>
              <a:rPr lang="en">
                <a:solidFill>
                  <a:srgbClr val="0000FF"/>
                </a:solidFill>
              </a:rPr>
              <a:t>costs</a:t>
            </a:r>
            <a:br>
              <a:rPr lang="en"/>
            </a:br>
            <a:endParaRPr/>
          </a:p>
          <a:p>
            <a:pPr indent="-317500" lvl="0" marL="457200" rtl="0" algn="l">
              <a:spcBef>
                <a:spcPts val="0"/>
              </a:spcBef>
              <a:spcAft>
                <a:spcPts val="0"/>
              </a:spcAft>
              <a:buSzPts val="1400"/>
              <a:buChar char="●"/>
            </a:pPr>
            <a:r>
              <a:rPr lang="en"/>
              <a:t>to increase </a:t>
            </a:r>
            <a:r>
              <a:rPr lang="en">
                <a:solidFill>
                  <a:srgbClr val="0000FF"/>
                </a:solidFill>
              </a:rPr>
              <a:t>quality</a:t>
            </a:r>
            <a:r>
              <a:rPr lang="en"/>
              <a:t> of teaching materials and opportunities for </a:t>
            </a:r>
            <a:r>
              <a:rPr lang="en">
                <a:solidFill>
                  <a:srgbClr val="0000FF"/>
                </a:solidFill>
              </a:rPr>
              <a:t>creative pedagogy</a:t>
            </a:r>
            <a:r>
              <a:rPr lang="en"/>
              <a:t> </a:t>
            </a:r>
            <a:br>
              <a:rPr lang="en"/>
            </a:br>
            <a:r>
              <a:rPr lang="en"/>
              <a:t>(e.g. OER-enabled pedagogy)</a:t>
            </a:r>
            <a:br>
              <a:rPr lang="en"/>
            </a:br>
            <a:endParaRPr/>
          </a:p>
          <a:p>
            <a:pPr indent="-317500" lvl="0" marL="457200" rtl="0" algn="l">
              <a:spcBef>
                <a:spcPts val="0"/>
              </a:spcBef>
              <a:spcAft>
                <a:spcPts val="0"/>
              </a:spcAft>
              <a:buSzPts val="1400"/>
              <a:buChar char="●"/>
            </a:pPr>
            <a:r>
              <a:rPr lang="en"/>
              <a:t>to make educational material more </a:t>
            </a:r>
            <a:r>
              <a:rPr lang="en">
                <a:solidFill>
                  <a:srgbClr val="0000FF"/>
                </a:solidFill>
              </a:rPr>
              <a:t>accessible and discoverable </a:t>
            </a:r>
            <a:endParaRPr>
              <a:solidFill>
                <a:srgbClr val="0000FF"/>
              </a:solidFill>
            </a:endParaRPr>
          </a:p>
        </p:txBody>
      </p:sp>
      <p:sp>
        <p:nvSpPr>
          <p:cNvPr id="354" name="Google Shape;354;p44"/>
          <p:cNvSpPr/>
          <p:nvPr/>
        </p:nvSpPr>
        <p:spPr>
          <a:xfrm>
            <a:off x="5422602" y="3786975"/>
            <a:ext cx="16653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Centres for </a:t>
            </a:r>
            <a:br>
              <a:rPr lang="en" sz="1000">
                <a:solidFill>
                  <a:srgbClr val="0000FF"/>
                </a:solidFill>
              </a:rPr>
            </a:br>
            <a:r>
              <a:rPr lang="en" sz="1000">
                <a:solidFill>
                  <a:srgbClr val="0000FF"/>
                </a:solidFill>
              </a:rPr>
              <a:t>Teaching and Learning</a:t>
            </a:r>
            <a:endParaRPr sz="1000">
              <a:solidFill>
                <a:srgbClr val="0000FF"/>
              </a:solidFill>
            </a:endParaRPr>
          </a:p>
        </p:txBody>
      </p:sp>
      <p:pic>
        <p:nvPicPr>
          <p:cNvPr descr="TrkB-PPT-V1-Green-Background-Footer.75.jpg" id="355" name="Google Shape;355;p44"/>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56" name="Google Shape;356;p44"/>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57" name="Google Shape;357;p44"/>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58" name="Google Shape;358;p44"/>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359" name="Google Shape;359;p4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60" name="Google Shape;360;p44"/>
          <p:cNvSpPr txBox="1"/>
          <p:nvPr/>
        </p:nvSpPr>
        <p:spPr>
          <a:xfrm>
            <a:off x="4298050" y="4331725"/>
            <a:ext cx="3740100" cy="3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Diagram by Michael McNally is licensed under </a:t>
            </a:r>
            <a:r>
              <a:rPr lang="en" sz="1000" u="sng">
                <a:solidFill>
                  <a:srgbClr val="0097A7"/>
                </a:solidFill>
                <a:hlinkClick r:id="rId8">
                  <a:extLst>
                    <a:ext uri="{A12FA001-AC4F-418D-AE19-62706E023703}">
                      <ahyp:hlinkClr val="tx"/>
                    </a:ext>
                  </a:extLst>
                </a:hlinkClick>
              </a:rPr>
              <a:t>CC-BY 4.0</a:t>
            </a: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4" name="Shape 364"/>
        <p:cNvGrpSpPr/>
        <p:nvPr/>
      </p:nvGrpSpPr>
      <p:grpSpPr>
        <a:xfrm>
          <a:off x="0" y="0"/>
          <a:ext cx="0" cy="0"/>
          <a:chOff x="0" y="0"/>
          <a:chExt cx="0" cy="0"/>
        </a:xfrm>
      </p:grpSpPr>
      <p:sp>
        <p:nvSpPr>
          <p:cNvPr id="365" name="Google Shape;365;p45"/>
          <p:cNvSpPr txBox="1"/>
          <p:nvPr>
            <p:ph type="title"/>
          </p:nvPr>
        </p:nvSpPr>
        <p:spPr>
          <a:xfrm>
            <a:off x="307900" y="11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OER?</a:t>
            </a:r>
            <a:endParaRPr/>
          </a:p>
        </p:txBody>
      </p:sp>
      <p:sp>
        <p:nvSpPr>
          <p:cNvPr id="366" name="Google Shape;366;p45"/>
          <p:cNvSpPr txBox="1"/>
          <p:nvPr/>
        </p:nvSpPr>
        <p:spPr>
          <a:xfrm>
            <a:off x="373100" y="942825"/>
            <a:ext cx="4329300" cy="20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reduce student </a:t>
            </a:r>
            <a:r>
              <a:rPr lang="en">
                <a:solidFill>
                  <a:srgbClr val="0000FF"/>
                </a:solidFill>
              </a:rPr>
              <a:t>costs</a:t>
            </a:r>
            <a:br>
              <a:rPr lang="en">
                <a:solidFill>
                  <a:srgbClr val="0000FF"/>
                </a:solidFill>
              </a:rPr>
            </a:br>
            <a:br>
              <a:rPr lang="en">
                <a:solidFill>
                  <a:srgbClr val="0000FF"/>
                </a:solidFill>
              </a:rPr>
            </a:br>
            <a:r>
              <a:rPr lang="en" sz="1100">
                <a:solidFill>
                  <a:srgbClr val="0000FF"/>
                </a:solidFill>
              </a:rPr>
              <a:t>1 in 2 </a:t>
            </a:r>
            <a:r>
              <a:rPr lang="en" sz="1100">
                <a:solidFill>
                  <a:schemeClr val="dk2"/>
                </a:solidFill>
              </a:rPr>
              <a:t>students say they have at some point </a:t>
            </a:r>
            <a:r>
              <a:rPr lang="en" sz="1100">
                <a:solidFill>
                  <a:srgbClr val="0000FF"/>
                </a:solidFill>
              </a:rPr>
              <a:t>taken fewer courses</a:t>
            </a:r>
            <a:r>
              <a:rPr lang="en" sz="1100">
                <a:solidFill>
                  <a:schemeClr val="dk2"/>
                </a:solidFill>
              </a:rPr>
              <a:t> due to the cost of textbooks (Source: Florida Virtual Campus)</a:t>
            </a:r>
            <a:br>
              <a:rPr lang="en" sz="1100">
                <a:solidFill>
                  <a:schemeClr val="dk2"/>
                </a:solidFill>
              </a:rPr>
            </a:br>
            <a:br>
              <a:rPr lang="en" sz="1100">
                <a:solidFill>
                  <a:schemeClr val="dk2"/>
                </a:solidFill>
              </a:rPr>
            </a:br>
            <a:r>
              <a:rPr lang="en" sz="1100">
                <a:solidFill>
                  <a:srgbClr val="0000FF"/>
                </a:solidFill>
              </a:rPr>
              <a:t>&lt; 1 in 2</a:t>
            </a:r>
            <a:r>
              <a:rPr lang="en" sz="1100">
                <a:solidFill>
                  <a:schemeClr val="dk2"/>
                </a:solidFill>
              </a:rPr>
              <a:t> students purchase a </a:t>
            </a:r>
            <a:r>
              <a:rPr lang="en" sz="1100">
                <a:solidFill>
                  <a:srgbClr val="0000FF"/>
                </a:solidFill>
              </a:rPr>
              <a:t>current edition</a:t>
            </a:r>
            <a:r>
              <a:rPr lang="en" sz="1100">
                <a:solidFill>
                  <a:schemeClr val="dk2"/>
                </a:solidFill>
              </a:rPr>
              <a:t> of their textbook (source: Book Industry Study Group) </a:t>
            </a:r>
            <a:endParaRPr>
              <a:solidFill>
                <a:schemeClr val="dk1"/>
              </a:solidFill>
            </a:endParaRPr>
          </a:p>
          <a:p>
            <a:pPr indent="0" lvl="0" marL="0" rtl="0" algn="l">
              <a:spcBef>
                <a:spcPts val="0"/>
              </a:spcBef>
              <a:spcAft>
                <a:spcPts val="0"/>
              </a:spcAft>
              <a:buNone/>
            </a:pPr>
            <a:r>
              <a:t/>
            </a:r>
            <a:endParaRPr>
              <a:solidFill>
                <a:srgbClr val="434343"/>
              </a:solidFill>
            </a:endParaRPr>
          </a:p>
          <a:p>
            <a:pPr indent="0" lvl="0" marL="0" rtl="0" algn="l">
              <a:lnSpc>
                <a:spcPct val="150000"/>
              </a:lnSpc>
              <a:spcBef>
                <a:spcPts val="0"/>
              </a:spcBef>
              <a:spcAft>
                <a:spcPts val="0"/>
              </a:spcAft>
              <a:buNone/>
            </a:pPr>
            <a:r>
              <a:rPr lang="en" sz="1100">
                <a:solidFill>
                  <a:srgbClr val="434343"/>
                </a:solidFill>
              </a:rPr>
              <a:t>Only ⅕ of students are legally obtaining all course textbooks (</a:t>
            </a:r>
            <a:r>
              <a:rPr lang="en" sz="1100">
                <a:solidFill>
                  <a:srgbClr val="434343"/>
                </a:solidFill>
                <a:uFill>
                  <a:noFill/>
                </a:uFill>
                <a:hlinkClick r:id="rId3">
                  <a:extLst>
                    <a:ext uri="{A12FA001-AC4F-418D-AE19-62706E023703}">
                      <ahyp:hlinkClr val="tx"/>
                    </a:ext>
                  </a:extLst>
                </a:hlinkClick>
              </a:rPr>
              <a:t>Czerniewicz</a:t>
            </a:r>
            <a:r>
              <a:rPr lang="en" sz="1100">
                <a:solidFill>
                  <a:srgbClr val="434343"/>
                </a:solidFill>
              </a:rPr>
              <a:t> 2016).</a:t>
            </a:r>
            <a:endParaRPr sz="1100">
              <a:solidFill>
                <a:srgbClr val="434343"/>
              </a:solidFill>
            </a:endParaRPr>
          </a:p>
        </p:txBody>
      </p:sp>
      <p:pic>
        <p:nvPicPr>
          <p:cNvPr descr="TrkB-PPT-V1-Green-Background-Footer.75.jpg" id="367" name="Google Shape;367;p45"/>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368" name="Google Shape;368;p45"/>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369" name="Google Shape;369;p45"/>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370" name="Google Shape;370;p45">
            <a:hlinkClick r:id="rId7"/>
          </p:cNvPr>
          <p:cNvPicPr preferRelativeResize="0"/>
          <p:nvPr/>
        </p:nvPicPr>
        <p:blipFill>
          <a:blip r:embed="rId8">
            <a:alphaModFix/>
          </a:blip>
          <a:stretch>
            <a:fillRect/>
          </a:stretch>
        </p:blipFill>
        <p:spPr>
          <a:xfrm>
            <a:off x="4283764" y="4778350"/>
            <a:ext cx="576461" cy="203075"/>
          </a:xfrm>
          <a:prstGeom prst="rect">
            <a:avLst/>
          </a:prstGeom>
          <a:noFill/>
          <a:ln>
            <a:noFill/>
          </a:ln>
        </p:spPr>
      </p:pic>
      <p:sp>
        <p:nvSpPr>
          <p:cNvPr id="371" name="Google Shape;371;p4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9">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72" name="Google Shape;372;p45"/>
          <p:cNvSpPr txBox="1"/>
          <p:nvPr/>
        </p:nvSpPr>
        <p:spPr>
          <a:xfrm>
            <a:off x="373100" y="3293700"/>
            <a:ext cx="8520600" cy="12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University of Saskatchewan estimates its OER initiatives have saved students $400,000 from 2014-2017 (Bowness, 2017)</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University of Toronto’s “Zero-to-Low Cost Course Project” running since spring 2015 has estimated total student savings of over $435,000 (University of Toronto Libraries, 2017)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Campus Alberta OER program realized savings of $482,258 in the Fall semester of 2016, and if the open resources produced are reused over a five user period projected cumulative savings will reach $5.5 million (McNutt and Brailey, 2017)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p:txBody>
      </p:sp>
      <p:pic>
        <p:nvPicPr>
          <p:cNvPr id="373" name="Google Shape;373;p45"/>
          <p:cNvPicPr preferRelativeResize="0"/>
          <p:nvPr/>
        </p:nvPicPr>
        <p:blipFill>
          <a:blip r:embed="rId10">
            <a:alphaModFix/>
          </a:blip>
          <a:stretch>
            <a:fillRect/>
          </a:stretch>
        </p:blipFill>
        <p:spPr>
          <a:xfrm>
            <a:off x="5014425" y="504101"/>
            <a:ext cx="2622158" cy="2627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7" name="Shape 377"/>
        <p:cNvGrpSpPr/>
        <p:nvPr/>
      </p:nvGrpSpPr>
      <p:grpSpPr>
        <a:xfrm>
          <a:off x="0" y="0"/>
          <a:ext cx="0" cy="0"/>
          <a:chOff x="0" y="0"/>
          <a:chExt cx="0" cy="0"/>
        </a:xfrm>
      </p:grpSpPr>
      <p:sp>
        <p:nvSpPr>
          <p:cNvPr id="378" name="Google Shape;378;p46"/>
          <p:cNvSpPr txBox="1"/>
          <p:nvPr>
            <p:ph type="title"/>
          </p:nvPr>
        </p:nvSpPr>
        <p:spPr>
          <a:xfrm>
            <a:off x="307900" y="11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OER? </a:t>
            </a:r>
            <a:endParaRPr/>
          </a:p>
        </p:txBody>
      </p:sp>
      <p:sp>
        <p:nvSpPr>
          <p:cNvPr id="379" name="Google Shape;379;p46"/>
          <p:cNvSpPr/>
          <p:nvPr/>
        </p:nvSpPr>
        <p:spPr>
          <a:xfrm>
            <a:off x="4491861"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Quality &amp; </a:t>
            </a:r>
            <a:br>
              <a:rPr lang="en" sz="1000">
                <a:solidFill>
                  <a:srgbClr val="666666"/>
                </a:solidFill>
              </a:rPr>
            </a:br>
            <a:r>
              <a:rPr lang="en" sz="1000">
                <a:solidFill>
                  <a:srgbClr val="666666"/>
                </a:solidFill>
              </a:rPr>
              <a:t>Pedagogy</a:t>
            </a:r>
            <a:endParaRPr sz="1000">
              <a:solidFill>
                <a:srgbClr val="666666"/>
              </a:solidFill>
            </a:endParaRPr>
          </a:p>
        </p:txBody>
      </p:sp>
      <p:sp>
        <p:nvSpPr>
          <p:cNvPr id="380" name="Google Shape;380;p46"/>
          <p:cNvSpPr txBox="1"/>
          <p:nvPr/>
        </p:nvSpPr>
        <p:spPr>
          <a:xfrm>
            <a:off x="379975" y="850100"/>
            <a:ext cx="5262900" cy="8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to increase </a:t>
            </a:r>
            <a:r>
              <a:rPr lang="en">
                <a:solidFill>
                  <a:srgbClr val="0000FF"/>
                </a:solidFill>
              </a:rPr>
              <a:t>quality</a:t>
            </a:r>
            <a:r>
              <a:rPr lang="en"/>
              <a:t> of teaching materials and opportunities for </a:t>
            </a:r>
            <a:r>
              <a:rPr lang="en">
                <a:solidFill>
                  <a:srgbClr val="0000FF"/>
                </a:solidFill>
              </a:rPr>
              <a:t>creative pedagogy</a:t>
            </a:r>
            <a:r>
              <a:rPr lang="en"/>
              <a:t> (e.g. OER-enabled pedagogy)</a:t>
            </a:r>
            <a:endParaRPr/>
          </a:p>
        </p:txBody>
      </p:sp>
      <p:pic>
        <p:nvPicPr>
          <p:cNvPr descr="TrkB-PPT-V1-Green-Background-Footer.75.jpg" id="381" name="Google Shape;381;p46"/>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82" name="Google Shape;382;p46"/>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83" name="Google Shape;383;p46"/>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84" name="Google Shape;384;p46">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85" name="Google Shape;385;p4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86" name="Google Shape;386;p46"/>
          <p:cNvSpPr/>
          <p:nvPr/>
        </p:nvSpPr>
        <p:spPr>
          <a:xfrm>
            <a:off x="5302907" y="1125626"/>
            <a:ext cx="1730400" cy="17304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Cost</a:t>
            </a:r>
            <a:endParaRPr sz="1000">
              <a:solidFill>
                <a:srgbClr val="666666"/>
              </a:solidFill>
            </a:endParaRPr>
          </a:p>
        </p:txBody>
      </p:sp>
      <p:sp>
        <p:nvSpPr>
          <p:cNvPr id="387" name="Google Shape;387;p46"/>
          <p:cNvSpPr txBox="1"/>
          <p:nvPr/>
        </p:nvSpPr>
        <p:spPr>
          <a:xfrm>
            <a:off x="440025" y="1585275"/>
            <a:ext cx="3776100" cy="1772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000"/>
              <a:t>“Open pedagogy takes OER as a jumping-off point for rethinking the relationship between teachers, students, and knowledge. If </a:t>
            </a:r>
            <a:r>
              <a:rPr lang="en">
                <a:solidFill>
                  <a:srgbClr val="0000FF"/>
                </a:solidFill>
              </a:rPr>
              <a:t>teachers and students can now modify their textbooks and learning materials</a:t>
            </a:r>
            <a:r>
              <a:rPr lang="en" sz="1000"/>
              <a:t>, we shift the student emphasis to contribution to knowledge as opposed to simple consumption of knowledge.” </a:t>
            </a:r>
            <a:br>
              <a:rPr lang="en" sz="1000"/>
            </a:br>
            <a:br>
              <a:rPr lang="en" sz="1000"/>
            </a:br>
            <a:r>
              <a:rPr lang="en" sz="1000"/>
              <a:t>DeRosa </a:t>
            </a:r>
            <a:endParaRPr sz="1000"/>
          </a:p>
        </p:txBody>
      </p:sp>
      <p:sp>
        <p:nvSpPr>
          <p:cNvPr id="388" name="Google Shape;388;p46"/>
          <p:cNvSpPr txBox="1"/>
          <p:nvPr/>
        </p:nvSpPr>
        <p:spPr>
          <a:xfrm>
            <a:off x="379975" y="3431868"/>
            <a:ext cx="8452500" cy="113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t>Example: </a:t>
            </a:r>
            <a:br>
              <a:rPr lang="en" sz="1200"/>
            </a:br>
            <a:br>
              <a:rPr lang="en" sz="1200"/>
            </a:br>
            <a:r>
              <a:rPr lang="en" sz="1200"/>
              <a:t>Open Case Studies at UBC</a:t>
            </a:r>
            <a:br>
              <a:rPr lang="en" sz="1200"/>
            </a:br>
            <a:br>
              <a:rPr lang="en" sz="1200"/>
            </a:br>
            <a:r>
              <a:rPr lang="en" sz="1200"/>
              <a:t>This project brings together faculty and students from across departments and Faculties to </a:t>
            </a:r>
            <a:r>
              <a:rPr lang="en" sz="1200">
                <a:solidFill>
                  <a:srgbClr val="0000FF"/>
                </a:solidFill>
              </a:rPr>
              <a:t>co-create an interdisciplinary, open educational resource with case studies</a:t>
            </a:r>
            <a:r>
              <a:rPr lang="en" sz="1200"/>
              <a:t> that can be used by anyone, at UBC or elsewhere.</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2" name="Shape 392"/>
        <p:cNvGrpSpPr/>
        <p:nvPr/>
      </p:nvGrpSpPr>
      <p:grpSpPr>
        <a:xfrm>
          <a:off x="0" y="0"/>
          <a:ext cx="0" cy="0"/>
          <a:chOff x="0" y="0"/>
          <a:chExt cx="0" cy="0"/>
        </a:xfrm>
      </p:grpSpPr>
      <p:sp>
        <p:nvSpPr>
          <p:cNvPr id="393" name="Google Shape;393;p47"/>
          <p:cNvSpPr txBox="1"/>
          <p:nvPr>
            <p:ph type="title"/>
          </p:nvPr>
        </p:nvSpPr>
        <p:spPr>
          <a:xfrm>
            <a:off x="307900" y="11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OER?</a:t>
            </a:r>
            <a:endParaRPr/>
          </a:p>
        </p:txBody>
      </p:sp>
      <p:sp>
        <p:nvSpPr>
          <p:cNvPr id="394" name="Google Shape;394;p47"/>
          <p:cNvSpPr/>
          <p:nvPr/>
        </p:nvSpPr>
        <p:spPr>
          <a:xfrm>
            <a:off x="4491861"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Quality &amp; </a:t>
            </a:r>
            <a:br>
              <a:rPr lang="en" sz="1000">
                <a:solidFill>
                  <a:srgbClr val="666666"/>
                </a:solidFill>
              </a:rPr>
            </a:br>
            <a:r>
              <a:rPr lang="en" sz="1000">
                <a:solidFill>
                  <a:srgbClr val="666666"/>
                </a:solidFill>
              </a:rPr>
              <a:t>Pedagogy</a:t>
            </a:r>
            <a:endParaRPr sz="1000">
              <a:solidFill>
                <a:srgbClr val="666666"/>
              </a:solidFill>
            </a:endParaRPr>
          </a:p>
        </p:txBody>
      </p:sp>
      <p:sp>
        <p:nvSpPr>
          <p:cNvPr id="395" name="Google Shape;395;p47"/>
          <p:cNvSpPr txBox="1"/>
          <p:nvPr/>
        </p:nvSpPr>
        <p:spPr>
          <a:xfrm>
            <a:off x="379625" y="987100"/>
            <a:ext cx="4780500" cy="29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make educational material more </a:t>
            </a:r>
            <a:r>
              <a:rPr lang="en">
                <a:solidFill>
                  <a:srgbClr val="0000FF"/>
                </a:solidFill>
              </a:rPr>
              <a:t>accessible and discoverable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
              <a:t>Freely available online </a:t>
            </a:r>
            <a:br>
              <a:rPr lang="en"/>
            </a:br>
            <a:br>
              <a:rPr lang="en"/>
            </a:br>
            <a:endParaRPr/>
          </a:p>
          <a:p>
            <a:pPr indent="-317500" lvl="0" marL="457200" rtl="0" algn="l">
              <a:spcBef>
                <a:spcPts val="0"/>
              </a:spcBef>
              <a:spcAft>
                <a:spcPts val="0"/>
              </a:spcAft>
              <a:buSzPts val="1400"/>
              <a:buChar char="●"/>
            </a:pPr>
            <a:r>
              <a:rPr lang="en"/>
              <a:t>Customizable (editable) </a:t>
            </a:r>
            <a:br>
              <a:rPr lang="en"/>
            </a:br>
            <a:endParaRPr/>
          </a:p>
          <a:p>
            <a:pPr indent="-317500" lvl="1" marL="914400" rtl="0" algn="l">
              <a:spcBef>
                <a:spcPts val="0"/>
              </a:spcBef>
              <a:spcAft>
                <a:spcPts val="0"/>
              </a:spcAft>
              <a:buSzPts val="1400"/>
              <a:buChar char="○"/>
            </a:pPr>
            <a:r>
              <a:rPr lang="en"/>
              <a:t>Editable for relevancy</a:t>
            </a:r>
            <a:endParaRPr/>
          </a:p>
          <a:p>
            <a:pPr indent="-317500" lvl="1" marL="914400" rtl="0" algn="l">
              <a:spcBef>
                <a:spcPts val="0"/>
              </a:spcBef>
              <a:spcAft>
                <a:spcPts val="0"/>
              </a:spcAft>
              <a:buSzPts val="1400"/>
              <a:buChar char="○"/>
            </a:pPr>
            <a:r>
              <a:rPr lang="en"/>
              <a:t>Reduce technical barriers </a:t>
            </a:r>
            <a:endParaRPr/>
          </a:p>
          <a:p>
            <a:pPr indent="-317500" lvl="1" marL="914400" rtl="0" algn="l">
              <a:spcBef>
                <a:spcPts val="0"/>
              </a:spcBef>
              <a:spcAft>
                <a:spcPts val="0"/>
              </a:spcAft>
              <a:buSzPts val="1400"/>
              <a:buChar char="○"/>
            </a:pPr>
            <a:r>
              <a:rPr lang="en"/>
              <a:t>Reduce legal barriers </a:t>
            </a:r>
            <a:endParaRPr/>
          </a:p>
          <a:p>
            <a:pPr indent="-317500" lvl="1" marL="914400" rtl="0" algn="l">
              <a:spcBef>
                <a:spcPts val="0"/>
              </a:spcBef>
              <a:spcAft>
                <a:spcPts val="0"/>
              </a:spcAft>
              <a:buSzPts val="1400"/>
              <a:buChar char="○"/>
            </a:pPr>
            <a:r>
              <a:rPr lang="en"/>
              <a:t>Reduce accessibility barriers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descr="TrkB-PPT-V1-Green-Background-Footer.75.jpg" id="396" name="Google Shape;396;p47"/>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97" name="Google Shape;397;p47"/>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98" name="Google Shape;398;p47"/>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99" name="Google Shape;399;p47">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400" name="Google Shape;400;p4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401" name="Google Shape;401;p47"/>
          <p:cNvSpPr/>
          <p:nvPr/>
        </p:nvSpPr>
        <p:spPr>
          <a:xfrm>
            <a:off x="5302907" y="1125626"/>
            <a:ext cx="1730400" cy="17304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Cost</a:t>
            </a:r>
            <a:endParaRPr sz="1000">
              <a:solidFill>
                <a:srgbClr val="666666"/>
              </a:solidFill>
            </a:endParaRPr>
          </a:p>
        </p:txBody>
      </p:sp>
      <p:sp>
        <p:nvSpPr>
          <p:cNvPr id="402" name="Google Shape;402;p47"/>
          <p:cNvSpPr/>
          <p:nvPr/>
        </p:nvSpPr>
        <p:spPr>
          <a:xfrm>
            <a:off x="6129269"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Access &amp; Discovery</a:t>
            </a:r>
            <a:endParaRPr sz="1000">
              <a:solidFill>
                <a:srgbClr val="6666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48"/>
          <p:cNvPicPr preferRelativeResize="0"/>
          <p:nvPr/>
        </p:nvPicPr>
        <p:blipFill rotWithShape="1">
          <a:blip r:embed="rId3">
            <a:alphaModFix/>
          </a:blip>
          <a:srcRect b="24225" l="0" r="2123" t="14935"/>
          <a:stretch/>
        </p:blipFill>
        <p:spPr>
          <a:xfrm>
            <a:off x="222650" y="936725"/>
            <a:ext cx="5899601" cy="2602501"/>
          </a:xfrm>
          <a:prstGeom prst="rect">
            <a:avLst/>
          </a:prstGeom>
          <a:noFill/>
          <a:ln>
            <a:noFill/>
          </a:ln>
        </p:spPr>
      </p:pic>
      <p:pic>
        <p:nvPicPr>
          <p:cNvPr id="408" name="Google Shape;408;p48"/>
          <p:cNvPicPr preferRelativeResize="0"/>
          <p:nvPr/>
        </p:nvPicPr>
        <p:blipFill rotWithShape="1">
          <a:blip r:embed="rId4">
            <a:alphaModFix/>
          </a:blip>
          <a:srcRect b="0" l="13919" r="9849" t="0"/>
          <a:stretch/>
        </p:blipFill>
        <p:spPr>
          <a:xfrm>
            <a:off x="6281175" y="936726"/>
            <a:ext cx="2645228" cy="2602499"/>
          </a:xfrm>
          <a:prstGeom prst="rect">
            <a:avLst/>
          </a:prstGeom>
          <a:noFill/>
          <a:ln>
            <a:noFill/>
          </a:ln>
        </p:spPr>
      </p:pic>
      <p:sp>
        <p:nvSpPr>
          <p:cNvPr id="409" name="Google Shape;409;p48"/>
          <p:cNvSpPr/>
          <p:nvPr/>
        </p:nvSpPr>
        <p:spPr>
          <a:xfrm>
            <a:off x="4592400" y="3465750"/>
            <a:ext cx="1886100" cy="1249200"/>
          </a:xfrm>
          <a:prstGeom prst="rtTriangle">
            <a:avLst/>
          </a:prstGeom>
          <a:solidFill>
            <a:srgbClr val="B6D7A8">
              <a:alpha val="680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t>Students are asking for It</a:t>
            </a:r>
            <a:endParaRPr b="1" sz="1000"/>
          </a:p>
        </p:txBody>
      </p:sp>
      <p:sp>
        <p:nvSpPr>
          <p:cNvPr id="410" name="Google Shape;410;p48"/>
          <p:cNvSpPr txBox="1"/>
          <p:nvPr>
            <p:ph type="title"/>
          </p:nvPr>
        </p:nvSpPr>
        <p:spPr>
          <a:xfrm>
            <a:off x="307900" y="11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OER at the University of Alberta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4" name="Shape 414"/>
        <p:cNvGrpSpPr/>
        <p:nvPr/>
      </p:nvGrpSpPr>
      <p:grpSpPr>
        <a:xfrm>
          <a:off x="0" y="0"/>
          <a:ext cx="0" cy="0"/>
          <a:chOff x="0" y="0"/>
          <a:chExt cx="0" cy="0"/>
        </a:xfrm>
      </p:grpSpPr>
      <p:pic>
        <p:nvPicPr>
          <p:cNvPr id="415" name="Google Shape;415;p49"/>
          <p:cNvPicPr preferRelativeResize="0"/>
          <p:nvPr/>
        </p:nvPicPr>
        <p:blipFill rotWithShape="1">
          <a:blip r:embed="rId3">
            <a:alphaModFix/>
          </a:blip>
          <a:srcRect b="0" l="20571" r="0" t="0"/>
          <a:stretch/>
        </p:blipFill>
        <p:spPr>
          <a:xfrm>
            <a:off x="46925" y="1635800"/>
            <a:ext cx="2935225" cy="1448950"/>
          </a:xfrm>
          <a:prstGeom prst="rect">
            <a:avLst/>
          </a:prstGeom>
          <a:noFill/>
          <a:ln>
            <a:noFill/>
          </a:ln>
        </p:spPr>
      </p:pic>
      <p:pic>
        <p:nvPicPr>
          <p:cNvPr id="416" name="Google Shape;416;p49"/>
          <p:cNvPicPr preferRelativeResize="0"/>
          <p:nvPr/>
        </p:nvPicPr>
        <p:blipFill>
          <a:blip r:embed="rId4">
            <a:alphaModFix/>
          </a:blip>
          <a:stretch>
            <a:fillRect/>
          </a:stretch>
        </p:blipFill>
        <p:spPr>
          <a:xfrm>
            <a:off x="22700" y="2473650"/>
            <a:ext cx="2151925" cy="2145679"/>
          </a:xfrm>
          <a:prstGeom prst="rect">
            <a:avLst/>
          </a:prstGeom>
          <a:noFill/>
          <a:ln>
            <a:noFill/>
          </a:ln>
        </p:spPr>
      </p:pic>
      <p:pic>
        <p:nvPicPr>
          <p:cNvPr id="417" name="Google Shape;417;p49">
            <a:hlinkClick r:id="rId5"/>
          </p:cNvPr>
          <p:cNvPicPr preferRelativeResize="0"/>
          <p:nvPr/>
        </p:nvPicPr>
        <p:blipFill>
          <a:blip r:embed="rId6">
            <a:alphaModFix/>
          </a:blip>
          <a:stretch>
            <a:fillRect/>
          </a:stretch>
        </p:blipFill>
        <p:spPr>
          <a:xfrm>
            <a:off x="5505275" y="856738"/>
            <a:ext cx="2935225" cy="1305575"/>
          </a:xfrm>
          <a:prstGeom prst="rect">
            <a:avLst/>
          </a:prstGeom>
          <a:noFill/>
          <a:ln>
            <a:noFill/>
          </a:ln>
        </p:spPr>
      </p:pic>
      <p:pic>
        <p:nvPicPr>
          <p:cNvPr id="418" name="Google Shape;418;p49"/>
          <p:cNvPicPr preferRelativeResize="0"/>
          <p:nvPr/>
        </p:nvPicPr>
        <p:blipFill>
          <a:blip r:embed="rId7">
            <a:alphaModFix/>
          </a:blip>
          <a:stretch>
            <a:fillRect/>
          </a:stretch>
        </p:blipFill>
        <p:spPr>
          <a:xfrm>
            <a:off x="4799150" y="1204238"/>
            <a:ext cx="2151925" cy="1236125"/>
          </a:xfrm>
          <a:prstGeom prst="rect">
            <a:avLst/>
          </a:prstGeom>
          <a:noFill/>
          <a:ln>
            <a:noFill/>
          </a:ln>
        </p:spPr>
      </p:pic>
      <p:pic>
        <p:nvPicPr>
          <p:cNvPr id="419" name="Google Shape;419;p49"/>
          <p:cNvPicPr preferRelativeResize="0"/>
          <p:nvPr/>
        </p:nvPicPr>
        <p:blipFill rotWithShape="1">
          <a:blip r:embed="rId8">
            <a:alphaModFix/>
          </a:blip>
          <a:srcRect b="0" l="13919" r="9849" t="0"/>
          <a:stretch/>
        </p:blipFill>
        <p:spPr>
          <a:xfrm>
            <a:off x="5999525" y="2265663"/>
            <a:ext cx="1396224" cy="1373676"/>
          </a:xfrm>
          <a:prstGeom prst="rect">
            <a:avLst/>
          </a:prstGeom>
          <a:noFill/>
          <a:ln>
            <a:noFill/>
          </a:ln>
        </p:spPr>
      </p:pic>
      <p:pic>
        <p:nvPicPr>
          <p:cNvPr id="420" name="Google Shape;420;p49"/>
          <p:cNvPicPr preferRelativeResize="0"/>
          <p:nvPr/>
        </p:nvPicPr>
        <p:blipFill>
          <a:blip r:embed="rId9">
            <a:alphaModFix/>
          </a:blip>
          <a:stretch>
            <a:fillRect/>
          </a:stretch>
        </p:blipFill>
        <p:spPr>
          <a:xfrm>
            <a:off x="6805700" y="3128850"/>
            <a:ext cx="2279908" cy="1305575"/>
          </a:xfrm>
          <a:prstGeom prst="rect">
            <a:avLst/>
          </a:prstGeom>
          <a:noFill/>
          <a:ln>
            <a:noFill/>
          </a:ln>
        </p:spPr>
      </p:pic>
      <p:pic>
        <p:nvPicPr>
          <p:cNvPr descr="TrkB-PPT-V1-Green-Background-Footer.75.jpg" id="421" name="Google Shape;421;p49"/>
          <p:cNvPicPr preferRelativeResize="0"/>
          <p:nvPr/>
        </p:nvPicPr>
        <p:blipFill rotWithShape="1">
          <a:blip r:embed="rId10">
            <a:alphaModFix/>
          </a:blip>
          <a:srcRect b="0" l="0" r="0" t="0"/>
          <a:stretch/>
        </p:blipFill>
        <p:spPr>
          <a:xfrm>
            <a:off x="-3800" y="4703625"/>
            <a:ext cx="9144000" cy="465200"/>
          </a:xfrm>
          <a:prstGeom prst="rect">
            <a:avLst/>
          </a:prstGeom>
          <a:noFill/>
          <a:ln>
            <a:noFill/>
          </a:ln>
        </p:spPr>
      </p:pic>
      <p:pic>
        <p:nvPicPr>
          <p:cNvPr descr="UA-COLOUR-REVERSE.png" id="422" name="Google Shape;422;p49"/>
          <p:cNvPicPr preferRelativeResize="0"/>
          <p:nvPr/>
        </p:nvPicPr>
        <p:blipFill rotWithShape="1">
          <a:blip r:embed="rId11">
            <a:alphaModFix/>
          </a:blip>
          <a:srcRect b="0" l="0" r="0" t="0"/>
          <a:stretch/>
        </p:blipFill>
        <p:spPr>
          <a:xfrm>
            <a:off x="73737" y="4790175"/>
            <a:ext cx="1191736" cy="292100"/>
          </a:xfrm>
          <a:prstGeom prst="rect">
            <a:avLst/>
          </a:prstGeom>
          <a:noFill/>
          <a:ln>
            <a:noFill/>
          </a:ln>
        </p:spPr>
      </p:pic>
      <p:pic>
        <p:nvPicPr>
          <p:cNvPr descr="promise-white.png" id="423" name="Google Shape;423;p49"/>
          <p:cNvPicPr preferRelativeResize="0"/>
          <p:nvPr/>
        </p:nvPicPr>
        <p:blipFill rotWithShape="1">
          <a:blip r:embed="rId12">
            <a:alphaModFix amt="60000"/>
          </a:blip>
          <a:srcRect b="0" l="0" r="0" t="0"/>
          <a:stretch/>
        </p:blipFill>
        <p:spPr>
          <a:xfrm>
            <a:off x="7395750" y="4821800"/>
            <a:ext cx="1689857" cy="276157"/>
          </a:xfrm>
          <a:prstGeom prst="rect">
            <a:avLst/>
          </a:prstGeom>
          <a:noFill/>
          <a:ln>
            <a:noFill/>
          </a:ln>
        </p:spPr>
      </p:pic>
      <p:pic>
        <p:nvPicPr>
          <p:cNvPr descr="Creative Commons License" id="424" name="Google Shape;424;p49">
            <a:hlinkClick r:id="rId13"/>
          </p:cNvPr>
          <p:cNvPicPr preferRelativeResize="0"/>
          <p:nvPr/>
        </p:nvPicPr>
        <p:blipFill>
          <a:blip r:embed="rId14">
            <a:alphaModFix/>
          </a:blip>
          <a:stretch>
            <a:fillRect/>
          </a:stretch>
        </p:blipFill>
        <p:spPr>
          <a:xfrm>
            <a:off x="4283764" y="4778350"/>
            <a:ext cx="576461" cy="203075"/>
          </a:xfrm>
          <a:prstGeom prst="rect">
            <a:avLst/>
          </a:prstGeom>
          <a:noFill/>
          <a:ln>
            <a:noFill/>
          </a:ln>
        </p:spPr>
      </p:pic>
      <p:sp>
        <p:nvSpPr>
          <p:cNvPr id="425" name="Google Shape;425;p4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5">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id="426" name="Google Shape;426;p49"/>
          <p:cNvPicPr preferRelativeResize="0"/>
          <p:nvPr/>
        </p:nvPicPr>
        <p:blipFill rotWithShape="1">
          <a:blip r:embed="rId16">
            <a:alphaModFix/>
          </a:blip>
          <a:srcRect b="31228" l="9723" r="9980" t="0"/>
          <a:stretch/>
        </p:blipFill>
        <p:spPr>
          <a:xfrm>
            <a:off x="1625000" y="1907681"/>
            <a:ext cx="1947600" cy="1863490"/>
          </a:xfrm>
          <a:prstGeom prst="rect">
            <a:avLst/>
          </a:prstGeom>
          <a:noFill/>
          <a:ln>
            <a:noFill/>
          </a:ln>
        </p:spPr>
      </p:pic>
      <p:pic>
        <p:nvPicPr>
          <p:cNvPr id="427" name="Google Shape;427;p49"/>
          <p:cNvPicPr preferRelativeResize="0"/>
          <p:nvPr/>
        </p:nvPicPr>
        <p:blipFill rotWithShape="1">
          <a:blip r:embed="rId17">
            <a:alphaModFix/>
          </a:blip>
          <a:srcRect b="0" l="0" r="24845" t="0"/>
          <a:stretch/>
        </p:blipFill>
        <p:spPr>
          <a:xfrm>
            <a:off x="2642100" y="1024374"/>
            <a:ext cx="1805573" cy="1779349"/>
          </a:xfrm>
          <a:prstGeom prst="rect">
            <a:avLst/>
          </a:prstGeom>
          <a:noFill/>
          <a:ln>
            <a:noFill/>
          </a:ln>
        </p:spPr>
      </p:pic>
      <p:sp>
        <p:nvSpPr>
          <p:cNvPr id="428" name="Google Shape;428;p49"/>
          <p:cNvSpPr txBox="1"/>
          <p:nvPr>
            <p:ph type="title"/>
          </p:nvPr>
        </p:nvSpPr>
        <p:spPr>
          <a:xfrm>
            <a:off x="307900" y="11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OER at the University of Alberta</a:t>
            </a:r>
            <a:endParaRPr/>
          </a:p>
        </p:txBody>
      </p:sp>
      <p:sp>
        <p:nvSpPr>
          <p:cNvPr id="429" name="Google Shape;429;p49"/>
          <p:cNvSpPr/>
          <p:nvPr/>
        </p:nvSpPr>
        <p:spPr>
          <a:xfrm>
            <a:off x="4650490" y="2751823"/>
            <a:ext cx="1947600" cy="1951800"/>
          </a:xfrm>
          <a:prstGeom prst="rtTriangle">
            <a:avLst/>
          </a:prstGeom>
          <a:solidFill>
            <a:srgbClr val="B6D7A8">
              <a:alpha val="680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t>Students are asking for It</a:t>
            </a:r>
            <a:endParaRPr b="1" sz="1000"/>
          </a:p>
        </p:txBody>
      </p:sp>
      <p:sp>
        <p:nvSpPr>
          <p:cNvPr id="430" name="Google Shape;430;p49"/>
          <p:cNvSpPr/>
          <p:nvPr/>
        </p:nvSpPr>
        <p:spPr>
          <a:xfrm flipH="1">
            <a:off x="2702890" y="2751823"/>
            <a:ext cx="1947600" cy="1951800"/>
          </a:xfrm>
          <a:prstGeom prst="rtTriangle">
            <a:avLst/>
          </a:prstGeom>
          <a:solidFill>
            <a:srgbClr val="9FC5E8">
              <a:alpha val="6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t>Instructors already do it</a:t>
            </a:r>
            <a:endParaRPr b="1" sz="1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pic>
        <p:nvPicPr>
          <p:cNvPr descr="TrkB-PPT-V1-Green-Background-Full.jpg" id="435" name="Google Shape;435;p5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36" name="Google Shape;436;p5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Activity</a:t>
            </a:r>
            <a:endParaRPr>
              <a:solidFill>
                <a:srgbClr val="FFFFFF"/>
              </a:solidFill>
            </a:endParaRPr>
          </a:p>
        </p:txBody>
      </p:sp>
      <p:pic>
        <p:nvPicPr>
          <p:cNvPr descr="UA-COLOUR-REVERSE.png" id="437" name="Google Shape;437;p50"/>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38" name="Google Shape;438;p50"/>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39" name="Google Shape;439;p50">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440" name="Google Shape;440;p5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1"/>
          <p:cNvSpPr txBox="1"/>
          <p:nvPr/>
        </p:nvSpPr>
        <p:spPr>
          <a:xfrm>
            <a:off x="311700" y="640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000000"/>
                </a:solidFill>
              </a:rPr>
              <a:t>Wiley’s 5Rs and Creative Commons Licensing	</a:t>
            </a:r>
            <a:endParaRPr sz="2800">
              <a:solidFill>
                <a:srgbClr val="000000"/>
              </a:solidFill>
            </a:endParaRPr>
          </a:p>
        </p:txBody>
      </p:sp>
      <p:sp>
        <p:nvSpPr>
          <p:cNvPr id="446" name="Google Shape;446;p51"/>
          <p:cNvSpPr txBox="1"/>
          <p:nvPr/>
        </p:nvSpPr>
        <p:spPr>
          <a:xfrm>
            <a:off x="0" y="4327175"/>
            <a:ext cx="9032700" cy="35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450">
                <a:solidFill>
                  <a:srgbClr val="333333"/>
                </a:solidFill>
              </a:rPr>
              <a:t>Give </a:t>
            </a:r>
            <a:r>
              <a:rPr lang="en" sz="1450" u="sng">
                <a:solidFill>
                  <a:srgbClr val="049CCF"/>
                </a:solidFill>
                <a:hlinkClick r:id="rId3">
                  <a:extLst>
                    <a:ext uri="{A12FA001-AC4F-418D-AE19-62706E023703}">
                      <ahyp:hlinkClr val="tx"/>
                    </a:ext>
                  </a:extLst>
                </a:hlinkClick>
              </a:rPr>
              <a:t>appropriate credit</a:t>
            </a:r>
            <a:r>
              <a:rPr lang="en" sz="1450">
                <a:solidFill>
                  <a:srgbClr val="333333"/>
                </a:solidFill>
              </a:rPr>
              <a:t>, provide a link to the license, and </a:t>
            </a:r>
            <a:r>
              <a:rPr lang="en" sz="1450" u="sng">
                <a:solidFill>
                  <a:srgbClr val="049CCF"/>
                </a:solidFill>
                <a:hlinkClick r:id="rId4">
                  <a:extLst>
                    <a:ext uri="{A12FA001-AC4F-418D-AE19-62706E023703}">
                      <ahyp:hlinkClr val="tx"/>
                    </a:ext>
                  </a:extLst>
                </a:hlinkClick>
              </a:rPr>
              <a:t>indicate if changes were made</a:t>
            </a:r>
            <a:r>
              <a:rPr lang="en" sz="1450">
                <a:solidFill>
                  <a:srgbClr val="333333"/>
                </a:solidFill>
              </a:rPr>
              <a:t>.</a:t>
            </a:r>
            <a:endParaRPr/>
          </a:p>
        </p:txBody>
      </p:sp>
      <p:pic>
        <p:nvPicPr>
          <p:cNvPr descr="Creative Commons License" id="447" name="Google Shape;447;p51"/>
          <p:cNvPicPr preferRelativeResize="0"/>
          <p:nvPr/>
        </p:nvPicPr>
        <p:blipFill>
          <a:blip r:embed="rId5">
            <a:alphaModFix/>
          </a:blip>
          <a:stretch>
            <a:fillRect/>
          </a:stretch>
        </p:blipFill>
        <p:spPr>
          <a:xfrm>
            <a:off x="4283764" y="4778350"/>
            <a:ext cx="576461" cy="203075"/>
          </a:xfrm>
          <a:prstGeom prst="rect">
            <a:avLst/>
          </a:prstGeom>
          <a:noFill/>
          <a:ln>
            <a:noFill/>
          </a:ln>
        </p:spPr>
      </p:pic>
      <p:sp>
        <p:nvSpPr>
          <p:cNvPr id="448" name="Google Shape;448;p5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Unless otherwise noted, this work is licensed under a </a:t>
            </a:r>
            <a:r>
              <a:rPr lang="en" sz="700" u="sng">
                <a:hlinkClick r:id="rId6"/>
              </a:rPr>
              <a:t>Creative Commons Attribution 4.0 International License</a:t>
            </a:r>
            <a:r>
              <a:rPr lang="en" sz="700"/>
              <a:t>.</a:t>
            </a:r>
            <a:endParaRPr sz="700"/>
          </a:p>
        </p:txBody>
      </p:sp>
      <p:graphicFrame>
        <p:nvGraphicFramePr>
          <p:cNvPr id="449" name="Google Shape;449;p51"/>
          <p:cNvGraphicFramePr/>
          <p:nvPr/>
        </p:nvGraphicFramePr>
        <p:xfrm>
          <a:off x="270850" y="653500"/>
          <a:ext cx="3000000" cy="3000000"/>
        </p:xfrm>
        <a:graphic>
          <a:graphicData uri="http://schemas.openxmlformats.org/drawingml/2006/table">
            <a:tbl>
              <a:tblPr>
                <a:noFill/>
                <a:tableStyleId>{495E28BA-E566-4ACC-9D86-0C77AD856A19}</a:tableStyleId>
              </a:tblPr>
              <a:tblGrid>
                <a:gridCol w="1318525"/>
                <a:gridCol w="1318525"/>
                <a:gridCol w="1318525"/>
                <a:gridCol w="1318525"/>
                <a:gridCol w="1318525"/>
                <a:gridCol w="1318525"/>
              </a:tblGrid>
              <a:tr h="3962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Retain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Reuse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Revise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Remix</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Redistribute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700"/>
                        <a:t>Make and own a copy</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Use in a wide range of ways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Adapt, modify, and improve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Combine two or more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Share with others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Public Domain</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CC-BY-SA</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CC-BY-NC</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CC-BY-NC-SA</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a:t>
                      </a:r>
                      <a:endParaRPr sz="900">
                        <a:solidFill>
                          <a:srgbClr val="000000"/>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CC-BY-ND</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396200">
                <a:tc>
                  <a:txBody>
                    <a:bodyPr/>
                    <a:lstStyle/>
                    <a:p>
                      <a:pPr indent="0" lvl="0" marL="0" rtl="0" algn="l">
                        <a:spcBef>
                          <a:spcPts val="0"/>
                        </a:spcBef>
                        <a:spcAft>
                          <a:spcPts val="0"/>
                        </a:spcAft>
                        <a:buNone/>
                      </a:pPr>
                      <a:r>
                        <a:rPr lang="en" sz="1200"/>
                        <a:t>CC-BY-NC-ND</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solidFill>
                            <a:schemeClr val="dk1"/>
                          </a:solidFill>
                        </a:rPr>
                        <a:t>non-commercial</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bl>
          </a:graphicData>
        </a:graphic>
      </p:graphicFrame>
      <p:grpSp>
        <p:nvGrpSpPr>
          <p:cNvPr id="450" name="Google Shape;450;p51"/>
          <p:cNvGrpSpPr/>
          <p:nvPr/>
        </p:nvGrpSpPr>
        <p:grpSpPr>
          <a:xfrm>
            <a:off x="8310075" y="1444800"/>
            <a:ext cx="728500" cy="2765875"/>
            <a:chOff x="7929075" y="1444800"/>
            <a:chExt cx="728500" cy="2765875"/>
          </a:xfrm>
        </p:grpSpPr>
        <p:cxnSp>
          <p:nvCxnSpPr>
            <p:cNvPr id="451" name="Google Shape;451;p51"/>
            <p:cNvCxnSpPr/>
            <p:nvPr/>
          </p:nvCxnSpPr>
          <p:spPr>
            <a:xfrm>
              <a:off x="8288325" y="1444800"/>
              <a:ext cx="0" cy="1944600"/>
            </a:xfrm>
            <a:prstGeom prst="straightConnector1">
              <a:avLst/>
            </a:prstGeom>
            <a:noFill/>
            <a:ln cap="flat" cmpd="sng" w="9525">
              <a:solidFill>
                <a:schemeClr val="dk2"/>
              </a:solidFill>
              <a:prstDash val="solid"/>
              <a:round/>
              <a:headEnd len="med" w="med" type="triangle"/>
              <a:tailEnd len="med" w="med" type="triangle"/>
            </a:ln>
          </p:spPr>
        </p:cxnSp>
        <p:cxnSp>
          <p:nvCxnSpPr>
            <p:cNvPr id="452" name="Google Shape;452;p51"/>
            <p:cNvCxnSpPr/>
            <p:nvPr/>
          </p:nvCxnSpPr>
          <p:spPr>
            <a:xfrm>
              <a:off x="8288325" y="3464875"/>
              <a:ext cx="0" cy="745800"/>
            </a:xfrm>
            <a:prstGeom prst="straightConnector1">
              <a:avLst/>
            </a:prstGeom>
            <a:noFill/>
            <a:ln cap="flat" cmpd="sng" w="9525">
              <a:solidFill>
                <a:schemeClr val="dk2"/>
              </a:solidFill>
              <a:prstDash val="solid"/>
              <a:round/>
              <a:headEnd len="med" w="med" type="triangle"/>
              <a:tailEnd len="med" w="med" type="triangle"/>
            </a:ln>
          </p:spPr>
        </p:cxnSp>
        <p:sp>
          <p:nvSpPr>
            <p:cNvPr id="453" name="Google Shape;453;p51"/>
            <p:cNvSpPr/>
            <p:nvPr/>
          </p:nvSpPr>
          <p:spPr>
            <a:xfrm>
              <a:off x="7939075" y="2306000"/>
              <a:ext cx="718500" cy="20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OER</a:t>
              </a:r>
              <a:endParaRPr sz="1000"/>
            </a:p>
          </p:txBody>
        </p:sp>
        <p:sp>
          <p:nvSpPr>
            <p:cNvPr id="454" name="Google Shape;454;p51"/>
            <p:cNvSpPr/>
            <p:nvPr/>
          </p:nvSpPr>
          <p:spPr>
            <a:xfrm>
              <a:off x="7929075" y="3704600"/>
              <a:ext cx="718500" cy="20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Not OER</a:t>
              </a:r>
              <a:endParaRPr sz="1000"/>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8" name="Shape 458"/>
        <p:cNvGrpSpPr/>
        <p:nvPr/>
      </p:nvGrpSpPr>
      <p:grpSpPr>
        <a:xfrm>
          <a:off x="0" y="0"/>
          <a:ext cx="0" cy="0"/>
          <a:chOff x="0" y="0"/>
          <a:chExt cx="0" cy="0"/>
        </a:xfrm>
      </p:grpSpPr>
      <p:sp>
        <p:nvSpPr>
          <p:cNvPr id="459" name="Google Shape;459;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a:t>
            </a:r>
            <a:endParaRPr/>
          </a:p>
        </p:txBody>
      </p:sp>
      <p:sp>
        <p:nvSpPr>
          <p:cNvPr id="460" name="Google Shape;460;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Scenarios:</a:t>
            </a:r>
            <a:endParaRPr/>
          </a:p>
          <a:p>
            <a:pPr indent="-342900" lvl="0" marL="457200" rtl="0" algn="l">
              <a:spcBef>
                <a:spcPts val="1600"/>
              </a:spcBef>
              <a:spcAft>
                <a:spcPts val="0"/>
              </a:spcAft>
              <a:buSzPts val="1800"/>
              <a:buChar char="-"/>
            </a:pPr>
            <a:r>
              <a:rPr lang="en"/>
              <a:t>Teaching activity </a:t>
            </a:r>
            <a:endParaRPr/>
          </a:p>
          <a:p>
            <a:pPr indent="-342900" lvl="0" marL="457200" rtl="0" algn="l">
              <a:spcBef>
                <a:spcPts val="0"/>
              </a:spcBef>
              <a:spcAft>
                <a:spcPts val="0"/>
              </a:spcAft>
              <a:buSzPts val="1800"/>
              <a:buChar char="-"/>
            </a:pPr>
            <a:r>
              <a:rPr lang="en"/>
              <a:t>3 OER w/ varied licensing </a:t>
            </a:r>
            <a:endParaRPr/>
          </a:p>
          <a:p>
            <a:pPr indent="-342900" lvl="0" marL="457200" rtl="0" algn="l">
              <a:spcBef>
                <a:spcPts val="0"/>
              </a:spcBef>
              <a:spcAft>
                <a:spcPts val="0"/>
              </a:spcAft>
              <a:buSzPts val="1800"/>
              <a:buChar char="-"/>
            </a:pPr>
            <a:r>
              <a:rPr lang="en"/>
              <a:t>CC to 5R chart </a:t>
            </a:r>
            <a:endParaRPr/>
          </a:p>
          <a:p>
            <a:pPr indent="-342900" lvl="0" marL="457200" rtl="0" algn="l">
              <a:spcBef>
                <a:spcPts val="0"/>
              </a:spcBef>
              <a:spcAft>
                <a:spcPts val="0"/>
              </a:spcAft>
              <a:buSzPts val="1800"/>
              <a:buChar char="-"/>
            </a:pPr>
            <a:r>
              <a:rPr lang="en"/>
              <a:t>Assess opportunities and limitations </a:t>
            </a:r>
            <a:endParaRPr/>
          </a:p>
        </p:txBody>
      </p:sp>
      <p:pic>
        <p:nvPicPr>
          <p:cNvPr descr="TrkB-PPT-V1-Green-Background-Footer.75.jpg" id="461" name="Google Shape;461;p52"/>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462" name="Google Shape;462;p52"/>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63" name="Google Shape;463;p52"/>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64" name="Google Shape;464;p52">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465" name="Google Shape;465;p5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9" name="Shape 469"/>
        <p:cNvGrpSpPr/>
        <p:nvPr/>
      </p:nvGrpSpPr>
      <p:grpSpPr>
        <a:xfrm>
          <a:off x="0" y="0"/>
          <a:ext cx="0" cy="0"/>
          <a:chOff x="0" y="0"/>
          <a:chExt cx="0" cy="0"/>
        </a:xfrm>
      </p:grpSpPr>
      <p:sp>
        <p:nvSpPr>
          <p:cNvPr id="470" name="Google Shape;470;p53"/>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Examples</a:t>
            </a:r>
            <a:endParaRPr/>
          </a:p>
        </p:txBody>
      </p:sp>
      <p:pic>
        <p:nvPicPr>
          <p:cNvPr descr="TrkB-PPT-V1-Green-Background-Footer.75.jpg" id="471" name="Google Shape;471;p53"/>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472" name="Google Shape;472;p53"/>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73" name="Google Shape;473;p53"/>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74" name="Google Shape;474;p53"/>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475" name="Google Shape;475;p5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476" name="Google Shape;476;p53"/>
          <p:cNvSpPr txBox="1"/>
          <p:nvPr>
            <p:ph idx="1" type="body"/>
          </p:nvPr>
        </p:nvSpPr>
        <p:spPr>
          <a:xfrm>
            <a:off x="278800" y="1213776"/>
            <a:ext cx="4385400" cy="18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0000FF"/>
                </a:solidFill>
              </a:rPr>
              <a:t>Students and Instructors →</a:t>
            </a:r>
            <a:r>
              <a:rPr b="1" lang="en" sz="1200">
                <a:solidFill>
                  <a:srgbClr val="0000FF"/>
                </a:solidFill>
              </a:rPr>
              <a:t> </a:t>
            </a:r>
            <a:r>
              <a:rPr b="1" lang="en" sz="1200">
                <a:solidFill>
                  <a:srgbClr val="0000FF"/>
                </a:solidFill>
              </a:rPr>
              <a:t>remix / create: </a:t>
            </a:r>
            <a:endParaRPr sz="1200">
              <a:solidFill>
                <a:srgbClr val="0000FF"/>
              </a:solidFill>
            </a:endParaRPr>
          </a:p>
          <a:p>
            <a:pPr indent="-292100" lvl="0" marL="457200" rtl="0" algn="l">
              <a:spcBef>
                <a:spcPts val="1400"/>
              </a:spcBef>
              <a:spcAft>
                <a:spcPts val="0"/>
              </a:spcAft>
              <a:buClr>
                <a:srgbClr val="333333"/>
              </a:buClr>
              <a:buSzPts val="1000"/>
              <a:buChar char="●"/>
            </a:pPr>
            <a:r>
              <a:rPr lang="en" sz="1000">
                <a:solidFill>
                  <a:srgbClr val="333333"/>
                </a:solidFill>
              </a:rPr>
              <a:t>Remix audiovisual materials to both entertain and inform</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Create or revise/remix entire textbooks </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Create their own assignments</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Create test banks</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Remix/create tutorial videos</a:t>
            </a:r>
            <a:endParaRPr sz="1000">
              <a:solidFill>
                <a:srgbClr val="333333"/>
              </a:solidFill>
            </a:endParaRPr>
          </a:p>
          <a:p>
            <a:pPr indent="0" lvl="0" marL="0" rtl="0" algn="l">
              <a:spcBef>
                <a:spcPts val="1800"/>
              </a:spcBef>
              <a:spcAft>
                <a:spcPts val="0"/>
              </a:spcAft>
              <a:buClr>
                <a:schemeClr val="dk1"/>
              </a:buClr>
              <a:buSzPts val="1100"/>
              <a:buFont typeface="Arial"/>
              <a:buNone/>
            </a:pPr>
            <a:r>
              <a:t/>
            </a:r>
            <a:endParaRPr sz="1000">
              <a:solidFill>
                <a:srgbClr val="333333"/>
              </a:solidFill>
            </a:endParaRPr>
          </a:p>
          <a:p>
            <a:pPr indent="0" lvl="0" marL="0" rtl="0" algn="l">
              <a:spcBef>
                <a:spcPts val="1400"/>
              </a:spcBef>
              <a:spcAft>
                <a:spcPts val="0"/>
              </a:spcAft>
              <a:buNone/>
            </a:pPr>
            <a:r>
              <a:t/>
            </a:r>
            <a:endParaRPr sz="1050">
              <a:solidFill>
                <a:srgbClr val="111111"/>
              </a:solidFill>
              <a:highlight>
                <a:srgbClr val="FFFFFF"/>
              </a:highlight>
              <a:latin typeface="Open Sans"/>
              <a:ea typeface="Open Sans"/>
              <a:cs typeface="Open Sans"/>
              <a:sym typeface="Open Sans"/>
            </a:endParaRPr>
          </a:p>
          <a:p>
            <a:pPr indent="0" lvl="0" marL="0" rtl="0" algn="l">
              <a:spcBef>
                <a:spcPts val="1800"/>
              </a:spcBef>
              <a:spcAft>
                <a:spcPts val="1600"/>
              </a:spcAft>
              <a:buNone/>
            </a:pPr>
            <a:r>
              <a:t/>
            </a:r>
            <a:endParaRPr sz="1000"/>
          </a:p>
        </p:txBody>
      </p:sp>
      <p:sp>
        <p:nvSpPr>
          <p:cNvPr id="477" name="Google Shape;477;p53"/>
          <p:cNvSpPr txBox="1"/>
          <p:nvPr>
            <p:ph idx="1" type="body"/>
          </p:nvPr>
        </p:nvSpPr>
        <p:spPr>
          <a:xfrm>
            <a:off x="383000" y="3016075"/>
            <a:ext cx="8449200" cy="14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rgbClr val="666666"/>
              </a:solidFill>
            </a:endParaRPr>
          </a:p>
          <a:p>
            <a:pPr indent="0" lvl="0" marL="0" rtl="0" algn="ctr">
              <a:spcBef>
                <a:spcPts val="1800"/>
              </a:spcBef>
              <a:spcAft>
                <a:spcPts val="0"/>
              </a:spcAft>
              <a:buNone/>
            </a:pPr>
            <a:r>
              <a:rPr b="1" lang="en" sz="1400">
                <a:solidFill>
                  <a:srgbClr val="666666"/>
                </a:solidFill>
              </a:rPr>
              <a:t>Select an activity based on the resource pack provided. </a:t>
            </a:r>
            <a:br>
              <a:rPr b="1" lang="en" sz="1400">
                <a:solidFill>
                  <a:srgbClr val="666666"/>
                </a:solidFill>
              </a:rPr>
            </a:br>
            <a:r>
              <a:rPr b="1" lang="en" sz="1400">
                <a:solidFill>
                  <a:srgbClr val="666666"/>
                </a:solidFill>
              </a:rPr>
              <a:t>What are the </a:t>
            </a:r>
            <a:r>
              <a:rPr b="1" lang="en" sz="1400">
                <a:solidFill>
                  <a:srgbClr val="0000FF"/>
                </a:solidFill>
              </a:rPr>
              <a:t>opportunities and limitations</a:t>
            </a:r>
            <a:r>
              <a:rPr b="1" lang="en" sz="1400">
                <a:solidFill>
                  <a:srgbClr val="666666"/>
                </a:solidFill>
              </a:rPr>
              <a:t> for student learning?  </a:t>
            </a:r>
            <a:endParaRPr b="1" sz="1400">
              <a:solidFill>
                <a:srgbClr val="666666"/>
              </a:solidFill>
            </a:endParaRPr>
          </a:p>
          <a:p>
            <a:pPr indent="0" lvl="0" marL="0" rtl="0" algn="l">
              <a:spcBef>
                <a:spcPts val="1800"/>
              </a:spcBef>
              <a:spcAft>
                <a:spcPts val="0"/>
              </a:spcAft>
              <a:buNone/>
            </a:pPr>
            <a:r>
              <a:t/>
            </a:r>
            <a:endParaRPr sz="1050">
              <a:solidFill>
                <a:srgbClr val="111111"/>
              </a:solidFill>
              <a:highlight>
                <a:srgbClr val="FFFFFF"/>
              </a:highlight>
              <a:latin typeface="Open Sans"/>
              <a:ea typeface="Open Sans"/>
              <a:cs typeface="Open Sans"/>
              <a:sym typeface="Open Sans"/>
            </a:endParaRPr>
          </a:p>
          <a:p>
            <a:pPr indent="0" lvl="0" marL="0" rtl="0" algn="l">
              <a:spcBef>
                <a:spcPts val="1800"/>
              </a:spcBef>
              <a:spcAft>
                <a:spcPts val="1600"/>
              </a:spcAft>
              <a:buNone/>
            </a:pPr>
            <a:r>
              <a:t/>
            </a:r>
            <a:endParaRPr sz="1000"/>
          </a:p>
        </p:txBody>
      </p:sp>
      <p:sp>
        <p:nvSpPr>
          <p:cNvPr id="478" name="Google Shape;478;p53"/>
          <p:cNvSpPr txBox="1"/>
          <p:nvPr/>
        </p:nvSpPr>
        <p:spPr>
          <a:xfrm>
            <a:off x="4664200" y="1493275"/>
            <a:ext cx="3000000" cy="16092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Clr>
                <a:srgbClr val="333333"/>
              </a:buClr>
              <a:buSzPts val="1000"/>
              <a:buChar char="●"/>
            </a:pPr>
            <a:r>
              <a:rPr lang="en" sz="1000">
                <a:solidFill>
                  <a:srgbClr val="333333"/>
                </a:solidFill>
              </a:rPr>
              <a:t>Remix/create summaries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Connect principles with popular culture</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Create games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Remix/create create guided notes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Remix/create guides to direct other students through readings or lecture.</a:t>
            </a:r>
            <a:endParaRPr sz="1000">
              <a:solidFill>
                <a:srgbClr val="33333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pic>
        <p:nvPicPr>
          <p:cNvPr descr="TrkB-PPT-V1-Green-Background-Full.jpg" id="123" name="Google Shape;123;p2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24" name="Google Shape;124;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Defining Open Education</a:t>
            </a:r>
            <a:endParaRPr>
              <a:solidFill>
                <a:srgbClr val="FFFFFF"/>
              </a:solidFill>
            </a:endParaRPr>
          </a:p>
        </p:txBody>
      </p:sp>
      <p:pic>
        <p:nvPicPr>
          <p:cNvPr descr="UA-COLOUR-REVERSE.png" id="125" name="Google Shape;125;p27"/>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126" name="Google Shape;126;p27"/>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127" name="Google Shape;127;p27"/>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128" name="Google Shape;128;p2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2" name="Shape 482"/>
        <p:cNvGrpSpPr/>
        <p:nvPr/>
      </p:nvGrpSpPr>
      <p:grpSpPr>
        <a:xfrm>
          <a:off x="0" y="0"/>
          <a:ext cx="0" cy="0"/>
          <a:chOff x="0" y="0"/>
          <a:chExt cx="0" cy="0"/>
        </a:xfrm>
      </p:grpSpPr>
      <p:pic>
        <p:nvPicPr>
          <p:cNvPr descr="TrkB-PPT-V1-Green-Background-Full.jpg" id="483" name="Google Shape;483;p5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84" name="Google Shape;484;p54"/>
          <p:cNvSpPr txBox="1"/>
          <p:nvPr>
            <p:ph type="ctrTitle"/>
          </p:nvPr>
        </p:nvSpPr>
        <p:spPr>
          <a:xfrm>
            <a:off x="311700" y="744575"/>
            <a:ext cx="8520600" cy="64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Call to Action</a:t>
            </a:r>
            <a:endParaRPr>
              <a:solidFill>
                <a:srgbClr val="FFFFFF"/>
              </a:solidFill>
            </a:endParaRPr>
          </a:p>
        </p:txBody>
      </p:sp>
      <p:pic>
        <p:nvPicPr>
          <p:cNvPr descr="UA-COLOUR-REVERSE.png" id="485" name="Google Shape;485;p54"/>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86" name="Google Shape;486;p54"/>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87" name="Google Shape;487;p54"/>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488" name="Google Shape;488;p5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489" name="Google Shape;489;p54"/>
          <p:cNvSpPr/>
          <p:nvPr/>
        </p:nvSpPr>
        <p:spPr>
          <a:xfrm>
            <a:off x="2820298" y="2562211"/>
            <a:ext cx="1866000" cy="1866000"/>
          </a:xfrm>
          <a:prstGeom prst="ellipse">
            <a:avLst/>
          </a:prstGeom>
          <a:solidFill>
            <a:srgbClr val="6AA84F">
              <a:alpha val="38850"/>
            </a:srgbClr>
          </a:solidFill>
          <a:ln cap="flat" cmpd="sng" w="9525">
            <a:solidFill>
              <a:srgbClr val="CCCCCC"/>
            </a:solidFill>
            <a:prstDash val="solid"/>
            <a:round/>
            <a:headEnd len="sm" w="sm" type="none"/>
            <a:tailEnd len="sm" w="sm" type="none"/>
          </a:ln>
          <a:effectLst>
            <a:outerShdw blurRad="57150" rotWithShape="0" algn="bl" dir="5400000" dist="19050">
              <a:srgbClr val="000000">
                <a:alpha val="5299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F3F3F3"/>
                </a:solidFill>
              </a:rPr>
              <a:t>Quality &amp; </a:t>
            </a:r>
            <a:br>
              <a:rPr lang="en" sz="1000">
                <a:solidFill>
                  <a:srgbClr val="F3F3F3"/>
                </a:solidFill>
              </a:rPr>
            </a:br>
            <a:r>
              <a:rPr lang="en" sz="1000">
                <a:solidFill>
                  <a:srgbClr val="F3F3F3"/>
                </a:solidFill>
              </a:rPr>
              <a:t>Pedagogy</a:t>
            </a:r>
            <a:endParaRPr sz="1000">
              <a:solidFill>
                <a:srgbClr val="F3F3F3"/>
              </a:solidFill>
            </a:endParaRPr>
          </a:p>
        </p:txBody>
      </p:sp>
      <p:sp>
        <p:nvSpPr>
          <p:cNvPr id="490" name="Google Shape;490;p54"/>
          <p:cNvSpPr/>
          <p:nvPr/>
        </p:nvSpPr>
        <p:spPr>
          <a:xfrm>
            <a:off x="4457706" y="2562211"/>
            <a:ext cx="1866000" cy="1866000"/>
          </a:xfrm>
          <a:prstGeom prst="ellipse">
            <a:avLst/>
          </a:prstGeom>
          <a:solidFill>
            <a:srgbClr val="6AA84F">
              <a:alpha val="38850"/>
            </a:srgbClr>
          </a:solidFill>
          <a:ln cap="flat" cmpd="sng" w="9525">
            <a:solidFill>
              <a:srgbClr val="CCCCCC"/>
            </a:solidFill>
            <a:prstDash val="solid"/>
            <a:round/>
            <a:headEnd len="sm" w="sm" type="none"/>
            <a:tailEnd len="sm" w="sm" type="none"/>
          </a:ln>
          <a:effectLst>
            <a:outerShdw blurRad="57150" rotWithShape="0" algn="bl" dir="5400000" dist="19050">
              <a:srgbClr val="000000">
                <a:alpha val="5299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EFEFEF"/>
                </a:solidFill>
              </a:rPr>
              <a:t>Access &amp; Discovery</a:t>
            </a:r>
            <a:endParaRPr sz="1000">
              <a:solidFill>
                <a:srgbClr val="EFEFEF"/>
              </a:solidFill>
            </a:endParaRPr>
          </a:p>
        </p:txBody>
      </p:sp>
      <p:sp>
        <p:nvSpPr>
          <p:cNvPr id="491" name="Google Shape;491;p54"/>
          <p:cNvSpPr/>
          <p:nvPr/>
        </p:nvSpPr>
        <p:spPr>
          <a:xfrm>
            <a:off x="3631344" y="1618626"/>
            <a:ext cx="1730400" cy="1730400"/>
          </a:xfrm>
          <a:prstGeom prst="ellipse">
            <a:avLst/>
          </a:prstGeom>
          <a:solidFill>
            <a:srgbClr val="6AA84F">
              <a:alpha val="38850"/>
            </a:srgbClr>
          </a:solidFill>
          <a:ln cap="flat" cmpd="sng" w="9525">
            <a:solidFill>
              <a:srgbClr val="CCCCCC"/>
            </a:solidFill>
            <a:prstDash val="solid"/>
            <a:round/>
            <a:headEnd len="sm" w="sm" type="none"/>
            <a:tailEnd len="sm" w="sm" type="none"/>
          </a:ln>
          <a:effectLst>
            <a:outerShdw blurRad="57150" rotWithShape="0" algn="bl" dir="5400000" dist="19050">
              <a:srgbClr val="000000">
                <a:alpha val="5299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EFEFEF"/>
                </a:solidFill>
              </a:rPr>
              <a:t>Cost</a:t>
            </a:r>
            <a:endParaRPr sz="1000">
              <a:solidFill>
                <a:srgbClr val="EFEFE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5" name="Shape 495"/>
        <p:cNvGrpSpPr/>
        <p:nvPr/>
      </p:nvGrpSpPr>
      <p:grpSpPr>
        <a:xfrm>
          <a:off x="0" y="0"/>
          <a:ext cx="0" cy="0"/>
          <a:chOff x="0" y="0"/>
          <a:chExt cx="0" cy="0"/>
        </a:xfrm>
      </p:grpSpPr>
      <p:sp>
        <p:nvSpPr>
          <p:cNvPr id="496" name="Google Shape;496;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and References</a:t>
            </a:r>
            <a:endParaRPr/>
          </a:p>
        </p:txBody>
      </p:sp>
      <p:sp>
        <p:nvSpPr>
          <p:cNvPr id="497" name="Google Shape;497;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Wiley, David. “Defining the "Open" in Open Content and Open Educational Resources.” Iterating toward open, opencontent.org/definition/  </a:t>
            </a:r>
            <a:endParaRPr sz="1000"/>
          </a:p>
          <a:p>
            <a:pPr indent="0" lvl="0" marL="0" rtl="0" algn="l">
              <a:spcBef>
                <a:spcPts val="1600"/>
              </a:spcBef>
              <a:spcAft>
                <a:spcPts val="0"/>
              </a:spcAft>
              <a:buClr>
                <a:schemeClr val="dk1"/>
              </a:buClr>
              <a:buFont typeface="Arial"/>
              <a:buNone/>
            </a:pPr>
            <a:r>
              <a:rPr lang="en" sz="1000"/>
              <a:t>Christiansen, E., McNally M., Lock, J., Welch, J., Sou, L. (2016). The starter kit. Retrieved from </a:t>
            </a:r>
            <a:r>
              <a:rPr lang="en" sz="1000" u="sng">
                <a:solidFill>
                  <a:schemeClr val="hlink"/>
                </a:solidFill>
                <a:hlinkClick r:id="rId3"/>
              </a:rPr>
              <a:t>http://albertaoer.com/content/resources</a:t>
            </a:r>
            <a:r>
              <a:rPr lang="en" sz="1000"/>
              <a:t> </a:t>
            </a:r>
            <a:endParaRPr sz="1000"/>
          </a:p>
          <a:p>
            <a:pPr indent="0" lvl="0" marL="0" rtl="0" algn="l">
              <a:spcBef>
                <a:spcPts val="1600"/>
              </a:spcBef>
              <a:spcAft>
                <a:spcPts val="0"/>
              </a:spcAft>
              <a:buNone/>
            </a:pPr>
            <a:r>
              <a:rPr lang="en" sz="1000"/>
              <a:t>Navigating open pedagogy, part 1 / You're the Teacher by Christina Hendricks is licensed under a Creative Commons Attribution 4.0 CC BY</a:t>
            </a:r>
            <a:endParaRPr sz="1000"/>
          </a:p>
          <a:p>
            <a:pPr indent="0" lvl="0" marL="0" rtl="0" algn="l">
              <a:spcBef>
                <a:spcPts val="1600"/>
              </a:spcBef>
              <a:spcAft>
                <a:spcPts val="0"/>
              </a:spcAft>
              <a:buNone/>
            </a:pPr>
            <a:r>
              <a:rPr lang="en" sz="1000"/>
              <a:t>Hendricks, Christina. “Navigating open pedagogy, part 1.” You’re the Teacher, 22 May, 2017, </a:t>
            </a:r>
            <a:r>
              <a:rPr lang="en" sz="1000" u="sng">
                <a:solidFill>
                  <a:schemeClr val="hlink"/>
                </a:solidFill>
                <a:hlinkClick r:id="rId4"/>
              </a:rPr>
              <a:t>http://blogs.ubc.ca/chendricks/2017/05/22/navigating-open-pedagogy-pt1/</a:t>
            </a:r>
            <a:r>
              <a:rPr lang="en" sz="1000"/>
              <a:t> </a:t>
            </a:r>
            <a:endParaRPr sz="1000"/>
          </a:p>
          <a:p>
            <a:pPr indent="0" lvl="0" marL="0" rtl="0" algn="l">
              <a:spcBef>
                <a:spcPts val="1600"/>
              </a:spcBef>
              <a:spcAft>
                <a:spcPts val="0"/>
              </a:spcAft>
              <a:buNone/>
            </a:pPr>
            <a:r>
              <a:rPr lang="en" sz="1000"/>
              <a:t>McNally, Michael B. “ERA.” LIS 598 Information Policy, Winter 2017 - ERA, era.library.ualberta.ca/collections/8s45qc73c</a:t>
            </a:r>
            <a:endParaRPr sz="1000"/>
          </a:p>
          <a:p>
            <a:pPr indent="0" lvl="0" marL="0" rtl="0" algn="l">
              <a:spcBef>
                <a:spcPts val="1600"/>
              </a:spcBef>
              <a:spcAft>
                <a:spcPts val="0"/>
              </a:spcAft>
              <a:buClr>
                <a:schemeClr val="dk1"/>
              </a:buClr>
              <a:buSzPts val="1100"/>
              <a:buFont typeface="Arial"/>
              <a:buNone/>
            </a:pPr>
            <a:r>
              <a:rPr lang="en" sz="1000"/>
              <a:t>McNally, M.B. (2016). Open educational resources (OER): Background and some considerations [PowerPoint slides]. Retrieved from </a:t>
            </a:r>
            <a:r>
              <a:rPr lang="en" sz="1000" u="sng">
                <a:solidFill>
                  <a:schemeClr val="accent5"/>
                </a:solidFill>
                <a:hlinkClick r:id="rId5">
                  <a:extLst>
                    <a:ext uri="{A12FA001-AC4F-418D-AE19-62706E023703}">
                      <ahyp:hlinkClr val="tx"/>
                    </a:ext>
                  </a:extLst>
                </a:hlinkClick>
              </a:rPr>
              <a:t>https://era.library.ualberta.ca/files/b5q47rn818#.WCS79S0rL4Y</a:t>
            </a:r>
            <a:r>
              <a:rPr lang="en" sz="1000"/>
              <a:t> </a:t>
            </a:r>
            <a:endParaRPr sz="1000"/>
          </a:p>
          <a:p>
            <a:pPr indent="0" lvl="0" marL="0" rtl="0" algn="l">
              <a:spcBef>
                <a:spcPts val="1600"/>
              </a:spcBef>
              <a:spcAft>
                <a:spcPts val="1600"/>
              </a:spcAft>
              <a:buNone/>
            </a:pPr>
            <a:r>
              <a:rPr lang="en" sz="1000"/>
              <a:t>Cronin, Catherine. (2017). “Open Education Open Questions”. EDUCAUSE. Retrieved from: </a:t>
            </a:r>
            <a:r>
              <a:rPr lang="en" sz="1000" u="sng">
                <a:solidFill>
                  <a:schemeClr val="hlink"/>
                </a:solidFill>
                <a:hlinkClick r:id="rId6"/>
              </a:rPr>
              <a:t>https://er.educause.edu/articles/2017/10/open-education-open-questions</a:t>
            </a:r>
            <a:r>
              <a:rPr lang="en" sz="1000"/>
              <a:t>  </a:t>
            </a:r>
            <a:endParaRPr sz="1000"/>
          </a:p>
        </p:txBody>
      </p:sp>
      <p:pic>
        <p:nvPicPr>
          <p:cNvPr descr="TrkB-PPT-V1-Green-Background-Footer.75.jpg" id="498" name="Google Shape;498;p55"/>
          <p:cNvPicPr preferRelativeResize="0"/>
          <p:nvPr/>
        </p:nvPicPr>
        <p:blipFill rotWithShape="1">
          <a:blip r:embed="rId7">
            <a:alphaModFix/>
          </a:blip>
          <a:srcRect b="0" l="0" r="0" t="0"/>
          <a:stretch/>
        </p:blipFill>
        <p:spPr>
          <a:xfrm>
            <a:off x="-3800" y="4703625"/>
            <a:ext cx="9144000" cy="465200"/>
          </a:xfrm>
          <a:prstGeom prst="rect">
            <a:avLst/>
          </a:prstGeom>
          <a:noFill/>
          <a:ln>
            <a:noFill/>
          </a:ln>
        </p:spPr>
      </p:pic>
      <p:pic>
        <p:nvPicPr>
          <p:cNvPr descr="UA-COLOUR-REVERSE.png" id="499" name="Google Shape;499;p55"/>
          <p:cNvPicPr preferRelativeResize="0"/>
          <p:nvPr/>
        </p:nvPicPr>
        <p:blipFill rotWithShape="1">
          <a:blip r:embed="rId8">
            <a:alphaModFix/>
          </a:blip>
          <a:srcRect b="0" l="0" r="0" t="0"/>
          <a:stretch/>
        </p:blipFill>
        <p:spPr>
          <a:xfrm>
            <a:off x="73737" y="4790175"/>
            <a:ext cx="1191736" cy="292100"/>
          </a:xfrm>
          <a:prstGeom prst="rect">
            <a:avLst/>
          </a:prstGeom>
          <a:noFill/>
          <a:ln>
            <a:noFill/>
          </a:ln>
        </p:spPr>
      </p:pic>
      <p:pic>
        <p:nvPicPr>
          <p:cNvPr descr="promise-white.png" id="500" name="Google Shape;500;p55"/>
          <p:cNvPicPr preferRelativeResize="0"/>
          <p:nvPr/>
        </p:nvPicPr>
        <p:blipFill rotWithShape="1">
          <a:blip r:embed="rId9">
            <a:alphaModFix amt="60000"/>
          </a:blip>
          <a:srcRect b="0" l="0" r="0" t="0"/>
          <a:stretch/>
        </p:blipFill>
        <p:spPr>
          <a:xfrm>
            <a:off x="7395750" y="4821800"/>
            <a:ext cx="1689857" cy="276157"/>
          </a:xfrm>
          <a:prstGeom prst="rect">
            <a:avLst/>
          </a:prstGeom>
          <a:noFill/>
          <a:ln>
            <a:noFill/>
          </a:ln>
        </p:spPr>
      </p:pic>
      <p:pic>
        <p:nvPicPr>
          <p:cNvPr descr="Creative Commons License" id="501" name="Google Shape;501;p55"/>
          <p:cNvPicPr preferRelativeResize="0"/>
          <p:nvPr/>
        </p:nvPicPr>
        <p:blipFill>
          <a:blip r:embed="rId10">
            <a:alphaModFix/>
          </a:blip>
          <a:stretch>
            <a:fillRect/>
          </a:stretch>
        </p:blipFill>
        <p:spPr>
          <a:xfrm>
            <a:off x="4283764" y="4778350"/>
            <a:ext cx="576461" cy="203075"/>
          </a:xfrm>
          <a:prstGeom prst="rect">
            <a:avLst/>
          </a:prstGeom>
          <a:noFill/>
          <a:ln>
            <a:noFill/>
          </a:ln>
        </p:spPr>
      </p:pic>
      <p:sp>
        <p:nvSpPr>
          <p:cNvPr id="502" name="Google Shape;502;p5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1">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6" name="Shape 506"/>
        <p:cNvGrpSpPr/>
        <p:nvPr/>
      </p:nvGrpSpPr>
      <p:grpSpPr>
        <a:xfrm>
          <a:off x="0" y="0"/>
          <a:ext cx="0" cy="0"/>
          <a:chOff x="0" y="0"/>
          <a:chExt cx="0" cy="0"/>
        </a:xfrm>
      </p:grpSpPr>
      <p:sp>
        <p:nvSpPr>
          <p:cNvPr id="507" name="Google Shape;507;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and References</a:t>
            </a:r>
            <a:endParaRPr/>
          </a:p>
        </p:txBody>
      </p:sp>
      <p:sp>
        <p:nvSpPr>
          <p:cNvPr id="508" name="Google Shape;508;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Source of ‘Figure 9’: Green, C. 2017. Open Licensing and Open Education Licensing Policy. In: Jhangiani, R S and Biswas-Diener, R. (eds.) Open: The Philosophy and Practices that are Revolutionizing Education and Science. Pp. 29–41. London: Ubiquity Press. DOI: https://doi.org/10.5334/bbc.c. Licence: CC-BY 4.0 </a:t>
            </a:r>
            <a:endParaRPr sz="1000"/>
          </a:p>
          <a:p>
            <a:pPr indent="0" lvl="0" marL="0" rtl="0" algn="l">
              <a:spcBef>
                <a:spcPts val="1600"/>
              </a:spcBef>
              <a:spcAft>
                <a:spcPts val="0"/>
              </a:spcAft>
              <a:buNone/>
            </a:pPr>
            <a:r>
              <a:rPr lang="en" sz="1000"/>
              <a:t>“Creative Commons Guide.” Copyright at UBC, copyright.ubc.ca/guidelines-and-resources/support-guides/creative-commons/</a:t>
            </a:r>
            <a:endParaRPr sz="1000"/>
          </a:p>
          <a:p>
            <a:pPr indent="0" lvl="0" marL="0" rtl="0" algn="l">
              <a:spcBef>
                <a:spcPts val="1600"/>
              </a:spcBef>
              <a:spcAft>
                <a:spcPts val="0"/>
              </a:spcAft>
              <a:buClr>
                <a:schemeClr val="dk1"/>
              </a:buClr>
              <a:buSzPts val="1100"/>
              <a:buFont typeface="Arial"/>
              <a:buNone/>
            </a:pPr>
            <a:r>
              <a:rPr lang="en" sz="1000"/>
              <a:t>Wakaruk, Amanda. “Do it right the first time: Copyright, Creative Commons, and OER.” Alberta OER Summit. May 11, 2017.  </a:t>
            </a:r>
            <a:r>
              <a:rPr lang="en" sz="1000" u="sng">
                <a:solidFill>
                  <a:schemeClr val="hlink"/>
                </a:solidFill>
                <a:hlinkClick r:id="rId3"/>
              </a:rPr>
              <a:t>https://doi.org/10.7939/R3571809V</a:t>
            </a:r>
            <a:r>
              <a:rPr lang="en" sz="1000"/>
              <a:t> </a:t>
            </a:r>
            <a:endParaRPr sz="1000"/>
          </a:p>
          <a:p>
            <a:pPr indent="0" lvl="0" marL="0" rtl="0" algn="l">
              <a:spcBef>
                <a:spcPts val="1600"/>
              </a:spcBef>
              <a:spcAft>
                <a:spcPts val="0"/>
              </a:spcAft>
              <a:buClr>
                <a:schemeClr val="dk1"/>
              </a:buClr>
              <a:buSzPts val="1100"/>
              <a:buFont typeface="Arial"/>
              <a:buNone/>
            </a:pPr>
            <a:r>
              <a:rPr lang="en" sz="1000" u="sng">
                <a:solidFill>
                  <a:schemeClr val="accent5"/>
                </a:solidFill>
                <a:hlinkClick r:id="rId4">
                  <a:extLst>
                    <a:ext uri="{A12FA001-AC4F-418D-AE19-62706E023703}">
                      <ahyp:hlinkClr val="tx"/>
                    </a:ext>
                  </a:extLst>
                </a:hlinkClick>
              </a:rPr>
              <a:t>http://classroom-aid.com/oer-mobile-course-open-diagram/</a:t>
            </a:r>
            <a:endParaRPr sz="1000"/>
          </a:p>
          <a:p>
            <a:pPr indent="0" lvl="0" marL="0" rtl="0" algn="l">
              <a:spcBef>
                <a:spcPts val="1600"/>
              </a:spcBef>
              <a:spcAft>
                <a:spcPts val="0"/>
              </a:spcAft>
              <a:buClr>
                <a:schemeClr val="dk1"/>
              </a:buClr>
              <a:buSzPts val="1100"/>
              <a:buFont typeface="Arial"/>
              <a:buNone/>
            </a:pPr>
            <a:r>
              <a:rPr lang="en" sz="1050">
                <a:solidFill>
                  <a:srgbClr val="222222"/>
                </a:solidFill>
              </a:rPr>
              <a:t>"Open Model" by Creative Commons is licensed under </a:t>
            </a:r>
            <a:r>
              <a:rPr lang="en" sz="1050" u="sng">
                <a:solidFill>
                  <a:srgbClr val="428BCA"/>
                </a:solidFill>
                <a:hlinkClick r:id="rId5">
                  <a:extLst>
                    <a:ext uri="{A12FA001-AC4F-418D-AE19-62706E023703}">
                      <ahyp:hlinkClr val="tx"/>
                    </a:ext>
                  </a:extLst>
                </a:hlinkClick>
              </a:rPr>
              <a:t>CC BY 2.0</a:t>
            </a:r>
            <a:endParaRPr sz="1400"/>
          </a:p>
          <a:p>
            <a:pPr indent="0" lvl="0" marL="0" rtl="0" algn="l">
              <a:spcBef>
                <a:spcPts val="1600"/>
              </a:spcBef>
              <a:spcAft>
                <a:spcPts val="0"/>
              </a:spcAft>
              <a:buClr>
                <a:schemeClr val="dk1"/>
              </a:buClr>
              <a:buSzPts val="1100"/>
              <a:buFont typeface="Arial"/>
              <a:buNone/>
            </a:pPr>
            <a:r>
              <a:rPr lang="en" sz="1000"/>
              <a:t>Creative Commons (CC) </a:t>
            </a:r>
            <a:r>
              <a:rPr lang="en" sz="1000" u="sng">
                <a:solidFill>
                  <a:schemeClr val="accent5"/>
                </a:solidFill>
                <a:hlinkClick r:id="rId6">
                  <a:extLst>
                    <a:ext uri="{A12FA001-AC4F-418D-AE19-62706E023703}">
                      <ahyp:hlinkClr val="tx"/>
                    </a:ext>
                  </a:extLst>
                </a:hlinkClick>
              </a:rPr>
              <a:t>https://creativecommons.org/</a:t>
            </a:r>
            <a:r>
              <a:rPr lang="en" sz="1000"/>
              <a:t>  CC Wiki </a:t>
            </a:r>
            <a:r>
              <a:rPr lang="en" sz="1000" u="sng">
                <a:solidFill>
                  <a:schemeClr val="accent5"/>
                </a:solidFill>
                <a:hlinkClick r:id="rId7">
                  <a:extLst>
                    <a:ext uri="{A12FA001-AC4F-418D-AE19-62706E023703}">
                      <ahyp:hlinkClr val="tx"/>
                    </a:ext>
                  </a:extLst>
                </a:hlinkClick>
              </a:rPr>
              <a:t>https://wiki.creativecommons.org/</a:t>
            </a:r>
            <a:endParaRPr sz="1000"/>
          </a:p>
          <a:p>
            <a:pPr indent="0" lvl="0" marL="0" rtl="0" algn="l">
              <a:spcBef>
                <a:spcPts val="1600"/>
              </a:spcBef>
              <a:spcAft>
                <a:spcPts val="0"/>
              </a:spcAft>
              <a:buNone/>
            </a:pPr>
            <a:r>
              <a:rPr lang="en" sz="1000"/>
              <a:t>Wiley, David. “OER-Enabled Pedagogy.” Iterating toward openness, 2 May 2017, opencontent.org/blog/archives/5009 </a:t>
            </a:r>
            <a:endParaRPr sz="1000"/>
          </a:p>
          <a:p>
            <a:pPr indent="0" lvl="0" marL="0" rtl="0" algn="l">
              <a:spcBef>
                <a:spcPts val="1600"/>
              </a:spcBef>
              <a:spcAft>
                <a:spcPts val="1600"/>
              </a:spcAft>
              <a:buNone/>
            </a:pPr>
            <a:r>
              <a:t/>
            </a:r>
            <a:endParaRPr sz="1400"/>
          </a:p>
        </p:txBody>
      </p:sp>
      <p:pic>
        <p:nvPicPr>
          <p:cNvPr descr="TrkB-PPT-V1-Green-Background-Footer.75.jpg" id="509" name="Google Shape;509;p56"/>
          <p:cNvPicPr preferRelativeResize="0"/>
          <p:nvPr/>
        </p:nvPicPr>
        <p:blipFill rotWithShape="1">
          <a:blip r:embed="rId8">
            <a:alphaModFix/>
          </a:blip>
          <a:srcRect b="0" l="0" r="0" t="0"/>
          <a:stretch/>
        </p:blipFill>
        <p:spPr>
          <a:xfrm>
            <a:off x="-3800" y="4703625"/>
            <a:ext cx="9144000" cy="465200"/>
          </a:xfrm>
          <a:prstGeom prst="rect">
            <a:avLst/>
          </a:prstGeom>
          <a:noFill/>
          <a:ln>
            <a:noFill/>
          </a:ln>
        </p:spPr>
      </p:pic>
      <p:pic>
        <p:nvPicPr>
          <p:cNvPr descr="UA-COLOUR-REVERSE.png" id="510" name="Google Shape;510;p56"/>
          <p:cNvPicPr preferRelativeResize="0"/>
          <p:nvPr/>
        </p:nvPicPr>
        <p:blipFill rotWithShape="1">
          <a:blip r:embed="rId9">
            <a:alphaModFix/>
          </a:blip>
          <a:srcRect b="0" l="0" r="0" t="0"/>
          <a:stretch/>
        </p:blipFill>
        <p:spPr>
          <a:xfrm>
            <a:off x="73737" y="4790175"/>
            <a:ext cx="1191736" cy="292100"/>
          </a:xfrm>
          <a:prstGeom prst="rect">
            <a:avLst/>
          </a:prstGeom>
          <a:noFill/>
          <a:ln>
            <a:noFill/>
          </a:ln>
        </p:spPr>
      </p:pic>
      <p:pic>
        <p:nvPicPr>
          <p:cNvPr descr="promise-white.png" id="511" name="Google Shape;511;p56"/>
          <p:cNvPicPr preferRelativeResize="0"/>
          <p:nvPr/>
        </p:nvPicPr>
        <p:blipFill rotWithShape="1">
          <a:blip r:embed="rId10">
            <a:alphaModFix amt="60000"/>
          </a:blip>
          <a:srcRect b="0" l="0" r="0" t="0"/>
          <a:stretch/>
        </p:blipFill>
        <p:spPr>
          <a:xfrm>
            <a:off x="7395750" y="4821800"/>
            <a:ext cx="1689857" cy="276157"/>
          </a:xfrm>
          <a:prstGeom prst="rect">
            <a:avLst/>
          </a:prstGeom>
          <a:noFill/>
          <a:ln>
            <a:noFill/>
          </a:ln>
        </p:spPr>
      </p:pic>
      <p:pic>
        <p:nvPicPr>
          <p:cNvPr descr="Creative Commons License" id="512" name="Google Shape;512;p56"/>
          <p:cNvPicPr preferRelativeResize="0"/>
          <p:nvPr/>
        </p:nvPicPr>
        <p:blipFill>
          <a:blip r:embed="rId11">
            <a:alphaModFix/>
          </a:blip>
          <a:stretch>
            <a:fillRect/>
          </a:stretch>
        </p:blipFill>
        <p:spPr>
          <a:xfrm>
            <a:off x="4283764" y="4778350"/>
            <a:ext cx="576461" cy="203075"/>
          </a:xfrm>
          <a:prstGeom prst="rect">
            <a:avLst/>
          </a:prstGeom>
          <a:noFill/>
          <a:ln>
            <a:noFill/>
          </a:ln>
        </p:spPr>
      </p:pic>
      <p:sp>
        <p:nvSpPr>
          <p:cNvPr id="513" name="Google Shape;513;p5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2">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sp>
        <p:nvSpPr>
          <p:cNvPr id="133" name="Google Shape;13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Open Education</a:t>
            </a:r>
            <a:endParaRPr/>
          </a:p>
        </p:txBody>
      </p:sp>
      <p:sp>
        <p:nvSpPr>
          <p:cNvPr id="134" name="Google Shape;134;p28"/>
          <p:cNvSpPr txBox="1"/>
          <p:nvPr>
            <p:ph idx="1" type="body"/>
          </p:nvPr>
        </p:nvSpPr>
        <p:spPr>
          <a:xfrm>
            <a:off x="73725" y="1152475"/>
            <a:ext cx="901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Scholarly Publishing and Academic Resources Coalition (SPARC)</a:t>
            </a:r>
            <a:endParaRPr sz="1200">
              <a:solidFill>
                <a:srgbClr val="3D4A43"/>
              </a:solidFill>
            </a:endParaRPr>
          </a:p>
          <a:p>
            <a:pPr indent="0" lvl="0" marL="0" rtl="0" algn="l">
              <a:spcBef>
                <a:spcPts val="1600"/>
              </a:spcBef>
              <a:spcAft>
                <a:spcPts val="0"/>
              </a:spcAft>
              <a:buNone/>
            </a:pPr>
            <a:r>
              <a:rPr lang="en" sz="1200">
                <a:solidFill>
                  <a:srgbClr val="3D4A43"/>
                </a:solidFill>
              </a:rPr>
              <a:t>“Open Education encompasses </a:t>
            </a:r>
            <a:r>
              <a:rPr lang="en" sz="1200">
                <a:solidFill>
                  <a:srgbClr val="0000FF"/>
                </a:solidFill>
              </a:rPr>
              <a:t>resources, tools, and practices</a:t>
            </a:r>
            <a:r>
              <a:rPr lang="en" sz="1200">
                <a:solidFill>
                  <a:srgbClr val="3D4A43"/>
                </a:solidFill>
              </a:rPr>
              <a:t> that are </a:t>
            </a:r>
            <a:r>
              <a:rPr lang="en" sz="1200">
                <a:solidFill>
                  <a:srgbClr val="0000FF"/>
                </a:solidFill>
              </a:rPr>
              <a:t>free of legal, financial and technical barriers</a:t>
            </a:r>
            <a:r>
              <a:rPr lang="en" sz="1200">
                <a:solidFill>
                  <a:srgbClr val="3D4A43"/>
                </a:solidFill>
              </a:rPr>
              <a:t> and can be fully </a:t>
            </a:r>
            <a:r>
              <a:rPr lang="en" sz="1200">
                <a:solidFill>
                  <a:srgbClr val="0000FF"/>
                </a:solidFill>
              </a:rPr>
              <a:t>used, shared and adapted</a:t>
            </a:r>
            <a:r>
              <a:rPr lang="en" sz="1200">
                <a:solidFill>
                  <a:srgbClr val="3D4A43"/>
                </a:solidFill>
              </a:rPr>
              <a:t>. At the core of Open Education is open educational resources (</a:t>
            </a:r>
            <a:r>
              <a:rPr lang="en" sz="1200">
                <a:solidFill>
                  <a:srgbClr val="0000FF"/>
                </a:solidFill>
              </a:rPr>
              <a:t>OER</a:t>
            </a:r>
            <a:r>
              <a:rPr lang="en" sz="1200">
                <a:solidFill>
                  <a:srgbClr val="3D4A43"/>
                </a:solidFill>
              </a:rPr>
              <a:t>), which are teaching, learning, and research resources that are free of cost and access barriers, and carry legal permission for open use.” </a:t>
            </a:r>
            <a:endParaRPr sz="1200"/>
          </a:p>
          <a:p>
            <a:pPr indent="0" lvl="0" marL="0" rtl="0" algn="l">
              <a:spcBef>
                <a:spcPts val="1600"/>
              </a:spcBef>
              <a:spcAft>
                <a:spcPts val="0"/>
              </a:spcAft>
              <a:buNone/>
            </a:pPr>
            <a:r>
              <a:rPr lang="en" sz="1200" u="sng">
                <a:solidFill>
                  <a:srgbClr val="0098C3"/>
                </a:solidFill>
                <a:hlinkClick r:id="rId4">
                  <a:extLst>
                    <a:ext uri="{A12FA001-AC4F-418D-AE19-62706E023703}">
                      <ahyp:hlinkClr val="tx"/>
                    </a:ext>
                  </a:extLst>
                </a:hlinkClick>
              </a:rPr>
              <a:t>Open Education Consortium</a:t>
            </a:r>
            <a:br>
              <a:rPr lang="en" sz="1200">
                <a:solidFill>
                  <a:srgbClr val="444444"/>
                </a:solidFill>
              </a:rPr>
            </a:br>
            <a:br>
              <a:rPr lang="en" sz="1200">
                <a:solidFill>
                  <a:srgbClr val="444444"/>
                </a:solidFill>
              </a:rPr>
            </a:br>
            <a:r>
              <a:rPr lang="en" sz="1200">
                <a:solidFill>
                  <a:srgbClr val="444444"/>
                </a:solidFill>
              </a:rPr>
              <a:t>"sharing is probably the most basic characteristic of education: </a:t>
            </a:r>
            <a:r>
              <a:rPr lang="en" sz="1200">
                <a:solidFill>
                  <a:srgbClr val="0000FF"/>
                </a:solidFill>
              </a:rPr>
              <a:t>education is </a:t>
            </a:r>
            <a:r>
              <a:rPr lang="en" sz="1200" u="sng">
                <a:solidFill>
                  <a:srgbClr val="0000FF"/>
                </a:solidFill>
              </a:rPr>
              <a:t>sharing</a:t>
            </a:r>
            <a:r>
              <a:rPr lang="en" sz="1200">
                <a:solidFill>
                  <a:srgbClr val="0000FF"/>
                </a:solidFill>
              </a:rPr>
              <a:t> knowledge, insights and information with others, upon which new knowledge, skills, ideas and understanding can be built</a:t>
            </a:r>
            <a:r>
              <a:rPr lang="en" sz="1200">
                <a:solidFill>
                  <a:srgbClr val="444444"/>
                </a:solidFill>
              </a:rPr>
              <a:t>."</a:t>
            </a:r>
            <a:endParaRPr sz="1200">
              <a:solidFill>
                <a:srgbClr val="444444"/>
              </a:solidFill>
            </a:endParaRPr>
          </a:p>
          <a:p>
            <a:pPr indent="0" lvl="0" marL="0" rtl="0" algn="l">
              <a:spcBef>
                <a:spcPts val="1600"/>
              </a:spcBef>
              <a:spcAft>
                <a:spcPts val="0"/>
              </a:spcAft>
              <a:buNone/>
            </a:pPr>
            <a:r>
              <a:rPr lang="en" sz="1200" u="sng">
                <a:solidFill>
                  <a:srgbClr val="428BCA"/>
                </a:solidFill>
                <a:highlight>
                  <a:srgbClr val="FFFFFF"/>
                </a:highlight>
                <a:hlinkClick r:id="rId5">
                  <a:extLst>
                    <a:ext uri="{A12FA001-AC4F-418D-AE19-62706E023703}">
                      <ahyp:hlinkClr val="tx"/>
                    </a:ext>
                  </a:extLst>
                </a:hlinkClick>
              </a:rPr>
              <a:t>The William and Flora Hewlett Foundation</a:t>
            </a:r>
            <a:endParaRPr sz="1200">
              <a:solidFill>
                <a:srgbClr val="444444"/>
              </a:solidFill>
            </a:endParaRPr>
          </a:p>
          <a:p>
            <a:pPr indent="0" lvl="0" marL="0" rtl="0" algn="l">
              <a:spcBef>
                <a:spcPts val="1600"/>
              </a:spcBef>
              <a:spcAft>
                <a:spcPts val="1600"/>
              </a:spcAft>
              <a:buNone/>
            </a:pPr>
            <a:r>
              <a:rPr lang="en" sz="1200">
                <a:solidFill>
                  <a:srgbClr val="222222"/>
                </a:solidFill>
                <a:highlight>
                  <a:srgbClr val="FFFFFF"/>
                </a:highlight>
              </a:rPr>
              <a:t>"...is the simple and powerful idea that </a:t>
            </a:r>
            <a:r>
              <a:rPr lang="en" sz="1200">
                <a:solidFill>
                  <a:srgbClr val="0000FF"/>
                </a:solidFill>
                <a:highlight>
                  <a:srgbClr val="FFFFFF"/>
                </a:highlight>
              </a:rPr>
              <a:t>the world’s knowledge is a public good</a:t>
            </a:r>
            <a:r>
              <a:rPr lang="en" sz="1200">
                <a:solidFill>
                  <a:srgbClr val="222222"/>
                </a:solidFill>
                <a:highlight>
                  <a:srgbClr val="FFFFFF"/>
                </a:highlight>
              </a:rPr>
              <a:t> and that technology in general and the Web in particular provide an extraordinary opportunity for everyone to share, use, and reuse knowledge.</a:t>
            </a:r>
            <a:endParaRPr sz="1200"/>
          </a:p>
        </p:txBody>
      </p:sp>
      <p:pic>
        <p:nvPicPr>
          <p:cNvPr descr="TrkB-PPT-V1-Green-Background-Footer.75.jpg" id="135" name="Google Shape;135;p28"/>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136" name="Google Shape;136;p28"/>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137" name="Google Shape;137;p28"/>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138" name="Google Shape;138;p28"/>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139" name="Google Shape;139;p28"/>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29"/>
          <p:cNvSpPr txBox="1"/>
          <p:nvPr>
            <p:ph idx="1" type="body"/>
          </p:nvPr>
        </p:nvSpPr>
        <p:spPr>
          <a:xfrm>
            <a:off x="2273700" y="4094950"/>
            <a:ext cx="4596600" cy="4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rgbClr val="222222"/>
                </a:solidFill>
              </a:rPr>
              <a:t>"</a:t>
            </a:r>
            <a:r>
              <a:rPr lang="en" sz="1100" u="sng">
                <a:solidFill>
                  <a:schemeClr val="hlink"/>
                </a:solidFill>
                <a:hlinkClick r:id="rId3"/>
              </a:rPr>
              <a:t>Open Model</a:t>
            </a:r>
            <a:r>
              <a:rPr lang="en" sz="1100">
                <a:solidFill>
                  <a:srgbClr val="222222"/>
                </a:solidFill>
              </a:rPr>
              <a:t>" </a:t>
            </a:r>
            <a:r>
              <a:rPr lang="en" sz="1100">
                <a:solidFill>
                  <a:srgbClr val="464646"/>
                </a:solidFill>
                <a:highlight>
                  <a:srgbClr val="FFFFFF"/>
                </a:highlight>
              </a:rPr>
              <a:t>Graphic by Katja Mayer, </a:t>
            </a:r>
            <a:r>
              <a:rPr lang="en" sz="1100">
                <a:solidFill>
                  <a:srgbClr val="222222"/>
                </a:solidFill>
              </a:rPr>
              <a:t>is licensed under </a:t>
            </a:r>
            <a:r>
              <a:rPr lang="en" sz="1100" u="sng">
                <a:solidFill>
                  <a:srgbClr val="049CCF"/>
                </a:solidFill>
                <a:highlight>
                  <a:srgbClr val="FFFFFF"/>
                </a:highlight>
                <a:hlinkClick r:id="rId4">
                  <a:extLst>
                    <a:ext uri="{A12FA001-AC4F-418D-AE19-62706E023703}">
                      <ahyp:hlinkClr val="tx"/>
                    </a:ext>
                  </a:extLst>
                </a:hlinkClick>
              </a:rPr>
              <a:t>CC BY 4.0</a:t>
            </a:r>
            <a:endParaRPr sz="1100"/>
          </a:p>
          <a:p>
            <a:pPr indent="0" lvl="0" marL="0" rtl="0" algn="ctr">
              <a:spcBef>
                <a:spcPts val="1600"/>
              </a:spcBef>
              <a:spcAft>
                <a:spcPts val="1600"/>
              </a:spcAft>
              <a:buNone/>
            </a:pPr>
            <a:r>
              <a:t/>
            </a:r>
            <a:endParaRPr sz="1000"/>
          </a:p>
        </p:txBody>
      </p:sp>
      <p:pic>
        <p:nvPicPr>
          <p:cNvPr id="145" name="Google Shape;145;p29"/>
          <p:cNvPicPr preferRelativeResize="0"/>
          <p:nvPr/>
        </p:nvPicPr>
        <p:blipFill>
          <a:blip r:embed="rId5">
            <a:alphaModFix/>
          </a:blip>
          <a:stretch>
            <a:fillRect/>
          </a:stretch>
        </p:blipFill>
        <p:spPr>
          <a:xfrm>
            <a:off x="1787438" y="56524"/>
            <a:ext cx="5569125" cy="3987875"/>
          </a:xfrm>
          <a:prstGeom prst="rect">
            <a:avLst/>
          </a:prstGeom>
          <a:noFill/>
          <a:ln>
            <a:noFill/>
          </a:ln>
        </p:spPr>
      </p:pic>
      <p:pic>
        <p:nvPicPr>
          <p:cNvPr descr="TrkB-PPT-V1-Green-Background-Footer.75.jpg" id="146" name="Google Shape;146;p29"/>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147" name="Google Shape;147;p29"/>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148" name="Google Shape;148;p29"/>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149" name="Google Shape;149;p29"/>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150" name="Google Shape;150;p2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 name="Shape 154"/>
        <p:cNvGrpSpPr/>
        <p:nvPr/>
      </p:nvGrpSpPr>
      <p:grpSpPr>
        <a:xfrm>
          <a:off x="0" y="0"/>
          <a:ext cx="0" cy="0"/>
          <a:chOff x="0" y="0"/>
          <a:chExt cx="0" cy="0"/>
        </a:xfrm>
      </p:grpSpPr>
      <p:pic>
        <p:nvPicPr>
          <p:cNvPr id="155" name="Google Shape;155;p30"/>
          <p:cNvPicPr preferRelativeResize="0"/>
          <p:nvPr/>
        </p:nvPicPr>
        <p:blipFill>
          <a:blip r:embed="rId3">
            <a:alphaModFix/>
          </a:blip>
          <a:stretch>
            <a:fillRect/>
          </a:stretch>
        </p:blipFill>
        <p:spPr>
          <a:xfrm>
            <a:off x="1787438" y="56524"/>
            <a:ext cx="5569125" cy="3987875"/>
          </a:xfrm>
          <a:prstGeom prst="rect">
            <a:avLst/>
          </a:prstGeom>
          <a:noFill/>
          <a:ln>
            <a:noFill/>
          </a:ln>
        </p:spPr>
      </p:pic>
      <p:sp>
        <p:nvSpPr>
          <p:cNvPr id="156" name="Google Shape;156;p30"/>
          <p:cNvSpPr/>
          <p:nvPr/>
        </p:nvSpPr>
        <p:spPr>
          <a:xfrm>
            <a:off x="2611750" y="1512700"/>
            <a:ext cx="11256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0"/>
          <p:cNvSpPr/>
          <p:nvPr/>
        </p:nvSpPr>
        <p:spPr>
          <a:xfrm>
            <a:off x="3053425" y="51580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0"/>
          <p:cNvSpPr/>
          <p:nvPr/>
        </p:nvSpPr>
        <p:spPr>
          <a:xfrm>
            <a:off x="3053425" y="250945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0"/>
          <p:cNvSpPr/>
          <p:nvPr/>
        </p:nvSpPr>
        <p:spPr>
          <a:xfrm>
            <a:off x="4038150" y="2911025"/>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0"/>
          <p:cNvSpPr/>
          <p:nvPr/>
        </p:nvSpPr>
        <p:spPr>
          <a:xfrm>
            <a:off x="5013400" y="250945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0"/>
          <p:cNvSpPr/>
          <p:nvPr/>
        </p:nvSpPr>
        <p:spPr>
          <a:xfrm>
            <a:off x="5406075" y="1489000"/>
            <a:ext cx="1125600" cy="11229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p:nvPr/>
        </p:nvSpPr>
        <p:spPr>
          <a:xfrm>
            <a:off x="5013400" y="54490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rkB-PPT-V1-Green-Background-Footer.75.jpg" id="163" name="Google Shape;163;p30"/>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164" name="Google Shape;164;p30"/>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165" name="Google Shape;165;p30"/>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166" name="Google Shape;166;p30"/>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167" name="Google Shape;167;p3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168" name="Google Shape;168;p30"/>
          <p:cNvSpPr txBox="1"/>
          <p:nvPr>
            <p:ph idx="1" type="body"/>
          </p:nvPr>
        </p:nvSpPr>
        <p:spPr>
          <a:xfrm>
            <a:off x="2273700" y="4094950"/>
            <a:ext cx="4596600" cy="4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222222"/>
                </a:solidFill>
              </a:rPr>
              <a:t>"</a:t>
            </a:r>
            <a:r>
              <a:rPr lang="en" sz="1100" u="sng">
                <a:solidFill>
                  <a:schemeClr val="accent5"/>
                </a:solidFill>
                <a:hlinkClick r:id="rId9">
                  <a:extLst>
                    <a:ext uri="{A12FA001-AC4F-418D-AE19-62706E023703}">
                      <ahyp:hlinkClr val="tx"/>
                    </a:ext>
                  </a:extLst>
                </a:hlinkClick>
              </a:rPr>
              <a:t>Open Model</a:t>
            </a:r>
            <a:r>
              <a:rPr lang="en" sz="1100">
                <a:solidFill>
                  <a:srgbClr val="222222"/>
                </a:solidFill>
              </a:rPr>
              <a:t>" </a:t>
            </a:r>
            <a:r>
              <a:rPr lang="en" sz="1100">
                <a:solidFill>
                  <a:srgbClr val="464646"/>
                </a:solidFill>
                <a:highlight>
                  <a:srgbClr val="FFFFFF"/>
                </a:highlight>
              </a:rPr>
              <a:t>Graphic by Katja Mayer, </a:t>
            </a:r>
            <a:r>
              <a:rPr lang="en" sz="1100">
                <a:solidFill>
                  <a:srgbClr val="222222"/>
                </a:solidFill>
              </a:rPr>
              <a:t>is licensed under </a:t>
            </a:r>
            <a:r>
              <a:rPr lang="en" sz="1100" u="sng">
                <a:solidFill>
                  <a:srgbClr val="049CCF"/>
                </a:solidFill>
                <a:highlight>
                  <a:srgbClr val="FFFFFF"/>
                </a:highlight>
                <a:hlinkClick r:id="rId10">
                  <a:extLst>
                    <a:ext uri="{A12FA001-AC4F-418D-AE19-62706E023703}">
                      <ahyp:hlinkClr val="tx"/>
                    </a:ext>
                  </a:extLst>
                </a:hlinkClick>
              </a:rPr>
              <a:t>CC BY 4.0</a:t>
            </a:r>
            <a:endParaRPr sz="1000"/>
          </a:p>
          <a:p>
            <a:pPr indent="0" lvl="0" marL="0" rtl="0" algn="ctr">
              <a:spcBef>
                <a:spcPts val="1600"/>
              </a:spcBef>
              <a:spcAft>
                <a:spcPts val="1600"/>
              </a:spcAft>
              <a:buNone/>
            </a:pPr>
            <a:r>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sp>
        <p:nvSpPr>
          <p:cNvPr id="173" name="Google Shape;173;p31"/>
          <p:cNvSpPr txBox="1"/>
          <p:nvPr>
            <p:ph idx="1" type="body"/>
          </p:nvPr>
        </p:nvSpPr>
        <p:spPr>
          <a:xfrm>
            <a:off x="311700" y="4184625"/>
            <a:ext cx="8520600" cy="35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50">
                <a:solidFill>
                  <a:srgbClr val="222222"/>
                </a:solidFill>
              </a:rPr>
              <a:t>Adaptation of "</a:t>
            </a:r>
            <a:r>
              <a:rPr lang="en" sz="1050" u="sng">
                <a:solidFill>
                  <a:schemeClr val="hlink"/>
                </a:solidFill>
                <a:hlinkClick r:id="rId3"/>
              </a:rPr>
              <a:t>OER Mobile Course Open Diagram</a:t>
            </a:r>
            <a:r>
              <a:rPr lang="en" sz="1050">
                <a:solidFill>
                  <a:srgbClr val="222222"/>
                </a:solidFill>
              </a:rPr>
              <a:t>" by Classroom Aid is licensed under </a:t>
            </a:r>
            <a:r>
              <a:rPr lang="en" sz="1050" u="sng">
                <a:solidFill>
                  <a:schemeClr val="hlink"/>
                </a:solidFill>
                <a:hlinkClick r:id="rId4"/>
              </a:rPr>
              <a:t>CC BY-NC-SA 3.0 Unported</a:t>
            </a:r>
            <a:endParaRPr sz="1000">
              <a:solidFill>
                <a:srgbClr val="000000"/>
              </a:solidFill>
            </a:endParaRPr>
          </a:p>
          <a:p>
            <a:pPr indent="0" lvl="0" marL="0" rtl="0" algn="ctr">
              <a:lnSpc>
                <a:spcPct val="100000"/>
              </a:lnSpc>
              <a:spcBef>
                <a:spcPts val="1600"/>
              </a:spcBef>
              <a:spcAft>
                <a:spcPts val="0"/>
              </a:spcAft>
              <a:buNone/>
            </a:pPr>
            <a:r>
              <a:t/>
            </a:r>
            <a:endParaRPr sz="1000">
              <a:solidFill>
                <a:srgbClr val="000000"/>
              </a:solidFill>
            </a:endParaRPr>
          </a:p>
          <a:p>
            <a:pPr indent="0" lvl="0" marL="0" rtl="0" algn="ctr">
              <a:spcBef>
                <a:spcPts val="0"/>
              </a:spcBef>
              <a:spcAft>
                <a:spcPts val="1600"/>
              </a:spcAft>
              <a:buNone/>
            </a:pPr>
            <a:r>
              <a:t/>
            </a:r>
            <a:endParaRPr sz="1000"/>
          </a:p>
        </p:txBody>
      </p:sp>
      <p:sp>
        <p:nvSpPr>
          <p:cNvPr id="174" name="Google Shape;174;p31"/>
          <p:cNvSpPr/>
          <p:nvPr/>
        </p:nvSpPr>
        <p:spPr>
          <a:xfrm>
            <a:off x="2080050" y="596200"/>
            <a:ext cx="3782100" cy="3515100"/>
          </a:xfrm>
          <a:prstGeom prst="ellipse">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p:txBody>
      </p:sp>
      <p:sp>
        <p:nvSpPr>
          <p:cNvPr id="175" name="Google Shape;175;p31"/>
          <p:cNvSpPr/>
          <p:nvPr/>
        </p:nvSpPr>
        <p:spPr>
          <a:xfrm>
            <a:off x="3281850" y="596200"/>
            <a:ext cx="3782100" cy="3515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1"/>
          <p:cNvSpPr/>
          <p:nvPr/>
        </p:nvSpPr>
        <p:spPr>
          <a:xfrm>
            <a:off x="3452700" y="1690700"/>
            <a:ext cx="2124600" cy="1974600"/>
          </a:xfrm>
          <a:prstGeom prst="ellipse">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1"/>
          <p:cNvSpPr/>
          <p:nvPr/>
        </p:nvSpPr>
        <p:spPr>
          <a:xfrm>
            <a:off x="4225475" y="2526150"/>
            <a:ext cx="1121700" cy="10425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p:nvPr/>
        </p:nvSpPr>
        <p:spPr>
          <a:xfrm>
            <a:off x="4609250" y="2696350"/>
            <a:ext cx="2053800" cy="10425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1"/>
          <p:cNvSpPr txBox="1"/>
          <p:nvPr/>
        </p:nvSpPr>
        <p:spPr>
          <a:xfrm>
            <a:off x="3954150" y="1808875"/>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9900"/>
                </a:solidFill>
              </a:rPr>
              <a:t>OER</a:t>
            </a:r>
            <a:endParaRPr sz="1000">
              <a:solidFill>
                <a:srgbClr val="FF9900"/>
              </a:solidFill>
            </a:endParaRPr>
          </a:p>
        </p:txBody>
      </p:sp>
      <p:sp>
        <p:nvSpPr>
          <p:cNvPr id="180" name="Google Shape;180;p31"/>
          <p:cNvSpPr txBox="1"/>
          <p:nvPr/>
        </p:nvSpPr>
        <p:spPr>
          <a:xfrm>
            <a:off x="4225475" y="25262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00FF"/>
                </a:solidFill>
              </a:rPr>
              <a:t>OCW</a:t>
            </a:r>
            <a:endParaRPr sz="1000">
              <a:solidFill>
                <a:srgbClr val="9900FF"/>
              </a:solidFill>
            </a:endParaRPr>
          </a:p>
        </p:txBody>
      </p:sp>
      <p:sp>
        <p:nvSpPr>
          <p:cNvPr id="181" name="Google Shape;181;p31"/>
          <p:cNvSpPr txBox="1"/>
          <p:nvPr/>
        </p:nvSpPr>
        <p:spPr>
          <a:xfrm>
            <a:off x="4662725" y="1683175"/>
            <a:ext cx="2347800" cy="915300"/>
          </a:xfrm>
          <a:prstGeom prst="rect">
            <a:avLst/>
          </a:prstGeom>
          <a:noFill/>
          <a:ln>
            <a:noFill/>
          </a:ln>
        </p:spPr>
        <p:txBody>
          <a:bodyPr anchorCtr="0" anchor="t" bIns="91425" lIns="91425" spcFirstLastPara="1" rIns="91425" wrap="square" tIns="91425">
            <a:noAutofit/>
          </a:bodyPr>
          <a:lstStyle/>
          <a:p>
            <a:pPr indent="457200" lvl="0" marL="1371600" rtl="0" algn="ctr">
              <a:spcBef>
                <a:spcPts val="0"/>
              </a:spcBef>
              <a:spcAft>
                <a:spcPts val="0"/>
              </a:spcAft>
              <a:buNone/>
            </a:pPr>
            <a:r>
              <a:rPr lang="en" sz="1000">
                <a:solidFill>
                  <a:srgbClr val="FF0000"/>
                </a:solidFill>
              </a:rPr>
              <a:t>Open   </a:t>
            </a:r>
            <a:endParaRPr sz="1000">
              <a:solidFill>
                <a:srgbClr val="FF0000"/>
              </a:solidFill>
            </a:endParaRPr>
          </a:p>
          <a:p>
            <a:pPr indent="0" lvl="0" marL="0" rtl="0" algn="r">
              <a:spcBef>
                <a:spcPts val="0"/>
              </a:spcBef>
              <a:spcAft>
                <a:spcPts val="0"/>
              </a:spcAft>
              <a:buNone/>
            </a:pPr>
            <a:r>
              <a:rPr lang="en" sz="1000">
                <a:solidFill>
                  <a:srgbClr val="FF0000"/>
                </a:solidFill>
              </a:rPr>
              <a:t>Content</a:t>
            </a:r>
            <a:endParaRPr sz="1000">
              <a:solidFill>
                <a:srgbClr val="FF0000"/>
              </a:solidFill>
            </a:endParaRPr>
          </a:p>
          <a:p>
            <a:pPr indent="0" lvl="0" marL="0" rtl="0" algn="r">
              <a:spcBef>
                <a:spcPts val="0"/>
              </a:spcBef>
              <a:spcAft>
                <a:spcPts val="0"/>
              </a:spcAft>
              <a:buNone/>
            </a:pPr>
            <a:br>
              <a:rPr lang="en" sz="1000">
                <a:solidFill>
                  <a:srgbClr val="FF0000"/>
                </a:solidFill>
              </a:rPr>
            </a:br>
            <a:r>
              <a:rPr lang="en" sz="1000">
                <a:solidFill>
                  <a:srgbClr val="FF0000"/>
                </a:solidFill>
              </a:rPr>
              <a:t>(images, videos, </a:t>
            </a:r>
            <a:endParaRPr sz="1000">
              <a:solidFill>
                <a:srgbClr val="FF0000"/>
              </a:solidFill>
            </a:endParaRPr>
          </a:p>
          <a:p>
            <a:pPr indent="0" lvl="0" marL="0" rtl="0" algn="r">
              <a:spcBef>
                <a:spcPts val="0"/>
              </a:spcBef>
              <a:spcAft>
                <a:spcPts val="0"/>
              </a:spcAft>
              <a:buNone/>
            </a:pPr>
            <a:r>
              <a:rPr lang="en" sz="1000">
                <a:solidFill>
                  <a:srgbClr val="FF0000"/>
                </a:solidFill>
              </a:rPr>
              <a:t>articles, music...)</a:t>
            </a:r>
            <a:endParaRPr sz="1000">
              <a:solidFill>
                <a:srgbClr val="FF0000"/>
              </a:solidFill>
            </a:endParaRPr>
          </a:p>
        </p:txBody>
      </p:sp>
      <p:sp>
        <p:nvSpPr>
          <p:cNvPr id="182" name="Google Shape;182;p31"/>
          <p:cNvSpPr txBox="1"/>
          <p:nvPr/>
        </p:nvSpPr>
        <p:spPr>
          <a:xfrm>
            <a:off x="5457275" y="2950600"/>
            <a:ext cx="1121700" cy="53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t>Open Access</a:t>
            </a:r>
            <a:br>
              <a:rPr lang="en" sz="1000"/>
            </a:br>
            <a:r>
              <a:rPr lang="en" sz="1000"/>
              <a:t>Publishing</a:t>
            </a:r>
            <a:endParaRPr sz="1000"/>
          </a:p>
        </p:txBody>
      </p:sp>
      <p:sp>
        <p:nvSpPr>
          <p:cNvPr id="183" name="Google Shape;183;p31"/>
          <p:cNvSpPr/>
          <p:nvPr/>
        </p:nvSpPr>
        <p:spPr>
          <a:xfrm>
            <a:off x="2930775" y="1192425"/>
            <a:ext cx="2717700" cy="26112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184" name="Google Shape;184;p31"/>
          <p:cNvSpPr txBox="1"/>
          <p:nvPr/>
        </p:nvSpPr>
        <p:spPr>
          <a:xfrm>
            <a:off x="3572165" y="129533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OEP</a:t>
            </a:r>
            <a:endParaRPr sz="1000">
              <a:solidFill>
                <a:srgbClr val="0000FF"/>
              </a:solidFill>
            </a:endParaRPr>
          </a:p>
        </p:txBody>
      </p:sp>
      <p:sp>
        <p:nvSpPr>
          <p:cNvPr id="185" name="Google Shape;185;p31"/>
          <p:cNvSpPr txBox="1"/>
          <p:nvPr/>
        </p:nvSpPr>
        <p:spPr>
          <a:xfrm>
            <a:off x="2738575" y="8681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AA84F"/>
                </a:solidFill>
              </a:rPr>
              <a:t>Open </a:t>
            </a:r>
            <a:br>
              <a:rPr lang="en" sz="1000">
                <a:solidFill>
                  <a:srgbClr val="6AA84F"/>
                </a:solidFill>
              </a:rPr>
            </a:br>
            <a:r>
              <a:rPr lang="en" sz="1000">
                <a:solidFill>
                  <a:srgbClr val="6AA84F"/>
                </a:solidFill>
              </a:rPr>
              <a:t>Education</a:t>
            </a:r>
            <a:endParaRPr sz="1000">
              <a:solidFill>
                <a:srgbClr val="6AA84F"/>
              </a:solidFill>
            </a:endParaRPr>
          </a:p>
        </p:txBody>
      </p:sp>
      <p:pic>
        <p:nvPicPr>
          <p:cNvPr descr="TrkB-PPT-V1-Green-Background-Footer.75.jpg" id="186" name="Google Shape;186;p31"/>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187" name="Google Shape;187;p31"/>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188" name="Google Shape;188;p31"/>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189" name="Google Shape;189;p31"/>
          <p:cNvPicPr preferRelativeResize="0"/>
          <p:nvPr/>
        </p:nvPicPr>
        <p:blipFill>
          <a:blip r:embed="rId8">
            <a:alphaModFix/>
          </a:blip>
          <a:stretch>
            <a:fillRect/>
          </a:stretch>
        </p:blipFill>
        <p:spPr>
          <a:xfrm>
            <a:off x="4283764" y="4778350"/>
            <a:ext cx="576461" cy="203075"/>
          </a:xfrm>
          <a:prstGeom prst="rect">
            <a:avLst/>
          </a:prstGeom>
          <a:noFill/>
          <a:ln>
            <a:noFill/>
          </a:ln>
        </p:spPr>
      </p:pic>
      <p:sp>
        <p:nvSpPr>
          <p:cNvPr id="190" name="Google Shape;190;p3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9">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191" name="Google Shape;191;p31"/>
          <p:cNvSpPr/>
          <p:nvPr/>
        </p:nvSpPr>
        <p:spPr>
          <a:xfrm rot="-3319863">
            <a:off x="4464940" y="1236528"/>
            <a:ext cx="2074771" cy="1042546"/>
          </a:xfrm>
          <a:prstGeom prst="ellipse">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txBox="1"/>
          <p:nvPr/>
        </p:nvSpPr>
        <p:spPr>
          <a:xfrm>
            <a:off x="5075840" y="95228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00FF"/>
                </a:solidFill>
              </a:rPr>
              <a:t>Open source </a:t>
            </a:r>
            <a:br>
              <a:rPr lang="en" sz="1000">
                <a:solidFill>
                  <a:srgbClr val="FF00FF"/>
                </a:solidFill>
              </a:rPr>
            </a:br>
            <a:r>
              <a:rPr lang="en" sz="1000">
                <a:solidFill>
                  <a:srgbClr val="FF00FF"/>
                </a:solidFill>
              </a:rPr>
              <a:t>software</a:t>
            </a:r>
            <a:endParaRPr sz="1000">
              <a:solidFill>
                <a:srgbClr val="FF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6" name="Shape 196"/>
        <p:cNvGrpSpPr/>
        <p:nvPr/>
      </p:nvGrpSpPr>
      <p:grpSpPr>
        <a:xfrm>
          <a:off x="0" y="0"/>
          <a:ext cx="0" cy="0"/>
          <a:chOff x="0" y="0"/>
          <a:chExt cx="0" cy="0"/>
        </a:xfrm>
      </p:grpSpPr>
      <p:sp>
        <p:nvSpPr>
          <p:cNvPr id="197" name="Google Shape;197;p32"/>
          <p:cNvSpPr/>
          <p:nvPr/>
        </p:nvSpPr>
        <p:spPr>
          <a:xfrm>
            <a:off x="3281850" y="596200"/>
            <a:ext cx="3782100" cy="3515100"/>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198" name="Google Shape;198;p32"/>
          <p:cNvSpPr/>
          <p:nvPr/>
        </p:nvSpPr>
        <p:spPr>
          <a:xfrm>
            <a:off x="4609250" y="2696350"/>
            <a:ext cx="2053800" cy="1042500"/>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199" name="Google Shape;199;p32"/>
          <p:cNvSpPr txBox="1"/>
          <p:nvPr/>
        </p:nvSpPr>
        <p:spPr>
          <a:xfrm>
            <a:off x="4662725" y="1683175"/>
            <a:ext cx="2347800" cy="915300"/>
          </a:xfrm>
          <a:prstGeom prst="rect">
            <a:avLst/>
          </a:prstGeom>
          <a:noFill/>
          <a:ln>
            <a:noFill/>
          </a:ln>
        </p:spPr>
        <p:txBody>
          <a:bodyPr anchorCtr="0" anchor="t" bIns="91425" lIns="91425" spcFirstLastPara="1" rIns="91425" wrap="square" tIns="91425">
            <a:noAutofit/>
          </a:bodyPr>
          <a:lstStyle/>
          <a:p>
            <a:pPr indent="457200" lvl="0" marL="1371600" rtl="0" algn="ctr">
              <a:spcBef>
                <a:spcPts val="0"/>
              </a:spcBef>
              <a:spcAft>
                <a:spcPts val="0"/>
              </a:spcAft>
              <a:buNone/>
            </a:pPr>
            <a:r>
              <a:rPr lang="en" sz="1000">
                <a:solidFill>
                  <a:srgbClr val="666666"/>
                </a:solidFill>
              </a:rPr>
              <a:t>Open   </a:t>
            </a:r>
            <a:endParaRPr sz="1000">
              <a:solidFill>
                <a:srgbClr val="666666"/>
              </a:solidFill>
            </a:endParaRPr>
          </a:p>
          <a:p>
            <a:pPr indent="0" lvl="0" marL="0" rtl="0" algn="r">
              <a:spcBef>
                <a:spcPts val="0"/>
              </a:spcBef>
              <a:spcAft>
                <a:spcPts val="0"/>
              </a:spcAft>
              <a:buNone/>
            </a:pPr>
            <a:r>
              <a:rPr lang="en" sz="1000">
                <a:solidFill>
                  <a:srgbClr val="666666"/>
                </a:solidFill>
              </a:rPr>
              <a:t>Content</a:t>
            </a:r>
            <a:endParaRPr sz="1000">
              <a:solidFill>
                <a:srgbClr val="666666"/>
              </a:solidFill>
            </a:endParaRPr>
          </a:p>
          <a:p>
            <a:pPr indent="0" lvl="0" marL="0" rtl="0" algn="r">
              <a:spcBef>
                <a:spcPts val="0"/>
              </a:spcBef>
              <a:spcAft>
                <a:spcPts val="0"/>
              </a:spcAft>
              <a:buNone/>
            </a:pPr>
            <a:br>
              <a:rPr lang="en" sz="1000">
                <a:solidFill>
                  <a:srgbClr val="666666"/>
                </a:solidFill>
              </a:rPr>
            </a:br>
            <a:r>
              <a:rPr lang="en" sz="1000">
                <a:solidFill>
                  <a:srgbClr val="666666"/>
                </a:solidFill>
              </a:rPr>
              <a:t>(images, videos, </a:t>
            </a:r>
            <a:endParaRPr sz="1000">
              <a:solidFill>
                <a:srgbClr val="666666"/>
              </a:solidFill>
            </a:endParaRPr>
          </a:p>
          <a:p>
            <a:pPr indent="0" lvl="0" marL="0" rtl="0" algn="r">
              <a:spcBef>
                <a:spcPts val="0"/>
              </a:spcBef>
              <a:spcAft>
                <a:spcPts val="0"/>
              </a:spcAft>
              <a:buNone/>
            </a:pPr>
            <a:r>
              <a:rPr lang="en" sz="1000">
                <a:solidFill>
                  <a:srgbClr val="666666"/>
                </a:solidFill>
              </a:rPr>
              <a:t>articles, music...)</a:t>
            </a:r>
            <a:endParaRPr sz="1000">
              <a:solidFill>
                <a:srgbClr val="666666"/>
              </a:solidFill>
            </a:endParaRPr>
          </a:p>
        </p:txBody>
      </p:sp>
      <p:sp>
        <p:nvSpPr>
          <p:cNvPr id="200" name="Google Shape;200;p32"/>
          <p:cNvSpPr/>
          <p:nvPr/>
        </p:nvSpPr>
        <p:spPr>
          <a:xfrm rot="-3319824">
            <a:off x="4423926" y="1258128"/>
            <a:ext cx="2126948" cy="1042546"/>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201" name="Google Shape;201;p32"/>
          <p:cNvSpPr txBox="1"/>
          <p:nvPr/>
        </p:nvSpPr>
        <p:spPr>
          <a:xfrm>
            <a:off x="5075840" y="95228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rPr>
              <a:t>Open source </a:t>
            </a:r>
            <a:br>
              <a:rPr lang="en" sz="1000">
                <a:solidFill>
                  <a:srgbClr val="666666"/>
                </a:solidFill>
              </a:rPr>
            </a:br>
            <a:r>
              <a:rPr lang="en" sz="1000">
                <a:solidFill>
                  <a:srgbClr val="666666"/>
                </a:solidFill>
              </a:rPr>
              <a:t>software</a:t>
            </a:r>
            <a:endParaRPr sz="1000">
              <a:solidFill>
                <a:srgbClr val="666666"/>
              </a:solidFill>
            </a:endParaRPr>
          </a:p>
        </p:txBody>
      </p:sp>
      <p:sp>
        <p:nvSpPr>
          <p:cNvPr id="202" name="Google Shape;202;p32"/>
          <p:cNvSpPr txBox="1"/>
          <p:nvPr>
            <p:ph idx="1" type="body"/>
          </p:nvPr>
        </p:nvSpPr>
        <p:spPr>
          <a:xfrm>
            <a:off x="311700" y="4218025"/>
            <a:ext cx="8520600" cy="351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sz="1050">
                <a:solidFill>
                  <a:srgbClr val="222222"/>
                </a:solidFill>
              </a:rPr>
              <a:t>Adaptation of "</a:t>
            </a:r>
            <a:r>
              <a:rPr lang="en" sz="1050" u="sng">
                <a:solidFill>
                  <a:schemeClr val="accent5"/>
                </a:solidFill>
                <a:hlinkClick r:id="rId3">
                  <a:extLst>
                    <a:ext uri="{A12FA001-AC4F-418D-AE19-62706E023703}">
                      <ahyp:hlinkClr val="tx"/>
                    </a:ext>
                  </a:extLst>
                </a:hlinkClick>
              </a:rPr>
              <a:t>OER Mobile Course Open Diagram</a:t>
            </a:r>
            <a:r>
              <a:rPr lang="en" sz="1050">
                <a:solidFill>
                  <a:srgbClr val="222222"/>
                </a:solidFill>
              </a:rPr>
              <a:t>" by Classroom Aid is licensed under </a:t>
            </a:r>
            <a:r>
              <a:rPr lang="en" sz="1050" u="sng">
                <a:solidFill>
                  <a:schemeClr val="accent5"/>
                </a:solidFill>
                <a:hlinkClick r:id="rId4">
                  <a:extLst>
                    <a:ext uri="{A12FA001-AC4F-418D-AE19-62706E023703}">
                      <ahyp:hlinkClr val="tx"/>
                    </a:ext>
                  </a:extLst>
                </a:hlinkClick>
              </a:rPr>
              <a:t>CC BY-NC-SA 3.0 Unported</a:t>
            </a:r>
            <a:endParaRPr sz="1000"/>
          </a:p>
        </p:txBody>
      </p:sp>
      <p:sp>
        <p:nvSpPr>
          <p:cNvPr id="203" name="Google Shape;203;p32"/>
          <p:cNvSpPr/>
          <p:nvPr/>
        </p:nvSpPr>
        <p:spPr>
          <a:xfrm>
            <a:off x="2080050" y="596200"/>
            <a:ext cx="3782100" cy="3515100"/>
          </a:xfrm>
          <a:prstGeom prst="ellipse">
            <a:avLst/>
          </a:prstGeom>
          <a:solidFill>
            <a:srgbClr val="B6D7A8"/>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p:txBody>
      </p:sp>
      <p:sp>
        <p:nvSpPr>
          <p:cNvPr id="204" name="Google Shape;204;p32"/>
          <p:cNvSpPr/>
          <p:nvPr/>
        </p:nvSpPr>
        <p:spPr>
          <a:xfrm>
            <a:off x="2930775" y="1192425"/>
            <a:ext cx="2717700" cy="2611200"/>
          </a:xfrm>
          <a:prstGeom prst="ellipse">
            <a:avLst/>
          </a:prstGeom>
          <a:solidFill>
            <a:srgbClr val="A4C2F4"/>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205" name="Google Shape;205;p32"/>
          <p:cNvSpPr/>
          <p:nvPr/>
        </p:nvSpPr>
        <p:spPr>
          <a:xfrm>
            <a:off x="3452700" y="1690700"/>
            <a:ext cx="2124600" cy="1974600"/>
          </a:xfrm>
          <a:prstGeom prst="ellipse">
            <a:avLst/>
          </a:prstGeom>
          <a:solidFill>
            <a:srgbClr val="F9CB9C"/>
          </a:solid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2"/>
          <p:cNvSpPr/>
          <p:nvPr/>
        </p:nvSpPr>
        <p:spPr>
          <a:xfrm>
            <a:off x="4225475" y="2526150"/>
            <a:ext cx="1121700" cy="1042500"/>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2"/>
          <p:cNvSpPr txBox="1"/>
          <p:nvPr/>
        </p:nvSpPr>
        <p:spPr>
          <a:xfrm>
            <a:off x="2738575" y="8681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Open </a:t>
            </a:r>
            <a:br>
              <a:rPr lang="en" sz="1000"/>
            </a:br>
            <a:r>
              <a:rPr lang="en" sz="1000"/>
              <a:t>Education</a:t>
            </a:r>
            <a:endParaRPr sz="1000"/>
          </a:p>
        </p:txBody>
      </p:sp>
      <p:sp>
        <p:nvSpPr>
          <p:cNvPr id="208" name="Google Shape;208;p32"/>
          <p:cNvSpPr txBox="1"/>
          <p:nvPr/>
        </p:nvSpPr>
        <p:spPr>
          <a:xfrm>
            <a:off x="3954150" y="1808875"/>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OER</a:t>
            </a:r>
            <a:endParaRPr sz="1000"/>
          </a:p>
        </p:txBody>
      </p:sp>
      <p:sp>
        <p:nvSpPr>
          <p:cNvPr id="209" name="Google Shape;209;p32"/>
          <p:cNvSpPr txBox="1"/>
          <p:nvPr/>
        </p:nvSpPr>
        <p:spPr>
          <a:xfrm>
            <a:off x="4225475" y="25262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OCW</a:t>
            </a:r>
            <a:endParaRPr sz="1000">
              <a:solidFill>
                <a:srgbClr val="999999"/>
              </a:solidFill>
            </a:endParaRPr>
          </a:p>
        </p:txBody>
      </p:sp>
      <p:sp>
        <p:nvSpPr>
          <p:cNvPr id="210" name="Google Shape;210;p32"/>
          <p:cNvSpPr txBox="1"/>
          <p:nvPr/>
        </p:nvSpPr>
        <p:spPr>
          <a:xfrm>
            <a:off x="5457275" y="2950600"/>
            <a:ext cx="1121700" cy="53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666666"/>
                </a:solidFill>
              </a:rPr>
              <a:t>Open Access</a:t>
            </a:r>
            <a:br>
              <a:rPr lang="en" sz="1000">
                <a:solidFill>
                  <a:srgbClr val="666666"/>
                </a:solidFill>
              </a:rPr>
            </a:br>
            <a:r>
              <a:rPr lang="en" sz="1000">
                <a:solidFill>
                  <a:srgbClr val="666666"/>
                </a:solidFill>
              </a:rPr>
              <a:t>Publishing</a:t>
            </a:r>
            <a:endParaRPr sz="1000">
              <a:solidFill>
                <a:srgbClr val="666666"/>
              </a:solidFill>
            </a:endParaRPr>
          </a:p>
        </p:txBody>
      </p:sp>
      <p:sp>
        <p:nvSpPr>
          <p:cNvPr id="211" name="Google Shape;211;p32"/>
          <p:cNvSpPr txBox="1"/>
          <p:nvPr/>
        </p:nvSpPr>
        <p:spPr>
          <a:xfrm>
            <a:off x="3572165" y="129533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OEP</a:t>
            </a:r>
            <a:endParaRPr sz="1000"/>
          </a:p>
        </p:txBody>
      </p:sp>
      <p:pic>
        <p:nvPicPr>
          <p:cNvPr descr="TrkB-PPT-V1-Green-Background-Footer.75.jpg" id="212" name="Google Shape;212;p32"/>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213" name="Google Shape;213;p32"/>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214" name="Google Shape;214;p32"/>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215" name="Google Shape;215;p32"/>
          <p:cNvPicPr preferRelativeResize="0"/>
          <p:nvPr/>
        </p:nvPicPr>
        <p:blipFill>
          <a:blip r:embed="rId8">
            <a:alphaModFix/>
          </a:blip>
          <a:stretch>
            <a:fillRect/>
          </a:stretch>
        </p:blipFill>
        <p:spPr>
          <a:xfrm>
            <a:off x="4283764" y="4778350"/>
            <a:ext cx="576461" cy="203075"/>
          </a:xfrm>
          <a:prstGeom prst="rect">
            <a:avLst/>
          </a:prstGeom>
          <a:noFill/>
          <a:ln>
            <a:noFill/>
          </a:ln>
        </p:spPr>
      </p:pic>
      <p:sp>
        <p:nvSpPr>
          <p:cNvPr id="216" name="Google Shape;216;p3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9">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0" name="Shape 220"/>
        <p:cNvGrpSpPr/>
        <p:nvPr/>
      </p:nvGrpSpPr>
      <p:grpSpPr>
        <a:xfrm>
          <a:off x="0" y="0"/>
          <a:ext cx="0" cy="0"/>
          <a:chOff x="0" y="0"/>
          <a:chExt cx="0" cy="0"/>
        </a:xfrm>
      </p:grpSpPr>
      <p:pic>
        <p:nvPicPr>
          <p:cNvPr descr="TrkB-PPT-V1-Green-Background-Footer.75.jpg" id="221" name="Google Shape;221;p33"/>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222" name="Google Shape;222;p33"/>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23" name="Google Shape;223;p33"/>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24" name="Google Shape;224;p33"/>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225" name="Google Shape;225;p3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226" name="Google Shape;226;p33"/>
          <p:cNvSpPr txBox="1"/>
          <p:nvPr/>
        </p:nvSpPr>
        <p:spPr>
          <a:xfrm>
            <a:off x="-3800" y="4106625"/>
            <a:ext cx="9144000" cy="59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highlight>
                  <a:srgbClr val="FFFFFF"/>
                </a:highlight>
              </a:rPr>
              <a:t>Figure 2. Interpretations of "Open" (</a:t>
            </a:r>
            <a:r>
              <a:rPr i="1" lang="en" sz="1000">
                <a:highlight>
                  <a:srgbClr val="FFFFFF"/>
                </a:highlight>
              </a:rPr>
              <a:t>Credit:</a:t>
            </a:r>
            <a:r>
              <a:rPr lang="en" sz="1000">
                <a:highlight>
                  <a:srgbClr val="FFFFFF"/>
                </a:highlight>
              </a:rPr>
              <a:t> Image by </a:t>
            </a:r>
            <a:r>
              <a:rPr lang="en" sz="1000" u="sng">
                <a:highlight>
                  <a:srgbClr val="FFFFFF"/>
                </a:highlight>
                <a:hlinkClick r:id="rId8"/>
              </a:rPr>
              <a:t>Catherine Cronin</a:t>
            </a:r>
            <a:r>
              <a:rPr lang="en" sz="1000">
                <a:highlight>
                  <a:srgbClr val="FFFFFF"/>
                </a:highlight>
              </a:rPr>
              <a:t>. </a:t>
            </a:r>
            <a:r>
              <a:rPr lang="en" sz="1000" u="sng">
                <a:highlight>
                  <a:srgbClr val="FFFFFF"/>
                </a:highlight>
                <a:hlinkClick r:id="rId9"/>
              </a:rPr>
              <a:t>CC BY-SA</a:t>
            </a:r>
            <a:r>
              <a:rPr lang="en" sz="1000">
                <a:highlight>
                  <a:srgbClr val="FFFFFF"/>
                </a:highlight>
              </a:rPr>
              <a:t>)</a:t>
            </a:r>
            <a:endParaRPr sz="1000"/>
          </a:p>
        </p:txBody>
      </p:sp>
      <p:pic>
        <p:nvPicPr>
          <p:cNvPr id="227" name="Google Shape;227;p33"/>
          <p:cNvPicPr preferRelativeResize="0"/>
          <p:nvPr/>
        </p:nvPicPr>
        <p:blipFill>
          <a:blip r:embed="rId10">
            <a:alphaModFix/>
          </a:blip>
          <a:stretch>
            <a:fillRect/>
          </a:stretch>
        </p:blipFill>
        <p:spPr>
          <a:xfrm>
            <a:off x="2072850" y="304800"/>
            <a:ext cx="4998302" cy="38018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