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34"/>
  </p:notesMasterIdLst>
  <p:handoutMasterIdLst>
    <p:handoutMasterId r:id="rId35"/>
  </p:handoutMasterIdLst>
  <p:sldIdLst>
    <p:sldId id="334" r:id="rId6"/>
    <p:sldId id="265" r:id="rId7"/>
    <p:sldId id="335" r:id="rId8"/>
    <p:sldId id="336" r:id="rId9"/>
    <p:sldId id="337" r:id="rId10"/>
    <p:sldId id="338" r:id="rId11"/>
    <p:sldId id="339" r:id="rId12"/>
    <p:sldId id="340" r:id="rId13"/>
    <p:sldId id="341" r:id="rId14"/>
    <p:sldId id="345" r:id="rId15"/>
    <p:sldId id="346" r:id="rId16"/>
    <p:sldId id="347" r:id="rId17"/>
    <p:sldId id="348" r:id="rId18"/>
    <p:sldId id="349" r:id="rId19"/>
    <p:sldId id="354" r:id="rId20"/>
    <p:sldId id="350" r:id="rId21"/>
    <p:sldId id="351" r:id="rId22"/>
    <p:sldId id="352" r:id="rId23"/>
    <p:sldId id="311" r:id="rId24"/>
    <p:sldId id="324" r:id="rId25"/>
    <p:sldId id="355" r:id="rId26"/>
    <p:sldId id="356" r:id="rId27"/>
    <p:sldId id="343" r:id="rId28"/>
    <p:sldId id="344" r:id="rId29"/>
    <p:sldId id="353" r:id="rId30"/>
    <p:sldId id="327" r:id="rId31"/>
    <p:sldId id="328" r:id="rId32"/>
    <p:sldId id="32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p:restoredTop sz="77528"/>
  </p:normalViewPr>
  <p:slideViewPr>
    <p:cSldViewPr snapToGrid="0" snapToObjects="1">
      <p:cViewPr varScale="1">
        <p:scale>
          <a:sx n="94" d="100"/>
          <a:sy n="94" d="100"/>
        </p:scale>
        <p:origin x="1264" y="20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4" d="100"/>
          <a:sy n="94" d="100"/>
        </p:scale>
        <p:origin x="343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2019-03-25</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7:04:02.119"/>
    </inkml:context>
    <inkml:brush xml:id="br0">
      <inkml:brushProperty name="width" value="0.10583" units="cm"/>
      <inkml:brushProperty name="height" value="0.10583" units="cm"/>
      <inkml:brushProperty name="color" value="#00B050"/>
    </inkml:brush>
  </inkml:definitions>
  <inkml:trace contextRef="#ctx0" brushRef="#br0">3928 313 24575,'-44'-30'0,"0"0"0,-34-25 0,45 39 0,-7 1 0,-4 0 0,-12 0 0,-8-3 0,-11 1 0,-8 3 0,-9-1 0,-7 2 0,40 7 0,-1 0 0,-4 1 0,0-1 0,3 2 0,-1 0 0,-3-1 0,1 1 0,6 0 0,0 1 0,-13 0 0,0 0 0,1 1 0,2 0 0,9 0 0,0 1 0,-6 1 0,-1 0 0,0 0 0,1 0 0,3 0 0,2 0 0,6 1 0,1 1 0,-7 0 0,1 2 0,6 1 0,-1 2 0,-2 1 0,-1 2 0,1 1 0,1 2 0,0 1 0,0 1 0,2 2 0,2 1 0,0 1 0,1 1 0,2 1 0,1 2 0,-1 0 0,2 0 0,-35 19 0,-2 6 0,11-2 0,30-17 0,1 2 0,-28 24 0,12-3 0,1 4 0,10-3 0,3 5 0,5 4 0,5 2 0,10 1 0,7 2 0,7-2 0,4 3 0,2-1 0,3 2 0,3 0 0,4 0 0,4-3 0,7 0 0,2-2 0,5 0 0,6 6 0,6-1 0,5 0 0,2-8 0,6-1 0,7-2 0,7 1 0,5-1 0,3 0 0,5 0 0,-36-29 0,1-1 0,1-1 0,0 0 0,1-2 0,2-1 0,1 0 0,1-1 0,0-2 0,1-1 0,2-1 0,0-1 0,1-1 0,0-1 0,2-1 0,0-1 0,1 0 0,0-2 0,0-1 0,0-1 0,0 0 0,0-1 0,-1-2 0,0-1 0,0-1 0,-1-1 0,0-2 0,0 0 0,0-1 0,0 0 0,-1-3 0,0-1 0,0-1 0,1-3 0,-1-3 0,1-3 0,-2-2 0,1-3 0,-1-2 0,0-2 0,-1-2 0,-1-1 0,-1-1 0,-1-2 0,-1 0 0,-2-2 0,-2-1 0,-1-1 0,33-32 0,-8-5 0,-9-2 0,-6-7 0,-6-1 0,-5-6 0,-5-4 0,-5-4 0,-7-1 0,-9 1 0,-6 2 0,-6 1 0,-10 4 0,-8 5 0,-13 4 0,-13 2 0,-10 8 0,-10 5 0,-4 3 0,-1 1 0,-6 1 0,0 4 0,-3 4 0,-4 1 0,-3 2 0,-5 6 0,-4 4 0,-4 9 0,45 16 0,0 1 0,-2 3 0,-1 2 0,0 3 0,-1 1 0,-5-1 0,0 0 0,-2 1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7:04:27.384"/>
    </inkml:context>
    <inkml:brush xml:id="br0">
      <inkml:brushProperty name="width" value="0.10583" units="cm"/>
      <inkml:brushProperty name="height" value="0.10583" units="cm"/>
      <inkml:brushProperty name="color" value="#00B050"/>
    </inkml:brush>
  </inkml:definitions>
  <inkml:trace contextRef="#ctx0" brushRef="#br0">3253 345 24575,'-80'-48'0,"20"16"0,22 17 0,8 6 0,0 0 0,-2 2 0,-3-1 0,-3 1 0,-7-1 0,-10-3 0,-3 1 0,-4 1 0,-1-3 0,-3 2 0,-8-4 0,-4 2 0,2-2 0,7 1 0,4 2 0,-3-3 0,-16 0 0,10 0 0,-2 1 0,1 2 0,10 3 0,-2 2 0,-1 2 0,5 2 0,0 2 0,1 0 0,0 0 0,2 1 0,3 0 0,0 5 0,2 5 0,-2 2 0,0 5 0,2 2 0,2 3 0,3 1 0,3 5 0,3 1 0,0 3 0,3 3 0,0 1 0,0 2 0,-1 0 0,1 2 0,-1 3 0,0 1 0,2 2 0,1 2 0,1 4 0,1 4 0,3 1 0,2 0 0,1 1 0,3 1 0,-1 0 0,3 2 0,2-3 0,1-1 0,3-2 0,4-3 0,3 0 0,3 3 0,7 0 0,0 2 0,3 3 0,9 8 0,5 6 0,6-1 0,9-1 0,-1-10 0,4 1 0,7 5 0,7 5 0,7-1 0,2-9 0,5-3 0,4-1 0,7-3 0,5-2 0,5-5 0,5-2 0,3-5 0,-40-24 0,3-2 0,5 1 0,1-2 0,-7-5 0,1-2 0,13 2 0,-1-2 0,-8-5 0,0 0 0,6-1 0,1-1 0,8-4 0,-1-3 0,-5-1 0,-2-2 0,-2-2 0,-2-2 0,-4-4 0,0-2 0,3-4 0,1-4 0,5-4 0,-1-1 0,-8 0 0,-3 0 0,-8-1 0,-4-2 0,-2-2 0,-2-2 0,2-3 0,0-2 0,-4-2 0,-2-2 0,-4 0 0,-1-1 0,-3-4 0,-3-2 0,0-6 0,-4 0 0,-5 9 0,-2 0 0,-1-5 0,-1-2 0,-3 3 0,-2 0 0,-1 3 0,-1-1 0,-2 2 0,-3 0 0,-18-44 0,-15 12 0,-17 11 0,-13 10 0,23 33 0,-3 2 0,-4 2 0,-3 2 0,-4 0 0,-3 2 0,0 4 0,-1 2 0,-6-2 0,0 1 0,-3 1 0,-1 0 0,-3-1 0,0 1-130,-1-1 0,0 0 1,1 0-1,-1 1 130,0 0 0,0-1 0,-1-2 0,-1-2 0,0 1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7:04:57.997"/>
    </inkml:context>
    <inkml:brush xml:id="br0">
      <inkml:brushProperty name="width" value="0.10583" units="cm"/>
      <inkml:brushProperty name="height" value="0.10583" units="cm"/>
      <inkml:brushProperty name="color" value="#00B050"/>
    </inkml:brush>
  </inkml:definitions>
  <inkml:trace contextRef="#ctx0" brushRef="#br0">5773 1036 24575,'-65'-46'0,"9"13"0,5 9 0,0 1 0,-2 2 0,0 4 0,-6 2 0,-3 3 0,-24-2 0,36 7 0,-2 0 0,-4 1 0,-2-1 0,-7 1 0,-2 0 0,-1 2 0,-1 1 0,-1 0 0,0 1 0,-2 0 0,-1-1-110,-3 1 1,0-1 0,0 1 0,-1 1 109,0 0 0,-1 0 0,-1 1 0,1 0 0,-1 0 0,0 0 0,-1 0 0,-1 0 0,2 0 0,-1 0 0,-1 1 0,1 0 0,0 1 0,0 2 0,0 0 0,1 0 0,-1 2 0,0 1 0,1-1 0,-1 2 0,1 1 0,0 0 0,1 1 0,1 1 0,1 1 0,2 0 0,8 1 0,0 1 0,-13 2 0,0 2 0,7 0 0,0 1 0,-2 3 0,-1 0 0,7-1 0,0 1 0,1 0 0,1 0 0,0 0 0,1 0 0,8-2 0,2 0 0,1 1 0,2 1 0,1-1 0,1 2 0,-3 3 0,0 0 0,4-1 0,2 1 0,-35 25 0,9-2 0,1 11 0,-1 8 0,6 2 0,18-1 0,8-7 0,5 0 0,6-1 218,0 7 1,6-2-219,8 0 0,7-4 0,6 2 0,6-4 0,8-2 0,12 7 0,15-1 0,8 3 0,5-7 0,7 0 0,8-2 0,4-2 0,-30-27 0,2-1 0,5 1 0,2-1 0,-1-3 0,2-2 0,7 2 0,1-2 0,2-1 0,-1-3 0,3 0 0,0-2 0,3 0 0,1-1 0,2 0 0,2-1 0,0-2 0,2-2-127,4 1 0,0-2 0,2-3 1,0-1 126,1-1 0,3 0 0,8-1 0,3-1 0,1-1 0,1-1 0,0 0 0,-1-1 0,-12-2 0,0-2 0,11-2 0,1-4-296,0-3 1,1-2 0,0-2-1,1-2 296,-25 6 0,2-1 0,-3 1 0,19-7 0,-3 0 0,-4 0 0,-1-2 0,1 0 0,1-1 0,-1-3 0,0-1-169,1-1 0,0-1 0,-4-1 1,-1-2 168,-3-1 0,-1-2 0,-3 0 0,-1-1 0,-3-1 0,-2 0 0,-10 3 0,-2 0 0,-2-1 0,-3-1 0,-4 1 0,-2-1 0,2-3 0,-1-1 0,-5-1 0,-4 0 230,21-42 0,-15-5-230,-17-2 0,-11-5 292,-8 41 0,-4 0 0,-6 2 0,-4 0-292,-2-7 0,-4 0 0,-5 0 0,-4 0 0,-6 0 0,-2-1 0,-1-1 0,-4-1 0,-9-9 0,-4-2 0,-3-2 0,-3 0 0,-7-2 0,-2 1-101,-2 5 1,-2 1 0,21 25-1,-1 0 1,-1 2 100,-3-1 0,0 0 0,-2 3-287,-2 0 1,0 3-1,-2 0 1,-3 1 0,-3 1-1,0 2 1,-2 0 0,0 0-1,1 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13T17:05:09.930"/>
    </inkml:context>
    <inkml:brush xml:id="br0">
      <inkml:brushProperty name="width" value="0.10583" units="cm"/>
      <inkml:brushProperty name="height" value="0.10583" units="cm"/>
      <inkml:brushProperty name="color" value="#00B050"/>
    </inkml:brush>
  </inkml:definitions>
  <inkml:trace contextRef="#ctx0" brushRef="#br0">5547 701 24575,'-49'-24'0,"2"6"0,-2 5 0,0 0 0,-1-2 0,-2 1 0,-12-1 0,-16-5 0,-17-1 0,38 9 0,-3-1 0,-6 0 0,-4-1 0,-12 0 0,-2 0 0,8 2 0,-2 0-251,15 2 1,-2 1-1,1-1 1,-24-2-1,-2 0 251,21 3 0,-2 0 0,0 1 0,3 0 0,0 1 0,1 0 0,-1 1 0,-1 1 0,1 0 0,0 2 0,-1 0 0,0 1 0,-1 0 0,0 1 0,0 0 0,0 1 0,-1 0 0,0 0 0,1 1 0,-1-1 0,1 3 0,5 0 0,0 3 0,0 0 0,-5 2 0,-1 2 0,1 0 0,6 2 0,1 0 0,-2 1 0,-11 3 0,-1 1 0,1 1 0,5 0 0,1 0 0,2 1 0,4 0 0,2 1 0,2 0 0,-25 10 0,2 2 0,-3 2 0,3 1-104,9-2 0,3 1 1,0 1-1,1 1 104,8-2 0,2 1 0,0 4 0,2 0 0,11-3 0,4 1 0,0 3 0,3 1 0,4 1 0,2 1 0,5 1 0,4 1 0,4 0 0,5 2 0,-9 47 0,15 0 0,9 1 0,14-2 0,3-41 0,5-1 306,8-1 1,5-1-1,3 1 1,5-2-307,4-5 0,4-1 0,5 0 0,2 0 0,5 0 0,2-1 0,4-1 0,2-1 0,3-1 0,2-2 0,1 1 0,3-2 0,12 2 0,3-1-120,-30-12 1,1-1 0,1-1 0,2 0 0,0 0 0,0-2 119,27 6 0,1-2 0,-29-9 0,1-1 0,1 0 0,1-2 0,2-1 0,0-1 0,3-1 0,0-1 0,1-2 0,2-1 0,1-2 0,0 0 0,1-1 0,0 0 0,0-2 0,1 0 0,0-2 0,0-1 0,0-1 0,0-2 0,-1-1 0,0-2 0,0-2 0,-1-1 0,-1 0 0,0-2 0,-1 0 0,-1-1 0,0-2 0,-2-1 0,-6-1 0,-1-2 0,-1-1 0,22-11 0,-1-2 0,3-4 0,-3-5 0,-12 0 0,-3-4 0,1-3 0,-3-3 0,0-3 0,-5-4 0,-6-1 0,-6-2-8,-4-2 0,-5-2 0,-6 0 0,-6-3 0,-5-1 0,-5-3 8,-5 1 0,-3-4 0,-6-9 0,-4-3 0,-5-4 0,-6-1 0,-8-3 0,-7 2-270,4 32 0,-5 2 0,-2 0 0,-5-2 0,-4-1 0,-2 1 270,-7-5 0,-4-1 0,-2 2 0,-3 3 0,-2 2 0,-3-1 0,-10-7 0,0 0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25T15:40:46.079"/>
    </inkml:context>
    <inkml:brush xml:id="br0">
      <inkml:brushProperty name="width" value="0.10583" units="cm"/>
      <inkml:brushProperty name="height" value="0.10583" units="cm"/>
      <inkml:brushProperty name="color" value="#00B050"/>
    </inkml:brush>
  </inkml:definitions>
  <inkml:trace contextRef="#ctx0" brushRef="#br0">11606 313 24575,'-130'-30'0,"0"0"0,-101-25 0,134 39 0,-22 1 0,-11 0 0,-35 0 0,-24-3 0,-33 1 0,-23 3 0,-27-1 0,-21 2 0,119 7 0,-3 0 0,-12 1 0,0-1 0,8 2 0,-2 0 0,-9-1 0,3 1 0,17 0 0,1 1 0,-39 0 0,0 0 0,4 1 0,5 0 0,26 0 0,1 1 0,-18 1 0,-3 0 0,0 0 0,3 0 0,8 0 0,7 0 0,18 1 0,2 1 0,-20 0 0,2 2 0,19 1 0,-4 2 0,-5 1 0,-4 2 0,4 1 0,2 2 0,1 1 0,-1 1 0,6 2 0,7 1 0,-1 1 0,3 1 0,6 1 0,4 2 0,-4 0 0,6 0 0,-104 19 0,-5 6 0,32-2 0,89-17 0,3 2 0,-83 24 0,36-3 0,2 4 0,30-3 0,9 5 0,15 4 0,14 2 0,31 1 0,19 2 0,22-2 0,11 3 0,6-1 0,9 2 0,9 0 0,12 0 0,11-3 0,21 0 0,6-2 0,15 0 0,18 6 0,17-1 0,15 0 0,6-8 0,18-1 0,21-2 0,20 1 0,15-1 0,8 0 0,16 0 0,-107-29 0,3-1 0,3-1 0,0 0 0,3-2 0,6-1 0,3 0 0,3-1 0,0-2 0,3-1 0,5-1 0,1-1 0,3-1 0,-1-1 0,7-1 0,-1-1 0,4 0 0,0-2 0,-1-1 0,1-1 0,-1 0 0,1-1 0,-4-2 0,1-1 0,-1-1 0,-2-1 0,0-2 0,-1 0 0,1-1 0,0 0 0,-4-3 0,1-1 0,0-1 0,2-3 0,-2-3 0,2-3 0,-5-2 0,3-3 0,-4-2 0,1-2 0,-3-2 0,-3-1 0,-3-1 0,-4-2 0,-2 0 0,-6-2 0,-5-1 0,-4-1 0,97-32 0,-23-5 0,-26-2 0,-18-7 0,-18-1 0,-15-6 0,-15-4 0,-14-4 0,-21-1 0,-27 1 0,-17 2 0,-18 1 0,-30 4 0,-23 5 0,-39 4 0,-38 2 0,-30 8 0,-29 5 0,-12 3 0,-3 1 0,-18 1 0,1 4 0,-10 4 0,-11 1 0,-10 2 0,-14 6 0,-12 4 0,-11 9 0,132 16 0,0 1 0,-5 3 0,-4 2 0,1 3 0,-4 1 0,-14-1 0,-1 0 0,-5 1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3/25/19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and welcome to the University of Alberta’s Opening Up Copyright Instructional Module on Copyright in Works - Section 3.</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104872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Section 3 also includes a number of rights involving changing a work betwixt various types of works.  It is important to note that changing a work between types of works will generate new copyright protected works.  For example if you write a novel, you have the sole right to convert it into a dramatic work like a play. If you were to write the play based on your novel you would have a new copyright on the written play (as well as the original on the novel).  If someone else wanted to take your play and perform it, or turn it into a movie, they would need your permission as the copyright holder, and any recordings of the play or the movie itself would result in new copyrights.</a:t>
            </a:r>
            <a:endParaRPr lang="en-CA" b="0" dirty="0">
              <a:effectLst/>
            </a:endParaRPr>
          </a:p>
          <a:p>
            <a:pPr rtl="0"/>
            <a:br>
              <a:rPr lang="en-CA" b="0" dirty="0">
                <a:effectLst/>
              </a:rPr>
            </a:br>
            <a:r>
              <a:rPr lang="en-CA" b="0" dirty="0">
                <a:effectLst/>
              </a:rPr>
              <a:t>[c] </a:t>
            </a:r>
            <a:r>
              <a:rPr lang="en-CA" sz="1200" b="0" i="0" u="none" strike="noStrike" kern="1200" dirty="0">
                <a:solidFill>
                  <a:schemeClr val="tx1"/>
                </a:solidFill>
                <a:effectLst/>
                <a:latin typeface="+mn-lt"/>
                <a:ea typeface="+mn-ea"/>
                <a:cs typeface="+mn-cs"/>
              </a:rPr>
              <a:t>These same rights also work going in the opposite direction, </a:t>
            </a:r>
            <a:r>
              <a:rPr lang="en-CA" sz="1200" b="0" i="0" u="none" strike="noStrike" kern="1200" dirty="0" err="1">
                <a:solidFill>
                  <a:schemeClr val="tx1"/>
                </a:solidFill>
                <a:effectLst/>
                <a:latin typeface="+mn-lt"/>
                <a:ea typeface="+mn-ea"/>
                <a:cs typeface="+mn-cs"/>
              </a:rPr>
              <a:t>i.e</a:t>
            </a:r>
            <a:r>
              <a:rPr lang="en-CA" sz="1200" b="0" i="0" u="none" strike="noStrike" kern="1200" dirty="0">
                <a:solidFill>
                  <a:schemeClr val="tx1"/>
                </a:solidFill>
                <a:effectLst/>
                <a:latin typeface="+mn-lt"/>
                <a:ea typeface="+mn-ea"/>
                <a:cs typeface="+mn-cs"/>
              </a:rPr>
              <a:t> [c]. if you write a play and it is adapted into a novel.  There are also similar provisions regarding adaptations among literary, dramatic and musical works and sound recordings and films (or, more accurately, ‘cinematographic works’).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374023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Subsection 3(1)(f) details another important sole right of the copyright owner –[c] the right to communicate a work to the [c]public by telecommunication. Okay, so what exactly does this mean?  In simpler terms, this right covers the distribution of works over the internet and other forms of telecommunication. However, this right doesn’t cover every means of telecommunicating a work. This right does not cover single point to point, or person to person, forms of telecommunication like email, phone, and faxes.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332144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That said, the telecommunication right does cover mass unsolicited faxing or emails like spamming.  More importantly, it also includes posting material on publicly available internet sites. Furthermore, a communication is still considered “to the public” regardless of whether the material can be downloaded or is streamed.  Court and Copyright Board decisions have clarified that in cases where the telecommunication right is infringed on the internet it is not the internet service provider that is responsible, but the uploader.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99402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Subsection 3(1)(j) includes another awkwardly worded but important sole right.  The subsection notes that “in the case of a work that is in the form of a tangible object, to sell or otherwise transfer ownership of the tangible object, as long as that ownership has never previously been transferred in or outside Canada with the authorization of the copyright owner.”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117372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regard to the ‘tangible object’ piece, this is a way of talking about a book, a vinyl record, a CD or DVD, but not just a digital file.  Essentially it is referring to the container of an intellectual good. So as a rights-holder, if you have your intellectual work embodied in a physical object like a book or CD, you can control the right to sell that object; however, this right is not absolute.</a:t>
            </a:r>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01415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Your ability to limit the sale of the tangible object applies only to the first sale. Looking at it from the user’s perspective, if you buy a book or a CD, you have control over the physical object, though the rights-holder still controls copyright in the intellectual work.  In other words, if you buy a book or CD, you can do what you like with the physical object, enjoy it, use it as a coaster, burn it in your fireplace, but you don’t have the same rights to the underlying intellectual work as the rights-holder does - you can’t make copies, translate the work or telecommunicate it to the public unless you are relying on an exception to infringement such as fair dealing.  Section 3(1)(j) gets at what is known as the ‘exhaustion doctrine’ in Canadian copyright, but you might know it by the similar US concept - the ‘first sale doctrine’.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182809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Finally, immediately after subsection j, which covers the last of the 10 rights in copyright, there is one more key element to the section.  This notes that, in addition to these 10 rights, the rights-holder has the sole right to “authorize such acts.” As noted earlier, the rights in copyright are exclusionary rights, but as the rights-holder, you have the ability to separately authorize to groups or other individuals various rights (or uses) of your work.  For example, if you write a novel, you might authorize one person to produce and distribute copies of it, another to create a translation of it and authorize a third, different set of individuals to disseminate the work over the internet.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5501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Thus section 3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structures copyright as a bundle of exclusionary rights for the rights-holder in a work, who not only has the sole right to make certain uses of the work, but who can also authorize others in relation to those uses of the work.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270435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a:t>
            </a:r>
            <a:endParaRPr lang="en-CA" b="0" dirty="0">
              <a:effectLst/>
            </a:endParaRPr>
          </a:p>
          <a:p>
            <a:pPr rtl="0" fontAlgn="base"/>
            <a:r>
              <a:rPr lang="en-CA" sz="1200" b="0" i="0" u="none" strike="noStrike" kern="1200" dirty="0">
                <a:solidFill>
                  <a:schemeClr val="tx1"/>
                </a:solidFill>
                <a:effectLst/>
                <a:latin typeface="+mn-lt"/>
                <a:ea typeface="+mn-ea"/>
                <a:cs typeface="+mn-cs"/>
              </a:rPr>
              <a:t>Understand copyright as a bundle of rights, rather than just the right to copy</a:t>
            </a:r>
          </a:p>
          <a:p>
            <a:pPr rtl="0" fontAlgn="base"/>
            <a:r>
              <a:rPr lang="en-CA" sz="1200" b="0" i="0" u="none" strike="noStrike" kern="1200" dirty="0">
                <a:solidFill>
                  <a:schemeClr val="tx1"/>
                </a:solidFill>
                <a:effectLst/>
                <a:latin typeface="+mn-lt"/>
                <a:ea typeface="+mn-ea"/>
                <a:cs typeface="+mn-cs"/>
              </a:rPr>
              <a:t>Recognize key words for s. 3 that shape copyright (e.g. “sole right,” “substantial,” and “in any material form”</a:t>
            </a:r>
          </a:p>
          <a:p>
            <a:pPr rtl="0" fontAlgn="base"/>
            <a:r>
              <a:rPr lang="en-US" sz="1200" dirty="0"/>
              <a:t>Understand that copyright holders may authorize uses by others</a:t>
            </a: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326153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This has been the University of Alberta’s Opening Up Copyright Module on </a:t>
            </a:r>
            <a:r>
              <a:rPr lang="en-CA" sz="1200" b="0" i="1" u="none" strike="noStrike" kern="1200" dirty="0">
                <a:solidFill>
                  <a:schemeClr val="tx1"/>
                </a:solidFill>
                <a:effectLst/>
                <a:latin typeface="+mn-lt"/>
                <a:ea typeface="+mn-ea"/>
                <a:cs typeface="+mn-cs"/>
              </a:rPr>
              <a:t>Section 3 of the Copyright Act</a:t>
            </a:r>
            <a:r>
              <a:rPr lang="en-CA" sz="1200" b="0" i="0" u="none" strike="noStrike" kern="1200" dirty="0">
                <a:solidFill>
                  <a:schemeClr val="tx1"/>
                </a:solidFill>
                <a:effectLst/>
                <a:latin typeface="+mn-lt"/>
                <a:ea typeface="+mn-ea"/>
                <a:cs typeface="+mn-cs"/>
              </a:rPr>
              <a:t>.  Thank you for your attention.</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10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Copyright… it seems pretty straight forward, the right to copy. But the term ‘copyright’ is misleading; it actually refers to a whole bundle of rights - so many different rights that it wouldn’t make sense to list all of them every time, and so the singular, but reductive, ‘copyright’  serves as a stand in.</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27137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24</a:t>
            </a:fld>
            <a:endParaRPr lang="en-US"/>
          </a:p>
        </p:txBody>
      </p:sp>
    </p:spTree>
    <p:extLst>
      <p:ext uri="{BB962C8B-B14F-4D97-AF65-F5344CB8AC3E}">
        <p14:creationId xmlns:p14="http://schemas.microsoft.com/office/powerpoint/2010/main" val="2839141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25</a:t>
            </a:fld>
            <a:endParaRPr lang="en-US"/>
          </a:p>
        </p:txBody>
      </p:sp>
    </p:spTree>
    <p:extLst>
      <p:ext uri="{BB962C8B-B14F-4D97-AF65-F5344CB8AC3E}">
        <p14:creationId xmlns:p14="http://schemas.microsoft.com/office/powerpoint/2010/main" val="138007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rights under ‘copyright’ are detailed in section 3 of the Copyright Act. From a rights-holder’s perspective, section 3 is the heart of the Act, even if some of the rights seem rather awkwardly phrased … possibly narrow and maybe even not important at all . For example, one of the rights under ‘copyright’ is the sole right to “present at a public exhibition, for a purpose other than sale or hire, an artists work created after June 7, 1988, other than a map, chart or plan.” Don’t ask what happens if you want to present your art created on June 6, 1988,  at a public exhibition.</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421532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to spelling out the full set of the rights that make up ‘copyright’, section 3 also contains some important elements that influence copyright overall because of the very specific language that is used</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335334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the broadest level, section 3(1) notes that copyright in relation to a work “means the sole right to produce or reproduce the work or any substantial part thereof in any material form whatever...”  It may not seem like it, but there are a few very significant points there.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307105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is the phrase “sole right.”  Sole right is important because it means the copyright-holder doesn’t just have the right to reproduce the work, it means that only the copyright-holder has that right.  While there are exceptions to copyright infringement, copyrights are exclusive, or perhaps more accurately -- exclusionary rights.</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410148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crucial term is [c[ “substantial.”  While determining what may constitute substantial or not-substantial isn’t the focus of this module, the inclusion of this word means that in some cases, if what you are reproducing  is a very small and non-central piece of a work, copyright concerns do not apply..</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96902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third key concept is “in any material form”.  This is an important phrase as it notes that reproduction of copyright protected material is not tied to a specific media or format including the format it was originally produced in.  In other words, if an essay first appears as a blog post, the copyright holder has the sole right to reproduce it not only as a blog post, but also as a part of a book or periodical or even, if they desired, on stone tablets.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145645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Section 3(1) also includes a list of other sole rights of the copyright holder.  The first of these, 3(1)(a) is the right to produce, reproduce, perform or publish any translation of the work.  For example, if you love this script and you want to  translate all of it into Japanese, your translation would likely be considered infringement if done without our permission.  Of course, since we have applied a Creative Commons licence to this script, you have our permission, subject to the terms of that licence.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960481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44BB178F-D283-E149-90BE-65D27420814F}"/>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1877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6" name="Text Placeholder 2">
            <a:extLst>
              <a:ext uri="{FF2B5EF4-FFF2-40B4-BE49-F238E27FC236}">
                <a16:creationId xmlns:a16="http://schemas.microsoft.com/office/drawing/2014/main" id="{D7B63688-0F26-2B43-BDFC-878484137A80}"/>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1810844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09835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63A16854-EEEF-DC4F-B3FB-361FBA160623}"/>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Rectangle 6">
            <a:extLst>
              <a:ext uri="{FF2B5EF4-FFF2-40B4-BE49-F238E27FC236}">
                <a16:creationId xmlns:a16="http://schemas.microsoft.com/office/drawing/2014/main" id="{414AE76D-2871-4947-AACD-ACFC8FA049FC}"/>
              </a:ext>
            </a:extLst>
          </p:cNvPr>
          <p:cNvSpPr/>
          <p:nvPr userDrawn="1"/>
        </p:nvSpPr>
        <p:spPr>
          <a:xfrm>
            <a:off x="838200" y="4808654"/>
            <a:ext cx="10502608" cy="1477328"/>
          </a:xfrm>
          <a:prstGeom prst="rect">
            <a:avLst/>
          </a:prstGeom>
        </p:spPr>
        <p:txBody>
          <a:bodyPr wrap="square">
            <a:spAutoFit/>
          </a:bodyPr>
          <a:lstStyle/>
          <a:p>
            <a:r>
              <a:rPr lang="en-US" dirty="0">
                <a:solidFill>
                  <a:schemeClr val="bg2">
                    <a:lumMod val="50000"/>
                  </a:schemeClr>
                </a:solidFill>
              </a:rPr>
              <a:t>Closing Slides Music: </a:t>
            </a:r>
            <a:r>
              <a:rPr lang="en-US" dirty="0" err="1">
                <a:solidFill>
                  <a:schemeClr val="bg2">
                    <a:lumMod val="50000"/>
                  </a:schemeClr>
                </a:solidFill>
              </a:rPr>
              <a:t>Rybak</a:t>
            </a:r>
            <a:r>
              <a:rPr lang="en-US" dirty="0">
                <a:solidFill>
                  <a:schemeClr val="bg2">
                    <a:lumMod val="50000"/>
                  </a:schemeClr>
                </a:solidFill>
              </a:rPr>
              <a:t>, </a:t>
            </a:r>
            <a:r>
              <a:rPr lang="en-US" dirty="0" err="1">
                <a:solidFill>
                  <a:schemeClr val="bg2">
                    <a:lumMod val="50000"/>
                  </a:schemeClr>
                </a:solidFill>
              </a:rPr>
              <a:t>Nazar</a:t>
            </a:r>
            <a:r>
              <a:rPr lang="en-US" dirty="0">
                <a:solidFill>
                  <a:schemeClr val="bg2">
                    <a:lumMod val="50000"/>
                  </a:schemeClr>
                </a:solidFill>
              </a:rPr>
              <a:t>. (n.d.). Corporate Inspired. </a:t>
            </a:r>
            <a:r>
              <a:rPr lang="en-US" dirty="0" err="1">
                <a:solidFill>
                  <a:schemeClr val="bg2">
                    <a:lumMod val="50000"/>
                  </a:schemeClr>
                </a:solidFill>
              </a:rPr>
              <a:t>HookSounds</a:t>
            </a:r>
            <a:r>
              <a:rPr lang="en-US" dirty="0">
                <a:solidFill>
                  <a:schemeClr val="bg2">
                    <a:lumMod val="50000"/>
                  </a:schemeClr>
                </a:solidFill>
              </a:rPr>
              <a:t>. CC BY. </a:t>
            </a:r>
            <a:r>
              <a:rPr lang="en-US" dirty="0">
                <a:solidFill>
                  <a:schemeClr val="accent1"/>
                </a:solidFill>
                <a:hlinkClick r:id="rId3">
                  <a:extLst>
                    <a:ext uri="{A12FA001-AC4F-418D-AE19-62706E023703}">
                      <ahyp:hlinkClr xmlns:ahyp="http://schemas.microsoft.com/office/drawing/2018/hyperlinkcolor" val="tx"/>
                    </a:ext>
                  </a:extLst>
                </a:hlinkClick>
              </a:rPr>
              <a:t>http://www.hooksounds.com/</a:t>
            </a:r>
            <a:endParaRPr lang="en-US" dirty="0">
              <a:solidFill>
                <a:schemeClr val="accent1"/>
              </a:solidFill>
            </a:endParaRPr>
          </a:p>
          <a:p>
            <a:endParaRPr lang="en-US" dirty="0">
              <a:solidFill>
                <a:schemeClr val="bg2">
                  <a:lumMod val="50000"/>
                </a:schemeClr>
              </a:solidFill>
            </a:endParaRPr>
          </a:p>
          <a:p>
            <a:r>
              <a:rPr lang="en-US" dirty="0">
                <a:solidFill>
                  <a:schemeClr val="bg2">
                    <a:lumMod val="50000"/>
                  </a:schemeClr>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205827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AC36D5-2C66-DD4B-B2E1-F7E0A8E89452}"/>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F4AB2F73-AA72-9B45-B56F-5714BB551923}"/>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DCE2F1AD-46F0-DD45-A25E-E48BCBA3B115}"/>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8" name="Rectangle 7">
            <a:extLst>
              <a:ext uri="{FF2B5EF4-FFF2-40B4-BE49-F238E27FC236}">
                <a16:creationId xmlns:a16="http://schemas.microsoft.com/office/drawing/2014/main" id="{A10864C0-EF45-BA47-9034-BC1DFCA5CE7B}"/>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a:extLst>
              <a:ext uri="{FF2B5EF4-FFF2-40B4-BE49-F238E27FC236}">
                <a16:creationId xmlns:a16="http://schemas.microsoft.com/office/drawing/2014/main" id="{330ADD80-AE04-714D-B57B-8EB232D2161E}"/>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6495B3A9-DC6D-BA4C-AB65-601383371BCD}"/>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FA340A0-4136-5347-92B1-F4072E788C0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9CC51-F6EC-684B-A055-908766515B32}"/>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a:extLst>
              <a:ext uri="{FF2B5EF4-FFF2-40B4-BE49-F238E27FC236}">
                <a16:creationId xmlns:a16="http://schemas.microsoft.com/office/drawing/2014/main" id="{0017AB78-8441-CD47-9BF9-874140D2940A}"/>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01D5E255-63D8-6445-BB62-23049C353689}"/>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111694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9C19D730-2A94-5745-8E71-D16B78BB4A5D}"/>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53725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5" name="Text Placeholder 2">
            <a:extLst>
              <a:ext uri="{FF2B5EF4-FFF2-40B4-BE49-F238E27FC236}">
                <a16:creationId xmlns:a16="http://schemas.microsoft.com/office/drawing/2014/main" id="{AC1BB4DB-AE38-1D46-BF18-56EE485B0F09}"/>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4157546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328777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5" name="Text Placeholder 2">
            <a:extLst>
              <a:ext uri="{FF2B5EF4-FFF2-40B4-BE49-F238E27FC236}">
                <a16:creationId xmlns:a16="http://schemas.microsoft.com/office/drawing/2014/main" id="{22472F1F-AB72-D34A-8EC6-81C5891A6867}"/>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6" name="Rectangle 5">
            <a:extLst>
              <a:ext uri="{FF2B5EF4-FFF2-40B4-BE49-F238E27FC236}">
                <a16:creationId xmlns:a16="http://schemas.microsoft.com/office/drawing/2014/main" id="{24378FCF-DF58-7E41-B4A4-CBF74387C917}"/>
              </a:ext>
            </a:extLst>
          </p:cNvPr>
          <p:cNvSpPr/>
          <p:nvPr userDrawn="1"/>
        </p:nvSpPr>
        <p:spPr>
          <a:xfrm>
            <a:off x="838200" y="4808654"/>
            <a:ext cx="10502608" cy="1477328"/>
          </a:xfrm>
          <a:prstGeom prst="rect">
            <a:avLst/>
          </a:prstGeom>
        </p:spPr>
        <p:txBody>
          <a:bodyPr wrap="square">
            <a:spAutoFit/>
          </a:bodyPr>
          <a:lstStyle/>
          <a:p>
            <a:r>
              <a:rPr lang="en-US" dirty="0">
                <a:solidFill>
                  <a:schemeClr val="bg2">
                    <a:lumMod val="50000"/>
                  </a:schemeClr>
                </a:solidFill>
              </a:rPr>
              <a:t>Closing Slides Music: </a:t>
            </a:r>
            <a:r>
              <a:rPr lang="en-US" dirty="0" err="1">
                <a:solidFill>
                  <a:schemeClr val="bg2">
                    <a:lumMod val="50000"/>
                  </a:schemeClr>
                </a:solidFill>
              </a:rPr>
              <a:t>Rybak</a:t>
            </a:r>
            <a:r>
              <a:rPr lang="en-US" dirty="0">
                <a:solidFill>
                  <a:schemeClr val="bg2">
                    <a:lumMod val="50000"/>
                  </a:schemeClr>
                </a:solidFill>
              </a:rPr>
              <a:t>, </a:t>
            </a:r>
            <a:r>
              <a:rPr lang="en-US" dirty="0" err="1">
                <a:solidFill>
                  <a:schemeClr val="bg2">
                    <a:lumMod val="50000"/>
                  </a:schemeClr>
                </a:solidFill>
              </a:rPr>
              <a:t>Nazar</a:t>
            </a:r>
            <a:r>
              <a:rPr lang="en-US" dirty="0">
                <a:solidFill>
                  <a:schemeClr val="bg2">
                    <a:lumMod val="50000"/>
                  </a:schemeClr>
                </a:solidFill>
              </a:rPr>
              <a:t>. (n.d.). Corporate Inspired. </a:t>
            </a:r>
            <a:r>
              <a:rPr lang="en-US" dirty="0" err="1">
                <a:solidFill>
                  <a:schemeClr val="bg2">
                    <a:lumMod val="50000"/>
                  </a:schemeClr>
                </a:solidFill>
              </a:rPr>
              <a:t>HookSounds</a:t>
            </a:r>
            <a:r>
              <a:rPr lang="en-US" dirty="0">
                <a:solidFill>
                  <a:schemeClr val="bg2">
                    <a:lumMod val="50000"/>
                  </a:schemeClr>
                </a:solidFill>
              </a:rPr>
              <a:t>. CC BY. </a:t>
            </a:r>
            <a:r>
              <a:rPr lang="en-US" dirty="0">
                <a:hlinkClick r:id="rId3"/>
              </a:rPr>
              <a:t>http://www.hooksounds.com/</a:t>
            </a:r>
            <a:r>
              <a:rPr lang="en-US" dirty="0"/>
              <a:t> </a:t>
            </a:r>
          </a:p>
          <a:p>
            <a:endParaRPr lang="en-US" dirty="0"/>
          </a:p>
          <a:p>
            <a:r>
              <a:rPr lang="en-US" dirty="0">
                <a:solidFill>
                  <a:schemeClr val="bg2">
                    <a:lumMod val="50000"/>
                  </a:schemeClr>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1801667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BDAD3-F7F2-AD4D-81B9-DBE7A7E9DC97}"/>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35164054-E794-B041-9245-E5BB0051CE9F}"/>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C3DA9209-4BE5-F44D-9E18-46E5D7447351}"/>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6475A6AA-AB49-BF48-88F9-1261351ABBB8}"/>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99A0D4A3-6954-8448-BEE8-6D7B34B7AD78}"/>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3CD0F2B1-1FE2-0E49-BEB4-81128D7F98FA}"/>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C8D7018-FE0C-914A-8D5B-C62A4EDDF500}"/>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49D376-AFAD-5F45-9CE4-D798E54EBA87}"/>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C6591802-AF25-BA45-8F51-C1AA78507743}"/>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FBE4418B-2C46-9247-A68A-F7A59ED745FF}"/>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644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10" name="TextBox 9">
            <a:extLst>
              <a:ext uri="{FF2B5EF4-FFF2-40B4-BE49-F238E27FC236}">
                <a16:creationId xmlns:a16="http://schemas.microsoft.com/office/drawing/2014/main" id="{3FC2E465-7B94-AB46-AD00-394DD61EF84A}"/>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75979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5" name="Text Placeholder 2">
            <a:extLst>
              <a:ext uri="{FF2B5EF4-FFF2-40B4-BE49-F238E27FC236}">
                <a16:creationId xmlns:a16="http://schemas.microsoft.com/office/drawing/2014/main" id="{2495226D-138B-064C-B41F-310FB807EB37}"/>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2188560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592284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5" name="Text Placeholder 2">
            <a:extLst>
              <a:ext uri="{FF2B5EF4-FFF2-40B4-BE49-F238E27FC236}">
                <a16:creationId xmlns:a16="http://schemas.microsoft.com/office/drawing/2014/main" id="{464F73D8-A58F-7B4C-8B52-9C565D34222E}"/>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6" name="Rectangle 5">
            <a:extLst>
              <a:ext uri="{FF2B5EF4-FFF2-40B4-BE49-F238E27FC236}">
                <a16:creationId xmlns:a16="http://schemas.microsoft.com/office/drawing/2014/main" id="{67CB5D89-6137-7F46-952D-D998104E3886}"/>
              </a:ext>
            </a:extLst>
          </p:cNvPr>
          <p:cNvSpPr/>
          <p:nvPr userDrawn="1"/>
        </p:nvSpPr>
        <p:spPr>
          <a:xfrm>
            <a:off x="838200" y="4808654"/>
            <a:ext cx="10502608" cy="1477328"/>
          </a:xfrm>
          <a:prstGeom prst="rect">
            <a:avLst/>
          </a:prstGeom>
        </p:spPr>
        <p:txBody>
          <a:bodyPr wrap="square">
            <a:spAutoFit/>
          </a:bodyPr>
          <a:lstStyle/>
          <a:p>
            <a:r>
              <a:rPr lang="en-US" dirty="0">
                <a:solidFill>
                  <a:schemeClr val="bg2">
                    <a:lumMod val="50000"/>
                  </a:schemeClr>
                </a:solidFill>
              </a:rPr>
              <a:t>Closing Slides Music: </a:t>
            </a:r>
            <a:r>
              <a:rPr lang="en-US" dirty="0" err="1">
                <a:solidFill>
                  <a:schemeClr val="bg2">
                    <a:lumMod val="50000"/>
                  </a:schemeClr>
                </a:solidFill>
              </a:rPr>
              <a:t>Rybak</a:t>
            </a:r>
            <a:r>
              <a:rPr lang="en-US" dirty="0">
                <a:solidFill>
                  <a:schemeClr val="bg2">
                    <a:lumMod val="50000"/>
                  </a:schemeClr>
                </a:solidFill>
              </a:rPr>
              <a:t>, </a:t>
            </a:r>
            <a:r>
              <a:rPr lang="en-US" dirty="0" err="1">
                <a:solidFill>
                  <a:schemeClr val="bg2">
                    <a:lumMod val="50000"/>
                  </a:schemeClr>
                </a:solidFill>
              </a:rPr>
              <a:t>Nazar</a:t>
            </a:r>
            <a:r>
              <a:rPr lang="en-US" dirty="0">
                <a:solidFill>
                  <a:schemeClr val="bg2">
                    <a:lumMod val="50000"/>
                  </a:schemeClr>
                </a:solidFill>
              </a:rPr>
              <a:t>. (n.d.). Corporate Inspired. </a:t>
            </a:r>
            <a:r>
              <a:rPr lang="en-US" dirty="0" err="1">
                <a:solidFill>
                  <a:schemeClr val="bg2">
                    <a:lumMod val="50000"/>
                  </a:schemeClr>
                </a:solidFill>
              </a:rPr>
              <a:t>HookSounds</a:t>
            </a:r>
            <a:r>
              <a:rPr lang="en-US" dirty="0">
                <a:solidFill>
                  <a:schemeClr val="bg2">
                    <a:lumMod val="50000"/>
                  </a:schemeClr>
                </a:solidFill>
              </a:rPr>
              <a:t>. CC BY. </a:t>
            </a:r>
            <a:r>
              <a:rPr lang="en-US" dirty="0">
                <a:hlinkClick r:id="rId3"/>
              </a:rPr>
              <a:t>http://www.hooksounds.com/</a:t>
            </a:r>
            <a:r>
              <a:rPr lang="en-US" dirty="0"/>
              <a:t> </a:t>
            </a:r>
          </a:p>
          <a:p>
            <a:endParaRPr lang="en-US" dirty="0"/>
          </a:p>
          <a:p>
            <a:r>
              <a:rPr lang="en-US" dirty="0">
                <a:solidFill>
                  <a:schemeClr val="bg2">
                    <a:lumMod val="50000"/>
                  </a:schemeClr>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3991367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QUESTIONS</a:t>
            </a:r>
            <a:endParaRPr lang="en-US" sz="4000" b="1" dirty="0">
              <a:solidFill>
                <a:schemeClr val="bg1"/>
              </a:solidFill>
            </a:endParaRPr>
          </a:p>
        </p:txBody>
      </p:sp>
      <p:sp>
        <p:nvSpPr>
          <p:cNvPr id="5" name="Text Placeholder 2">
            <a:extLst>
              <a:ext uri="{FF2B5EF4-FFF2-40B4-BE49-F238E27FC236}">
                <a16:creationId xmlns:a16="http://schemas.microsoft.com/office/drawing/2014/main" id="{7C75DD26-ADB1-B04B-9CF8-F13121FE0F61}"/>
              </a:ext>
            </a:extLst>
          </p:cNvPr>
          <p:cNvSpPr>
            <a:spLocks noGrp="1"/>
          </p:cNvSpPr>
          <p:nvPr>
            <p:ph type="body" sz="quarter" idx="15" hasCustomPrompt="1"/>
          </p:nvPr>
        </p:nvSpPr>
        <p:spPr>
          <a:xfrm>
            <a:off x="2614948" y="2845830"/>
            <a:ext cx="6962104" cy="2164052"/>
          </a:xfrm>
          <a:prstGeom prst="rect">
            <a:avLst/>
          </a:prstGeom>
        </p:spPr>
        <p:txBody>
          <a:bodyPr/>
          <a:lstStyle>
            <a:lvl1pPr marL="342900" indent="-342900">
              <a:buFontTx/>
              <a:buChar char="-"/>
              <a:defRPr sz="2000" baseline="0">
                <a:solidFill>
                  <a:schemeClr val="bg2">
                    <a:lumMod val="50000"/>
                  </a:schemeClr>
                </a:solidFill>
              </a:defRPr>
            </a:lvl1pPr>
          </a:lstStyle>
          <a:p>
            <a:pPr lvl="0"/>
            <a:r>
              <a:rPr lang="en-US" dirty="0"/>
              <a:t>Leave this slide as a placeholder for H5P questions</a:t>
            </a:r>
          </a:p>
          <a:p>
            <a:pPr lvl="0"/>
            <a:r>
              <a:rPr lang="en-US" dirty="0"/>
              <a:t>The slide should stay on-screen 1 second for each question in the module (e.g. 6 questions means 6 seconds)</a:t>
            </a:r>
          </a:p>
          <a:p>
            <a:pPr lvl="0"/>
            <a:r>
              <a:rPr lang="en-US" dirty="0"/>
              <a:t>Delete this placeholder text so it doesn’t appear in the video!</a:t>
            </a:r>
          </a:p>
        </p:txBody>
      </p:sp>
    </p:spTree>
    <p:extLst>
      <p:ext uri="{BB962C8B-B14F-4D97-AF65-F5344CB8AC3E}">
        <p14:creationId xmlns:p14="http://schemas.microsoft.com/office/powerpoint/2010/main" val="1282690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588163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4" name="Text Placeholder 2">
            <a:extLst>
              <a:ext uri="{FF2B5EF4-FFF2-40B4-BE49-F238E27FC236}">
                <a16:creationId xmlns:a16="http://schemas.microsoft.com/office/drawing/2014/main" id="{67CAE2F1-CDFA-F34E-9BBB-BFB8BF9DA233}"/>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6" name="Rectangle 5">
            <a:extLst>
              <a:ext uri="{FF2B5EF4-FFF2-40B4-BE49-F238E27FC236}">
                <a16:creationId xmlns:a16="http://schemas.microsoft.com/office/drawing/2014/main" id="{C8805887-059B-AA4C-9410-633013FE2989}"/>
              </a:ext>
            </a:extLst>
          </p:cNvPr>
          <p:cNvSpPr/>
          <p:nvPr userDrawn="1"/>
        </p:nvSpPr>
        <p:spPr>
          <a:xfrm>
            <a:off x="838200" y="4808654"/>
            <a:ext cx="10502608" cy="1477328"/>
          </a:xfrm>
          <a:prstGeom prst="rect">
            <a:avLst/>
          </a:prstGeom>
        </p:spPr>
        <p:txBody>
          <a:bodyPr wrap="square">
            <a:spAutoFit/>
          </a:bodyPr>
          <a:lstStyle/>
          <a:p>
            <a:r>
              <a:rPr lang="en-US" dirty="0">
                <a:solidFill>
                  <a:schemeClr val="tx1"/>
                </a:solidFill>
              </a:rPr>
              <a:t>Closing Slides Music: </a:t>
            </a:r>
            <a:r>
              <a:rPr lang="en-US" dirty="0" err="1">
                <a:solidFill>
                  <a:schemeClr val="tx1"/>
                </a:solidFill>
              </a:rPr>
              <a:t>Rybak</a:t>
            </a:r>
            <a:r>
              <a:rPr lang="en-US" dirty="0">
                <a:solidFill>
                  <a:schemeClr val="tx1"/>
                </a:solidFill>
              </a:rPr>
              <a:t>, </a:t>
            </a:r>
            <a:r>
              <a:rPr lang="en-US" dirty="0" err="1">
                <a:solidFill>
                  <a:schemeClr val="tx1"/>
                </a:solidFill>
              </a:rPr>
              <a:t>Nazar</a:t>
            </a:r>
            <a:r>
              <a:rPr lang="en-US" dirty="0">
                <a:solidFill>
                  <a:schemeClr val="tx1"/>
                </a:solidFill>
              </a:rPr>
              <a:t>. (n.d.). Corporate Inspired. </a:t>
            </a:r>
            <a:r>
              <a:rPr lang="en-US" dirty="0" err="1">
                <a:solidFill>
                  <a:schemeClr val="tx1"/>
                </a:solidFill>
              </a:rPr>
              <a:t>HookSounds</a:t>
            </a:r>
            <a:r>
              <a:rPr lang="en-US" dirty="0">
                <a:solidFill>
                  <a:schemeClr val="tx1"/>
                </a:solidFill>
              </a:rPr>
              <a:t>. CC BY. </a:t>
            </a:r>
            <a:r>
              <a:rPr lang="en-US" dirty="0">
                <a:hlinkClick r:id="rId3"/>
              </a:rPr>
              <a:t>http://www.hooksounds.com/</a:t>
            </a:r>
            <a:r>
              <a:rPr lang="en-US" dirty="0"/>
              <a:t> </a:t>
            </a:r>
          </a:p>
          <a:p>
            <a:endParaRPr lang="en-US" dirty="0"/>
          </a:p>
          <a:p>
            <a:r>
              <a:rPr lang="en-US" dirty="0">
                <a:solidFill>
                  <a:schemeClr val="tx1"/>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321784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4" name="Text Placeholder 2">
            <a:extLst>
              <a:ext uri="{FF2B5EF4-FFF2-40B4-BE49-F238E27FC236}">
                <a16:creationId xmlns:a16="http://schemas.microsoft.com/office/drawing/2014/main" id="{67CAE2F1-CDFA-F34E-9BBB-BFB8BF9DA233}"/>
              </a:ext>
            </a:extLst>
          </p:cNvPr>
          <p:cNvSpPr>
            <a:spLocks noGrp="1"/>
          </p:cNvSpPr>
          <p:nvPr>
            <p:ph type="body" sz="quarter" idx="15"/>
          </p:nvPr>
        </p:nvSpPr>
        <p:spPr>
          <a:xfrm>
            <a:off x="851192" y="1841276"/>
            <a:ext cx="10502608" cy="4314825"/>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Tree>
    <p:extLst>
      <p:ext uri="{BB962C8B-B14F-4D97-AF65-F5344CB8AC3E}">
        <p14:creationId xmlns:p14="http://schemas.microsoft.com/office/powerpoint/2010/main" val="1127047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119524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978798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62787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2833754"/>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2" name="Rectangle 1">
            <a:extLst>
              <a:ext uri="{FF2B5EF4-FFF2-40B4-BE49-F238E27FC236}">
                <a16:creationId xmlns:a16="http://schemas.microsoft.com/office/drawing/2014/main" id="{81C1E777-9455-9E4D-96D7-788DADD2055D}"/>
              </a:ext>
            </a:extLst>
          </p:cNvPr>
          <p:cNvSpPr/>
          <p:nvPr userDrawn="1"/>
        </p:nvSpPr>
        <p:spPr>
          <a:xfrm>
            <a:off x="838200" y="4808654"/>
            <a:ext cx="10502608" cy="1477328"/>
          </a:xfrm>
          <a:prstGeom prst="rect">
            <a:avLst/>
          </a:prstGeom>
        </p:spPr>
        <p:txBody>
          <a:bodyPr wrap="square">
            <a:spAutoFit/>
          </a:bodyPr>
          <a:lstStyle/>
          <a:p>
            <a:r>
              <a:rPr lang="en-US" dirty="0"/>
              <a:t>Closing Slides Music: </a:t>
            </a:r>
            <a:r>
              <a:rPr lang="en-US" dirty="0" err="1"/>
              <a:t>Rybak</a:t>
            </a:r>
            <a:r>
              <a:rPr lang="en-US" dirty="0"/>
              <a:t>, </a:t>
            </a:r>
            <a:r>
              <a:rPr lang="en-US" dirty="0" err="1"/>
              <a:t>Nazar</a:t>
            </a:r>
            <a:r>
              <a:rPr lang="en-US" dirty="0"/>
              <a:t>. (n.d.). Corporate Inspired. </a:t>
            </a:r>
            <a:r>
              <a:rPr lang="en-US" dirty="0" err="1"/>
              <a:t>HookSounds</a:t>
            </a:r>
            <a:r>
              <a:rPr lang="en-US" dirty="0"/>
              <a:t>. CC BY. </a:t>
            </a:r>
            <a:r>
              <a:rPr lang="en-US" dirty="0">
                <a:hlinkClick r:id="rId3"/>
              </a:rPr>
              <a:t>http://www.hooksounds.com/</a:t>
            </a:r>
            <a:r>
              <a:rPr lang="en-US" dirty="0"/>
              <a:t> </a:t>
            </a:r>
          </a:p>
          <a:p>
            <a:endParaRPr lang="en-US" dirty="0"/>
          </a:p>
          <a:p>
            <a:r>
              <a:rPr lang="en-US" dirty="0"/>
              <a:t>Unattributed materials are contributions from the Opening Up Copyright Project Team and placed in the Public Domain.</a:t>
            </a:r>
          </a:p>
        </p:txBody>
      </p:sp>
    </p:spTree>
    <p:extLst>
      <p:ext uri="{BB962C8B-B14F-4D97-AF65-F5344CB8AC3E}">
        <p14:creationId xmlns:p14="http://schemas.microsoft.com/office/powerpoint/2010/main" val="106951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www.ualberta.ca</a:t>
            </a:r>
            <a:r>
              <a:rPr lang="en-CA" dirty="0"/>
              <a:t>/copyright/resources/opening-up-copyright-instructional-modules </a:t>
            </a:r>
          </a:p>
          <a:p>
            <a:pPr lvl="0"/>
            <a:endParaRPr lang="en-CA" dirty="0"/>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416320"/>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a:t>
            </a:r>
            <a:r>
              <a:rPr lang="en-CA" sz="2000" dirty="0" err="1">
                <a:solidFill>
                  <a:schemeClr val="bg2">
                    <a:lumMod val="50000"/>
                  </a:schemeClr>
                </a:solidFill>
                <a:latin typeface="Arial" panose="020B0604020202020204" pitchFamily="34" charset="0"/>
                <a:cs typeface="Arial" panose="020B0604020202020204" pitchFamily="34" charset="0"/>
                <a:hlinkClick r:id="rId3"/>
              </a:rPr>
              <a:t>www.ualberta.ca</a:t>
            </a:r>
            <a:r>
              <a:rPr lang="en-CA" sz="2000" dirty="0">
                <a:solidFill>
                  <a:schemeClr val="bg2">
                    <a:lumMod val="50000"/>
                  </a:schemeClr>
                </a:solidFill>
                <a:latin typeface="Arial" panose="020B0604020202020204" pitchFamily="34" charset="0"/>
                <a:cs typeface="Arial" panose="020B0604020202020204" pitchFamily="34" charset="0"/>
                <a:hlinkClick r:id="rId3"/>
              </a:rPr>
              <a:t>/copyright/resources/opening-up-copyright-instructional-modules</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5" name="TextBox 14">
            <a:extLst>
              <a:ext uri="{FF2B5EF4-FFF2-40B4-BE49-F238E27FC236}">
                <a16:creationId xmlns:a16="http://schemas.microsoft.com/office/drawing/2014/main" id="{23E2F271-6045-CF41-8359-10D2A65DA420}"/>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A76FBA01-6A42-D54A-BEDF-3A388A42417B}"/>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7E7EE5-ABF5-0044-9A8D-2C4BC63E9478}"/>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8" name="TextBox 17">
            <a:extLst>
              <a:ext uri="{FF2B5EF4-FFF2-40B4-BE49-F238E27FC236}">
                <a16:creationId xmlns:a16="http://schemas.microsoft.com/office/drawing/2014/main" id="{DD7CF573-89CA-234D-BECE-37B476FDC351}"/>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17B8E0D-0B6F-9D47-AF0C-F6151E7CAAD2}"/>
              </a:ext>
            </a:extLst>
          </p:cNvPr>
          <p:cNvSpPr txBox="1"/>
          <p:nvPr userDrawn="1"/>
        </p:nvSpPr>
        <p:spPr>
          <a:xfrm>
            <a:off x="7033365" y="4870679"/>
            <a:ext cx="2215138" cy="1391343"/>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Toby Grant</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Kris Joseph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D852F126-933A-FA43-9035-32C425EA39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709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37" r:id="rId5"/>
    <p:sldLayoutId id="2147493511" r:id="rId6"/>
    <p:sldLayoutId id="2147493512" r:id="rId7"/>
    <p:sldLayoutId id="2147493513" r:id="rId8"/>
    <p:sldLayoutId id="2147493514" r:id="rId9"/>
    <p:sldLayoutId id="214749351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38" r:id="rId5"/>
    <p:sldLayoutId id="2147493518" r:id="rId6"/>
    <p:sldLayoutId id="2147493519" r:id="rId7"/>
    <p:sldLayoutId id="2147493520" r:id="rId8"/>
    <p:sldLayoutId id="2147493521" r:id="rId9"/>
    <p:sldLayoutId id="214749352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39" r:id="rId5"/>
    <p:sldLayoutId id="2147493526" r:id="rId6"/>
    <p:sldLayoutId id="2147493527" r:id="rId7"/>
    <p:sldLayoutId id="2147493528" r:id="rId8"/>
    <p:sldLayoutId id="2147493529" r:id="rId9"/>
    <p:sldLayoutId id="214749352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40" r:id="rId5"/>
    <p:sldLayoutId id="2147493532" r:id="rId6"/>
    <p:sldLayoutId id="2147493533" r:id="rId7"/>
    <p:sldLayoutId id="2147493534" r:id="rId8"/>
    <p:sldLayoutId id="2147493535" r:id="rId9"/>
    <p:sldLayoutId id="214749353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41" r:id="rId5"/>
    <p:sldLayoutId id="2147493503" r:id="rId6"/>
    <p:sldLayoutId id="2147493504" r:id="rId7"/>
    <p:sldLayoutId id="2147493542" r:id="rId8"/>
    <p:sldLayoutId id="2147493505" r:id="rId9"/>
    <p:sldLayoutId id="2147493507" r:id="rId10"/>
    <p:sldLayoutId id="21474935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customXml" Target="../ink/ink4.xml"/><Relationship Id="rId18" Type="http://schemas.openxmlformats.org/officeDocument/2006/relationships/image" Target="../media/image19.png"/><Relationship Id="rId3" Type="http://schemas.openxmlformats.org/officeDocument/2006/relationships/image" Target="../media/image58.png"/><Relationship Id="rId21" Type="http://schemas.openxmlformats.org/officeDocument/2006/relationships/image" Target="../media/image43.svg"/><Relationship Id="rId7" Type="http://schemas.openxmlformats.org/officeDocument/2006/relationships/customXml" Target="../ink/ink1.xml"/><Relationship Id="rId12" Type="http://schemas.openxmlformats.org/officeDocument/2006/relationships/image" Target="../media/image65.png"/><Relationship Id="rId17" Type="http://schemas.openxmlformats.org/officeDocument/2006/relationships/image" Target="../media/image24.svg"/><Relationship Id="rId25" Type="http://schemas.openxmlformats.org/officeDocument/2006/relationships/image" Target="../media/image34.sv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42.png"/><Relationship Id="rId1" Type="http://schemas.openxmlformats.org/officeDocument/2006/relationships/slideLayout" Target="../slideLayouts/slideLayout42.xml"/><Relationship Id="rId6" Type="http://schemas.openxmlformats.org/officeDocument/2006/relationships/image" Target="../media/image61.png"/><Relationship Id="rId11" Type="http://schemas.openxmlformats.org/officeDocument/2006/relationships/customXml" Target="../ink/ink3.xml"/><Relationship Id="rId24" Type="http://schemas.openxmlformats.org/officeDocument/2006/relationships/image" Target="../media/image33.png"/><Relationship Id="rId5" Type="http://schemas.openxmlformats.org/officeDocument/2006/relationships/image" Target="../media/image60.png"/><Relationship Id="rId15" Type="http://schemas.openxmlformats.org/officeDocument/2006/relationships/image" Target="../media/image44.png"/><Relationship Id="rId23" Type="http://schemas.openxmlformats.org/officeDocument/2006/relationships/image" Target="../media/image28.svg"/><Relationship Id="rId10" Type="http://schemas.openxmlformats.org/officeDocument/2006/relationships/image" Target="../media/image64.png"/><Relationship Id="rId19" Type="http://schemas.openxmlformats.org/officeDocument/2006/relationships/image" Target="../media/image20.svg"/><Relationship Id="rId4" Type="http://schemas.openxmlformats.org/officeDocument/2006/relationships/image" Target="../media/image59.png"/><Relationship Id="rId9" Type="http://schemas.openxmlformats.org/officeDocument/2006/relationships/customXml" Target="../ink/ink2.xml"/><Relationship Id="rId14" Type="http://schemas.openxmlformats.org/officeDocument/2006/relationships/image" Target="../media/image66.pn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0.svg"/><Relationship Id="rId18" Type="http://schemas.openxmlformats.org/officeDocument/2006/relationships/image" Target="../media/image75.png"/><Relationship Id="rId3" Type="http://schemas.openxmlformats.org/officeDocument/2006/relationships/image" Target="../media/image62.png"/><Relationship Id="rId7" Type="http://schemas.openxmlformats.org/officeDocument/2006/relationships/image" Target="../media/image53.svg"/><Relationship Id="rId12" Type="http://schemas.openxmlformats.org/officeDocument/2006/relationships/image" Target="../media/image69.png"/><Relationship Id="rId17" Type="http://schemas.openxmlformats.org/officeDocument/2006/relationships/image" Target="../media/image74.svg"/><Relationship Id="rId2" Type="http://schemas.openxmlformats.org/officeDocument/2006/relationships/notesSlide" Target="../notesSlides/notesSlide11.xml"/><Relationship Id="rId16" Type="http://schemas.openxmlformats.org/officeDocument/2006/relationships/image" Target="../media/image73.png"/><Relationship Id="rId1" Type="http://schemas.openxmlformats.org/officeDocument/2006/relationships/slideLayout" Target="../slideLayouts/slideLayout42.xml"/><Relationship Id="rId6" Type="http://schemas.openxmlformats.org/officeDocument/2006/relationships/image" Target="../media/image52.png"/><Relationship Id="rId11" Type="http://schemas.openxmlformats.org/officeDocument/2006/relationships/image" Target="../media/image68.svg"/><Relationship Id="rId5" Type="http://schemas.openxmlformats.org/officeDocument/2006/relationships/image" Target="../media/image16.svg"/><Relationship Id="rId15" Type="http://schemas.openxmlformats.org/officeDocument/2006/relationships/image" Target="../media/image72.svg"/><Relationship Id="rId10" Type="http://schemas.openxmlformats.org/officeDocument/2006/relationships/image" Target="../media/image67.png"/><Relationship Id="rId19" Type="http://schemas.openxmlformats.org/officeDocument/2006/relationships/image" Target="../media/image76.svg"/><Relationship Id="rId4" Type="http://schemas.openxmlformats.org/officeDocument/2006/relationships/image" Target="../media/image15.png"/><Relationship Id="rId9" Type="http://schemas.openxmlformats.org/officeDocument/2006/relationships/image" Target="../media/image46.png"/><Relationship Id="rId1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72.sv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71.png"/><Relationship Id="rId11" Type="http://schemas.openxmlformats.org/officeDocument/2006/relationships/image" Target="../media/image80.jpg"/><Relationship Id="rId5" Type="http://schemas.openxmlformats.org/officeDocument/2006/relationships/image" Target="../media/image16.svg"/><Relationship Id="rId10" Type="http://schemas.openxmlformats.org/officeDocument/2006/relationships/image" Target="../media/image79.jpg"/><Relationship Id="rId4" Type="http://schemas.openxmlformats.org/officeDocument/2006/relationships/image" Target="../media/image15.png"/><Relationship Id="rId9" Type="http://schemas.openxmlformats.org/officeDocument/2006/relationships/image" Target="../media/image78.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8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82.png"/><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88.png"/><Relationship Id="rId18" Type="http://schemas.openxmlformats.org/officeDocument/2006/relationships/image" Target="../media/image25.png"/><Relationship Id="rId3" Type="http://schemas.openxmlformats.org/officeDocument/2006/relationships/image" Target="../media/image83.jpg"/><Relationship Id="rId21" Type="http://schemas.openxmlformats.org/officeDocument/2006/relationships/image" Target="../media/image92.svg"/><Relationship Id="rId7" Type="http://schemas.openxmlformats.org/officeDocument/2006/relationships/image" Target="../media/image22.svg"/><Relationship Id="rId12" Type="http://schemas.openxmlformats.org/officeDocument/2006/relationships/image" Target="../media/image87.svg"/><Relationship Id="rId17" Type="http://schemas.openxmlformats.org/officeDocument/2006/relationships/image" Target="../media/image16.svg"/><Relationship Id="rId2" Type="http://schemas.openxmlformats.org/officeDocument/2006/relationships/notesSlide" Target="../notesSlides/notesSlide15.xml"/><Relationship Id="rId16" Type="http://schemas.openxmlformats.org/officeDocument/2006/relationships/image" Target="../media/image15.png"/><Relationship Id="rId20" Type="http://schemas.openxmlformats.org/officeDocument/2006/relationships/image" Target="../media/image91.png"/><Relationship Id="rId1" Type="http://schemas.openxmlformats.org/officeDocument/2006/relationships/slideLayout" Target="../slideLayouts/slideLayout42.xml"/><Relationship Id="rId6" Type="http://schemas.openxmlformats.org/officeDocument/2006/relationships/image" Target="../media/image82.png"/><Relationship Id="rId11" Type="http://schemas.openxmlformats.org/officeDocument/2006/relationships/image" Target="../media/image86.png"/><Relationship Id="rId5" Type="http://schemas.openxmlformats.org/officeDocument/2006/relationships/image" Target="../media/image18.svg"/><Relationship Id="rId15" Type="http://schemas.openxmlformats.org/officeDocument/2006/relationships/image" Target="../media/image90.png"/><Relationship Id="rId23" Type="http://schemas.openxmlformats.org/officeDocument/2006/relationships/image" Target="../media/image94.svg"/><Relationship Id="rId10" Type="http://schemas.openxmlformats.org/officeDocument/2006/relationships/image" Target="../media/image85.svg"/><Relationship Id="rId19" Type="http://schemas.openxmlformats.org/officeDocument/2006/relationships/image" Target="../media/image26.svg"/><Relationship Id="rId4" Type="http://schemas.openxmlformats.org/officeDocument/2006/relationships/image" Target="../media/image17.png"/><Relationship Id="rId9" Type="http://schemas.openxmlformats.org/officeDocument/2006/relationships/image" Target="../media/image84.png"/><Relationship Id="rId14" Type="http://schemas.openxmlformats.org/officeDocument/2006/relationships/image" Target="../media/image89.svg"/><Relationship Id="rId22"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6.svg"/><Relationship Id="rId3" Type="http://schemas.openxmlformats.org/officeDocument/2006/relationships/image" Target="../media/image38.png"/><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95.png"/><Relationship Id="rId11" Type="http://schemas.openxmlformats.org/officeDocument/2006/relationships/image" Target="../media/image16.svg"/><Relationship Id="rId5" Type="http://schemas.openxmlformats.org/officeDocument/2006/relationships/customXml" Target="../ink/ink5.xml"/><Relationship Id="rId15" Type="http://schemas.openxmlformats.org/officeDocument/2006/relationships/image" Target="../media/image51.svg"/><Relationship Id="rId10" Type="http://schemas.openxmlformats.org/officeDocument/2006/relationships/image" Target="../media/image15.png"/><Relationship Id="rId4" Type="http://schemas.openxmlformats.org/officeDocument/2006/relationships/image" Target="../media/image44.png"/><Relationship Id="rId9" Type="http://schemas.openxmlformats.org/officeDocument/2006/relationships/image" Target="../media/image90.png"/><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17.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4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44.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4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8" Type="http://schemas.openxmlformats.org/officeDocument/2006/relationships/hyperlink" Target="https://thenounproject.com/term/dvd/2163746" TargetMode="External"/><Relationship Id="rId13" Type="http://schemas.openxmlformats.org/officeDocument/2006/relationships/hyperlink" Target="https://pixabay.com/illustrations/teacher-bookworm-glasses-professor-359311/" TargetMode="External"/><Relationship Id="rId3" Type="http://schemas.openxmlformats.org/officeDocument/2006/relationships/hyperlink" Target="https://thenounproject.com/term/process/2067352" TargetMode="External"/><Relationship Id="rId7" Type="http://schemas.openxmlformats.org/officeDocument/2006/relationships/hyperlink" Target="https://thenounproject.com/term/drama/953398" TargetMode="External"/><Relationship Id="rId12" Type="http://schemas.openxmlformats.org/officeDocument/2006/relationships/hyperlink" Target="https://pixabay.com/en/arabian-arab-girl-female-ethnic-1456184/" TargetMode="External"/><Relationship Id="rId2" Type="http://schemas.openxmlformats.org/officeDocument/2006/relationships/hyperlink" Target="https://thenounproject.com/term/broadcast/201837" TargetMode="External"/><Relationship Id="rId1" Type="http://schemas.openxmlformats.org/officeDocument/2006/relationships/slideLayout" Target="../slideLayouts/slideLayout48.xml"/><Relationship Id="rId6" Type="http://schemas.openxmlformats.org/officeDocument/2006/relationships/hyperlink" Target="https://thenounproject.com/term/viewing/1694590" TargetMode="External"/><Relationship Id="rId11" Type="http://schemas.openxmlformats.org/officeDocument/2006/relationships/hyperlink" Target="https://pixabay.com/photos/atomic-bomb-nuclear-weapons-2621291/" TargetMode="External"/><Relationship Id="rId5" Type="http://schemas.openxmlformats.org/officeDocument/2006/relationships/hyperlink" Target="https://thenounproject.com/term/authorize/2205925" TargetMode="External"/><Relationship Id="rId10" Type="http://schemas.openxmlformats.org/officeDocument/2006/relationships/hyperlink" Target="https://thenounproject.com/term/unlock/1862800" TargetMode="External"/><Relationship Id="rId4" Type="http://schemas.openxmlformats.org/officeDocument/2006/relationships/hyperlink" Target="https://thenounproject.com/term/buy-and-sell/1214799" TargetMode="External"/><Relationship Id="rId9" Type="http://schemas.openxmlformats.org/officeDocument/2006/relationships/hyperlink" Target="https://thenounproject.com/term/film-projector/336166"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thenounproject.com/term/ten-commandments/209726" TargetMode="External"/><Relationship Id="rId13" Type="http://schemas.openxmlformats.org/officeDocument/2006/relationships/hyperlink" Target="https://thenounproject.com/term/podcast/916000" TargetMode="External"/><Relationship Id="rId3" Type="http://schemas.openxmlformats.org/officeDocument/2006/relationships/hyperlink" Target="https://commons.wikimedia.org/wiki/File:Charming_Cartoon_Businessman.svg" TargetMode="External"/><Relationship Id="rId7" Type="http://schemas.openxmlformats.org/officeDocument/2006/relationships/hyperlink" Target="https://thenounproject.com/term/blog/1299097" TargetMode="External"/><Relationship Id="rId12" Type="http://schemas.openxmlformats.org/officeDocument/2006/relationships/hyperlink" Target="https://thenounproject.com/term/download/2217420" TargetMode="External"/><Relationship Id="rId2" Type="http://schemas.openxmlformats.org/officeDocument/2006/relationships/notesSlide" Target="../notesSlides/notesSlide20.xml"/><Relationship Id="rId1" Type="http://schemas.openxmlformats.org/officeDocument/2006/relationships/slideLayout" Target="../slideLayouts/slideLayout48.xml"/><Relationship Id="rId6" Type="http://schemas.openxmlformats.org/officeDocument/2006/relationships/hyperlink" Target="https://thenounproject.com/term/measuring/1976046" TargetMode="External"/><Relationship Id="rId11" Type="http://schemas.openxmlformats.org/officeDocument/2006/relationships/hyperlink" Target="https://thenounproject.com/term/fax/1008089" TargetMode="External"/><Relationship Id="rId5" Type="http://schemas.openxmlformats.org/officeDocument/2006/relationships/hyperlink" Target="https://pixabay.com/en/guy-music-listening-sound-song-1456576/" TargetMode="External"/><Relationship Id="rId15" Type="http://schemas.openxmlformats.org/officeDocument/2006/relationships/hyperlink" Target="https://pixabay.com/en/social-media-manager-online-1958774/" TargetMode="External"/><Relationship Id="rId10" Type="http://schemas.openxmlformats.org/officeDocument/2006/relationships/hyperlink" Target="https://thenounproject.com/term/phone/373695" TargetMode="External"/><Relationship Id="rId4" Type="http://schemas.openxmlformats.org/officeDocument/2006/relationships/hyperlink" Target="https://pixabay.com/en/afro-american-afroamerican-business-1454021/" TargetMode="External"/><Relationship Id="rId9" Type="http://schemas.openxmlformats.org/officeDocument/2006/relationships/hyperlink" Target="https://thenounproject.com/term/email/2131823" TargetMode="External"/><Relationship Id="rId14" Type="http://schemas.openxmlformats.org/officeDocument/2006/relationships/hyperlink" Target="https://thenounproject.com/term/spam/509046"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henounproject.com/term/dvd/2163746" TargetMode="External"/><Relationship Id="rId3" Type="http://schemas.openxmlformats.org/officeDocument/2006/relationships/hyperlink" Target="https://pixabay.com/en/microphone-mic-vocal-media-mike-1172260/" TargetMode="External"/><Relationship Id="rId7" Type="http://schemas.openxmlformats.org/officeDocument/2006/relationships/hyperlink" Target="https://thenounproject.com/icon/1306170/" TargetMode="External"/><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hyperlink" Target="https://thenounproject.com/icon/1976897" TargetMode="External"/><Relationship Id="rId5" Type="http://schemas.openxmlformats.org/officeDocument/2006/relationships/hyperlink" Target="https://thenounproject.com/icon/1787402/" TargetMode="External"/><Relationship Id="rId10" Type="http://schemas.openxmlformats.org/officeDocument/2006/relationships/hyperlink" Target="http://www.hooksounds.com/" TargetMode="External"/><Relationship Id="rId4" Type="http://schemas.openxmlformats.org/officeDocument/2006/relationships/hyperlink" Target="https://thenounproject.com/term/america/16699" TargetMode="External"/><Relationship Id="rId9" Type="http://schemas.openxmlformats.org/officeDocument/2006/relationships/hyperlink" Target="https://thenounproject.com/term/film-projector/33616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sv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52.pn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4.svg"/><Relationship Id="rId2" Type="http://schemas.openxmlformats.org/officeDocument/2006/relationships/notesSlide" Target="../notesSlides/notesSlide8.xml"/><Relationship Id="rId16" Type="http://schemas.openxmlformats.org/officeDocument/2006/relationships/image" Target="../media/image55.svg"/><Relationship Id="rId1" Type="http://schemas.openxmlformats.org/officeDocument/2006/relationships/slideLayout" Target="../slideLayouts/slideLayout42.xml"/><Relationship Id="rId6" Type="http://schemas.openxmlformats.org/officeDocument/2006/relationships/image" Target="../media/image24.svg"/><Relationship Id="rId11" Type="http://schemas.openxmlformats.org/officeDocument/2006/relationships/image" Target="../media/image33.png"/><Relationship Id="rId5" Type="http://schemas.openxmlformats.org/officeDocument/2006/relationships/image" Target="../media/image23.png"/><Relationship Id="rId15" Type="http://schemas.openxmlformats.org/officeDocument/2006/relationships/image" Target="../media/image54.png"/><Relationship Id="rId10" Type="http://schemas.openxmlformats.org/officeDocument/2006/relationships/image" Target="../media/image32.svg"/><Relationship Id="rId4" Type="http://schemas.openxmlformats.org/officeDocument/2006/relationships/image" Target="../media/image22.svg"/><Relationship Id="rId9" Type="http://schemas.openxmlformats.org/officeDocument/2006/relationships/image" Target="../media/image31.png"/><Relationship Id="rId14" Type="http://schemas.openxmlformats.org/officeDocument/2006/relationships/image" Target="../media/image53.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05C3-B68B-D746-93ED-E79AAF9C4BF6}"/>
              </a:ext>
            </a:extLst>
          </p:cNvPr>
          <p:cNvSpPr>
            <a:spLocks noGrp="1"/>
          </p:cNvSpPr>
          <p:nvPr>
            <p:ph type="ctrTitle"/>
          </p:nvPr>
        </p:nvSpPr>
        <p:spPr>
          <a:xfrm>
            <a:off x="1524000" y="849407"/>
            <a:ext cx="9144000" cy="2387600"/>
          </a:xfrm>
        </p:spPr>
        <p:txBody>
          <a:bodyPr/>
          <a:lstStyle/>
          <a:p>
            <a:r>
              <a:rPr lang="en-US" dirty="0"/>
              <a:t>Section 3: </a:t>
            </a:r>
            <a:br>
              <a:rPr lang="en-US" dirty="0"/>
            </a:br>
            <a:r>
              <a:rPr lang="en-US" dirty="0"/>
              <a:t>Copyright in Works</a:t>
            </a:r>
          </a:p>
        </p:txBody>
      </p:sp>
      <p:sp>
        <p:nvSpPr>
          <p:cNvPr id="4" name="Text Placeholder 3">
            <a:extLst>
              <a:ext uri="{FF2B5EF4-FFF2-40B4-BE49-F238E27FC236}">
                <a16:creationId xmlns:a16="http://schemas.microsoft.com/office/drawing/2014/main" id="{8D320BED-D3ED-5247-A72F-C21A098A9617}"/>
              </a:ext>
            </a:extLst>
          </p:cNvPr>
          <p:cNvSpPr>
            <a:spLocks noGrp="1"/>
          </p:cNvSpPr>
          <p:nvPr>
            <p:ph type="body" sz="quarter" idx="10"/>
          </p:nvPr>
        </p:nvSpPr>
        <p:spPr/>
        <p:txBody>
          <a:bodyPr/>
          <a:lstStyle/>
          <a:p>
            <a:r>
              <a:rPr lang="en-US" dirty="0"/>
              <a:t>April 2019</a:t>
            </a:r>
          </a:p>
        </p:txBody>
      </p:sp>
      <p:sp>
        <p:nvSpPr>
          <p:cNvPr id="5" name="Subtitle 2">
            <a:extLst>
              <a:ext uri="{FF2B5EF4-FFF2-40B4-BE49-F238E27FC236}">
                <a16:creationId xmlns:a16="http://schemas.microsoft.com/office/drawing/2014/main" id="{C7268389-5E53-F746-9E76-69BBC3172EE6}"/>
              </a:ext>
            </a:extLst>
          </p:cNvPr>
          <p:cNvSpPr>
            <a:spLocks noGrp="1"/>
          </p:cNvSpPr>
          <p:nvPr>
            <p:ph type="subTitle" idx="1"/>
          </p:nvPr>
        </p:nvSpPr>
        <p:spPr>
          <a:xfrm>
            <a:off x="1524000" y="3583463"/>
            <a:ext cx="9144000" cy="1655762"/>
          </a:xfrm>
        </p:spPr>
        <p:txBody>
          <a:bodyPr/>
          <a:lstStyle/>
          <a:p>
            <a:r>
              <a:rPr lang="en-US" dirty="0">
                <a:solidFill>
                  <a:schemeClr val="tx1"/>
                </a:solidFill>
              </a:rPr>
              <a:t>Or: The Rights Covered by Copyright</a:t>
            </a:r>
          </a:p>
        </p:txBody>
      </p:sp>
    </p:spTree>
    <p:extLst>
      <p:ext uri="{BB962C8B-B14F-4D97-AF65-F5344CB8AC3E}">
        <p14:creationId xmlns:p14="http://schemas.microsoft.com/office/powerpoint/2010/main" val="327815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50161-0501-2748-A327-7891EAEFAB0E}"/>
              </a:ext>
            </a:extLst>
          </p:cNvPr>
          <p:cNvSpPr>
            <a:spLocks noGrp="1"/>
          </p:cNvSpPr>
          <p:nvPr>
            <p:ph type="title"/>
          </p:nvPr>
        </p:nvSpPr>
        <p:spPr/>
        <p:txBody>
          <a:bodyPr/>
          <a:lstStyle/>
          <a:p>
            <a:r>
              <a:rPr lang="en-US" dirty="0"/>
              <a:t>RIGHTS IN SECTION 3(1)</a:t>
            </a:r>
          </a:p>
        </p:txBody>
      </p:sp>
      <p:pic>
        <p:nvPicPr>
          <p:cNvPr id="6" name="3(1)b" descr="A close up of a mans face&#10;&#10;Description automatically generated">
            <a:extLst>
              <a:ext uri="{FF2B5EF4-FFF2-40B4-BE49-F238E27FC236}">
                <a16:creationId xmlns:a16="http://schemas.microsoft.com/office/drawing/2014/main" id="{60BB3BC5-BE67-F74B-8E1D-B88F695DC97B}"/>
              </a:ext>
            </a:extLst>
          </p:cNvPr>
          <p:cNvPicPr>
            <a:picLocks noChangeAspect="1"/>
          </p:cNvPicPr>
          <p:nvPr/>
        </p:nvPicPr>
        <p:blipFill>
          <a:blip r:embed="rId3"/>
          <a:stretch>
            <a:fillRect/>
          </a:stretch>
        </p:blipFill>
        <p:spPr>
          <a:xfrm>
            <a:off x="274864" y="1787980"/>
            <a:ext cx="8686800" cy="508000"/>
          </a:xfrm>
          <a:prstGeom prst="rect">
            <a:avLst/>
          </a:prstGeom>
        </p:spPr>
      </p:pic>
      <p:pic>
        <p:nvPicPr>
          <p:cNvPr id="8" name="3(1)c" descr="A close up of a logo&#10;&#10;Description automatically generated">
            <a:extLst>
              <a:ext uri="{FF2B5EF4-FFF2-40B4-BE49-F238E27FC236}">
                <a16:creationId xmlns:a16="http://schemas.microsoft.com/office/drawing/2014/main" id="{8CC2EE74-64B0-7F48-95D0-484868768BC3}"/>
              </a:ext>
            </a:extLst>
          </p:cNvPr>
          <p:cNvPicPr>
            <a:picLocks noChangeAspect="1"/>
          </p:cNvPicPr>
          <p:nvPr/>
        </p:nvPicPr>
        <p:blipFill>
          <a:blip r:embed="rId4"/>
          <a:stretch>
            <a:fillRect/>
          </a:stretch>
        </p:blipFill>
        <p:spPr>
          <a:xfrm>
            <a:off x="3222171" y="2678794"/>
            <a:ext cx="8686800" cy="762000"/>
          </a:xfrm>
          <a:prstGeom prst="rect">
            <a:avLst/>
          </a:prstGeom>
        </p:spPr>
      </p:pic>
      <p:pic>
        <p:nvPicPr>
          <p:cNvPr id="10" name="3(1)d">
            <a:extLst>
              <a:ext uri="{FF2B5EF4-FFF2-40B4-BE49-F238E27FC236}">
                <a16:creationId xmlns:a16="http://schemas.microsoft.com/office/drawing/2014/main" id="{E38CDE8C-A3DF-BA41-8747-A744BD4D261A}"/>
              </a:ext>
            </a:extLst>
          </p:cNvPr>
          <p:cNvPicPr>
            <a:picLocks noChangeAspect="1"/>
          </p:cNvPicPr>
          <p:nvPr/>
        </p:nvPicPr>
        <p:blipFill>
          <a:blip r:embed="rId5"/>
          <a:stretch>
            <a:fillRect/>
          </a:stretch>
        </p:blipFill>
        <p:spPr>
          <a:xfrm>
            <a:off x="274864" y="3823608"/>
            <a:ext cx="8686800" cy="1054100"/>
          </a:xfrm>
          <a:prstGeom prst="rect">
            <a:avLst/>
          </a:prstGeom>
        </p:spPr>
      </p:pic>
      <p:pic>
        <p:nvPicPr>
          <p:cNvPr id="12" name="3(1)e" descr="A close up of a logo&#10;&#10;Description automatically generated">
            <a:extLst>
              <a:ext uri="{FF2B5EF4-FFF2-40B4-BE49-F238E27FC236}">
                <a16:creationId xmlns:a16="http://schemas.microsoft.com/office/drawing/2014/main" id="{96333286-07A8-C946-ACCE-F111BCDDD6BE}"/>
              </a:ext>
            </a:extLst>
          </p:cNvPr>
          <p:cNvPicPr>
            <a:picLocks noChangeAspect="1"/>
          </p:cNvPicPr>
          <p:nvPr/>
        </p:nvPicPr>
        <p:blipFill>
          <a:blip r:embed="rId6"/>
          <a:stretch>
            <a:fillRect/>
          </a:stretch>
        </p:blipFill>
        <p:spPr>
          <a:xfrm>
            <a:off x="3222171" y="5260521"/>
            <a:ext cx="8686800" cy="800100"/>
          </a:xfrm>
          <a:prstGeom prst="rect">
            <a:avLst/>
          </a:prstGeom>
        </p:spPr>
      </p:pic>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42CF672D-0D22-D34E-ACBE-5E86B7241A75}"/>
                  </a:ext>
                </a:extLst>
              </p14:cNvPr>
              <p14:cNvContentPartPr/>
              <p14:nvPr/>
            </p14:nvContentPartPr>
            <p14:xfrm>
              <a:off x="3756638" y="1582757"/>
              <a:ext cx="1414080" cy="976320"/>
            </p14:xfrm>
          </p:contentPart>
        </mc:Choice>
        <mc:Fallback xmlns="">
          <p:pic>
            <p:nvPicPr>
              <p:cNvPr id="17" name="Ink 16">
                <a:extLst>
                  <a:ext uri="{FF2B5EF4-FFF2-40B4-BE49-F238E27FC236}">
                    <a16:creationId xmlns:a16="http://schemas.microsoft.com/office/drawing/2014/main" id="{42CF672D-0D22-D34E-ACBE-5E86B7241A75}"/>
                  </a:ext>
                </a:extLst>
              </p:cNvPr>
              <p:cNvPicPr/>
              <p:nvPr/>
            </p:nvPicPr>
            <p:blipFill>
              <a:blip r:embed="rId8"/>
              <a:stretch>
                <a:fillRect/>
              </a:stretch>
            </p:blipFill>
            <p:spPr>
              <a:xfrm>
                <a:off x="3737918" y="1563677"/>
                <a:ext cx="1451880" cy="101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C207EA04-B91E-A44F-9E40-F8DD9A0C0A5B}"/>
                  </a:ext>
                </a:extLst>
              </p14:cNvPr>
              <p14:cNvContentPartPr/>
              <p14:nvPr/>
            </p14:nvContentPartPr>
            <p14:xfrm>
              <a:off x="10571001" y="2393306"/>
              <a:ext cx="1171440" cy="993240"/>
            </p14:xfrm>
          </p:contentPart>
        </mc:Choice>
        <mc:Fallback xmlns="">
          <p:pic>
            <p:nvPicPr>
              <p:cNvPr id="18" name="Ink 17">
                <a:extLst>
                  <a:ext uri="{FF2B5EF4-FFF2-40B4-BE49-F238E27FC236}">
                    <a16:creationId xmlns:a16="http://schemas.microsoft.com/office/drawing/2014/main" id="{C207EA04-B91E-A44F-9E40-F8DD9A0C0A5B}"/>
                  </a:ext>
                </a:extLst>
              </p:cNvPr>
              <p:cNvPicPr/>
              <p:nvPr/>
            </p:nvPicPr>
            <p:blipFill>
              <a:blip r:embed="rId10"/>
              <a:stretch>
                <a:fillRect/>
              </a:stretch>
            </p:blipFill>
            <p:spPr>
              <a:xfrm>
                <a:off x="10551921" y="2374226"/>
                <a:ext cx="120924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62E9461D-9733-6D4B-AAE5-517C2AE3E645}"/>
                  </a:ext>
                </a:extLst>
              </p14:cNvPr>
              <p14:cNvContentPartPr/>
              <p14:nvPr/>
            </p14:nvContentPartPr>
            <p14:xfrm>
              <a:off x="9531681" y="4805666"/>
              <a:ext cx="2078640" cy="1163160"/>
            </p14:xfrm>
          </p:contentPart>
        </mc:Choice>
        <mc:Fallback xmlns="">
          <p:pic>
            <p:nvPicPr>
              <p:cNvPr id="20" name="Ink 19">
                <a:extLst>
                  <a:ext uri="{FF2B5EF4-FFF2-40B4-BE49-F238E27FC236}">
                    <a16:creationId xmlns:a16="http://schemas.microsoft.com/office/drawing/2014/main" id="{62E9461D-9733-6D4B-AAE5-517C2AE3E645}"/>
                  </a:ext>
                </a:extLst>
              </p:cNvPr>
              <p:cNvPicPr/>
              <p:nvPr/>
            </p:nvPicPr>
            <p:blipFill>
              <a:blip r:embed="rId12"/>
              <a:stretch>
                <a:fillRect/>
              </a:stretch>
            </p:blipFill>
            <p:spPr>
              <a:xfrm>
                <a:off x="9512961" y="4786946"/>
                <a:ext cx="211608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F1A81635-C980-7F41-8960-A30AB790107F}"/>
                  </a:ext>
                </a:extLst>
              </p14:cNvPr>
              <p14:cNvContentPartPr/>
              <p14:nvPr/>
            </p14:nvContentPartPr>
            <p14:xfrm>
              <a:off x="5097360" y="3506991"/>
              <a:ext cx="1997280" cy="1052280"/>
            </p14:xfrm>
          </p:contentPart>
        </mc:Choice>
        <mc:Fallback xmlns="">
          <p:pic>
            <p:nvPicPr>
              <p:cNvPr id="21" name="Ink 20">
                <a:extLst>
                  <a:ext uri="{FF2B5EF4-FFF2-40B4-BE49-F238E27FC236}">
                    <a16:creationId xmlns:a16="http://schemas.microsoft.com/office/drawing/2014/main" id="{F1A81635-C980-7F41-8960-A30AB790107F}"/>
                  </a:ext>
                </a:extLst>
              </p:cNvPr>
              <p:cNvPicPr/>
              <p:nvPr/>
            </p:nvPicPr>
            <p:blipFill>
              <a:blip r:embed="rId14"/>
              <a:stretch>
                <a:fillRect/>
              </a:stretch>
            </p:blipFill>
            <p:spPr>
              <a:xfrm>
                <a:off x="5078280" y="3488271"/>
                <a:ext cx="2035080" cy="1090080"/>
              </a:xfrm>
              <a:prstGeom prst="rect">
                <a:avLst/>
              </a:prstGeom>
            </p:spPr>
          </p:pic>
        </mc:Fallback>
      </mc:AlternateContent>
      <p:pic>
        <p:nvPicPr>
          <p:cNvPr id="26" name="Sandy" descr="A close up of a logo&#13;&#10;&#13;&#10;Description automatically generated">
            <a:extLst>
              <a:ext uri="{FF2B5EF4-FFF2-40B4-BE49-F238E27FC236}">
                <a16:creationId xmlns:a16="http://schemas.microsoft.com/office/drawing/2014/main" id="{4AF9D963-AAB1-AF42-B55E-7AAFA3556783}"/>
              </a:ext>
            </a:extLst>
          </p:cNvPr>
          <p:cNvPicPr>
            <a:picLocks noChangeAspect="1"/>
          </p:cNvPicPr>
          <p:nvPr/>
        </p:nvPicPr>
        <p:blipFill>
          <a:blip r:embed="rId15"/>
          <a:stretch>
            <a:fillRect/>
          </a:stretch>
        </p:blipFill>
        <p:spPr>
          <a:xfrm>
            <a:off x="9655699" y="2009585"/>
            <a:ext cx="1948956" cy="3970997"/>
          </a:xfrm>
          <a:prstGeom prst="rect">
            <a:avLst/>
          </a:prstGeom>
        </p:spPr>
      </p:pic>
      <p:pic>
        <p:nvPicPr>
          <p:cNvPr id="28" name="Novel">
            <a:extLst>
              <a:ext uri="{FF2B5EF4-FFF2-40B4-BE49-F238E27FC236}">
                <a16:creationId xmlns:a16="http://schemas.microsoft.com/office/drawing/2014/main" id="{43F6065E-0079-054E-A99C-5BAD1EFF077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434214" y="1699416"/>
            <a:ext cx="2974521" cy="3727111"/>
          </a:xfrm>
          <a:prstGeom prst="rect">
            <a:avLst/>
          </a:prstGeom>
        </p:spPr>
      </p:pic>
      <p:pic>
        <p:nvPicPr>
          <p:cNvPr id="30" name="Play">
            <a:extLst>
              <a:ext uri="{FF2B5EF4-FFF2-40B4-BE49-F238E27FC236}">
                <a16:creationId xmlns:a16="http://schemas.microsoft.com/office/drawing/2014/main" id="{3587A19C-702E-E74B-8E99-1A59379CB6E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45350" y="2698777"/>
            <a:ext cx="2479097" cy="3074080"/>
          </a:xfrm>
          <a:prstGeom prst="rect">
            <a:avLst/>
          </a:prstGeom>
        </p:spPr>
      </p:pic>
      <p:sp>
        <p:nvSpPr>
          <p:cNvPr id="31" name="Play copyright">
            <a:extLst>
              <a:ext uri="{FF2B5EF4-FFF2-40B4-BE49-F238E27FC236}">
                <a16:creationId xmlns:a16="http://schemas.microsoft.com/office/drawing/2014/main" id="{AFB966A5-22AB-2C43-BB3C-CB2D4671C135}"/>
              </a:ext>
            </a:extLst>
          </p:cNvPr>
          <p:cNvSpPr/>
          <p:nvPr/>
        </p:nvSpPr>
        <p:spPr>
          <a:xfrm>
            <a:off x="7917220" y="2462402"/>
            <a:ext cx="810402" cy="1200329"/>
          </a:xfrm>
          <a:prstGeom prst="rect">
            <a:avLst/>
          </a:prstGeom>
        </p:spPr>
        <p:txBody>
          <a:bodyPr wrap="square">
            <a:spAutoFit/>
          </a:bodyPr>
          <a:lstStyle/>
          <a:p>
            <a:r>
              <a:rPr lang="en-CA" sz="7200" dirty="0">
                <a:solidFill>
                  <a:srgbClr val="FF0000"/>
                </a:solidFill>
                <a:latin typeface="Arial" panose="020B0604020202020204" pitchFamily="34" charset="0"/>
                <a:cs typeface="Arial" panose="020B0604020202020204" pitchFamily="34" charset="0"/>
              </a:rPr>
              <a:t>©</a:t>
            </a:r>
          </a:p>
        </p:txBody>
      </p:sp>
      <p:sp>
        <p:nvSpPr>
          <p:cNvPr id="32" name="Novel copyright">
            <a:extLst>
              <a:ext uri="{FF2B5EF4-FFF2-40B4-BE49-F238E27FC236}">
                <a16:creationId xmlns:a16="http://schemas.microsoft.com/office/drawing/2014/main" id="{C8C18FF6-CE08-E44D-A443-6A8E625C475E}"/>
              </a:ext>
            </a:extLst>
          </p:cNvPr>
          <p:cNvSpPr/>
          <p:nvPr/>
        </p:nvSpPr>
        <p:spPr>
          <a:xfrm>
            <a:off x="2896881" y="2987298"/>
            <a:ext cx="810402" cy="1200329"/>
          </a:xfrm>
          <a:prstGeom prst="rect">
            <a:avLst/>
          </a:prstGeom>
        </p:spPr>
        <p:txBody>
          <a:bodyPr wrap="square">
            <a:spAutoFit/>
          </a:bodyPr>
          <a:lstStyle/>
          <a:p>
            <a:r>
              <a:rPr lang="en-CA" sz="7200" dirty="0">
                <a:solidFill>
                  <a:srgbClr val="FF0000"/>
                </a:solidFill>
                <a:latin typeface="Arial" panose="020B0604020202020204" pitchFamily="34" charset="0"/>
                <a:cs typeface="Arial" panose="020B0604020202020204" pitchFamily="34" charset="0"/>
              </a:rPr>
              <a:t>©</a:t>
            </a:r>
          </a:p>
        </p:txBody>
      </p:sp>
      <p:pic>
        <p:nvPicPr>
          <p:cNvPr id="33" name="Commerical guy">
            <a:extLst>
              <a:ext uri="{FF2B5EF4-FFF2-40B4-BE49-F238E27FC236}">
                <a16:creationId xmlns:a16="http://schemas.microsoft.com/office/drawing/2014/main" id="{39446354-CB75-6346-89F3-620132253EF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4153585" y="1463041"/>
            <a:ext cx="6541981" cy="4912110"/>
          </a:xfrm>
          <a:prstGeom prst="rect">
            <a:avLst/>
          </a:prstGeom>
        </p:spPr>
      </p:pic>
      <p:pic>
        <p:nvPicPr>
          <p:cNvPr id="35" name="Film">
            <a:extLst>
              <a:ext uri="{FF2B5EF4-FFF2-40B4-BE49-F238E27FC236}">
                <a16:creationId xmlns:a16="http://schemas.microsoft.com/office/drawing/2014/main" id="{C06F73F9-F987-754C-A8C0-48248DC2DEA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084812" y="4518984"/>
            <a:ext cx="2022375" cy="2507745"/>
          </a:xfrm>
          <a:prstGeom prst="rect">
            <a:avLst/>
          </a:prstGeom>
        </p:spPr>
      </p:pic>
      <p:sp>
        <p:nvSpPr>
          <p:cNvPr id="36" name="May I?">
            <a:extLst>
              <a:ext uri="{FF2B5EF4-FFF2-40B4-BE49-F238E27FC236}">
                <a16:creationId xmlns:a16="http://schemas.microsoft.com/office/drawing/2014/main" id="{63CBE373-027C-094C-9361-57D4090BCDC7}"/>
              </a:ext>
            </a:extLst>
          </p:cNvPr>
          <p:cNvSpPr/>
          <p:nvPr/>
        </p:nvSpPr>
        <p:spPr>
          <a:xfrm>
            <a:off x="2754864" y="4716234"/>
            <a:ext cx="1058587" cy="612648"/>
          </a:xfrm>
          <a:prstGeom prst="wedgeRoundRectCallout">
            <a:avLst>
              <a:gd name="adj1" fmla="val -139605"/>
              <a:gd name="adj2" fmla="val -23867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May I?</a:t>
            </a:r>
          </a:p>
        </p:txBody>
      </p:sp>
      <p:sp>
        <p:nvSpPr>
          <p:cNvPr id="37" name="Sure!">
            <a:extLst>
              <a:ext uri="{FF2B5EF4-FFF2-40B4-BE49-F238E27FC236}">
                <a16:creationId xmlns:a16="http://schemas.microsoft.com/office/drawing/2014/main" id="{AF6DCF76-7806-6740-B115-EFF808198DC3}"/>
              </a:ext>
            </a:extLst>
          </p:cNvPr>
          <p:cNvSpPr/>
          <p:nvPr/>
        </p:nvSpPr>
        <p:spPr>
          <a:xfrm>
            <a:off x="8237817" y="4716234"/>
            <a:ext cx="1058587" cy="612648"/>
          </a:xfrm>
          <a:prstGeom prst="wedgeRoundRectCallout">
            <a:avLst>
              <a:gd name="adj1" fmla="val 109507"/>
              <a:gd name="adj2" fmla="val -25733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Sure!</a:t>
            </a:r>
          </a:p>
        </p:txBody>
      </p:sp>
      <p:sp>
        <p:nvSpPr>
          <p:cNvPr id="38" name="Film copyright">
            <a:extLst>
              <a:ext uri="{FF2B5EF4-FFF2-40B4-BE49-F238E27FC236}">
                <a16:creationId xmlns:a16="http://schemas.microsoft.com/office/drawing/2014/main" id="{AEE53A73-12E9-D34B-AFE6-86A456A7C56A}"/>
              </a:ext>
            </a:extLst>
          </p:cNvPr>
          <p:cNvSpPr/>
          <p:nvPr/>
        </p:nvSpPr>
        <p:spPr>
          <a:xfrm>
            <a:off x="4499964" y="5328882"/>
            <a:ext cx="810402" cy="1200329"/>
          </a:xfrm>
          <a:prstGeom prst="rect">
            <a:avLst/>
          </a:prstGeom>
        </p:spPr>
        <p:txBody>
          <a:bodyPr wrap="square">
            <a:spAutoFit/>
          </a:bodyPr>
          <a:lstStyle/>
          <a:p>
            <a:r>
              <a:rPr lang="en-CA" sz="7200" dirty="0">
                <a:solidFill>
                  <a:srgbClr val="FF0000"/>
                </a:solidFill>
                <a:latin typeface="Arial" panose="020B0604020202020204" pitchFamily="34" charset="0"/>
                <a:cs typeface="Arial" panose="020B0604020202020204" pitchFamily="34" charset="0"/>
              </a:rPr>
              <a:t>©</a:t>
            </a:r>
          </a:p>
        </p:txBody>
      </p:sp>
      <p:pic>
        <p:nvPicPr>
          <p:cNvPr id="40" name="Reverse Play">
            <a:extLst>
              <a:ext uri="{FF2B5EF4-FFF2-40B4-BE49-F238E27FC236}">
                <a16:creationId xmlns:a16="http://schemas.microsoft.com/office/drawing/2014/main" id="{C3C802B6-9F21-FD40-8175-8274A83637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45349" y="2698777"/>
            <a:ext cx="2479097" cy="3074080"/>
          </a:xfrm>
          <a:prstGeom prst="rect">
            <a:avLst/>
          </a:prstGeom>
        </p:spPr>
      </p:pic>
      <p:pic>
        <p:nvPicPr>
          <p:cNvPr id="41" name="Reverse Novel">
            <a:extLst>
              <a:ext uri="{FF2B5EF4-FFF2-40B4-BE49-F238E27FC236}">
                <a16:creationId xmlns:a16="http://schemas.microsoft.com/office/drawing/2014/main" id="{700558AA-94D9-AF49-B2A7-38C9F9FBDFB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60303" y="2585326"/>
            <a:ext cx="2683962" cy="3363037"/>
          </a:xfrm>
          <a:prstGeom prst="rect">
            <a:avLst/>
          </a:prstGeom>
        </p:spPr>
      </p:pic>
      <p:pic>
        <p:nvPicPr>
          <p:cNvPr id="43" name="Musical work">
            <a:extLst>
              <a:ext uri="{FF2B5EF4-FFF2-40B4-BE49-F238E27FC236}">
                <a16:creationId xmlns:a16="http://schemas.microsoft.com/office/drawing/2014/main" id="{F48A74ED-EF23-AF49-B734-4EA3428C5F3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342193" y="1492561"/>
            <a:ext cx="1980597" cy="2420730"/>
          </a:xfrm>
          <a:prstGeom prst="rect">
            <a:avLst/>
          </a:prstGeom>
        </p:spPr>
      </p:pic>
      <p:pic>
        <p:nvPicPr>
          <p:cNvPr id="47" name="cinematgraphic work">
            <a:extLst>
              <a:ext uri="{FF2B5EF4-FFF2-40B4-BE49-F238E27FC236}">
                <a16:creationId xmlns:a16="http://schemas.microsoft.com/office/drawing/2014/main" id="{3A3225A7-D69A-EE4D-8A27-5C780E028C1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524498" y="4507334"/>
            <a:ext cx="2060123" cy="2554553"/>
          </a:xfrm>
          <a:prstGeom prst="rect">
            <a:avLst/>
          </a:prstGeom>
        </p:spPr>
      </p:pic>
    </p:spTree>
    <p:extLst>
      <p:ext uri="{BB962C8B-B14F-4D97-AF65-F5344CB8AC3E}">
        <p14:creationId xmlns:p14="http://schemas.microsoft.com/office/powerpoint/2010/main" val="10296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500"/>
                            </p:stCondLst>
                            <p:childTnLst>
                              <p:par>
                                <p:cTn id="72" presetID="10" presetClass="entr" presetSubtype="0" fill="hold" nodeType="afterEffect">
                                  <p:stCondLst>
                                    <p:cond delay="50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2.91667E-6 -4.44444E-6 L -0.17097 0.09723 " pathEditMode="relative" rAng="0" ptsTypes="AA">
                                      <p:cBhvr>
                                        <p:cTn id="78" dur="2000" fill="hold"/>
                                        <p:tgtEl>
                                          <p:spTgt spid="28"/>
                                        </p:tgtEl>
                                        <p:attrNameLst>
                                          <p:attrName>ppt_x</p:attrName>
                                          <p:attrName>ppt_y</p:attrName>
                                        </p:attrNameLst>
                                      </p:cBhvr>
                                      <p:rCtr x="-8555" y="4861"/>
                                    </p:animMotion>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1" nodeType="click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fill="hold"/>
                                        <p:tgtEl>
                                          <p:spTgt spid="31"/>
                                        </p:tgtEl>
                                        <p:attrNameLst>
                                          <p:attrName>ppt_x</p:attrName>
                                        </p:attrNameLst>
                                      </p:cBhvr>
                                      <p:tavLst>
                                        <p:tav tm="0">
                                          <p:val>
                                            <p:strVal val="1+#ppt_w/2"/>
                                          </p:val>
                                        </p:tav>
                                        <p:tav tm="100000">
                                          <p:val>
                                            <p:strVal val="#ppt_x"/>
                                          </p:val>
                                        </p:tav>
                                      </p:tavLst>
                                    </p:anim>
                                    <p:anim calcmode="lin" valueType="num">
                                      <p:cBhvr additive="base">
                                        <p:cTn id="8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1" nodeType="click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1+#ppt_w/2"/>
                                          </p:val>
                                        </p:tav>
                                        <p:tav tm="100000">
                                          <p:val>
                                            <p:strVal val="#ppt_x"/>
                                          </p:val>
                                        </p:tav>
                                      </p:tavLst>
                                    </p:anim>
                                    <p:anim calcmode="lin" valueType="num">
                                      <p:cBhvr additive="base">
                                        <p:cTn id="93"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childTnLst>
                                </p:cTn>
                              </p:par>
                            </p:childTnLst>
                          </p:cTn>
                        </p:par>
                        <p:par>
                          <p:cTn id="99" fill="hold">
                            <p:stCondLst>
                              <p:cond delay="1000"/>
                            </p:stCondLst>
                            <p:childTnLst>
                              <p:par>
                                <p:cTn id="100" presetID="10" presetClass="exit" presetSubtype="0" fill="hold" nodeType="afterEffect">
                                  <p:stCondLst>
                                    <p:cond delay="0"/>
                                  </p:stCondLst>
                                  <p:childTnLst>
                                    <p:animEffect transition="out" filter="fade">
                                      <p:cBhvr>
                                        <p:cTn id="101" dur="500"/>
                                        <p:tgtEl>
                                          <p:spTgt spid="28"/>
                                        </p:tgtEl>
                                      </p:cBhvr>
                                    </p:animEffect>
                                    <p:set>
                                      <p:cBhvr>
                                        <p:cTn id="102" dur="1" fill="hold">
                                          <p:stCondLst>
                                            <p:cond delay="499"/>
                                          </p:stCondLst>
                                        </p:cTn>
                                        <p:tgtEl>
                                          <p:spTgt spid="28"/>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32"/>
                                        </p:tgtEl>
                                      </p:cBhvr>
                                    </p:animEffect>
                                    <p:set>
                                      <p:cBhvr>
                                        <p:cTn id="105" dur="1" fill="hold">
                                          <p:stCondLst>
                                            <p:cond delay="499"/>
                                          </p:stCondLst>
                                        </p:cTn>
                                        <p:tgtEl>
                                          <p:spTgt spid="32"/>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31"/>
                                        </p:tgtEl>
                                      </p:cBhvr>
                                    </p:animEffect>
                                    <p:set>
                                      <p:cBhvr>
                                        <p:cTn id="108" dur="1" fill="hold">
                                          <p:stCondLst>
                                            <p:cond delay="499"/>
                                          </p:stCondLst>
                                        </p:cTn>
                                        <p:tgtEl>
                                          <p:spTgt spid="31"/>
                                        </p:tgtEl>
                                        <p:attrNameLst>
                                          <p:attrName>style.visibility</p:attrName>
                                        </p:attrNameLst>
                                      </p:cBhvr>
                                      <p:to>
                                        <p:strVal val="hidden"/>
                                      </p:to>
                                    </p:set>
                                  </p:childTnLst>
                                </p:cTn>
                              </p:par>
                              <p:par>
                                <p:cTn id="109" presetID="0" presetClass="path" presetSubtype="0" accel="50000" decel="50000" fill="hold" nodeType="withEffect">
                                  <p:stCondLst>
                                    <p:cond delay="0"/>
                                  </p:stCondLst>
                                  <p:childTnLst>
                                    <p:animMotion origin="layout" path="M 1.45833E-6 -2.59259E-6 L -0.14466 -0.09815 " pathEditMode="relative" rAng="0" ptsTypes="AA">
                                      <p:cBhvr>
                                        <p:cTn id="110" dur="2000" fill="hold"/>
                                        <p:tgtEl>
                                          <p:spTgt spid="30"/>
                                        </p:tgtEl>
                                        <p:attrNameLst>
                                          <p:attrName>ppt_x</p:attrName>
                                          <p:attrName>ppt_y</p:attrName>
                                        </p:attrNameLst>
                                      </p:cBhvr>
                                      <p:rCtr x="-7096" y="-5417"/>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childTnLst>
                                </p:cTn>
                              </p:par>
                            </p:childTnLst>
                          </p:cTn>
                        </p:par>
                        <p:par>
                          <p:cTn id="120" fill="hold">
                            <p:stCondLst>
                              <p:cond delay="0"/>
                            </p:stCondLst>
                            <p:childTnLst>
                              <p:par>
                                <p:cTn id="121" presetID="1" presetClass="entr" presetSubtype="0" fill="hold" grpId="0" nodeType="afterEffect">
                                  <p:stCondLst>
                                    <p:cond delay="500"/>
                                  </p:stCondLst>
                                  <p:childTnLst>
                                    <p:set>
                                      <p:cBhvr>
                                        <p:cTn id="122" dur="1" fill="hold">
                                          <p:stCondLst>
                                            <p:cond delay="0"/>
                                          </p:stCondLst>
                                        </p:cTn>
                                        <p:tgtEl>
                                          <p:spTgt spid="3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0-#ppt_w/2"/>
                                          </p:val>
                                        </p:tav>
                                        <p:tav tm="100000">
                                          <p:val>
                                            <p:strVal val="#ppt_x"/>
                                          </p:val>
                                        </p:tav>
                                      </p:tavLst>
                                    </p:anim>
                                    <p:anim calcmode="lin" valueType="num">
                                      <p:cBhvr additive="base">
                                        <p:cTn id="128" dur="500" fill="hold"/>
                                        <p:tgtEl>
                                          <p:spTgt spid="38"/>
                                        </p:tgtEl>
                                        <p:attrNameLst>
                                          <p:attrName>ppt_y</p:attrName>
                                        </p:attrNameLst>
                                      </p:cBhvr>
                                      <p:tavLst>
                                        <p:tav tm="0">
                                          <p:val>
                                            <p:strVal val="#ppt_y"/>
                                          </p:val>
                                        </p:tav>
                                        <p:tav tm="100000">
                                          <p:val>
                                            <p:strVal val="#ppt_y"/>
                                          </p:val>
                                        </p:tav>
                                      </p:tavLst>
                                    </p:anim>
                                  </p:childTnLst>
                                </p:cTn>
                              </p:par>
                              <p:par>
                                <p:cTn id="129" presetID="10" presetClass="exit" presetSubtype="0" fill="hold" grpId="1" nodeType="withEffect">
                                  <p:stCondLst>
                                    <p:cond delay="0"/>
                                  </p:stCondLst>
                                  <p:childTnLst>
                                    <p:animEffect transition="out" filter="fade">
                                      <p:cBhvr>
                                        <p:cTn id="130" dur="500"/>
                                        <p:tgtEl>
                                          <p:spTgt spid="37"/>
                                        </p:tgtEl>
                                      </p:cBhvr>
                                    </p:animEffect>
                                    <p:set>
                                      <p:cBhvr>
                                        <p:cTn id="131" dur="1" fill="hold">
                                          <p:stCondLst>
                                            <p:cond delay="499"/>
                                          </p:stCondLst>
                                        </p:cTn>
                                        <p:tgtEl>
                                          <p:spTgt spid="37"/>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6"/>
                                        </p:tgtEl>
                                      </p:cBhvr>
                                    </p:animEffect>
                                    <p:set>
                                      <p:cBhvr>
                                        <p:cTn id="134" dur="1" fill="hold">
                                          <p:stCondLst>
                                            <p:cond delay="499"/>
                                          </p:stCondLst>
                                        </p:cTn>
                                        <p:tgtEl>
                                          <p:spTgt spid="3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35"/>
                                        </p:tgtEl>
                                      </p:cBhvr>
                                    </p:animEffect>
                                    <p:set>
                                      <p:cBhvr>
                                        <p:cTn id="139" dur="1" fill="hold">
                                          <p:stCondLst>
                                            <p:cond delay="499"/>
                                          </p:stCondLst>
                                        </p:cTn>
                                        <p:tgtEl>
                                          <p:spTgt spid="35"/>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3"/>
                                        </p:tgtEl>
                                      </p:cBhvr>
                                    </p:animEffect>
                                    <p:set>
                                      <p:cBhvr>
                                        <p:cTn id="142" dur="1" fill="hold">
                                          <p:stCondLst>
                                            <p:cond delay="499"/>
                                          </p:stCondLst>
                                        </p:cTn>
                                        <p:tgtEl>
                                          <p:spTgt spid="33"/>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8"/>
                                        </p:tgtEl>
                                      </p:cBhvr>
                                    </p:animEffect>
                                    <p:set>
                                      <p:cBhvr>
                                        <p:cTn id="145" dur="1" fill="hold">
                                          <p:stCondLst>
                                            <p:cond delay="499"/>
                                          </p:stCondLst>
                                        </p:cTn>
                                        <p:tgtEl>
                                          <p:spTgt spid="38"/>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30"/>
                                        </p:tgtEl>
                                      </p:cBhvr>
                                    </p:animEffect>
                                    <p:set>
                                      <p:cBhvr>
                                        <p:cTn id="148" dur="1" fill="hold">
                                          <p:stCondLst>
                                            <p:cond delay="499"/>
                                          </p:stCondLst>
                                        </p:cTn>
                                        <p:tgtEl>
                                          <p:spTgt spid="30"/>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500"/>
                                        <p:tgtEl>
                                          <p:spTgt spid="40"/>
                                        </p:tgtEl>
                                      </p:cBhvr>
                                    </p:animEffect>
                                  </p:childTnLst>
                                </p:cTn>
                              </p:par>
                            </p:childTnLst>
                          </p:cTn>
                        </p:par>
                        <p:par>
                          <p:cTn id="154" fill="hold">
                            <p:stCondLst>
                              <p:cond delay="500"/>
                            </p:stCondLst>
                            <p:childTnLst>
                              <p:par>
                                <p:cTn id="155" presetID="0" presetClass="path" presetSubtype="0" accel="50000" decel="50000" fill="hold" nodeType="afterEffect">
                                  <p:stCondLst>
                                    <p:cond delay="0"/>
                                  </p:stCondLst>
                                  <p:childTnLst>
                                    <p:animMotion origin="layout" path="M 1.45833E-6 -2.59259E-6 L -0.35573 0.00023 " pathEditMode="relative" rAng="0" ptsTypes="AA">
                                      <p:cBhvr>
                                        <p:cTn id="156" dur="2000" fill="hold"/>
                                        <p:tgtEl>
                                          <p:spTgt spid="40"/>
                                        </p:tgtEl>
                                        <p:attrNameLst>
                                          <p:attrName>ppt_x</p:attrName>
                                          <p:attrName>ppt_y</p:attrName>
                                        </p:attrNameLst>
                                      </p:cBhvr>
                                      <p:rCtr x="-17786" y="0"/>
                                    </p:animMotion>
                                  </p:childTnLst>
                                </p:cTn>
                              </p:par>
                              <p:par>
                                <p:cTn id="157" presetID="10" presetClass="entr" presetSubtype="0" fill="hold" nodeType="with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fade">
                                      <p:cBhvr>
                                        <p:cTn id="159" dur="500"/>
                                        <p:tgtEl>
                                          <p:spTgt spid="41"/>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43"/>
                                        </p:tgtEl>
                                        <p:attrNameLst>
                                          <p:attrName>style.visibility</p:attrName>
                                        </p:attrNameLst>
                                      </p:cBhvr>
                                      <p:to>
                                        <p:strVal val="visible"/>
                                      </p:to>
                                    </p:set>
                                    <p:animEffect transition="in" filter="fade">
                                      <p:cBhvr>
                                        <p:cTn id="164" dur="500"/>
                                        <p:tgtEl>
                                          <p:spTgt spid="43"/>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47"/>
                                        </p:tgtEl>
                                        <p:attrNameLst>
                                          <p:attrName>style.visibility</p:attrName>
                                        </p:attrNameLst>
                                      </p:cBhvr>
                                      <p:to>
                                        <p:strVal val="visible"/>
                                      </p:to>
                                    </p:set>
                                    <p:animEffect transition="in" filter="fade">
                                      <p:cBhvr>
                                        <p:cTn id="1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31" grpId="2"/>
      <p:bldP spid="32" grpId="1"/>
      <p:bldP spid="32" grpId="2"/>
      <p:bldP spid="36" grpId="0" animBg="1"/>
      <p:bldP spid="36" grpId="1" animBg="1"/>
      <p:bldP spid="37" grpId="0" animBg="1"/>
      <p:bldP spid="37" grpId="1" animBg="1"/>
      <p:bldP spid="38" grpId="0"/>
      <p:bldP spid="3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D8918-9D75-A848-8433-BA13F6F75D7D}"/>
              </a:ext>
            </a:extLst>
          </p:cNvPr>
          <p:cNvSpPr>
            <a:spLocks noGrp="1"/>
          </p:cNvSpPr>
          <p:nvPr>
            <p:ph type="title"/>
          </p:nvPr>
        </p:nvSpPr>
        <p:spPr/>
        <p:txBody>
          <a:bodyPr/>
          <a:lstStyle/>
          <a:p>
            <a:r>
              <a:rPr lang="en-US" dirty="0"/>
              <a:t>RIGHTS IN SECTION 3(1)</a:t>
            </a:r>
          </a:p>
        </p:txBody>
      </p:sp>
      <p:pic>
        <p:nvPicPr>
          <p:cNvPr id="7" name="Section 3(1)f">
            <a:extLst>
              <a:ext uri="{FF2B5EF4-FFF2-40B4-BE49-F238E27FC236}">
                <a16:creationId xmlns:a16="http://schemas.microsoft.com/office/drawing/2014/main" id="{88030924-15C4-8C46-9A1F-1C4C49F651F8}"/>
              </a:ext>
            </a:extLst>
          </p:cNvPr>
          <p:cNvPicPr>
            <a:picLocks noChangeAspect="1"/>
          </p:cNvPicPr>
          <p:nvPr/>
        </p:nvPicPr>
        <p:blipFill>
          <a:blip r:embed="rId3"/>
          <a:stretch>
            <a:fillRect/>
          </a:stretch>
        </p:blipFill>
        <p:spPr>
          <a:xfrm>
            <a:off x="2577193" y="1666421"/>
            <a:ext cx="8686800" cy="749300"/>
          </a:xfrm>
          <a:prstGeom prst="rect">
            <a:avLst/>
          </a:prstGeom>
        </p:spPr>
      </p:pic>
      <p:pic>
        <p:nvPicPr>
          <p:cNvPr id="3" name="Telecommunication">
            <a:extLst>
              <a:ext uri="{FF2B5EF4-FFF2-40B4-BE49-F238E27FC236}">
                <a16:creationId xmlns:a16="http://schemas.microsoft.com/office/drawing/2014/main" id="{402BC3C0-E178-AF40-92B7-B3FC2D719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4406" y="2619101"/>
            <a:ext cx="4015569" cy="4979306"/>
          </a:xfrm>
          <a:prstGeom prst="rect">
            <a:avLst/>
          </a:prstGeom>
        </p:spPr>
      </p:pic>
      <p:pic>
        <p:nvPicPr>
          <p:cNvPr id="6" name="Online">
            <a:extLst>
              <a:ext uri="{FF2B5EF4-FFF2-40B4-BE49-F238E27FC236}">
                <a16:creationId xmlns:a16="http://schemas.microsoft.com/office/drawing/2014/main" id="{129C69DE-440A-3D4C-99F1-763C31C0AC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13010" y="4464628"/>
            <a:ext cx="1905403" cy="2393372"/>
          </a:xfrm>
          <a:prstGeom prst="rect">
            <a:avLst/>
          </a:prstGeom>
        </p:spPr>
      </p:pic>
      <p:pic>
        <p:nvPicPr>
          <p:cNvPr id="10" name="Grad student" descr="A drawing of a cartoon character&#13;&#10;&#13;&#10;Description automatically generated">
            <a:extLst>
              <a:ext uri="{FF2B5EF4-FFF2-40B4-BE49-F238E27FC236}">
                <a16:creationId xmlns:a16="http://schemas.microsoft.com/office/drawing/2014/main" id="{573D408E-0337-5B40-B77C-EFA4D7439EAE}"/>
              </a:ext>
            </a:extLst>
          </p:cNvPr>
          <p:cNvPicPr>
            <a:picLocks noChangeAspect="1"/>
          </p:cNvPicPr>
          <p:nvPr/>
        </p:nvPicPr>
        <p:blipFill>
          <a:blip r:embed="rId8"/>
          <a:stretch>
            <a:fillRect/>
          </a:stretch>
        </p:blipFill>
        <p:spPr>
          <a:xfrm>
            <a:off x="3125666" y="3232916"/>
            <a:ext cx="1153837" cy="2690867"/>
          </a:xfrm>
          <a:prstGeom prst="rect">
            <a:avLst/>
          </a:prstGeom>
        </p:spPr>
      </p:pic>
      <p:pic>
        <p:nvPicPr>
          <p:cNvPr id="11" name="Professor Pam">
            <a:extLst>
              <a:ext uri="{FF2B5EF4-FFF2-40B4-BE49-F238E27FC236}">
                <a16:creationId xmlns:a16="http://schemas.microsoft.com/office/drawing/2014/main" id="{39139984-88D2-EC4E-9568-733E0EF27BA9}"/>
              </a:ext>
            </a:extLst>
          </p:cNvPr>
          <p:cNvPicPr>
            <a:picLocks noChangeAspect="1"/>
          </p:cNvPicPr>
          <p:nvPr/>
        </p:nvPicPr>
        <p:blipFill>
          <a:blip r:embed="rId9"/>
          <a:stretch>
            <a:fillRect/>
          </a:stretch>
        </p:blipFill>
        <p:spPr>
          <a:xfrm>
            <a:off x="7912499" y="3232916"/>
            <a:ext cx="2513491" cy="2641810"/>
          </a:xfrm>
          <a:prstGeom prst="rect">
            <a:avLst/>
          </a:prstGeom>
        </p:spPr>
      </p:pic>
      <p:pic>
        <p:nvPicPr>
          <p:cNvPr id="13" name="Phone">
            <a:extLst>
              <a:ext uri="{FF2B5EF4-FFF2-40B4-BE49-F238E27FC236}">
                <a16:creationId xmlns:a16="http://schemas.microsoft.com/office/drawing/2014/main" id="{E757252B-DD09-224B-B2F1-CE5170CAF5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51730" y="3339277"/>
            <a:ext cx="645241" cy="800100"/>
          </a:xfrm>
          <a:prstGeom prst="rect">
            <a:avLst/>
          </a:prstGeom>
        </p:spPr>
      </p:pic>
      <p:pic>
        <p:nvPicPr>
          <p:cNvPr id="14" name="Email">
            <a:extLst>
              <a:ext uri="{FF2B5EF4-FFF2-40B4-BE49-F238E27FC236}">
                <a16:creationId xmlns:a16="http://schemas.microsoft.com/office/drawing/2014/main" id="{E48AE391-DFBB-FA4E-82BF-DEAA531194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86898" y="3339277"/>
            <a:ext cx="630381" cy="800100"/>
          </a:xfrm>
          <a:prstGeom prst="rect">
            <a:avLst/>
          </a:prstGeom>
        </p:spPr>
      </p:pic>
      <p:pic>
        <p:nvPicPr>
          <p:cNvPr id="15" name="Fax">
            <a:extLst>
              <a:ext uri="{FF2B5EF4-FFF2-40B4-BE49-F238E27FC236}">
                <a16:creationId xmlns:a16="http://schemas.microsoft.com/office/drawing/2014/main" id="{EE6E9FF8-3AFB-334E-B526-A21B1688E4D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43442" y="4791529"/>
            <a:ext cx="645241" cy="800100"/>
          </a:xfrm>
          <a:prstGeom prst="rect">
            <a:avLst/>
          </a:prstGeom>
        </p:spPr>
      </p:pic>
      <p:sp>
        <p:nvSpPr>
          <p:cNvPr id="18" name="I heart this">
            <a:extLst>
              <a:ext uri="{FF2B5EF4-FFF2-40B4-BE49-F238E27FC236}">
                <a16:creationId xmlns:a16="http://schemas.microsoft.com/office/drawing/2014/main" id="{A70ED858-053C-C54D-AA3B-CD8C2B7F139D}"/>
              </a:ext>
            </a:extLst>
          </p:cNvPr>
          <p:cNvSpPr/>
          <p:nvPr/>
        </p:nvSpPr>
        <p:spPr>
          <a:xfrm>
            <a:off x="858757" y="4139378"/>
            <a:ext cx="1273629" cy="1452252"/>
          </a:xfrm>
          <a:prstGeom prst="wedgeRoundRectCallout">
            <a:avLst>
              <a:gd name="adj1" fmla="val 128206"/>
              <a:gd name="adj2" fmla="val -42021"/>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UH, WHO STILL USES FAX?</a:t>
            </a:r>
            <a:endParaRPr lang="en-US" dirty="0"/>
          </a:p>
        </p:txBody>
      </p:sp>
      <p:pic>
        <p:nvPicPr>
          <p:cNvPr id="5" name="Download">
            <a:extLst>
              <a:ext uri="{FF2B5EF4-FFF2-40B4-BE49-F238E27FC236}">
                <a16:creationId xmlns:a16="http://schemas.microsoft.com/office/drawing/2014/main" id="{577D70B3-3A85-8844-B4E8-95211A81738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73731" y="2867603"/>
            <a:ext cx="1277620" cy="1597025"/>
          </a:xfrm>
          <a:prstGeom prst="rect">
            <a:avLst/>
          </a:prstGeom>
        </p:spPr>
      </p:pic>
      <p:pic>
        <p:nvPicPr>
          <p:cNvPr id="17" name="Podcast">
            <a:extLst>
              <a:ext uri="{FF2B5EF4-FFF2-40B4-BE49-F238E27FC236}">
                <a16:creationId xmlns:a16="http://schemas.microsoft.com/office/drawing/2014/main" id="{4F8975D8-0652-0F47-8B8E-F08B61BD548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904442" y="4749199"/>
            <a:ext cx="1172129" cy="1584545"/>
          </a:xfrm>
          <a:prstGeom prst="rect">
            <a:avLst/>
          </a:prstGeom>
        </p:spPr>
      </p:pic>
    </p:spTree>
    <p:extLst>
      <p:ext uri="{BB962C8B-B14F-4D97-AF65-F5344CB8AC3E}">
        <p14:creationId xmlns:p14="http://schemas.microsoft.com/office/powerpoint/2010/main" val="39406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375E-6 2.59259E-6 L -0.41368 -0.07616 " pathEditMode="relative" rAng="0" ptsTypes="AA">
                                      <p:cBhvr>
                                        <p:cTn id="16" dur="2000" fill="hold"/>
                                        <p:tgtEl>
                                          <p:spTgt spid="3"/>
                                        </p:tgtEl>
                                        <p:attrNameLst>
                                          <p:attrName>ppt_x</p:attrName>
                                          <p:attrName>ppt_y</p:attrName>
                                        </p:attrNameLst>
                                      </p:cBhvr>
                                      <p:rCtr x="-20690" y="-3819"/>
                                    </p:animMotion>
                                  </p:childTnLst>
                                </p:cTn>
                              </p:par>
                              <p:par>
                                <p:cTn id="17" presetID="6" presetClass="emph" presetSubtype="0" fill="hold" nodeType="withEffect">
                                  <p:stCondLst>
                                    <p:cond delay="0"/>
                                  </p:stCondLst>
                                  <p:childTnLst>
                                    <p:animScale>
                                      <p:cBhvr>
                                        <p:cTn id="18" dur="2000" fill="hold"/>
                                        <p:tgtEl>
                                          <p:spTgt spid="3"/>
                                        </p:tgtEl>
                                      </p:cBhvr>
                                      <p:by x="75000" y="7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2"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44E843-B8FB-5F41-92F8-AF2C9A0C8EF1}"/>
              </a:ext>
            </a:extLst>
          </p:cNvPr>
          <p:cNvSpPr>
            <a:spLocks noGrp="1"/>
          </p:cNvSpPr>
          <p:nvPr>
            <p:ph type="title"/>
          </p:nvPr>
        </p:nvSpPr>
        <p:spPr/>
        <p:txBody>
          <a:bodyPr/>
          <a:lstStyle/>
          <a:p>
            <a:r>
              <a:rPr lang="en-US" dirty="0"/>
              <a:t>RIGHTS IN SECTION 3(1)</a:t>
            </a:r>
          </a:p>
        </p:txBody>
      </p:sp>
      <p:pic>
        <p:nvPicPr>
          <p:cNvPr id="3" name="Section 3(1)f">
            <a:extLst>
              <a:ext uri="{FF2B5EF4-FFF2-40B4-BE49-F238E27FC236}">
                <a16:creationId xmlns:a16="http://schemas.microsoft.com/office/drawing/2014/main" id="{E81C7899-2F01-7640-9F8D-CBA5A78E4A29}"/>
              </a:ext>
            </a:extLst>
          </p:cNvPr>
          <p:cNvPicPr>
            <a:picLocks noChangeAspect="1"/>
          </p:cNvPicPr>
          <p:nvPr/>
        </p:nvPicPr>
        <p:blipFill>
          <a:blip r:embed="rId3"/>
          <a:stretch>
            <a:fillRect/>
          </a:stretch>
        </p:blipFill>
        <p:spPr>
          <a:xfrm>
            <a:off x="2577193" y="1666421"/>
            <a:ext cx="8686800" cy="749300"/>
          </a:xfrm>
          <a:prstGeom prst="rect">
            <a:avLst/>
          </a:prstGeom>
        </p:spPr>
      </p:pic>
      <p:pic>
        <p:nvPicPr>
          <p:cNvPr id="5" name="Telecommunication">
            <a:extLst>
              <a:ext uri="{FF2B5EF4-FFF2-40B4-BE49-F238E27FC236}">
                <a16:creationId xmlns:a16="http://schemas.microsoft.com/office/drawing/2014/main" id="{C58AAEFB-4E44-4147-BC9D-C3AF55D2B0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19" y="2733401"/>
            <a:ext cx="3009900" cy="3732276"/>
          </a:xfrm>
          <a:prstGeom prst="rect">
            <a:avLst/>
          </a:prstGeom>
        </p:spPr>
      </p:pic>
      <p:pic>
        <p:nvPicPr>
          <p:cNvPr id="6" name="Fax">
            <a:extLst>
              <a:ext uri="{FF2B5EF4-FFF2-40B4-BE49-F238E27FC236}">
                <a16:creationId xmlns:a16="http://schemas.microsoft.com/office/drawing/2014/main" id="{22DF5BB8-5CE3-2149-BB92-72E0B9E6DF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7850" y="2965856"/>
            <a:ext cx="2135521" cy="2648047"/>
          </a:xfrm>
          <a:prstGeom prst="rect">
            <a:avLst/>
          </a:prstGeom>
        </p:spPr>
      </p:pic>
      <p:pic>
        <p:nvPicPr>
          <p:cNvPr id="7" name="Spam">
            <a:extLst>
              <a:ext uri="{FF2B5EF4-FFF2-40B4-BE49-F238E27FC236}">
                <a16:creationId xmlns:a16="http://schemas.microsoft.com/office/drawing/2014/main" id="{F1C57B2F-AD88-0840-9DB8-CC67043413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9403" y="2740482"/>
            <a:ext cx="2744833" cy="3403595"/>
          </a:xfrm>
          <a:prstGeom prst="rect">
            <a:avLst/>
          </a:prstGeom>
        </p:spPr>
      </p:pic>
      <p:pic>
        <p:nvPicPr>
          <p:cNvPr id="10" name="To the oublic" descr="A close up of a microphone&#10;&#10;Description automatically generated">
            <a:extLst>
              <a:ext uri="{FF2B5EF4-FFF2-40B4-BE49-F238E27FC236}">
                <a16:creationId xmlns:a16="http://schemas.microsoft.com/office/drawing/2014/main" id="{26B674D2-F37A-1344-B509-D2011967320F}"/>
              </a:ext>
            </a:extLst>
          </p:cNvPr>
          <p:cNvPicPr>
            <a:picLocks noChangeAspect="1"/>
          </p:cNvPicPr>
          <p:nvPr/>
        </p:nvPicPr>
        <p:blipFill>
          <a:blip r:embed="rId10"/>
          <a:stretch>
            <a:fillRect/>
          </a:stretch>
        </p:blipFill>
        <p:spPr>
          <a:xfrm>
            <a:off x="3992880" y="2493277"/>
            <a:ext cx="6558739" cy="4208524"/>
          </a:xfrm>
          <a:prstGeom prst="rect">
            <a:avLst/>
          </a:prstGeom>
        </p:spPr>
      </p:pic>
      <p:pic>
        <p:nvPicPr>
          <p:cNvPr id="8" name="Uploader to platforms">
            <a:extLst>
              <a:ext uri="{FF2B5EF4-FFF2-40B4-BE49-F238E27FC236}">
                <a16:creationId xmlns:a16="http://schemas.microsoft.com/office/drawing/2014/main" id="{45325D60-5386-284E-8F73-C716FBD89F46}"/>
              </a:ext>
            </a:extLst>
          </p:cNvPr>
          <p:cNvPicPr>
            <a:picLocks noChangeAspect="1"/>
          </p:cNvPicPr>
          <p:nvPr/>
        </p:nvPicPr>
        <p:blipFill rotWithShape="1">
          <a:blip r:embed="rId11"/>
          <a:srcRect l="1591" t="5199" r="3336" b="3205"/>
          <a:stretch/>
        </p:blipFill>
        <p:spPr>
          <a:xfrm>
            <a:off x="3992881" y="2493277"/>
            <a:ext cx="6558740" cy="4212524"/>
          </a:xfrm>
          <a:prstGeom prst="rect">
            <a:avLst/>
          </a:prstGeom>
        </p:spPr>
      </p:pic>
    </p:spTree>
    <p:extLst>
      <p:ext uri="{BB962C8B-B14F-4D97-AF65-F5344CB8AC3E}">
        <p14:creationId xmlns:p14="http://schemas.microsoft.com/office/powerpoint/2010/main" val="26110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xit" presetSubtype="0" fill="hold"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B90C1-4DFC-4144-B305-8176C8C884AF}"/>
              </a:ext>
            </a:extLst>
          </p:cNvPr>
          <p:cNvSpPr>
            <a:spLocks noGrp="1"/>
          </p:cNvSpPr>
          <p:nvPr>
            <p:ph type="title"/>
          </p:nvPr>
        </p:nvSpPr>
        <p:spPr/>
        <p:txBody>
          <a:bodyPr/>
          <a:lstStyle/>
          <a:p>
            <a:r>
              <a:rPr lang="en-US" dirty="0"/>
              <a:t>RIGHTS IN SECTION 3(1)</a:t>
            </a:r>
          </a:p>
        </p:txBody>
      </p:sp>
      <p:pic>
        <p:nvPicPr>
          <p:cNvPr id="6" name="Section 3(1)j">
            <a:extLst>
              <a:ext uri="{FF2B5EF4-FFF2-40B4-BE49-F238E27FC236}">
                <a16:creationId xmlns:a16="http://schemas.microsoft.com/office/drawing/2014/main" id="{B591C07F-F488-8E49-897E-42A9646A3D5C}"/>
              </a:ext>
            </a:extLst>
          </p:cNvPr>
          <p:cNvPicPr>
            <a:picLocks noChangeAspect="1"/>
          </p:cNvPicPr>
          <p:nvPr/>
        </p:nvPicPr>
        <p:blipFill>
          <a:blip r:embed="rId3"/>
          <a:stretch>
            <a:fillRect/>
          </a:stretch>
        </p:blipFill>
        <p:spPr>
          <a:xfrm>
            <a:off x="0" y="3429000"/>
            <a:ext cx="10424160" cy="1280160"/>
          </a:xfrm>
          <a:prstGeom prst="rect">
            <a:avLst/>
          </a:prstGeom>
        </p:spPr>
      </p:pic>
      <p:pic>
        <p:nvPicPr>
          <p:cNvPr id="5" name="Sandy" descr="A close up of a logo&#13;&#10;&#13;&#10;Description automatically generated">
            <a:extLst>
              <a:ext uri="{FF2B5EF4-FFF2-40B4-BE49-F238E27FC236}">
                <a16:creationId xmlns:a16="http://schemas.microsoft.com/office/drawing/2014/main" id="{5BE01EBD-DF75-BC48-908F-578D673D4654}"/>
              </a:ext>
            </a:extLst>
          </p:cNvPr>
          <p:cNvPicPr>
            <a:picLocks noChangeAspect="1"/>
          </p:cNvPicPr>
          <p:nvPr/>
        </p:nvPicPr>
        <p:blipFill>
          <a:blip r:embed="rId4"/>
          <a:stretch>
            <a:fillRect/>
          </a:stretch>
        </p:blipFill>
        <p:spPr>
          <a:xfrm>
            <a:off x="9960499" y="2083581"/>
            <a:ext cx="1948956" cy="3970997"/>
          </a:xfrm>
          <a:prstGeom prst="rect">
            <a:avLst/>
          </a:prstGeom>
        </p:spPr>
      </p:pic>
      <p:cxnSp>
        <p:nvCxnSpPr>
          <p:cNvPr id="11" name="Tangible 1 underline">
            <a:extLst>
              <a:ext uri="{FF2B5EF4-FFF2-40B4-BE49-F238E27FC236}">
                <a16:creationId xmlns:a16="http://schemas.microsoft.com/office/drawing/2014/main" id="{0A49DF40-4ACA-434A-BBF6-123E84E6DFC7}"/>
              </a:ext>
            </a:extLst>
          </p:cNvPr>
          <p:cNvCxnSpPr>
            <a:cxnSpLocks/>
          </p:cNvCxnSpPr>
          <p:nvPr/>
        </p:nvCxnSpPr>
        <p:spPr>
          <a:xfrm>
            <a:off x="5501640" y="3870960"/>
            <a:ext cx="17352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Tangible 2 underline">
            <a:extLst>
              <a:ext uri="{FF2B5EF4-FFF2-40B4-BE49-F238E27FC236}">
                <a16:creationId xmlns:a16="http://schemas.microsoft.com/office/drawing/2014/main" id="{35D06B0C-2AA1-9E46-AF0C-BBB40E976C64}"/>
              </a:ext>
            </a:extLst>
          </p:cNvPr>
          <p:cNvCxnSpPr>
            <a:cxnSpLocks/>
          </p:cNvCxnSpPr>
          <p:nvPr/>
        </p:nvCxnSpPr>
        <p:spPr>
          <a:xfrm>
            <a:off x="3185160" y="4221480"/>
            <a:ext cx="17352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pyright owner underline">
            <a:extLst>
              <a:ext uri="{FF2B5EF4-FFF2-40B4-BE49-F238E27FC236}">
                <a16:creationId xmlns:a16="http://schemas.microsoft.com/office/drawing/2014/main" id="{FC408C9E-588D-9D4E-A4CB-A3D96CF64809}"/>
              </a:ext>
            </a:extLst>
          </p:cNvPr>
          <p:cNvCxnSpPr>
            <a:cxnSpLocks/>
          </p:cNvCxnSpPr>
          <p:nvPr/>
        </p:nvCxnSpPr>
        <p:spPr>
          <a:xfrm>
            <a:off x="5623560" y="4587240"/>
            <a:ext cx="39928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7" name="Check 3" descr="Checkmark">
            <a:extLst>
              <a:ext uri="{FF2B5EF4-FFF2-40B4-BE49-F238E27FC236}">
                <a16:creationId xmlns:a16="http://schemas.microsoft.com/office/drawing/2014/main" id="{793A653B-036D-2F45-9293-4DD7F8618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57061">
            <a:off x="10138991" y="4284277"/>
            <a:ext cx="914400" cy="914400"/>
          </a:xfrm>
          <a:prstGeom prst="rect">
            <a:avLst/>
          </a:prstGeom>
        </p:spPr>
      </p:pic>
      <p:pic>
        <p:nvPicPr>
          <p:cNvPr id="9" name="Novel">
            <a:extLst>
              <a:ext uri="{FF2B5EF4-FFF2-40B4-BE49-F238E27FC236}">
                <a16:creationId xmlns:a16="http://schemas.microsoft.com/office/drawing/2014/main" id="{95FAD2B0-5D9F-5B4F-AB1F-A0E0B1BA77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3598" y="4663441"/>
            <a:ext cx="1996963" cy="2502219"/>
          </a:xfrm>
          <a:prstGeom prst="rect">
            <a:avLst/>
          </a:prstGeom>
        </p:spPr>
      </p:pic>
    </p:spTree>
    <p:extLst>
      <p:ext uri="{BB962C8B-B14F-4D97-AF65-F5344CB8AC3E}">
        <p14:creationId xmlns:p14="http://schemas.microsoft.com/office/powerpoint/2010/main" val="42652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ainer">
            <a:extLst>
              <a:ext uri="{FF2B5EF4-FFF2-40B4-BE49-F238E27FC236}">
                <a16:creationId xmlns:a16="http://schemas.microsoft.com/office/drawing/2014/main" id="{11DC0DF8-7885-B445-B535-20EA0E5F27E6}"/>
              </a:ext>
            </a:extLst>
          </p:cNvPr>
          <p:cNvSpPr/>
          <p:nvPr/>
        </p:nvSpPr>
        <p:spPr>
          <a:xfrm>
            <a:off x="1981200" y="3200400"/>
            <a:ext cx="8168640" cy="2956560"/>
          </a:xfrm>
          <a:prstGeom prst="rect">
            <a:avLst/>
          </a:prstGeom>
          <a:solidFill>
            <a:schemeClr val="accent4">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D2B90C1-4DFC-4144-B305-8176C8C884AF}"/>
              </a:ext>
            </a:extLst>
          </p:cNvPr>
          <p:cNvSpPr>
            <a:spLocks noGrp="1"/>
          </p:cNvSpPr>
          <p:nvPr>
            <p:ph type="title"/>
          </p:nvPr>
        </p:nvSpPr>
        <p:spPr/>
        <p:txBody>
          <a:bodyPr/>
          <a:lstStyle/>
          <a:p>
            <a:r>
              <a:rPr lang="en-US" dirty="0"/>
              <a:t>RIGHTS IN SECTION 3(1)</a:t>
            </a:r>
          </a:p>
        </p:txBody>
      </p:sp>
      <p:pic>
        <p:nvPicPr>
          <p:cNvPr id="5" name="Section 3(1)j">
            <a:extLst>
              <a:ext uri="{FF2B5EF4-FFF2-40B4-BE49-F238E27FC236}">
                <a16:creationId xmlns:a16="http://schemas.microsoft.com/office/drawing/2014/main" id="{19531D00-DCB0-DB42-913A-EE1ACCC79F57}"/>
              </a:ext>
            </a:extLst>
          </p:cNvPr>
          <p:cNvPicPr>
            <a:picLocks noChangeAspect="1"/>
          </p:cNvPicPr>
          <p:nvPr/>
        </p:nvPicPr>
        <p:blipFill>
          <a:blip r:embed="rId3"/>
          <a:stretch>
            <a:fillRect/>
          </a:stretch>
        </p:blipFill>
        <p:spPr>
          <a:xfrm>
            <a:off x="0" y="3429000"/>
            <a:ext cx="10424160" cy="1280160"/>
          </a:xfrm>
          <a:prstGeom prst="rect">
            <a:avLst/>
          </a:prstGeom>
        </p:spPr>
      </p:pic>
      <p:pic>
        <p:nvPicPr>
          <p:cNvPr id="3" name="Book">
            <a:extLst>
              <a:ext uri="{FF2B5EF4-FFF2-40B4-BE49-F238E27FC236}">
                <a16:creationId xmlns:a16="http://schemas.microsoft.com/office/drawing/2014/main" id="{5DB69977-D3DB-384E-87CD-06B0FB5E79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32263" y="2956559"/>
            <a:ext cx="3486912" cy="4369143"/>
          </a:xfrm>
          <a:prstGeom prst="rect">
            <a:avLst/>
          </a:prstGeom>
        </p:spPr>
      </p:pic>
      <p:pic>
        <p:nvPicPr>
          <p:cNvPr id="8" name="CD">
            <a:extLst>
              <a:ext uri="{FF2B5EF4-FFF2-40B4-BE49-F238E27FC236}">
                <a16:creationId xmlns:a16="http://schemas.microsoft.com/office/drawing/2014/main" id="{410B4421-CF89-2A45-960B-705D56C7D1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7982" y="2956559"/>
            <a:ext cx="3486912" cy="4358640"/>
          </a:xfrm>
          <a:prstGeom prst="rect">
            <a:avLst/>
          </a:prstGeom>
        </p:spPr>
      </p:pic>
    </p:spTree>
    <p:extLst>
      <p:ext uri="{BB962C8B-B14F-4D97-AF65-F5344CB8AC3E}">
        <p14:creationId xmlns:p14="http://schemas.microsoft.com/office/powerpoint/2010/main" val="275134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95833E-6 2.96296E-6 L 0.10248 -0.2956 " pathEditMode="relative" rAng="0" ptsTypes="AA">
                                      <p:cBhvr>
                                        <p:cTn id="6" dur="2000" fill="hold"/>
                                        <p:tgtEl>
                                          <p:spTgt spid="5"/>
                                        </p:tgtEl>
                                        <p:attrNameLst>
                                          <p:attrName>ppt_x</p:attrName>
                                          <p:attrName>ppt_y</p:attrName>
                                        </p:attrNameLst>
                                      </p:cBhvr>
                                      <p:rCtr x="5117" y="-1479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B90C1-4DFC-4144-B305-8176C8C884AF}"/>
              </a:ext>
            </a:extLst>
          </p:cNvPr>
          <p:cNvSpPr>
            <a:spLocks noGrp="1"/>
          </p:cNvSpPr>
          <p:nvPr>
            <p:ph type="title"/>
          </p:nvPr>
        </p:nvSpPr>
        <p:spPr/>
        <p:txBody>
          <a:bodyPr/>
          <a:lstStyle/>
          <a:p>
            <a:r>
              <a:rPr lang="en-US" dirty="0"/>
              <a:t>EXHAUSTION DOCTRINE</a:t>
            </a:r>
          </a:p>
        </p:txBody>
      </p:sp>
      <p:pic>
        <p:nvPicPr>
          <p:cNvPr id="7" name="User" descr="A person wearing a blue jacket&#10;&#10;Description generated with very high confidence">
            <a:extLst>
              <a:ext uri="{FF2B5EF4-FFF2-40B4-BE49-F238E27FC236}">
                <a16:creationId xmlns:a16="http://schemas.microsoft.com/office/drawing/2014/main" id="{658C43B9-799E-F940-A080-04196D85A48D}"/>
              </a:ext>
            </a:extLst>
          </p:cNvPr>
          <p:cNvPicPr>
            <a:picLocks noChangeAspect="1"/>
          </p:cNvPicPr>
          <p:nvPr/>
        </p:nvPicPr>
        <p:blipFill>
          <a:blip r:embed="rId3"/>
          <a:stretch>
            <a:fillRect/>
          </a:stretch>
        </p:blipFill>
        <p:spPr>
          <a:xfrm>
            <a:off x="8732640" y="1920623"/>
            <a:ext cx="2779003" cy="4168506"/>
          </a:xfrm>
          <a:prstGeom prst="rect">
            <a:avLst/>
          </a:prstGeom>
        </p:spPr>
      </p:pic>
      <p:pic>
        <p:nvPicPr>
          <p:cNvPr id="10" name="Sell or Transfer">
            <a:extLst>
              <a:ext uri="{FF2B5EF4-FFF2-40B4-BE49-F238E27FC236}">
                <a16:creationId xmlns:a16="http://schemas.microsoft.com/office/drawing/2014/main" id="{5686D565-F673-2948-B924-0F9A805D6E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37201" y="1805285"/>
            <a:ext cx="4717597" cy="5849821"/>
          </a:xfrm>
          <a:prstGeom prst="rect">
            <a:avLst/>
          </a:prstGeom>
        </p:spPr>
      </p:pic>
      <p:pic>
        <p:nvPicPr>
          <p:cNvPr id="11" name="CD (small)">
            <a:extLst>
              <a:ext uri="{FF2B5EF4-FFF2-40B4-BE49-F238E27FC236}">
                <a16:creationId xmlns:a16="http://schemas.microsoft.com/office/drawing/2014/main" id="{5508ABA6-DFD5-FC4F-BF31-79A4E1F852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5003" y="4778438"/>
            <a:ext cx="1459589" cy="1824485"/>
          </a:xfrm>
          <a:prstGeom prst="rect">
            <a:avLst/>
          </a:prstGeom>
        </p:spPr>
      </p:pic>
      <p:pic>
        <p:nvPicPr>
          <p:cNvPr id="12" name="Sandy (creator)" descr="A close up of a logo&#13;&#10;&#13;&#10;Description automatically generated">
            <a:extLst>
              <a:ext uri="{FF2B5EF4-FFF2-40B4-BE49-F238E27FC236}">
                <a16:creationId xmlns:a16="http://schemas.microsoft.com/office/drawing/2014/main" id="{48A3FA02-2AC1-C54E-8B15-09410007AAD5}"/>
              </a:ext>
            </a:extLst>
          </p:cNvPr>
          <p:cNvPicPr>
            <a:picLocks noChangeAspect="1"/>
          </p:cNvPicPr>
          <p:nvPr/>
        </p:nvPicPr>
        <p:blipFill>
          <a:blip r:embed="rId8"/>
          <a:stretch>
            <a:fillRect/>
          </a:stretch>
        </p:blipFill>
        <p:spPr>
          <a:xfrm flipH="1">
            <a:off x="592265" y="2087892"/>
            <a:ext cx="2035924" cy="4148194"/>
          </a:xfrm>
          <a:prstGeom prst="rect">
            <a:avLst/>
          </a:prstGeom>
        </p:spPr>
      </p:pic>
      <p:sp>
        <p:nvSpPr>
          <p:cNvPr id="13" name="Copyright">
            <a:extLst>
              <a:ext uri="{FF2B5EF4-FFF2-40B4-BE49-F238E27FC236}">
                <a16:creationId xmlns:a16="http://schemas.microsoft.com/office/drawing/2014/main" id="{76C3C9C7-716B-E84D-86C4-404417929C8D}"/>
              </a:ext>
            </a:extLst>
          </p:cNvPr>
          <p:cNvSpPr/>
          <p:nvPr/>
        </p:nvSpPr>
        <p:spPr>
          <a:xfrm>
            <a:off x="2108460" y="4734845"/>
            <a:ext cx="1039457" cy="1569660"/>
          </a:xfrm>
          <a:prstGeom prst="rect">
            <a:avLst/>
          </a:prstGeom>
        </p:spPr>
        <p:txBody>
          <a:bodyPr wrap="square">
            <a:spAutoFit/>
          </a:bodyPr>
          <a:lstStyle/>
          <a:p>
            <a:r>
              <a:rPr lang="en-CA" sz="9600" dirty="0">
                <a:solidFill>
                  <a:srgbClr val="FF0000"/>
                </a:solidFill>
                <a:latin typeface="Arial" panose="020B0604020202020204" pitchFamily="34" charset="0"/>
                <a:cs typeface="Arial" panose="020B0604020202020204" pitchFamily="34" charset="0"/>
              </a:rPr>
              <a:t>©</a:t>
            </a:r>
          </a:p>
        </p:txBody>
      </p:sp>
      <p:pic>
        <p:nvPicPr>
          <p:cNvPr id="14" name="CD (large)">
            <a:extLst>
              <a:ext uri="{FF2B5EF4-FFF2-40B4-BE49-F238E27FC236}">
                <a16:creationId xmlns:a16="http://schemas.microsoft.com/office/drawing/2014/main" id="{6A70A874-D583-E74E-8EAB-465F90CC47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265" y="2671812"/>
            <a:ext cx="2878788" cy="3598483"/>
          </a:xfrm>
          <a:prstGeom prst="rect">
            <a:avLst/>
          </a:prstGeom>
        </p:spPr>
      </p:pic>
      <p:pic>
        <p:nvPicPr>
          <p:cNvPr id="6" name="Fire" descr="Bonfire">
            <a:extLst>
              <a:ext uri="{FF2B5EF4-FFF2-40B4-BE49-F238E27FC236}">
                <a16:creationId xmlns:a16="http://schemas.microsoft.com/office/drawing/2014/main" id="{E08B8F7F-1014-6047-9FB8-78C31F0CFE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40416" y="5173724"/>
            <a:ext cx="1341410" cy="1341410"/>
          </a:xfrm>
          <a:prstGeom prst="rect">
            <a:avLst/>
          </a:prstGeom>
        </p:spPr>
      </p:pic>
      <p:pic>
        <p:nvPicPr>
          <p:cNvPr id="16" name="Headphones" descr="Headphones">
            <a:extLst>
              <a:ext uri="{FF2B5EF4-FFF2-40B4-BE49-F238E27FC236}">
                <a16:creationId xmlns:a16="http://schemas.microsoft.com/office/drawing/2014/main" id="{9DB484AF-A984-A148-85B2-F1EE840B7A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40416" y="1586302"/>
            <a:ext cx="1341410" cy="1341410"/>
          </a:xfrm>
          <a:prstGeom prst="rect">
            <a:avLst/>
          </a:prstGeom>
        </p:spPr>
      </p:pic>
      <p:pic>
        <p:nvPicPr>
          <p:cNvPr id="18" name="Coffee" descr="Coffee">
            <a:extLst>
              <a:ext uri="{FF2B5EF4-FFF2-40B4-BE49-F238E27FC236}">
                <a16:creationId xmlns:a16="http://schemas.microsoft.com/office/drawing/2014/main" id="{054405C7-384D-0E48-8525-3A320A758A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22061" y="3328052"/>
            <a:ext cx="1341410" cy="1341410"/>
          </a:xfrm>
          <a:prstGeom prst="rect">
            <a:avLst/>
          </a:prstGeom>
        </p:spPr>
      </p:pic>
      <p:pic>
        <p:nvPicPr>
          <p:cNvPr id="21" name="Make a copy">
            <a:extLst>
              <a:ext uri="{FF2B5EF4-FFF2-40B4-BE49-F238E27FC236}">
                <a16:creationId xmlns:a16="http://schemas.microsoft.com/office/drawing/2014/main" id="{75D3767D-53F7-5B40-BB62-CEBA238F7E83}"/>
              </a:ext>
            </a:extLst>
          </p:cNvPr>
          <p:cNvPicPr>
            <a:picLocks noChangeAspect="1"/>
          </p:cNvPicPr>
          <p:nvPr/>
        </p:nvPicPr>
        <p:blipFill rotWithShape="1">
          <a:blip r:embed="rId15">
            <a:extLst>
              <a:ext uri="{28A0092B-C50C-407E-A947-70E740481C1C}">
                <a14:useLocalDpi xmlns:a14="http://schemas.microsoft.com/office/drawing/2010/main" val="0"/>
              </a:ext>
            </a:extLst>
          </a:blip>
          <a:srcRect l="12746" r="11640" b="14933"/>
          <a:stretch/>
        </p:blipFill>
        <p:spPr>
          <a:xfrm>
            <a:off x="5610369" y="1920623"/>
            <a:ext cx="982954" cy="1154155"/>
          </a:xfrm>
          <a:prstGeom prst="rect">
            <a:avLst/>
          </a:prstGeom>
        </p:spPr>
      </p:pic>
      <p:pic>
        <p:nvPicPr>
          <p:cNvPr id="22" name="Telecommunication">
            <a:extLst>
              <a:ext uri="{FF2B5EF4-FFF2-40B4-BE49-F238E27FC236}">
                <a16:creationId xmlns:a16="http://schemas.microsoft.com/office/drawing/2014/main" id="{C72B2F18-256B-0840-A308-8004C39049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61094" y="5007932"/>
            <a:ext cx="1469812" cy="1822566"/>
          </a:xfrm>
          <a:prstGeom prst="rect">
            <a:avLst/>
          </a:prstGeom>
        </p:spPr>
      </p:pic>
      <p:pic>
        <p:nvPicPr>
          <p:cNvPr id="23" name="Change format">
            <a:extLst>
              <a:ext uri="{FF2B5EF4-FFF2-40B4-BE49-F238E27FC236}">
                <a16:creationId xmlns:a16="http://schemas.microsoft.com/office/drawing/2014/main" id="{6D1699C6-9303-674B-8E30-1AC57DDBA2A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627047" y="3604825"/>
            <a:ext cx="934316" cy="1154155"/>
          </a:xfrm>
          <a:prstGeom prst="rect">
            <a:avLst/>
          </a:prstGeom>
        </p:spPr>
      </p:pic>
      <p:pic>
        <p:nvPicPr>
          <p:cNvPr id="27" name="X 1" descr="Close">
            <a:extLst>
              <a:ext uri="{FF2B5EF4-FFF2-40B4-BE49-F238E27FC236}">
                <a16:creationId xmlns:a16="http://schemas.microsoft.com/office/drawing/2014/main" id="{24DD343C-0ECC-0440-BCE8-62E2AD2AB2E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315448" y="1747534"/>
            <a:ext cx="1572797" cy="1572797"/>
          </a:xfrm>
          <a:prstGeom prst="rect">
            <a:avLst/>
          </a:prstGeom>
        </p:spPr>
      </p:pic>
      <p:pic>
        <p:nvPicPr>
          <p:cNvPr id="28" name="X 2" descr="Close">
            <a:extLst>
              <a:ext uri="{FF2B5EF4-FFF2-40B4-BE49-F238E27FC236}">
                <a16:creationId xmlns:a16="http://schemas.microsoft.com/office/drawing/2014/main" id="{1ADE27FB-92D4-DE49-BCAD-0A3F562D26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314378" y="3320331"/>
            <a:ext cx="1572797" cy="1572797"/>
          </a:xfrm>
          <a:prstGeom prst="rect">
            <a:avLst/>
          </a:prstGeom>
        </p:spPr>
      </p:pic>
      <p:pic>
        <p:nvPicPr>
          <p:cNvPr id="29" name="X 3" descr="Close">
            <a:extLst>
              <a:ext uri="{FF2B5EF4-FFF2-40B4-BE49-F238E27FC236}">
                <a16:creationId xmlns:a16="http://schemas.microsoft.com/office/drawing/2014/main" id="{DFAD2A12-3AC0-7F4B-B085-8A6617763DD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307806" y="5005619"/>
            <a:ext cx="1572797" cy="1572797"/>
          </a:xfrm>
          <a:prstGeom prst="rect">
            <a:avLst/>
          </a:prstGeom>
        </p:spPr>
      </p:pic>
      <p:pic>
        <p:nvPicPr>
          <p:cNvPr id="31" name="USA">
            <a:extLst>
              <a:ext uri="{FF2B5EF4-FFF2-40B4-BE49-F238E27FC236}">
                <a16:creationId xmlns:a16="http://schemas.microsoft.com/office/drawing/2014/main" id="{4898FCF3-3BE3-CA4B-BBD9-A967E2BCCE1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39138" y="1635926"/>
            <a:ext cx="3820886" cy="4737899"/>
          </a:xfrm>
          <a:prstGeom prst="rect">
            <a:avLst/>
          </a:prstGeom>
        </p:spPr>
      </p:pic>
      <p:sp>
        <p:nvSpPr>
          <p:cNvPr id="34" name="Right Arrow 33">
            <a:extLst>
              <a:ext uri="{FF2B5EF4-FFF2-40B4-BE49-F238E27FC236}">
                <a16:creationId xmlns:a16="http://schemas.microsoft.com/office/drawing/2014/main" id="{BF21011F-4F68-6142-B9C1-F7600C701ED9}"/>
              </a:ext>
            </a:extLst>
          </p:cNvPr>
          <p:cNvSpPr/>
          <p:nvPr/>
        </p:nvSpPr>
        <p:spPr>
          <a:xfrm>
            <a:off x="5884677" y="3728170"/>
            <a:ext cx="1127864" cy="66248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rst Sale">
            <a:extLst>
              <a:ext uri="{FF2B5EF4-FFF2-40B4-BE49-F238E27FC236}">
                <a16:creationId xmlns:a16="http://schemas.microsoft.com/office/drawing/2014/main" id="{3A65BE8B-88D2-9D4A-AF68-FACF6569B6AE}"/>
              </a:ext>
            </a:extLst>
          </p:cNvPr>
          <p:cNvSpPr txBox="1">
            <a:spLocks/>
          </p:cNvSpPr>
          <p:nvPr/>
        </p:nvSpPr>
        <p:spPr>
          <a:xfrm>
            <a:off x="7379353" y="3728170"/>
            <a:ext cx="3087261"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solidFill>
                  <a:sysClr val="windowText" lastClr="000000"/>
                </a:solidFill>
              </a:rPr>
              <a:t>FIRST </a:t>
            </a:r>
            <a:br>
              <a:rPr lang="en-US" dirty="0">
                <a:solidFill>
                  <a:sysClr val="windowText" lastClr="000000"/>
                </a:solidFill>
              </a:rPr>
            </a:br>
            <a:r>
              <a:rPr lang="en-US" dirty="0">
                <a:solidFill>
                  <a:sysClr val="windowText" lastClr="000000"/>
                </a:solidFill>
              </a:rPr>
              <a:t>SALE</a:t>
            </a:r>
          </a:p>
          <a:p>
            <a:r>
              <a:rPr lang="en-US" dirty="0">
                <a:solidFill>
                  <a:sysClr val="windowText" lastClr="000000"/>
                </a:solidFill>
              </a:rPr>
              <a:t>DOCTRINE</a:t>
            </a:r>
          </a:p>
        </p:txBody>
      </p:sp>
      <p:sp>
        <p:nvSpPr>
          <p:cNvPr id="24" name="I heart this">
            <a:extLst>
              <a:ext uri="{FF2B5EF4-FFF2-40B4-BE49-F238E27FC236}">
                <a16:creationId xmlns:a16="http://schemas.microsoft.com/office/drawing/2014/main" id="{7B8E5CB6-100B-0C4B-AAB3-AC4CB5C15A9C}"/>
              </a:ext>
            </a:extLst>
          </p:cNvPr>
          <p:cNvSpPr/>
          <p:nvPr/>
        </p:nvSpPr>
        <p:spPr>
          <a:xfrm>
            <a:off x="2996278" y="3776646"/>
            <a:ext cx="1673947" cy="1397078"/>
          </a:xfrm>
          <a:prstGeom prst="wedgeRoundRectCallout">
            <a:avLst>
              <a:gd name="adj1" fmla="val -93170"/>
              <a:gd name="adj2" fmla="val -53807"/>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4000" dirty="0"/>
          </a:p>
          <a:p>
            <a:br>
              <a:rPr lang="en-CA" sz="6000" dirty="0"/>
            </a:br>
            <a:r>
              <a:rPr lang="en-CA" sz="4000" dirty="0"/>
              <a:t>💪 </a:t>
            </a:r>
            <a:r>
              <a:rPr lang="en-CA" sz="4000" dirty="0">
                <a:solidFill>
                  <a:schemeClr val="tx1"/>
                </a:solidFill>
                <a:latin typeface="Arial" panose="020B0604020202020204" pitchFamily="34" charset="0"/>
                <a:cs typeface="Arial" panose="020B0604020202020204" pitchFamily="34" charset="0"/>
              </a:rPr>
              <a:t>©</a:t>
            </a:r>
            <a:r>
              <a:rPr lang="en-CA" sz="4000" dirty="0"/>
              <a:t> </a:t>
            </a:r>
            <a:r>
              <a:rPr lang="en-CA" sz="4000" dirty="0">
                <a:solidFill>
                  <a:schemeClr val="tx1"/>
                </a:solidFill>
              </a:rPr>
              <a:t>!</a:t>
            </a:r>
            <a:br>
              <a:rPr lang="en-CA" sz="4000" dirty="0">
                <a:solidFill>
                  <a:schemeClr val="tx1"/>
                </a:solidFill>
              </a:rPr>
            </a:br>
            <a:br>
              <a:rPr lang="en-CA" sz="4000" dirty="0">
                <a:solidFill>
                  <a:schemeClr val="tx1"/>
                </a:solidFill>
              </a:rPr>
            </a:br>
            <a:endParaRPr lang="en-CA" sz="4000" dirty="0">
              <a:solidFill>
                <a:schemeClr val="tx1"/>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15015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3.33333E-6 L -0.28086 0.00093 " pathEditMode="relative" rAng="0" ptsTypes="AA">
                                      <p:cBhvr>
                                        <p:cTn id="11" dur="1000" fill="hold"/>
                                        <p:tgtEl>
                                          <p:spTgt spid="10"/>
                                        </p:tgtEl>
                                        <p:attrNameLst>
                                          <p:attrName>ppt_x</p:attrName>
                                          <p:attrName>ppt_y</p:attrName>
                                        </p:attrNameLst>
                                      </p:cBhvr>
                                      <p:rCtr x="-14049" y="46"/>
                                    </p:animMotion>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2" presetClass="entr" presetSubtype="2" fill="hold" grpId="0" nodeType="after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21"/>
                                        </p:tgtEl>
                                      </p:cBhvr>
                                    </p:animEffect>
                                    <p:set>
                                      <p:cBhvr>
                                        <p:cTn id="110" dur="1" fill="hold">
                                          <p:stCondLst>
                                            <p:cond delay="499"/>
                                          </p:stCondLst>
                                        </p:cTn>
                                        <p:tgtEl>
                                          <p:spTgt spid="21"/>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9"/>
                                        </p:tgtEl>
                                      </p:cBhvr>
                                    </p:animEffect>
                                    <p:set>
                                      <p:cBhvr>
                                        <p:cTn id="113" dur="1" fill="hold">
                                          <p:stCondLst>
                                            <p:cond delay="499"/>
                                          </p:stCondLst>
                                        </p:cTn>
                                        <p:tgtEl>
                                          <p:spTgt spid="29"/>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28"/>
                                        </p:tgtEl>
                                      </p:cBhvr>
                                    </p:animEffect>
                                    <p:set>
                                      <p:cBhvr>
                                        <p:cTn id="116" dur="1" fill="hold">
                                          <p:stCondLst>
                                            <p:cond delay="499"/>
                                          </p:stCondLst>
                                        </p:cTn>
                                        <p:tgtEl>
                                          <p:spTgt spid="28"/>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27"/>
                                        </p:tgtEl>
                                      </p:cBhvr>
                                    </p:animEffect>
                                    <p:set>
                                      <p:cBhvr>
                                        <p:cTn id="119" dur="1" fill="hold">
                                          <p:stCondLst>
                                            <p:cond delay="499"/>
                                          </p:stCondLst>
                                        </p:cTn>
                                        <p:tgtEl>
                                          <p:spTgt spid="27"/>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3"/>
                                        </p:tgtEl>
                                      </p:cBhvr>
                                    </p:animEffect>
                                    <p:set>
                                      <p:cBhvr>
                                        <p:cTn id="122" dur="1" fill="hold">
                                          <p:stCondLst>
                                            <p:cond delay="499"/>
                                          </p:stCondLst>
                                        </p:cTn>
                                        <p:tgtEl>
                                          <p:spTgt spid="2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4"/>
                                        </p:tgtEl>
                                      </p:cBhvr>
                                    </p:animEffect>
                                    <p:set>
                                      <p:cBhvr>
                                        <p:cTn id="128" dur="1" fill="hold">
                                          <p:stCondLst>
                                            <p:cond delay="499"/>
                                          </p:stCondLst>
                                        </p:cTn>
                                        <p:tgtEl>
                                          <p:spTgt spid="14"/>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7"/>
                                        </p:tgtEl>
                                      </p:cBhvr>
                                    </p:animEffect>
                                    <p:set>
                                      <p:cBhvr>
                                        <p:cTn id="131" dur="1" fill="hold">
                                          <p:stCondLst>
                                            <p:cond delay="499"/>
                                          </p:stCondLst>
                                        </p:cTn>
                                        <p:tgtEl>
                                          <p:spTgt spid="7"/>
                                        </p:tgtEl>
                                        <p:attrNameLst>
                                          <p:attrName>style.visibility</p:attrName>
                                        </p:attrNameLst>
                                      </p:cBhvr>
                                      <p:to>
                                        <p:strVal val="hidden"/>
                                      </p:to>
                                    </p:set>
                                  </p:childTnLst>
                                </p:cTn>
                              </p:par>
                              <p:par>
                                <p:cTn id="132" presetID="16" presetClass="emph" presetSubtype="0" fill="hold" grpId="0" nodeType="withEffect">
                                  <p:stCondLst>
                                    <p:cond delay="0"/>
                                  </p:stCondLst>
                                  <p:iterate type="lt">
                                    <p:tmPct val="4000"/>
                                  </p:iterate>
                                  <p:childTnLst>
                                    <p:set>
                                      <p:cBhvr override="childStyle">
                                        <p:cTn id="133" dur="1000" fill="hold"/>
                                        <p:tgtEl>
                                          <p:spTgt spid="4"/>
                                        </p:tgtEl>
                                        <p:attrNameLst>
                                          <p:attrName>style.color</p:attrName>
                                        </p:attrNameLst>
                                      </p:cBhvr>
                                      <p:to>
                                        <p:clrVal>
                                          <a:srgbClr val="171616"/>
                                        </p:clrVal>
                                      </p:to>
                                    </p:set>
                                    <p:set>
                                      <p:cBhvr>
                                        <p:cTn id="134" dur="1000" fill="hold"/>
                                        <p:tgtEl>
                                          <p:spTgt spid="4"/>
                                        </p:tgtEl>
                                        <p:attrNameLst>
                                          <p:attrName>fillcolor</p:attrName>
                                        </p:attrNameLst>
                                      </p:cBhvr>
                                      <p:to>
                                        <p:clrVal>
                                          <a:srgbClr val="171616"/>
                                        </p:clrVal>
                                      </p:to>
                                    </p:set>
                                    <p:set>
                                      <p:cBhvr>
                                        <p:cTn id="135" dur="1000" fill="hold"/>
                                        <p:tgtEl>
                                          <p:spTgt spid="4"/>
                                        </p:tgtEl>
                                        <p:attrNameLst>
                                          <p:attrName>fill.type</p:attrName>
                                        </p:attrNameLst>
                                      </p:cBhvr>
                                      <p:to>
                                        <p:strVal val="solid"/>
                                      </p:to>
                                    </p:set>
                                  </p:childTnLst>
                                </p:cTn>
                              </p:par>
                            </p:childTnLst>
                          </p:cTn>
                        </p:par>
                        <p:par>
                          <p:cTn id="136" fill="hold">
                            <p:stCondLst>
                              <p:cond delay="1680"/>
                            </p:stCondLst>
                            <p:childTnLst>
                              <p:par>
                                <p:cTn id="137" presetID="16" presetClass="emph" presetSubtype="0" fill="hold" grpId="1" nodeType="afterEffect">
                                  <p:stCondLst>
                                    <p:cond delay="0"/>
                                  </p:stCondLst>
                                  <p:iterate type="lt">
                                    <p:tmPct val="4000"/>
                                  </p:iterate>
                                  <p:childTnLst>
                                    <p:set>
                                      <p:cBhvr override="childStyle">
                                        <p:cTn id="138" dur="500" fill="hold"/>
                                        <p:tgtEl>
                                          <p:spTgt spid="4"/>
                                        </p:tgtEl>
                                        <p:attrNameLst>
                                          <p:attrName>style.color</p:attrName>
                                        </p:attrNameLst>
                                      </p:cBhvr>
                                      <p:to>
                                        <p:clrVal>
                                          <a:srgbClr val="FFFFFF"/>
                                        </p:clrVal>
                                      </p:to>
                                    </p:set>
                                    <p:set>
                                      <p:cBhvr>
                                        <p:cTn id="139" dur="500" fill="hold"/>
                                        <p:tgtEl>
                                          <p:spTgt spid="4"/>
                                        </p:tgtEl>
                                        <p:attrNameLst>
                                          <p:attrName>fillcolor</p:attrName>
                                        </p:attrNameLst>
                                      </p:cBhvr>
                                      <p:to>
                                        <p:clrVal>
                                          <a:srgbClr val="FFFFFF"/>
                                        </p:clrVal>
                                      </p:to>
                                    </p:set>
                                    <p:set>
                                      <p:cBhvr>
                                        <p:cTn id="140" dur="500" fill="hold"/>
                                        <p:tgtEl>
                                          <p:spTgt spid="4"/>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fade">
                                      <p:cBhvr>
                                        <p:cTn id="145" dur="500"/>
                                        <p:tgtEl>
                                          <p:spTgt spid="31"/>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34" grpId="0" animBg="1"/>
      <p:bldP spid="35" grpId="0"/>
      <p:bldP spid="24" grpId="1" animBg="1"/>
      <p:bldP spid="2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005CC-CCED-C745-B2DE-3FBA37EC5C57}"/>
              </a:ext>
            </a:extLst>
          </p:cNvPr>
          <p:cNvSpPr>
            <a:spLocks noGrp="1"/>
          </p:cNvSpPr>
          <p:nvPr>
            <p:ph type="title"/>
          </p:nvPr>
        </p:nvSpPr>
        <p:spPr/>
        <p:txBody>
          <a:bodyPr/>
          <a:lstStyle/>
          <a:p>
            <a:r>
              <a:rPr lang="en-US" dirty="0"/>
              <a:t>AUTHORIZING RIGHTS &amp; USES</a:t>
            </a:r>
          </a:p>
        </p:txBody>
      </p:sp>
      <p:pic>
        <p:nvPicPr>
          <p:cNvPr id="3" name="Section 3 screencap" descr="A screenshot of a cell phone&#13;&#10;&#13;&#10;Description automatically generated">
            <a:extLst>
              <a:ext uri="{FF2B5EF4-FFF2-40B4-BE49-F238E27FC236}">
                <a16:creationId xmlns:a16="http://schemas.microsoft.com/office/drawing/2014/main" id="{68E4FDAB-CFD8-D840-A200-B461AA6EEA43}"/>
              </a:ext>
            </a:extLst>
          </p:cNvPr>
          <p:cNvPicPr>
            <a:picLocks noChangeAspect="1"/>
          </p:cNvPicPr>
          <p:nvPr/>
        </p:nvPicPr>
        <p:blipFill>
          <a:blip r:embed="rId3"/>
          <a:stretch>
            <a:fillRect/>
          </a:stretch>
        </p:blipFill>
        <p:spPr>
          <a:xfrm>
            <a:off x="4344768" y="1661037"/>
            <a:ext cx="4501714" cy="5001904"/>
          </a:xfrm>
          <a:prstGeom prst="rect">
            <a:avLst/>
          </a:prstGeom>
        </p:spPr>
      </p:pic>
      <p:pic>
        <p:nvPicPr>
          <p:cNvPr id="6" name="Sandy (creator)" descr="A close up of a logo&#13;&#10;&#13;&#10;Description automatically generated">
            <a:extLst>
              <a:ext uri="{FF2B5EF4-FFF2-40B4-BE49-F238E27FC236}">
                <a16:creationId xmlns:a16="http://schemas.microsoft.com/office/drawing/2014/main" id="{58881EE1-4DE2-9F4F-97E3-550B928EF2B5}"/>
              </a:ext>
            </a:extLst>
          </p:cNvPr>
          <p:cNvPicPr>
            <a:picLocks noChangeAspect="1"/>
          </p:cNvPicPr>
          <p:nvPr/>
        </p:nvPicPr>
        <p:blipFill>
          <a:blip r:embed="rId4"/>
          <a:stretch>
            <a:fillRect/>
          </a:stretch>
        </p:blipFill>
        <p:spPr>
          <a:xfrm flipH="1">
            <a:off x="1033137" y="2085782"/>
            <a:ext cx="2035924" cy="4148194"/>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Text highlight">
                <a:extLst>
                  <a:ext uri="{FF2B5EF4-FFF2-40B4-BE49-F238E27FC236}">
                    <a16:creationId xmlns:a16="http://schemas.microsoft.com/office/drawing/2014/main" id="{5D76DAD3-C0E4-0741-AAC9-B9BEF935E015}"/>
                  </a:ext>
                </a:extLst>
              </p14:cNvPr>
              <p14:cNvContentPartPr/>
              <p14:nvPr/>
            </p14:nvContentPartPr>
            <p14:xfrm>
              <a:off x="4344769" y="3429000"/>
              <a:ext cx="4178746" cy="976320"/>
            </p14:xfrm>
          </p:contentPart>
        </mc:Choice>
        <mc:Fallback xmlns="">
          <p:pic>
            <p:nvPicPr>
              <p:cNvPr id="7" name="Text highlight">
                <a:extLst>
                  <a:ext uri="{FF2B5EF4-FFF2-40B4-BE49-F238E27FC236}">
                    <a16:creationId xmlns:a16="http://schemas.microsoft.com/office/drawing/2014/main" id="{5D76DAD3-C0E4-0741-AAC9-B9BEF935E015}"/>
                  </a:ext>
                </a:extLst>
              </p:cNvPr>
              <p:cNvPicPr/>
              <p:nvPr/>
            </p:nvPicPr>
            <p:blipFill>
              <a:blip r:embed="rId6"/>
              <a:stretch>
                <a:fillRect/>
              </a:stretch>
            </p:blipFill>
            <p:spPr>
              <a:xfrm>
                <a:off x="4325686" y="3409927"/>
                <a:ext cx="4216551" cy="1014106"/>
              </a:xfrm>
              <a:prstGeom prst="rect">
                <a:avLst/>
              </a:prstGeom>
            </p:spPr>
          </p:pic>
        </mc:Fallback>
      </mc:AlternateContent>
      <p:pic>
        <p:nvPicPr>
          <p:cNvPr id="8" name="Book">
            <a:extLst>
              <a:ext uri="{FF2B5EF4-FFF2-40B4-BE49-F238E27FC236}">
                <a16:creationId xmlns:a16="http://schemas.microsoft.com/office/drawing/2014/main" id="{D578F7A8-661B-5645-B271-DB93DBA359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4439" y="2764890"/>
            <a:ext cx="3049361" cy="3820886"/>
          </a:xfrm>
          <a:prstGeom prst="rect">
            <a:avLst/>
          </a:prstGeom>
        </p:spPr>
      </p:pic>
      <p:pic>
        <p:nvPicPr>
          <p:cNvPr id="9" name="Make a copy">
            <a:extLst>
              <a:ext uri="{FF2B5EF4-FFF2-40B4-BE49-F238E27FC236}">
                <a16:creationId xmlns:a16="http://schemas.microsoft.com/office/drawing/2014/main" id="{CAC999D1-7ECA-824C-ABA2-388D14091A62}"/>
              </a:ext>
            </a:extLst>
          </p:cNvPr>
          <p:cNvPicPr>
            <a:picLocks noChangeAspect="1"/>
          </p:cNvPicPr>
          <p:nvPr/>
        </p:nvPicPr>
        <p:blipFill rotWithShape="1">
          <a:blip r:embed="rId9">
            <a:extLst>
              <a:ext uri="{28A0092B-C50C-407E-A947-70E740481C1C}">
                <a14:useLocalDpi xmlns:a14="http://schemas.microsoft.com/office/drawing/2010/main" val="0"/>
              </a:ext>
            </a:extLst>
          </a:blip>
          <a:srcRect l="12746" r="11640" b="14933"/>
          <a:stretch/>
        </p:blipFill>
        <p:spPr>
          <a:xfrm>
            <a:off x="5610369" y="1920623"/>
            <a:ext cx="982954" cy="1154155"/>
          </a:xfrm>
          <a:prstGeom prst="rect">
            <a:avLst/>
          </a:prstGeom>
        </p:spPr>
      </p:pic>
      <p:pic>
        <p:nvPicPr>
          <p:cNvPr id="10" name="Telecommunication">
            <a:extLst>
              <a:ext uri="{FF2B5EF4-FFF2-40B4-BE49-F238E27FC236}">
                <a16:creationId xmlns:a16="http://schemas.microsoft.com/office/drawing/2014/main" id="{DDD1ACD8-D0C7-734B-9484-BF6626590C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61094" y="5007932"/>
            <a:ext cx="1469812" cy="1822566"/>
          </a:xfrm>
          <a:prstGeom prst="rect">
            <a:avLst/>
          </a:prstGeom>
        </p:spPr>
      </p:pic>
      <p:pic>
        <p:nvPicPr>
          <p:cNvPr id="11" name="Change format">
            <a:extLst>
              <a:ext uri="{FF2B5EF4-FFF2-40B4-BE49-F238E27FC236}">
                <a16:creationId xmlns:a16="http://schemas.microsoft.com/office/drawing/2014/main" id="{C0CBEAF0-E170-E040-90EB-0F7566ABE5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27047" y="3604825"/>
            <a:ext cx="934316" cy="1154155"/>
          </a:xfrm>
          <a:prstGeom prst="rect">
            <a:avLst/>
          </a:prstGeom>
        </p:spPr>
      </p:pic>
      <p:pic>
        <p:nvPicPr>
          <p:cNvPr id="12" name="Check 1" descr="Checkmark">
            <a:extLst>
              <a:ext uri="{FF2B5EF4-FFF2-40B4-BE49-F238E27FC236}">
                <a16:creationId xmlns:a16="http://schemas.microsoft.com/office/drawing/2014/main" id="{D2B258B7-A3E9-3442-8BDD-8DFB3EF03A9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115822">
            <a:off x="4073314" y="1920624"/>
            <a:ext cx="1154154" cy="1154154"/>
          </a:xfrm>
          <a:prstGeom prst="rect">
            <a:avLst/>
          </a:prstGeom>
        </p:spPr>
      </p:pic>
      <p:pic>
        <p:nvPicPr>
          <p:cNvPr id="13" name="Check 3" descr="Checkmark">
            <a:extLst>
              <a:ext uri="{FF2B5EF4-FFF2-40B4-BE49-F238E27FC236}">
                <a16:creationId xmlns:a16="http://schemas.microsoft.com/office/drawing/2014/main" id="{D84D079A-11CF-5F45-A975-D5E8C7B6E6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115822">
            <a:off x="4073314" y="5299286"/>
            <a:ext cx="1154154" cy="1154154"/>
          </a:xfrm>
          <a:prstGeom prst="rect">
            <a:avLst/>
          </a:prstGeom>
        </p:spPr>
      </p:pic>
      <p:pic>
        <p:nvPicPr>
          <p:cNvPr id="14" name="Check 2" descr="Checkmark">
            <a:extLst>
              <a:ext uri="{FF2B5EF4-FFF2-40B4-BE49-F238E27FC236}">
                <a16:creationId xmlns:a16="http://schemas.microsoft.com/office/drawing/2014/main" id="{74A1D969-71FD-A346-B918-A26C20770B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115822">
            <a:off x="4073314" y="3504293"/>
            <a:ext cx="1154154" cy="1154154"/>
          </a:xfrm>
          <a:prstGeom prst="rect">
            <a:avLst/>
          </a:prstGeom>
        </p:spPr>
      </p:pic>
      <p:sp>
        <p:nvSpPr>
          <p:cNvPr id="15" name="I get to decide">
            <a:extLst>
              <a:ext uri="{FF2B5EF4-FFF2-40B4-BE49-F238E27FC236}">
                <a16:creationId xmlns:a16="http://schemas.microsoft.com/office/drawing/2014/main" id="{58FBF72B-E2EA-6C40-BE0B-617D6EBCB8E5}"/>
              </a:ext>
            </a:extLst>
          </p:cNvPr>
          <p:cNvSpPr/>
          <p:nvPr/>
        </p:nvSpPr>
        <p:spPr>
          <a:xfrm>
            <a:off x="4633679" y="4522068"/>
            <a:ext cx="3099722" cy="2103169"/>
          </a:xfrm>
          <a:prstGeom prst="wedgeRoundRectCallout">
            <a:avLst>
              <a:gd name="adj1" fmla="val -116348"/>
              <a:gd name="adj2" fmla="val -84936"/>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4000" dirty="0"/>
          </a:p>
          <a:p>
            <a:pPr algn="ctr"/>
            <a:r>
              <a:rPr lang="en-CA" sz="8000" dirty="0">
                <a:solidFill>
                  <a:schemeClr val="tx1"/>
                </a:solidFill>
              </a:rPr>
              <a:t> </a:t>
            </a:r>
          </a:p>
          <a:p>
            <a:pPr algn="ctr"/>
            <a:endParaRPr lang="en-CA" dirty="0"/>
          </a:p>
          <a:p>
            <a:pPr algn="ctr"/>
            <a:r>
              <a:rPr lang="en-CA" sz="3600" dirty="0"/>
              <a:t>😻👏🏾😻</a:t>
            </a:r>
          </a:p>
          <a:p>
            <a:pPr algn="ctr"/>
            <a:r>
              <a:rPr lang="en-CA" dirty="0">
                <a:solidFill>
                  <a:schemeClr val="tx1"/>
                </a:solidFill>
              </a:rPr>
              <a:t> I GET TO DECIDE HOW MY WORK IS USED!</a:t>
            </a:r>
          </a:p>
          <a:p>
            <a:pPr algn="ctr"/>
            <a:r>
              <a:rPr lang="en-CA" sz="3200" dirty="0"/>
              <a:t>👏🏾😻👏🏾</a:t>
            </a:r>
          </a:p>
          <a:p>
            <a:br>
              <a:rPr lang="en-CA" sz="2400" dirty="0">
                <a:solidFill>
                  <a:schemeClr val="tx1"/>
                </a:solidFill>
              </a:rPr>
            </a:br>
            <a:br>
              <a:rPr lang="en-CA" sz="4000" dirty="0">
                <a:solidFill>
                  <a:schemeClr val="tx1"/>
                </a:solidFill>
              </a:rPr>
            </a:br>
            <a:endParaRPr lang="en-CA" sz="4000" dirty="0">
              <a:solidFill>
                <a:schemeClr val="tx1"/>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19630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0" presetClass="path" presetSubtype="0" accel="50000" decel="50000" fill="hold" nodeType="withEffect">
                                  <p:stCondLst>
                                    <p:cond delay="0"/>
                                  </p:stCondLst>
                                  <p:childTnLst>
                                    <p:animMotion origin="layout" path="M -0.01472 0.1213 L 0.21302 -0.74004 " pathEditMode="relative" rAng="0" ptsTypes="AA">
                                      <p:cBhvr>
                                        <p:cTn id="14" dur="2000" fill="hold"/>
                                        <p:tgtEl>
                                          <p:spTgt spid="3"/>
                                        </p:tgtEl>
                                        <p:attrNameLst>
                                          <p:attrName>ppt_x</p:attrName>
                                          <p:attrName>ppt_y</p:attrName>
                                        </p:attrNameLst>
                                      </p:cBhvr>
                                      <p:rCtr x="11380" y="-43079"/>
                                    </p:animMotion>
                                  </p:childTnLst>
                                </p:cTn>
                              </p:par>
                              <p:par>
                                <p:cTn id="15" presetID="6" presetClass="emph" presetSubtype="0" fill="hold" nodeType="withEffect">
                                  <p:stCondLst>
                                    <p:cond delay="0"/>
                                  </p:stCondLst>
                                  <p:childTnLst>
                                    <p:animScale>
                                      <p:cBhvr>
                                        <p:cTn id="16" dur="2000" fill="hold"/>
                                        <p:tgtEl>
                                          <p:spTgt spid="3"/>
                                        </p:tgtEl>
                                      </p:cBhvr>
                                      <p:by x="200000" y="200000"/>
                                    </p:animScale>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1"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3"/>
                                        </p:tgtEl>
                                      </p:cBhvr>
                                    </p:animEffect>
                                    <p:set>
                                      <p:cBhvr>
                                        <p:cTn id="37" dur="1" fill="hold">
                                          <p:stCondLst>
                                            <p:cond delay="9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500"/>
                            </p:stCondLst>
                            <p:childTnLst>
                              <p:par>
                                <p:cTn id="49" presetID="2" presetClass="entr" presetSubtype="8"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par>
                          <p:cTn id="58" fill="hold">
                            <p:stCondLst>
                              <p:cond delay="500"/>
                            </p:stCondLst>
                            <p:childTnLst>
                              <p:par>
                                <p:cTn id="59" presetID="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par>
                          <p:cTn id="68" fill="hold">
                            <p:stCondLst>
                              <p:cond delay="500"/>
                            </p:stCondLst>
                            <p:childTnLst>
                              <p:par>
                                <p:cTn id="69" presetID="2" presetClass="entr" presetSubtype="8"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0-#ppt_w/2"/>
                                          </p:val>
                                        </p:tav>
                                        <p:tav tm="100000">
                                          <p:val>
                                            <p:strVal val="#ppt_x"/>
                                          </p:val>
                                        </p:tav>
                                      </p:tavLst>
                                    </p:anim>
                                    <p:anim calcmode="lin" valueType="num">
                                      <p:cBhvr additive="base">
                                        <p:cTn id="7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9608BA-EA61-8442-BB9B-709DC5EBA738}"/>
              </a:ext>
            </a:extLst>
          </p:cNvPr>
          <p:cNvSpPr>
            <a:spLocks noGrp="1"/>
          </p:cNvSpPr>
          <p:nvPr>
            <p:ph type="title"/>
          </p:nvPr>
        </p:nvSpPr>
        <p:spPr/>
        <p:txBody>
          <a:bodyPr/>
          <a:lstStyle/>
          <a:p>
            <a:r>
              <a:rPr lang="en-US" dirty="0"/>
              <a:t>A BUNDLE OF RIGHTS</a:t>
            </a:r>
          </a:p>
        </p:txBody>
      </p:sp>
      <p:sp>
        <p:nvSpPr>
          <p:cNvPr id="5" name="COPY FORWARD">
            <a:extLst>
              <a:ext uri="{FF2B5EF4-FFF2-40B4-BE49-F238E27FC236}">
                <a16:creationId xmlns:a16="http://schemas.microsoft.com/office/drawing/2014/main" id="{5289825B-B99D-4C47-9086-4D2AFDAE1A4B}"/>
              </a:ext>
            </a:extLst>
          </p:cNvPr>
          <p:cNvSpPr txBox="1"/>
          <p:nvPr/>
        </p:nvSpPr>
        <p:spPr>
          <a:xfrm>
            <a:off x="4365686" y="3469284"/>
            <a:ext cx="1672253" cy="769441"/>
          </a:xfrm>
          <a:prstGeom prst="rect">
            <a:avLst/>
          </a:prstGeom>
          <a:noFill/>
        </p:spPr>
        <p:txBody>
          <a:bodyPr wrap="none" rtlCol="0">
            <a:spAutoFit/>
          </a:bodyPr>
          <a:lstStyle/>
          <a:p>
            <a:r>
              <a:rPr lang="en-US" sz="4400" dirty="0">
                <a:latin typeface="Garamond" panose="02020404030301010803" pitchFamily="18" charset="0"/>
              </a:rPr>
              <a:t>COPY</a:t>
            </a:r>
          </a:p>
        </p:txBody>
      </p:sp>
      <p:sp>
        <p:nvSpPr>
          <p:cNvPr id="6" name="RIGHT FORWARD">
            <a:extLst>
              <a:ext uri="{FF2B5EF4-FFF2-40B4-BE49-F238E27FC236}">
                <a16:creationId xmlns:a16="http://schemas.microsoft.com/office/drawing/2014/main" id="{C73B76D5-3C1B-B34E-9B5E-6AA5AA8E9A95}"/>
              </a:ext>
            </a:extLst>
          </p:cNvPr>
          <p:cNvSpPr txBox="1"/>
          <p:nvPr/>
        </p:nvSpPr>
        <p:spPr>
          <a:xfrm>
            <a:off x="5878346" y="3469284"/>
            <a:ext cx="1947969" cy="769441"/>
          </a:xfrm>
          <a:prstGeom prst="rect">
            <a:avLst/>
          </a:prstGeom>
          <a:noFill/>
        </p:spPr>
        <p:txBody>
          <a:bodyPr wrap="none" rtlCol="0">
            <a:spAutoFit/>
          </a:bodyPr>
          <a:lstStyle/>
          <a:p>
            <a:r>
              <a:rPr lang="en-US" sz="4400" dirty="0">
                <a:latin typeface="Garamond" panose="02020404030301010803" pitchFamily="18" charset="0"/>
              </a:rPr>
              <a:t>RIGHT</a:t>
            </a:r>
          </a:p>
        </p:txBody>
      </p:sp>
      <p:pic>
        <p:nvPicPr>
          <p:cNvPr id="10" name="Broadcast">
            <a:extLst>
              <a:ext uri="{FF2B5EF4-FFF2-40B4-BE49-F238E27FC236}">
                <a16:creationId xmlns:a16="http://schemas.microsoft.com/office/drawing/2014/main" id="{58EC0A58-87AC-7442-AC7D-BFC9A501C8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2042" y="3263453"/>
            <a:ext cx="952500" cy="1181100"/>
          </a:xfrm>
          <a:prstGeom prst="rect">
            <a:avLst/>
          </a:prstGeom>
        </p:spPr>
      </p:pic>
      <p:pic>
        <p:nvPicPr>
          <p:cNvPr id="11" name="Sell or Transfer">
            <a:extLst>
              <a:ext uri="{FF2B5EF4-FFF2-40B4-BE49-F238E27FC236}">
                <a16:creationId xmlns:a16="http://schemas.microsoft.com/office/drawing/2014/main" id="{1F9A98F6-4FC0-9742-B031-32EFED1AC1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290" y="5014979"/>
            <a:ext cx="952500" cy="1181100"/>
          </a:xfrm>
          <a:prstGeom prst="rect">
            <a:avLst/>
          </a:prstGeom>
        </p:spPr>
      </p:pic>
      <p:pic>
        <p:nvPicPr>
          <p:cNvPr id="12" name="Make a play">
            <a:extLst>
              <a:ext uri="{FF2B5EF4-FFF2-40B4-BE49-F238E27FC236}">
                <a16:creationId xmlns:a16="http://schemas.microsoft.com/office/drawing/2014/main" id="{6703A0C5-8FBD-3747-953E-C5616A71B1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89269" y="5014979"/>
            <a:ext cx="952500" cy="1181100"/>
          </a:xfrm>
          <a:prstGeom prst="rect">
            <a:avLst/>
          </a:prstGeom>
        </p:spPr>
      </p:pic>
      <p:pic>
        <p:nvPicPr>
          <p:cNvPr id="13" name="Make a recording">
            <a:extLst>
              <a:ext uri="{FF2B5EF4-FFF2-40B4-BE49-F238E27FC236}">
                <a16:creationId xmlns:a16="http://schemas.microsoft.com/office/drawing/2014/main" id="{CF601EDD-BDE5-0745-92AA-B690BF672A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095" y="1843021"/>
            <a:ext cx="1107756" cy="1384695"/>
          </a:xfrm>
          <a:prstGeom prst="rect">
            <a:avLst/>
          </a:prstGeom>
        </p:spPr>
      </p:pic>
      <p:pic>
        <p:nvPicPr>
          <p:cNvPr id="14" name="Make a novel">
            <a:extLst>
              <a:ext uri="{FF2B5EF4-FFF2-40B4-BE49-F238E27FC236}">
                <a16:creationId xmlns:a16="http://schemas.microsoft.com/office/drawing/2014/main" id="{915B45F5-9B47-4249-8063-8337C99B2E2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99161" y="1900056"/>
            <a:ext cx="942608" cy="1181100"/>
          </a:xfrm>
          <a:prstGeom prst="rect">
            <a:avLst/>
          </a:prstGeom>
        </p:spPr>
      </p:pic>
      <p:pic>
        <p:nvPicPr>
          <p:cNvPr id="15" name="Change format">
            <a:extLst>
              <a:ext uri="{FF2B5EF4-FFF2-40B4-BE49-F238E27FC236}">
                <a16:creationId xmlns:a16="http://schemas.microsoft.com/office/drawing/2014/main" id="{1FFD40FE-57F1-CA48-A074-AB65BE55664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31921" y="5205479"/>
            <a:ext cx="647700" cy="800100"/>
          </a:xfrm>
          <a:prstGeom prst="rect">
            <a:avLst/>
          </a:prstGeom>
        </p:spPr>
      </p:pic>
      <p:pic>
        <p:nvPicPr>
          <p:cNvPr id="16" name="Cinematographic work">
            <a:extLst>
              <a:ext uri="{FF2B5EF4-FFF2-40B4-BE49-F238E27FC236}">
                <a16:creationId xmlns:a16="http://schemas.microsoft.com/office/drawing/2014/main" id="{6B4AD010-F505-CA4B-A052-9A59D195AF1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58192" y="3367826"/>
            <a:ext cx="952500" cy="1181100"/>
          </a:xfrm>
          <a:prstGeom prst="rect">
            <a:avLst/>
          </a:prstGeom>
        </p:spPr>
      </p:pic>
      <p:pic>
        <p:nvPicPr>
          <p:cNvPr id="17" name="Authorize">
            <a:extLst>
              <a:ext uri="{FF2B5EF4-FFF2-40B4-BE49-F238E27FC236}">
                <a16:creationId xmlns:a16="http://schemas.microsoft.com/office/drawing/2014/main" id="{249CAC9E-99A0-EF47-A57D-7B578F2A20A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89014" y="5014979"/>
            <a:ext cx="944880" cy="1181100"/>
          </a:xfrm>
          <a:prstGeom prst="rect">
            <a:avLst/>
          </a:prstGeom>
        </p:spPr>
      </p:pic>
      <p:pic>
        <p:nvPicPr>
          <p:cNvPr id="18" name="Exhibit">
            <a:extLst>
              <a:ext uri="{FF2B5EF4-FFF2-40B4-BE49-F238E27FC236}">
                <a16:creationId xmlns:a16="http://schemas.microsoft.com/office/drawing/2014/main" id="{B76602EF-3B84-7C4D-93FC-01AA81B4A18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0919" y="1944818"/>
            <a:ext cx="933450" cy="1181101"/>
          </a:xfrm>
          <a:prstGeom prst="rect">
            <a:avLst/>
          </a:prstGeom>
        </p:spPr>
      </p:pic>
      <p:pic>
        <p:nvPicPr>
          <p:cNvPr id="19" name="Reproduce">
            <a:extLst>
              <a:ext uri="{FF2B5EF4-FFF2-40B4-BE49-F238E27FC236}">
                <a16:creationId xmlns:a16="http://schemas.microsoft.com/office/drawing/2014/main" id="{4DA69AFF-C9C4-8142-8F80-F4323A9A013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772593" y="1804805"/>
            <a:ext cx="966355" cy="1181101"/>
          </a:xfrm>
          <a:prstGeom prst="rect">
            <a:avLst/>
          </a:prstGeom>
        </p:spPr>
      </p:pic>
      <p:pic>
        <p:nvPicPr>
          <p:cNvPr id="20" name="Sandy (creator)" descr="A close up of a logo&#13;&#10;&#13;&#10;Description automatically generated">
            <a:extLst>
              <a:ext uri="{FF2B5EF4-FFF2-40B4-BE49-F238E27FC236}">
                <a16:creationId xmlns:a16="http://schemas.microsoft.com/office/drawing/2014/main" id="{272136C9-B1F8-7A45-95C5-B44E099928F7}"/>
              </a:ext>
            </a:extLst>
          </p:cNvPr>
          <p:cNvPicPr>
            <a:picLocks noChangeAspect="1"/>
          </p:cNvPicPr>
          <p:nvPr/>
        </p:nvPicPr>
        <p:blipFill>
          <a:blip r:embed="rId23"/>
          <a:stretch>
            <a:fillRect/>
          </a:stretch>
        </p:blipFill>
        <p:spPr>
          <a:xfrm flipH="1">
            <a:off x="5252343" y="4444553"/>
            <a:ext cx="1128740" cy="2299806"/>
          </a:xfrm>
          <a:prstGeom prst="rect">
            <a:avLst/>
          </a:prstGeom>
        </p:spPr>
      </p:pic>
    </p:spTree>
    <p:extLst>
      <p:ext uri="{BB962C8B-B14F-4D97-AF65-F5344CB8AC3E}">
        <p14:creationId xmlns:p14="http://schemas.microsoft.com/office/powerpoint/2010/main" val="42441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
                                        <p:tgtEl>
                                          <p:spTgt spid="19"/>
                                        </p:tgtEl>
                                      </p:cBhvr>
                                    </p:animEffect>
                                  </p:childTnLst>
                                </p:cTn>
                              </p:par>
                            </p:childTnLst>
                          </p:cTn>
                        </p:par>
                        <p:par>
                          <p:cTn id="16" fill="hold">
                            <p:stCondLst>
                              <p:cond delay="1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
                                        <p:tgtEl>
                                          <p:spTgt spid="18"/>
                                        </p:tgtEl>
                                      </p:cBhvr>
                                    </p:animEffect>
                                  </p:childTnLst>
                                </p:cTn>
                              </p:par>
                            </p:childTnLst>
                          </p:cTn>
                        </p:par>
                        <p:par>
                          <p:cTn id="20" fill="hold">
                            <p:stCondLst>
                              <p:cond delay="2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
                                        <p:tgtEl>
                                          <p:spTgt spid="17"/>
                                        </p:tgtEl>
                                      </p:cBhvr>
                                    </p:animEffect>
                                  </p:childTnLst>
                                </p:cTn>
                              </p:par>
                            </p:childTnLst>
                          </p:cTn>
                        </p:par>
                        <p:par>
                          <p:cTn id="24" fill="hold">
                            <p:stCondLst>
                              <p:cond delay="3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
                                        <p:tgtEl>
                                          <p:spTgt spid="16"/>
                                        </p:tgtEl>
                                      </p:cBhvr>
                                    </p:animEffect>
                                  </p:childTnLst>
                                </p:cTn>
                              </p:par>
                            </p:childTnLst>
                          </p:cTn>
                        </p:par>
                        <p:par>
                          <p:cTn id="28" fill="hold">
                            <p:stCondLst>
                              <p:cond delay="4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
                                        <p:tgtEl>
                                          <p:spTgt spid="15"/>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
                                        <p:tgtEl>
                                          <p:spTgt spid="14"/>
                                        </p:tgtEl>
                                      </p:cBhvr>
                                    </p:animEffect>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
                                        <p:tgtEl>
                                          <p:spTgt spid="13"/>
                                        </p:tgtEl>
                                      </p:cBhvr>
                                    </p:animEffect>
                                  </p:childTnLst>
                                </p:cTn>
                              </p:par>
                            </p:childTnLst>
                          </p:cTn>
                        </p:par>
                        <p:par>
                          <p:cTn id="40" fill="hold">
                            <p:stCondLst>
                              <p:cond delay="7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childTnLst>
                                </p:cTn>
                              </p:par>
                            </p:childTnLst>
                          </p:cTn>
                        </p:par>
                        <p:par>
                          <p:cTn id="44" fill="hold">
                            <p:stCondLst>
                              <p:cond delay="8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
                                        <p:tgtEl>
                                          <p:spTgt spid="11"/>
                                        </p:tgtEl>
                                      </p:cBhvr>
                                    </p:animEffect>
                                  </p:childTnLst>
                                </p:cTn>
                              </p:par>
                            </p:childTnLst>
                          </p:cTn>
                        </p:par>
                        <p:par>
                          <p:cTn id="48" fill="hold">
                            <p:stCondLst>
                              <p:cond delay="9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
                                        <p:tgtEl>
                                          <p:spTgt spid="10"/>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1.45833E-6 -1.11111E-6 L 0.05273 0.12361 " pathEditMode="fixed" rAng="0" ptsTypes="AA">
                                      <p:cBhvr>
                                        <p:cTn id="59" dur="5000" fill="hold"/>
                                        <p:tgtEl>
                                          <p:spTgt spid="15"/>
                                        </p:tgtEl>
                                        <p:attrNameLst>
                                          <p:attrName>ppt_x</p:attrName>
                                          <p:attrName>ppt_y</p:attrName>
                                        </p:attrNameLst>
                                      </p:cBhvr>
                                      <p:rCtr x="2630" y="6181"/>
                                    </p:animMotion>
                                  </p:childTnLst>
                                </p:cTn>
                              </p:par>
                              <p:par>
                                <p:cTn id="60" presetID="0" presetClass="path" presetSubtype="0" accel="50000" decel="50000" fill="hold" nodeType="withEffect">
                                  <p:stCondLst>
                                    <p:cond delay="0"/>
                                  </p:stCondLst>
                                  <p:childTnLst>
                                    <p:animMotion origin="layout" path="M 0.00104 -0.00024 L 0.0513 0.40972 " pathEditMode="fixed" rAng="0" ptsTypes="AA">
                                      <p:cBhvr>
                                        <p:cTn id="61" dur="5000" fill="hold"/>
                                        <p:tgtEl>
                                          <p:spTgt spid="19"/>
                                        </p:tgtEl>
                                        <p:attrNameLst>
                                          <p:attrName>ppt_x</p:attrName>
                                          <p:attrName>ppt_y</p:attrName>
                                        </p:attrNameLst>
                                      </p:cBhvr>
                                      <p:rCtr x="2513" y="20486"/>
                                    </p:animMotion>
                                  </p:childTnLst>
                                </p:cTn>
                              </p:par>
                              <p:par>
                                <p:cTn id="62" presetID="0" presetClass="path" presetSubtype="0" accel="50000" decel="50000" fill="hold" nodeType="withEffect">
                                  <p:stCondLst>
                                    <p:cond delay="0"/>
                                  </p:stCondLst>
                                  <p:childTnLst>
                                    <p:animMotion origin="layout" path="M -2.5E-6 -3.33333E-6 L 0.11836 0.27061 " pathEditMode="relative" rAng="0" ptsTypes="AA">
                                      <p:cBhvr>
                                        <p:cTn id="63" dur="5000" fill="hold"/>
                                        <p:tgtEl>
                                          <p:spTgt spid="16"/>
                                        </p:tgtEl>
                                        <p:attrNameLst>
                                          <p:attrName>ppt_x</p:attrName>
                                          <p:attrName>ppt_y</p:attrName>
                                        </p:attrNameLst>
                                      </p:cBhvr>
                                      <p:rCtr x="5911" y="13519"/>
                                    </p:animMotion>
                                  </p:childTnLst>
                                </p:cTn>
                              </p:par>
                              <p:par>
                                <p:cTn id="64" presetID="0" presetClass="path" presetSubtype="0" accel="50000" decel="50000" fill="hold" nodeType="withEffect">
                                  <p:stCondLst>
                                    <p:cond delay="0"/>
                                  </p:stCondLst>
                                  <p:childTnLst>
                                    <p:animMotion origin="layout" path="M -1.25E-6 4.07407E-6 L 0.13985 0.39143 " pathEditMode="relative" rAng="0" ptsTypes="AA">
                                      <p:cBhvr>
                                        <p:cTn id="65" dur="5000" fill="hold"/>
                                        <p:tgtEl>
                                          <p:spTgt spid="13"/>
                                        </p:tgtEl>
                                        <p:attrNameLst>
                                          <p:attrName>ppt_x</p:attrName>
                                          <p:attrName>ppt_y</p:attrName>
                                        </p:attrNameLst>
                                      </p:cBhvr>
                                      <p:rCtr x="6992" y="19560"/>
                                    </p:animMotion>
                                  </p:childTnLst>
                                </p:cTn>
                              </p:par>
                              <p:par>
                                <p:cTn id="66" presetID="0" presetClass="path" presetSubtype="0" accel="50000" decel="50000" fill="hold" nodeType="withEffect">
                                  <p:stCondLst>
                                    <p:cond delay="0"/>
                                  </p:stCondLst>
                                  <p:childTnLst>
                                    <p:animMotion origin="layout" path="M -2.91667E-6 -1.11111E-6 L 0.15912 0.13241 " pathEditMode="relative" rAng="0" ptsTypes="AA">
                                      <p:cBhvr>
                                        <p:cTn id="67" dur="5000" fill="hold"/>
                                        <p:tgtEl>
                                          <p:spTgt spid="11"/>
                                        </p:tgtEl>
                                        <p:attrNameLst>
                                          <p:attrName>ppt_x</p:attrName>
                                          <p:attrName>ppt_y</p:attrName>
                                        </p:attrNameLst>
                                      </p:cBhvr>
                                      <p:rCtr x="7956" y="6620"/>
                                    </p:animMotion>
                                  </p:childTnLst>
                                </p:cTn>
                              </p:par>
                              <p:par>
                                <p:cTn id="68" presetID="0" presetClass="path" presetSubtype="0" accel="50000" decel="50000" fill="hold" nodeType="withEffect">
                                  <p:stCondLst>
                                    <p:cond delay="0"/>
                                  </p:stCondLst>
                                  <p:childTnLst>
                                    <p:animMotion origin="layout" path="M 0.00026 0.00046 L -0.04297 0.12083 " pathEditMode="relative" rAng="0" ptsTypes="AA">
                                      <p:cBhvr>
                                        <p:cTn id="69" dur="5000" fill="hold"/>
                                        <p:tgtEl>
                                          <p:spTgt spid="12"/>
                                        </p:tgtEl>
                                        <p:attrNameLst>
                                          <p:attrName>ppt_x</p:attrName>
                                          <p:attrName>ppt_y</p:attrName>
                                        </p:attrNameLst>
                                      </p:cBhvr>
                                      <p:rCtr x="-2161" y="6019"/>
                                    </p:animMotion>
                                  </p:childTnLst>
                                </p:cTn>
                              </p:par>
                              <p:par>
                                <p:cTn id="70" presetID="0" presetClass="path" presetSubtype="0" accel="50000" decel="50000" fill="hold" nodeType="withEffect">
                                  <p:stCondLst>
                                    <p:cond delay="0"/>
                                  </p:stCondLst>
                                  <p:childTnLst>
                                    <p:animMotion origin="layout" path="M 2.70833E-6 -4.44444E-6 L -0.04414 0.39792 " pathEditMode="relative" rAng="0" ptsTypes="AA">
                                      <p:cBhvr>
                                        <p:cTn id="71" dur="5000" fill="hold"/>
                                        <p:tgtEl>
                                          <p:spTgt spid="14"/>
                                        </p:tgtEl>
                                        <p:attrNameLst>
                                          <p:attrName>ppt_x</p:attrName>
                                          <p:attrName>ppt_y</p:attrName>
                                        </p:attrNameLst>
                                      </p:cBhvr>
                                      <p:rCtr x="-2214" y="19884"/>
                                    </p:animMotion>
                                  </p:childTnLst>
                                </p:cTn>
                              </p:par>
                              <p:par>
                                <p:cTn id="72" presetID="0" presetClass="path" presetSubtype="0" accel="50000" decel="50000" fill="hold" nodeType="withEffect">
                                  <p:stCondLst>
                                    <p:cond delay="0"/>
                                  </p:stCondLst>
                                  <p:childTnLst>
                                    <p:animMotion origin="layout" path="M -6.25E-7 2.96296E-6 L -0.11601 0.28611 " pathEditMode="relative" rAng="0" ptsTypes="AA">
                                      <p:cBhvr>
                                        <p:cTn id="73" dur="5000" fill="hold"/>
                                        <p:tgtEl>
                                          <p:spTgt spid="10"/>
                                        </p:tgtEl>
                                        <p:attrNameLst>
                                          <p:attrName>ppt_x</p:attrName>
                                          <p:attrName>ppt_y</p:attrName>
                                        </p:attrNameLst>
                                      </p:cBhvr>
                                      <p:rCtr x="-5807" y="14306"/>
                                    </p:animMotion>
                                  </p:childTnLst>
                                </p:cTn>
                              </p:par>
                              <p:par>
                                <p:cTn id="74" presetID="0" presetClass="path" presetSubtype="0" accel="50000" decel="50000" fill="hold" nodeType="withEffect">
                                  <p:stCondLst>
                                    <p:cond delay="0"/>
                                  </p:stCondLst>
                                  <p:childTnLst>
                                    <p:animMotion origin="layout" path="M 1.45833E-6 4.07407E-6 L -0.16784 0.39884 " pathEditMode="relative" rAng="0" ptsTypes="AA">
                                      <p:cBhvr>
                                        <p:cTn id="75" dur="5000" fill="hold"/>
                                        <p:tgtEl>
                                          <p:spTgt spid="18"/>
                                        </p:tgtEl>
                                        <p:attrNameLst>
                                          <p:attrName>ppt_x</p:attrName>
                                          <p:attrName>ppt_y</p:attrName>
                                        </p:attrNameLst>
                                      </p:cBhvr>
                                      <p:rCtr x="-8398" y="19931"/>
                                    </p:animMotion>
                                  </p:childTnLst>
                                </p:cTn>
                              </p:par>
                              <p:par>
                                <p:cTn id="76" presetID="0" presetClass="path" presetSubtype="0" accel="50000" decel="50000" fill="hold" nodeType="withEffect">
                                  <p:stCondLst>
                                    <p:cond delay="0"/>
                                  </p:stCondLst>
                                  <p:childTnLst>
                                    <p:animMotion origin="layout" path="M 8.33333E-7 -1.11111E-6 L -0.16094 0.11783 " pathEditMode="relative" rAng="0" ptsTypes="AA">
                                      <p:cBhvr>
                                        <p:cTn id="77" dur="5000" fill="hold"/>
                                        <p:tgtEl>
                                          <p:spTgt spid="17"/>
                                        </p:tgtEl>
                                        <p:attrNameLst>
                                          <p:attrName>ppt_x</p:attrName>
                                          <p:attrName>ppt_y</p:attrName>
                                        </p:attrNameLst>
                                      </p:cBhvr>
                                      <p:rCtr x="-8047" y="5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AAC303-D8B0-744F-A3B3-F4912308DF48}"/>
              </a:ext>
            </a:extLst>
          </p:cNvPr>
          <p:cNvSpPr>
            <a:spLocks noGrp="1"/>
          </p:cNvSpPr>
          <p:nvPr>
            <p:ph type="title"/>
          </p:nvPr>
        </p:nvSpPr>
        <p:spPr/>
        <p:txBody>
          <a:bodyPr/>
          <a:lstStyle/>
          <a:p>
            <a:r>
              <a:rPr lang="en-US" dirty="0"/>
              <a:t>LEARNING OBJECTIVES</a:t>
            </a:r>
          </a:p>
        </p:txBody>
      </p:sp>
      <p:sp>
        <p:nvSpPr>
          <p:cNvPr id="5" name="You should now...">
            <a:extLst>
              <a:ext uri="{FF2B5EF4-FFF2-40B4-BE49-F238E27FC236}">
                <a16:creationId xmlns:a16="http://schemas.microsoft.com/office/drawing/2014/main" id="{1A0DD6CE-B729-6548-AF0B-DE5FA57714B5}"/>
              </a:ext>
            </a:extLst>
          </p:cNvPr>
          <p:cNvSpPr txBox="1"/>
          <p:nvPr/>
        </p:nvSpPr>
        <p:spPr>
          <a:xfrm>
            <a:off x="579120" y="1757680"/>
            <a:ext cx="3872150" cy="461665"/>
          </a:xfrm>
          <a:prstGeom prst="rect">
            <a:avLst/>
          </a:prstGeom>
          <a:noFill/>
        </p:spPr>
        <p:txBody>
          <a:bodyPr wrap="none" rtlCol="0">
            <a:spAutoFit/>
          </a:bodyPr>
          <a:lstStyle/>
          <a:p>
            <a:r>
              <a:rPr lang="en-US" sz="2400" dirty="0"/>
              <a:t>You should now be able to:</a:t>
            </a:r>
          </a:p>
        </p:txBody>
      </p:sp>
      <p:sp>
        <p:nvSpPr>
          <p:cNvPr id="6" name="Objectives">
            <a:extLst>
              <a:ext uri="{FF2B5EF4-FFF2-40B4-BE49-F238E27FC236}">
                <a16:creationId xmlns:a16="http://schemas.microsoft.com/office/drawing/2014/main" id="{3731016D-A8B9-504D-A090-7317669FBB4B}"/>
              </a:ext>
            </a:extLst>
          </p:cNvPr>
          <p:cNvSpPr txBox="1"/>
          <p:nvPr/>
        </p:nvSpPr>
        <p:spPr>
          <a:xfrm>
            <a:off x="1150620" y="2529840"/>
            <a:ext cx="989076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Understand copyright as a bundle of rights, rather than just the right to copy</a:t>
            </a:r>
            <a:br>
              <a:rPr lang="en-US" sz="2400" dirty="0"/>
            </a:br>
            <a:endParaRPr lang="en-US" sz="2400" dirty="0"/>
          </a:p>
          <a:p>
            <a:pPr marL="285750" indent="-285750">
              <a:buFont typeface="Arial" panose="020B0604020202020204" pitchFamily="34" charset="0"/>
              <a:buChar char="•"/>
            </a:pPr>
            <a:r>
              <a:rPr lang="en-US" sz="2400" dirty="0"/>
              <a:t>Recognize key words and phrases in Section 3 that shape copyright, including “sole right,” “substantial,” and ”in any material form”</a:t>
            </a:r>
            <a:br>
              <a:rPr lang="en-US" sz="2400" dirty="0"/>
            </a:br>
            <a:endParaRPr lang="en-US" sz="2400" dirty="0"/>
          </a:p>
          <a:p>
            <a:pPr marL="285750" indent="-285750">
              <a:buFont typeface="Arial" panose="020B0604020202020204" pitchFamily="34" charset="0"/>
              <a:buChar char="•"/>
            </a:pPr>
            <a:r>
              <a:rPr lang="en-US" sz="2400" dirty="0"/>
              <a:t>Understand that copyright holders may authorize uses by others</a:t>
            </a:r>
          </a:p>
        </p:txBody>
      </p:sp>
    </p:spTree>
    <p:extLst>
      <p:ext uri="{BB962C8B-B14F-4D97-AF65-F5344CB8AC3E}">
        <p14:creationId xmlns:p14="http://schemas.microsoft.com/office/powerpoint/2010/main" val="42609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a:xfrm>
            <a:off x="2671282" y="526318"/>
            <a:ext cx="8682518" cy="868633"/>
          </a:xfrm>
          <a:prstGeom prst="rect">
            <a:avLst/>
          </a:prstGeom>
        </p:spPr>
        <p:txBody>
          <a:bodyPr/>
          <a:lstStyle/>
          <a:p>
            <a:r>
              <a:rPr lang="en-CA" b="1" dirty="0">
                <a:latin typeface="Arial" panose="020B0604020202020204" pitchFamily="34" charset="0"/>
                <a:cs typeface="Arial" panose="020B0604020202020204" pitchFamily="34" charset="0"/>
              </a:rPr>
              <a:t>THANK YOU FOR YOUR ATTENTION</a:t>
            </a:r>
          </a:p>
        </p:txBody>
      </p:sp>
      <p:pic>
        <p:nvPicPr>
          <p:cNvPr id="8" name="Content Placeholder 7">
            <a:extLst>
              <a:ext uri="{FF2B5EF4-FFF2-40B4-BE49-F238E27FC236}">
                <a16:creationId xmlns:a16="http://schemas.microsoft.com/office/drawing/2014/main" id="{A795F27C-BE1C-8249-87D8-5595C019405F}"/>
              </a:ext>
            </a:extLst>
          </p:cNvPr>
          <p:cNvPicPr>
            <a:picLocks noGrp="1" noChangeAspect="1"/>
          </p:cNvPicPr>
          <p:nvPr>
            <p:ph sz="quarter" idx="4294967295"/>
          </p:nvPr>
        </p:nvPicPr>
        <p:blipFill>
          <a:blip r:embed="rId3"/>
          <a:stretch>
            <a:fillRect/>
          </a:stretch>
        </p:blipFill>
        <p:spPr>
          <a:xfrm>
            <a:off x="411231" y="2517212"/>
            <a:ext cx="11369538" cy="2849485"/>
          </a:xfrm>
          <a:prstGeom prst="rect">
            <a:avLst/>
          </a:prstGeom>
        </p:spPr>
      </p:pic>
    </p:spTree>
    <p:extLst>
      <p:ext uri="{BB962C8B-B14F-4D97-AF65-F5344CB8AC3E}">
        <p14:creationId xmlns:p14="http://schemas.microsoft.com/office/powerpoint/2010/main" val="3796097429"/>
      </p:ext>
    </p:extLst>
  </p:cSld>
  <p:clrMapOvr>
    <a:masterClrMapping/>
  </p:clrMapOvr>
  <mc:AlternateContent xmlns:mc="http://schemas.openxmlformats.org/markup-compatibility/2006" xmlns:p14="http://schemas.microsoft.com/office/powerpoint/2010/main">
    <mc:Choice Requires="p14">
      <p:transition spd="slow" p14:dur="2000" advTm="7807"/>
    </mc:Choice>
    <mc:Fallback xmlns="">
      <p:transition spd="slow" advTm="78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A STAND-IN TERM</a:t>
            </a:r>
          </a:p>
        </p:txBody>
      </p:sp>
      <p:sp>
        <p:nvSpPr>
          <p:cNvPr id="2" name="COPY FORWARD">
            <a:extLst>
              <a:ext uri="{FF2B5EF4-FFF2-40B4-BE49-F238E27FC236}">
                <a16:creationId xmlns:a16="http://schemas.microsoft.com/office/drawing/2014/main" id="{47C263D4-A358-6C44-A2E9-CBA650D657E7}"/>
              </a:ext>
            </a:extLst>
          </p:cNvPr>
          <p:cNvSpPr txBox="1"/>
          <p:nvPr/>
        </p:nvSpPr>
        <p:spPr>
          <a:xfrm>
            <a:off x="4365686" y="3469284"/>
            <a:ext cx="1672253" cy="769441"/>
          </a:xfrm>
          <a:prstGeom prst="rect">
            <a:avLst/>
          </a:prstGeom>
          <a:noFill/>
        </p:spPr>
        <p:txBody>
          <a:bodyPr wrap="none" rtlCol="0">
            <a:spAutoFit/>
          </a:bodyPr>
          <a:lstStyle/>
          <a:p>
            <a:r>
              <a:rPr lang="en-US" sz="4400" dirty="0">
                <a:latin typeface="Garamond" panose="02020404030301010803" pitchFamily="18" charset="0"/>
              </a:rPr>
              <a:t>COPY</a:t>
            </a:r>
          </a:p>
        </p:txBody>
      </p:sp>
      <p:sp>
        <p:nvSpPr>
          <p:cNvPr id="11" name="RIGHT FORWARD">
            <a:extLst>
              <a:ext uri="{FF2B5EF4-FFF2-40B4-BE49-F238E27FC236}">
                <a16:creationId xmlns:a16="http://schemas.microsoft.com/office/drawing/2014/main" id="{894EC16A-7CF9-5848-8257-9F682BFCB4EC}"/>
              </a:ext>
            </a:extLst>
          </p:cNvPr>
          <p:cNvSpPr txBox="1"/>
          <p:nvPr/>
        </p:nvSpPr>
        <p:spPr>
          <a:xfrm>
            <a:off x="5878346" y="3469284"/>
            <a:ext cx="1947969" cy="769441"/>
          </a:xfrm>
          <a:prstGeom prst="rect">
            <a:avLst/>
          </a:prstGeom>
          <a:noFill/>
        </p:spPr>
        <p:txBody>
          <a:bodyPr wrap="none" rtlCol="0">
            <a:spAutoFit/>
          </a:bodyPr>
          <a:lstStyle/>
          <a:p>
            <a:r>
              <a:rPr lang="en-US" sz="4400" dirty="0">
                <a:latin typeface="Garamond" panose="02020404030301010803" pitchFamily="18" charset="0"/>
              </a:rPr>
              <a:t>RIGHT</a:t>
            </a:r>
          </a:p>
        </p:txBody>
      </p:sp>
      <p:sp>
        <p:nvSpPr>
          <p:cNvPr id="14" name="TO">
            <a:extLst>
              <a:ext uri="{FF2B5EF4-FFF2-40B4-BE49-F238E27FC236}">
                <a16:creationId xmlns:a16="http://schemas.microsoft.com/office/drawing/2014/main" id="{19AE2916-3BA9-794C-828D-A086306CA3E9}"/>
              </a:ext>
            </a:extLst>
          </p:cNvPr>
          <p:cNvSpPr txBox="1"/>
          <p:nvPr/>
        </p:nvSpPr>
        <p:spPr>
          <a:xfrm>
            <a:off x="5590030" y="3561616"/>
            <a:ext cx="756938" cy="584775"/>
          </a:xfrm>
          <a:prstGeom prst="rect">
            <a:avLst/>
          </a:prstGeom>
          <a:noFill/>
        </p:spPr>
        <p:txBody>
          <a:bodyPr wrap="none" rtlCol="0">
            <a:spAutoFit/>
          </a:bodyPr>
          <a:lstStyle/>
          <a:p>
            <a:r>
              <a:rPr lang="en-US" sz="3200" dirty="0">
                <a:latin typeface="Garamond" panose="02020404030301010803" pitchFamily="18" charset="0"/>
              </a:rPr>
              <a:t>TO</a:t>
            </a:r>
          </a:p>
        </p:txBody>
      </p:sp>
      <p:sp>
        <p:nvSpPr>
          <p:cNvPr id="16" name="RIGHT REVERSE">
            <a:extLst>
              <a:ext uri="{FF2B5EF4-FFF2-40B4-BE49-F238E27FC236}">
                <a16:creationId xmlns:a16="http://schemas.microsoft.com/office/drawing/2014/main" id="{E08E8B3F-811F-8445-B19E-61D84DF39D92}"/>
              </a:ext>
            </a:extLst>
          </p:cNvPr>
          <p:cNvSpPr txBox="1"/>
          <p:nvPr/>
        </p:nvSpPr>
        <p:spPr>
          <a:xfrm>
            <a:off x="5878345" y="3469284"/>
            <a:ext cx="1947969" cy="769441"/>
          </a:xfrm>
          <a:prstGeom prst="rect">
            <a:avLst/>
          </a:prstGeom>
          <a:noFill/>
        </p:spPr>
        <p:txBody>
          <a:bodyPr wrap="none" rtlCol="0">
            <a:spAutoFit/>
          </a:bodyPr>
          <a:lstStyle/>
          <a:p>
            <a:r>
              <a:rPr lang="en-US" sz="4400" dirty="0">
                <a:latin typeface="Garamond" panose="02020404030301010803" pitchFamily="18" charset="0"/>
              </a:rPr>
              <a:t>RIGHT</a:t>
            </a:r>
          </a:p>
        </p:txBody>
      </p:sp>
      <p:sp>
        <p:nvSpPr>
          <p:cNvPr id="17" name="COPY REVERSE">
            <a:extLst>
              <a:ext uri="{FF2B5EF4-FFF2-40B4-BE49-F238E27FC236}">
                <a16:creationId xmlns:a16="http://schemas.microsoft.com/office/drawing/2014/main" id="{D7E78332-13D3-7A40-A543-49232A102E58}"/>
              </a:ext>
            </a:extLst>
          </p:cNvPr>
          <p:cNvSpPr txBox="1"/>
          <p:nvPr/>
        </p:nvSpPr>
        <p:spPr>
          <a:xfrm>
            <a:off x="4372231" y="3469283"/>
            <a:ext cx="1672253" cy="769441"/>
          </a:xfrm>
          <a:prstGeom prst="rect">
            <a:avLst/>
          </a:prstGeom>
          <a:noFill/>
        </p:spPr>
        <p:txBody>
          <a:bodyPr wrap="none" rtlCol="0">
            <a:spAutoFit/>
          </a:bodyPr>
          <a:lstStyle/>
          <a:p>
            <a:r>
              <a:rPr lang="en-US" sz="4400" dirty="0">
                <a:latin typeface="Garamond" panose="02020404030301010803" pitchFamily="18" charset="0"/>
              </a:rPr>
              <a:t>COPY</a:t>
            </a:r>
          </a:p>
        </p:txBody>
      </p:sp>
      <p:pic>
        <p:nvPicPr>
          <p:cNvPr id="21" name="Broadcast">
            <a:extLst>
              <a:ext uri="{FF2B5EF4-FFF2-40B4-BE49-F238E27FC236}">
                <a16:creationId xmlns:a16="http://schemas.microsoft.com/office/drawing/2014/main" id="{AF7B3C13-BB53-9C4E-966B-F3D6BA6501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2042" y="3263453"/>
            <a:ext cx="952500" cy="1181100"/>
          </a:xfrm>
          <a:prstGeom prst="rect">
            <a:avLst/>
          </a:prstGeom>
        </p:spPr>
      </p:pic>
      <p:pic>
        <p:nvPicPr>
          <p:cNvPr id="23" name="Sell or Transfer">
            <a:extLst>
              <a:ext uri="{FF2B5EF4-FFF2-40B4-BE49-F238E27FC236}">
                <a16:creationId xmlns:a16="http://schemas.microsoft.com/office/drawing/2014/main" id="{E5FB698D-DB0B-8647-A1D3-888866F9F4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290" y="5014979"/>
            <a:ext cx="952500" cy="1181100"/>
          </a:xfrm>
          <a:prstGeom prst="rect">
            <a:avLst/>
          </a:prstGeom>
        </p:spPr>
      </p:pic>
      <p:pic>
        <p:nvPicPr>
          <p:cNvPr id="25" name="Make a play">
            <a:extLst>
              <a:ext uri="{FF2B5EF4-FFF2-40B4-BE49-F238E27FC236}">
                <a16:creationId xmlns:a16="http://schemas.microsoft.com/office/drawing/2014/main" id="{26BD5C3E-F763-094E-8367-E3784C8D65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89269" y="5014979"/>
            <a:ext cx="952500" cy="1181100"/>
          </a:xfrm>
          <a:prstGeom prst="rect">
            <a:avLst/>
          </a:prstGeom>
        </p:spPr>
      </p:pic>
      <p:pic>
        <p:nvPicPr>
          <p:cNvPr id="27" name="Make a recording">
            <a:extLst>
              <a:ext uri="{FF2B5EF4-FFF2-40B4-BE49-F238E27FC236}">
                <a16:creationId xmlns:a16="http://schemas.microsoft.com/office/drawing/2014/main" id="{2C2CC9F2-3E8E-544B-9663-33EFD6080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095" y="1843021"/>
            <a:ext cx="1107756" cy="1384695"/>
          </a:xfrm>
          <a:prstGeom prst="rect">
            <a:avLst/>
          </a:prstGeom>
        </p:spPr>
      </p:pic>
      <p:pic>
        <p:nvPicPr>
          <p:cNvPr id="29" name="Make a novel">
            <a:extLst>
              <a:ext uri="{FF2B5EF4-FFF2-40B4-BE49-F238E27FC236}">
                <a16:creationId xmlns:a16="http://schemas.microsoft.com/office/drawing/2014/main" id="{02B7F97E-19E2-2944-A309-CEA5DE9159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99161" y="1900056"/>
            <a:ext cx="942608" cy="1181100"/>
          </a:xfrm>
          <a:prstGeom prst="rect">
            <a:avLst/>
          </a:prstGeom>
        </p:spPr>
      </p:pic>
      <p:pic>
        <p:nvPicPr>
          <p:cNvPr id="31" name="Change format">
            <a:extLst>
              <a:ext uri="{FF2B5EF4-FFF2-40B4-BE49-F238E27FC236}">
                <a16:creationId xmlns:a16="http://schemas.microsoft.com/office/drawing/2014/main" id="{E0DA1B5F-05F1-964C-B454-74CF18B8FE0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31921" y="5205479"/>
            <a:ext cx="647700" cy="800100"/>
          </a:xfrm>
          <a:prstGeom prst="rect">
            <a:avLst/>
          </a:prstGeom>
        </p:spPr>
      </p:pic>
      <p:pic>
        <p:nvPicPr>
          <p:cNvPr id="33" name="Cinematographic work">
            <a:extLst>
              <a:ext uri="{FF2B5EF4-FFF2-40B4-BE49-F238E27FC236}">
                <a16:creationId xmlns:a16="http://schemas.microsoft.com/office/drawing/2014/main" id="{95888E2E-EFB1-1E43-9DE0-CAC9B7AE1B0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58192" y="3367826"/>
            <a:ext cx="952500" cy="1181100"/>
          </a:xfrm>
          <a:prstGeom prst="rect">
            <a:avLst/>
          </a:prstGeom>
        </p:spPr>
      </p:pic>
      <p:pic>
        <p:nvPicPr>
          <p:cNvPr id="35" name="Authorize">
            <a:extLst>
              <a:ext uri="{FF2B5EF4-FFF2-40B4-BE49-F238E27FC236}">
                <a16:creationId xmlns:a16="http://schemas.microsoft.com/office/drawing/2014/main" id="{0B3BE2F6-9EFC-4C44-99AA-5AFADAFC34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89014" y="5014979"/>
            <a:ext cx="944880" cy="1181100"/>
          </a:xfrm>
          <a:prstGeom prst="rect">
            <a:avLst/>
          </a:prstGeom>
        </p:spPr>
      </p:pic>
      <p:pic>
        <p:nvPicPr>
          <p:cNvPr id="37" name="Exhibit">
            <a:extLst>
              <a:ext uri="{FF2B5EF4-FFF2-40B4-BE49-F238E27FC236}">
                <a16:creationId xmlns:a16="http://schemas.microsoft.com/office/drawing/2014/main" id="{31BF84F1-9D1B-A24F-BE84-1A6EDF770E8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0919" y="1944818"/>
            <a:ext cx="933450" cy="1181101"/>
          </a:xfrm>
          <a:prstGeom prst="rect">
            <a:avLst/>
          </a:prstGeom>
        </p:spPr>
      </p:pic>
      <p:pic>
        <p:nvPicPr>
          <p:cNvPr id="4" name="Reproduce">
            <a:extLst>
              <a:ext uri="{FF2B5EF4-FFF2-40B4-BE49-F238E27FC236}">
                <a16:creationId xmlns:a16="http://schemas.microsoft.com/office/drawing/2014/main" id="{CDC80CBF-3485-2649-9233-662204653F3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772593" y="1804805"/>
            <a:ext cx="966355" cy="1181101"/>
          </a:xfrm>
          <a:prstGeom prst="rect">
            <a:avLst/>
          </a:prstGeom>
        </p:spPr>
      </p:pic>
    </p:spTree>
    <p:extLst>
      <p:ext uri="{BB962C8B-B14F-4D97-AF65-F5344CB8AC3E}">
        <p14:creationId xmlns:p14="http://schemas.microsoft.com/office/powerpoint/2010/main" val="18574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8.33333E-7 4.44444E-6 L -0.18164 -0.00209 " pathEditMode="relative" rAng="0" ptsTypes="AA">
                                      <p:cBhvr>
                                        <p:cTn id="14" dur="500" fill="hold"/>
                                        <p:tgtEl>
                                          <p:spTgt spid="11"/>
                                        </p:tgtEl>
                                        <p:attrNameLst>
                                          <p:attrName>ppt_x</p:attrName>
                                          <p:attrName>ppt_y</p:attrName>
                                        </p:attrNameLst>
                                      </p:cBhvr>
                                      <p:rCtr x="-9089" y="-116"/>
                                    </p:animMotion>
                                  </p:childTnLst>
                                </p:cTn>
                              </p:par>
                              <p:par>
                                <p:cTn id="15" presetID="42" presetClass="path" presetSubtype="0" accel="50000" decel="50000" fill="hold" grpId="1" nodeType="withEffect">
                                  <p:stCondLst>
                                    <p:cond delay="0"/>
                                  </p:stCondLst>
                                  <p:childTnLst>
                                    <p:animMotion origin="layout" path="M -2.5E-6 4.44444E-6 L 0.16289 -0.00209 " pathEditMode="relative" rAng="0" ptsTypes="AA">
                                      <p:cBhvr>
                                        <p:cTn id="16" dur="500" fill="hold"/>
                                        <p:tgtEl>
                                          <p:spTgt spid="2"/>
                                        </p:tgtEl>
                                        <p:attrNameLst>
                                          <p:attrName>ppt_x</p:attrName>
                                          <p:attrName>ppt_y</p:attrName>
                                        </p:attrNameLst>
                                      </p:cBhvr>
                                      <p:rCtr x="8138" y="-116"/>
                                    </p:animMotion>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 presetClass="exit" presetSubtype="0" fill="hold" grpId="2"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
                                        <p:tgtEl>
                                          <p:spTgt spid="27"/>
                                        </p:tgtEl>
                                      </p:cBhvr>
                                    </p:animEffect>
                                  </p:childTnLst>
                                </p:cTn>
                              </p:par>
                            </p:childTnLst>
                          </p:cTn>
                        </p:par>
                        <p:par>
                          <p:cTn id="41" fill="hold">
                            <p:stCondLst>
                              <p:cond delay="100"/>
                            </p:stCondLst>
                            <p:childTnLst>
                              <p:par>
                                <p:cTn id="42" presetID="10"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
                                        <p:tgtEl>
                                          <p:spTgt spid="35"/>
                                        </p:tgtEl>
                                      </p:cBhvr>
                                    </p:animEffect>
                                  </p:childTnLst>
                                </p:cTn>
                              </p:par>
                            </p:childTnLst>
                          </p:cTn>
                        </p:par>
                        <p:par>
                          <p:cTn id="45" fill="hold">
                            <p:stCondLst>
                              <p:cond delay="200"/>
                            </p:stCondLst>
                            <p:childTnLst>
                              <p:par>
                                <p:cTn id="46" presetID="10"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
                                        <p:tgtEl>
                                          <p:spTgt spid="37"/>
                                        </p:tgtEl>
                                      </p:cBhvr>
                                    </p:animEffect>
                                  </p:childTnLst>
                                </p:cTn>
                              </p:par>
                            </p:childTnLst>
                          </p:cTn>
                        </p:par>
                        <p:par>
                          <p:cTn id="49" fill="hold">
                            <p:stCondLst>
                              <p:cond delay="300"/>
                            </p:stCondLst>
                            <p:childTnLst>
                              <p:par>
                                <p:cTn id="50" presetID="10"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
                                        <p:tgtEl>
                                          <p:spTgt spid="23"/>
                                        </p:tgtEl>
                                      </p:cBhvr>
                                    </p:animEffect>
                                  </p:childTnLst>
                                </p:cTn>
                              </p:par>
                            </p:childTnLst>
                          </p:cTn>
                        </p:par>
                        <p:par>
                          <p:cTn id="53" fill="hold">
                            <p:stCondLst>
                              <p:cond delay="4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
                                        <p:tgtEl>
                                          <p:spTgt spid="4"/>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
                                        <p:tgtEl>
                                          <p:spTgt spid="21"/>
                                        </p:tgtEl>
                                      </p:cBhvr>
                                    </p:animEffect>
                                  </p:childTnLst>
                                </p:cTn>
                              </p:par>
                            </p:childTnLst>
                          </p:cTn>
                        </p:par>
                        <p:par>
                          <p:cTn id="61" fill="hold">
                            <p:stCondLst>
                              <p:cond delay="600"/>
                            </p:stCondLst>
                            <p:childTnLst>
                              <p:par>
                                <p:cTn id="62" presetID="10"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
                                        <p:tgtEl>
                                          <p:spTgt spid="31"/>
                                        </p:tgtEl>
                                      </p:cBhvr>
                                    </p:animEffect>
                                  </p:childTnLst>
                                </p:cTn>
                              </p:par>
                            </p:childTnLst>
                          </p:cTn>
                        </p:par>
                        <p:par>
                          <p:cTn id="65" fill="hold">
                            <p:stCondLst>
                              <p:cond delay="700"/>
                            </p:stCondLst>
                            <p:childTnLst>
                              <p:par>
                                <p:cTn id="66" presetID="10" presetClass="entr" presetSubtype="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
                                        <p:tgtEl>
                                          <p:spTgt spid="29"/>
                                        </p:tgtEl>
                                      </p:cBhvr>
                                    </p:animEffect>
                                  </p:childTnLst>
                                </p:cTn>
                              </p:par>
                            </p:childTnLst>
                          </p:cTn>
                        </p:par>
                        <p:par>
                          <p:cTn id="69" fill="hold">
                            <p:stCondLst>
                              <p:cond delay="800"/>
                            </p:stCondLst>
                            <p:childTnLst>
                              <p:par>
                                <p:cTn id="70" presetID="10" presetClass="entr" presetSubtype="0"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
                                        <p:tgtEl>
                                          <p:spTgt spid="33"/>
                                        </p:tgtEl>
                                      </p:cBhvr>
                                    </p:animEffect>
                                  </p:childTnLst>
                                </p:cTn>
                              </p:par>
                            </p:childTnLst>
                          </p:cTn>
                        </p:par>
                        <p:par>
                          <p:cTn id="73" fill="hold">
                            <p:stCondLst>
                              <p:cond delay="900"/>
                            </p:stCondLst>
                            <p:childTnLst>
                              <p:par>
                                <p:cTn id="74" presetID="10"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00039 4.07407E-6 L -0.37891 0.1993 " pathEditMode="relative" rAng="0" ptsTypes="AA">
                                      <p:cBhvr>
                                        <p:cTn id="80" dur="500" fill="hold"/>
                                        <p:tgtEl>
                                          <p:spTgt spid="37"/>
                                        </p:tgtEl>
                                        <p:attrNameLst>
                                          <p:attrName>ppt_x</p:attrName>
                                          <p:attrName>ppt_y</p:attrName>
                                        </p:attrNameLst>
                                      </p:cBhvr>
                                      <p:rCtr x="-18971" y="9954"/>
                                    </p:animMotion>
                                  </p:childTnLst>
                                </p:cTn>
                              </p:par>
                            </p:childTnLst>
                          </p:cTn>
                        </p:par>
                        <p:par>
                          <p:cTn id="81" fill="hold">
                            <p:stCondLst>
                              <p:cond delay="500"/>
                            </p:stCondLst>
                            <p:childTnLst>
                              <p:par>
                                <p:cTn id="82" presetID="1" presetClass="exit" presetSubtype="0" fill="hold" nodeType="afterEffect">
                                  <p:stCondLst>
                                    <p:cond delay="0"/>
                                  </p:stCondLst>
                                  <p:childTnLst>
                                    <p:set>
                                      <p:cBhvr>
                                        <p:cTn id="83" dur="1" fill="hold">
                                          <p:stCondLst>
                                            <p:cond delay="0"/>
                                          </p:stCondLst>
                                        </p:cTn>
                                        <p:tgtEl>
                                          <p:spTgt spid="37"/>
                                        </p:tgtEl>
                                        <p:attrNameLst>
                                          <p:attrName>style.visibility</p:attrName>
                                        </p:attrNameLst>
                                      </p:cBhvr>
                                      <p:to>
                                        <p:strVal val="hidden"/>
                                      </p:to>
                                    </p:set>
                                  </p:childTnLst>
                                </p:cTn>
                              </p:par>
                              <p:par>
                                <p:cTn id="84" presetID="0" presetClass="path" presetSubtype="0" accel="50000" decel="50000" fill="hold" nodeType="withEffect">
                                  <p:stCondLst>
                                    <p:cond delay="0"/>
                                  </p:stCondLst>
                                  <p:childTnLst>
                                    <p:animMotion origin="layout" path="M 3.33333E-6 -1.11111E-6 L -0.10417 -0.23333 " pathEditMode="relative" rAng="0" ptsTypes="AA">
                                      <p:cBhvr>
                                        <p:cTn id="85" dur="200" fill="hold"/>
                                        <p:tgtEl>
                                          <p:spTgt spid="25"/>
                                        </p:tgtEl>
                                        <p:attrNameLst>
                                          <p:attrName>ppt_x</p:attrName>
                                          <p:attrName>ppt_y</p:attrName>
                                        </p:attrNameLst>
                                      </p:cBhvr>
                                      <p:rCtr x="-5208" y="-11667"/>
                                    </p:animMotion>
                                  </p:childTnLst>
                                </p:cTn>
                              </p:par>
                            </p:childTnLst>
                          </p:cTn>
                        </p:par>
                        <p:par>
                          <p:cTn id="86" fill="hold">
                            <p:stCondLst>
                              <p:cond delay="700"/>
                            </p:stCondLst>
                            <p:childTnLst>
                              <p:par>
                                <p:cTn id="87" presetID="1" presetClass="exit" presetSubtype="0" fill="hold" nodeType="afterEffect">
                                  <p:stCondLst>
                                    <p:cond delay="0"/>
                                  </p:stCondLst>
                                  <p:childTnLst>
                                    <p:set>
                                      <p:cBhvr>
                                        <p:cTn id="88" dur="1" fill="hold">
                                          <p:stCondLst>
                                            <p:cond delay="0"/>
                                          </p:stCondLst>
                                        </p:cTn>
                                        <p:tgtEl>
                                          <p:spTgt spid="25"/>
                                        </p:tgtEl>
                                        <p:attrNameLst>
                                          <p:attrName>style.visibility</p:attrName>
                                        </p:attrNameLst>
                                      </p:cBhvr>
                                      <p:to>
                                        <p:strVal val="hidden"/>
                                      </p:to>
                                    </p:set>
                                  </p:childTnLst>
                                </p:cTn>
                              </p:par>
                              <p:par>
                                <p:cTn id="89" presetID="0" presetClass="path" presetSubtype="0" accel="50000" decel="50000" fill="hold" nodeType="withEffect">
                                  <p:stCondLst>
                                    <p:cond delay="0"/>
                                  </p:stCondLst>
                                  <p:childTnLst>
                                    <p:animMotion origin="layout" path="M -2.5E-6 -3.33333E-6 L 0.28737 -0.00046 " pathEditMode="relative" rAng="0" ptsTypes="AA">
                                      <p:cBhvr>
                                        <p:cTn id="90" dur="200" fill="hold"/>
                                        <p:tgtEl>
                                          <p:spTgt spid="33"/>
                                        </p:tgtEl>
                                        <p:attrNameLst>
                                          <p:attrName>ppt_x</p:attrName>
                                          <p:attrName>ppt_y</p:attrName>
                                        </p:attrNameLst>
                                      </p:cBhvr>
                                      <p:rCtr x="14362" y="-23"/>
                                    </p:animMotion>
                                  </p:childTnLst>
                                </p:cTn>
                              </p:par>
                            </p:childTnLst>
                          </p:cTn>
                        </p:par>
                        <p:par>
                          <p:cTn id="91" fill="hold">
                            <p:stCondLst>
                              <p:cond delay="900"/>
                            </p:stCondLst>
                            <p:childTnLst>
                              <p:par>
                                <p:cTn id="92" presetID="1" presetClass="exit" presetSubtype="0" fill="hold" nodeType="afterEffect">
                                  <p:stCondLst>
                                    <p:cond delay="0"/>
                                  </p:stCondLst>
                                  <p:childTnLst>
                                    <p:set>
                                      <p:cBhvr>
                                        <p:cTn id="93" dur="1" fill="hold">
                                          <p:stCondLst>
                                            <p:cond delay="0"/>
                                          </p:stCondLst>
                                        </p:cTn>
                                        <p:tgtEl>
                                          <p:spTgt spid="33"/>
                                        </p:tgtEl>
                                        <p:attrNameLst>
                                          <p:attrName>style.visibility</p:attrName>
                                        </p:attrNameLst>
                                      </p:cBhvr>
                                      <p:to>
                                        <p:strVal val="hidden"/>
                                      </p:to>
                                    </p:set>
                                  </p:childTnLst>
                                </p:cTn>
                              </p:par>
                              <p:par>
                                <p:cTn id="94" presetID="0" presetClass="path" presetSubtype="0" accel="50000" decel="50000" fill="hold" nodeType="withEffect">
                                  <p:stCondLst>
                                    <p:cond delay="0"/>
                                  </p:stCondLst>
                                  <p:childTnLst>
                                    <p:animMotion origin="layout" path="M 1.45833E-6 -1.11111E-6 L 0.15091 -0.25764 " pathEditMode="relative" rAng="0" ptsTypes="AA">
                                      <p:cBhvr>
                                        <p:cTn id="95" dur="200" fill="hold"/>
                                        <p:tgtEl>
                                          <p:spTgt spid="31"/>
                                        </p:tgtEl>
                                        <p:attrNameLst>
                                          <p:attrName>ppt_x</p:attrName>
                                          <p:attrName>ppt_y</p:attrName>
                                        </p:attrNameLst>
                                      </p:cBhvr>
                                      <p:rCtr x="7539" y="-12894"/>
                                    </p:animMotion>
                                  </p:childTnLst>
                                </p:cTn>
                              </p:par>
                            </p:childTnLst>
                          </p:cTn>
                        </p:par>
                        <p:par>
                          <p:cTn id="96" fill="hold">
                            <p:stCondLst>
                              <p:cond delay="1100"/>
                            </p:stCondLst>
                            <p:childTnLst>
                              <p:par>
                                <p:cTn id="97" presetID="1" presetClass="exit" presetSubtype="0" fill="hold" nodeType="afterEffect">
                                  <p:stCondLst>
                                    <p:cond delay="0"/>
                                  </p:stCondLst>
                                  <p:childTnLst>
                                    <p:set>
                                      <p:cBhvr>
                                        <p:cTn id="98" dur="1" fill="hold">
                                          <p:stCondLst>
                                            <p:cond delay="0"/>
                                          </p:stCondLst>
                                        </p:cTn>
                                        <p:tgtEl>
                                          <p:spTgt spid="31"/>
                                        </p:tgtEl>
                                        <p:attrNameLst>
                                          <p:attrName>style.visibility</p:attrName>
                                        </p:attrNameLst>
                                      </p:cBhvr>
                                      <p:to>
                                        <p:strVal val="hidden"/>
                                      </p:to>
                                    </p:set>
                                  </p:childTnLst>
                                </p:cTn>
                              </p:par>
                              <p:par>
                                <p:cTn id="99" presetID="0" presetClass="path" presetSubtype="0" accel="50000" decel="50000" fill="hold" nodeType="withEffect">
                                  <p:stCondLst>
                                    <p:cond delay="0"/>
                                  </p:stCondLst>
                                  <p:childTnLst>
                                    <p:animMotion origin="layout" path="M -6.25E-7 2.96296E-6 L -0.25039 0.00694 " pathEditMode="relative" rAng="0" ptsTypes="AA">
                                      <p:cBhvr>
                                        <p:cTn id="100" dur="200" fill="hold"/>
                                        <p:tgtEl>
                                          <p:spTgt spid="21"/>
                                        </p:tgtEl>
                                        <p:attrNameLst>
                                          <p:attrName>ppt_x</p:attrName>
                                          <p:attrName>ppt_y</p:attrName>
                                        </p:attrNameLst>
                                      </p:cBhvr>
                                      <p:rCtr x="-12526" y="347"/>
                                    </p:animMotion>
                                  </p:childTnLst>
                                </p:cTn>
                              </p:par>
                            </p:childTnLst>
                          </p:cTn>
                        </p:par>
                        <p:par>
                          <p:cTn id="101" fill="hold">
                            <p:stCondLst>
                              <p:cond delay="1300"/>
                            </p:stCondLst>
                            <p:childTnLst>
                              <p:par>
                                <p:cTn id="102" presetID="1" presetClass="exit" presetSubtype="0" fill="hold" nodeType="after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par>
                                <p:cTn id="104" presetID="0" presetClass="path" presetSubtype="0" accel="50000" decel="50000" fill="hold" nodeType="withEffect">
                                  <p:stCondLst>
                                    <p:cond delay="0"/>
                                  </p:stCondLst>
                                  <p:childTnLst>
                                    <p:animMotion origin="layout" path="M -1.25E-6 4.07407E-6 L 0.39297 0.20185 " pathEditMode="relative" rAng="0" ptsTypes="AA">
                                      <p:cBhvr>
                                        <p:cTn id="105" dur="200" fill="hold"/>
                                        <p:tgtEl>
                                          <p:spTgt spid="27"/>
                                        </p:tgtEl>
                                        <p:attrNameLst>
                                          <p:attrName>ppt_x</p:attrName>
                                          <p:attrName>ppt_y</p:attrName>
                                        </p:attrNameLst>
                                      </p:cBhvr>
                                      <p:rCtr x="19648" y="10093"/>
                                    </p:animMotion>
                                  </p:childTnLst>
                                </p:cTn>
                              </p:par>
                            </p:childTnLst>
                          </p:cTn>
                        </p:par>
                        <p:par>
                          <p:cTn id="106" fill="hold">
                            <p:stCondLst>
                              <p:cond delay="1500"/>
                            </p:stCondLst>
                            <p:childTnLst>
                              <p:par>
                                <p:cTn id="107" presetID="1" presetClass="exit" presetSubtype="0" fill="hold" nodeType="afterEffect">
                                  <p:stCondLst>
                                    <p:cond delay="0"/>
                                  </p:stCondLst>
                                  <p:childTnLst>
                                    <p:set>
                                      <p:cBhvr>
                                        <p:cTn id="108" dur="1" fill="hold">
                                          <p:stCondLst>
                                            <p:cond delay="0"/>
                                          </p:stCondLst>
                                        </p:cTn>
                                        <p:tgtEl>
                                          <p:spTgt spid="27"/>
                                        </p:tgtEl>
                                        <p:attrNameLst>
                                          <p:attrName>style.visibility</p:attrName>
                                        </p:attrNameLst>
                                      </p:cBhvr>
                                      <p:to>
                                        <p:strVal val="hidden"/>
                                      </p:to>
                                    </p:set>
                                  </p:childTnLst>
                                </p:cTn>
                              </p:par>
                              <p:par>
                                <p:cTn id="109" presetID="0" presetClass="path" presetSubtype="0" accel="50000" decel="50000" fill="hold" nodeType="withEffect">
                                  <p:stCondLst>
                                    <p:cond delay="0"/>
                                  </p:stCondLst>
                                  <p:childTnLst>
                                    <p:animMotion origin="layout" path="M 8.33333E-7 -1.11111E-6 L -0.37448 -0.24838 " pathEditMode="relative" rAng="0" ptsTypes="AA">
                                      <p:cBhvr>
                                        <p:cTn id="110" dur="200" fill="hold"/>
                                        <p:tgtEl>
                                          <p:spTgt spid="35"/>
                                        </p:tgtEl>
                                        <p:attrNameLst>
                                          <p:attrName>ppt_x</p:attrName>
                                          <p:attrName>ppt_y</p:attrName>
                                        </p:attrNameLst>
                                      </p:cBhvr>
                                      <p:rCtr x="-18724" y="-12431"/>
                                    </p:animMotion>
                                  </p:childTnLst>
                                </p:cTn>
                              </p:par>
                            </p:childTnLst>
                          </p:cTn>
                        </p:par>
                        <p:par>
                          <p:cTn id="111" fill="hold">
                            <p:stCondLst>
                              <p:cond delay="1700"/>
                            </p:stCondLst>
                            <p:childTnLst>
                              <p:par>
                                <p:cTn id="112" presetID="1" presetClass="exit" presetSubtype="0" fill="hold" nodeType="afterEffect">
                                  <p:stCondLst>
                                    <p:cond delay="0"/>
                                  </p:stCondLst>
                                  <p:childTnLst>
                                    <p:set>
                                      <p:cBhvr>
                                        <p:cTn id="113" dur="1" fill="hold">
                                          <p:stCondLst>
                                            <p:cond delay="0"/>
                                          </p:stCondLst>
                                        </p:cTn>
                                        <p:tgtEl>
                                          <p:spTgt spid="35"/>
                                        </p:tgtEl>
                                        <p:attrNameLst>
                                          <p:attrName>style.visibility</p:attrName>
                                        </p:attrNameLst>
                                      </p:cBhvr>
                                      <p:to>
                                        <p:strVal val="hidden"/>
                                      </p:to>
                                    </p:set>
                                  </p:childTnLst>
                                </p:cTn>
                              </p:par>
                              <p:par>
                                <p:cTn id="114" presetID="0" presetClass="path" presetSubtype="0" accel="50000" decel="50000" fill="hold" nodeType="withEffect">
                                  <p:stCondLst>
                                    <p:cond delay="0"/>
                                  </p:stCondLst>
                                  <p:childTnLst>
                                    <p:animMotion origin="layout" path="M 2.70833E-6 -4.44444E-6 L -0.10469 0.20186 " pathEditMode="relative" rAng="0" ptsTypes="AA">
                                      <p:cBhvr>
                                        <p:cTn id="115" dur="200" fill="hold"/>
                                        <p:tgtEl>
                                          <p:spTgt spid="29"/>
                                        </p:tgtEl>
                                        <p:attrNameLst>
                                          <p:attrName>ppt_x</p:attrName>
                                          <p:attrName>ppt_y</p:attrName>
                                        </p:attrNameLst>
                                      </p:cBhvr>
                                      <p:rCtr x="-5234" y="10093"/>
                                    </p:animMotion>
                                  </p:childTnLst>
                                </p:cTn>
                              </p:par>
                            </p:childTnLst>
                          </p:cTn>
                        </p:par>
                        <p:par>
                          <p:cTn id="116" fill="hold">
                            <p:stCondLst>
                              <p:cond delay="1900"/>
                            </p:stCondLst>
                            <p:childTnLst>
                              <p:par>
                                <p:cTn id="117" presetID="1" presetClass="exit" presetSubtype="0" fill="hold" nodeType="afterEffect">
                                  <p:stCondLst>
                                    <p:cond delay="0"/>
                                  </p:stCondLst>
                                  <p:childTnLst>
                                    <p:set>
                                      <p:cBhvr>
                                        <p:cTn id="118" dur="1" fill="hold">
                                          <p:stCondLst>
                                            <p:cond delay="0"/>
                                          </p:stCondLst>
                                        </p:cTn>
                                        <p:tgtEl>
                                          <p:spTgt spid="29"/>
                                        </p:tgtEl>
                                        <p:attrNameLst>
                                          <p:attrName>style.visibility</p:attrName>
                                        </p:attrNameLst>
                                      </p:cBhvr>
                                      <p:to>
                                        <p:strVal val="hidden"/>
                                      </p:to>
                                    </p:set>
                                  </p:childTnLst>
                                </p:cTn>
                              </p:par>
                              <p:par>
                                <p:cTn id="119" presetID="0" presetClass="path" presetSubtype="0" accel="50000" decel="50000" fill="hold" nodeType="withEffect">
                                  <p:stCondLst>
                                    <p:cond delay="0"/>
                                  </p:stCondLst>
                                  <p:childTnLst>
                                    <p:animMotion origin="layout" path="M -2.91667E-6 -1.11111E-6 L 0.40443 -0.24838 " pathEditMode="relative" rAng="0" ptsTypes="AA">
                                      <p:cBhvr>
                                        <p:cTn id="120" dur="200" fill="hold"/>
                                        <p:tgtEl>
                                          <p:spTgt spid="23"/>
                                        </p:tgtEl>
                                        <p:attrNameLst>
                                          <p:attrName>ppt_x</p:attrName>
                                          <p:attrName>ppt_y</p:attrName>
                                        </p:attrNameLst>
                                      </p:cBhvr>
                                      <p:rCtr x="20221" y="-12431"/>
                                    </p:animMotion>
                                  </p:childTnLst>
                                </p:cTn>
                              </p:par>
                            </p:childTnLst>
                          </p:cTn>
                        </p:par>
                        <p:par>
                          <p:cTn id="121" fill="hold">
                            <p:stCondLst>
                              <p:cond delay="2100"/>
                            </p:stCondLst>
                            <p:childTnLst>
                              <p:par>
                                <p:cTn id="122" presetID="1" presetClass="exit" presetSubtype="0" fill="hold" nodeType="afterEffect">
                                  <p:stCondLst>
                                    <p:cond delay="0"/>
                                  </p:stCondLst>
                                  <p:childTnLst>
                                    <p:set>
                                      <p:cBhvr>
                                        <p:cTn id="123" dur="1" fill="hold">
                                          <p:stCondLst>
                                            <p:cond delay="0"/>
                                          </p:stCondLst>
                                        </p:cTn>
                                        <p:tgtEl>
                                          <p:spTgt spid="23"/>
                                        </p:tgtEl>
                                        <p:attrNameLst>
                                          <p:attrName>style.visibility</p:attrName>
                                        </p:attrNameLst>
                                      </p:cBhvr>
                                      <p:to>
                                        <p:strVal val="hidden"/>
                                      </p:to>
                                    </p:set>
                                  </p:childTnLst>
                                </p:cTn>
                              </p:par>
                              <p:par>
                                <p:cTn id="124" presetID="0" presetClass="path" presetSubtype="0" accel="50000" decel="50000" fill="hold" nodeType="withEffect">
                                  <p:stCondLst>
                                    <p:cond delay="0"/>
                                  </p:stCondLst>
                                  <p:childTnLst>
                                    <p:animMotion origin="layout" path="M -4.16667E-7 -3.7037E-6 L 0.15104 0.22013 " pathEditMode="relative" rAng="0" ptsTypes="AA">
                                      <p:cBhvr>
                                        <p:cTn id="125" dur="200" fill="hold"/>
                                        <p:tgtEl>
                                          <p:spTgt spid="4"/>
                                        </p:tgtEl>
                                        <p:attrNameLst>
                                          <p:attrName>ppt_x</p:attrName>
                                          <p:attrName>ppt_y</p:attrName>
                                        </p:attrNameLst>
                                      </p:cBhvr>
                                      <p:rCtr x="7487" y="11088"/>
                                    </p:animMotion>
                                  </p:childTnLst>
                                </p:cTn>
                              </p:par>
                            </p:childTnLst>
                          </p:cTn>
                        </p:par>
                        <p:par>
                          <p:cTn id="126" fill="hold">
                            <p:stCondLst>
                              <p:cond delay="2300"/>
                            </p:stCondLst>
                            <p:childTnLst>
                              <p:par>
                                <p:cTn id="127" presetID="1" presetClass="exit" presetSubtype="0" fill="hold" nodeType="afterEffect">
                                  <p:stCondLst>
                                    <p:cond delay="0"/>
                                  </p:stCondLst>
                                  <p:childTnLst>
                                    <p:set>
                                      <p:cBhvr>
                                        <p:cTn id="12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11" grpId="0"/>
      <p:bldP spid="11" grpId="1"/>
      <p:bldP spid="11" grpId="2"/>
      <p:bldP spid="14" grpId="0"/>
      <p:bldP spid="14" grpId="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468FDA53-B3B0-6C48-B5DE-6BA02D91C1D9}"/>
              </a:ext>
            </a:extLst>
          </p:cNvPr>
          <p:cNvSpPr txBox="1">
            <a:spLocks/>
          </p:cNvSpPr>
          <p:nvPr/>
        </p:nvSpPr>
        <p:spPr>
          <a:xfrm>
            <a:off x="838200" y="1825625"/>
            <a:ext cx="5181600" cy="39655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200" dirty="0"/>
              <a:t>In section 3(1) of the </a:t>
            </a:r>
            <a:r>
              <a:rPr lang="en-US" sz="2200" i="1" dirty="0"/>
              <a:t>Copyright Act</a:t>
            </a:r>
            <a:r>
              <a:rPr lang="en-US" sz="2200" dirty="0"/>
              <a:t>, the term “sole right” means that:</a:t>
            </a:r>
          </a:p>
          <a:p>
            <a:pPr marL="0" indent="0">
              <a:buFont typeface="Arial"/>
              <a:buNone/>
            </a:pPr>
            <a:r>
              <a:rPr lang="en-US" sz="2200" dirty="0"/>
              <a:t>a) The copyright holder must have a soul in order for copyright to be valid</a:t>
            </a:r>
          </a:p>
          <a:p>
            <a:pPr marL="0" indent="0">
              <a:buFont typeface="Arial"/>
              <a:buNone/>
            </a:pPr>
            <a:r>
              <a:rPr lang="en-US" sz="2200" dirty="0">
                <a:solidFill>
                  <a:schemeClr val="accent6"/>
                </a:solidFill>
              </a:rPr>
              <a:t>b) Only the copyright holder is afforded the rights outlined in the section</a:t>
            </a:r>
          </a:p>
          <a:p>
            <a:pPr marL="0" indent="0">
              <a:buFont typeface="Arial"/>
              <a:buNone/>
            </a:pPr>
            <a:r>
              <a:rPr lang="en-US" sz="2200" dirty="0"/>
              <a:t>c) Anyone associated with the creation of a work may enjoy the rights in section 3(1)</a:t>
            </a:r>
          </a:p>
          <a:p>
            <a:pPr marL="0" indent="0">
              <a:buFont typeface="Arial"/>
              <a:buNone/>
            </a:pPr>
            <a:r>
              <a:rPr lang="en-US" sz="2200" dirty="0"/>
              <a:t>d) The copyright holder may only exercise </a:t>
            </a:r>
            <a:r>
              <a:rPr lang="en-US" sz="2200" i="1" dirty="0"/>
              <a:t>one</a:t>
            </a:r>
            <a:r>
              <a:rPr lang="en-US" sz="2200" dirty="0"/>
              <a:t> of the rights in the section</a:t>
            </a:r>
          </a:p>
        </p:txBody>
      </p:sp>
      <p:sp>
        <p:nvSpPr>
          <p:cNvPr id="4" name="Content Placeholder 2">
            <a:extLst>
              <a:ext uri="{FF2B5EF4-FFF2-40B4-BE49-F238E27FC236}">
                <a16:creationId xmlns:a16="http://schemas.microsoft.com/office/drawing/2014/main" id="{055CC6DB-FDCE-C947-8211-ABC4B5BD1247}"/>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200" dirty="0"/>
              <a:t>Which of the following rights is not covered by section 3(1) of the </a:t>
            </a:r>
            <a:r>
              <a:rPr lang="en-US" sz="2200" i="1" dirty="0"/>
              <a:t>Copyright Act</a:t>
            </a:r>
            <a:r>
              <a:rPr lang="en-US" sz="2200" dirty="0"/>
              <a:t>?</a:t>
            </a:r>
          </a:p>
          <a:p>
            <a:pPr marL="0" indent="0">
              <a:buFont typeface="Arial"/>
              <a:buNone/>
            </a:pPr>
            <a:r>
              <a:rPr lang="en-US" sz="2200" dirty="0">
                <a:solidFill>
                  <a:srgbClr val="879F3D"/>
                </a:solidFill>
              </a:rPr>
              <a:t>a) Restricting the ability for anyone to use the work under fair dealing exceptions</a:t>
            </a:r>
          </a:p>
          <a:p>
            <a:pPr marL="0" indent="0">
              <a:buFont typeface="Arial"/>
              <a:buNone/>
            </a:pPr>
            <a:r>
              <a:rPr lang="en-US" sz="2200" dirty="0"/>
              <a:t>b) Converting a novel or non-dramatic work into a play or similar dramatic work</a:t>
            </a:r>
          </a:p>
          <a:p>
            <a:pPr marL="0" indent="0">
              <a:buFont typeface="Arial"/>
              <a:buNone/>
            </a:pPr>
            <a:r>
              <a:rPr lang="en-US" sz="2200" dirty="0"/>
              <a:t>c) Making a sound recording of a copyrighted work</a:t>
            </a:r>
          </a:p>
          <a:p>
            <a:pPr marL="0" indent="0">
              <a:buFont typeface="Arial"/>
              <a:buNone/>
            </a:pPr>
            <a:r>
              <a:rPr lang="en-US" sz="2200" dirty="0"/>
              <a:t>d) Translating the work into another language</a:t>
            </a:r>
          </a:p>
        </p:txBody>
      </p:sp>
    </p:spTree>
    <p:extLst>
      <p:ext uri="{BB962C8B-B14F-4D97-AF65-F5344CB8AC3E}">
        <p14:creationId xmlns:p14="http://schemas.microsoft.com/office/powerpoint/2010/main" val="31409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2891D9FB-B81F-AE4A-9006-E22E9332C3A4}"/>
              </a:ext>
            </a:extLst>
          </p:cNvPr>
          <p:cNvSpPr txBox="1">
            <a:spLocks/>
          </p:cNvSpPr>
          <p:nvPr/>
        </p:nvSpPr>
        <p:spPr>
          <a:xfrm>
            <a:off x="838200" y="1825625"/>
            <a:ext cx="5181600" cy="39655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200" dirty="0"/>
              <a:t>The </a:t>
            </a:r>
            <a:r>
              <a:rPr lang="en-US" sz="2200" i="1" dirty="0"/>
              <a:t>Copyright Act </a:t>
            </a:r>
            <a:r>
              <a:rPr lang="en-US" sz="2200" dirty="0"/>
              <a:t>provides some exceptions to the rights given to copyright holders in section 3(1)</a:t>
            </a:r>
            <a:r>
              <a:rPr lang="en-US" sz="2200" i="1" dirty="0"/>
              <a:t>.</a:t>
            </a:r>
          </a:p>
          <a:p>
            <a:pPr marL="0" indent="0">
              <a:buFont typeface="Arial"/>
              <a:buNone/>
            </a:pPr>
            <a:r>
              <a:rPr lang="en-US" sz="2200" dirty="0">
                <a:solidFill>
                  <a:schemeClr val="accent6"/>
                </a:solidFill>
              </a:rPr>
              <a:t>a) True</a:t>
            </a:r>
          </a:p>
          <a:p>
            <a:pPr marL="0" indent="0">
              <a:buFont typeface="Arial"/>
              <a:buNone/>
            </a:pPr>
            <a:r>
              <a:rPr lang="en-US" sz="2200" dirty="0"/>
              <a:t>b) False</a:t>
            </a:r>
          </a:p>
        </p:txBody>
      </p:sp>
      <p:sp>
        <p:nvSpPr>
          <p:cNvPr id="4" name="Content Placeholder 2">
            <a:extLst>
              <a:ext uri="{FF2B5EF4-FFF2-40B4-BE49-F238E27FC236}">
                <a16:creationId xmlns:a16="http://schemas.microsoft.com/office/drawing/2014/main" id="{A0E18B81-99B7-C548-96FC-DBB1BE6A3335}"/>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200" dirty="0"/>
              <a:t>The </a:t>
            </a:r>
            <a:r>
              <a:rPr lang="en-US" sz="2200" i="1" dirty="0"/>
              <a:t>Copyright Act </a:t>
            </a:r>
            <a:r>
              <a:rPr lang="en-US" sz="2200" dirty="0"/>
              <a:t>specifies how much copying of a work can be done before the copy is considered “substantial.”</a:t>
            </a:r>
          </a:p>
          <a:p>
            <a:pPr marL="0" indent="0">
              <a:buFont typeface="Arial"/>
              <a:buNone/>
            </a:pPr>
            <a:r>
              <a:rPr lang="en-US" sz="2200" dirty="0"/>
              <a:t>a) True</a:t>
            </a:r>
          </a:p>
          <a:p>
            <a:pPr marL="0" indent="0">
              <a:buFont typeface="Arial"/>
              <a:buNone/>
            </a:pPr>
            <a:r>
              <a:rPr lang="en-US" sz="2200" dirty="0">
                <a:solidFill>
                  <a:schemeClr val="accent6"/>
                </a:solidFill>
              </a:rPr>
              <a:t>b) False</a:t>
            </a:r>
          </a:p>
        </p:txBody>
      </p:sp>
    </p:spTree>
    <p:extLst>
      <p:ext uri="{BB962C8B-B14F-4D97-AF65-F5344CB8AC3E}">
        <p14:creationId xmlns:p14="http://schemas.microsoft.com/office/powerpoint/2010/main" val="269288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468FDA53-B3B0-6C48-B5DE-6BA02D91C1D9}"/>
              </a:ext>
            </a:extLst>
          </p:cNvPr>
          <p:cNvSpPr txBox="1">
            <a:spLocks/>
          </p:cNvSpPr>
          <p:nvPr/>
        </p:nvSpPr>
        <p:spPr>
          <a:xfrm>
            <a:off x="838200" y="1825625"/>
            <a:ext cx="5181600" cy="396557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200" dirty="0"/>
              <a:t>You can distribute copies of an MP3 you have purchased in all these cases </a:t>
            </a:r>
            <a:r>
              <a:rPr lang="en-US" sz="2200" b="1" i="1" dirty="0"/>
              <a:t>except</a:t>
            </a:r>
            <a:r>
              <a:rPr lang="en-US" sz="2200" dirty="0"/>
              <a:t>:</a:t>
            </a:r>
          </a:p>
          <a:p>
            <a:pPr marL="0" indent="0">
              <a:buFont typeface="Arial"/>
              <a:buNone/>
            </a:pPr>
            <a:r>
              <a:rPr lang="en-US" sz="2200" dirty="0"/>
              <a:t>a) When copying is done under a fair dealing exception</a:t>
            </a:r>
          </a:p>
          <a:p>
            <a:pPr marL="0" indent="0">
              <a:buNone/>
            </a:pPr>
            <a:r>
              <a:rPr lang="en-US" sz="2200" dirty="0"/>
              <a:t>b) When the copyright holder has authorized you to copy their work for this purpose</a:t>
            </a:r>
          </a:p>
          <a:p>
            <a:pPr marL="0" indent="0">
              <a:buFont typeface="Arial"/>
              <a:buNone/>
            </a:pPr>
            <a:r>
              <a:rPr lang="en-US" sz="2200" dirty="0">
                <a:solidFill>
                  <a:schemeClr val="accent6"/>
                </a:solidFill>
              </a:rPr>
              <a:t>c) When the copyright holder cannot be identified</a:t>
            </a:r>
          </a:p>
          <a:p>
            <a:pPr marL="0" indent="0">
              <a:buFont typeface="Arial"/>
              <a:buNone/>
            </a:pPr>
            <a:r>
              <a:rPr lang="en-US" sz="2200" dirty="0"/>
              <a:t>d) When the copyright holder made the song available under a Creative Commons </a:t>
            </a:r>
            <a:r>
              <a:rPr lang="en-US" sz="2200" dirty="0" err="1"/>
              <a:t>licence</a:t>
            </a:r>
            <a:endParaRPr lang="en-US" sz="2200" dirty="0"/>
          </a:p>
        </p:txBody>
      </p:sp>
      <p:sp>
        <p:nvSpPr>
          <p:cNvPr id="4" name="Content Placeholder 2">
            <a:extLst>
              <a:ext uri="{FF2B5EF4-FFF2-40B4-BE49-F238E27FC236}">
                <a16:creationId xmlns:a16="http://schemas.microsoft.com/office/drawing/2014/main" id="{055CC6DB-FDCE-C947-8211-ABC4B5BD1247}"/>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200" dirty="0"/>
              <a:t>As a copyright holder, you can authorize others to use the rights in section 3(1) separately.</a:t>
            </a:r>
          </a:p>
          <a:p>
            <a:pPr marL="0" indent="0">
              <a:buFont typeface="Arial"/>
              <a:buNone/>
            </a:pPr>
            <a:r>
              <a:rPr lang="en-US" sz="2200" dirty="0">
                <a:solidFill>
                  <a:schemeClr val="accent6"/>
                </a:solidFill>
              </a:rPr>
              <a:t>a) True</a:t>
            </a:r>
          </a:p>
          <a:p>
            <a:pPr marL="0" indent="0">
              <a:buFont typeface="Arial"/>
              <a:buNone/>
            </a:pPr>
            <a:r>
              <a:rPr lang="en-US" sz="2200" dirty="0"/>
              <a:t>b) False</a:t>
            </a:r>
          </a:p>
        </p:txBody>
      </p:sp>
    </p:spTree>
    <p:extLst>
      <p:ext uri="{BB962C8B-B14F-4D97-AF65-F5344CB8AC3E}">
        <p14:creationId xmlns:p14="http://schemas.microsoft.com/office/powerpoint/2010/main" val="1209962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5CBB8B0-95A4-F84B-9F9D-84769FA9665B}"/>
              </a:ext>
            </a:extLst>
          </p:cNvPr>
          <p:cNvSpPr txBox="1">
            <a:spLocks/>
          </p:cNvSpPr>
          <p:nvPr/>
        </p:nvSpPr>
        <p:spPr>
          <a:xfrm>
            <a:off x="851192" y="1841277"/>
            <a:ext cx="10502608" cy="425043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dirty="0" err="1"/>
              <a:t>Montu</a:t>
            </a:r>
            <a:r>
              <a:rPr lang="en-US" sz="1400" dirty="0"/>
              <a:t> Yadav. (n.d.) Broadcast. </a:t>
            </a:r>
            <a:r>
              <a:rPr lang="en-US" sz="1400" i="1" dirty="0"/>
              <a:t>The Noun Project</a:t>
            </a:r>
            <a:r>
              <a:rPr lang="en-US" sz="1400" dirty="0"/>
              <a:t>. CC BY. </a:t>
            </a:r>
            <a:r>
              <a:rPr lang="en-US" sz="1400" dirty="0">
                <a:hlinkClick r:id="rId2"/>
              </a:rPr>
              <a:t>https://thenounproject.com/term/broadcast/201837</a:t>
            </a:r>
            <a:r>
              <a:rPr lang="en-US" sz="1400" dirty="0"/>
              <a:t> </a:t>
            </a:r>
          </a:p>
          <a:p>
            <a:pPr marL="0" indent="0">
              <a:buFont typeface="Arial"/>
              <a:buNone/>
            </a:pPr>
            <a:r>
              <a:rPr lang="en-US" sz="1400" dirty="0" err="1"/>
              <a:t>Andrejs</a:t>
            </a:r>
            <a:r>
              <a:rPr lang="en-US" sz="1400" dirty="0"/>
              <a:t> </a:t>
            </a:r>
            <a:r>
              <a:rPr lang="en-US" sz="1400" dirty="0" err="1"/>
              <a:t>Kirma</a:t>
            </a:r>
            <a:r>
              <a:rPr lang="en-US" sz="1400" dirty="0"/>
              <a:t>. (n.d.) Process. </a:t>
            </a:r>
            <a:r>
              <a:rPr lang="en-US" sz="1400" i="1" dirty="0"/>
              <a:t>The Noun Project</a:t>
            </a:r>
            <a:r>
              <a:rPr lang="en-US" sz="1400" dirty="0"/>
              <a:t>. CC BY. </a:t>
            </a:r>
            <a:r>
              <a:rPr lang="en-US" sz="1400" dirty="0">
                <a:hlinkClick r:id="rId3"/>
              </a:rPr>
              <a:t>https://thenounproject.com/term/process/2067352</a:t>
            </a:r>
            <a:r>
              <a:rPr lang="en-US" sz="1400" dirty="0"/>
              <a:t> </a:t>
            </a:r>
          </a:p>
          <a:p>
            <a:pPr marL="0" indent="0">
              <a:buFont typeface="Arial"/>
              <a:buNone/>
            </a:pPr>
            <a:r>
              <a:rPr lang="en-US" sz="1400" dirty="0" err="1"/>
              <a:t>Saeful</a:t>
            </a:r>
            <a:r>
              <a:rPr lang="en-US" sz="1400" dirty="0"/>
              <a:t> Muslim. (n.d.) Buy and sell. </a:t>
            </a:r>
            <a:r>
              <a:rPr lang="en-US" sz="1400" i="1" dirty="0"/>
              <a:t>The Noun Project</a:t>
            </a:r>
            <a:r>
              <a:rPr lang="en-US" sz="1400" dirty="0"/>
              <a:t>. CC BY. </a:t>
            </a:r>
            <a:r>
              <a:rPr lang="en-US" sz="1400" dirty="0">
                <a:hlinkClick r:id="rId4"/>
              </a:rPr>
              <a:t>https://thenounproject.com/term/buy-and-sell/1214799</a:t>
            </a:r>
            <a:r>
              <a:rPr lang="en-US" sz="1400" dirty="0"/>
              <a:t> </a:t>
            </a:r>
          </a:p>
          <a:p>
            <a:pPr marL="0" indent="0">
              <a:buNone/>
            </a:pPr>
            <a:r>
              <a:rPr lang="en-US" sz="1400" dirty="0"/>
              <a:t>Template. (n.d.) Authorize. </a:t>
            </a:r>
            <a:r>
              <a:rPr lang="en-US" sz="1400" i="1" dirty="0"/>
              <a:t>The Noun Project</a:t>
            </a:r>
            <a:r>
              <a:rPr lang="en-US" sz="1400" dirty="0"/>
              <a:t>. CC BY. </a:t>
            </a:r>
            <a:r>
              <a:rPr lang="en-US" sz="1400" dirty="0">
                <a:hlinkClick r:id="rId5"/>
              </a:rPr>
              <a:t>https://thenounproject.com/term/authorize/2205925</a:t>
            </a:r>
            <a:endParaRPr lang="en-US" sz="1400" dirty="0"/>
          </a:p>
          <a:p>
            <a:pPr marL="0" indent="0">
              <a:buNone/>
            </a:pPr>
            <a:r>
              <a:rPr lang="en-US" sz="1400" dirty="0"/>
              <a:t>Priyanka. (n.d.) Viewing. </a:t>
            </a:r>
            <a:r>
              <a:rPr lang="en-US" sz="1400" i="1" dirty="0"/>
              <a:t>The Noun Project</a:t>
            </a:r>
            <a:r>
              <a:rPr lang="en-US" sz="1400" dirty="0"/>
              <a:t>. CC BY. </a:t>
            </a:r>
            <a:r>
              <a:rPr lang="en-US" sz="1400" dirty="0">
                <a:hlinkClick r:id="rId6"/>
              </a:rPr>
              <a:t>https://thenounproject.com/term/viewing/1694590</a:t>
            </a:r>
            <a:r>
              <a:rPr lang="en-US" sz="1400" dirty="0"/>
              <a:t> </a:t>
            </a:r>
          </a:p>
          <a:p>
            <a:pPr marL="0" indent="0">
              <a:buFont typeface="Arial"/>
              <a:buNone/>
            </a:pPr>
            <a:r>
              <a:rPr lang="en-US" sz="1400" dirty="0"/>
              <a:t>Blair Adams. (n.d.) Drama. </a:t>
            </a:r>
            <a:r>
              <a:rPr lang="en-US" sz="1400" i="1" dirty="0"/>
              <a:t>The Noun Project</a:t>
            </a:r>
            <a:r>
              <a:rPr lang="en-US" sz="1400" dirty="0"/>
              <a:t>. CC BY. </a:t>
            </a:r>
            <a:r>
              <a:rPr lang="en-US" sz="1400" dirty="0">
                <a:hlinkClick r:id="rId7"/>
              </a:rPr>
              <a:t>https://thenounproject.com/term/drama/953398</a:t>
            </a:r>
            <a:r>
              <a:rPr lang="en-US" sz="1400" dirty="0"/>
              <a:t> </a:t>
            </a:r>
          </a:p>
          <a:p>
            <a:pPr marL="0" indent="0">
              <a:buFont typeface="Arial"/>
              <a:buNone/>
            </a:pPr>
            <a:r>
              <a:rPr lang="en-US" sz="1400" dirty="0" err="1"/>
              <a:t>Shastry</a:t>
            </a:r>
            <a:r>
              <a:rPr lang="en-US" sz="1400" dirty="0"/>
              <a:t>. (n.d.) DVD. </a:t>
            </a:r>
            <a:r>
              <a:rPr lang="en-US" sz="1400" i="1" dirty="0"/>
              <a:t>The Noun Project</a:t>
            </a:r>
            <a:r>
              <a:rPr lang="en-US" sz="1400" dirty="0"/>
              <a:t>. CC BY. </a:t>
            </a:r>
            <a:r>
              <a:rPr lang="en-US" sz="1400" dirty="0">
                <a:hlinkClick r:id="rId8"/>
              </a:rPr>
              <a:t>https://thenounproject.com/term/dvd/2163746</a:t>
            </a:r>
            <a:r>
              <a:rPr lang="en-US" sz="1400" dirty="0"/>
              <a:t> </a:t>
            </a:r>
          </a:p>
          <a:p>
            <a:pPr marL="0" indent="0">
              <a:buFont typeface="Arial"/>
              <a:buNone/>
            </a:pPr>
            <a:r>
              <a:rPr lang="en-US" sz="1400" dirty="0"/>
              <a:t>Andrey </a:t>
            </a:r>
            <a:r>
              <a:rPr lang="en-US" sz="1400" dirty="0" err="1"/>
              <a:t>Vasiliev</a:t>
            </a:r>
            <a:r>
              <a:rPr lang="en-US" sz="1400" dirty="0"/>
              <a:t>. (n.d.) Film Projector. </a:t>
            </a:r>
            <a:r>
              <a:rPr lang="en-US" sz="1400" i="1" dirty="0"/>
              <a:t>The Noun Project</a:t>
            </a:r>
            <a:r>
              <a:rPr lang="en-US" sz="1400" dirty="0"/>
              <a:t>. CC BY. </a:t>
            </a:r>
            <a:r>
              <a:rPr lang="en-US" sz="1400" dirty="0">
                <a:hlinkClick r:id="rId9"/>
              </a:rPr>
              <a:t>https://thenounproject.com/term/film-projector/336166</a:t>
            </a:r>
            <a:r>
              <a:rPr lang="en-US" sz="1400" dirty="0"/>
              <a:t>  </a:t>
            </a:r>
          </a:p>
          <a:p>
            <a:pPr marL="0" indent="0">
              <a:buFont typeface="Arial"/>
              <a:buNone/>
            </a:pPr>
            <a:r>
              <a:rPr lang="en-US" sz="1400" dirty="0"/>
              <a:t>Adrian Coquet. (n.d.) Unlock. </a:t>
            </a:r>
            <a:r>
              <a:rPr lang="en-US" sz="1400" i="1" dirty="0"/>
              <a:t>The Noun Project</a:t>
            </a:r>
            <a:r>
              <a:rPr lang="en-US" sz="1400" dirty="0"/>
              <a:t>. CC BY. </a:t>
            </a:r>
            <a:r>
              <a:rPr lang="en-US" sz="1400" dirty="0">
                <a:hlinkClick r:id="rId10"/>
              </a:rPr>
              <a:t>https://thenounproject.com/term/unlock/1862800</a:t>
            </a:r>
            <a:r>
              <a:rPr lang="en-US" sz="1400" dirty="0"/>
              <a:t> </a:t>
            </a:r>
          </a:p>
          <a:p>
            <a:pPr marL="0" indent="0">
              <a:buFont typeface="Arial"/>
              <a:buNone/>
            </a:pPr>
            <a:r>
              <a:rPr lang="en-US" sz="1400" dirty="0"/>
              <a:t>Priyanka. (n.d.) Viewing. </a:t>
            </a:r>
            <a:r>
              <a:rPr lang="en-US" sz="1400" i="1" dirty="0"/>
              <a:t>The Noun Project</a:t>
            </a:r>
            <a:r>
              <a:rPr lang="en-US" sz="1400" dirty="0"/>
              <a:t>. CC BY. </a:t>
            </a:r>
            <a:r>
              <a:rPr lang="en-US" sz="1400" dirty="0">
                <a:hlinkClick r:id="rId6"/>
              </a:rPr>
              <a:t>https://thenounproject.com/term/viewing/1694590</a:t>
            </a:r>
            <a:r>
              <a:rPr lang="en-US" sz="1400" dirty="0"/>
              <a:t> </a:t>
            </a:r>
          </a:p>
          <a:p>
            <a:pPr marL="0" indent="0">
              <a:buNone/>
            </a:pPr>
            <a:r>
              <a:rPr lang="en-US" sz="1400" dirty="0" err="1"/>
              <a:t>Geralt</a:t>
            </a:r>
            <a:r>
              <a:rPr lang="en-US" sz="1400" dirty="0"/>
              <a:t>. (2017) Atomic bomb. </a:t>
            </a:r>
            <a:r>
              <a:rPr lang="en-US" sz="1400" i="1" dirty="0" err="1"/>
              <a:t>Pixabay</a:t>
            </a:r>
            <a:r>
              <a:rPr lang="en-US" sz="1400" dirty="0"/>
              <a:t>. CC0. </a:t>
            </a:r>
            <a:r>
              <a:rPr lang="en-US" sz="1400" dirty="0">
                <a:hlinkClick r:id="rId11"/>
              </a:rPr>
              <a:t>https://pixabay.com/photos/atomic-bomb-nuclear-weapons-2621291/</a:t>
            </a:r>
            <a:r>
              <a:rPr lang="en-US" sz="1400" dirty="0"/>
              <a:t> </a:t>
            </a:r>
          </a:p>
          <a:p>
            <a:pPr marL="0" indent="0">
              <a:buNone/>
            </a:pPr>
            <a:r>
              <a:rPr lang="en-CA" sz="1400" dirty="0" err="1"/>
              <a:t>GraphicMama</a:t>
            </a:r>
            <a:r>
              <a:rPr lang="en-CA" sz="1400" dirty="0"/>
              <a:t>-team. (2016) Arab girl. </a:t>
            </a:r>
            <a:r>
              <a:rPr lang="en-CA" sz="1400" i="1" dirty="0" err="1"/>
              <a:t>Pixabay</a:t>
            </a:r>
            <a:r>
              <a:rPr lang="en-CA" sz="1400" dirty="0"/>
              <a:t>. CC0  </a:t>
            </a:r>
            <a:r>
              <a:rPr lang="en-CA" sz="1400" dirty="0">
                <a:hlinkClick r:id="rId12"/>
              </a:rPr>
              <a:t>https://pixabay.com/en/arabian-arab-girl-female-ethnic-1456184/</a:t>
            </a:r>
            <a:endParaRPr lang="en-CA" sz="1400" dirty="0"/>
          </a:p>
          <a:p>
            <a:pPr marL="0" indent="0">
              <a:buNone/>
            </a:pPr>
            <a:r>
              <a:rPr lang="en-CA" sz="1400" dirty="0" err="1"/>
              <a:t>Chrystalelizabeth</a:t>
            </a:r>
            <a:r>
              <a:rPr lang="en-CA" sz="1400" dirty="0"/>
              <a:t>. (2014) Teacher-bookworm-glasses-professor. </a:t>
            </a:r>
            <a:r>
              <a:rPr lang="en-CA" sz="1400" i="1" dirty="0" err="1"/>
              <a:t>Pixabay</a:t>
            </a:r>
            <a:r>
              <a:rPr lang="en-CA" sz="1400" dirty="0"/>
              <a:t>. CC0. </a:t>
            </a:r>
            <a:r>
              <a:rPr lang="en-CA" sz="1400" dirty="0">
                <a:hlinkClick r:id="rId13"/>
              </a:rPr>
              <a:t>https://pixabay.com/illustrations/teacher-bookworm-glasses-professor-359311/</a:t>
            </a:r>
            <a:r>
              <a:rPr lang="en-CA" sz="1400" dirty="0"/>
              <a:t>  </a:t>
            </a:r>
          </a:p>
        </p:txBody>
      </p:sp>
    </p:spTree>
    <p:extLst>
      <p:ext uri="{BB962C8B-B14F-4D97-AF65-F5344CB8AC3E}">
        <p14:creationId xmlns:p14="http://schemas.microsoft.com/office/powerpoint/2010/main" val="168620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5CBB8B0-95A4-F84B-9F9D-84769FA9665B}"/>
              </a:ext>
            </a:extLst>
          </p:cNvPr>
          <p:cNvSpPr txBox="1">
            <a:spLocks/>
          </p:cNvSpPr>
          <p:nvPr/>
        </p:nvSpPr>
        <p:spPr>
          <a:xfrm>
            <a:off x="851192" y="1841277"/>
            <a:ext cx="10502608" cy="425043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1400" dirty="0"/>
              <a:t>Clip Art by Vector Toons. (2018). Charming Cartoon Businessman. Wikimedia Commons. CC BY. </a:t>
            </a:r>
            <a:r>
              <a:rPr lang="en-CA" sz="1400" dirty="0">
                <a:hlinkClick r:id="rId3"/>
              </a:rPr>
              <a:t>https://commons.wikimedia.org/wiki/File:Charming_Cartoon_Businessman.svg</a:t>
            </a:r>
            <a:r>
              <a:rPr lang="en-CA" sz="1400" dirty="0"/>
              <a:t> </a:t>
            </a:r>
          </a:p>
          <a:p>
            <a:pPr marL="0" indent="0">
              <a:buNone/>
            </a:pPr>
            <a:r>
              <a:rPr lang="en-CA" sz="1400" dirty="0" err="1"/>
              <a:t>GraphicMama</a:t>
            </a:r>
            <a:r>
              <a:rPr lang="en-CA" sz="1400" dirty="0"/>
              <a:t>-team. (2016) </a:t>
            </a:r>
            <a:r>
              <a:rPr lang="en-CA" sz="1400" dirty="0" err="1"/>
              <a:t>AfroAmerican</a:t>
            </a:r>
            <a:r>
              <a:rPr lang="en-CA" sz="1400" dirty="0"/>
              <a:t> Business. </a:t>
            </a:r>
            <a:r>
              <a:rPr lang="en-CA" sz="1400" i="1" dirty="0" err="1"/>
              <a:t>Pixabay</a:t>
            </a:r>
            <a:r>
              <a:rPr lang="en-CA" sz="1400" dirty="0"/>
              <a:t>. CC0. </a:t>
            </a:r>
            <a:r>
              <a:rPr lang="en-CA" sz="1400" dirty="0">
                <a:hlinkClick r:id="rId4"/>
              </a:rPr>
              <a:t>https://pixabay.com/en/afro-american-afroamerican-business-1454021/</a:t>
            </a:r>
            <a:r>
              <a:rPr lang="en-CA" sz="1400" dirty="0"/>
              <a:t> </a:t>
            </a:r>
          </a:p>
          <a:p>
            <a:pPr marL="0" indent="0">
              <a:buNone/>
            </a:pPr>
            <a:r>
              <a:rPr lang="en-CA" sz="1400" dirty="0" err="1"/>
              <a:t>GraphicMama</a:t>
            </a:r>
            <a:r>
              <a:rPr lang="en-CA" sz="1400" dirty="0"/>
              <a:t>-team. (2016) Guy Music Listening. </a:t>
            </a:r>
            <a:r>
              <a:rPr lang="en-CA" sz="1400" i="1" dirty="0" err="1"/>
              <a:t>Pixabay</a:t>
            </a:r>
            <a:r>
              <a:rPr lang="en-CA" sz="1400" dirty="0"/>
              <a:t>. CC0. </a:t>
            </a:r>
            <a:r>
              <a:rPr lang="en-CA" sz="1400" dirty="0">
                <a:hlinkClick r:id="rId5"/>
              </a:rPr>
              <a:t>https://pixabay.com/en/guy-music-listening-sound-song-1456576/</a:t>
            </a:r>
            <a:r>
              <a:rPr lang="en-CA" sz="1400" dirty="0"/>
              <a:t> </a:t>
            </a:r>
          </a:p>
          <a:p>
            <a:pPr marL="0" indent="0">
              <a:buNone/>
            </a:pPr>
            <a:r>
              <a:rPr lang="en-US" sz="1400" dirty="0"/>
              <a:t>Louis Prado. (n.d.) Measuring. </a:t>
            </a:r>
            <a:r>
              <a:rPr lang="en-US" sz="1400" i="1" dirty="0"/>
              <a:t>The Noun Project</a:t>
            </a:r>
            <a:r>
              <a:rPr lang="en-US" sz="1400" dirty="0"/>
              <a:t>. CC BY.  </a:t>
            </a:r>
            <a:r>
              <a:rPr lang="en-US" sz="1400" dirty="0">
                <a:hlinkClick r:id="rId6"/>
              </a:rPr>
              <a:t>https://thenounproject.com/term/measuring/1976046</a:t>
            </a:r>
            <a:r>
              <a:rPr lang="en-US" sz="1400" dirty="0"/>
              <a:t>  </a:t>
            </a:r>
          </a:p>
          <a:p>
            <a:pPr marL="0" indent="0">
              <a:buNone/>
            </a:pPr>
            <a:r>
              <a:rPr lang="en-US" sz="1400" dirty="0" err="1"/>
              <a:t>Dilakuscan</a:t>
            </a:r>
            <a:r>
              <a:rPr lang="en-US" sz="1400" dirty="0"/>
              <a:t>. (n.d.) Blog. </a:t>
            </a:r>
            <a:r>
              <a:rPr lang="en-US" sz="1400" i="1" dirty="0"/>
              <a:t>The Noun Project</a:t>
            </a:r>
            <a:r>
              <a:rPr lang="en-US" sz="1400" dirty="0"/>
              <a:t>. CC BY. </a:t>
            </a:r>
            <a:r>
              <a:rPr lang="en-US" sz="1400" dirty="0">
                <a:hlinkClick r:id="rId7"/>
              </a:rPr>
              <a:t>https://thenounproject.com/term/blog/1299097</a:t>
            </a:r>
            <a:r>
              <a:rPr lang="en-US" sz="1400" dirty="0"/>
              <a:t> </a:t>
            </a:r>
          </a:p>
          <a:p>
            <a:pPr marL="0" indent="0">
              <a:buNone/>
            </a:pPr>
            <a:r>
              <a:rPr lang="en-US" sz="1400" dirty="0"/>
              <a:t>Adam Simpson. (n.d.) Ten commandments. </a:t>
            </a:r>
            <a:r>
              <a:rPr lang="en-US" sz="1400" i="1" dirty="0"/>
              <a:t>The Noun Project</a:t>
            </a:r>
            <a:r>
              <a:rPr lang="en-US" sz="1400" dirty="0"/>
              <a:t>. CC BY. </a:t>
            </a:r>
            <a:r>
              <a:rPr lang="en-US" sz="1400" dirty="0">
                <a:hlinkClick r:id="rId8"/>
              </a:rPr>
              <a:t>https://thenounproject.com/term/ten-commandments/209726</a:t>
            </a:r>
            <a:r>
              <a:rPr lang="en-US" sz="1400" dirty="0"/>
              <a:t> </a:t>
            </a:r>
          </a:p>
          <a:p>
            <a:pPr marL="0" indent="0">
              <a:buNone/>
            </a:pPr>
            <a:r>
              <a:rPr lang="en-US" sz="1400" dirty="0" err="1"/>
              <a:t>Rivercon</a:t>
            </a:r>
            <a:r>
              <a:rPr lang="en-US" sz="1400" dirty="0"/>
              <a:t>. (n.d.) Email. </a:t>
            </a:r>
            <a:r>
              <a:rPr lang="en-US" sz="1400" i="1" dirty="0"/>
              <a:t>The Noun Project</a:t>
            </a:r>
            <a:r>
              <a:rPr lang="en-US" sz="1400" dirty="0"/>
              <a:t>. CC BY. </a:t>
            </a:r>
            <a:r>
              <a:rPr lang="en-US" sz="1400" dirty="0">
                <a:hlinkClick r:id="rId9"/>
              </a:rPr>
              <a:t>https://thenounproject.com/term/email/2131823</a:t>
            </a:r>
            <a:r>
              <a:rPr lang="en-US" sz="1400" dirty="0"/>
              <a:t> </a:t>
            </a:r>
          </a:p>
          <a:p>
            <a:pPr marL="0" indent="0">
              <a:buNone/>
            </a:pPr>
            <a:r>
              <a:rPr lang="en-US" sz="1400" dirty="0"/>
              <a:t>Gregor </a:t>
            </a:r>
            <a:r>
              <a:rPr lang="en-US" sz="1400" dirty="0" err="1"/>
              <a:t>Cresnar</a:t>
            </a:r>
            <a:r>
              <a:rPr lang="en-US" sz="1400" dirty="0"/>
              <a:t>. (n.d.) Phone. </a:t>
            </a:r>
            <a:r>
              <a:rPr lang="en-US" sz="1400" i="1" dirty="0"/>
              <a:t>The Noun Project</a:t>
            </a:r>
            <a:r>
              <a:rPr lang="en-US" sz="1400" dirty="0"/>
              <a:t>. CC BY. </a:t>
            </a:r>
            <a:r>
              <a:rPr lang="en-US" sz="1400" dirty="0">
                <a:hlinkClick r:id="rId10"/>
              </a:rPr>
              <a:t>https://thenounproject.com/term/phone/373695</a:t>
            </a:r>
            <a:r>
              <a:rPr lang="en-US" sz="1400" dirty="0"/>
              <a:t> </a:t>
            </a:r>
          </a:p>
          <a:p>
            <a:pPr marL="0" indent="0">
              <a:buNone/>
            </a:pPr>
            <a:r>
              <a:rPr lang="en-US" sz="1400" dirty="0"/>
              <a:t>Gregor </a:t>
            </a:r>
            <a:r>
              <a:rPr lang="en-US" sz="1400" dirty="0" err="1"/>
              <a:t>Cresnar</a:t>
            </a:r>
            <a:r>
              <a:rPr lang="en-US" sz="1400" dirty="0"/>
              <a:t>. (n.d.) Fax. </a:t>
            </a:r>
            <a:r>
              <a:rPr lang="en-US" sz="1400" i="1" dirty="0"/>
              <a:t>The Noun Project</a:t>
            </a:r>
            <a:r>
              <a:rPr lang="en-US" sz="1400" dirty="0"/>
              <a:t>. CC BY. </a:t>
            </a:r>
            <a:r>
              <a:rPr lang="en-US" sz="1400" dirty="0">
                <a:hlinkClick r:id="rId11"/>
              </a:rPr>
              <a:t>https://thenounproject.com/term/fax/1008089</a:t>
            </a:r>
            <a:r>
              <a:rPr lang="en-US" sz="1400" dirty="0"/>
              <a:t> </a:t>
            </a:r>
          </a:p>
          <a:p>
            <a:pPr marL="0" indent="0">
              <a:buNone/>
            </a:pPr>
            <a:r>
              <a:rPr lang="en-US" sz="1400" dirty="0"/>
              <a:t>Celsius Creative. (n.d.) Download. </a:t>
            </a:r>
            <a:r>
              <a:rPr lang="en-US" sz="1400" i="1" dirty="0"/>
              <a:t>The Noun Project</a:t>
            </a:r>
            <a:r>
              <a:rPr lang="en-US" sz="1400" dirty="0"/>
              <a:t>. CC BY. </a:t>
            </a:r>
            <a:r>
              <a:rPr lang="en-US" sz="1400" dirty="0">
                <a:hlinkClick r:id="rId12"/>
              </a:rPr>
              <a:t>https://thenounproject.com/term/download/2217420</a:t>
            </a:r>
            <a:r>
              <a:rPr lang="en-US" sz="1400" dirty="0"/>
              <a:t> </a:t>
            </a:r>
          </a:p>
          <a:p>
            <a:pPr marL="0" indent="0">
              <a:buNone/>
            </a:pPr>
            <a:r>
              <a:rPr lang="en-US" sz="1400" dirty="0" err="1"/>
              <a:t>Vicons</a:t>
            </a:r>
            <a:r>
              <a:rPr lang="en-US" sz="1400" dirty="0"/>
              <a:t> Design. (n.d.) Podcast. </a:t>
            </a:r>
            <a:r>
              <a:rPr lang="en-US" sz="1400" i="1" dirty="0"/>
              <a:t>The Noun Project</a:t>
            </a:r>
            <a:r>
              <a:rPr lang="en-US" sz="1400" dirty="0"/>
              <a:t>. CC BY. </a:t>
            </a:r>
            <a:r>
              <a:rPr lang="en-US" sz="1400" dirty="0">
                <a:hlinkClick r:id="rId13"/>
              </a:rPr>
              <a:t>https://thenounproject.com/term/podcast/916000</a:t>
            </a:r>
            <a:r>
              <a:rPr lang="en-US" sz="1400" dirty="0"/>
              <a:t> </a:t>
            </a:r>
          </a:p>
          <a:p>
            <a:pPr marL="0" indent="0">
              <a:buNone/>
            </a:pPr>
            <a:r>
              <a:rPr lang="en-US" sz="1400" dirty="0"/>
              <a:t>H Alberto </a:t>
            </a:r>
            <a:r>
              <a:rPr lang="en-US" sz="1400" dirty="0" err="1"/>
              <a:t>Gongora</a:t>
            </a:r>
            <a:r>
              <a:rPr lang="en-US" sz="1400" dirty="0"/>
              <a:t>. (n.d.) Spam. </a:t>
            </a:r>
            <a:r>
              <a:rPr lang="en-US" sz="1400" i="1" dirty="0"/>
              <a:t>The Noun Project</a:t>
            </a:r>
            <a:r>
              <a:rPr lang="en-US" sz="1400" dirty="0"/>
              <a:t>. CC BY. </a:t>
            </a:r>
            <a:r>
              <a:rPr lang="en-US" sz="1400" dirty="0">
                <a:hlinkClick r:id="rId14"/>
              </a:rPr>
              <a:t>https://thenounproject.com/term/spam/509046</a:t>
            </a:r>
            <a:r>
              <a:rPr lang="en-US" sz="1400" dirty="0"/>
              <a:t> </a:t>
            </a:r>
          </a:p>
          <a:p>
            <a:pPr marL="0" indent="0">
              <a:buNone/>
            </a:pPr>
            <a:r>
              <a:rPr lang="en-US" sz="1400" dirty="0" err="1"/>
              <a:t>Geralt</a:t>
            </a:r>
            <a:r>
              <a:rPr lang="en-US" sz="1400" dirty="0"/>
              <a:t>. (2017). Social Media Manager. </a:t>
            </a:r>
            <a:r>
              <a:rPr lang="en-US" sz="1400" i="1" dirty="0" err="1"/>
              <a:t>Pixabay</a:t>
            </a:r>
            <a:r>
              <a:rPr lang="en-US" sz="1400" dirty="0"/>
              <a:t>. CC0. </a:t>
            </a:r>
            <a:r>
              <a:rPr lang="en-US" sz="1400" dirty="0">
                <a:hlinkClick r:id="rId15"/>
              </a:rPr>
              <a:t>https://pixabay.com/en/social-media-manager-online-1958774/</a:t>
            </a:r>
            <a:r>
              <a:rPr lang="en-US" sz="1400" dirty="0"/>
              <a:t> </a:t>
            </a:r>
          </a:p>
          <a:p>
            <a:pPr marL="0" indent="0">
              <a:buNone/>
            </a:pPr>
            <a:endParaRPr lang="en-US" sz="1400" dirty="0"/>
          </a:p>
        </p:txBody>
      </p:sp>
    </p:spTree>
    <p:extLst>
      <p:ext uri="{BB962C8B-B14F-4D97-AF65-F5344CB8AC3E}">
        <p14:creationId xmlns:p14="http://schemas.microsoft.com/office/powerpoint/2010/main" val="132411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1C76D-92AA-D74F-A2BB-320B01535949}"/>
              </a:ext>
            </a:extLst>
          </p:cNvPr>
          <p:cNvSpPr>
            <a:spLocks noGrp="1"/>
          </p:cNvSpPr>
          <p:nvPr>
            <p:ph type="body" sz="quarter" idx="15"/>
          </p:nvPr>
        </p:nvSpPr>
        <p:spPr>
          <a:xfrm>
            <a:off x="851192" y="1841277"/>
            <a:ext cx="10502608" cy="3596138"/>
          </a:xfrm>
        </p:spPr>
        <p:txBody>
          <a:bodyPr/>
          <a:lstStyle/>
          <a:p>
            <a:r>
              <a:rPr lang="en-US" sz="1400" dirty="0" err="1">
                <a:solidFill>
                  <a:schemeClr val="tx1"/>
                </a:solidFill>
              </a:rPr>
              <a:t>Fotocitizen</a:t>
            </a:r>
            <a:r>
              <a:rPr lang="en-US" sz="1400" dirty="0">
                <a:solidFill>
                  <a:schemeClr val="tx1"/>
                </a:solidFill>
              </a:rPr>
              <a:t>. (2016). Microphone Mic Vocal. </a:t>
            </a:r>
            <a:r>
              <a:rPr lang="en-US" sz="1400" i="1" dirty="0" err="1">
                <a:solidFill>
                  <a:schemeClr val="tx1"/>
                </a:solidFill>
              </a:rPr>
              <a:t>Pixabay</a:t>
            </a:r>
            <a:r>
              <a:rPr lang="en-US" sz="1400" dirty="0">
                <a:solidFill>
                  <a:schemeClr val="tx1"/>
                </a:solidFill>
              </a:rPr>
              <a:t>. CC0. </a:t>
            </a:r>
            <a:r>
              <a:rPr lang="en-US" sz="1400" dirty="0">
                <a:solidFill>
                  <a:schemeClr val="tx1"/>
                </a:solidFill>
                <a:hlinkClick r:id="rId3"/>
              </a:rPr>
              <a:t>https://pixabay.com/en/microphone-mic-vocal-media-mike-1172260/</a:t>
            </a:r>
            <a:r>
              <a:rPr lang="en-US" sz="1400" dirty="0">
                <a:solidFill>
                  <a:schemeClr val="tx1"/>
                </a:solidFill>
              </a:rPr>
              <a:t> </a:t>
            </a:r>
          </a:p>
          <a:p>
            <a:r>
              <a:rPr lang="en-US" sz="1400" dirty="0">
                <a:solidFill>
                  <a:schemeClr val="tx1"/>
                </a:solidFill>
              </a:rPr>
              <a:t>Bohdan </a:t>
            </a:r>
            <a:r>
              <a:rPr lang="en-US" sz="1400" dirty="0" err="1">
                <a:solidFill>
                  <a:schemeClr val="tx1"/>
                </a:solidFill>
              </a:rPr>
              <a:t>Burmich</a:t>
            </a:r>
            <a:r>
              <a:rPr lang="en-US" sz="1400" dirty="0">
                <a:solidFill>
                  <a:schemeClr val="tx1"/>
                </a:solidFill>
              </a:rPr>
              <a:t>. (n.d.) America. </a:t>
            </a:r>
            <a:r>
              <a:rPr lang="en-US" sz="1400" i="1" dirty="0">
                <a:solidFill>
                  <a:schemeClr val="tx1"/>
                </a:solidFill>
              </a:rPr>
              <a:t>The Noun Project</a:t>
            </a:r>
            <a:r>
              <a:rPr lang="en-US" sz="1400" dirty="0">
                <a:solidFill>
                  <a:schemeClr val="tx1"/>
                </a:solidFill>
              </a:rPr>
              <a:t>. CC BY. </a:t>
            </a:r>
            <a:r>
              <a:rPr lang="en-US" sz="1400" dirty="0">
                <a:solidFill>
                  <a:schemeClr val="tx1"/>
                </a:solidFill>
                <a:hlinkClick r:id="rId4"/>
              </a:rPr>
              <a:t>https://thenounproject.com/term/america/16699</a:t>
            </a:r>
            <a:r>
              <a:rPr lang="en-US" sz="1400" dirty="0">
                <a:solidFill>
                  <a:schemeClr val="tx1"/>
                </a:solidFill>
              </a:rPr>
              <a:t> </a:t>
            </a:r>
          </a:p>
          <a:p>
            <a:r>
              <a:rPr lang="en-CA" sz="1400" dirty="0" err="1">
                <a:solidFill>
                  <a:schemeClr val="tx1"/>
                </a:solidFill>
                <a:latin typeface="Arial" panose="020B0604020202020204" pitchFamily="34" charset="0"/>
                <a:cs typeface="Arial" panose="020B0604020202020204" pitchFamily="34" charset="0"/>
              </a:rPr>
              <a:t>Enshia</a:t>
            </a:r>
            <a:r>
              <a:rPr lang="en-CA" sz="1400" dirty="0">
                <a:solidFill>
                  <a:schemeClr val="tx1"/>
                </a:solidFill>
                <a:latin typeface="Arial" panose="020B0604020202020204" pitchFamily="34" charset="0"/>
                <a:cs typeface="Arial" panose="020B0604020202020204" pitchFamily="34" charset="0"/>
              </a:rPr>
              <a:t>. (n.d.). Book. </a:t>
            </a:r>
            <a:r>
              <a:rPr lang="en-CA" sz="1400" i="1" dirty="0">
                <a:solidFill>
                  <a:schemeClr val="tx1"/>
                </a:solidFill>
                <a:latin typeface="Arial" panose="020B0604020202020204" pitchFamily="34" charset="0"/>
                <a:cs typeface="Arial" panose="020B0604020202020204" pitchFamily="34" charset="0"/>
              </a:rPr>
              <a:t>The Noun Project</a:t>
            </a:r>
            <a:r>
              <a:rPr lang="en-CA" sz="1400" dirty="0">
                <a:solidFill>
                  <a:schemeClr val="tx1"/>
                </a:solidFill>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5"/>
              </a:rPr>
              <a:t>https://thenounproject.com/icon/1787402/</a:t>
            </a:r>
            <a:r>
              <a:rPr lang="en-CA" sz="1400" dirty="0">
                <a:latin typeface="Arial" panose="020B0604020202020204" pitchFamily="34" charset="0"/>
                <a:cs typeface="Arial" panose="020B0604020202020204" pitchFamily="34" charset="0"/>
              </a:rPr>
              <a:t> </a:t>
            </a:r>
          </a:p>
          <a:p>
            <a:r>
              <a:rPr lang="en-CA" sz="1400" dirty="0" err="1">
                <a:solidFill>
                  <a:schemeClr val="tx1"/>
                </a:solidFill>
                <a:latin typeface="Arial" panose="020B0604020202020204" pitchFamily="34" charset="0"/>
                <a:cs typeface="Arial" panose="020B0604020202020204" pitchFamily="34" charset="0"/>
              </a:rPr>
              <a:t>ProSymbols</a:t>
            </a:r>
            <a:r>
              <a:rPr lang="en-CA" sz="1400" dirty="0">
                <a:solidFill>
                  <a:schemeClr val="tx1"/>
                </a:solidFill>
                <a:latin typeface="Arial" panose="020B0604020202020204" pitchFamily="34" charset="0"/>
                <a:cs typeface="Arial" panose="020B0604020202020204" pitchFamily="34" charset="0"/>
              </a:rPr>
              <a:t>. (n.d.). Art. </a:t>
            </a:r>
            <a:r>
              <a:rPr lang="en-CA" sz="1400" i="1" dirty="0">
                <a:solidFill>
                  <a:schemeClr val="tx1"/>
                </a:solidFill>
                <a:latin typeface="Arial" panose="020B0604020202020204" pitchFamily="34" charset="0"/>
                <a:cs typeface="Arial" panose="020B0604020202020204" pitchFamily="34" charset="0"/>
              </a:rPr>
              <a:t>The Noun Project</a:t>
            </a:r>
            <a:r>
              <a:rPr lang="en-CA" sz="1400" dirty="0">
                <a:solidFill>
                  <a:schemeClr val="tx1"/>
                </a:solidFill>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6"/>
              </a:rPr>
              <a:t>https://thenounproject.com/icon/1976897</a:t>
            </a:r>
            <a:endParaRPr lang="en-CA" sz="1400" dirty="0">
              <a:latin typeface="Arial" panose="020B0604020202020204" pitchFamily="34" charset="0"/>
              <a:cs typeface="Arial" panose="020B0604020202020204" pitchFamily="34" charset="0"/>
            </a:endParaRPr>
          </a:p>
          <a:p>
            <a:r>
              <a:rPr lang="en-CA" sz="1400" dirty="0">
                <a:solidFill>
                  <a:schemeClr val="tx1"/>
                </a:solidFill>
                <a:latin typeface="Arial" panose="020B0604020202020204" pitchFamily="34" charset="0"/>
                <a:cs typeface="Arial" panose="020B0604020202020204" pitchFamily="34" charset="0"/>
              </a:rPr>
              <a:t>Atif Arshad. (</a:t>
            </a:r>
            <a:r>
              <a:rPr lang="en-CA" sz="1400" dirty="0" err="1">
                <a:solidFill>
                  <a:schemeClr val="tx1"/>
                </a:solidFill>
                <a:latin typeface="Arial" panose="020B0604020202020204" pitchFamily="34" charset="0"/>
                <a:cs typeface="Arial" panose="020B0604020202020204" pitchFamily="34" charset="0"/>
              </a:rPr>
              <a:t>n.d</a:t>
            </a:r>
            <a:r>
              <a:rPr lang="en-CA" sz="1400" dirty="0">
                <a:solidFill>
                  <a:schemeClr val="tx1"/>
                </a:solidFill>
                <a:latin typeface="Arial" panose="020B0604020202020204" pitchFamily="34" charset="0"/>
                <a:cs typeface="Arial" panose="020B0604020202020204" pitchFamily="34" charset="0"/>
              </a:rPr>
              <a:t>). Gramophone. </a:t>
            </a:r>
            <a:r>
              <a:rPr lang="en-CA" sz="1400" i="1" dirty="0">
                <a:solidFill>
                  <a:schemeClr val="tx1"/>
                </a:solidFill>
                <a:latin typeface="Arial" panose="020B0604020202020204" pitchFamily="34" charset="0"/>
                <a:cs typeface="Arial" panose="020B0604020202020204" pitchFamily="34" charset="0"/>
              </a:rPr>
              <a:t>The Noun Project</a:t>
            </a:r>
            <a:r>
              <a:rPr lang="en-CA" sz="1400" dirty="0">
                <a:solidFill>
                  <a:schemeClr val="tx1"/>
                </a:solidFill>
                <a:latin typeface="Arial" panose="020B0604020202020204" pitchFamily="34" charset="0"/>
                <a:cs typeface="Arial" panose="020B0604020202020204" pitchFamily="34" charset="0"/>
              </a:rPr>
              <a:t>. CC0. </a:t>
            </a:r>
            <a:r>
              <a:rPr lang="en-CA" sz="1400" dirty="0">
                <a:solidFill>
                  <a:schemeClr val="tx1"/>
                </a:solidFill>
              </a:rPr>
              <a:t> </a:t>
            </a:r>
            <a:r>
              <a:rPr lang="en-CA" sz="1400" dirty="0">
                <a:hlinkClick r:id="rId7"/>
              </a:rPr>
              <a:t>https://thenounproject.com/icon/1306170/</a:t>
            </a:r>
            <a:endParaRPr lang="en-US" sz="1400" dirty="0"/>
          </a:p>
          <a:p>
            <a:r>
              <a:rPr lang="en-US" sz="1400" dirty="0" err="1">
                <a:solidFill>
                  <a:schemeClr val="tx1"/>
                </a:solidFill>
              </a:rPr>
              <a:t>Shastry</a:t>
            </a:r>
            <a:r>
              <a:rPr lang="en-US" sz="1400" dirty="0">
                <a:solidFill>
                  <a:schemeClr val="tx1"/>
                </a:solidFill>
              </a:rPr>
              <a:t>. (n.d.) DVD. </a:t>
            </a:r>
            <a:r>
              <a:rPr lang="en-US" sz="1400" i="1" dirty="0">
                <a:solidFill>
                  <a:schemeClr val="tx1"/>
                </a:solidFill>
              </a:rPr>
              <a:t>The Noun Project</a:t>
            </a:r>
            <a:r>
              <a:rPr lang="en-US" sz="1400" dirty="0">
                <a:solidFill>
                  <a:schemeClr val="tx1"/>
                </a:solidFill>
              </a:rPr>
              <a:t>. CC BY. </a:t>
            </a:r>
            <a:r>
              <a:rPr lang="en-US" sz="1400" dirty="0">
                <a:hlinkClick r:id="rId8"/>
              </a:rPr>
              <a:t>https://thenounproject.com/term/dvd/2163746</a:t>
            </a:r>
            <a:r>
              <a:rPr lang="en-US" sz="1400" dirty="0"/>
              <a:t> </a:t>
            </a:r>
          </a:p>
          <a:p>
            <a:r>
              <a:rPr lang="en-US" sz="1400" dirty="0">
                <a:solidFill>
                  <a:schemeClr val="tx1"/>
                </a:solidFill>
              </a:rPr>
              <a:t>Andrey </a:t>
            </a:r>
            <a:r>
              <a:rPr lang="en-US" sz="1400" dirty="0" err="1">
                <a:solidFill>
                  <a:schemeClr val="tx1"/>
                </a:solidFill>
              </a:rPr>
              <a:t>Vasiliev</a:t>
            </a:r>
            <a:r>
              <a:rPr lang="en-US" sz="1400" dirty="0">
                <a:solidFill>
                  <a:schemeClr val="tx1"/>
                </a:solidFill>
              </a:rPr>
              <a:t>. (n.d.) Film Projector. </a:t>
            </a:r>
            <a:r>
              <a:rPr lang="en-US" sz="1400" i="1" dirty="0">
                <a:solidFill>
                  <a:schemeClr val="tx1"/>
                </a:solidFill>
              </a:rPr>
              <a:t>The Noun Project</a:t>
            </a:r>
            <a:r>
              <a:rPr lang="en-US" sz="1400" dirty="0">
                <a:solidFill>
                  <a:schemeClr val="tx1"/>
                </a:solidFill>
              </a:rPr>
              <a:t>. CC BY. </a:t>
            </a:r>
            <a:r>
              <a:rPr lang="en-US" sz="1400" dirty="0">
                <a:hlinkClick r:id="rId9"/>
              </a:rPr>
              <a:t>https://thenounproject.com/term/film-projector/336166</a:t>
            </a:r>
            <a:r>
              <a:rPr lang="en-US" sz="1400" dirty="0"/>
              <a:t>  </a:t>
            </a:r>
          </a:p>
          <a:p>
            <a:endParaRPr lang="en-US" sz="1400" dirty="0">
              <a:solidFill>
                <a:schemeClr val="tx1"/>
              </a:solidFill>
            </a:endParaRPr>
          </a:p>
        </p:txBody>
      </p:sp>
      <p:sp>
        <p:nvSpPr>
          <p:cNvPr id="3" name="Rectangle 2">
            <a:extLst>
              <a:ext uri="{FF2B5EF4-FFF2-40B4-BE49-F238E27FC236}">
                <a16:creationId xmlns:a16="http://schemas.microsoft.com/office/drawing/2014/main" id="{A6CD4984-2791-4F48-8D09-21C12D065A3D}"/>
              </a:ext>
            </a:extLst>
          </p:cNvPr>
          <p:cNvSpPr/>
          <p:nvPr/>
        </p:nvSpPr>
        <p:spPr>
          <a:xfrm>
            <a:off x="835952" y="5330735"/>
            <a:ext cx="10502608" cy="738664"/>
          </a:xfrm>
          <a:prstGeom prst="rect">
            <a:avLst/>
          </a:prstGeom>
        </p:spPr>
        <p:txBody>
          <a:bodyPr wrap="square">
            <a:spAutoFit/>
          </a:bodyPr>
          <a:lstStyle/>
          <a:p>
            <a:r>
              <a:rPr lang="en-US" sz="1400" dirty="0">
                <a:solidFill>
                  <a:schemeClr val="tx1"/>
                </a:solidFill>
              </a:rPr>
              <a:t>Closing Slides Music: </a:t>
            </a:r>
            <a:r>
              <a:rPr lang="en-US" sz="1400" dirty="0" err="1">
                <a:solidFill>
                  <a:schemeClr val="tx1"/>
                </a:solidFill>
              </a:rPr>
              <a:t>Rybak</a:t>
            </a:r>
            <a:r>
              <a:rPr lang="en-US" sz="1400" dirty="0">
                <a:solidFill>
                  <a:schemeClr val="tx1"/>
                </a:solidFill>
              </a:rPr>
              <a:t>, </a:t>
            </a:r>
            <a:r>
              <a:rPr lang="en-US" sz="1400" dirty="0" err="1">
                <a:solidFill>
                  <a:schemeClr val="tx1"/>
                </a:solidFill>
              </a:rPr>
              <a:t>Nazar</a:t>
            </a:r>
            <a:r>
              <a:rPr lang="en-US" sz="1400" dirty="0">
                <a:solidFill>
                  <a:schemeClr val="tx1"/>
                </a:solidFill>
              </a:rPr>
              <a:t>. (n.d.). Corporate Inspired. </a:t>
            </a:r>
            <a:r>
              <a:rPr lang="en-US" sz="1400" dirty="0" err="1">
                <a:solidFill>
                  <a:schemeClr val="tx1"/>
                </a:solidFill>
              </a:rPr>
              <a:t>HookSounds</a:t>
            </a:r>
            <a:r>
              <a:rPr lang="en-US" sz="1400" dirty="0">
                <a:solidFill>
                  <a:schemeClr val="tx1"/>
                </a:solidFill>
              </a:rPr>
              <a:t>. CC BY. </a:t>
            </a:r>
            <a:r>
              <a:rPr lang="en-US" sz="1400" dirty="0">
                <a:hlinkClick r:id="rId10"/>
              </a:rPr>
              <a:t>http://www.hooksounds.com/</a:t>
            </a:r>
            <a:r>
              <a:rPr lang="en-US" sz="1400" dirty="0"/>
              <a:t> </a:t>
            </a:r>
          </a:p>
          <a:p>
            <a:endParaRPr lang="en-US" sz="1400" dirty="0"/>
          </a:p>
          <a:p>
            <a:r>
              <a:rPr lang="en-US" sz="1400" dirty="0">
                <a:solidFill>
                  <a:schemeClr val="tx1"/>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24428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515E7-52EB-EE40-A790-032533D47FFC}"/>
              </a:ext>
            </a:extLst>
          </p:cNvPr>
          <p:cNvSpPr>
            <a:spLocks noGrp="1"/>
          </p:cNvSpPr>
          <p:nvPr>
            <p:ph type="body" sz="quarter" idx="10"/>
          </p:nvPr>
        </p:nvSpPr>
        <p:spPr/>
        <p:txBody>
          <a:bodyPr/>
          <a:lstStyle/>
          <a:p>
            <a:r>
              <a:rPr lang="en-CA" dirty="0"/>
              <a:t>University of Alberta. 2019. “Section 3: Copyright in Works.” Opening Up Copyright Instructional Module. https://</a:t>
            </a:r>
            <a:r>
              <a:rPr lang="en-CA" dirty="0" err="1"/>
              <a:t>www.ualberta.ca</a:t>
            </a:r>
            <a:r>
              <a:rPr lang="en-CA" dirty="0"/>
              <a:t>/copyright/resources/opening-up-copyright-instructional-modules </a:t>
            </a:r>
          </a:p>
          <a:p>
            <a:endParaRPr lang="en-US" dirty="0"/>
          </a:p>
        </p:txBody>
      </p:sp>
    </p:spTree>
    <p:extLst>
      <p:ext uri="{BB962C8B-B14F-4D97-AF65-F5344CB8AC3E}">
        <p14:creationId xmlns:p14="http://schemas.microsoft.com/office/powerpoint/2010/main" val="2871025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052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5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SECTION 3</a:t>
            </a:r>
          </a:p>
        </p:txBody>
      </p:sp>
      <p:grpSp>
        <p:nvGrpSpPr>
          <p:cNvPr id="6" name="Copyright Act logo">
            <a:extLst>
              <a:ext uri="{FF2B5EF4-FFF2-40B4-BE49-F238E27FC236}">
                <a16:creationId xmlns:a16="http://schemas.microsoft.com/office/drawing/2014/main" id="{F68716DD-CF8F-5D49-BB70-07386D62F049}"/>
              </a:ext>
            </a:extLst>
          </p:cNvPr>
          <p:cNvGrpSpPr/>
          <p:nvPr/>
        </p:nvGrpSpPr>
        <p:grpSpPr>
          <a:xfrm>
            <a:off x="1206476" y="1984499"/>
            <a:ext cx="3462353" cy="3927730"/>
            <a:chOff x="493747" y="1394952"/>
            <a:chExt cx="3209925" cy="3860628"/>
          </a:xfrm>
        </p:grpSpPr>
        <p:pic>
          <p:nvPicPr>
            <p:cNvPr id="7" name="Picture 6" descr="Image result for canada coat of arm">
              <a:extLst>
                <a:ext uri="{FF2B5EF4-FFF2-40B4-BE49-F238E27FC236}">
                  <a16:creationId xmlns:a16="http://schemas.microsoft.com/office/drawing/2014/main" id="{9E3092C1-5258-AC46-9C36-1BDA980C7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3" y="1394952"/>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0A27D41-0902-1740-8404-7229FEBD29FF}"/>
                </a:ext>
              </a:extLst>
            </p:cNvPr>
            <p:cNvPicPr>
              <a:picLocks noChangeAspect="1"/>
            </p:cNvPicPr>
            <p:nvPr/>
          </p:nvPicPr>
          <p:blipFill>
            <a:blip r:embed="rId4"/>
            <a:stretch>
              <a:fillRect/>
            </a:stretch>
          </p:blipFill>
          <p:spPr>
            <a:xfrm>
              <a:off x="1203993" y="3393076"/>
              <a:ext cx="1485900" cy="228600"/>
            </a:xfrm>
            <a:prstGeom prst="rect">
              <a:avLst/>
            </a:prstGeom>
          </p:spPr>
        </p:pic>
        <p:pic>
          <p:nvPicPr>
            <p:cNvPr id="10" name="Picture 9">
              <a:extLst>
                <a:ext uri="{FF2B5EF4-FFF2-40B4-BE49-F238E27FC236}">
                  <a16:creationId xmlns:a16="http://schemas.microsoft.com/office/drawing/2014/main" id="{E09CDA02-DD72-A94B-8827-073B76C3F58F}"/>
                </a:ext>
              </a:extLst>
            </p:cNvPr>
            <p:cNvPicPr>
              <a:picLocks noChangeAspect="1"/>
            </p:cNvPicPr>
            <p:nvPr/>
          </p:nvPicPr>
          <p:blipFill>
            <a:blip r:embed="rId5"/>
            <a:stretch>
              <a:fillRect/>
            </a:stretch>
          </p:blipFill>
          <p:spPr>
            <a:xfrm>
              <a:off x="493747" y="3674430"/>
              <a:ext cx="3209925" cy="1581150"/>
            </a:xfrm>
            <a:prstGeom prst="rect">
              <a:avLst/>
            </a:prstGeom>
          </p:spPr>
        </p:pic>
      </p:grpSp>
      <p:pic>
        <p:nvPicPr>
          <p:cNvPr id="3" name="Section 3 screencap" descr="A screenshot of a cell phone&#13;&#10;&#13;&#10;Description automatically generated">
            <a:extLst>
              <a:ext uri="{FF2B5EF4-FFF2-40B4-BE49-F238E27FC236}">
                <a16:creationId xmlns:a16="http://schemas.microsoft.com/office/drawing/2014/main" id="{AF957A05-F8EC-7044-B0A9-FE0DA83987E4}"/>
              </a:ext>
            </a:extLst>
          </p:cNvPr>
          <p:cNvPicPr>
            <a:picLocks noChangeAspect="1"/>
          </p:cNvPicPr>
          <p:nvPr/>
        </p:nvPicPr>
        <p:blipFill>
          <a:blip r:embed="rId6"/>
          <a:stretch>
            <a:fillRect/>
          </a:stretch>
        </p:blipFill>
        <p:spPr>
          <a:xfrm>
            <a:off x="6483811" y="1543697"/>
            <a:ext cx="4501714" cy="5001904"/>
          </a:xfrm>
          <a:prstGeom prst="rect">
            <a:avLst/>
          </a:prstGeom>
        </p:spPr>
      </p:pic>
      <p:pic>
        <p:nvPicPr>
          <p:cNvPr id="11" name="Heart" descr="Heart">
            <a:extLst>
              <a:ext uri="{FF2B5EF4-FFF2-40B4-BE49-F238E27FC236}">
                <a16:creationId xmlns:a16="http://schemas.microsoft.com/office/drawing/2014/main" id="{EF26F8F7-7BCD-B84D-A6AF-A0AD5E1048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9307" y="2554403"/>
            <a:ext cx="2728783" cy="2728783"/>
          </a:xfrm>
          <a:prstGeom prst="rect">
            <a:avLst/>
          </a:prstGeom>
        </p:spPr>
      </p:pic>
      <p:sp>
        <p:nvSpPr>
          <p:cNvPr id="2" name="Section g highlight">
            <a:extLst>
              <a:ext uri="{FF2B5EF4-FFF2-40B4-BE49-F238E27FC236}">
                <a16:creationId xmlns:a16="http://schemas.microsoft.com/office/drawing/2014/main" id="{96468833-AE33-4C4A-A7FD-1D02730EC66A}"/>
              </a:ext>
            </a:extLst>
          </p:cNvPr>
          <p:cNvSpPr/>
          <p:nvPr/>
        </p:nvSpPr>
        <p:spPr>
          <a:xfrm>
            <a:off x="6258178" y="4509477"/>
            <a:ext cx="5093677" cy="43766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 3 in heart">
            <a:extLst>
              <a:ext uri="{FF2B5EF4-FFF2-40B4-BE49-F238E27FC236}">
                <a16:creationId xmlns:a16="http://schemas.microsoft.com/office/drawing/2014/main" id="{67DBB1CB-D9FA-9140-9606-908C0310E582}"/>
              </a:ext>
            </a:extLst>
          </p:cNvPr>
          <p:cNvSpPr txBox="1"/>
          <p:nvPr/>
        </p:nvSpPr>
        <p:spPr>
          <a:xfrm>
            <a:off x="4596801" y="3382746"/>
            <a:ext cx="1213794" cy="830997"/>
          </a:xfrm>
          <a:prstGeom prst="rect">
            <a:avLst/>
          </a:prstGeom>
          <a:noFill/>
        </p:spPr>
        <p:txBody>
          <a:bodyPr wrap="none" rtlCol="0">
            <a:spAutoFit/>
          </a:bodyPr>
          <a:lstStyle/>
          <a:p>
            <a:r>
              <a:rPr lang="en-US" sz="4800" b="1" dirty="0">
                <a:solidFill>
                  <a:schemeClr val="bg1"/>
                </a:solidFill>
              </a:rPr>
              <a:t>s. 3</a:t>
            </a:r>
          </a:p>
        </p:txBody>
      </p:sp>
      <p:sp>
        <p:nvSpPr>
          <p:cNvPr id="12" name="June 6 1988">
            <a:extLst>
              <a:ext uri="{FF2B5EF4-FFF2-40B4-BE49-F238E27FC236}">
                <a16:creationId xmlns:a16="http://schemas.microsoft.com/office/drawing/2014/main" id="{04740B7B-6C0F-1040-B0BF-7ECC1CFCDBED}"/>
              </a:ext>
            </a:extLst>
          </p:cNvPr>
          <p:cNvSpPr txBox="1"/>
          <p:nvPr/>
        </p:nvSpPr>
        <p:spPr>
          <a:xfrm>
            <a:off x="3921761" y="2860019"/>
            <a:ext cx="2896947" cy="2554545"/>
          </a:xfrm>
          <a:prstGeom prst="rect">
            <a:avLst/>
          </a:prstGeom>
          <a:noFill/>
        </p:spPr>
        <p:txBody>
          <a:bodyPr wrap="none" rtlCol="0">
            <a:spAutoFit/>
          </a:bodyPr>
          <a:lstStyle/>
          <a:p>
            <a:pPr algn="ctr"/>
            <a:r>
              <a:rPr lang="en-US" sz="8000" dirty="0">
                <a:latin typeface="Chiller" panose="020F0502020204030204" pitchFamily="34" charset="0"/>
                <a:cs typeface="Chiller" panose="020F0502020204030204" pitchFamily="34" charset="0"/>
              </a:rPr>
              <a:t>JUNE 6,</a:t>
            </a:r>
          </a:p>
          <a:p>
            <a:pPr algn="ctr"/>
            <a:r>
              <a:rPr lang="en-US" sz="8000" dirty="0">
                <a:latin typeface="Chiller" panose="020F0502020204030204" pitchFamily="34" charset="0"/>
                <a:cs typeface="Chiller" panose="020F0502020204030204" pitchFamily="34" charset="0"/>
              </a:rPr>
              <a:t>1988</a:t>
            </a:r>
          </a:p>
        </p:txBody>
      </p:sp>
      <p:pic>
        <p:nvPicPr>
          <p:cNvPr id="13" name="Atomic bomb">
            <a:extLst>
              <a:ext uri="{FF2B5EF4-FFF2-40B4-BE49-F238E27FC236}">
                <a16:creationId xmlns:a16="http://schemas.microsoft.com/office/drawing/2014/main" id="{27338AC1-7F24-5F4C-B49F-67B23EF55530}"/>
              </a:ext>
            </a:extLst>
          </p:cNvPr>
          <p:cNvPicPr>
            <a:picLocks noChangeAspect="1"/>
          </p:cNvPicPr>
          <p:nvPr/>
        </p:nvPicPr>
        <p:blipFill>
          <a:blip r:embed="rId9"/>
          <a:stretch>
            <a:fillRect/>
          </a:stretch>
        </p:blipFill>
        <p:spPr>
          <a:xfrm>
            <a:off x="-55231" y="-191586"/>
            <a:ext cx="12626818" cy="8417878"/>
          </a:xfrm>
          <a:prstGeom prst="rect">
            <a:avLst/>
          </a:prstGeom>
        </p:spPr>
      </p:pic>
    </p:spTree>
    <p:extLst>
      <p:ext uri="{BB962C8B-B14F-4D97-AF65-F5344CB8AC3E}">
        <p14:creationId xmlns:p14="http://schemas.microsoft.com/office/powerpoint/2010/main" val="135601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75E-6 -3.33333E-6 L 0.08893 -0.0037 " pathEditMode="relative" rAng="0" ptsTypes="AA">
                                      <p:cBhvr>
                                        <p:cTn id="30" dur="2000" fill="hold"/>
                                        <p:tgtEl>
                                          <p:spTgt spid="3"/>
                                        </p:tgtEl>
                                        <p:attrNameLst>
                                          <p:attrName>ppt_x</p:attrName>
                                          <p:attrName>ppt_y</p:attrName>
                                        </p:attrNameLst>
                                      </p:cBhvr>
                                      <p:rCtr x="4440" y="-185"/>
                                    </p:animMotion>
                                  </p:childTnLst>
                                </p:cTn>
                              </p:par>
                              <p:par>
                                <p:cTn id="31" presetID="42" presetClass="path" presetSubtype="0" accel="50000" decel="50000" fill="hold" nodeType="withEffect">
                                  <p:stCondLst>
                                    <p:cond delay="0"/>
                                  </p:stCondLst>
                                  <p:childTnLst>
                                    <p:animMotion origin="layout" path="M 4.58333E-6 -4.44444E-6 L -0.09089 0.00232 " pathEditMode="relative" rAng="0" ptsTypes="AA">
                                      <p:cBhvr>
                                        <p:cTn id="32" dur="2000" fill="hold"/>
                                        <p:tgtEl>
                                          <p:spTgt spid="6"/>
                                        </p:tgtEl>
                                        <p:attrNameLst>
                                          <p:attrName>ppt_x</p:attrName>
                                          <p:attrName>ppt_y</p:attrName>
                                        </p:attrNameLst>
                                      </p:cBhvr>
                                      <p:rCtr x="-4544" y="116"/>
                                    </p:animMotion>
                                  </p:childTnLst>
                                </p:cTn>
                              </p:par>
                              <p:par>
                                <p:cTn id="33" presetID="42" presetClass="path" presetSubtype="0" accel="50000" decel="50000" fill="hold" grpId="1" nodeType="withEffect">
                                  <p:stCondLst>
                                    <p:cond delay="0"/>
                                  </p:stCondLst>
                                  <p:childTnLst>
                                    <p:animMotion origin="layout" path="M 4.58333E-6 -1.85185E-6 L 0.0888 -1.85185E-6 " pathEditMode="relative" rAng="0" ptsTypes="AA">
                                      <p:cBhvr>
                                        <p:cTn id="34" dur="2000" fill="hold"/>
                                        <p:tgtEl>
                                          <p:spTgt spid="2"/>
                                        </p:tgtEl>
                                        <p:attrNameLst>
                                          <p:attrName>ppt_x</p:attrName>
                                          <p:attrName>ppt_y</p:attrName>
                                        </p:attrNameLst>
                                      </p:cBhvr>
                                      <p:rCtr x="4440"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500"/>
                                        <p:tgtEl>
                                          <p:spTgt spid="12"/>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0DE412-894E-E648-A9F7-D4B7B2A73FC7}"/>
              </a:ext>
            </a:extLst>
          </p:cNvPr>
          <p:cNvSpPr>
            <a:spLocks noGrp="1"/>
          </p:cNvSpPr>
          <p:nvPr>
            <p:ph type="title"/>
          </p:nvPr>
        </p:nvSpPr>
        <p:spPr/>
        <p:txBody>
          <a:bodyPr/>
          <a:lstStyle/>
          <a:p>
            <a:r>
              <a:rPr lang="en-US" dirty="0"/>
              <a:t>SECTION 3 IS VERY SPECIFIC!</a:t>
            </a:r>
          </a:p>
        </p:txBody>
      </p:sp>
      <p:sp>
        <p:nvSpPr>
          <p:cNvPr id="2" name="C">
            <a:extLst>
              <a:ext uri="{FF2B5EF4-FFF2-40B4-BE49-F238E27FC236}">
                <a16:creationId xmlns:a16="http://schemas.microsoft.com/office/drawing/2014/main" id="{850EBE0A-CD7A-C74E-A959-8C972D7EE714}"/>
              </a:ext>
            </a:extLst>
          </p:cNvPr>
          <p:cNvSpPr txBox="1"/>
          <p:nvPr/>
        </p:nvSpPr>
        <p:spPr>
          <a:xfrm>
            <a:off x="2310449" y="3097462"/>
            <a:ext cx="966931" cy="1569660"/>
          </a:xfrm>
          <a:prstGeom prst="rect">
            <a:avLst/>
          </a:prstGeom>
          <a:noFill/>
        </p:spPr>
        <p:txBody>
          <a:bodyPr wrap="none" rtlCol="0">
            <a:spAutoFit/>
          </a:bodyPr>
          <a:lstStyle/>
          <a:p>
            <a:r>
              <a:rPr lang="en-US" sz="9600" dirty="0">
                <a:solidFill>
                  <a:srgbClr val="FF0000"/>
                </a:solidFill>
                <a:latin typeface="Garamond" panose="02020404030301010803" pitchFamily="18" charset="0"/>
              </a:rPr>
              <a:t>C</a:t>
            </a:r>
          </a:p>
        </p:txBody>
      </p:sp>
      <p:sp>
        <p:nvSpPr>
          <p:cNvPr id="5" name="O">
            <a:extLst>
              <a:ext uri="{FF2B5EF4-FFF2-40B4-BE49-F238E27FC236}">
                <a16:creationId xmlns:a16="http://schemas.microsoft.com/office/drawing/2014/main" id="{65ED9960-D26B-6149-809B-D47E145EDAA6}"/>
              </a:ext>
            </a:extLst>
          </p:cNvPr>
          <p:cNvSpPr txBox="1"/>
          <p:nvPr/>
        </p:nvSpPr>
        <p:spPr>
          <a:xfrm>
            <a:off x="3089812" y="3097462"/>
            <a:ext cx="1146468" cy="1569660"/>
          </a:xfrm>
          <a:prstGeom prst="rect">
            <a:avLst/>
          </a:prstGeom>
          <a:noFill/>
        </p:spPr>
        <p:txBody>
          <a:bodyPr wrap="none" rtlCol="0">
            <a:spAutoFit/>
          </a:bodyPr>
          <a:lstStyle/>
          <a:p>
            <a:r>
              <a:rPr lang="en-US" sz="9600" dirty="0">
                <a:solidFill>
                  <a:srgbClr val="FFC000"/>
                </a:solidFill>
                <a:latin typeface="Garamond" panose="02020404030301010803" pitchFamily="18" charset="0"/>
              </a:rPr>
              <a:t>O</a:t>
            </a:r>
          </a:p>
        </p:txBody>
      </p:sp>
      <p:sp>
        <p:nvSpPr>
          <p:cNvPr id="6" name="P">
            <a:extLst>
              <a:ext uri="{FF2B5EF4-FFF2-40B4-BE49-F238E27FC236}">
                <a16:creationId xmlns:a16="http://schemas.microsoft.com/office/drawing/2014/main" id="{A20BE556-8D65-DD43-95BE-81FD3DA72D5B}"/>
              </a:ext>
            </a:extLst>
          </p:cNvPr>
          <p:cNvSpPr txBox="1"/>
          <p:nvPr/>
        </p:nvSpPr>
        <p:spPr>
          <a:xfrm>
            <a:off x="4033082" y="3097462"/>
            <a:ext cx="877163" cy="1569660"/>
          </a:xfrm>
          <a:prstGeom prst="rect">
            <a:avLst/>
          </a:prstGeom>
          <a:noFill/>
        </p:spPr>
        <p:txBody>
          <a:bodyPr wrap="none" rtlCol="0">
            <a:spAutoFit/>
          </a:bodyPr>
          <a:lstStyle/>
          <a:p>
            <a:r>
              <a:rPr lang="en-US" sz="9600" dirty="0">
                <a:solidFill>
                  <a:srgbClr val="92D050"/>
                </a:solidFill>
                <a:latin typeface="Garamond" panose="02020404030301010803" pitchFamily="18" charset="0"/>
              </a:rPr>
              <a:t>P</a:t>
            </a:r>
          </a:p>
        </p:txBody>
      </p:sp>
      <p:sp>
        <p:nvSpPr>
          <p:cNvPr id="7" name="Y">
            <a:extLst>
              <a:ext uri="{FF2B5EF4-FFF2-40B4-BE49-F238E27FC236}">
                <a16:creationId xmlns:a16="http://schemas.microsoft.com/office/drawing/2014/main" id="{F2DC49F1-AF2F-AB4A-B449-3920F3FAAE0A}"/>
              </a:ext>
            </a:extLst>
          </p:cNvPr>
          <p:cNvSpPr txBox="1"/>
          <p:nvPr/>
        </p:nvSpPr>
        <p:spPr>
          <a:xfrm>
            <a:off x="4756604" y="3097462"/>
            <a:ext cx="992579" cy="1569660"/>
          </a:xfrm>
          <a:prstGeom prst="rect">
            <a:avLst/>
          </a:prstGeom>
          <a:noFill/>
        </p:spPr>
        <p:txBody>
          <a:bodyPr wrap="none" rtlCol="0">
            <a:spAutoFit/>
          </a:bodyPr>
          <a:lstStyle/>
          <a:p>
            <a:r>
              <a:rPr lang="en-US" sz="9600" dirty="0">
                <a:solidFill>
                  <a:srgbClr val="00B050"/>
                </a:solidFill>
                <a:latin typeface="Garamond" panose="02020404030301010803" pitchFamily="18" charset="0"/>
              </a:rPr>
              <a:t>Y</a:t>
            </a:r>
          </a:p>
        </p:txBody>
      </p:sp>
      <p:sp>
        <p:nvSpPr>
          <p:cNvPr id="8" name="R">
            <a:extLst>
              <a:ext uri="{FF2B5EF4-FFF2-40B4-BE49-F238E27FC236}">
                <a16:creationId xmlns:a16="http://schemas.microsoft.com/office/drawing/2014/main" id="{BE2C5962-0846-1E40-BBA6-653DBB5894B4}"/>
              </a:ext>
            </a:extLst>
          </p:cNvPr>
          <p:cNvSpPr txBox="1"/>
          <p:nvPr/>
        </p:nvSpPr>
        <p:spPr>
          <a:xfrm>
            <a:off x="5655359" y="3097462"/>
            <a:ext cx="954107" cy="1569660"/>
          </a:xfrm>
          <a:prstGeom prst="rect">
            <a:avLst/>
          </a:prstGeom>
          <a:noFill/>
        </p:spPr>
        <p:txBody>
          <a:bodyPr wrap="none" rtlCol="0">
            <a:spAutoFit/>
          </a:bodyPr>
          <a:lstStyle/>
          <a:p>
            <a:r>
              <a:rPr lang="en-US" sz="9600" dirty="0">
                <a:solidFill>
                  <a:srgbClr val="00B0F0"/>
                </a:solidFill>
                <a:latin typeface="Garamond" panose="02020404030301010803" pitchFamily="18" charset="0"/>
              </a:rPr>
              <a:t>R</a:t>
            </a:r>
          </a:p>
        </p:txBody>
      </p:sp>
      <p:sp>
        <p:nvSpPr>
          <p:cNvPr id="9" name="I">
            <a:extLst>
              <a:ext uri="{FF2B5EF4-FFF2-40B4-BE49-F238E27FC236}">
                <a16:creationId xmlns:a16="http://schemas.microsoft.com/office/drawing/2014/main" id="{EF45256F-1C6C-EF42-AC1C-8417688B2DB5}"/>
              </a:ext>
            </a:extLst>
          </p:cNvPr>
          <p:cNvSpPr txBox="1"/>
          <p:nvPr/>
        </p:nvSpPr>
        <p:spPr>
          <a:xfrm>
            <a:off x="6512477" y="3097462"/>
            <a:ext cx="620683" cy="1569660"/>
          </a:xfrm>
          <a:prstGeom prst="rect">
            <a:avLst/>
          </a:prstGeom>
          <a:noFill/>
        </p:spPr>
        <p:txBody>
          <a:bodyPr wrap="none" rtlCol="0">
            <a:spAutoFit/>
          </a:bodyPr>
          <a:lstStyle/>
          <a:p>
            <a:r>
              <a:rPr lang="en-US" sz="9600" dirty="0">
                <a:solidFill>
                  <a:srgbClr val="0070C0"/>
                </a:solidFill>
                <a:latin typeface="Garamond" panose="02020404030301010803" pitchFamily="18" charset="0"/>
              </a:rPr>
              <a:t>I</a:t>
            </a:r>
          </a:p>
        </p:txBody>
      </p:sp>
      <p:sp>
        <p:nvSpPr>
          <p:cNvPr id="10" name="G">
            <a:extLst>
              <a:ext uri="{FF2B5EF4-FFF2-40B4-BE49-F238E27FC236}">
                <a16:creationId xmlns:a16="http://schemas.microsoft.com/office/drawing/2014/main" id="{277A9D2F-07D6-1F45-BCC0-971E8BE079B6}"/>
              </a:ext>
            </a:extLst>
          </p:cNvPr>
          <p:cNvSpPr txBox="1"/>
          <p:nvPr/>
        </p:nvSpPr>
        <p:spPr>
          <a:xfrm>
            <a:off x="6993127" y="3097462"/>
            <a:ext cx="1133644" cy="1569660"/>
          </a:xfrm>
          <a:prstGeom prst="rect">
            <a:avLst/>
          </a:prstGeom>
          <a:noFill/>
        </p:spPr>
        <p:txBody>
          <a:bodyPr wrap="none" rtlCol="0">
            <a:spAutoFit/>
          </a:bodyPr>
          <a:lstStyle/>
          <a:p>
            <a:r>
              <a:rPr lang="en-US" sz="9600" dirty="0">
                <a:solidFill>
                  <a:srgbClr val="002060"/>
                </a:solidFill>
                <a:latin typeface="Garamond" panose="02020404030301010803" pitchFamily="18" charset="0"/>
              </a:rPr>
              <a:t>G</a:t>
            </a:r>
          </a:p>
        </p:txBody>
      </p:sp>
      <p:sp>
        <p:nvSpPr>
          <p:cNvPr id="11" name="H">
            <a:extLst>
              <a:ext uri="{FF2B5EF4-FFF2-40B4-BE49-F238E27FC236}">
                <a16:creationId xmlns:a16="http://schemas.microsoft.com/office/drawing/2014/main" id="{423DD3A6-D6B8-6E4A-84F8-ECC622F8B803}"/>
              </a:ext>
            </a:extLst>
          </p:cNvPr>
          <p:cNvSpPr txBox="1"/>
          <p:nvPr/>
        </p:nvSpPr>
        <p:spPr>
          <a:xfrm>
            <a:off x="7919249" y="3097462"/>
            <a:ext cx="1133644" cy="1569660"/>
          </a:xfrm>
          <a:prstGeom prst="rect">
            <a:avLst/>
          </a:prstGeom>
          <a:noFill/>
        </p:spPr>
        <p:txBody>
          <a:bodyPr wrap="none" rtlCol="0">
            <a:spAutoFit/>
          </a:bodyPr>
          <a:lstStyle/>
          <a:p>
            <a:r>
              <a:rPr lang="en-US" sz="9600" dirty="0">
                <a:solidFill>
                  <a:srgbClr val="7030A0"/>
                </a:solidFill>
                <a:latin typeface="Garamond" panose="02020404030301010803" pitchFamily="18" charset="0"/>
              </a:rPr>
              <a:t>H</a:t>
            </a:r>
          </a:p>
        </p:txBody>
      </p:sp>
      <p:sp>
        <p:nvSpPr>
          <p:cNvPr id="12" name="T">
            <a:extLst>
              <a:ext uri="{FF2B5EF4-FFF2-40B4-BE49-F238E27FC236}">
                <a16:creationId xmlns:a16="http://schemas.microsoft.com/office/drawing/2014/main" id="{42A0951E-2216-1A45-83C3-53A5D08CCE0D}"/>
              </a:ext>
            </a:extLst>
          </p:cNvPr>
          <p:cNvSpPr txBox="1"/>
          <p:nvPr/>
        </p:nvSpPr>
        <p:spPr>
          <a:xfrm>
            <a:off x="8940268" y="3097462"/>
            <a:ext cx="941283" cy="1569660"/>
          </a:xfrm>
          <a:prstGeom prst="rect">
            <a:avLst/>
          </a:prstGeom>
          <a:noFill/>
        </p:spPr>
        <p:txBody>
          <a:bodyPr wrap="none" rtlCol="0">
            <a:spAutoFit/>
          </a:bodyPr>
          <a:lstStyle/>
          <a:p>
            <a:r>
              <a:rPr lang="en-US" sz="9600" dirty="0">
                <a:solidFill>
                  <a:srgbClr val="C00000"/>
                </a:solidFill>
                <a:latin typeface="Garamond" panose="02020404030301010803" pitchFamily="18" charset="0"/>
              </a:rPr>
              <a:t>T</a:t>
            </a:r>
          </a:p>
        </p:txBody>
      </p:sp>
    </p:spTree>
    <p:extLst>
      <p:ext uri="{BB962C8B-B14F-4D97-AF65-F5344CB8AC3E}">
        <p14:creationId xmlns:p14="http://schemas.microsoft.com/office/powerpoint/2010/main" val="4169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500"/>
                                        <p:tgtEl>
                                          <p:spTgt spid="2"/>
                                        </p:tgtEl>
                                      </p:cBhvr>
                                    </p:animEffect>
                                    <p:anim calcmode="lin" valueType="num">
                                      <p:cBhvr>
                                        <p:cTn id="8" dur="8500" fill="hold"/>
                                        <p:tgtEl>
                                          <p:spTgt spid="2"/>
                                        </p:tgtEl>
                                        <p:attrNameLst>
                                          <p:attrName>ppt_x</p:attrName>
                                        </p:attrNameLst>
                                      </p:cBhvr>
                                      <p:tavLst>
                                        <p:tav tm="0">
                                          <p:val>
                                            <p:strVal val="#ppt_x"/>
                                          </p:val>
                                        </p:tav>
                                        <p:tav tm="100000">
                                          <p:val>
                                            <p:strVal val="#ppt_x"/>
                                          </p:val>
                                        </p:tav>
                                      </p:tavLst>
                                    </p:anim>
                                    <p:anim calcmode="lin" valueType="num">
                                      <p:cBhvr>
                                        <p:cTn id="9" dur="7650" decel="100000" fill="hold"/>
                                        <p:tgtEl>
                                          <p:spTgt spid="2"/>
                                        </p:tgtEl>
                                        <p:attrNameLst>
                                          <p:attrName>ppt_y</p:attrName>
                                        </p:attrNameLst>
                                      </p:cBhvr>
                                      <p:tavLst>
                                        <p:tav tm="0">
                                          <p:val>
                                            <p:strVal val="#ppt_y+1"/>
                                          </p:val>
                                        </p:tav>
                                        <p:tav tm="100000">
                                          <p:val>
                                            <p:strVal val="#ppt_y-.03"/>
                                          </p:val>
                                        </p:tav>
                                      </p:tavLst>
                                    </p:anim>
                                    <p:anim calcmode="lin" valueType="num">
                                      <p:cBhvr>
                                        <p:cTn id="10" dur="850" accel="100000" fill="hold">
                                          <p:stCondLst>
                                            <p:cond delay="7650"/>
                                          </p:stCondLst>
                                        </p:cTn>
                                        <p:tgtEl>
                                          <p:spTgt spid="2"/>
                                        </p:tgtEl>
                                        <p:attrNameLst>
                                          <p:attrName>ppt_y</p:attrName>
                                        </p:attrNameLst>
                                      </p:cBhvr>
                                      <p:tavLst>
                                        <p:tav tm="0">
                                          <p:val>
                                            <p:strVal val="#ppt_y-.03"/>
                                          </p:val>
                                        </p:tav>
                                        <p:tav tm="100000">
                                          <p:val>
                                            <p:strVal val="#ppt_y"/>
                                          </p:val>
                                        </p:tav>
                                      </p:tavLst>
                                    </p:anim>
                                  </p:childTnLst>
                                </p:cTn>
                              </p:par>
                              <p:par>
                                <p:cTn id="11" presetID="2" presetClass="entr" presetSubtype="3"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8500" fill="hold"/>
                                        <p:tgtEl>
                                          <p:spTgt spid="5"/>
                                        </p:tgtEl>
                                        <p:attrNameLst>
                                          <p:attrName>ppt_x</p:attrName>
                                        </p:attrNameLst>
                                      </p:cBhvr>
                                      <p:tavLst>
                                        <p:tav tm="0">
                                          <p:val>
                                            <p:strVal val="1+#ppt_w/2"/>
                                          </p:val>
                                        </p:tav>
                                        <p:tav tm="100000">
                                          <p:val>
                                            <p:strVal val="#ppt_x"/>
                                          </p:val>
                                        </p:tav>
                                      </p:tavLst>
                                    </p:anim>
                                    <p:anim calcmode="lin" valueType="num">
                                      <p:cBhvr additive="base">
                                        <p:cTn id="14" dur="8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8500" fill="hold"/>
                                        <p:tgtEl>
                                          <p:spTgt spid="6"/>
                                        </p:tgtEl>
                                        <p:attrNameLst>
                                          <p:attrName>ppt_x</p:attrName>
                                        </p:attrNameLst>
                                      </p:cBhvr>
                                      <p:tavLst>
                                        <p:tav tm="0">
                                          <p:val>
                                            <p:strVal val="1+#ppt_w/2"/>
                                          </p:val>
                                        </p:tav>
                                        <p:tav tm="100000">
                                          <p:val>
                                            <p:strVal val="#ppt_x"/>
                                          </p:val>
                                        </p:tav>
                                      </p:tavLst>
                                    </p:anim>
                                    <p:anim calcmode="lin" valueType="num">
                                      <p:cBhvr additive="base">
                                        <p:cTn id="18" dur="8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8500" fill="hold"/>
                                        <p:tgtEl>
                                          <p:spTgt spid="7"/>
                                        </p:tgtEl>
                                        <p:attrNameLst>
                                          <p:attrName>ppt_x</p:attrName>
                                        </p:attrNameLst>
                                      </p:cBhvr>
                                      <p:tavLst>
                                        <p:tav tm="0">
                                          <p:val>
                                            <p:strVal val="0-#ppt_w/2"/>
                                          </p:val>
                                        </p:tav>
                                        <p:tav tm="100000">
                                          <p:val>
                                            <p:strVal val="#ppt_x"/>
                                          </p:val>
                                        </p:tav>
                                      </p:tavLst>
                                    </p:anim>
                                    <p:anim calcmode="lin" valueType="num">
                                      <p:cBhvr additive="base">
                                        <p:cTn id="22" dur="8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8500" fill="hold"/>
                                        <p:tgtEl>
                                          <p:spTgt spid="8"/>
                                        </p:tgtEl>
                                        <p:attrNameLst>
                                          <p:attrName>ppt_x</p:attrName>
                                        </p:attrNameLst>
                                      </p:cBhvr>
                                      <p:tavLst>
                                        <p:tav tm="0">
                                          <p:val>
                                            <p:strVal val="#ppt_x"/>
                                          </p:val>
                                        </p:tav>
                                        <p:tav tm="100000">
                                          <p:val>
                                            <p:strVal val="#ppt_x"/>
                                          </p:val>
                                        </p:tav>
                                      </p:tavLst>
                                    </p:anim>
                                    <p:anim calcmode="lin" valueType="num">
                                      <p:cBhvr additive="base">
                                        <p:cTn id="26" dur="8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8500" fill="hold"/>
                                        <p:tgtEl>
                                          <p:spTgt spid="9"/>
                                        </p:tgtEl>
                                        <p:attrNameLst>
                                          <p:attrName>ppt_x</p:attrName>
                                        </p:attrNameLst>
                                      </p:cBhvr>
                                      <p:tavLst>
                                        <p:tav tm="0">
                                          <p:val>
                                            <p:strVal val="1+#ppt_w/2"/>
                                          </p:val>
                                        </p:tav>
                                        <p:tav tm="100000">
                                          <p:val>
                                            <p:strVal val="#ppt_x"/>
                                          </p:val>
                                        </p:tav>
                                      </p:tavLst>
                                    </p:anim>
                                    <p:anim calcmode="lin" valueType="num">
                                      <p:cBhvr additive="base">
                                        <p:cTn id="30" dur="8500" fill="hold"/>
                                        <p:tgtEl>
                                          <p:spTgt spid="9"/>
                                        </p:tgtEl>
                                        <p:attrNameLst>
                                          <p:attrName>ppt_y</p:attrName>
                                        </p:attrNameLst>
                                      </p:cBhvr>
                                      <p:tavLst>
                                        <p:tav tm="0">
                                          <p:val>
                                            <p:strVal val="#ppt_y"/>
                                          </p:val>
                                        </p:tav>
                                        <p:tav tm="100000">
                                          <p:val>
                                            <p:strVal val="#ppt_y"/>
                                          </p:val>
                                        </p:tav>
                                      </p:tavLst>
                                    </p:anim>
                                  </p:childTnLst>
                                </p:cTn>
                              </p:par>
                              <p:par>
                                <p:cTn id="31" presetID="37" presetClass="entr"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8500"/>
                                        <p:tgtEl>
                                          <p:spTgt spid="10"/>
                                        </p:tgtEl>
                                      </p:cBhvr>
                                    </p:animEffect>
                                    <p:anim calcmode="lin" valueType="num">
                                      <p:cBhvr>
                                        <p:cTn id="34" dur="8500" fill="hold"/>
                                        <p:tgtEl>
                                          <p:spTgt spid="10"/>
                                        </p:tgtEl>
                                        <p:attrNameLst>
                                          <p:attrName>ppt_x</p:attrName>
                                        </p:attrNameLst>
                                      </p:cBhvr>
                                      <p:tavLst>
                                        <p:tav tm="0">
                                          <p:val>
                                            <p:strVal val="#ppt_x"/>
                                          </p:val>
                                        </p:tav>
                                        <p:tav tm="100000">
                                          <p:val>
                                            <p:strVal val="#ppt_x"/>
                                          </p:val>
                                        </p:tav>
                                      </p:tavLst>
                                    </p:anim>
                                    <p:anim calcmode="lin" valueType="num">
                                      <p:cBhvr>
                                        <p:cTn id="35" dur="7650" decel="100000" fill="hold"/>
                                        <p:tgtEl>
                                          <p:spTgt spid="10"/>
                                        </p:tgtEl>
                                        <p:attrNameLst>
                                          <p:attrName>ppt_y</p:attrName>
                                        </p:attrNameLst>
                                      </p:cBhvr>
                                      <p:tavLst>
                                        <p:tav tm="0">
                                          <p:val>
                                            <p:strVal val="#ppt_y+1"/>
                                          </p:val>
                                        </p:tav>
                                        <p:tav tm="100000">
                                          <p:val>
                                            <p:strVal val="#ppt_y-.03"/>
                                          </p:val>
                                        </p:tav>
                                      </p:tavLst>
                                    </p:anim>
                                    <p:anim calcmode="lin" valueType="num">
                                      <p:cBhvr>
                                        <p:cTn id="36" dur="850" accel="100000" fill="hold">
                                          <p:stCondLst>
                                            <p:cond delay="7650"/>
                                          </p:stCondLst>
                                        </p:cTn>
                                        <p:tgtEl>
                                          <p:spTgt spid="10"/>
                                        </p:tgtEl>
                                        <p:attrNameLst>
                                          <p:attrName>ppt_y</p:attrName>
                                        </p:attrNameLst>
                                      </p:cBhvr>
                                      <p:tavLst>
                                        <p:tav tm="0">
                                          <p:val>
                                            <p:strVal val="#ppt_y-.03"/>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8500" fill="hold"/>
                                        <p:tgtEl>
                                          <p:spTgt spid="11"/>
                                        </p:tgtEl>
                                        <p:attrNameLst>
                                          <p:attrName>ppt_x</p:attrName>
                                        </p:attrNameLst>
                                      </p:cBhvr>
                                      <p:tavLst>
                                        <p:tav tm="0">
                                          <p:val>
                                            <p:strVal val="0-#ppt_w/2"/>
                                          </p:val>
                                        </p:tav>
                                        <p:tav tm="100000">
                                          <p:val>
                                            <p:strVal val="#ppt_x"/>
                                          </p:val>
                                        </p:tav>
                                      </p:tavLst>
                                    </p:anim>
                                    <p:anim calcmode="lin" valueType="num">
                                      <p:cBhvr additive="base">
                                        <p:cTn id="40" dur="85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8500" fill="hold"/>
                                        <p:tgtEl>
                                          <p:spTgt spid="12"/>
                                        </p:tgtEl>
                                        <p:attrNameLst>
                                          <p:attrName>ppt_x</p:attrName>
                                        </p:attrNameLst>
                                      </p:cBhvr>
                                      <p:tavLst>
                                        <p:tav tm="0">
                                          <p:val>
                                            <p:strVal val="0-#ppt_w/2"/>
                                          </p:val>
                                        </p:tav>
                                        <p:tav tm="100000">
                                          <p:val>
                                            <p:strVal val="#ppt_x"/>
                                          </p:val>
                                        </p:tav>
                                      </p:tavLst>
                                    </p:anim>
                                    <p:anim calcmode="lin" valueType="num">
                                      <p:cBhvr additive="base">
                                        <p:cTn id="44" dur="8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1"/>
      <p:bldP spid="6" grpId="0"/>
      <p:bldP spid="7" grpId="0"/>
      <p:bldP spid="8" grpId="0"/>
      <p:bldP spid="9" grpId="0"/>
      <p:bldP spid="10" grpId="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2938F8-3ED7-A24B-BEC0-0BD8E7CB13C2}"/>
              </a:ext>
            </a:extLst>
          </p:cNvPr>
          <p:cNvSpPr>
            <a:spLocks noGrp="1"/>
          </p:cNvSpPr>
          <p:nvPr>
            <p:ph type="title"/>
          </p:nvPr>
        </p:nvSpPr>
        <p:spPr/>
        <p:txBody>
          <a:bodyPr/>
          <a:lstStyle/>
          <a:p>
            <a:r>
              <a:rPr lang="en-US" dirty="0"/>
              <a:t>EXAMINING SECTION 3(1)</a:t>
            </a:r>
          </a:p>
        </p:txBody>
      </p:sp>
      <p:grpSp>
        <p:nvGrpSpPr>
          <p:cNvPr id="14" name="Copyright Act logo">
            <a:extLst>
              <a:ext uri="{FF2B5EF4-FFF2-40B4-BE49-F238E27FC236}">
                <a16:creationId xmlns:a16="http://schemas.microsoft.com/office/drawing/2014/main" id="{E2F84D33-AF02-FE48-8D05-D21DD23ABF26}"/>
              </a:ext>
            </a:extLst>
          </p:cNvPr>
          <p:cNvGrpSpPr/>
          <p:nvPr/>
        </p:nvGrpSpPr>
        <p:grpSpPr>
          <a:xfrm>
            <a:off x="4364824" y="2187699"/>
            <a:ext cx="3462353" cy="3927730"/>
            <a:chOff x="493747" y="1394952"/>
            <a:chExt cx="3209925" cy="3860628"/>
          </a:xfrm>
        </p:grpSpPr>
        <p:pic>
          <p:nvPicPr>
            <p:cNvPr id="15" name="Picture 14" descr="Image result for canada coat of arm">
              <a:extLst>
                <a:ext uri="{FF2B5EF4-FFF2-40B4-BE49-F238E27FC236}">
                  <a16:creationId xmlns:a16="http://schemas.microsoft.com/office/drawing/2014/main" id="{4C5C745C-060F-FF43-8379-1ADFDFC09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3" y="1394952"/>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C5BEE5D-8668-3D4E-913C-9137B46E8B53}"/>
                </a:ext>
              </a:extLst>
            </p:cNvPr>
            <p:cNvPicPr>
              <a:picLocks noChangeAspect="1"/>
            </p:cNvPicPr>
            <p:nvPr/>
          </p:nvPicPr>
          <p:blipFill>
            <a:blip r:embed="rId4"/>
            <a:stretch>
              <a:fillRect/>
            </a:stretch>
          </p:blipFill>
          <p:spPr>
            <a:xfrm>
              <a:off x="1203993" y="3393076"/>
              <a:ext cx="1485900" cy="228600"/>
            </a:xfrm>
            <a:prstGeom prst="rect">
              <a:avLst/>
            </a:prstGeom>
          </p:spPr>
        </p:pic>
        <p:pic>
          <p:nvPicPr>
            <p:cNvPr id="17" name="Picture 16">
              <a:extLst>
                <a:ext uri="{FF2B5EF4-FFF2-40B4-BE49-F238E27FC236}">
                  <a16:creationId xmlns:a16="http://schemas.microsoft.com/office/drawing/2014/main" id="{2A359F9F-336F-7548-8665-6EC957842082}"/>
                </a:ext>
              </a:extLst>
            </p:cNvPr>
            <p:cNvPicPr>
              <a:picLocks noChangeAspect="1"/>
            </p:cNvPicPr>
            <p:nvPr/>
          </p:nvPicPr>
          <p:blipFill>
            <a:blip r:embed="rId5"/>
            <a:stretch>
              <a:fillRect/>
            </a:stretch>
          </p:blipFill>
          <p:spPr>
            <a:xfrm>
              <a:off x="493747" y="3674430"/>
              <a:ext cx="3209925" cy="1581150"/>
            </a:xfrm>
            <a:prstGeom prst="rect">
              <a:avLst/>
            </a:prstGeom>
          </p:spPr>
        </p:pic>
      </p:grpSp>
      <p:sp>
        <p:nvSpPr>
          <p:cNvPr id="20" name="full quote">
            <a:extLst>
              <a:ext uri="{FF2B5EF4-FFF2-40B4-BE49-F238E27FC236}">
                <a16:creationId xmlns:a16="http://schemas.microsoft.com/office/drawing/2014/main" id="{AE95091F-C19C-FD4A-A1DD-0E866E8E6E66}"/>
              </a:ext>
            </a:extLst>
          </p:cNvPr>
          <p:cNvSpPr txBox="1"/>
          <p:nvPr/>
        </p:nvSpPr>
        <p:spPr>
          <a:xfrm>
            <a:off x="2972464" y="2380675"/>
            <a:ext cx="8800807" cy="3170099"/>
          </a:xfrm>
          <a:prstGeom prst="rect">
            <a:avLst/>
          </a:prstGeom>
          <a:noFill/>
        </p:spPr>
        <p:txBody>
          <a:bodyPr wrap="none" rtlCol="0">
            <a:spAutoFit/>
          </a:bodyPr>
          <a:lstStyle/>
          <a:p>
            <a:pPr algn="r"/>
            <a:r>
              <a:rPr lang="en-CA" sz="4000" dirty="0"/>
              <a:t>“… means the sole right to produce or</a:t>
            </a:r>
          </a:p>
          <a:p>
            <a:pPr algn="r"/>
            <a:r>
              <a:rPr lang="en-CA" sz="4000" dirty="0"/>
              <a:t>reproduce the work or any</a:t>
            </a:r>
          </a:p>
          <a:p>
            <a:pPr algn="r"/>
            <a:r>
              <a:rPr lang="en-CA" sz="4000" dirty="0"/>
              <a:t>substantial part thereof</a:t>
            </a:r>
          </a:p>
          <a:p>
            <a:pPr algn="r"/>
            <a:r>
              <a:rPr lang="en-CA" sz="4000" dirty="0"/>
              <a:t>in any material form</a:t>
            </a:r>
          </a:p>
          <a:p>
            <a:pPr algn="r"/>
            <a:r>
              <a:rPr lang="en-CA" sz="4000" dirty="0"/>
              <a:t>whatever...”</a:t>
            </a:r>
            <a:endParaRPr lang="en-US" sz="4000" dirty="0"/>
          </a:p>
        </p:txBody>
      </p:sp>
    </p:spTree>
    <p:extLst>
      <p:ext uri="{BB962C8B-B14F-4D97-AF65-F5344CB8AC3E}">
        <p14:creationId xmlns:p14="http://schemas.microsoft.com/office/powerpoint/2010/main" val="11947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07407E-6 L -0.33138 0.00232 " pathEditMode="relative" rAng="0" ptsTypes="AA">
                                      <p:cBhvr>
                                        <p:cTn id="6" dur="2000" fill="hold"/>
                                        <p:tgtEl>
                                          <p:spTgt spid="14"/>
                                        </p:tgtEl>
                                        <p:attrNameLst>
                                          <p:attrName>ppt_x</p:attrName>
                                          <p:attrName>ppt_y</p:attrName>
                                        </p:attrNameLst>
                                      </p:cBhvr>
                                      <p:rCtr x="-16576" y="11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mmerical guy">
            <a:extLst>
              <a:ext uri="{FF2B5EF4-FFF2-40B4-BE49-F238E27FC236}">
                <a16:creationId xmlns:a16="http://schemas.microsoft.com/office/drawing/2014/main" id="{B351AD70-547D-9241-BEE0-15A9A1FBE1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124" y="1414585"/>
            <a:ext cx="6895683" cy="5177691"/>
          </a:xfrm>
          <a:prstGeom prst="rect">
            <a:avLst/>
          </a:prstGeom>
        </p:spPr>
      </p:pic>
      <p:sp>
        <p:nvSpPr>
          <p:cNvPr id="4" name="Title 3">
            <a:extLst>
              <a:ext uri="{FF2B5EF4-FFF2-40B4-BE49-F238E27FC236}">
                <a16:creationId xmlns:a16="http://schemas.microsoft.com/office/drawing/2014/main" id="{C398E68A-8CE2-2D49-BC66-7B662EE442A2}"/>
              </a:ext>
            </a:extLst>
          </p:cNvPr>
          <p:cNvSpPr>
            <a:spLocks noGrp="1"/>
          </p:cNvSpPr>
          <p:nvPr>
            <p:ph type="title"/>
          </p:nvPr>
        </p:nvSpPr>
        <p:spPr/>
        <p:txBody>
          <a:bodyPr/>
          <a:lstStyle/>
          <a:p>
            <a:r>
              <a:rPr lang="en-US" dirty="0"/>
              <a:t>DETAILS IN THE PHRASE</a:t>
            </a:r>
          </a:p>
        </p:txBody>
      </p:sp>
      <p:sp>
        <p:nvSpPr>
          <p:cNvPr id="3" name="in any material form">
            <a:extLst>
              <a:ext uri="{FF2B5EF4-FFF2-40B4-BE49-F238E27FC236}">
                <a16:creationId xmlns:a16="http://schemas.microsoft.com/office/drawing/2014/main" id="{34CBA428-438F-B747-9AF9-1405AB36587F}"/>
              </a:ext>
            </a:extLst>
          </p:cNvPr>
          <p:cNvSpPr txBox="1"/>
          <p:nvPr/>
        </p:nvSpPr>
        <p:spPr>
          <a:xfrm>
            <a:off x="7126398" y="4203406"/>
            <a:ext cx="4692310" cy="707886"/>
          </a:xfrm>
          <a:prstGeom prst="rect">
            <a:avLst/>
          </a:prstGeom>
          <a:noFill/>
        </p:spPr>
        <p:txBody>
          <a:bodyPr wrap="none" rtlCol="0">
            <a:spAutoFit/>
          </a:bodyPr>
          <a:lstStyle/>
          <a:p>
            <a:r>
              <a:rPr lang="en-CA" sz="4000" dirty="0"/>
              <a:t>in any material form</a:t>
            </a:r>
            <a:endParaRPr lang="en-US" sz="4000" dirty="0"/>
          </a:p>
        </p:txBody>
      </p:sp>
      <p:sp>
        <p:nvSpPr>
          <p:cNvPr id="5" name="whatever">
            <a:extLst>
              <a:ext uri="{FF2B5EF4-FFF2-40B4-BE49-F238E27FC236}">
                <a16:creationId xmlns:a16="http://schemas.microsoft.com/office/drawing/2014/main" id="{40F0E63E-8C4C-0C40-ACB0-B97D9301E3DB}"/>
              </a:ext>
            </a:extLst>
          </p:cNvPr>
          <p:cNvSpPr txBox="1"/>
          <p:nvPr/>
        </p:nvSpPr>
        <p:spPr>
          <a:xfrm>
            <a:off x="8961460" y="4813576"/>
            <a:ext cx="2849434" cy="707886"/>
          </a:xfrm>
          <a:prstGeom prst="rect">
            <a:avLst/>
          </a:prstGeom>
          <a:noFill/>
        </p:spPr>
        <p:txBody>
          <a:bodyPr wrap="none" rtlCol="0">
            <a:spAutoFit/>
          </a:bodyPr>
          <a:lstStyle/>
          <a:p>
            <a:r>
              <a:rPr lang="en-CA" sz="4000" dirty="0"/>
              <a:t>whatever...”</a:t>
            </a:r>
            <a:endParaRPr lang="en-US" sz="4000" dirty="0"/>
          </a:p>
        </p:txBody>
      </p:sp>
      <p:sp>
        <p:nvSpPr>
          <p:cNvPr id="6" name="substantial">
            <a:extLst>
              <a:ext uri="{FF2B5EF4-FFF2-40B4-BE49-F238E27FC236}">
                <a16:creationId xmlns:a16="http://schemas.microsoft.com/office/drawing/2014/main" id="{9EFA3E05-0CE8-6241-9EA0-C0D4A8266945}"/>
              </a:ext>
            </a:extLst>
          </p:cNvPr>
          <p:cNvSpPr txBox="1"/>
          <p:nvPr/>
        </p:nvSpPr>
        <p:spPr>
          <a:xfrm>
            <a:off x="6417953" y="3601041"/>
            <a:ext cx="2637260" cy="707886"/>
          </a:xfrm>
          <a:prstGeom prst="rect">
            <a:avLst/>
          </a:prstGeom>
          <a:noFill/>
        </p:spPr>
        <p:txBody>
          <a:bodyPr wrap="none" rtlCol="0">
            <a:spAutoFit/>
          </a:bodyPr>
          <a:lstStyle/>
          <a:p>
            <a:r>
              <a:rPr lang="en-CA" sz="4000" dirty="0"/>
              <a:t>substantial</a:t>
            </a:r>
            <a:endParaRPr lang="en-US" sz="4000" dirty="0"/>
          </a:p>
        </p:txBody>
      </p:sp>
      <p:sp>
        <p:nvSpPr>
          <p:cNvPr id="7" name="part thereof">
            <a:extLst>
              <a:ext uri="{FF2B5EF4-FFF2-40B4-BE49-F238E27FC236}">
                <a16:creationId xmlns:a16="http://schemas.microsoft.com/office/drawing/2014/main" id="{8EABA039-8212-8348-A431-BDA39091F90B}"/>
              </a:ext>
            </a:extLst>
          </p:cNvPr>
          <p:cNvSpPr txBox="1"/>
          <p:nvPr/>
        </p:nvSpPr>
        <p:spPr>
          <a:xfrm>
            <a:off x="8992693" y="3593225"/>
            <a:ext cx="2810385" cy="707886"/>
          </a:xfrm>
          <a:prstGeom prst="rect">
            <a:avLst/>
          </a:prstGeom>
          <a:noFill/>
        </p:spPr>
        <p:txBody>
          <a:bodyPr wrap="none" rtlCol="0">
            <a:spAutoFit/>
          </a:bodyPr>
          <a:lstStyle/>
          <a:p>
            <a:r>
              <a:rPr lang="en-CA" sz="4000" dirty="0"/>
              <a:t>part thereof</a:t>
            </a:r>
          </a:p>
        </p:txBody>
      </p:sp>
      <p:sp>
        <p:nvSpPr>
          <p:cNvPr id="8" name="sole right">
            <a:extLst>
              <a:ext uri="{FF2B5EF4-FFF2-40B4-BE49-F238E27FC236}">
                <a16:creationId xmlns:a16="http://schemas.microsoft.com/office/drawing/2014/main" id="{7053F3CF-A49D-324C-BC1D-5D160368A9A1}"/>
              </a:ext>
            </a:extLst>
          </p:cNvPr>
          <p:cNvSpPr txBox="1"/>
          <p:nvPr/>
        </p:nvSpPr>
        <p:spPr>
          <a:xfrm>
            <a:off x="6389866" y="2380675"/>
            <a:ext cx="2266967" cy="707886"/>
          </a:xfrm>
          <a:prstGeom prst="rect">
            <a:avLst/>
          </a:prstGeom>
          <a:noFill/>
        </p:spPr>
        <p:txBody>
          <a:bodyPr wrap="none" rtlCol="0">
            <a:spAutoFit/>
          </a:bodyPr>
          <a:lstStyle/>
          <a:p>
            <a:r>
              <a:rPr lang="en-CA" sz="4000" dirty="0"/>
              <a:t>sole right</a:t>
            </a:r>
            <a:endParaRPr lang="en-US" sz="4000" dirty="0"/>
          </a:p>
        </p:txBody>
      </p:sp>
      <p:sp>
        <p:nvSpPr>
          <p:cNvPr id="9" name="to produce or">
            <a:extLst>
              <a:ext uri="{FF2B5EF4-FFF2-40B4-BE49-F238E27FC236}">
                <a16:creationId xmlns:a16="http://schemas.microsoft.com/office/drawing/2014/main" id="{D34207A4-3EF6-E74C-9F13-6A33432FDA6C}"/>
              </a:ext>
            </a:extLst>
          </p:cNvPr>
          <p:cNvSpPr txBox="1"/>
          <p:nvPr/>
        </p:nvSpPr>
        <p:spPr>
          <a:xfrm>
            <a:off x="8593545" y="2380675"/>
            <a:ext cx="3209533" cy="707886"/>
          </a:xfrm>
          <a:prstGeom prst="rect">
            <a:avLst/>
          </a:prstGeom>
          <a:noFill/>
        </p:spPr>
        <p:txBody>
          <a:bodyPr wrap="none" rtlCol="0">
            <a:spAutoFit/>
          </a:bodyPr>
          <a:lstStyle/>
          <a:p>
            <a:r>
              <a:rPr lang="en-CA" sz="4000" dirty="0"/>
              <a:t>to produce or</a:t>
            </a:r>
            <a:endParaRPr lang="en-US" sz="4000" dirty="0"/>
          </a:p>
        </p:txBody>
      </p:sp>
      <p:sp>
        <p:nvSpPr>
          <p:cNvPr id="10" name="Means the">
            <a:extLst>
              <a:ext uri="{FF2B5EF4-FFF2-40B4-BE49-F238E27FC236}">
                <a16:creationId xmlns:a16="http://schemas.microsoft.com/office/drawing/2014/main" id="{205418E8-54E9-4C49-B880-223730341233}"/>
              </a:ext>
            </a:extLst>
          </p:cNvPr>
          <p:cNvSpPr txBox="1"/>
          <p:nvPr/>
        </p:nvSpPr>
        <p:spPr>
          <a:xfrm>
            <a:off x="3056538" y="2380675"/>
            <a:ext cx="3408305" cy="707886"/>
          </a:xfrm>
          <a:prstGeom prst="rect">
            <a:avLst/>
          </a:prstGeom>
          <a:noFill/>
        </p:spPr>
        <p:txBody>
          <a:bodyPr wrap="none" rtlCol="0">
            <a:spAutoFit/>
          </a:bodyPr>
          <a:lstStyle/>
          <a:p>
            <a:r>
              <a:rPr lang="en-CA" sz="4000" dirty="0"/>
              <a:t>“… means the</a:t>
            </a:r>
            <a:endParaRPr lang="en-US" sz="4000" dirty="0"/>
          </a:p>
        </p:txBody>
      </p:sp>
      <p:sp>
        <p:nvSpPr>
          <p:cNvPr id="11" name="reproduce the work or any">
            <a:extLst>
              <a:ext uri="{FF2B5EF4-FFF2-40B4-BE49-F238E27FC236}">
                <a16:creationId xmlns:a16="http://schemas.microsoft.com/office/drawing/2014/main" id="{0AC96896-9FCA-B144-8F95-97DC5A8AEE5F}"/>
              </a:ext>
            </a:extLst>
          </p:cNvPr>
          <p:cNvSpPr txBox="1"/>
          <p:nvPr/>
        </p:nvSpPr>
        <p:spPr>
          <a:xfrm>
            <a:off x="5686501" y="2983044"/>
            <a:ext cx="6147837" cy="707886"/>
          </a:xfrm>
          <a:prstGeom prst="rect">
            <a:avLst/>
          </a:prstGeom>
          <a:noFill/>
        </p:spPr>
        <p:txBody>
          <a:bodyPr wrap="none" rtlCol="0">
            <a:spAutoFit/>
          </a:bodyPr>
          <a:lstStyle/>
          <a:p>
            <a:r>
              <a:rPr lang="en-CA" sz="4000" dirty="0"/>
              <a:t>reproduce the work or any</a:t>
            </a:r>
            <a:endParaRPr lang="en-US" sz="4000" dirty="0"/>
          </a:p>
        </p:txBody>
      </p:sp>
      <p:pic>
        <p:nvPicPr>
          <p:cNvPr id="12" name="Sandy" descr="A close up of a logo&#13;&#10;&#13;&#10;Description automatically generated">
            <a:extLst>
              <a:ext uri="{FF2B5EF4-FFF2-40B4-BE49-F238E27FC236}">
                <a16:creationId xmlns:a16="http://schemas.microsoft.com/office/drawing/2014/main" id="{D4D27B35-F142-7148-AE9F-03436CCF7462}"/>
              </a:ext>
            </a:extLst>
          </p:cNvPr>
          <p:cNvPicPr>
            <a:picLocks noChangeAspect="1"/>
          </p:cNvPicPr>
          <p:nvPr/>
        </p:nvPicPr>
        <p:blipFill>
          <a:blip r:embed="rId5"/>
          <a:stretch>
            <a:fillRect/>
          </a:stretch>
        </p:blipFill>
        <p:spPr>
          <a:xfrm>
            <a:off x="5242851" y="2243014"/>
            <a:ext cx="1948956" cy="3970997"/>
          </a:xfrm>
          <a:prstGeom prst="rect">
            <a:avLst/>
          </a:prstGeom>
        </p:spPr>
      </p:pic>
      <p:pic>
        <p:nvPicPr>
          <p:cNvPr id="14" name="Grad student" descr="A drawing of a cartoon character&#13;&#10;&#13;&#10;Description automatically generated">
            <a:extLst>
              <a:ext uri="{FF2B5EF4-FFF2-40B4-BE49-F238E27FC236}">
                <a16:creationId xmlns:a16="http://schemas.microsoft.com/office/drawing/2014/main" id="{13743ABF-26FC-4747-88BF-B7D1A9884877}"/>
              </a:ext>
            </a:extLst>
          </p:cNvPr>
          <p:cNvPicPr>
            <a:picLocks noChangeAspect="1"/>
          </p:cNvPicPr>
          <p:nvPr/>
        </p:nvPicPr>
        <p:blipFill>
          <a:blip r:embed="rId6"/>
          <a:stretch>
            <a:fillRect/>
          </a:stretch>
        </p:blipFill>
        <p:spPr>
          <a:xfrm>
            <a:off x="3082803" y="2353370"/>
            <a:ext cx="1605384" cy="3743921"/>
          </a:xfrm>
          <a:prstGeom prst="rect">
            <a:avLst/>
          </a:prstGeom>
        </p:spPr>
      </p:pic>
      <p:pic>
        <p:nvPicPr>
          <p:cNvPr id="15" name="Professor Pam">
            <a:extLst>
              <a:ext uri="{FF2B5EF4-FFF2-40B4-BE49-F238E27FC236}">
                <a16:creationId xmlns:a16="http://schemas.microsoft.com/office/drawing/2014/main" id="{4D0F73BC-55BB-3247-A575-CE2353D9F7C6}"/>
              </a:ext>
            </a:extLst>
          </p:cNvPr>
          <p:cNvPicPr>
            <a:picLocks noChangeAspect="1"/>
          </p:cNvPicPr>
          <p:nvPr/>
        </p:nvPicPr>
        <p:blipFill>
          <a:blip r:embed="rId7"/>
          <a:stretch>
            <a:fillRect/>
          </a:stretch>
        </p:blipFill>
        <p:spPr>
          <a:xfrm>
            <a:off x="7135160" y="3006374"/>
            <a:ext cx="2326931" cy="2445726"/>
          </a:xfrm>
          <a:prstGeom prst="rect">
            <a:avLst/>
          </a:prstGeom>
        </p:spPr>
      </p:pic>
      <p:pic>
        <p:nvPicPr>
          <p:cNvPr id="17" name="Music listener">
            <a:extLst>
              <a:ext uri="{FF2B5EF4-FFF2-40B4-BE49-F238E27FC236}">
                <a16:creationId xmlns:a16="http://schemas.microsoft.com/office/drawing/2014/main" id="{82F49F6E-3EE2-FC47-B4E6-EB2BD3DC89E9}"/>
              </a:ext>
            </a:extLst>
          </p:cNvPr>
          <p:cNvPicPr>
            <a:picLocks noChangeAspect="1"/>
          </p:cNvPicPr>
          <p:nvPr/>
        </p:nvPicPr>
        <p:blipFill>
          <a:blip r:embed="rId8"/>
          <a:stretch>
            <a:fillRect/>
          </a:stretch>
        </p:blipFill>
        <p:spPr>
          <a:xfrm flipH="1">
            <a:off x="9327150" y="2318503"/>
            <a:ext cx="3662052" cy="3864095"/>
          </a:xfrm>
          <a:prstGeom prst="rect">
            <a:avLst/>
          </a:prstGeom>
        </p:spPr>
      </p:pic>
      <p:sp>
        <p:nvSpPr>
          <p:cNvPr id="2" name="Rectangular Callout 1">
            <a:extLst>
              <a:ext uri="{FF2B5EF4-FFF2-40B4-BE49-F238E27FC236}">
                <a16:creationId xmlns:a16="http://schemas.microsoft.com/office/drawing/2014/main" id="{BB7DCA01-D33D-4845-9DF1-B09DD8698CDE}"/>
              </a:ext>
            </a:extLst>
          </p:cNvPr>
          <p:cNvSpPr/>
          <p:nvPr/>
        </p:nvSpPr>
        <p:spPr>
          <a:xfrm>
            <a:off x="2890050" y="6124596"/>
            <a:ext cx="2796451" cy="606216"/>
          </a:xfrm>
          <a:prstGeom prst="wedgeRectCallout">
            <a:avLst>
              <a:gd name="adj1" fmla="val 50288"/>
              <a:gd name="adj2" fmla="val -42051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a:p>
            <a:pPr algn="ctr"/>
            <a:r>
              <a:rPr lang="en-US" dirty="0">
                <a:solidFill>
                  <a:sysClr val="windowText" lastClr="000000"/>
                </a:solidFill>
              </a:rPr>
              <a:t>Thanks, copyright! </a:t>
            </a:r>
          </a:p>
          <a:p>
            <a:pPr algn="ctr"/>
            <a:r>
              <a:rPr lang="en-CA" dirty="0">
                <a:solidFill>
                  <a:sysClr val="windowText" lastClr="000000"/>
                </a:solidFill>
              </a:rPr>
              <a:t>🥰 👍🏽</a:t>
            </a:r>
          </a:p>
          <a:p>
            <a:pPr algn="ctr"/>
            <a:endParaRPr lang="en-US" dirty="0">
              <a:solidFill>
                <a:sysClr val="windowText" lastClr="000000"/>
              </a:solidFill>
            </a:endParaRPr>
          </a:p>
        </p:txBody>
      </p:sp>
    </p:spTree>
    <p:extLst>
      <p:ext uri="{BB962C8B-B14F-4D97-AF65-F5344CB8AC3E}">
        <p14:creationId xmlns:p14="http://schemas.microsoft.com/office/powerpoint/2010/main" val="4532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par>
                                <p:cTn id="7" presetID="0" presetClass="path" presetSubtype="0" accel="50000" decel="50000" fill="hold" grpId="1" nodeType="withEffect">
                                  <p:stCondLst>
                                    <p:cond delay="0"/>
                                  </p:stCondLst>
                                  <p:childTnLst>
                                    <p:animMotion origin="layout" path="M 2.70833E-6 -2.59259E-6 L -0.06198 -0.14074 " pathEditMode="relative" rAng="0" ptsTypes="AA">
                                      <p:cBhvr>
                                        <p:cTn id="8" dur="2000" fill="hold"/>
                                        <p:tgtEl>
                                          <p:spTgt spid="8"/>
                                        </p:tgtEl>
                                        <p:attrNameLst>
                                          <p:attrName>ppt_x</p:attrName>
                                          <p:attrName>ppt_y</p:attrName>
                                        </p:attrNameLst>
                                      </p:cBhvr>
                                      <p:rCtr x="-3099" y="-7037"/>
                                    </p:animMotion>
                                  </p:childTnLst>
                                </p:cTn>
                              </p:par>
                              <p:par>
                                <p:cTn id="9" presetID="10" presetClass="exit" presetSubtype="0" fill="hold" grpId="0" nodeType="with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par>
                                <p:cTn id="39" presetID="10" presetClass="entr" presetSubtype="0" fill="hold" nodeType="withEffect">
                                  <p:stCondLst>
                                    <p:cond delay="5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par>
                                <p:cTn id="42" presetID="10" presetClass="entr" presetSubtype="0" fill="hold" nodeType="withEffect">
                                  <p:stCondLst>
                                    <p:cond delay="5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cTn>
                              </p:par>
                              <p:par>
                                <p:cTn id="45" presetID="10" presetClass="entr" presetSubtype="0" fill="hold"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p:cTn id="51" dur="indefinite"/>
                                        <p:tgtEl>
                                          <p:spTgt spid="17"/>
                                        </p:tgtEl>
                                        <p:attrNameLst>
                                          <p:attrName>style.opacity</p:attrName>
                                        </p:attrNameLst>
                                      </p:cBhvr>
                                      <p:to>
                                        <p:strVal val="0.25"/>
                                      </p:to>
                                    </p:set>
                                    <p:animEffect filter="image" prLst="opacity: 0.25">
                                      <p:cBhvr rctx="IE">
                                        <p:cTn id="52" dur="indefinite"/>
                                        <p:tgtEl>
                                          <p:spTgt spid="17"/>
                                        </p:tgtEl>
                                      </p:cBhvr>
                                    </p:animEffect>
                                  </p:childTnLst>
                                </p:cTn>
                              </p:par>
                              <p:par>
                                <p:cTn id="53" presetID="9" presetClass="emph" presetSubtype="0" nodeType="withEffect">
                                  <p:stCondLst>
                                    <p:cond delay="0"/>
                                  </p:stCondLst>
                                  <p:childTnLst>
                                    <p:set>
                                      <p:cBhvr>
                                        <p:cTn id="54" dur="indefinite"/>
                                        <p:tgtEl>
                                          <p:spTgt spid="15"/>
                                        </p:tgtEl>
                                        <p:attrNameLst>
                                          <p:attrName>style.opacity</p:attrName>
                                        </p:attrNameLst>
                                      </p:cBhvr>
                                      <p:to>
                                        <p:strVal val="0.25"/>
                                      </p:to>
                                    </p:set>
                                    <p:animEffect filter="image" prLst="opacity: 0.25">
                                      <p:cBhvr rctx="IE">
                                        <p:cTn id="55" dur="indefinite"/>
                                        <p:tgtEl>
                                          <p:spTgt spid="15"/>
                                        </p:tgtEl>
                                      </p:cBhvr>
                                    </p:animEffect>
                                  </p:childTnLst>
                                </p:cTn>
                              </p:par>
                              <p:par>
                                <p:cTn id="56" presetID="9" presetClass="emph" presetSubtype="0" nodeType="withEffect">
                                  <p:stCondLst>
                                    <p:cond delay="0"/>
                                  </p:stCondLst>
                                  <p:childTnLst>
                                    <p:set>
                                      <p:cBhvr>
                                        <p:cTn id="57" dur="indefinite"/>
                                        <p:tgtEl>
                                          <p:spTgt spid="14"/>
                                        </p:tgtEl>
                                        <p:attrNameLst>
                                          <p:attrName>style.opacity</p:attrName>
                                        </p:attrNameLst>
                                      </p:cBhvr>
                                      <p:to>
                                        <p:strVal val="0.25"/>
                                      </p:to>
                                    </p:set>
                                    <p:animEffect filter="image" prLst="opacity: 0.25">
                                      <p:cBhvr rctx="IE">
                                        <p:cTn id="58" dur="indefinite"/>
                                        <p:tgtEl>
                                          <p:spTgt spid="14"/>
                                        </p:tgtEl>
                                      </p:cBhvr>
                                    </p:animEffect>
                                  </p:childTnLst>
                                </p:cTn>
                              </p:par>
                              <p:par>
                                <p:cTn id="59" presetID="9" presetClass="emph" presetSubtype="0" nodeType="withEffect">
                                  <p:stCondLst>
                                    <p:cond delay="0"/>
                                  </p:stCondLst>
                                  <p:childTnLst>
                                    <p:set>
                                      <p:cBhvr>
                                        <p:cTn id="60" dur="indefinite"/>
                                        <p:tgtEl>
                                          <p:spTgt spid="19"/>
                                        </p:tgtEl>
                                        <p:attrNameLst>
                                          <p:attrName>style.opacity</p:attrName>
                                        </p:attrNameLst>
                                      </p:cBhvr>
                                      <p:to>
                                        <p:strVal val="0.25"/>
                                      </p:to>
                                    </p:set>
                                    <p:animEffect filter="image" prLst="opacity: 0.25">
                                      <p:cBhvr rctx="IE">
                                        <p:cTn id="61" dur="indefinite"/>
                                        <p:tgtEl>
                                          <p:spTgt spid="19"/>
                                        </p:tgtEl>
                                      </p:cBhvr>
                                    </p:animEffect>
                                  </p:childTnLst>
                                </p:cTn>
                              </p:par>
                              <p:par>
                                <p:cTn id="62" presetID="6" presetClass="emph" presetSubtype="0" fill="hold" nodeType="withEffect">
                                  <p:stCondLst>
                                    <p:cond delay="0"/>
                                  </p:stCondLst>
                                  <p:childTnLst>
                                    <p:animScale>
                                      <p:cBhvr>
                                        <p:cTn id="63" dur="2000" fill="hold"/>
                                        <p:tgtEl>
                                          <p:spTgt spid="12"/>
                                        </p:tgtEl>
                                      </p:cBhvr>
                                      <p:by x="110000" y="110000"/>
                                    </p:animScale>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8" grpId="1"/>
      <p:bldP spid="9" grpId="0"/>
      <p:bldP spid="10" grpId="0"/>
      <p:bldP spid="1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18AED2-3BBB-D54B-B5A4-46C33E10C0DF}"/>
              </a:ext>
            </a:extLst>
          </p:cNvPr>
          <p:cNvSpPr/>
          <p:nvPr/>
        </p:nvSpPr>
        <p:spPr>
          <a:xfrm>
            <a:off x="5119077" y="5603632"/>
            <a:ext cx="422031" cy="2579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AEAFD8-D3D2-6C4A-BCC6-D7093357421E}"/>
              </a:ext>
            </a:extLst>
          </p:cNvPr>
          <p:cNvSpPr/>
          <p:nvPr/>
        </p:nvSpPr>
        <p:spPr>
          <a:xfrm>
            <a:off x="5119077" y="5345726"/>
            <a:ext cx="422031" cy="2579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E1FFCE-97B9-2443-9C83-2DC5D210F82A}"/>
              </a:ext>
            </a:extLst>
          </p:cNvPr>
          <p:cNvSpPr/>
          <p:nvPr/>
        </p:nvSpPr>
        <p:spPr>
          <a:xfrm>
            <a:off x="5119077" y="5087820"/>
            <a:ext cx="422031" cy="2579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35E2D-C9DB-0149-AF1C-6F4336E8484B}"/>
              </a:ext>
            </a:extLst>
          </p:cNvPr>
          <p:cNvSpPr/>
          <p:nvPr/>
        </p:nvSpPr>
        <p:spPr>
          <a:xfrm>
            <a:off x="5119076" y="4834912"/>
            <a:ext cx="422031" cy="2579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E37A7-5771-E54F-A240-E4CB98707A83}"/>
              </a:ext>
            </a:extLst>
          </p:cNvPr>
          <p:cNvSpPr/>
          <p:nvPr/>
        </p:nvSpPr>
        <p:spPr>
          <a:xfrm>
            <a:off x="5119076" y="4584826"/>
            <a:ext cx="422031" cy="2579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8B33F8-F94E-2242-B7D0-05F83BAC9300}"/>
              </a:ext>
            </a:extLst>
          </p:cNvPr>
          <p:cNvSpPr/>
          <p:nvPr/>
        </p:nvSpPr>
        <p:spPr>
          <a:xfrm>
            <a:off x="5119076" y="4330518"/>
            <a:ext cx="422031" cy="2579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35FD3B-27D7-4F48-946A-550D0A405870}"/>
              </a:ext>
            </a:extLst>
          </p:cNvPr>
          <p:cNvSpPr/>
          <p:nvPr/>
        </p:nvSpPr>
        <p:spPr>
          <a:xfrm>
            <a:off x="5119076" y="4023212"/>
            <a:ext cx="422031" cy="3312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5379D4-3B16-314B-8145-9B2F5E5EC477}"/>
              </a:ext>
            </a:extLst>
          </p:cNvPr>
          <p:cNvSpPr/>
          <p:nvPr/>
        </p:nvSpPr>
        <p:spPr>
          <a:xfrm>
            <a:off x="5119076" y="3729657"/>
            <a:ext cx="422031" cy="331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D28D43-DE09-F24D-9984-728009895212}"/>
              </a:ext>
            </a:extLst>
          </p:cNvPr>
          <p:cNvSpPr/>
          <p:nvPr/>
        </p:nvSpPr>
        <p:spPr>
          <a:xfrm>
            <a:off x="5119076" y="3452060"/>
            <a:ext cx="422031" cy="331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D9B9E46-27D1-B646-9E18-7DEF901E352A}"/>
              </a:ext>
            </a:extLst>
          </p:cNvPr>
          <p:cNvSpPr/>
          <p:nvPr/>
        </p:nvSpPr>
        <p:spPr>
          <a:xfrm>
            <a:off x="5119076" y="3178514"/>
            <a:ext cx="422031" cy="331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FEFD833-F457-9145-A4F7-E5B39C392348}"/>
              </a:ext>
            </a:extLst>
          </p:cNvPr>
          <p:cNvSpPr/>
          <p:nvPr/>
        </p:nvSpPr>
        <p:spPr>
          <a:xfrm>
            <a:off x="5119075" y="2917741"/>
            <a:ext cx="422031" cy="3312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1AB4E1B-112D-9B45-A0EC-CCD55BA652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5240" y="2484669"/>
            <a:ext cx="3526880" cy="4373331"/>
          </a:xfrm>
          <a:prstGeom prst="rect">
            <a:avLst/>
          </a:prstGeom>
        </p:spPr>
      </p:pic>
      <p:sp>
        <p:nvSpPr>
          <p:cNvPr id="3" name="in any material form">
            <a:extLst>
              <a:ext uri="{FF2B5EF4-FFF2-40B4-BE49-F238E27FC236}">
                <a16:creationId xmlns:a16="http://schemas.microsoft.com/office/drawing/2014/main" id="{3B03CE1D-A26F-E249-A940-88F805E98A11}"/>
              </a:ext>
            </a:extLst>
          </p:cNvPr>
          <p:cNvSpPr txBox="1"/>
          <p:nvPr/>
        </p:nvSpPr>
        <p:spPr>
          <a:xfrm>
            <a:off x="7126398" y="4203406"/>
            <a:ext cx="4692310" cy="707886"/>
          </a:xfrm>
          <a:prstGeom prst="rect">
            <a:avLst/>
          </a:prstGeom>
          <a:noFill/>
        </p:spPr>
        <p:txBody>
          <a:bodyPr wrap="none" rtlCol="0">
            <a:spAutoFit/>
          </a:bodyPr>
          <a:lstStyle/>
          <a:p>
            <a:r>
              <a:rPr lang="en-CA" sz="4000" dirty="0"/>
              <a:t>in any material form</a:t>
            </a:r>
            <a:endParaRPr lang="en-US" sz="4000" dirty="0"/>
          </a:p>
        </p:txBody>
      </p:sp>
      <p:sp>
        <p:nvSpPr>
          <p:cNvPr id="5" name="whatever">
            <a:extLst>
              <a:ext uri="{FF2B5EF4-FFF2-40B4-BE49-F238E27FC236}">
                <a16:creationId xmlns:a16="http://schemas.microsoft.com/office/drawing/2014/main" id="{87A6FFC5-C69F-184D-8156-2D65BE375647}"/>
              </a:ext>
            </a:extLst>
          </p:cNvPr>
          <p:cNvSpPr txBox="1"/>
          <p:nvPr/>
        </p:nvSpPr>
        <p:spPr>
          <a:xfrm>
            <a:off x="8961460" y="4813576"/>
            <a:ext cx="2849434" cy="707886"/>
          </a:xfrm>
          <a:prstGeom prst="rect">
            <a:avLst/>
          </a:prstGeom>
          <a:noFill/>
        </p:spPr>
        <p:txBody>
          <a:bodyPr wrap="none" rtlCol="0">
            <a:spAutoFit/>
          </a:bodyPr>
          <a:lstStyle/>
          <a:p>
            <a:r>
              <a:rPr lang="en-CA" sz="4000" dirty="0"/>
              <a:t>whatever...”</a:t>
            </a:r>
            <a:endParaRPr lang="en-US" sz="4000" dirty="0"/>
          </a:p>
        </p:txBody>
      </p:sp>
      <p:sp>
        <p:nvSpPr>
          <p:cNvPr id="6" name="substantial">
            <a:extLst>
              <a:ext uri="{FF2B5EF4-FFF2-40B4-BE49-F238E27FC236}">
                <a16:creationId xmlns:a16="http://schemas.microsoft.com/office/drawing/2014/main" id="{6591AD57-71FF-F442-B6FF-1B8D6F2176DB}"/>
              </a:ext>
            </a:extLst>
          </p:cNvPr>
          <p:cNvSpPr txBox="1"/>
          <p:nvPr/>
        </p:nvSpPr>
        <p:spPr>
          <a:xfrm>
            <a:off x="6417953" y="3601041"/>
            <a:ext cx="2637260" cy="707886"/>
          </a:xfrm>
          <a:prstGeom prst="rect">
            <a:avLst/>
          </a:prstGeom>
          <a:noFill/>
        </p:spPr>
        <p:txBody>
          <a:bodyPr wrap="none" rtlCol="0">
            <a:spAutoFit/>
          </a:bodyPr>
          <a:lstStyle/>
          <a:p>
            <a:r>
              <a:rPr lang="en-CA" sz="4000" dirty="0"/>
              <a:t>substantial</a:t>
            </a:r>
            <a:endParaRPr lang="en-US" sz="4000" dirty="0"/>
          </a:p>
        </p:txBody>
      </p:sp>
      <p:sp>
        <p:nvSpPr>
          <p:cNvPr id="7" name="part thereof">
            <a:extLst>
              <a:ext uri="{FF2B5EF4-FFF2-40B4-BE49-F238E27FC236}">
                <a16:creationId xmlns:a16="http://schemas.microsoft.com/office/drawing/2014/main" id="{8BDBB2A7-56A5-3442-8AB1-255255DC50A1}"/>
              </a:ext>
            </a:extLst>
          </p:cNvPr>
          <p:cNvSpPr txBox="1"/>
          <p:nvPr/>
        </p:nvSpPr>
        <p:spPr>
          <a:xfrm>
            <a:off x="8992693" y="3593225"/>
            <a:ext cx="2810385" cy="707886"/>
          </a:xfrm>
          <a:prstGeom prst="rect">
            <a:avLst/>
          </a:prstGeom>
          <a:noFill/>
        </p:spPr>
        <p:txBody>
          <a:bodyPr wrap="none" rtlCol="0">
            <a:spAutoFit/>
          </a:bodyPr>
          <a:lstStyle/>
          <a:p>
            <a:r>
              <a:rPr lang="en-CA" sz="4000" dirty="0"/>
              <a:t>part thereof</a:t>
            </a:r>
          </a:p>
        </p:txBody>
      </p:sp>
      <p:sp>
        <p:nvSpPr>
          <p:cNvPr id="8" name="sole right">
            <a:extLst>
              <a:ext uri="{FF2B5EF4-FFF2-40B4-BE49-F238E27FC236}">
                <a16:creationId xmlns:a16="http://schemas.microsoft.com/office/drawing/2014/main" id="{42AF72D6-2E1D-AA4D-B6D0-5F724D13102F}"/>
              </a:ext>
            </a:extLst>
          </p:cNvPr>
          <p:cNvSpPr txBox="1"/>
          <p:nvPr/>
        </p:nvSpPr>
        <p:spPr>
          <a:xfrm>
            <a:off x="6389866" y="2380675"/>
            <a:ext cx="2266967" cy="707886"/>
          </a:xfrm>
          <a:prstGeom prst="rect">
            <a:avLst/>
          </a:prstGeom>
          <a:noFill/>
        </p:spPr>
        <p:txBody>
          <a:bodyPr wrap="none" rtlCol="0">
            <a:spAutoFit/>
          </a:bodyPr>
          <a:lstStyle/>
          <a:p>
            <a:r>
              <a:rPr lang="en-CA" sz="4000" dirty="0"/>
              <a:t>sole right</a:t>
            </a:r>
            <a:endParaRPr lang="en-US" sz="4000" dirty="0"/>
          </a:p>
        </p:txBody>
      </p:sp>
      <p:sp>
        <p:nvSpPr>
          <p:cNvPr id="9" name="to produce or">
            <a:extLst>
              <a:ext uri="{FF2B5EF4-FFF2-40B4-BE49-F238E27FC236}">
                <a16:creationId xmlns:a16="http://schemas.microsoft.com/office/drawing/2014/main" id="{00084260-0C66-DB4E-B290-3C5DF0884F08}"/>
              </a:ext>
            </a:extLst>
          </p:cNvPr>
          <p:cNvSpPr txBox="1"/>
          <p:nvPr/>
        </p:nvSpPr>
        <p:spPr>
          <a:xfrm>
            <a:off x="8593545" y="2380675"/>
            <a:ext cx="3209533" cy="707886"/>
          </a:xfrm>
          <a:prstGeom prst="rect">
            <a:avLst/>
          </a:prstGeom>
          <a:noFill/>
        </p:spPr>
        <p:txBody>
          <a:bodyPr wrap="none" rtlCol="0">
            <a:spAutoFit/>
          </a:bodyPr>
          <a:lstStyle/>
          <a:p>
            <a:r>
              <a:rPr lang="en-CA" sz="4000" dirty="0"/>
              <a:t>to produce or</a:t>
            </a:r>
            <a:endParaRPr lang="en-US" sz="4000" dirty="0"/>
          </a:p>
        </p:txBody>
      </p:sp>
      <p:sp>
        <p:nvSpPr>
          <p:cNvPr id="10" name="Means the">
            <a:extLst>
              <a:ext uri="{FF2B5EF4-FFF2-40B4-BE49-F238E27FC236}">
                <a16:creationId xmlns:a16="http://schemas.microsoft.com/office/drawing/2014/main" id="{B9CC82C7-E801-6944-AB38-DF8AD5C65BBC}"/>
              </a:ext>
            </a:extLst>
          </p:cNvPr>
          <p:cNvSpPr txBox="1"/>
          <p:nvPr/>
        </p:nvSpPr>
        <p:spPr>
          <a:xfrm>
            <a:off x="3056538" y="2380675"/>
            <a:ext cx="3408305" cy="707886"/>
          </a:xfrm>
          <a:prstGeom prst="rect">
            <a:avLst/>
          </a:prstGeom>
          <a:noFill/>
        </p:spPr>
        <p:txBody>
          <a:bodyPr wrap="none" rtlCol="0">
            <a:spAutoFit/>
          </a:bodyPr>
          <a:lstStyle/>
          <a:p>
            <a:r>
              <a:rPr lang="en-CA" sz="4000" dirty="0"/>
              <a:t>“… means the</a:t>
            </a:r>
            <a:endParaRPr lang="en-US" sz="4000" dirty="0"/>
          </a:p>
        </p:txBody>
      </p:sp>
      <p:sp>
        <p:nvSpPr>
          <p:cNvPr id="11" name="reproduce the work or any">
            <a:extLst>
              <a:ext uri="{FF2B5EF4-FFF2-40B4-BE49-F238E27FC236}">
                <a16:creationId xmlns:a16="http://schemas.microsoft.com/office/drawing/2014/main" id="{33923379-A5EF-144B-869E-CEC1DE39F552}"/>
              </a:ext>
            </a:extLst>
          </p:cNvPr>
          <p:cNvSpPr txBox="1"/>
          <p:nvPr/>
        </p:nvSpPr>
        <p:spPr>
          <a:xfrm>
            <a:off x="5686501" y="2983044"/>
            <a:ext cx="6147837" cy="707886"/>
          </a:xfrm>
          <a:prstGeom prst="rect">
            <a:avLst/>
          </a:prstGeom>
          <a:noFill/>
        </p:spPr>
        <p:txBody>
          <a:bodyPr wrap="none" rtlCol="0">
            <a:spAutoFit/>
          </a:bodyPr>
          <a:lstStyle/>
          <a:p>
            <a:r>
              <a:rPr lang="en-CA" sz="4000" dirty="0"/>
              <a:t>reproduce the work or any</a:t>
            </a:r>
            <a:endParaRPr lang="en-US" sz="4000" dirty="0"/>
          </a:p>
        </p:txBody>
      </p:sp>
      <p:sp>
        <p:nvSpPr>
          <p:cNvPr id="12" name="Title 3">
            <a:extLst>
              <a:ext uri="{FF2B5EF4-FFF2-40B4-BE49-F238E27FC236}">
                <a16:creationId xmlns:a16="http://schemas.microsoft.com/office/drawing/2014/main" id="{D08E9864-9B62-7F4B-96E3-17783A4A974C}"/>
              </a:ext>
            </a:extLst>
          </p:cNvPr>
          <p:cNvSpPr>
            <a:spLocks noGrp="1"/>
          </p:cNvSpPr>
          <p:nvPr>
            <p:ph type="title"/>
          </p:nvPr>
        </p:nvSpPr>
        <p:spPr/>
        <p:txBody>
          <a:bodyPr/>
          <a:lstStyle/>
          <a:p>
            <a:r>
              <a:rPr lang="en-US" dirty="0"/>
              <a:t>DETAILS IN THE PHRASE</a:t>
            </a:r>
          </a:p>
        </p:txBody>
      </p:sp>
      <p:pic>
        <p:nvPicPr>
          <p:cNvPr id="25" name="Check 3" descr="Checkmark">
            <a:extLst>
              <a:ext uri="{FF2B5EF4-FFF2-40B4-BE49-F238E27FC236}">
                <a16:creationId xmlns:a16="http://schemas.microsoft.com/office/drawing/2014/main" id="{8DC6F4E1-4623-A547-B950-E932EAC843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57061">
            <a:off x="3984498" y="5275384"/>
            <a:ext cx="914400" cy="914400"/>
          </a:xfrm>
          <a:prstGeom prst="rect">
            <a:avLst/>
          </a:prstGeom>
        </p:spPr>
      </p:pic>
    </p:spTree>
    <p:extLst>
      <p:ext uri="{BB962C8B-B14F-4D97-AF65-F5344CB8AC3E}">
        <p14:creationId xmlns:p14="http://schemas.microsoft.com/office/powerpoint/2010/main" val="28899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75E-6 -2.96296E-6 L -0.08321 -0.32593 " pathEditMode="relative" rAng="0" ptsTypes="AA">
                                      <p:cBhvr>
                                        <p:cTn id="6" dur="2000" fill="hold"/>
                                        <p:tgtEl>
                                          <p:spTgt spid="6"/>
                                        </p:tgtEl>
                                        <p:attrNameLst>
                                          <p:attrName>ppt_x</p:attrName>
                                          <p:attrName>ppt_y</p:attrName>
                                        </p:attrNameLst>
                                      </p:cBhvr>
                                      <p:rCtr x="-4141" y="-16250"/>
                                    </p:animMotion>
                                  </p:childTnLst>
                                </p:cTn>
                              </p:par>
                              <p:par>
                                <p:cTn id="7" presetID="6" presetClass="emph" presetSubtype="0" fill="hold" grpId="1" nodeType="withEffect">
                                  <p:stCondLst>
                                    <p:cond delay="0"/>
                                  </p:stCondLst>
                                  <p:childTnLst>
                                    <p:animScale>
                                      <p:cBhvr>
                                        <p:cTn id="8" dur="2000" fill="hold"/>
                                        <p:tgtEl>
                                          <p:spTgt spid="6"/>
                                        </p:tgtEl>
                                      </p:cBhvr>
                                      <p:by x="150000" y="150000"/>
                                    </p:animScale>
                                  </p:childTnLst>
                                </p:cTn>
                              </p:par>
                              <p:par>
                                <p:cTn id="9" presetID="10" presetClass="exit" presetSubtype="0" fill="hold" grpId="0" nodeType="with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
                                        <p:tgtEl>
                                          <p:spTgt spid="1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
                                        <p:tgtEl>
                                          <p:spTgt spid="15"/>
                                        </p:tgtEl>
                                      </p:cBhvr>
                                    </p:animEffect>
                                  </p:childTnLst>
                                </p:cTn>
                              </p:par>
                            </p:childTnLst>
                          </p:cTn>
                        </p:par>
                        <p:par>
                          <p:cTn id="42" fill="hold">
                            <p:stCondLst>
                              <p:cond delay="7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
                                        <p:tgtEl>
                                          <p:spTgt spid="16"/>
                                        </p:tgtEl>
                                      </p:cBhvr>
                                    </p:animEffect>
                                  </p:childTnLst>
                                </p:cTn>
                              </p:par>
                            </p:childTnLst>
                          </p:cTn>
                        </p:par>
                        <p:par>
                          <p:cTn id="46" fill="hold">
                            <p:stCondLst>
                              <p:cond delay="9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
                                        <p:tgtEl>
                                          <p:spTgt spid="17"/>
                                        </p:tgtEl>
                                      </p:cBhvr>
                                    </p:animEffect>
                                  </p:childTnLst>
                                </p:cTn>
                              </p:par>
                            </p:childTnLst>
                          </p:cTn>
                        </p:par>
                        <p:par>
                          <p:cTn id="50" fill="hold">
                            <p:stCondLst>
                              <p:cond delay="11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
                                        <p:tgtEl>
                                          <p:spTgt spid="18"/>
                                        </p:tgtEl>
                                      </p:cBhvr>
                                    </p:animEffect>
                                  </p:childTnLst>
                                </p:cTn>
                              </p:par>
                            </p:childTnLst>
                          </p:cTn>
                        </p:par>
                        <p:par>
                          <p:cTn id="54" fill="hold">
                            <p:stCondLst>
                              <p:cond delay="13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
                                        <p:tgtEl>
                                          <p:spTgt spid="19"/>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00"/>
                                        <p:tgtEl>
                                          <p:spTgt spid="20"/>
                                        </p:tgtEl>
                                      </p:cBhvr>
                                    </p:animEffect>
                                  </p:childTnLst>
                                </p:cTn>
                              </p:par>
                            </p:childTnLst>
                          </p:cTn>
                        </p:par>
                        <p:par>
                          <p:cTn id="62" fill="hold">
                            <p:stCondLst>
                              <p:cond delay="17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00"/>
                                        <p:tgtEl>
                                          <p:spTgt spid="21"/>
                                        </p:tgtEl>
                                      </p:cBhvr>
                                    </p:animEffect>
                                  </p:childTnLst>
                                </p:cTn>
                              </p:par>
                            </p:childTnLst>
                          </p:cTn>
                        </p:par>
                        <p:par>
                          <p:cTn id="66" fill="hold">
                            <p:stCondLst>
                              <p:cond delay="1900"/>
                            </p:stCondLst>
                            <p:childTnLst>
                              <p:par>
                                <p:cTn id="67" presetID="10"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200"/>
                                        <p:tgtEl>
                                          <p:spTgt spid="22"/>
                                        </p:tgtEl>
                                      </p:cBhvr>
                                    </p:animEffect>
                                  </p:childTnLst>
                                </p:cTn>
                              </p:par>
                            </p:childTnLst>
                          </p:cTn>
                        </p:par>
                        <p:par>
                          <p:cTn id="70" fill="hold">
                            <p:stCondLst>
                              <p:cond delay="21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
                                        <p:tgtEl>
                                          <p:spTgt spid="23"/>
                                        </p:tgtEl>
                                      </p:cBhvr>
                                    </p:animEffect>
                                  </p:childTnLst>
                                </p:cTn>
                              </p:par>
                            </p:childTnLst>
                          </p:cTn>
                        </p:par>
                        <p:par>
                          <p:cTn id="74" fill="hold">
                            <p:stCondLst>
                              <p:cond delay="2300"/>
                            </p:stCondLst>
                            <p:childTnLst>
                              <p:par>
                                <p:cTn id="75" presetID="10"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5"/>
                                        </p:tgtEl>
                                      </p:cBhvr>
                                    </p:animEffect>
                                    <p:set>
                                      <p:cBhvr>
                                        <p:cTn id="109" dur="1" fill="hold">
                                          <p:stCondLst>
                                            <p:cond delay="499"/>
                                          </p:stCondLst>
                                        </p:cTn>
                                        <p:tgtEl>
                                          <p:spTgt spid="1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3" grpId="0"/>
      <p:bldP spid="5" grpId="0"/>
      <p:bldP spid="6" grpId="0"/>
      <p:bldP spid="6" grpId="1"/>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 any material form">
            <a:extLst>
              <a:ext uri="{FF2B5EF4-FFF2-40B4-BE49-F238E27FC236}">
                <a16:creationId xmlns:a16="http://schemas.microsoft.com/office/drawing/2014/main" id="{285885BF-850B-844C-BAAD-1B6CE78EC164}"/>
              </a:ext>
            </a:extLst>
          </p:cNvPr>
          <p:cNvSpPr txBox="1"/>
          <p:nvPr/>
        </p:nvSpPr>
        <p:spPr>
          <a:xfrm>
            <a:off x="7126398" y="4203406"/>
            <a:ext cx="4692310" cy="707886"/>
          </a:xfrm>
          <a:prstGeom prst="rect">
            <a:avLst/>
          </a:prstGeom>
          <a:noFill/>
        </p:spPr>
        <p:txBody>
          <a:bodyPr wrap="none" rtlCol="0">
            <a:spAutoFit/>
          </a:bodyPr>
          <a:lstStyle/>
          <a:p>
            <a:r>
              <a:rPr lang="en-CA" sz="4000" dirty="0"/>
              <a:t>in any material form</a:t>
            </a:r>
            <a:endParaRPr lang="en-US" sz="4000" dirty="0"/>
          </a:p>
        </p:txBody>
      </p:sp>
      <p:sp>
        <p:nvSpPr>
          <p:cNvPr id="5" name="whatever">
            <a:extLst>
              <a:ext uri="{FF2B5EF4-FFF2-40B4-BE49-F238E27FC236}">
                <a16:creationId xmlns:a16="http://schemas.microsoft.com/office/drawing/2014/main" id="{A36C0D0C-9EC5-AD4F-B8CC-3F9CE7649B39}"/>
              </a:ext>
            </a:extLst>
          </p:cNvPr>
          <p:cNvSpPr txBox="1"/>
          <p:nvPr/>
        </p:nvSpPr>
        <p:spPr>
          <a:xfrm>
            <a:off x="8961460" y="4813576"/>
            <a:ext cx="2849434" cy="707886"/>
          </a:xfrm>
          <a:prstGeom prst="rect">
            <a:avLst/>
          </a:prstGeom>
          <a:noFill/>
        </p:spPr>
        <p:txBody>
          <a:bodyPr wrap="none" rtlCol="0">
            <a:spAutoFit/>
          </a:bodyPr>
          <a:lstStyle/>
          <a:p>
            <a:r>
              <a:rPr lang="en-CA" sz="4000" dirty="0"/>
              <a:t>whatever...”</a:t>
            </a:r>
            <a:endParaRPr lang="en-US" sz="4000" dirty="0"/>
          </a:p>
        </p:txBody>
      </p:sp>
      <p:sp>
        <p:nvSpPr>
          <p:cNvPr id="6" name="substantial">
            <a:extLst>
              <a:ext uri="{FF2B5EF4-FFF2-40B4-BE49-F238E27FC236}">
                <a16:creationId xmlns:a16="http://schemas.microsoft.com/office/drawing/2014/main" id="{30E454C6-2E8E-EA4A-9789-89C18C8AA4C6}"/>
              </a:ext>
            </a:extLst>
          </p:cNvPr>
          <p:cNvSpPr txBox="1"/>
          <p:nvPr/>
        </p:nvSpPr>
        <p:spPr>
          <a:xfrm>
            <a:off x="6417953" y="3601041"/>
            <a:ext cx="2637260" cy="707886"/>
          </a:xfrm>
          <a:prstGeom prst="rect">
            <a:avLst/>
          </a:prstGeom>
          <a:noFill/>
        </p:spPr>
        <p:txBody>
          <a:bodyPr wrap="none" rtlCol="0">
            <a:spAutoFit/>
          </a:bodyPr>
          <a:lstStyle/>
          <a:p>
            <a:r>
              <a:rPr lang="en-CA" sz="4000" dirty="0"/>
              <a:t>substantial</a:t>
            </a:r>
            <a:endParaRPr lang="en-US" sz="4000" dirty="0"/>
          </a:p>
        </p:txBody>
      </p:sp>
      <p:sp>
        <p:nvSpPr>
          <p:cNvPr id="7" name="part thereof">
            <a:extLst>
              <a:ext uri="{FF2B5EF4-FFF2-40B4-BE49-F238E27FC236}">
                <a16:creationId xmlns:a16="http://schemas.microsoft.com/office/drawing/2014/main" id="{630FB5FF-DF36-3D49-B526-3B3F9D399384}"/>
              </a:ext>
            </a:extLst>
          </p:cNvPr>
          <p:cNvSpPr txBox="1"/>
          <p:nvPr/>
        </p:nvSpPr>
        <p:spPr>
          <a:xfrm>
            <a:off x="8992693" y="3593225"/>
            <a:ext cx="2810385" cy="707886"/>
          </a:xfrm>
          <a:prstGeom prst="rect">
            <a:avLst/>
          </a:prstGeom>
          <a:noFill/>
        </p:spPr>
        <p:txBody>
          <a:bodyPr wrap="none" rtlCol="0">
            <a:spAutoFit/>
          </a:bodyPr>
          <a:lstStyle/>
          <a:p>
            <a:r>
              <a:rPr lang="en-CA" sz="4000" dirty="0"/>
              <a:t>part thereof</a:t>
            </a:r>
          </a:p>
        </p:txBody>
      </p:sp>
      <p:sp>
        <p:nvSpPr>
          <p:cNvPr id="8" name="sole right">
            <a:extLst>
              <a:ext uri="{FF2B5EF4-FFF2-40B4-BE49-F238E27FC236}">
                <a16:creationId xmlns:a16="http://schemas.microsoft.com/office/drawing/2014/main" id="{88D25D15-6B1F-0E42-A22B-F807F5148ABC}"/>
              </a:ext>
            </a:extLst>
          </p:cNvPr>
          <p:cNvSpPr txBox="1"/>
          <p:nvPr/>
        </p:nvSpPr>
        <p:spPr>
          <a:xfrm>
            <a:off x="6389866" y="2380675"/>
            <a:ext cx="2266967" cy="707886"/>
          </a:xfrm>
          <a:prstGeom prst="rect">
            <a:avLst/>
          </a:prstGeom>
          <a:noFill/>
        </p:spPr>
        <p:txBody>
          <a:bodyPr wrap="none" rtlCol="0">
            <a:spAutoFit/>
          </a:bodyPr>
          <a:lstStyle/>
          <a:p>
            <a:r>
              <a:rPr lang="en-CA" sz="4000" dirty="0"/>
              <a:t>sole right</a:t>
            </a:r>
            <a:endParaRPr lang="en-US" sz="4000" dirty="0"/>
          </a:p>
        </p:txBody>
      </p:sp>
      <p:sp>
        <p:nvSpPr>
          <p:cNvPr id="9" name="to produce or">
            <a:extLst>
              <a:ext uri="{FF2B5EF4-FFF2-40B4-BE49-F238E27FC236}">
                <a16:creationId xmlns:a16="http://schemas.microsoft.com/office/drawing/2014/main" id="{DF835C95-BF0D-8447-86FC-691D3DD804AE}"/>
              </a:ext>
            </a:extLst>
          </p:cNvPr>
          <p:cNvSpPr txBox="1"/>
          <p:nvPr/>
        </p:nvSpPr>
        <p:spPr>
          <a:xfrm>
            <a:off x="8593545" y="2380675"/>
            <a:ext cx="3209533" cy="707886"/>
          </a:xfrm>
          <a:prstGeom prst="rect">
            <a:avLst/>
          </a:prstGeom>
          <a:noFill/>
        </p:spPr>
        <p:txBody>
          <a:bodyPr wrap="none" rtlCol="0">
            <a:spAutoFit/>
          </a:bodyPr>
          <a:lstStyle/>
          <a:p>
            <a:r>
              <a:rPr lang="en-CA" sz="4000" dirty="0"/>
              <a:t>to produce or</a:t>
            </a:r>
            <a:endParaRPr lang="en-US" sz="4000" dirty="0"/>
          </a:p>
        </p:txBody>
      </p:sp>
      <p:sp>
        <p:nvSpPr>
          <p:cNvPr id="10" name="Means the">
            <a:extLst>
              <a:ext uri="{FF2B5EF4-FFF2-40B4-BE49-F238E27FC236}">
                <a16:creationId xmlns:a16="http://schemas.microsoft.com/office/drawing/2014/main" id="{2222017B-010F-774C-B668-DC23BCD8F7CB}"/>
              </a:ext>
            </a:extLst>
          </p:cNvPr>
          <p:cNvSpPr txBox="1"/>
          <p:nvPr/>
        </p:nvSpPr>
        <p:spPr>
          <a:xfrm>
            <a:off x="3056538" y="2380675"/>
            <a:ext cx="3408305" cy="707886"/>
          </a:xfrm>
          <a:prstGeom prst="rect">
            <a:avLst/>
          </a:prstGeom>
          <a:noFill/>
        </p:spPr>
        <p:txBody>
          <a:bodyPr wrap="none" rtlCol="0">
            <a:spAutoFit/>
          </a:bodyPr>
          <a:lstStyle/>
          <a:p>
            <a:r>
              <a:rPr lang="en-CA" sz="4000" dirty="0"/>
              <a:t>“… means the</a:t>
            </a:r>
            <a:endParaRPr lang="en-US" sz="4000" dirty="0"/>
          </a:p>
        </p:txBody>
      </p:sp>
      <p:sp>
        <p:nvSpPr>
          <p:cNvPr id="11" name="reproduce the work or any">
            <a:extLst>
              <a:ext uri="{FF2B5EF4-FFF2-40B4-BE49-F238E27FC236}">
                <a16:creationId xmlns:a16="http://schemas.microsoft.com/office/drawing/2014/main" id="{0F05D533-07B0-DD43-96CC-00E2A8B5D505}"/>
              </a:ext>
            </a:extLst>
          </p:cNvPr>
          <p:cNvSpPr txBox="1"/>
          <p:nvPr/>
        </p:nvSpPr>
        <p:spPr>
          <a:xfrm>
            <a:off x="5686501" y="2983044"/>
            <a:ext cx="6147837" cy="707886"/>
          </a:xfrm>
          <a:prstGeom prst="rect">
            <a:avLst/>
          </a:prstGeom>
          <a:noFill/>
        </p:spPr>
        <p:txBody>
          <a:bodyPr wrap="none" rtlCol="0">
            <a:spAutoFit/>
          </a:bodyPr>
          <a:lstStyle/>
          <a:p>
            <a:r>
              <a:rPr lang="en-CA" sz="4000" dirty="0"/>
              <a:t>reproduce the work or any</a:t>
            </a:r>
            <a:endParaRPr lang="en-US" sz="4000" dirty="0"/>
          </a:p>
        </p:txBody>
      </p:sp>
      <p:sp>
        <p:nvSpPr>
          <p:cNvPr id="12" name="Title 3">
            <a:extLst>
              <a:ext uri="{FF2B5EF4-FFF2-40B4-BE49-F238E27FC236}">
                <a16:creationId xmlns:a16="http://schemas.microsoft.com/office/drawing/2014/main" id="{28524049-ABF9-5947-821F-1445059D60D6}"/>
              </a:ext>
            </a:extLst>
          </p:cNvPr>
          <p:cNvSpPr>
            <a:spLocks noGrp="1"/>
          </p:cNvSpPr>
          <p:nvPr>
            <p:ph type="title"/>
          </p:nvPr>
        </p:nvSpPr>
        <p:spPr/>
        <p:txBody>
          <a:bodyPr/>
          <a:lstStyle/>
          <a:p>
            <a:r>
              <a:rPr lang="en-US" dirty="0"/>
              <a:t>DETAILS IN THE PHRASE</a:t>
            </a:r>
          </a:p>
        </p:txBody>
      </p:sp>
      <p:pic>
        <p:nvPicPr>
          <p:cNvPr id="13" name="Make a recording">
            <a:extLst>
              <a:ext uri="{FF2B5EF4-FFF2-40B4-BE49-F238E27FC236}">
                <a16:creationId xmlns:a16="http://schemas.microsoft.com/office/drawing/2014/main" id="{3DAC6A25-7D68-F142-922D-79FCA9DB6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478" y="2276875"/>
            <a:ext cx="1745522" cy="2181902"/>
          </a:xfrm>
          <a:prstGeom prst="rect">
            <a:avLst/>
          </a:prstGeom>
        </p:spPr>
      </p:pic>
      <p:pic>
        <p:nvPicPr>
          <p:cNvPr id="14" name="Make a novel">
            <a:extLst>
              <a:ext uri="{FF2B5EF4-FFF2-40B4-BE49-F238E27FC236}">
                <a16:creationId xmlns:a16="http://schemas.microsoft.com/office/drawing/2014/main" id="{FAFD3447-6968-4B4F-AFE3-667ED4D02F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7087" y="4209433"/>
            <a:ext cx="1831306" cy="2294650"/>
          </a:xfrm>
          <a:prstGeom prst="rect">
            <a:avLst/>
          </a:prstGeom>
        </p:spPr>
      </p:pic>
      <p:pic>
        <p:nvPicPr>
          <p:cNvPr id="15" name="Cinematographic work">
            <a:extLst>
              <a:ext uri="{FF2B5EF4-FFF2-40B4-BE49-F238E27FC236}">
                <a16:creationId xmlns:a16="http://schemas.microsoft.com/office/drawing/2014/main" id="{E56C580B-D7BD-274B-9DC7-DE1A18D024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58607" y="2490588"/>
            <a:ext cx="1684860" cy="2089227"/>
          </a:xfrm>
          <a:prstGeom prst="rect">
            <a:avLst/>
          </a:prstGeom>
        </p:spPr>
      </p:pic>
      <p:pic>
        <p:nvPicPr>
          <p:cNvPr id="16" name="Exhibit">
            <a:extLst>
              <a:ext uri="{FF2B5EF4-FFF2-40B4-BE49-F238E27FC236}">
                <a16:creationId xmlns:a16="http://schemas.microsoft.com/office/drawing/2014/main" id="{2818110B-F122-9C4E-A840-D49351AF86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2011" y="2490588"/>
            <a:ext cx="1813512" cy="2294650"/>
          </a:xfrm>
          <a:prstGeom prst="rect">
            <a:avLst/>
          </a:prstGeom>
        </p:spPr>
      </p:pic>
      <p:pic>
        <p:nvPicPr>
          <p:cNvPr id="17" name="Reproduce">
            <a:extLst>
              <a:ext uri="{FF2B5EF4-FFF2-40B4-BE49-F238E27FC236}">
                <a16:creationId xmlns:a16="http://schemas.microsoft.com/office/drawing/2014/main" id="{7A6B0FB1-5FFA-8E47-88A1-12804D4C8A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55620" y="4125973"/>
            <a:ext cx="1709367" cy="2089227"/>
          </a:xfrm>
          <a:prstGeom prst="rect">
            <a:avLst/>
          </a:prstGeom>
        </p:spPr>
      </p:pic>
      <p:pic>
        <p:nvPicPr>
          <p:cNvPr id="18" name="Blog">
            <a:extLst>
              <a:ext uri="{FF2B5EF4-FFF2-40B4-BE49-F238E27FC236}">
                <a16:creationId xmlns:a16="http://schemas.microsoft.com/office/drawing/2014/main" id="{22DEB5B9-CA12-9A4C-8F65-796BD383E2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7722" y="2393112"/>
            <a:ext cx="3184977" cy="4000642"/>
          </a:xfrm>
          <a:prstGeom prst="rect">
            <a:avLst/>
          </a:prstGeom>
        </p:spPr>
      </p:pic>
      <p:pic>
        <p:nvPicPr>
          <p:cNvPr id="20" name="Novel">
            <a:extLst>
              <a:ext uri="{FF2B5EF4-FFF2-40B4-BE49-F238E27FC236}">
                <a16:creationId xmlns:a16="http://schemas.microsoft.com/office/drawing/2014/main" id="{0ECC1F31-C06C-5C4D-A1B2-725DE5FCA6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5006" y="2478382"/>
            <a:ext cx="3298371" cy="4132899"/>
          </a:xfrm>
          <a:prstGeom prst="rect">
            <a:avLst/>
          </a:prstGeom>
        </p:spPr>
      </p:pic>
      <p:pic>
        <p:nvPicPr>
          <p:cNvPr id="22" name="Stone tablets">
            <a:extLst>
              <a:ext uri="{FF2B5EF4-FFF2-40B4-BE49-F238E27FC236}">
                <a16:creationId xmlns:a16="http://schemas.microsoft.com/office/drawing/2014/main" id="{9D299271-7533-D449-B2C2-BC752C9A696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09985" y="2589055"/>
            <a:ext cx="2793093" cy="3463435"/>
          </a:xfrm>
          <a:prstGeom prst="rect">
            <a:avLst/>
          </a:prstGeom>
        </p:spPr>
      </p:pic>
      <p:sp>
        <p:nvSpPr>
          <p:cNvPr id="23" name="Cuz why not">
            <a:extLst>
              <a:ext uri="{FF2B5EF4-FFF2-40B4-BE49-F238E27FC236}">
                <a16:creationId xmlns:a16="http://schemas.microsoft.com/office/drawing/2014/main" id="{329F74B1-129D-0540-92CA-E97AD3D8932D}"/>
              </a:ext>
            </a:extLst>
          </p:cNvPr>
          <p:cNvSpPr txBox="1"/>
          <p:nvPr/>
        </p:nvSpPr>
        <p:spPr>
          <a:xfrm>
            <a:off x="9192096" y="5351322"/>
            <a:ext cx="2428870" cy="369332"/>
          </a:xfrm>
          <a:prstGeom prst="rect">
            <a:avLst/>
          </a:prstGeom>
          <a:noFill/>
        </p:spPr>
        <p:txBody>
          <a:bodyPr wrap="none" rtlCol="0">
            <a:spAutoFit/>
          </a:bodyPr>
          <a:lstStyle/>
          <a:p>
            <a:r>
              <a:rPr lang="en-US" i="1" dirty="0"/>
              <a:t>(…because why not?)</a:t>
            </a:r>
          </a:p>
        </p:txBody>
      </p:sp>
      <p:sp>
        <p:nvSpPr>
          <p:cNvPr id="24" name="Right Arrow 23">
            <a:extLst>
              <a:ext uri="{FF2B5EF4-FFF2-40B4-BE49-F238E27FC236}">
                <a16:creationId xmlns:a16="http://schemas.microsoft.com/office/drawing/2014/main" id="{1392C153-5C5E-0A4D-B982-509625790026}"/>
              </a:ext>
            </a:extLst>
          </p:cNvPr>
          <p:cNvSpPr/>
          <p:nvPr/>
        </p:nvSpPr>
        <p:spPr>
          <a:xfrm>
            <a:off x="3218784" y="3790111"/>
            <a:ext cx="1445079" cy="669472"/>
          </a:xfrm>
          <a:prstGeom prst="rightArrow">
            <a:avLst/>
          </a:prstGeom>
          <a:solidFill>
            <a:schemeClr val="accent4">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1EFAA8A7-C135-FB43-90A2-D175FF9F441A}"/>
              </a:ext>
            </a:extLst>
          </p:cNvPr>
          <p:cNvSpPr/>
          <p:nvPr/>
        </p:nvSpPr>
        <p:spPr>
          <a:xfrm>
            <a:off x="7769011" y="3764782"/>
            <a:ext cx="1445079" cy="669472"/>
          </a:xfrm>
          <a:prstGeom prst="rightArrow">
            <a:avLst/>
          </a:prstGeom>
          <a:solidFill>
            <a:schemeClr val="accent4">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5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grpId="1" nodeType="withEffect">
                                  <p:stCondLst>
                                    <p:cond delay="0"/>
                                  </p:stCondLst>
                                  <p:childTnLst>
                                    <p:animMotion origin="layout" path="M -3.125E-6 -3.33333E-6 L -0.20586 -0.41389 " pathEditMode="relative" rAng="0" ptsTypes="AA">
                                      <p:cBhvr>
                                        <p:cTn id="8" dur="2000" fill="hold"/>
                                        <p:tgtEl>
                                          <p:spTgt spid="3"/>
                                        </p:tgtEl>
                                        <p:attrNameLst>
                                          <p:attrName>ppt_x</p:attrName>
                                          <p:attrName>ppt_y</p:attrName>
                                        </p:attrNameLst>
                                      </p:cBhvr>
                                      <p:rCtr x="-10299" y="-20694"/>
                                    </p:animMotion>
                                  </p:childTnLst>
                                </p:cTn>
                              </p:par>
                              <p:par>
                                <p:cTn id="9" presetID="10" presetClass="exit" presetSubtype="0" fill="hold" grpId="0" nodeType="with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
                                        <p:tgtEl>
                                          <p:spTgt spid="13"/>
                                        </p:tgtEl>
                                      </p:cBhvr>
                                    </p:animEffect>
                                  </p:childTnLst>
                                </p:cTn>
                              </p:par>
                            </p:childTnLst>
                          </p:cTn>
                        </p:par>
                        <p:par>
                          <p:cTn id="35" fill="hold">
                            <p:stCondLst>
                              <p:cond delay="2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
                                        <p:tgtEl>
                                          <p:spTgt spid="14"/>
                                        </p:tgtEl>
                                      </p:cBhvr>
                                    </p:animEffect>
                                  </p:childTnLst>
                                </p:cTn>
                              </p:par>
                            </p:childTnLst>
                          </p:cTn>
                        </p:par>
                        <p:par>
                          <p:cTn id="39" fill="hold">
                            <p:stCondLst>
                              <p:cond delay="4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
                                        <p:tgtEl>
                                          <p:spTgt spid="17"/>
                                        </p:tgtEl>
                                      </p:cBhvr>
                                    </p:animEffect>
                                  </p:childTnLst>
                                </p:cTn>
                              </p:par>
                            </p:childTnLst>
                          </p:cTn>
                        </p:par>
                        <p:par>
                          <p:cTn id="43" fill="hold">
                            <p:stCondLst>
                              <p:cond delay="600"/>
                            </p:stCondLst>
                            <p:childTnLst>
                              <p:par>
                                <p:cTn id="44" presetID="10"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00"/>
                                        <p:tgtEl>
                                          <p:spTgt spid="16"/>
                                        </p:tgtEl>
                                      </p:cBhvr>
                                    </p:animEffect>
                                  </p:childTnLst>
                                </p:cTn>
                              </p:par>
                            </p:childTnLst>
                          </p:cTn>
                        </p:par>
                        <p:par>
                          <p:cTn id="47" fill="hold">
                            <p:stCondLst>
                              <p:cond delay="800"/>
                            </p:stCondLst>
                            <p:childTnLst>
                              <p:par>
                                <p:cTn id="48" presetID="10"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par>
                                <p:cTn id="79" presetID="2" presetClass="entr" presetSubtype="4"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 presetClass="entr" presetSubtype="4" fill="hold"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500"/>
                            </p:stCondLst>
                            <p:childTnLst>
                              <p:par>
                                <p:cTn id="93" presetID="55" presetClass="entr" presetSubtype="0" fill="hold" grpId="0" nodeType="afterEffect">
                                  <p:stCondLst>
                                    <p:cond delay="40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strVal val="#ppt_w*0.70"/>
                                          </p:val>
                                        </p:tav>
                                        <p:tav tm="100000">
                                          <p:val>
                                            <p:strVal val="#ppt_w"/>
                                          </p:val>
                                        </p:tav>
                                      </p:tavLst>
                                    </p:anim>
                                    <p:anim calcmode="lin" valueType="num">
                                      <p:cBhvr>
                                        <p:cTn id="96" dur="500" fill="hold"/>
                                        <p:tgtEl>
                                          <p:spTgt spid="23"/>
                                        </p:tgtEl>
                                        <p:attrNameLst>
                                          <p:attrName>ppt_h</p:attrName>
                                        </p:attrNameLst>
                                      </p:cBhvr>
                                      <p:tavLst>
                                        <p:tav tm="0">
                                          <p:val>
                                            <p:strVal val="#ppt_h"/>
                                          </p:val>
                                        </p:tav>
                                        <p:tav tm="100000">
                                          <p:val>
                                            <p:strVal val="#ppt_h"/>
                                          </p:val>
                                        </p:tav>
                                      </p:tavLst>
                                    </p:anim>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8" grpId="0"/>
      <p:bldP spid="9" grpId="0"/>
      <p:bldP spid="10" grpId="0"/>
      <p:bldP spid="11" grpId="0"/>
      <p:bldP spid="23"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8E68A-8CE2-2D49-BC66-7B662EE442A2}"/>
              </a:ext>
            </a:extLst>
          </p:cNvPr>
          <p:cNvSpPr>
            <a:spLocks noGrp="1"/>
          </p:cNvSpPr>
          <p:nvPr>
            <p:ph type="title"/>
          </p:nvPr>
        </p:nvSpPr>
        <p:spPr/>
        <p:txBody>
          <a:bodyPr/>
          <a:lstStyle/>
          <a:p>
            <a:r>
              <a:rPr lang="en-US" dirty="0"/>
              <a:t>RIGHTS IN SECTION 3(1)</a:t>
            </a:r>
          </a:p>
        </p:txBody>
      </p:sp>
      <p:pic>
        <p:nvPicPr>
          <p:cNvPr id="3" name="Sandy" descr="A close up of a logo&#13;&#10;&#13;&#10;Description automatically generated">
            <a:extLst>
              <a:ext uri="{FF2B5EF4-FFF2-40B4-BE49-F238E27FC236}">
                <a16:creationId xmlns:a16="http://schemas.microsoft.com/office/drawing/2014/main" id="{06B9B4B9-C7B4-A143-A573-A41C82A46A47}"/>
              </a:ext>
            </a:extLst>
          </p:cNvPr>
          <p:cNvPicPr>
            <a:picLocks noChangeAspect="1"/>
          </p:cNvPicPr>
          <p:nvPr/>
        </p:nvPicPr>
        <p:blipFill>
          <a:blip r:embed="rId3"/>
          <a:stretch>
            <a:fillRect/>
          </a:stretch>
        </p:blipFill>
        <p:spPr>
          <a:xfrm flipH="1">
            <a:off x="540221" y="1940935"/>
            <a:ext cx="1948956" cy="3970997"/>
          </a:xfrm>
          <a:prstGeom prst="rect">
            <a:avLst/>
          </a:prstGeom>
        </p:spPr>
      </p:pic>
      <p:pic>
        <p:nvPicPr>
          <p:cNvPr id="5" name="Section31a">
            <a:extLst>
              <a:ext uri="{FF2B5EF4-FFF2-40B4-BE49-F238E27FC236}">
                <a16:creationId xmlns:a16="http://schemas.microsoft.com/office/drawing/2014/main" id="{9D0F17A1-9799-704F-BFA9-CB298071E6BB}"/>
              </a:ext>
            </a:extLst>
          </p:cNvPr>
          <p:cNvPicPr>
            <a:picLocks noChangeAspect="1"/>
          </p:cNvPicPr>
          <p:nvPr/>
        </p:nvPicPr>
        <p:blipFill>
          <a:blip r:embed="rId4"/>
          <a:stretch>
            <a:fillRect/>
          </a:stretch>
        </p:blipFill>
        <p:spPr>
          <a:xfrm>
            <a:off x="3246664" y="1456531"/>
            <a:ext cx="8686800" cy="584200"/>
          </a:xfrm>
          <a:prstGeom prst="rect">
            <a:avLst/>
          </a:prstGeom>
        </p:spPr>
      </p:pic>
      <p:sp>
        <p:nvSpPr>
          <p:cNvPr id="6" name="I heart this">
            <a:extLst>
              <a:ext uri="{FF2B5EF4-FFF2-40B4-BE49-F238E27FC236}">
                <a16:creationId xmlns:a16="http://schemas.microsoft.com/office/drawing/2014/main" id="{FD3E3D34-08BD-6742-B02E-4DAE97C295D9}"/>
              </a:ext>
            </a:extLst>
          </p:cNvPr>
          <p:cNvSpPr/>
          <p:nvPr/>
        </p:nvSpPr>
        <p:spPr>
          <a:xfrm>
            <a:off x="3111002" y="2583802"/>
            <a:ext cx="1273629" cy="873579"/>
          </a:xfrm>
          <a:prstGeom prst="wedgeRoundRectCallout">
            <a:avLst>
              <a:gd name="adj1" fmla="val -120833"/>
              <a:gd name="adj2" fmla="val 45677"/>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 </a:t>
            </a:r>
            <a:r>
              <a:rPr lang="en-CA" dirty="0"/>
              <a:t>❤️ </a:t>
            </a:r>
            <a:r>
              <a:rPr lang="en-US" dirty="0">
                <a:solidFill>
                  <a:sysClr val="windowText" lastClr="000000"/>
                </a:solidFill>
              </a:rPr>
              <a:t>THIS SCRIPT!</a:t>
            </a:r>
            <a:r>
              <a:rPr lang="en-US" dirty="0"/>
              <a:t> </a:t>
            </a:r>
          </a:p>
        </p:txBody>
      </p:sp>
      <p:sp>
        <p:nvSpPr>
          <p:cNvPr id="7" name="Gotta see in japan">
            <a:extLst>
              <a:ext uri="{FF2B5EF4-FFF2-40B4-BE49-F238E27FC236}">
                <a16:creationId xmlns:a16="http://schemas.microsoft.com/office/drawing/2014/main" id="{4DDFDA31-788D-044A-A9A0-38DAB7C2BD9D}"/>
              </a:ext>
            </a:extLst>
          </p:cNvPr>
          <p:cNvSpPr/>
          <p:nvPr/>
        </p:nvSpPr>
        <p:spPr>
          <a:xfrm>
            <a:off x="3246664" y="4760700"/>
            <a:ext cx="1273629" cy="1624542"/>
          </a:xfrm>
          <a:prstGeom prst="wedgeRoundRectCallout">
            <a:avLst>
              <a:gd name="adj1" fmla="val -145192"/>
              <a:gd name="adj2" fmla="val -12004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THEY GOTTA SEE THIS IN</a:t>
            </a:r>
            <a:r>
              <a:rPr lang="en-US" dirty="0">
                <a:solidFill>
                  <a:schemeClr val="tx1"/>
                </a:solidFill>
              </a:rPr>
              <a:t> </a:t>
            </a:r>
            <a:r>
              <a:rPr lang="en-CA" sz="3200" dirty="0">
                <a:solidFill>
                  <a:schemeClr val="tx1"/>
                </a:solidFill>
              </a:rPr>
              <a:t>🇯🇵!</a:t>
            </a:r>
            <a:endParaRPr lang="en-US" dirty="0">
              <a:solidFill>
                <a:schemeClr val="tx1"/>
              </a:solidFill>
            </a:endParaRPr>
          </a:p>
        </p:txBody>
      </p:sp>
      <p:grpSp>
        <p:nvGrpSpPr>
          <p:cNvPr id="12" name="Group 11">
            <a:extLst>
              <a:ext uri="{FF2B5EF4-FFF2-40B4-BE49-F238E27FC236}">
                <a16:creationId xmlns:a16="http://schemas.microsoft.com/office/drawing/2014/main" id="{4488754F-D3FF-DB4D-ABE0-715EBC3CAEF0}"/>
              </a:ext>
            </a:extLst>
          </p:cNvPr>
          <p:cNvGrpSpPr/>
          <p:nvPr/>
        </p:nvGrpSpPr>
        <p:grpSpPr>
          <a:xfrm>
            <a:off x="9151702" y="2675011"/>
            <a:ext cx="2335910" cy="3236921"/>
            <a:chOff x="9355348" y="2936841"/>
            <a:chExt cx="1602751" cy="2220967"/>
          </a:xfrm>
        </p:grpSpPr>
        <p:pic>
          <p:nvPicPr>
            <p:cNvPr id="9" name="Picture 8" descr="Image result for canada coat of arm">
              <a:extLst>
                <a:ext uri="{FF2B5EF4-FFF2-40B4-BE49-F238E27FC236}">
                  <a16:creationId xmlns:a16="http://schemas.microsoft.com/office/drawing/2014/main" id="{2E76F115-2C39-C848-8C62-7A74BFF050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5422" y="2936841"/>
              <a:ext cx="1562604" cy="19791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31FE127-4CD6-A24B-AA0D-7BA52163F467}"/>
                </a:ext>
              </a:extLst>
            </p:cNvPr>
            <p:cNvPicPr>
              <a:picLocks noChangeAspect="1"/>
            </p:cNvPicPr>
            <p:nvPr/>
          </p:nvPicPr>
          <p:blipFill>
            <a:blip r:embed="rId6"/>
            <a:stretch>
              <a:fillRect/>
            </a:stretch>
          </p:blipFill>
          <p:spPr>
            <a:xfrm>
              <a:off x="9355348" y="4925235"/>
              <a:ext cx="1602751" cy="232573"/>
            </a:xfrm>
            <a:prstGeom prst="rect">
              <a:avLst/>
            </a:prstGeom>
          </p:spPr>
        </p:pic>
      </p:grpSp>
      <p:sp>
        <p:nvSpPr>
          <p:cNvPr id="13" name="Hang on Sandy">
            <a:extLst>
              <a:ext uri="{FF2B5EF4-FFF2-40B4-BE49-F238E27FC236}">
                <a16:creationId xmlns:a16="http://schemas.microsoft.com/office/drawing/2014/main" id="{1448601D-5B28-FB44-A777-048236A177C7}"/>
              </a:ext>
            </a:extLst>
          </p:cNvPr>
          <p:cNvSpPr/>
          <p:nvPr/>
        </p:nvSpPr>
        <p:spPr>
          <a:xfrm>
            <a:off x="7012541" y="2326040"/>
            <a:ext cx="1273629" cy="1094014"/>
          </a:xfrm>
          <a:prstGeom prst="wedgeRectCallout">
            <a:avLst>
              <a:gd name="adj1" fmla="val 133763"/>
              <a:gd name="adj2" fmla="val 5381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Now hang on there, Sandy…</a:t>
            </a:r>
          </a:p>
        </p:txBody>
      </p:sp>
      <p:sp>
        <p:nvSpPr>
          <p:cNvPr id="14" name="Oh wait nvm">
            <a:extLst>
              <a:ext uri="{FF2B5EF4-FFF2-40B4-BE49-F238E27FC236}">
                <a16:creationId xmlns:a16="http://schemas.microsoft.com/office/drawing/2014/main" id="{0D070B59-2243-A042-9865-DBDB45DAAB74}"/>
              </a:ext>
            </a:extLst>
          </p:cNvPr>
          <p:cNvSpPr/>
          <p:nvPr/>
        </p:nvSpPr>
        <p:spPr>
          <a:xfrm>
            <a:off x="6877373" y="2326040"/>
            <a:ext cx="1856192" cy="1094014"/>
          </a:xfrm>
          <a:prstGeom prst="wedgeRectCallout">
            <a:avLst>
              <a:gd name="adj1" fmla="val 83747"/>
              <a:gd name="adj2" fmla="val 5515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Oh wait. </a:t>
            </a:r>
            <a:r>
              <a:rPr lang="en-US" dirty="0" err="1">
                <a:solidFill>
                  <a:sysClr val="windowText" lastClr="000000"/>
                </a:solidFill>
              </a:rPr>
              <a:t>Nevermind</a:t>
            </a:r>
            <a:r>
              <a:rPr lang="en-US" dirty="0">
                <a:solidFill>
                  <a:sysClr val="windowText" lastClr="000000"/>
                </a:solidFill>
              </a:rPr>
              <a:t>.</a:t>
            </a:r>
          </a:p>
          <a:p>
            <a:pPr algn="ctr"/>
            <a:r>
              <a:rPr lang="en-US" dirty="0">
                <a:solidFill>
                  <a:sysClr val="windowText" lastClr="000000"/>
                </a:solidFill>
              </a:rPr>
              <a:t>You good, boo. </a:t>
            </a:r>
          </a:p>
        </p:txBody>
      </p:sp>
      <p:pic>
        <p:nvPicPr>
          <p:cNvPr id="15" name="CC logo" descr="Image result for creative commons logo">
            <a:extLst>
              <a:ext uri="{FF2B5EF4-FFF2-40B4-BE49-F238E27FC236}">
                <a16:creationId xmlns:a16="http://schemas.microsoft.com/office/drawing/2014/main" id="{F53494C4-6BF4-3242-B366-616E388C01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7817" y="3477636"/>
            <a:ext cx="4386123" cy="1127371"/>
          </a:xfrm>
          <a:prstGeom prst="rect">
            <a:avLst/>
          </a:prstGeom>
          <a:noFill/>
          <a:extLst>
            <a:ext uri="{909E8E84-426E-40DD-AFC4-6F175D3DCCD1}">
              <a14:hiddenFill xmlns:a14="http://schemas.microsoft.com/office/drawing/2010/main">
                <a:solidFill>
                  <a:srgbClr val="FFFFFF"/>
                </a:solidFill>
              </a14:hiddenFill>
            </a:ext>
          </a:extLst>
        </p:spPr>
      </p:pic>
      <p:sp>
        <p:nvSpPr>
          <p:cNvPr id="16" name="I heart this">
            <a:extLst>
              <a:ext uri="{FF2B5EF4-FFF2-40B4-BE49-F238E27FC236}">
                <a16:creationId xmlns:a16="http://schemas.microsoft.com/office/drawing/2014/main" id="{9744C5E3-58C8-1B4E-A03C-1CDCCB66A610}"/>
              </a:ext>
            </a:extLst>
          </p:cNvPr>
          <p:cNvSpPr/>
          <p:nvPr/>
        </p:nvSpPr>
        <p:spPr>
          <a:xfrm>
            <a:off x="2434926" y="5493593"/>
            <a:ext cx="1273629" cy="873579"/>
          </a:xfrm>
          <a:prstGeom prst="wedgeRoundRectCallout">
            <a:avLst>
              <a:gd name="adj1" fmla="val -89422"/>
              <a:gd name="adj2" fmla="val -263668"/>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YUSSS!!</a:t>
            </a:r>
            <a:endParaRPr lang="en-US" dirty="0"/>
          </a:p>
        </p:txBody>
      </p:sp>
      <p:sp>
        <p:nvSpPr>
          <p:cNvPr id="17" name="I heart this">
            <a:extLst>
              <a:ext uri="{FF2B5EF4-FFF2-40B4-BE49-F238E27FC236}">
                <a16:creationId xmlns:a16="http://schemas.microsoft.com/office/drawing/2014/main" id="{3EA28987-8083-7446-9355-F1468A1EBF2C}"/>
              </a:ext>
            </a:extLst>
          </p:cNvPr>
          <p:cNvSpPr/>
          <p:nvPr/>
        </p:nvSpPr>
        <p:spPr>
          <a:xfrm>
            <a:off x="3071740" y="4914438"/>
            <a:ext cx="1540619" cy="1094014"/>
          </a:xfrm>
          <a:prstGeom prst="wedgeRoundRectCallout">
            <a:avLst>
              <a:gd name="adj1" fmla="val -120302"/>
              <a:gd name="adj2" fmla="val -170742"/>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 altLang="en-US" dirty="0">
                <a:solidFill>
                  <a:sysClr val="windowText" lastClr="000000"/>
                </a:solidFill>
              </a:rPr>
              <a:t>私はこのテキストが大好きです！</a:t>
            </a:r>
            <a:endParaRPr lang="en-US" altLang="ja" sz="1000" dirty="0">
              <a:solidFill>
                <a:schemeClr val="tx1"/>
              </a:solidFill>
            </a:endParaRPr>
          </a:p>
        </p:txBody>
      </p:sp>
      <p:sp>
        <p:nvSpPr>
          <p:cNvPr id="19" name="TextBox 18">
            <a:extLst>
              <a:ext uri="{FF2B5EF4-FFF2-40B4-BE49-F238E27FC236}">
                <a16:creationId xmlns:a16="http://schemas.microsoft.com/office/drawing/2014/main" id="{28BB91DF-2AD5-1645-B30F-4DAFC01B2C5A}"/>
              </a:ext>
            </a:extLst>
          </p:cNvPr>
          <p:cNvSpPr txBox="1"/>
          <p:nvPr/>
        </p:nvSpPr>
        <p:spPr>
          <a:xfrm>
            <a:off x="1703615" y="6055258"/>
            <a:ext cx="5154386" cy="677108"/>
          </a:xfrm>
          <a:prstGeom prst="rect">
            <a:avLst/>
          </a:prstGeom>
          <a:noFill/>
        </p:spPr>
        <p:txBody>
          <a:bodyPr wrap="square" rtlCol="0">
            <a:spAutoFit/>
          </a:bodyPr>
          <a:lstStyle/>
          <a:p>
            <a:r>
              <a:rPr lang="en-CA" sz="1000" dirty="0"/>
              <a:t>University of Alberta. 2019. “Section 3.” Opening Up Copyright Instructional Module. https://</a:t>
            </a:r>
            <a:r>
              <a:rPr lang="en-CA" sz="1000" dirty="0" err="1"/>
              <a:t>www.ualberta.ca</a:t>
            </a:r>
            <a:r>
              <a:rPr lang="en-CA" sz="1000" dirty="0"/>
              <a:t>/copyright/resources/opening-up-copyright-instructional-modules </a:t>
            </a:r>
          </a:p>
          <a:p>
            <a:endParaRPr lang="en-US" dirty="0"/>
          </a:p>
        </p:txBody>
      </p:sp>
      <p:sp>
        <p:nvSpPr>
          <p:cNvPr id="20" name="I heart this">
            <a:extLst>
              <a:ext uri="{FF2B5EF4-FFF2-40B4-BE49-F238E27FC236}">
                <a16:creationId xmlns:a16="http://schemas.microsoft.com/office/drawing/2014/main" id="{E3B35B2F-3656-9246-A951-6ADE38EBDC00}"/>
              </a:ext>
            </a:extLst>
          </p:cNvPr>
          <p:cNvSpPr/>
          <p:nvPr/>
        </p:nvSpPr>
        <p:spPr>
          <a:xfrm>
            <a:off x="5233531" y="2439058"/>
            <a:ext cx="3134862" cy="1634921"/>
          </a:xfrm>
          <a:prstGeom prst="wedgeRoundRectCallout">
            <a:avLst>
              <a:gd name="adj1" fmla="val -149854"/>
              <a:gd name="adj2" fmla="val 1124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PROVIDING #attribution IS</a:t>
            </a:r>
          </a:p>
          <a:p>
            <a:pPr algn="ctr"/>
            <a:r>
              <a:rPr lang="en-US" dirty="0">
                <a:solidFill>
                  <a:sysClr val="windowText" lastClr="000000"/>
                </a:solidFill>
              </a:rPr>
              <a:t>#</a:t>
            </a:r>
            <a:r>
              <a:rPr lang="en-US" dirty="0" err="1">
                <a:solidFill>
                  <a:sysClr val="windowText" lastClr="000000"/>
                </a:solidFill>
              </a:rPr>
              <a:t>doinItRight</a:t>
            </a:r>
            <a:r>
              <a:rPr lang="en-US" dirty="0">
                <a:solidFill>
                  <a:sysClr val="windowText" lastClr="000000"/>
                </a:solidFill>
              </a:rPr>
              <a:t>!</a:t>
            </a:r>
            <a:br>
              <a:rPr lang="en-US" dirty="0">
                <a:solidFill>
                  <a:sysClr val="windowText" lastClr="000000"/>
                </a:solidFill>
              </a:rPr>
            </a:br>
            <a:endParaRPr lang="en-US" dirty="0">
              <a:solidFill>
                <a:sysClr val="windowText" lastClr="000000"/>
              </a:solidFill>
            </a:endParaRPr>
          </a:p>
          <a:p>
            <a:pPr algn="ctr"/>
            <a:r>
              <a:rPr lang="en-US" dirty="0">
                <a:solidFill>
                  <a:sysClr val="windowText" lastClr="000000"/>
                </a:solidFill>
              </a:rPr>
              <a:t>#WINNING</a:t>
            </a:r>
            <a:endParaRPr lang="en-US" dirty="0"/>
          </a:p>
        </p:txBody>
      </p:sp>
    </p:spTree>
    <p:extLst>
      <p:ext uri="{BB962C8B-B14F-4D97-AF65-F5344CB8AC3E}">
        <p14:creationId xmlns:p14="http://schemas.microsoft.com/office/powerpoint/2010/main" val="30441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 presetClass="emph" presetSubtype="0" fill="hold" nodeType="withEffect">
                                  <p:stCondLst>
                                    <p:cond delay="0"/>
                                  </p:stCondLst>
                                  <p:childTnLst>
                                    <p:animScale>
                                      <p:cBhvr>
                                        <p:cTn id="14" dur="2000" fill="hold"/>
                                        <p:tgtEl>
                                          <p:spTgt spid="3"/>
                                        </p:tgtEl>
                                      </p:cBhvr>
                                      <p:by x="110000" y="11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1" presetClass="exit" presetSubtype="0" fill="hold" grpId="1"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13"/>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grpId="0" nodeType="afterEffect">
                                  <p:stCondLst>
                                    <p:cond delay="50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4.16667E-7 -1.85185E-6 L 0.31432 0.13912 " pathEditMode="relative" rAng="0" ptsTypes="AA">
                                      <p:cBhvr>
                                        <p:cTn id="62" dur="1000" fill="hold"/>
                                        <p:tgtEl>
                                          <p:spTgt spid="15"/>
                                        </p:tgtEl>
                                        <p:attrNameLst>
                                          <p:attrName>ppt_x</p:attrName>
                                          <p:attrName>ppt_y</p:attrName>
                                        </p:attrNameLst>
                                      </p:cBhvr>
                                      <p:rCtr x="15716" y="6944"/>
                                    </p:animMotion>
                                  </p:childTnLst>
                                </p:cTn>
                              </p:par>
                              <p:par>
                                <p:cTn id="63" presetID="10" presetClass="exit" presetSubtype="0" fill="hold" nodeType="with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par>
                          <p:cTn id="66" fill="hold">
                            <p:stCondLst>
                              <p:cond delay="1000"/>
                            </p:stCondLst>
                            <p:childTnLst>
                              <p:par>
                                <p:cTn id="67" presetID="2" presetClass="entr" presetSubtype="2"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1+#ppt_w/2"/>
                                          </p:val>
                                        </p:tav>
                                        <p:tav tm="100000">
                                          <p:val>
                                            <p:strVal val="#ppt_x"/>
                                          </p:val>
                                        </p:tav>
                                      </p:tavLst>
                                    </p:anim>
                                    <p:anim calcmode="lin" valueType="num">
                                      <p:cBhvr additive="base">
                                        <p:cTn id="70" dur="500" fill="hold"/>
                                        <p:tgtEl>
                                          <p:spTgt spid="19"/>
                                        </p:tgtEl>
                                        <p:attrNameLst>
                                          <p:attrName>ppt_y</p:attrName>
                                        </p:attrNameLst>
                                      </p:cBhvr>
                                      <p:tavLst>
                                        <p:tav tm="0">
                                          <p:val>
                                            <p:strVal val="#ppt_y"/>
                                          </p:val>
                                        </p:tav>
                                        <p:tav tm="100000">
                                          <p:val>
                                            <p:strVal val="#ppt_y"/>
                                          </p:val>
                                        </p:tav>
                                      </p:tavLst>
                                    </p:anim>
                                  </p:childTnLst>
                                </p:cTn>
                              </p:par>
                            </p:childTnLst>
                          </p:cTn>
                        </p:par>
                        <p:par>
                          <p:cTn id="71" fill="hold">
                            <p:stCondLst>
                              <p:cond delay="1500"/>
                            </p:stCondLst>
                            <p:childTnLst>
                              <p:par>
                                <p:cTn id="72" presetID="1" presetClass="entr" presetSubtype="0" fill="hold" grpId="0" nodeType="afterEffect">
                                  <p:stCondLst>
                                    <p:cond delay="50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grpId="1" nodeType="afterEffect">
                                  <p:stCondLst>
                                    <p:cond delay="50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3" grpId="0" animBg="1"/>
      <p:bldP spid="13" grpId="1" animBg="1"/>
      <p:bldP spid="14" grpId="0" animBg="1"/>
      <p:bldP spid="14" grpId="1" animBg="1"/>
      <p:bldP spid="16" grpId="0" animBg="1"/>
      <p:bldP spid="16" grpId="1" animBg="1"/>
      <p:bldP spid="17" grpId="1" animBg="1"/>
      <p:bldP spid="19" grpId="0"/>
      <p:bldP spid="19" grpId="1"/>
      <p:bldP spid="20" grpId="0" animBg="1"/>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CE8B6F06-77A7-5944-9E36-0305D61886F9}"/>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BE27F914-09AB-DD4E-8C66-979D678B4B2D}"/>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FCDDE9CC-9725-8D4A-80EA-B46277CBF979}"/>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A68B6E76-06DF-D141-9368-73453666BFC7}"/>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4E484137-056E-8E40-A7BB-F534439FB5FC}" vid="{DA189021-C0A1-5348-8D92-B91E0773676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Level 1</Template>
  <TotalTime>5773</TotalTime>
  <Words>2598</Words>
  <Application>Microsoft Macintosh PowerPoint</Application>
  <PresentationFormat>Widescreen</PresentationFormat>
  <Paragraphs>213</Paragraphs>
  <Slides>28</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28</vt:i4>
      </vt:variant>
    </vt:vector>
  </HeadingPairs>
  <TitlesOfParts>
    <vt:vector size="37" baseType="lpstr">
      <vt:lpstr>Arial</vt:lpstr>
      <vt:lpstr>Calibri</vt:lpstr>
      <vt:lpstr>Chiller</vt:lpstr>
      <vt:lpstr>Garamond</vt:lpstr>
      <vt:lpstr>Level 1</vt:lpstr>
      <vt:lpstr>Level 2</vt:lpstr>
      <vt:lpstr>Level 3</vt:lpstr>
      <vt:lpstr>Level 4</vt:lpstr>
      <vt:lpstr>Level 5</vt:lpstr>
      <vt:lpstr>Section 3:  Copyright in Works</vt:lpstr>
      <vt:lpstr>A STAND-IN TERM</vt:lpstr>
      <vt:lpstr>SECTION 3</vt:lpstr>
      <vt:lpstr>SECTION 3 IS VERY SPECIFIC!</vt:lpstr>
      <vt:lpstr>EXAMINING SECTION 3(1)</vt:lpstr>
      <vt:lpstr>DETAILS IN THE PHRASE</vt:lpstr>
      <vt:lpstr>DETAILS IN THE PHRASE</vt:lpstr>
      <vt:lpstr>DETAILS IN THE PHRASE</vt:lpstr>
      <vt:lpstr>RIGHTS IN SECTION 3(1)</vt:lpstr>
      <vt:lpstr>RIGHTS IN SECTION 3(1)</vt:lpstr>
      <vt:lpstr>RIGHTS IN SECTION 3(1)</vt:lpstr>
      <vt:lpstr>RIGHTS IN SECTION 3(1)</vt:lpstr>
      <vt:lpstr>RIGHTS IN SECTION 3(1)</vt:lpstr>
      <vt:lpstr>RIGHTS IN SECTION 3(1)</vt:lpstr>
      <vt:lpstr>EXHAUSTION DOCTRINE</vt:lpstr>
      <vt:lpstr>AUTHORIZING RIGHTS &amp; USES</vt:lpstr>
      <vt:lpstr>A BUNDLE OF RIGHTS</vt:lpstr>
      <vt:lpstr>LEARNING OBJECTIVES</vt:lpstr>
      <vt:lpstr>THANK YOU FOR YOUR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  Copyright in Works</dc:title>
  <dc:creator>Kris Joseph</dc:creator>
  <cp:lastModifiedBy>Kris Joseph</cp:lastModifiedBy>
  <cp:revision>90</cp:revision>
  <dcterms:created xsi:type="dcterms:W3CDTF">2019-02-06T01:56:27Z</dcterms:created>
  <dcterms:modified xsi:type="dcterms:W3CDTF">2019-03-25T17:00:36Z</dcterms:modified>
</cp:coreProperties>
</file>