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E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272" autoAdjust="0"/>
  </p:normalViewPr>
  <p:slideViewPr>
    <p:cSldViewPr snapToGrid="0"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6B488-B107-43CA-8DEB-382D14F779C6}" type="datetimeFigureOut">
              <a:rPr lang="en-CA" smtClean="0"/>
              <a:t>2017-05-29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73AB6-54BF-49A1-A493-E4D7BFF273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63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732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42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921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90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6878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CA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186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3AB6-54BF-49A1-A493-E4D7BFF2730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3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ickr.com/photos/vandycft/2942843643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hane@ualberta.c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anice.kung@ualberta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82220"/>
            <a:ext cx="7766936" cy="2468616"/>
          </a:xfrm>
        </p:spPr>
        <p:txBody>
          <a:bodyPr/>
          <a:lstStyle/>
          <a:p>
            <a:r>
              <a:rPr lang="en-CA" sz="4600" dirty="0">
                <a:solidFill>
                  <a:srgbClr val="0070C0"/>
                </a:solidFill>
              </a:rPr>
              <a:t>What’s so neat about tweets in the classroom? A case study in medical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Janice Kung and Thane Chambers</a:t>
            </a: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John W. Scott Health Sciences Library</a:t>
            </a:r>
            <a:br>
              <a:rPr lang="en-CA" dirty="0" smtClean="0"/>
            </a:br>
            <a:r>
              <a:rPr lang="en-CA" dirty="0" smtClean="0"/>
              <a:t>University of Alberta Libraries</a:t>
            </a:r>
            <a:br>
              <a:rPr lang="en-CA" dirty="0" smtClean="0"/>
            </a:br>
            <a:r>
              <a:rPr lang="en-CA" dirty="0" smtClean="0"/>
              <a:t>WILU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6586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Twitter &amp; Education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06" y="1587984"/>
            <a:ext cx="8073245" cy="388077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Facilitates active participation</a:t>
            </a:r>
          </a:p>
          <a:p>
            <a:r>
              <a:rPr lang="en-CA" sz="2400" dirty="0" smtClean="0"/>
              <a:t>Asynchronous learning</a:t>
            </a:r>
          </a:p>
          <a:p>
            <a:r>
              <a:rPr lang="en-CA" sz="2400" dirty="0" smtClean="0"/>
              <a:t>Real-time feedback</a:t>
            </a:r>
          </a:p>
          <a:p>
            <a:r>
              <a:rPr lang="en-CA" sz="2400" dirty="0" smtClean="0"/>
              <a:t>Pedagogical tool?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72770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415" y="3872270"/>
            <a:ext cx="1530145" cy="124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475181" y="1100127"/>
            <a:ext cx="5858240" cy="3020060"/>
            <a:chOff x="28899410" y="770042"/>
            <a:chExt cx="8617921" cy="814759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8899410" y="770042"/>
              <a:ext cx="8617921" cy="814759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 flipH="1">
              <a:off x="30146854" y="2009345"/>
              <a:ext cx="6528751" cy="4732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36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How is Twitter used in Medical Education?  </a:t>
              </a:r>
              <a:endParaRPr lang="en-CA" sz="3600" b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230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Systematic Review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06" y="1587983"/>
            <a:ext cx="8160724" cy="388077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Search conducted September 2016</a:t>
            </a:r>
          </a:p>
          <a:p>
            <a:r>
              <a:rPr lang="en-CA" sz="2400" dirty="0" smtClean="0"/>
              <a:t>Data </a:t>
            </a:r>
            <a:r>
              <a:rPr lang="en-CA" sz="2400" dirty="0"/>
              <a:t>extraction </a:t>
            </a:r>
            <a:r>
              <a:rPr lang="en-CA" sz="2400" dirty="0" smtClean="0"/>
              <a:t>form: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Type of medical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Level of </a:t>
            </a:r>
            <a:r>
              <a:rPr lang="en-CA" sz="2200" dirty="0" smtClean="0"/>
              <a:t>instruction categorized by Bloom’s Taxonomy</a:t>
            </a:r>
            <a:endParaRPr lang="en-CA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How Twitter was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Subject discipline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Learning objectives </a:t>
            </a:r>
          </a:p>
          <a:p>
            <a:endParaRPr lang="en-CA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055" y="3528369"/>
            <a:ext cx="2872545" cy="23571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7333" y="6123973"/>
            <a:ext cx="733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credit: </a:t>
            </a:r>
            <a:r>
              <a:rPr lang="en-CA" sz="1400" b="1" dirty="0"/>
              <a:t>Center for Teaching Vanderbilt </a:t>
            </a:r>
            <a:r>
              <a:rPr lang="en-CA" sz="1400" b="1" dirty="0" smtClean="0"/>
              <a:t>University. </a:t>
            </a:r>
            <a:r>
              <a:rPr lang="en-CA" sz="1400" i="1" dirty="0" smtClean="0">
                <a:hlinkClick r:id="rId4"/>
              </a:rPr>
              <a:t>Bloom’s Taxonomy.</a:t>
            </a:r>
            <a:r>
              <a:rPr lang="en-CA" sz="1400" i="1" dirty="0" smtClean="0"/>
              <a:t> </a:t>
            </a:r>
            <a:r>
              <a:rPr lang="en-CA" sz="1400" dirty="0"/>
              <a:t>(CC BY 2.0)</a:t>
            </a:r>
          </a:p>
          <a:p>
            <a:endParaRPr lang="en-CA" sz="1400" b="1" dirty="0"/>
          </a:p>
        </p:txBody>
      </p:sp>
    </p:spTree>
    <p:extLst>
      <p:ext uri="{BB962C8B-B14F-4D97-AF65-F5344CB8AC3E}">
        <p14:creationId xmlns:p14="http://schemas.microsoft.com/office/powerpoint/2010/main" val="318298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586194"/>
            <a:ext cx="3734746" cy="3064592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7280"/>
              </p:ext>
            </p:extLst>
          </p:nvPr>
        </p:nvGraphicFramePr>
        <p:xfrm>
          <a:off x="5204268" y="1586194"/>
          <a:ext cx="3803746" cy="3064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1246"/>
                <a:gridCol w="952500"/>
              </a:tblGrid>
              <a:tr h="59991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Bloom’s Taxonomy</a:t>
                      </a:r>
                      <a:endParaRPr lang="en-CA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17885" marR="117885" marT="117892" marB="117892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CA" sz="3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85" marR="117885" marT="117892" marB="11789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n-CA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Apply</a:t>
                      </a:r>
                      <a:endParaRPr lang="en-CA" sz="2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CA" sz="2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0520">
                <a:tc>
                  <a:txBody>
                    <a:bodyPr/>
                    <a:lstStyle/>
                    <a:p>
                      <a:pPr algn="l" fontAlgn="t"/>
                      <a:r>
                        <a:rPr lang="en-CA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Understand</a:t>
                      </a:r>
                      <a:endParaRPr lang="en-CA" sz="2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CA" sz="2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CA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Remember</a:t>
                      </a:r>
                      <a:endParaRPr lang="en-CA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CA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CA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CA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CA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CA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7885" marR="117885" marT="117892" marB="11789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0" y="0"/>
            <a:ext cx="4953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3509"/>
              </p:ext>
            </p:extLst>
          </p:nvPr>
        </p:nvGraphicFramePr>
        <p:xfrm>
          <a:off x="1705860" y="1054100"/>
          <a:ext cx="9071591" cy="442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3391"/>
                <a:gridCol w="838200"/>
              </a:tblGrid>
              <a:tr h="57303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Intervention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337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CA" sz="2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Information distribution</a:t>
                      </a:r>
                      <a:r>
                        <a:rPr lang="en-CA" sz="2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lvl="1" algn="l" fontAlgn="t">
                        <a:lnSpc>
                          <a:spcPct val="100000"/>
                        </a:lnSpc>
                      </a:pPr>
                      <a:r>
                        <a:rPr lang="en-CA" sz="2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(e.g. summary of lessons, daily clinical vignettes,</a:t>
                      </a:r>
                      <a:br>
                        <a:rPr lang="en-CA" sz="2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CA" sz="2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distribution of resources, presentations, announcements)</a:t>
                      </a:r>
                      <a:endParaRPr lang="en-CA" sz="2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562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Generate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discussion </a:t>
                      </a:r>
                      <a:r>
                        <a:rPr lang="en-CA" sz="2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CE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CEEA"/>
                    </a:solidFill>
                  </a:tcPr>
                </a:tc>
              </a:tr>
              <a:tr h="1100217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Question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and Answer </a:t>
                      </a:r>
                    </a:p>
                    <a:p>
                      <a:pPr lvl="1" algn="l" fontAlgn="t">
                        <a:lnSpc>
                          <a:spcPct val="100000"/>
                        </a:lnSpc>
                      </a:pPr>
                      <a:r>
                        <a:rPr lang="en-CA" sz="2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(e.g. question posted on Twitter to which</a:t>
                      </a:r>
                      <a:r>
                        <a:rPr lang="en-CA" sz="2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students were encouraged to respond) </a:t>
                      </a:r>
                      <a:endParaRPr lang="en-CA" sz="2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002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Used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as a formal evaluation tool </a:t>
                      </a:r>
                    </a:p>
                    <a:p>
                      <a:pPr lvl="1">
                        <a:lnSpc>
                          <a:spcPct val="100000"/>
                        </a:lnSpc>
                      </a:pPr>
                      <a:r>
                        <a:rPr lang="en-CA" sz="2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(e.g. Faculty members used </a:t>
                      </a:r>
                      <a:r>
                        <a:rPr lang="en-CA" sz="220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direct messages </a:t>
                      </a:r>
                      <a:r>
                        <a:rPr lang="en-CA" sz="220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 provide feedback to residents)</a:t>
                      </a:r>
                      <a:r>
                        <a:rPr lang="en-CA" sz="2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CE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CE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79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Recommendations to Library Instruction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06" y="1587983"/>
            <a:ext cx="8160724" cy="388077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Most effective in providing feedback to students</a:t>
            </a:r>
          </a:p>
          <a:p>
            <a:r>
              <a:rPr lang="en-CA" sz="2400" dirty="0" smtClean="0"/>
              <a:t>Careful planning and assessment</a:t>
            </a:r>
          </a:p>
          <a:p>
            <a:r>
              <a:rPr lang="en-CA" sz="2400" dirty="0" smtClean="0"/>
              <a:t>May be overwhelming for those unfamiliar with Twitter</a:t>
            </a:r>
            <a:endParaRPr lang="en-CA" sz="2200" dirty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74091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70C0"/>
                </a:solidFill>
              </a:rPr>
              <a:t>Thanks!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>
                <a:hlinkClick r:id="rId3"/>
              </a:rPr>
              <a:t>thane@ualberta.ca</a:t>
            </a:r>
            <a:r>
              <a:rPr lang="en-CA" sz="2000" dirty="0" smtClean="0"/>
              <a:t> (@</a:t>
            </a:r>
            <a:r>
              <a:rPr lang="en-CA" sz="2000" dirty="0" err="1" smtClean="0"/>
              <a:t>thanec</a:t>
            </a:r>
            <a:r>
              <a:rPr lang="en-CA" sz="2000" dirty="0" smtClean="0"/>
              <a:t>)</a:t>
            </a:r>
          </a:p>
          <a:p>
            <a:r>
              <a:rPr lang="en-CA" sz="2000" dirty="0" smtClean="0">
                <a:hlinkClick r:id="rId4"/>
              </a:rPr>
              <a:t>Janice.kung@ualberta.ca</a:t>
            </a:r>
            <a:r>
              <a:rPr lang="en-CA" sz="2000" dirty="0" smtClean="0"/>
              <a:t> (@</a:t>
            </a:r>
            <a:r>
              <a:rPr lang="en-CA" sz="2000" dirty="0" err="1"/>
              <a:t>j</a:t>
            </a:r>
            <a:r>
              <a:rPr lang="en-CA" sz="2000" dirty="0" err="1" smtClean="0"/>
              <a:t>anice_kung</a:t>
            </a:r>
            <a:r>
              <a:rPr lang="en-CA" sz="2000" dirty="0" smtClean="0"/>
              <a:t>) 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6001853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197</Words>
  <Application>Microsoft Office PowerPoint</Application>
  <PresentationFormat>Widescreen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</vt:lpstr>
      <vt:lpstr>Trebuchet MS</vt:lpstr>
      <vt:lpstr>Wingdings 3</vt:lpstr>
      <vt:lpstr>Facet</vt:lpstr>
      <vt:lpstr>What’s so neat about tweets in the classroom? A case study in medical education</vt:lpstr>
      <vt:lpstr>Twitter &amp; Education</vt:lpstr>
      <vt:lpstr>PowerPoint Presentation</vt:lpstr>
      <vt:lpstr>Systematic Review</vt:lpstr>
      <vt:lpstr>Results</vt:lpstr>
      <vt:lpstr>PowerPoint Presentation</vt:lpstr>
      <vt:lpstr>Recommendations to Library Instruction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so neat about tweets in the classroom? A case study in medical education</dc:title>
  <dc:creator>Janice</dc:creator>
  <cp:lastModifiedBy>Janice</cp:lastModifiedBy>
  <cp:revision>14</cp:revision>
  <dcterms:created xsi:type="dcterms:W3CDTF">2017-05-14T16:30:25Z</dcterms:created>
  <dcterms:modified xsi:type="dcterms:W3CDTF">2017-05-30T03:31:30Z</dcterms:modified>
</cp:coreProperties>
</file>