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4"/>
  </p:notesMasterIdLst>
  <p:handoutMasterIdLst>
    <p:handoutMasterId r:id="rId35"/>
  </p:handoutMasterIdLst>
  <p:sldIdLst>
    <p:sldId id="256" r:id="rId2"/>
    <p:sldId id="257" r:id="rId3"/>
    <p:sldId id="332" r:id="rId4"/>
    <p:sldId id="304" r:id="rId5"/>
    <p:sldId id="308" r:id="rId6"/>
    <p:sldId id="333" r:id="rId7"/>
    <p:sldId id="311" r:id="rId8"/>
    <p:sldId id="309" r:id="rId9"/>
    <p:sldId id="312" r:id="rId10"/>
    <p:sldId id="292" r:id="rId11"/>
    <p:sldId id="294" r:id="rId12"/>
    <p:sldId id="306" r:id="rId13"/>
    <p:sldId id="295" r:id="rId14"/>
    <p:sldId id="324" r:id="rId15"/>
    <p:sldId id="329" r:id="rId16"/>
    <p:sldId id="296" r:id="rId17"/>
    <p:sldId id="313" r:id="rId18"/>
    <p:sldId id="297" r:id="rId19"/>
    <p:sldId id="315" r:id="rId20"/>
    <p:sldId id="320" r:id="rId21"/>
    <p:sldId id="317" r:id="rId22"/>
    <p:sldId id="298" r:id="rId23"/>
    <p:sldId id="318" r:id="rId24"/>
    <p:sldId id="314" r:id="rId25"/>
    <p:sldId id="300" r:id="rId26"/>
    <p:sldId id="310" r:id="rId27"/>
    <p:sldId id="322" r:id="rId28"/>
    <p:sldId id="281" r:id="rId29"/>
    <p:sldId id="331" r:id="rId30"/>
    <p:sldId id="335" r:id="rId31"/>
    <p:sldId id="334" r:id="rId32"/>
    <p:sldId id="330" r:id="rId33"/>
  </p:sldIdLst>
  <p:sldSz cx="9144000" cy="6858000" type="screen4x3"/>
  <p:notesSz cx="6881813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17" autoAdjust="0"/>
    <p:restoredTop sz="94660"/>
  </p:normalViewPr>
  <p:slideViewPr>
    <p:cSldViewPr>
      <p:cViewPr varScale="1">
        <p:scale>
          <a:sx n="69" d="100"/>
          <a:sy n="69" d="100"/>
        </p:scale>
        <p:origin x="-114" y="-8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ichael%20McNally\Teaching\Winter%202017\LIS%20598%20Info%20Policy\UK%20Historical%20Labour%20Fource%20Statistics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C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1"/>
          <c:order val="0"/>
          <c:tx>
            <c:strRef>
              <c:f>'[UK Historical Labour Fource Statistics.xls]1841_2011'!$A$8</c:f>
              <c:strCache>
                <c:ptCount val="1"/>
                <c:pt idx="0">
                  <c:v>Agriculture and fishing</c:v>
                </c:pt>
              </c:strCache>
            </c:strRef>
          </c:tx>
          <c:marker>
            <c:symbol val="none"/>
          </c:marker>
          <c:cat>
            <c:strRef>
              <c:f>'[UK Historical Labour Fource Statistics.xls]1841_2011'!$B$4:$S$5</c:f>
              <c:strCache>
                <c:ptCount val="18"/>
                <c:pt idx="0">
                  <c:v>1841</c:v>
                </c:pt>
                <c:pt idx="1">
                  <c:v>1851</c:v>
                </c:pt>
                <c:pt idx="2">
                  <c:v>1861</c:v>
                </c:pt>
                <c:pt idx="3">
                  <c:v>1871</c:v>
                </c:pt>
                <c:pt idx="4">
                  <c:v>1881</c:v>
                </c:pt>
                <c:pt idx="5">
                  <c:v>1891</c:v>
                </c:pt>
                <c:pt idx="6">
                  <c:v>1901</c:v>
                </c:pt>
                <c:pt idx="7">
                  <c:v>1911</c:v>
                </c:pt>
                <c:pt idx="8">
                  <c:v>1921</c:v>
                </c:pt>
                <c:pt idx="9">
                  <c:v>1931</c:v>
                </c:pt>
                <c:pt idx="10">
                  <c:v>1941</c:v>
                </c:pt>
                <c:pt idx="11">
                  <c:v>1951</c:v>
                </c:pt>
                <c:pt idx="12">
                  <c:v>1961</c:v>
                </c:pt>
                <c:pt idx="13">
                  <c:v>1971</c:v>
                </c:pt>
                <c:pt idx="14">
                  <c:v>1981</c:v>
                </c:pt>
                <c:pt idx="15">
                  <c:v>1991</c:v>
                </c:pt>
                <c:pt idx="16">
                  <c:v>2001</c:v>
                </c:pt>
                <c:pt idx="17">
                  <c:v>2011</c:v>
                </c:pt>
              </c:strCache>
            </c:strRef>
          </c:cat>
          <c:val>
            <c:numRef>
              <c:f>'[UK Historical Labour Fource Statistics.xls]1841_2011'!$B$8:$S$8</c:f>
              <c:numCache>
                <c:formatCode>0.0</c:formatCode>
                <c:ptCount val="18"/>
                <c:pt idx="0">
                  <c:v>22.3</c:v>
                </c:pt>
                <c:pt idx="1">
                  <c:v>21.9</c:v>
                </c:pt>
                <c:pt idx="2">
                  <c:v>18.8</c:v>
                </c:pt>
                <c:pt idx="3">
                  <c:v>15.5</c:v>
                </c:pt>
                <c:pt idx="4">
                  <c:v>13.3</c:v>
                </c:pt>
                <c:pt idx="5">
                  <c:v>10.7</c:v>
                </c:pt>
                <c:pt idx="6">
                  <c:v>8.9</c:v>
                </c:pt>
                <c:pt idx="7">
                  <c:v>8.5</c:v>
                </c:pt>
                <c:pt idx="8">
                  <c:v>6.8</c:v>
                </c:pt>
                <c:pt idx="9">
                  <c:v>5.9</c:v>
                </c:pt>
                <c:pt idx="11">
                  <c:v>4.8</c:v>
                </c:pt>
                <c:pt idx="12">
                  <c:v>3.4</c:v>
                </c:pt>
                <c:pt idx="14">
                  <c:v>2.2000000000000002</c:v>
                </c:pt>
                <c:pt idx="15">
                  <c:v>1.9</c:v>
                </c:pt>
                <c:pt idx="16">
                  <c:v>1.5</c:v>
                </c:pt>
                <c:pt idx="17">
                  <c:v>0.9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'[UK Historical Labour Fource Statistics.xls]1841_2011'!$A$9</c:f>
              <c:strCache>
                <c:ptCount val="1"/>
                <c:pt idx="0">
                  <c:v>Energy and water</c:v>
                </c:pt>
              </c:strCache>
            </c:strRef>
          </c:tx>
          <c:marker>
            <c:symbol val="none"/>
          </c:marker>
          <c:cat>
            <c:strRef>
              <c:f>'[UK Historical Labour Fource Statistics.xls]1841_2011'!$B$4:$S$5</c:f>
              <c:strCache>
                <c:ptCount val="18"/>
                <c:pt idx="0">
                  <c:v>1841</c:v>
                </c:pt>
                <c:pt idx="1">
                  <c:v>1851</c:v>
                </c:pt>
                <c:pt idx="2">
                  <c:v>1861</c:v>
                </c:pt>
                <c:pt idx="3">
                  <c:v>1871</c:v>
                </c:pt>
                <c:pt idx="4">
                  <c:v>1881</c:v>
                </c:pt>
                <c:pt idx="5">
                  <c:v>1891</c:v>
                </c:pt>
                <c:pt idx="6">
                  <c:v>1901</c:v>
                </c:pt>
                <c:pt idx="7">
                  <c:v>1911</c:v>
                </c:pt>
                <c:pt idx="8">
                  <c:v>1921</c:v>
                </c:pt>
                <c:pt idx="9">
                  <c:v>1931</c:v>
                </c:pt>
                <c:pt idx="10">
                  <c:v>1941</c:v>
                </c:pt>
                <c:pt idx="11">
                  <c:v>1951</c:v>
                </c:pt>
                <c:pt idx="12">
                  <c:v>1961</c:v>
                </c:pt>
                <c:pt idx="13">
                  <c:v>1971</c:v>
                </c:pt>
                <c:pt idx="14">
                  <c:v>1981</c:v>
                </c:pt>
                <c:pt idx="15">
                  <c:v>1991</c:v>
                </c:pt>
                <c:pt idx="16">
                  <c:v>2001</c:v>
                </c:pt>
                <c:pt idx="17">
                  <c:v>2011</c:v>
                </c:pt>
              </c:strCache>
            </c:strRef>
          </c:cat>
          <c:val>
            <c:numRef>
              <c:f>'[UK Historical Labour Fource Statistics.xls]1841_2011'!$B$9:$S$9</c:f>
              <c:numCache>
                <c:formatCode>0.0</c:formatCode>
                <c:ptCount val="18"/>
                <c:pt idx="0">
                  <c:v>3.3</c:v>
                </c:pt>
                <c:pt idx="1">
                  <c:v>4.3</c:v>
                </c:pt>
                <c:pt idx="2">
                  <c:v>4.5</c:v>
                </c:pt>
                <c:pt idx="3">
                  <c:v>4.5999999999999996</c:v>
                </c:pt>
                <c:pt idx="4">
                  <c:v>5</c:v>
                </c:pt>
                <c:pt idx="5">
                  <c:v>5.5</c:v>
                </c:pt>
                <c:pt idx="6">
                  <c:v>6.1</c:v>
                </c:pt>
                <c:pt idx="7">
                  <c:v>7.1</c:v>
                </c:pt>
                <c:pt idx="8">
                  <c:v>8.4</c:v>
                </c:pt>
                <c:pt idx="9">
                  <c:v>7</c:v>
                </c:pt>
                <c:pt idx="11">
                  <c:v>6.8</c:v>
                </c:pt>
                <c:pt idx="12">
                  <c:v>4.7</c:v>
                </c:pt>
                <c:pt idx="14">
                  <c:v>7.3</c:v>
                </c:pt>
                <c:pt idx="15">
                  <c:v>4.7</c:v>
                </c:pt>
                <c:pt idx="16">
                  <c:v>1</c:v>
                </c:pt>
                <c:pt idx="17">
                  <c:v>1.5</c:v>
                </c:pt>
              </c:numCache>
            </c:numRef>
          </c:val>
          <c:smooth val="0"/>
        </c:ser>
        <c:ser>
          <c:idx val="3"/>
          <c:order val="2"/>
          <c:tx>
            <c:strRef>
              <c:f>'[UK Historical Labour Fource Statistics.xls]1841_2011'!$A$10</c:f>
              <c:strCache>
                <c:ptCount val="1"/>
                <c:pt idx="0">
                  <c:v>Construction</c:v>
                </c:pt>
              </c:strCache>
            </c:strRef>
          </c:tx>
          <c:marker>
            <c:symbol val="none"/>
          </c:marker>
          <c:cat>
            <c:strRef>
              <c:f>'[UK Historical Labour Fource Statistics.xls]1841_2011'!$B$4:$S$5</c:f>
              <c:strCache>
                <c:ptCount val="18"/>
                <c:pt idx="0">
                  <c:v>1841</c:v>
                </c:pt>
                <c:pt idx="1">
                  <c:v>1851</c:v>
                </c:pt>
                <c:pt idx="2">
                  <c:v>1861</c:v>
                </c:pt>
                <c:pt idx="3">
                  <c:v>1871</c:v>
                </c:pt>
                <c:pt idx="4">
                  <c:v>1881</c:v>
                </c:pt>
                <c:pt idx="5">
                  <c:v>1891</c:v>
                </c:pt>
                <c:pt idx="6">
                  <c:v>1901</c:v>
                </c:pt>
                <c:pt idx="7">
                  <c:v>1911</c:v>
                </c:pt>
                <c:pt idx="8">
                  <c:v>1921</c:v>
                </c:pt>
                <c:pt idx="9">
                  <c:v>1931</c:v>
                </c:pt>
                <c:pt idx="10">
                  <c:v>1941</c:v>
                </c:pt>
                <c:pt idx="11">
                  <c:v>1951</c:v>
                </c:pt>
                <c:pt idx="12">
                  <c:v>1961</c:v>
                </c:pt>
                <c:pt idx="13">
                  <c:v>1971</c:v>
                </c:pt>
                <c:pt idx="14">
                  <c:v>1981</c:v>
                </c:pt>
                <c:pt idx="15">
                  <c:v>1991</c:v>
                </c:pt>
                <c:pt idx="16">
                  <c:v>2001</c:v>
                </c:pt>
                <c:pt idx="17">
                  <c:v>2011</c:v>
                </c:pt>
              </c:strCache>
            </c:strRef>
          </c:cat>
          <c:val>
            <c:numRef>
              <c:f>'[UK Historical Labour Fource Statistics.xls]1841_2011'!$B$10:$S$10</c:f>
              <c:numCache>
                <c:formatCode>0.0</c:formatCode>
                <c:ptCount val="18"/>
                <c:pt idx="0">
                  <c:v>5.5</c:v>
                </c:pt>
                <c:pt idx="1">
                  <c:v>5.3</c:v>
                </c:pt>
                <c:pt idx="2">
                  <c:v>5.6</c:v>
                </c:pt>
                <c:pt idx="3">
                  <c:v>6.1</c:v>
                </c:pt>
                <c:pt idx="4">
                  <c:v>6.9</c:v>
                </c:pt>
                <c:pt idx="5">
                  <c:v>6.2</c:v>
                </c:pt>
                <c:pt idx="6">
                  <c:v>7.5</c:v>
                </c:pt>
                <c:pt idx="7">
                  <c:v>6.3</c:v>
                </c:pt>
                <c:pt idx="8">
                  <c:v>4.2</c:v>
                </c:pt>
                <c:pt idx="9">
                  <c:v>5</c:v>
                </c:pt>
                <c:pt idx="11">
                  <c:v>6.2</c:v>
                </c:pt>
                <c:pt idx="12">
                  <c:v>6.7</c:v>
                </c:pt>
                <c:pt idx="14">
                  <c:v>6.9</c:v>
                </c:pt>
                <c:pt idx="15">
                  <c:v>7.4</c:v>
                </c:pt>
                <c:pt idx="16">
                  <c:v>6.8</c:v>
                </c:pt>
                <c:pt idx="17">
                  <c:v>7.7</c:v>
                </c:pt>
              </c:numCache>
            </c:numRef>
          </c:val>
          <c:smooth val="0"/>
        </c:ser>
        <c:ser>
          <c:idx val="4"/>
          <c:order val="3"/>
          <c:tx>
            <c:strRef>
              <c:f>'[UK Historical Labour Fource Statistics.xls]1841_2011'!$A$11</c:f>
              <c:strCache>
                <c:ptCount val="1"/>
                <c:pt idx="0">
                  <c:v>Manufacturing</c:v>
                </c:pt>
              </c:strCache>
            </c:strRef>
          </c:tx>
          <c:marker>
            <c:symbol val="none"/>
          </c:marker>
          <c:cat>
            <c:strRef>
              <c:f>'[UK Historical Labour Fource Statistics.xls]1841_2011'!$B$4:$S$5</c:f>
              <c:strCache>
                <c:ptCount val="18"/>
                <c:pt idx="0">
                  <c:v>1841</c:v>
                </c:pt>
                <c:pt idx="1">
                  <c:v>1851</c:v>
                </c:pt>
                <c:pt idx="2">
                  <c:v>1861</c:v>
                </c:pt>
                <c:pt idx="3">
                  <c:v>1871</c:v>
                </c:pt>
                <c:pt idx="4">
                  <c:v>1881</c:v>
                </c:pt>
                <c:pt idx="5">
                  <c:v>1891</c:v>
                </c:pt>
                <c:pt idx="6">
                  <c:v>1901</c:v>
                </c:pt>
                <c:pt idx="7">
                  <c:v>1911</c:v>
                </c:pt>
                <c:pt idx="8">
                  <c:v>1921</c:v>
                </c:pt>
                <c:pt idx="9">
                  <c:v>1931</c:v>
                </c:pt>
                <c:pt idx="10">
                  <c:v>1941</c:v>
                </c:pt>
                <c:pt idx="11">
                  <c:v>1951</c:v>
                </c:pt>
                <c:pt idx="12">
                  <c:v>1961</c:v>
                </c:pt>
                <c:pt idx="13">
                  <c:v>1971</c:v>
                </c:pt>
                <c:pt idx="14">
                  <c:v>1981</c:v>
                </c:pt>
                <c:pt idx="15">
                  <c:v>1991</c:v>
                </c:pt>
                <c:pt idx="16">
                  <c:v>2001</c:v>
                </c:pt>
                <c:pt idx="17">
                  <c:v>2011</c:v>
                </c:pt>
              </c:strCache>
            </c:strRef>
          </c:cat>
          <c:val>
            <c:numRef>
              <c:f>'[UK Historical Labour Fource Statistics.xls]1841_2011'!$B$11:$S$11</c:f>
              <c:numCache>
                <c:formatCode>0.0</c:formatCode>
                <c:ptCount val="18"/>
                <c:pt idx="0">
                  <c:v>35.5</c:v>
                </c:pt>
                <c:pt idx="1">
                  <c:v>38.5</c:v>
                </c:pt>
                <c:pt idx="2">
                  <c:v>38.6</c:v>
                </c:pt>
                <c:pt idx="3">
                  <c:v>37</c:v>
                </c:pt>
                <c:pt idx="4">
                  <c:v>36.6</c:v>
                </c:pt>
                <c:pt idx="5">
                  <c:v>37</c:v>
                </c:pt>
                <c:pt idx="6">
                  <c:v>37.6</c:v>
                </c:pt>
                <c:pt idx="7">
                  <c:v>38.5</c:v>
                </c:pt>
                <c:pt idx="8">
                  <c:v>34.700000000000003</c:v>
                </c:pt>
                <c:pt idx="9">
                  <c:v>31.5</c:v>
                </c:pt>
                <c:pt idx="11">
                  <c:v>36.299999999999997</c:v>
                </c:pt>
                <c:pt idx="12">
                  <c:v>36.299999999999997</c:v>
                </c:pt>
                <c:pt idx="14">
                  <c:v>23.1</c:v>
                </c:pt>
                <c:pt idx="15">
                  <c:v>18.100000000000001</c:v>
                </c:pt>
                <c:pt idx="16">
                  <c:v>15</c:v>
                </c:pt>
                <c:pt idx="17">
                  <c:v>8.9</c:v>
                </c:pt>
              </c:numCache>
            </c:numRef>
          </c:val>
          <c:smooth val="0"/>
        </c:ser>
        <c:ser>
          <c:idx val="5"/>
          <c:order val="4"/>
          <c:tx>
            <c:strRef>
              <c:f>'[UK Historical Labour Fource Statistics.xls]1841_2011'!$A$12</c:f>
              <c:strCache>
                <c:ptCount val="1"/>
                <c:pt idx="0">
                  <c:v>Services</c:v>
                </c:pt>
              </c:strCache>
            </c:strRef>
          </c:tx>
          <c:marker>
            <c:symbol val="none"/>
          </c:marker>
          <c:cat>
            <c:strRef>
              <c:f>'[UK Historical Labour Fource Statistics.xls]1841_2011'!$B$4:$S$5</c:f>
              <c:strCache>
                <c:ptCount val="18"/>
                <c:pt idx="0">
                  <c:v>1841</c:v>
                </c:pt>
                <c:pt idx="1">
                  <c:v>1851</c:v>
                </c:pt>
                <c:pt idx="2">
                  <c:v>1861</c:v>
                </c:pt>
                <c:pt idx="3">
                  <c:v>1871</c:v>
                </c:pt>
                <c:pt idx="4">
                  <c:v>1881</c:v>
                </c:pt>
                <c:pt idx="5">
                  <c:v>1891</c:v>
                </c:pt>
                <c:pt idx="6">
                  <c:v>1901</c:v>
                </c:pt>
                <c:pt idx="7">
                  <c:v>1911</c:v>
                </c:pt>
                <c:pt idx="8">
                  <c:v>1921</c:v>
                </c:pt>
                <c:pt idx="9">
                  <c:v>1931</c:v>
                </c:pt>
                <c:pt idx="10">
                  <c:v>1941</c:v>
                </c:pt>
                <c:pt idx="11">
                  <c:v>1951</c:v>
                </c:pt>
                <c:pt idx="12">
                  <c:v>1961</c:v>
                </c:pt>
                <c:pt idx="13">
                  <c:v>1971</c:v>
                </c:pt>
                <c:pt idx="14">
                  <c:v>1981</c:v>
                </c:pt>
                <c:pt idx="15">
                  <c:v>1991</c:v>
                </c:pt>
                <c:pt idx="16">
                  <c:v>2001</c:v>
                </c:pt>
                <c:pt idx="17">
                  <c:v>2011</c:v>
                </c:pt>
              </c:strCache>
            </c:strRef>
          </c:cat>
          <c:val>
            <c:numRef>
              <c:f>'[UK Historical Labour Fource Statistics.xls]1841_2011'!$B$12:$S$12</c:f>
              <c:numCache>
                <c:formatCode>0.0</c:formatCode>
                <c:ptCount val="18"/>
                <c:pt idx="0">
                  <c:v>33.4</c:v>
                </c:pt>
                <c:pt idx="1">
                  <c:v>30</c:v>
                </c:pt>
                <c:pt idx="2">
                  <c:v>32.4</c:v>
                </c:pt>
                <c:pt idx="3">
                  <c:v>36.799999999999997</c:v>
                </c:pt>
                <c:pt idx="4">
                  <c:v>38.200000000000003</c:v>
                </c:pt>
                <c:pt idx="5">
                  <c:v>40.5</c:v>
                </c:pt>
                <c:pt idx="6">
                  <c:v>39.799999999999997</c:v>
                </c:pt>
                <c:pt idx="7">
                  <c:v>39.700000000000003</c:v>
                </c:pt>
                <c:pt idx="8">
                  <c:v>45.9</c:v>
                </c:pt>
                <c:pt idx="9">
                  <c:v>50.6</c:v>
                </c:pt>
                <c:pt idx="11">
                  <c:v>45.8</c:v>
                </c:pt>
                <c:pt idx="12">
                  <c:v>48.8</c:v>
                </c:pt>
                <c:pt idx="14">
                  <c:v>60.5</c:v>
                </c:pt>
                <c:pt idx="15">
                  <c:v>67.900000000000006</c:v>
                </c:pt>
                <c:pt idx="16">
                  <c:v>75.8</c:v>
                </c:pt>
                <c:pt idx="17">
                  <c:v>81.099999999999994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6922880"/>
        <c:axId val="76924416"/>
      </c:lineChart>
      <c:catAx>
        <c:axId val="7692288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5400000" vert="horz"/>
          <a:lstStyle/>
          <a:p>
            <a:pPr>
              <a:defRPr/>
            </a:pPr>
            <a:endParaRPr lang="en-US"/>
          </a:p>
        </c:txPr>
        <c:crossAx val="76924416"/>
        <c:crosses val="autoZero"/>
        <c:auto val="1"/>
        <c:lblAlgn val="ctr"/>
        <c:lblOffset val="100"/>
        <c:noMultiLvlLbl val="0"/>
      </c:catAx>
      <c:valAx>
        <c:axId val="76924416"/>
        <c:scaling>
          <c:orientation val="minMax"/>
        </c:scaling>
        <c:delete val="0"/>
        <c:axPos val="l"/>
        <c:majorGridlines/>
        <c:numFmt formatCode="0.0" sourceLinked="1"/>
        <c:majorTickMark val="out"/>
        <c:minorTickMark val="none"/>
        <c:tickLblPos val="nextTo"/>
        <c:crossAx val="7692288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2437" tIns="46219" rIns="92437" bIns="46219" rtlCol="0"/>
          <a:lstStyle>
            <a:lvl1pPr algn="l">
              <a:defRPr sz="1200"/>
            </a:lvl1pPr>
          </a:lstStyle>
          <a:p>
            <a:endParaRPr lang="en-CA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lIns="92437" tIns="46219" rIns="92437" bIns="46219" rtlCol="0"/>
          <a:lstStyle>
            <a:lvl1pPr algn="r">
              <a:defRPr sz="1200"/>
            </a:lvl1pPr>
          </a:lstStyle>
          <a:p>
            <a:fld id="{D77D000C-89E2-4003-B88E-04C9D9B3ABC7}" type="datetimeFigureOut">
              <a:rPr lang="en-CA" smtClean="0"/>
              <a:t>10/01/2017</a:t>
            </a:fld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2437" tIns="46219" rIns="92437" bIns="46219" rtlCol="0" anchor="b"/>
          <a:lstStyle>
            <a:lvl1pPr algn="l">
              <a:defRPr sz="1200"/>
            </a:lvl1pPr>
          </a:lstStyle>
          <a:p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lIns="92437" tIns="46219" rIns="92437" bIns="46219" rtlCol="0" anchor="b"/>
          <a:lstStyle>
            <a:lvl1pPr algn="r">
              <a:defRPr sz="1200"/>
            </a:lvl1pPr>
          </a:lstStyle>
          <a:p>
            <a:fld id="{89261E19-769A-4636-8940-0C2802F47BA2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3253239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2437" tIns="46219" rIns="92437" bIns="46219" rtlCol="0"/>
          <a:lstStyle>
            <a:lvl1pPr algn="l">
              <a:defRPr sz="1200"/>
            </a:lvl1pPr>
          </a:lstStyle>
          <a:p>
            <a:endParaRPr lang="en-CA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lIns="92437" tIns="46219" rIns="92437" bIns="46219" rtlCol="0"/>
          <a:lstStyle>
            <a:lvl1pPr algn="r">
              <a:defRPr sz="1200"/>
            </a:lvl1pPr>
          </a:lstStyle>
          <a:p>
            <a:fld id="{11E109D8-2495-44A5-AF61-B8C9588F910B}" type="datetimeFigureOut">
              <a:rPr lang="en-CA" smtClean="0"/>
              <a:pPr/>
              <a:t>10/01/2017</a:t>
            </a:fld>
            <a:endParaRPr lang="en-CA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17600" y="696913"/>
            <a:ext cx="4646613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37" tIns="46219" rIns="92437" bIns="46219" rtlCol="0" anchor="ctr"/>
          <a:lstStyle/>
          <a:p>
            <a:endParaRPr lang="en-CA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415791"/>
            <a:ext cx="5505450" cy="4183380"/>
          </a:xfrm>
          <a:prstGeom prst="rect">
            <a:avLst/>
          </a:prstGeom>
        </p:spPr>
        <p:txBody>
          <a:bodyPr vert="horz" lIns="92437" tIns="46219" rIns="92437" bIns="4621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2437" tIns="46219" rIns="92437" bIns="46219" rtlCol="0" anchor="b"/>
          <a:lstStyle>
            <a:lvl1pPr algn="l">
              <a:defRPr sz="1200"/>
            </a:lvl1pPr>
          </a:lstStyle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lIns="92437" tIns="46219" rIns="92437" bIns="46219" rtlCol="0" anchor="b"/>
          <a:lstStyle>
            <a:lvl1pPr algn="r">
              <a:defRPr sz="1200"/>
            </a:lvl1pPr>
          </a:lstStyle>
          <a:p>
            <a:fld id="{70946AE9-6AAB-44BE-80AC-9CC159D1FAE7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0179964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A8FBB-53CF-4B03-BB5D-E77C1ED28C8F}" type="datetimeFigureOut">
              <a:rPr lang="en-CA" smtClean="0"/>
              <a:pPr/>
              <a:t>10/01/2017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DBD8A-FC71-4FC4-AC0D-3910F172F443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A8FBB-53CF-4B03-BB5D-E77C1ED28C8F}" type="datetimeFigureOut">
              <a:rPr lang="en-CA" smtClean="0"/>
              <a:pPr/>
              <a:t>10/01/2017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DBD8A-FC71-4FC4-AC0D-3910F172F443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A8FBB-53CF-4B03-BB5D-E77C1ED28C8F}" type="datetimeFigureOut">
              <a:rPr lang="en-CA" smtClean="0"/>
              <a:pPr/>
              <a:t>10/01/2017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DBD8A-FC71-4FC4-AC0D-3910F172F443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A8FBB-53CF-4B03-BB5D-E77C1ED28C8F}" type="datetimeFigureOut">
              <a:rPr lang="en-CA" smtClean="0"/>
              <a:pPr/>
              <a:t>10/01/2017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DBD8A-FC71-4FC4-AC0D-3910F172F443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A8FBB-53CF-4B03-BB5D-E77C1ED28C8F}" type="datetimeFigureOut">
              <a:rPr lang="en-CA" smtClean="0"/>
              <a:pPr/>
              <a:t>10/01/2017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DBD8A-FC71-4FC4-AC0D-3910F172F443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A8FBB-53CF-4B03-BB5D-E77C1ED28C8F}" type="datetimeFigureOut">
              <a:rPr lang="en-CA" smtClean="0"/>
              <a:pPr/>
              <a:t>10/01/2017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DBD8A-FC71-4FC4-AC0D-3910F172F443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A8FBB-53CF-4B03-BB5D-E77C1ED28C8F}" type="datetimeFigureOut">
              <a:rPr lang="en-CA" smtClean="0"/>
              <a:pPr/>
              <a:t>10/01/2017</a:t>
            </a:fld>
            <a:endParaRPr lang="en-C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DBD8A-FC71-4FC4-AC0D-3910F172F443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A8FBB-53CF-4B03-BB5D-E77C1ED28C8F}" type="datetimeFigureOut">
              <a:rPr lang="en-CA" smtClean="0"/>
              <a:pPr/>
              <a:t>10/01/2017</a:t>
            </a:fld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DBD8A-FC71-4FC4-AC0D-3910F172F443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A8FBB-53CF-4B03-BB5D-E77C1ED28C8F}" type="datetimeFigureOut">
              <a:rPr lang="en-CA" smtClean="0"/>
              <a:pPr/>
              <a:t>10/01/2017</a:t>
            </a:fld>
            <a:endParaRPr lang="en-C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DBD8A-FC71-4FC4-AC0D-3910F172F443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A8FBB-53CF-4B03-BB5D-E77C1ED28C8F}" type="datetimeFigureOut">
              <a:rPr lang="en-CA" smtClean="0"/>
              <a:pPr/>
              <a:t>10/01/2017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DBD8A-FC71-4FC4-AC0D-3910F172F443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A8FBB-53CF-4B03-BB5D-E77C1ED28C8F}" type="datetimeFigureOut">
              <a:rPr lang="en-CA" smtClean="0"/>
              <a:pPr/>
              <a:t>10/01/2017</a:t>
            </a:fld>
            <a:endParaRPr lang="en-C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A6DBD8A-FC71-4FC4-AC0D-3910F172F443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CA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5A6DBD8A-FC71-4FC4-AC0D-3910F172F443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C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BC7A8FBB-53CF-4B03-BB5D-E77C1ED28C8F}" type="datetimeFigureOut">
              <a:rPr lang="en-CA" smtClean="0"/>
              <a:pPr/>
              <a:t>10/01/2017</a:t>
            </a:fld>
            <a:endParaRPr lang="en-C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eur-lex.europa.eu/LexUriServ/LexUriServ.do?uri=CELEX:32001L0029:EN:HTML" TargetMode="External"/><Relationship Id="rId2" Type="http://schemas.openxmlformats.org/officeDocument/2006/relationships/hyperlink" Target="http://www.ibiblio.org/nii/NII-Agenda-for-Action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itu.int/wsis/docs2/tunis/off/9rev1.pdf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voices.nationalgeographic.com/2014/04/17/the-penan-hunter-gatherers-of-sarawak/" TargetMode="External"/><Relationship Id="rId2" Type="http://schemas.openxmlformats.org/officeDocument/2006/relationships/hyperlink" Target="https://web.archive.org/web/19970412141758/http:/info.ic.gc.ca/info-highway/society/21st_e.pdf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c.gc.ca/eic/site/028.nsf/vwapj/DC150-EN.pdf/$FILE/DC150-EN.pdf" TargetMode="External"/><Relationship Id="rId2" Type="http://schemas.openxmlformats.org/officeDocument/2006/relationships/hyperlink" Target="http://publications.gc.ca/collections/collection_2010/ic/Iu4-144-2010-eng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ic.gc.ca/eic/site/028.nsf/vwapj/DC150-2.0-EN.pdf/$FILE/DC150-2.0-EN.pdf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tatcan.gc.ca/pub/11-516-x/sectiond/4057750-eng.htm" TargetMode="External"/><Relationship Id="rId2" Type="http://schemas.openxmlformats.org/officeDocument/2006/relationships/hyperlink" Target="http://www.oecd.org/science/inno/37607831.pdf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ebarchive.nationalarchives.gov.uk/20160105160709/http:/www.ons.gov.uk/ons/publications/re-reference-tables.html?edition=tcm:77-309799" TargetMode="External"/><Relationship Id="rId4" Type="http://schemas.openxmlformats.org/officeDocument/2006/relationships/hyperlink" Target="http://www5.statcan.gc.ca/cansim/a26?lang=eng&amp;retrLang=eng&amp;id=2820008&amp;&amp;pattern=&amp;stByVal=1&amp;p1=1&amp;p2=37&amp;tabMode=dataTable&amp;csid" TargetMode="Externa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iki/File:Kalina_hunter_gatherer.jpg" TargetMode="External"/><Relationship Id="rId2" Type="http://schemas.openxmlformats.org/officeDocument/2006/relationships/hyperlink" Target="https://creativecommons.org/licenses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ommons.wikimedia.org/wiki/File:Hartmann_Maschinenhalle_1868_(01).jpg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tatcan.gc.ca/pub/11-516-x/sectiond/4057750-eng.htm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Information Society?</a:t>
            </a:r>
            <a:br>
              <a:rPr lang="en-US" dirty="0" smtClean="0"/>
            </a:b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LIS 598 – Information </a:t>
            </a:r>
            <a:r>
              <a:rPr lang="en-US" dirty="0" smtClean="0"/>
              <a:t>Policy – Winter 2017</a:t>
            </a:r>
            <a:endParaRPr lang="en-US" dirty="0" smtClean="0"/>
          </a:p>
          <a:p>
            <a:r>
              <a:rPr lang="en-US" dirty="0" smtClean="0"/>
              <a:t>Jan. </a:t>
            </a:r>
            <a:r>
              <a:rPr lang="en-US" smtClean="0"/>
              <a:t>12, </a:t>
            </a:r>
            <a:r>
              <a:rPr lang="en-US" dirty="0" smtClean="0"/>
              <a:t>2017</a:t>
            </a:r>
            <a:endParaRPr lang="en-CA" dirty="0"/>
          </a:p>
        </p:txBody>
      </p:sp>
      <p:pic>
        <p:nvPicPr>
          <p:cNvPr id="1026" name="Picture 2" descr="https://licensebuttons.net/l/by/3.0/88x3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5805264"/>
            <a:ext cx="838200" cy="29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4010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B-I. The Information Society?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While Bell is often held up as the leader or initiator of the discussion, others did precede him</a:t>
            </a:r>
          </a:p>
          <a:p>
            <a:endParaRPr lang="en-US" dirty="0"/>
          </a:p>
          <a:p>
            <a:r>
              <a:rPr lang="en-US" dirty="0" smtClean="0"/>
              <a:t>The first major observation on the nature of this change was Fritz </a:t>
            </a:r>
            <a:r>
              <a:rPr lang="en-US" dirty="0" err="1" smtClean="0"/>
              <a:t>Machlup</a:t>
            </a:r>
            <a:r>
              <a:rPr lang="en-US" dirty="0" smtClean="0"/>
              <a:t> </a:t>
            </a:r>
            <a:r>
              <a:rPr lang="en-US" i="1" dirty="0"/>
              <a:t>The Production and Distribution of Knowledge in the United States </a:t>
            </a:r>
            <a:r>
              <a:rPr lang="en-US" dirty="0"/>
              <a:t>(1962) </a:t>
            </a:r>
            <a:endParaRPr lang="en-US" dirty="0" smtClean="0"/>
          </a:p>
          <a:p>
            <a:endParaRPr lang="en-US" i="1" dirty="0"/>
          </a:p>
          <a:p>
            <a:r>
              <a:rPr lang="en-US" dirty="0" smtClean="0"/>
              <a:t>Touraine </a:t>
            </a:r>
            <a:r>
              <a:rPr lang="en-CA" i="1" dirty="0"/>
              <a:t>La </a:t>
            </a:r>
            <a:r>
              <a:rPr lang="en-CA" i="1" dirty="0" err="1" smtClean="0"/>
              <a:t>Soci</a:t>
            </a:r>
            <a:r>
              <a:rPr lang="en-CA" i="1" dirty="0" err="1" smtClean="0">
                <a:latin typeface="Times New Roman"/>
                <a:cs typeface="Times New Roman"/>
              </a:rPr>
              <a:t>é</a:t>
            </a:r>
            <a:r>
              <a:rPr lang="en-CA" i="1" dirty="0" err="1" smtClean="0"/>
              <a:t>t</a:t>
            </a:r>
            <a:r>
              <a:rPr lang="en-CA" i="1" dirty="0" err="1">
                <a:latin typeface="Times New Roman"/>
                <a:cs typeface="Times New Roman"/>
              </a:rPr>
              <a:t>é</a:t>
            </a:r>
            <a:r>
              <a:rPr lang="en-CA" i="1" dirty="0" smtClean="0"/>
              <a:t> </a:t>
            </a:r>
            <a:r>
              <a:rPr lang="en-CA" i="1" dirty="0" smtClean="0"/>
              <a:t>Post-</a:t>
            </a:r>
            <a:r>
              <a:rPr lang="en-CA" i="1" dirty="0" err="1" smtClean="0"/>
              <a:t>Industrielle</a:t>
            </a:r>
            <a:r>
              <a:rPr lang="en-CA" i="1" dirty="0" smtClean="0"/>
              <a:t> </a:t>
            </a:r>
            <a:r>
              <a:rPr lang="en-CA" dirty="0" smtClean="0"/>
              <a:t>(1969)</a:t>
            </a:r>
          </a:p>
          <a:p>
            <a:pPr lvl="1"/>
            <a:r>
              <a:rPr lang="en-CA" dirty="0" smtClean="0"/>
              <a:t>Emphasized growing uncertainty and conflict</a:t>
            </a:r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Ellul</a:t>
            </a:r>
            <a:r>
              <a:rPr lang="en-US" dirty="0" smtClean="0"/>
              <a:t> </a:t>
            </a:r>
            <a:r>
              <a:rPr lang="en-US" i="1" dirty="0" smtClean="0"/>
              <a:t>The Technological </a:t>
            </a:r>
            <a:r>
              <a:rPr lang="en-US" i="1" dirty="0" smtClean="0"/>
              <a:t>Society </a:t>
            </a:r>
            <a:r>
              <a:rPr lang="en-US" dirty="0" smtClean="0"/>
              <a:t>(1954/1964)</a:t>
            </a:r>
            <a:endParaRPr lang="en-US" dirty="0" smtClean="0"/>
          </a:p>
          <a:p>
            <a:pPr lvl="1"/>
            <a:r>
              <a:rPr lang="en-US" dirty="0" smtClean="0"/>
              <a:t>Highlighted the switch nature of humans relationship to technology and the importance of technique</a:t>
            </a:r>
            <a:endParaRPr lang="en-US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067314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B-II. Naming the Information Society/Age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Carlaw</a:t>
            </a:r>
            <a:r>
              <a:rPr lang="en-US" dirty="0" smtClean="0"/>
              <a:t> et. al. (2006) identify a range of titles used to describe the information society:</a:t>
            </a:r>
          </a:p>
          <a:p>
            <a:pPr lvl="1"/>
            <a:r>
              <a:rPr lang="en-US" dirty="0" smtClean="0"/>
              <a:t>Knowledge society</a:t>
            </a:r>
          </a:p>
          <a:p>
            <a:pPr lvl="1"/>
            <a:r>
              <a:rPr lang="en-US" dirty="0" smtClean="0"/>
              <a:t>Network society</a:t>
            </a:r>
          </a:p>
          <a:p>
            <a:pPr lvl="1"/>
            <a:r>
              <a:rPr lang="en-US" dirty="0" smtClean="0"/>
              <a:t>Post-industrial society</a:t>
            </a:r>
          </a:p>
          <a:p>
            <a:pPr lvl="1"/>
            <a:r>
              <a:rPr lang="en-US" dirty="0" smtClean="0"/>
              <a:t>Knowledge economy</a:t>
            </a:r>
          </a:p>
          <a:p>
            <a:pPr lvl="1"/>
            <a:r>
              <a:rPr lang="en-US" dirty="0" smtClean="0"/>
              <a:t>Knowledge-based economy</a:t>
            </a:r>
          </a:p>
          <a:p>
            <a:pPr lvl="1"/>
            <a:r>
              <a:rPr lang="en-US" dirty="0" smtClean="0"/>
              <a:t>Knowledge-driven economy</a:t>
            </a:r>
          </a:p>
          <a:p>
            <a:pPr lvl="1"/>
            <a:r>
              <a:rPr lang="en-US" dirty="0" smtClean="0"/>
              <a:t>Weightless economy</a:t>
            </a:r>
          </a:p>
          <a:p>
            <a:pPr lvl="1"/>
            <a:r>
              <a:rPr lang="en-US" dirty="0" smtClean="0"/>
              <a:t>Goldilocks economy</a:t>
            </a:r>
          </a:p>
          <a:p>
            <a:pPr lvl="1"/>
            <a:r>
              <a:rPr lang="en-US" dirty="0" smtClean="0"/>
              <a:t>Information economy</a:t>
            </a:r>
          </a:p>
          <a:p>
            <a:pPr lvl="1"/>
            <a:r>
              <a:rPr lang="en-US" dirty="0" smtClean="0"/>
              <a:t>Digital economy</a:t>
            </a:r>
          </a:p>
          <a:p>
            <a:pPr lvl="1"/>
            <a:r>
              <a:rPr lang="en-US" dirty="0" smtClean="0"/>
              <a:t>New economy</a:t>
            </a:r>
          </a:p>
          <a:p>
            <a:pPr lvl="1"/>
            <a:r>
              <a:rPr lang="en-US" dirty="0" smtClean="0"/>
              <a:t>Internet economy</a:t>
            </a:r>
          </a:p>
          <a:p>
            <a:pPr lvl="1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1536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B-III. Information Society as Discursive Frame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Discourse is important because it is co-constitutive and reflexively linked with social practices, and can be used to obscure </a:t>
            </a:r>
            <a:r>
              <a:rPr lang="en-CA" dirty="0" smtClean="0"/>
              <a:t>agency (Fairclough, 2001 and 2011) </a:t>
            </a:r>
            <a:endParaRPr lang="en-CA" dirty="0" smtClean="0"/>
          </a:p>
          <a:p>
            <a:endParaRPr lang="en-CA" dirty="0"/>
          </a:p>
          <a:p>
            <a:r>
              <a:rPr lang="en-CA" dirty="0" smtClean="0"/>
              <a:t>Information society has strong discursive </a:t>
            </a:r>
            <a:r>
              <a:rPr lang="en-CA" dirty="0" smtClean="0"/>
              <a:t>appeal (Harris et al., 1998)</a:t>
            </a:r>
            <a:endParaRPr lang="en-CA" dirty="0" smtClean="0"/>
          </a:p>
          <a:p>
            <a:pPr lvl="1"/>
            <a:r>
              <a:rPr lang="en-CA" dirty="0" smtClean="0"/>
              <a:t>Contra negative connotation of industrial</a:t>
            </a:r>
          </a:p>
          <a:p>
            <a:pPr lvl="1"/>
            <a:endParaRPr lang="en-CA" dirty="0"/>
          </a:p>
          <a:p>
            <a:r>
              <a:rPr lang="en-CA" dirty="0" smtClean="0"/>
              <a:t>Key discursive terms</a:t>
            </a:r>
          </a:p>
          <a:p>
            <a:pPr lvl="1"/>
            <a:r>
              <a:rPr lang="en-CA" dirty="0" smtClean="0"/>
              <a:t>Flexibility, innovation, entrepreneurship, </a:t>
            </a:r>
            <a:r>
              <a:rPr lang="en-CA" dirty="0" smtClean="0"/>
              <a:t>competitiveness</a:t>
            </a:r>
            <a:endParaRPr lang="en-CA" dirty="0" smtClean="0"/>
          </a:p>
          <a:p>
            <a:pPr lvl="1"/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661736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B-IV. Information Society Theory and Information Policy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499715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Information society rhetoric has had a fairly strong influence on policy makers: </a:t>
            </a:r>
          </a:p>
          <a:p>
            <a:pPr lvl="1"/>
            <a:r>
              <a:rPr lang="en-US" dirty="0" smtClean="0">
                <a:hlinkClick r:id="rId2"/>
              </a:rPr>
              <a:t>US’s National </a:t>
            </a:r>
            <a:r>
              <a:rPr lang="en-US" dirty="0" smtClean="0">
                <a:hlinkClick r:id="rId2"/>
              </a:rPr>
              <a:t>Information </a:t>
            </a:r>
            <a:r>
              <a:rPr lang="en-US" dirty="0" smtClean="0">
                <a:hlinkClick r:id="rId2"/>
              </a:rPr>
              <a:t>Infrastructure – Agenda for Action</a:t>
            </a:r>
            <a:endParaRPr lang="en-US" dirty="0" smtClean="0"/>
          </a:p>
          <a:p>
            <a:pPr lvl="1"/>
            <a:r>
              <a:rPr lang="en-US" dirty="0" smtClean="0"/>
              <a:t>From 2000-2010 EU had a major Information Society Portal</a:t>
            </a:r>
          </a:p>
          <a:p>
            <a:pPr lvl="2"/>
            <a:r>
              <a:rPr lang="en-US" dirty="0" smtClean="0"/>
              <a:t>Specifically the 2001 EU </a:t>
            </a:r>
            <a:r>
              <a:rPr lang="en-US" dirty="0" smtClean="0">
                <a:hlinkClick r:id="rId3"/>
              </a:rPr>
              <a:t>Information Society Directive</a:t>
            </a:r>
            <a:endParaRPr lang="en-US" dirty="0" smtClean="0"/>
          </a:p>
          <a:p>
            <a:pPr lvl="1"/>
            <a:r>
              <a:rPr lang="en-US" dirty="0" smtClean="0"/>
              <a:t>“Joho-</a:t>
            </a:r>
            <a:r>
              <a:rPr lang="en-US" dirty="0" err="1" smtClean="0"/>
              <a:t>Shakai</a:t>
            </a:r>
            <a:r>
              <a:rPr lang="en-US" dirty="0" smtClean="0"/>
              <a:t>”  in Japan</a:t>
            </a:r>
          </a:p>
          <a:p>
            <a:endParaRPr lang="en-US" sz="1400" dirty="0"/>
          </a:p>
          <a:p>
            <a:r>
              <a:rPr lang="en-US" dirty="0" smtClean="0">
                <a:hlinkClick r:id="rId4"/>
              </a:rPr>
              <a:t>WSIS, Resolution 11 from the Tunis Phase</a:t>
            </a:r>
            <a:r>
              <a:rPr lang="en-US" dirty="0" smtClean="0"/>
              <a:t> (2005):</a:t>
            </a:r>
            <a:endParaRPr lang="en-US" dirty="0"/>
          </a:p>
          <a:p>
            <a:pPr marL="411480" lvl="1" indent="0">
              <a:buNone/>
            </a:pPr>
            <a:r>
              <a:rPr lang="en-US" dirty="0" smtClean="0"/>
              <a:t>ICTs </a:t>
            </a:r>
            <a:r>
              <a:rPr lang="en-US" dirty="0"/>
              <a:t>are making it possible for a vastly larger population than at any time in </a:t>
            </a:r>
            <a:r>
              <a:rPr lang="en-US" dirty="0" smtClean="0"/>
              <a:t>the </a:t>
            </a:r>
            <a:r>
              <a:rPr lang="en-US" dirty="0"/>
              <a:t>past to join in sharing and expanding the base of human knowledge, and contributing to its </a:t>
            </a:r>
            <a:r>
              <a:rPr lang="en-US" dirty="0" smtClean="0"/>
              <a:t>further </a:t>
            </a:r>
            <a:r>
              <a:rPr lang="en-US" dirty="0"/>
              <a:t>growth in all spheres of human endeavour as well as its application to education, health and </a:t>
            </a:r>
            <a:r>
              <a:rPr lang="en-US" dirty="0" smtClean="0"/>
              <a:t>science</a:t>
            </a:r>
            <a:r>
              <a:rPr lang="en-US" dirty="0"/>
              <a:t>. ICTs have enormous potential to expand access to quality education, to boost literacy and </a:t>
            </a:r>
            <a:r>
              <a:rPr lang="en-US" dirty="0" smtClean="0"/>
              <a:t>universal </a:t>
            </a:r>
            <a:r>
              <a:rPr lang="en-US" dirty="0"/>
              <a:t>primary education, and to facilitate the learning process itself, thus laying the groundwork </a:t>
            </a:r>
            <a:r>
              <a:rPr lang="en-US" dirty="0" smtClean="0"/>
              <a:t>for </a:t>
            </a:r>
            <a:r>
              <a:rPr lang="en-US" dirty="0"/>
              <a:t>the establishment of a fully inclusive and development-oriented Information Society and </a:t>
            </a:r>
            <a:r>
              <a:rPr lang="en-US" dirty="0" smtClean="0"/>
              <a:t>knowledge </a:t>
            </a:r>
            <a:r>
              <a:rPr lang="en-US" dirty="0"/>
              <a:t>economy which respects cultural and linguistic </a:t>
            </a:r>
            <a:r>
              <a:rPr lang="en-US" dirty="0" smtClean="0"/>
              <a:t>diversity.</a:t>
            </a:r>
          </a:p>
          <a:p>
            <a:endParaRPr lang="en-US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131956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B-V. Information Society Theory and Canadian Policy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Several examples of information society discourse in Canadian policy documents; most notably:</a:t>
            </a:r>
          </a:p>
          <a:p>
            <a:endParaRPr lang="en-US" dirty="0"/>
          </a:p>
          <a:p>
            <a:pPr lvl="1"/>
            <a:r>
              <a:rPr lang="en-US" i="1" dirty="0" smtClean="0"/>
              <a:t>The Information Revolution and Its Implications for Canada </a:t>
            </a:r>
            <a:r>
              <a:rPr lang="en-US" dirty="0" smtClean="0"/>
              <a:t>(1981, </a:t>
            </a:r>
            <a:r>
              <a:rPr lang="en-US" dirty="0" err="1" smtClean="0"/>
              <a:t>Serafini</a:t>
            </a:r>
            <a:r>
              <a:rPr lang="en-US" dirty="0" smtClean="0"/>
              <a:t> and </a:t>
            </a:r>
            <a:r>
              <a:rPr lang="en-US" dirty="0" err="1" smtClean="0"/>
              <a:t>Andrieu</a:t>
            </a:r>
            <a:r>
              <a:rPr lang="en-US" dirty="0" smtClean="0"/>
              <a:t>/Dept. of Communication)</a:t>
            </a:r>
          </a:p>
          <a:p>
            <a:pPr lvl="1"/>
            <a:r>
              <a:rPr lang="en-US" i="1" dirty="0" smtClean="0"/>
              <a:t>Building the Information Society: Moving Canada into the 21</a:t>
            </a:r>
            <a:r>
              <a:rPr lang="en-US" i="1" baseline="30000" dirty="0" smtClean="0"/>
              <a:t>st</a:t>
            </a:r>
            <a:r>
              <a:rPr lang="en-US" i="1" dirty="0" smtClean="0"/>
              <a:t> Century </a:t>
            </a:r>
            <a:r>
              <a:rPr lang="en-US" dirty="0" smtClean="0"/>
              <a:t>(1996)</a:t>
            </a:r>
          </a:p>
          <a:p>
            <a:pPr lvl="1"/>
            <a:r>
              <a:rPr lang="en-US" i="1" dirty="0" smtClean="0"/>
              <a:t>Improving Canada's Digital Advantage: Strategies for Sustainable Prosperity</a:t>
            </a:r>
            <a:r>
              <a:rPr lang="en-US" dirty="0" smtClean="0"/>
              <a:t> (2010)</a:t>
            </a:r>
          </a:p>
          <a:p>
            <a:pPr lvl="1"/>
            <a:r>
              <a:rPr lang="en-US" i="1" dirty="0" smtClean="0"/>
              <a:t>Digital Canada 150 </a:t>
            </a:r>
            <a:r>
              <a:rPr lang="en-US" dirty="0" smtClean="0"/>
              <a:t>(2014), and </a:t>
            </a:r>
            <a:r>
              <a:rPr lang="en-US" i="1" dirty="0" smtClean="0"/>
              <a:t>Digital Canada 150 2.0 </a:t>
            </a:r>
            <a:r>
              <a:rPr lang="en-US" dirty="0" smtClean="0"/>
              <a:t>(2015)</a:t>
            </a:r>
          </a:p>
          <a:p>
            <a:pPr lvl="1"/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771628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B-VI. Information Society Discourse Shaping Information Policy</a:t>
            </a:r>
            <a:endParaRPr lang="en-CA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addition to framing information policy, information society discourse is also used to obfuscate dimensions of policy changes</a:t>
            </a:r>
          </a:p>
          <a:p>
            <a:endParaRPr lang="en-US" dirty="0" smtClean="0"/>
          </a:p>
          <a:p>
            <a:r>
              <a:rPr lang="en-US" dirty="0" smtClean="0"/>
              <a:t>May (</a:t>
            </a:r>
            <a:r>
              <a:rPr lang="en-US" dirty="0" smtClean="0"/>
              <a:t>2010) </a:t>
            </a:r>
            <a:r>
              <a:rPr lang="en-US" dirty="0" smtClean="0"/>
              <a:t>has explored how copyright and patent legislation have been advanced through rhetoric around  the information society</a:t>
            </a:r>
          </a:p>
          <a:p>
            <a:endParaRPr lang="en-US" dirty="0"/>
          </a:p>
          <a:p>
            <a:r>
              <a:rPr lang="en-US" dirty="0" smtClean="0"/>
              <a:t>McNally (2013) looked specifically at Canada how </a:t>
            </a:r>
            <a:r>
              <a:rPr lang="en-US" i="1" dirty="0" smtClean="0"/>
              <a:t>Mobilizing Science and Technology to Canada’s Advantage </a:t>
            </a:r>
            <a:r>
              <a:rPr lang="en-US" dirty="0" smtClean="0"/>
              <a:t>(2007) and </a:t>
            </a:r>
            <a:r>
              <a:rPr lang="en-US" i="1" dirty="0" smtClean="0"/>
              <a:t>Improving Canada’s Digital Advantage </a:t>
            </a:r>
            <a:r>
              <a:rPr lang="en-US" dirty="0" smtClean="0"/>
              <a:t>(2010) use discursive techniques of naturalization and nominalization to justify increased calls for increased copyright protection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814027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C-I. Theories not a Theory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There is no single information society theory, but a diverse group of views from a range of scholars</a:t>
            </a:r>
          </a:p>
          <a:p>
            <a:endParaRPr lang="en-CA" dirty="0"/>
          </a:p>
          <a:p>
            <a:r>
              <a:rPr lang="en-CA" dirty="0" smtClean="0"/>
              <a:t>Notable theorists/theories attempting to explain the changing nature of society include:</a:t>
            </a:r>
          </a:p>
          <a:p>
            <a:pPr lvl="1"/>
            <a:r>
              <a:rPr lang="en-CA" dirty="0" smtClean="0"/>
              <a:t>Daniel Bell’s Post-industrial society</a:t>
            </a:r>
          </a:p>
          <a:p>
            <a:pPr lvl="1"/>
            <a:r>
              <a:rPr lang="en-CA" dirty="0" smtClean="0"/>
              <a:t>Manuel Castells’ Network society/informational capitalism</a:t>
            </a:r>
          </a:p>
          <a:p>
            <a:pPr lvl="1"/>
            <a:r>
              <a:rPr lang="en-CA" dirty="0" smtClean="0"/>
              <a:t>Alvin Toffler’s Third wave economy</a:t>
            </a:r>
          </a:p>
          <a:p>
            <a:pPr lvl="1"/>
            <a:r>
              <a:rPr lang="en-CA" dirty="0" smtClean="0"/>
              <a:t>David </a:t>
            </a:r>
            <a:r>
              <a:rPr lang="en-CA" dirty="0" smtClean="0"/>
              <a:t>Harvey’s Flexible structuration</a:t>
            </a:r>
          </a:p>
          <a:p>
            <a:pPr lvl="1"/>
            <a:r>
              <a:rPr lang="en-CA" dirty="0"/>
              <a:t>Anthony Giddens’ Reflexive modernity/ post-traditional society</a:t>
            </a:r>
          </a:p>
          <a:p>
            <a:pPr lvl="1"/>
            <a:r>
              <a:rPr lang="en-CA" dirty="0" smtClean="0"/>
              <a:t>Jean-Francois </a:t>
            </a:r>
            <a:r>
              <a:rPr lang="en-CA" dirty="0" err="1" smtClean="0"/>
              <a:t>Lyotard’s</a:t>
            </a:r>
            <a:r>
              <a:rPr lang="en-CA" dirty="0" smtClean="0"/>
              <a:t> Postmodernity</a:t>
            </a:r>
            <a:endParaRPr lang="en-CA" dirty="0"/>
          </a:p>
          <a:p>
            <a:pPr lvl="1"/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763928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C-II. Webster’s </a:t>
            </a:r>
            <a:r>
              <a:rPr lang="en-CA" dirty="0" smtClean="0"/>
              <a:t>(2014) Analysis</a:t>
            </a:r>
            <a:r>
              <a:rPr lang="en-CA" dirty="0" smtClean="0"/>
              <a:t>	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A" dirty="0" smtClean="0"/>
              <a:t>Five main types of change pointed to as evidence of information society</a:t>
            </a:r>
          </a:p>
          <a:p>
            <a:pPr lvl="1"/>
            <a:r>
              <a:rPr lang="en-CA" dirty="0" smtClean="0"/>
              <a:t>Technological</a:t>
            </a:r>
          </a:p>
          <a:p>
            <a:pPr lvl="1"/>
            <a:r>
              <a:rPr lang="en-CA" dirty="0" smtClean="0"/>
              <a:t>Economic </a:t>
            </a:r>
          </a:p>
          <a:p>
            <a:pPr lvl="1"/>
            <a:r>
              <a:rPr lang="en-CA" dirty="0" smtClean="0"/>
              <a:t>Occupational</a:t>
            </a:r>
          </a:p>
          <a:p>
            <a:pPr lvl="1"/>
            <a:r>
              <a:rPr lang="en-CA" dirty="0" smtClean="0"/>
              <a:t>Spatial</a:t>
            </a:r>
          </a:p>
          <a:p>
            <a:pPr lvl="1"/>
            <a:r>
              <a:rPr lang="en-CA" dirty="0" smtClean="0"/>
              <a:t>Cultural</a:t>
            </a:r>
          </a:p>
          <a:p>
            <a:endParaRPr lang="en-US" dirty="0" smtClean="0"/>
          </a:p>
          <a:p>
            <a:r>
              <a:rPr lang="en-US" dirty="0" smtClean="0"/>
              <a:t>Though </a:t>
            </a:r>
            <a:r>
              <a:rPr lang="en-US" dirty="0" smtClean="0"/>
              <a:t>Webster sees flaws in each one of these approaches</a:t>
            </a:r>
            <a:endParaRPr lang="en-CA" dirty="0" smtClean="0"/>
          </a:p>
          <a:p>
            <a:pPr lvl="1"/>
            <a:endParaRPr lang="en-CA" dirty="0"/>
          </a:p>
          <a:p>
            <a:r>
              <a:rPr lang="en-CA" dirty="0" smtClean="0"/>
              <a:t>Views </a:t>
            </a:r>
            <a:r>
              <a:rPr lang="en-CA" dirty="0" err="1" smtClean="0"/>
              <a:t>informationalism</a:t>
            </a:r>
            <a:r>
              <a:rPr lang="en-CA" dirty="0" smtClean="0"/>
              <a:t> as a phase in capitalism and an extension and intensification of the past rather than a break from it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584581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C-III. Bell’s Post-Industrial Society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/>
              <a:t>He labels his work ‘social forecasting’ rather than a theory</a:t>
            </a:r>
          </a:p>
          <a:p>
            <a:endParaRPr lang="en-US" dirty="0"/>
          </a:p>
          <a:p>
            <a:r>
              <a:rPr lang="en-US" dirty="0" smtClean="0"/>
              <a:t>Information sector of US economy becoming more important than industrial sector</a:t>
            </a:r>
          </a:p>
          <a:p>
            <a:endParaRPr lang="en-US" dirty="0"/>
          </a:p>
          <a:p>
            <a:r>
              <a:rPr lang="en-US" dirty="0" smtClean="0"/>
              <a:t>Theoretical knowledge (not empirical evidence) will replace capital and </a:t>
            </a:r>
            <a:r>
              <a:rPr lang="en-US" dirty="0" err="1" smtClean="0"/>
              <a:t>labour</a:t>
            </a:r>
            <a:r>
              <a:rPr lang="en-US" dirty="0" smtClean="0"/>
              <a:t> as being the source of value in the economy</a:t>
            </a:r>
          </a:p>
          <a:p>
            <a:endParaRPr lang="en-US" dirty="0"/>
          </a:p>
          <a:p>
            <a:r>
              <a:rPr lang="en-US" dirty="0" smtClean="0"/>
              <a:t>Knowledge workers to become the new captains of industry</a:t>
            </a:r>
          </a:p>
          <a:p>
            <a:endParaRPr lang="en-US" dirty="0"/>
          </a:p>
          <a:p>
            <a:r>
              <a:rPr lang="en-US" dirty="0"/>
              <a:t>Bell’s work has had a lasting appeal as it is optimistic and appealing to white-collar </a:t>
            </a:r>
            <a:r>
              <a:rPr lang="en-US" dirty="0" smtClean="0"/>
              <a:t>workers and policymakers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629496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C-III(ii). </a:t>
            </a:r>
            <a:r>
              <a:rPr lang="en-US" dirty="0"/>
              <a:t>Bell’s Post-Industrial Society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CA" dirty="0" smtClean="0"/>
              <a:t>Five elements of post-industrial society (</a:t>
            </a:r>
            <a:r>
              <a:rPr lang="en-CA" i="1" dirty="0" smtClean="0"/>
              <a:t>Coming of Post-Industrial Society</a:t>
            </a:r>
            <a:r>
              <a:rPr lang="en-CA" dirty="0" smtClean="0"/>
              <a:t>, p. 14)</a:t>
            </a:r>
          </a:p>
          <a:p>
            <a:pPr lvl="1"/>
            <a:r>
              <a:rPr lang="en-CA" dirty="0" smtClean="0"/>
              <a:t>Economic – Services displace manufacturing as centre of economy</a:t>
            </a:r>
          </a:p>
          <a:p>
            <a:pPr lvl="1"/>
            <a:r>
              <a:rPr lang="en-CA" dirty="0" smtClean="0"/>
              <a:t>Occupational – Dominance of professional and technical classes</a:t>
            </a:r>
          </a:p>
          <a:p>
            <a:pPr lvl="1"/>
            <a:r>
              <a:rPr lang="en-CA" dirty="0" smtClean="0"/>
              <a:t>Axial principle </a:t>
            </a:r>
            <a:r>
              <a:rPr lang="en-CA" dirty="0"/>
              <a:t>–</a:t>
            </a:r>
            <a:r>
              <a:rPr lang="en-CA" dirty="0" smtClean="0"/>
              <a:t> Codification of theoretical knowledge as source of policy formation  </a:t>
            </a:r>
          </a:p>
          <a:p>
            <a:pPr lvl="1"/>
            <a:r>
              <a:rPr lang="en-CA" dirty="0" smtClean="0"/>
              <a:t>Future orientation – Control of technology</a:t>
            </a:r>
          </a:p>
          <a:p>
            <a:pPr lvl="1"/>
            <a:r>
              <a:rPr lang="en-CA" dirty="0" smtClean="0"/>
              <a:t>Decision making – Primacy of intellectual technology in decision making</a:t>
            </a:r>
          </a:p>
          <a:p>
            <a:pPr lvl="1"/>
            <a:endParaRPr lang="en-CA" dirty="0"/>
          </a:p>
          <a:p>
            <a:r>
              <a:rPr lang="en-CA" dirty="0" smtClean="0"/>
              <a:t>Capitalist social structures are to weaken – decline in the centrality of property, increased power of professionals and reduction of power of traditional elites</a:t>
            </a:r>
          </a:p>
          <a:p>
            <a:endParaRPr lang="en-US" dirty="0"/>
          </a:p>
          <a:p>
            <a:r>
              <a:rPr lang="en-US" dirty="0" smtClean="0"/>
              <a:t>By 1980, Bell begins describing an “information society” rather than a post-industrial one</a:t>
            </a:r>
            <a:endParaRPr lang="en-CA" dirty="0" smtClean="0"/>
          </a:p>
          <a:p>
            <a:pPr lvl="1"/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904938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US" dirty="0" smtClean="0"/>
              <a:t>	A. – The ‘Great Transformations’</a:t>
            </a:r>
          </a:p>
          <a:p>
            <a:pPr marL="114300" indent="0">
              <a:buNone/>
            </a:pPr>
            <a:r>
              <a:rPr lang="en-US" dirty="0"/>
              <a:t>	</a:t>
            </a:r>
            <a:r>
              <a:rPr lang="en-US" dirty="0" smtClean="0"/>
              <a:t>B. – Information Society as a Discursive Frame</a:t>
            </a:r>
          </a:p>
          <a:p>
            <a:pPr marL="114300" indent="0">
              <a:buNone/>
            </a:pPr>
            <a:r>
              <a:rPr lang="en-US" dirty="0"/>
              <a:t>	</a:t>
            </a:r>
            <a:r>
              <a:rPr lang="en-US" dirty="0" smtClean="0"/>
              <a:t>C. – Information Society as an Analytical Theory</a:t>
            </a:r>
          </a:p>
          <a:p>
            <a:pPr marL="114300" indent="0">
              <a:buNone/>
            </a:pPr>
            <a:r>
              <a:rPr lang="en-US" dirty="0"/>
              <a:t>	</a:t>
            </a:r>
            <a:r>
              <a:rPr lang="en-US" dirty="0" smtClean="0"/>
              <a:t>D. – Different Kind of Change</a:t>
            </a:r>
          </a:p>
          <a:p>
            <a:pPr marL="114300" indent="0">
              <a:buNone/>
            </a:pPr>
            <a:r>
              <a:rPr lang="en-US" dirty="0"/>
              <a:t>	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662662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C-IV. Bell’s </a:t>
            </a:r>
            <a:r>
              <a:rPr lang="en-US" dirty="0" smtClean="0"/>
              <a:t>(1980) Information </a:t>
            </a:r>
            <a:r>
              <a:rPr lang="en-US" dirty="0" smtClean="0"/>
              <a:t>Society</a:t>
            </a:r>
            <a:endParaRPr lang="en-CA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14940903"/>
              </p:ext>
            </p:extLst>
          </p:nvPr>
        </p:nvGraphicFramePr>
        <p:xfrm>
          <a:off x="467544" y="1544320"/>
          <a:ext cx="7620000" cy="5313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5000"/>
                <a:gridCol w="1905000"/>
                <a:gridCol w="1905000"/>
                <a:gridCol w="1905000"/>
              </a:tblGrid>
              <a:tr h="370840"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Preindustrial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Industrial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Post Industrial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Transforming Resource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Natural</a:t>
                      </a:r>
                      <a:r>
                        <a:rPr lang="en-US" baseline="0" dirty="0" smtClean="0"/>
                        <a:t> power (wind, water, human muscle, animal </a:t>
                      </a:r>
                      <a:r>
                        <a:rPr lang="en-US" baseline="0" dirty="0" err="1" smtClean="0"/>
                        <a:t>labour</a:t>
                      </a:r>
                      <a:r>
                        <a:rPr lang="en-US" baseline="0" dirty="0" smtClean="0"/>
                        <a:t>)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Created energy (electricity – oil, gas, coal, and</a:t>
                      </a:r>
                      <a:r>
                        <a:rPr lang="en-US" baseline="0" dirty="0" smtClean="0"/>
                        <a:t> nuclear power)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Information – computer and data-transmission</a:t>
                      </a:r>
                      <a:r>
                        <a:rPr lang="en-US" baseline="0" dirty="0" smtClean="0"/>
                        <a:t> systems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Strategic Resource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Raw materials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Financial capital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Knowledge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Technology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Craft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Machine technology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Intellectual technology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Skill base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Artisan, farmer, manual worker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Engineer, semi-skilled worker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Scientist,</a:t>
                      </a:r>
                      <a:r>
                        <a:rPr lang="en-US" baseline="0" dirty="0" smtClean="0"/>
                        <a:t> technical and professional occupations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Methodology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Common sense, trial and error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Empiricism,</a:t>
                      </a:r>
                      <a:r>
                        <a:rPr lang="en-US" baseline="0" dirty="0" smtClean="0"/>
                        <a:t> experimentation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Abstract</a:t>
                      </a:r>
                      <a:r>
                        <a:rPr lang="en-US" baseline="0" dirty="0" smtClean="0"/>
                        <a:t> theory, models 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Axial Principle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Traditionalism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Economic growth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Codification of theoretical knowledge</a:t>
                      </a:r>
                      <a:endParaRPr lang="en-CA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64224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C-V. Bell’s Critics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Major critique of Bell is his technological determinism</a:t>
            </a:r>
          </a:p>
          <a:p>
            <a:pPr lvl="1"/>
            <a:r>
              <a:rPr lang="en-US" dirty="0" smtClean="0"/>
              <a:t>Castells </a:t>
            </a:r>
            <a:r>
              <a:rPr lang="en-US" dirty="0" smtClean="0"/>
              <a:t>(2000) argues </a:t>
            </a:r>
            <a:r>
              <a:rPr lang="en-US" dirty="0" smtClean="0"/>
              <a:t>Bell’s technological determinism is one of the major flaws of Bell’s work</a:t>
            </a:r>
          </a:p>
          <a:p>
            <a:pPr lvl="2"/>
            <a:r>
              <a:rPr lang="en-US" dirty="0" smtClean="0"/>
              <a:t>Bell </a:t>
            </a:r>
            <a:r>
              <a:rPr lang="en-US" dirty="0" smtClean="0"/>
              <a:t>(1999) criticizes </a:t>
            </a:r>
            <a:r>
              <a:rPr lang="en-US" dirty="0" smtClean="0"/>
              <a:t>Castells for not differentiating between innovation and diffusion of innovation</a:t>
            </a:r>
            <a:endParaRPr lang="en-CA" dirty="0" smtClean="0"/>
          </a:p>
          <a:p>
            <a:endParaRPr lang="en-CA" dirty="0"/>
          </a:p>
          <a:p>
            <a:r>
              <a:rPr lang="en-CA" dirty="0" smtClean="0"/>
              <a:t>Webster on Bell - </a:t>
            </a:r>
            <a:r>
              <a:rPr lang="en-US" dirty="0"/>
              <a:t>“</a:t>
            </a:r>
            <a:r>
              <a:rPr lang="en-US" i="1" dirty="0"/>
              <a:t>There is no novel, ‘post-industrial’ society: the growth of service occupations and associated developments highlight continuities of the present with the past</a:t>
            </a:r>
            <a:r>
              <a:rPr lang="en-US" dirty="0" smtClean="0"/>
              <a:t>.” </a:t>
            </a:r>
            <a:r>
              <a:rPr lang="en-US" i="1" dirty="0" smtClean="0"/>
              <a:t>Theories of the Information Society </a:t>
            </a:r>
            <a:r>
              <a:rPr lang="en-US" dirty="0" smtClean="0"/>
              <a:t>(2006), p. 59  (emphasis in the original)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029506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C-VI. Castells’ Network Society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Major work is </a:t>
            </a:r>
            <a:r>
              <a:rPr lang="en-US" i="1" dirty="0" smtClean="0"/>
              <a:t>The Information Age </a:t>
            </a:r>
            <a:r>
              <a:rPr lang="en-US" dirty="0" smtClean="0"/>
              <a:t>trilogy </a:t>
            </a:r>
            <a:r>
              <a:rPr lang="en-US" dirty="0" smtClean="0"/>
              <a:t>(originally published 1996</a:t>
            </a:r>
            <a:r>
              <a:rPr lang="en-US" dirty="0" smtClean="0"/>
              <a:t>, 1997, 1998), which is nearly 1500 pages long</a:t>
            </a:r>
          </a:p>
          <a:p>
            <a:endParaRPr lang="en-US" dirty="0"/>
          </a:p>
          <a:p>
            <a:r>
              <a:rPr lang="en-US" dirty="0" smtClean="0"/>
              <a:t>Key focus on networks and innovation</a:t>
            </a:r>
          </a:p>
          <a:p>
            <a:pPr lvl="1"/>
            <a:r>
              <a:rPr lang="en-US" dirty="0" smtClean="0"/>
              <a:t>Suggests innovation, not capital, is the driving force in the information age</a:t>
            </a:r>
          </a:p>
          <a:p>
            <a:pPr lvl="1"/>
            <a:endParaRPr lang="en-US" dirty="0"/>
          </a:p>
          <a:p>
            <a:r>
              <a:rPr lang="en-US" dirty="0" smtClean="0"/>
              <a:t>Capitalism is a mode of production (opposite </a:t>
            </a:r>
            <a:r>
              <a:rPr lang="en-US" dirty="0" err="1" smtClean="0"/>
              <a:t>statism</a:t>
            </a:r>
            <a:r>
              <a:rPr lang="en-US" dirty="0" smtClean="0"/>
              <a:t>), while </a:t>
            </a:r>
            <a:r>
              <a:rPr lang="en-US" dirty="0" err="1" smtClean="0"/>
              <a:t>informationalism</a:t>
            </a:r>
            <a:r>
              <a:rPr lang="en-US" dirty="0" smtClean="0"/>
              <a:t> is a mode of development (opposite industrialism)</a:t>
            </a:r>
          </a:p>
          <a:p>
            <a:pPr lvl="1"/>
            <a:r>
              <a:rPr lang="en-US" dirty="0" smtClean="0"/>
              <a:t>In </a:t>
            </a:r>
            <a:r>
              <a:rPr lang="en-US" dirty="0" err="1" smtClean="0"/>
              <a:t>informationalism</a:t>
            </a:r>
            <a:r>
              <a:rPr lang="en-US" dirty="0" smtClean="0"/>
              <a:t> the main source of productivity is knowledge (not capital or labour)</a:t>
            </a:r>
          </a:p>
          <a:p>
            <a:pPr lvl="1"/>
            <a:endParaRPr lang="en-US" dirty="0"/>
          </a:p>
          <a:p>
            <a:r>
              <a:rPr lang="en-US" dirty="0" smtClean="0"/>
              <a:t>“What </a:t>
            </a:r>
            <a:r>
              <a:rPr lang="en-US" dirty="0"/>
              <a:t>characterizes the current technological revolution is not the centrality of knowledge and information, but the application of such knowledge and information to knowledge generation and information processing/communication devices, in a cumulative feedback loop between innovation and the uses of such innovation” </a:t>
            </a:r>
            <a:r>
              <a:rPr lang="en-US" dirty="0" smtClean="0"/>
              <a:t> </a:t>
            </a:r>
            <a:r>
              <a:rPr lang="en-US" i="1" dirty="0" smtClean="0"/>
              <a:t>Rise of the Network Society</a:t>
            </a:r>
            <a:r>
              <a:rPr lang="en-US" dirty="0" smtClean="0"/>
              <a:t> (2</a:t>
            </a:r>
            <a:r>
              <a:rPr lang="en-US" baseline="30000" dirty="0" smtClean="0"/>
              <a:t>nd</a:t>
            </a:r>
            <a:r>
              <a:rPr lang="en-US" dirty="0" smtClean="0"/>
              <a:t> </a:t>
            </a:r>
            <a:r>
              <a:rPr lang="en-US" dirty="0" err="1" smtClean="0"/>
              <a:t>ed</a:t>
            </a:r>
            <a:r>
              <a:rPr lang="en-US" dirty="0" smtClean="0"/>
              <a:t>, 2000), </a:t>
            </a:r>
            <a:r>
              <a:rPr lang="en-US" dirty="0" smtClean="0"/>
              <a:t>p. 31</a:t>
            </a:r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34347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C-VI(ii). </a:t>
            </a:r>
            <a:r>
              <a:rPr lang="en-US" dirty="0"/>
              <a:t>Castells’ Network Society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Networked computing allows the existence of networked organizations from multinational corporations to Al-Qaeda</a:t>
            </a:r>
          </a:p>
          <a:p>
            <a:pPr lvl="1"/>
            <a:r>
              <a:rPr lang="en-US" dirty="0"/>
              <a:t>Networks instead of hierarchies become increasingly important</a:t>
            </a:r>
          </a:p>
          <a:p>
            <a:endParaRPr lang="en-US" dirty="0" smtClean="0"/>
          </a:p>
          <a:p>
            <a:r>
              <a:rPr lang="en-US" dirty="0" smtClean="0"/>
              <a:t>Power </a:t>
            </a:r>
            <a:r>
              <a:rPr lang="en-US" dirty="0"/>
              <a:t>lies in global cities, rural and lesser cities become marginalized</a:t>
            </a:r>
          </a:p>
          <a:p>
            <a:endParaRPr lang="en-US" dirty="0" smtClean="0"/>
          </a:p>
          <a:p>
            <a:r>
              <a:rPr lang="en-US" dirty="0" smtClean="0"/>
              <a:t>Finds </a:t>
            </a:r>
            <a:r>
              <a:rPr lang="en-US" dirty="0"/>
              <a:t>the term ‘information society’ analytically weak as all societies use information</a:t>
            </a:r>
          </a:p>
          <a:p>
            <a:pPr lvl="1"/>
            <a:r>
              <a:rPr lang="en-US" dirty="0"/>
              <a:t>Prefers ‘information capitalism’</a:t>
            </a:r>
          </a:p>
          <a:p>
            <a:endParaRPr lang="en-US" dirty="0" smtClean="0"/>
          </a:p>
          <a:p>
            <a:r>
              <a:rPr lang="en-US" dirty="0" err="1" smtClean="0"/>
              <a:t>Catells</a:t>
            </a:r>
            <a:r>
              <a:rPr lang="en-US" dirty="0"/>
              <a:t>’ work is commendable for his ability to draw together so many changes in society from the spread of ICTs to the collapse of patriarchy to the flourishing of terror networks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819460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C-VII</a:t>
            </a:r>
            <a:r>
              <a:rPr lang="en-CA" dirty="0" smtClean="0"/>
              <a:t>. </a:t>
            </a:r>
            <a:r>
              <a:rPr lang="en-CA" dirty="0" err="1" smtClean="0"/>
              <a:t>Giddens</a:t>
            </a:r>
            <a:r>
              <a:rPr lang="en-CA" dirty="0" smtClean="0"/>
              <a:t>’ Consequences of Modernity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Society is not post modern, but dealing with the consequences of </a:t>
            </a:r>
            <a:r>
              <a:rPr lang="en-CA" dirty="0" smtClean="0"/>
              <a:t>modernity, with many consequences:</a:t>
            </a:r>
            <a:endParaRPr lang="en-CA" dirty="0" smtClean="0"/>
          </a:p>
          <a:p>
            <a:pPr lvl="1"/>
            <a:endParaRPr lang="en-CA" dirty="0" smtClean="0"/>
          </a:p>
          <a:p>
            <a:pPr lvl="1"/>
            <a:r>
              <a:rPr lang="en-CA" dirty="0" smtClean="0"/>
              <a:t>Separation of time and space</a:t>
            </a:r>
          </a:p>
          <a:p>
            <a:pPr lvl="1"/>
            <a:r>
              <a:rPr lang="en-CA" dirty="0" err="1" smtClean="0"/>
              <a:t>Disembedding</a:t>
            </a:r>
            <a:r>
              <a:rPr lang="en-CA" dirty="0" smtClean="0"/>
              <a:t> </a:t>
            </a:r>
            <a:r>
              <a:rPr lang="en-CA" dirty="0" smtClean="0"/>
              <a:t>of social practices form local contexts</a:t>
            </a:r>
          </a:p>
          <a:p>
            <a:pPr lvl="1"/>
            <a:r>
              <a:rPr lang="en-CA" dirty="0" smtClean="0"/>
              <a:t>Reflexive </a:t>
            </a:r>
            <a:r>
              <a:rPr lang="en-CA" dirty="0" smtClean="0"/>
              <a:t>ordering of knowledge and the double hermeneutic</a:t>
            </a:r>
          </a:p>
          <a:p>
            <a:pPr lvl="1"/>
            <a:r>
              <a:rPr lang="en-CA" dirty="0" smtClean="0"/>
              <a:t>Rise </a:t>
            </a:r>
            <a:r>
              <a:rPr lang="en-CA" dirty="0" smtClean="0"/>
              <a:t>of risk and systems of trust</a:t>
            </a:r>
          </a:p>
          <a:p>
            <a:pPr lvl="2"/>
            <a:r>
              <a:rPr lang="en-CA" dirty="0" smtClean="0"/>
              <a:t>Concept of ontological </a:t>
            </a:r>
            <a:r>
              <a:rPr lang="en-CA" dirty="0" smtClean="0"/>
              <a:t>security</a:t>
            </a:r>
          </a:p>
          <a:p>
            <a:pPr lvl="1"/>
            <a:r>
              <a:rPr lang="en-US" dirty="0"/>
              <a:t>Threats to academic expert knowledge</a:t>
            </a:r>
          </a:p>
          <a:p>
            <a:pPr lvl="1"/>
            <a:r>
              <a:rPr lang="en-US" dirty="0" smtClean="0"/>
              <a:t>Surveillance </a:t>
            </a:r>
            <a:r>
              <a:rPr lang="en-US" dirty="0"/>
              <a:t>necessary for increasingly complex social organization and reflexivity</a:t>
            </a:r>
          </a:p>
          <a:p>
            <a:pPr lvl="1"/>
            <a:r>
              <a:rPr lang="en-US" dirty="0"/>
              <a:t>ICTs central to globalization</a:t>
            </a:r>
          </a:p>
          <a:p>
            <a:pPr lvl="2"/>
            <a:endParaRPr lang="en-CA" dirty="0" smtClean="0"/>
          </a:p>
          <a:p>
            <a:pPr lvl="1"/>
            <a:endParaRPr lang="en-CA" dirty="0" smtClean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172402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C-XI. Information Society Critics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 number of scholars argue that claims of a great transformation are overblown, and that many elements of industrial capitalism remain</a:t>
            </a:r>
          </a:p>
          <a:p>
            <a:endParaRPr lang="en-US" dirty="0"/>
          </a:p>
          <a:p>
            <a:r>
              <a:rPr lang="en-US" dirty="0" smtClean="0"/>
              <a:t>Information Society critics highlight many general trends of capitalism are being exacerbated</a:t>
            </a:r>
          </a:p>
          <a:p>
            <a:pPr lvl="1"/>
            <a:r>
              <a:rPr lang="en-US" dirty="0" smtClean="0"/>
              <a:t>Growing income inequalities (</a:t>
            </a:r>
            <a:r>
              <a:rPr lang="en-US" dirty="0" err="1" smtClean="0"/>
              <a:t>Gini</a:t>
            </a:r>
            <a:r>
              <a:rPr lang="en-US" dirty="0" smtClean="0"/>
              <a:t> coefficient)</a:t>
            </a:r>
          </a:p>
          <a:p>
            <a:pPr lvl="1"/>
            <a:r>
              <a:rPr lang="en-US" dirty="0" smtClean="0"/>
              <a:t>Increasingly powerful corporations</a:t>
            </a:r>
          </a:p>
          <a:p>
            <a:pPr lvl="1"/>
            <a:r>
              <a:rPr lang="en-US" dirty="0" smtClean="0"/>
              <a:t>An expansion of market-oriented economic, political and social ordering</a:t>
            </a:r>
          </a:p>
          <a:p>
            <a:pPr marL="114300" indent="0">
              <a:buNone/>
            </a:pPr>
            <a:endParaRPr lang="en-US" dirty="0"/>
          </a:p>
          <a:p>
            <a:r>
              <a:rPr lang="en-US" dirty="0" smtClean="0"/>
              <a:t>Notable information society critics include Herbert, Anita  and Dan Schiller, David Harvey, and Vincent </a:t>
            </a:r>
            <a:r>
              <a:rPr lang="en-US" dirty="0" err="1" smtClean="0"/>
              <a:t>Mosco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These critics do acknowledge that an important change has taken place since the 1970s, but do not feel that it is a great transformation on the same scale as the industrial revolution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728889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D-I. Some Important Events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1914 – Ford introduces the $5 a day wage</a:t>
            </a:r>
          </a:p>
          <a:p>
            <a:r>
              <a:rPr lang="en-US" dirty="0" smtClean="0"/>
              <a:t>1934-37 – Emergence of the Keynesian fiscal consensus</a:t>
            </a:r>
          </a:p>
          <a:p>
            <a:r>
              <a:rPr lang="en-US" dirty="0" smtClean="0"/>
              <a:t>1944 – Bretton Woods Conference </a:t>
            </a:r>
            <a:endParaRPr lang="en-US" dirty="0" smtClean="0"/>
          </a:p>
          <a:p>
            <a:r>
              <a:rPr lang="en-US" dirty="0" smtClean="0"/>
              <a:t>1971 </a:t>
            </a:r>
            <a:r>
              <a:rPr lang="en-US" dirty="0" smtClean="0"/>
              <a:t>– Nixon shock (U.S. adopts floating currency)</a:t>
            </a:r>
          </a:p>
          <a:p>
            <a:r>
              <a:rPr lang="en-US" dirty="0" smtClean="0"/>
              <a:t>1973 – 1973 Oil Crisis</a:t>
            </a:r>
          </a:p>
          <a:p>
            <a:r>
              <a:rPr lang="en-US" dirty="0" smtClean="0"/>
              <a:t>1979 – Election of Thatcher government (UK)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683192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D-II. Globalization	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 multifaceted set of connected changes</a:t>
            </a:r>
          </a:p>
          <a:p>
            <a:pPr lvl="1"/>
            <a:r>
              <a:rPr lang="en-US" dirty="0" smtClean="0"/>
              <a:t>Globalization of capital</a:t>
            </a:r>
          </a:p>
          <a:p>
            <a:pPr lvl="1"/>
            <a:r>
              <a:rPr lang="en-US" dirty="0" smtClean="0"/>
              <a:t>Globalization of </a:t>
            </a:r>
            <a:r>
              <a:rPr lang="en-US" dirty="0" err="1" smtClean="0"/>
              <a:t>labour</a:t>
            </a:r>
            <a:endParaRPr lang="en-US" dirty="0" smtClean="0"/>
          </a:p>
          <a:p>
            <a:pPr lvl="1"/>
            <a:endParaRPr lang="en-US" dirty="0"/>
          </a:p>
          <a:p>
            <a:r>
              <a:rPr lang="en-US" dirty="0" smtClean="0"/>
              <a:t>ICTs central for </a:t>
            </a:r>
            <a:r>
              <a:rPr lang="en-US" dirty="0" smtClean="0"/>
              <a:t>coordination (Harvey , 2006)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Global trade framework built of GATT (and augmented with GATS and TRIPS)</a:t>
            </a:r>
          </a:p>
          <a:p>
            <a:endParaRPr lang="en-US" dirty="0"/>
          </a:p>
          <a:p>
            <a:r>
              <a:rPr lang="en-US" dirty="0" smtClean="0"/>
              <a:t>Globalization is often portrayed as a shift in power from sovereign states to transnational </a:t>
            </a:r>
            <a:r>
              <a:rPr lang="en-US" dirty="0" smtClean="0"/>
              <a:t>corporations</a:t>
            </a:r>
          </a:p>
          <a:p>
            <a:endParaRPr lang="en-US" dirty="0"/>
          </a:p>
          <a:p>
            <a:r>
              <a:rPr lang="en-US" dirty="0" smtClean="0"/>
              <a:t>A key policy reaction, with corresponding implications for information policy is the rise of neoliberalism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60295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Week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Neoliberalism, international influences, evidence based policy making, private ordering, and tensions between information policy</a:t>
            </a:r>
          </a:p>
          <a:p>
            <a:pPr lvl="1"/>
            <a:endParaRPr lang="en-US" dirty="0"/>
          </a:p>
          <a:p>
            <a:r>
              <a:rPr lang="en-US" dirty="0" smtClean="0"/>
              <a:t>Read:</a:t>
            </a:r>
          </a:p>
          <a:p>
            <a:pPr lvl="1"/>
            <a:r>
              <a:rPr lang="en-US" dirty="0" smtClean="0"/>
              <a:t>Cope; </a:t>
            </a:r>
            <a:r>
              <a:rPr lang="en-US" dirty="0" smtClean="0"/>
              <a:t>Harvey; </a:t>
            </a:r>
            <a:r>
              <a:rPr lang="en-US" dirty="0" err="1" smtClean="0"/>
              <a:t>Howlett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54423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Sources: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CA" dirty="0"/>
              <a:t>Bell, Daniel. 1999. </a:t>
            </a:r>
            <a:r>
              <a:rPr lang="en-CA" i="1" dirty="0"/>
              <a:t>The Coming of Post-Industrial Society: A Venture in Social Forecasting</a:t>
            </a:r>
            <a:r>
              <a:rPr lang="en-CA" dirty="0"/>
              <a:t>.  New York: Basic Books</a:t>
            </a:r>
            <a:r>
              <a:rPr lang="en-CA" dirty="0" smtClean="0"/>
              <a:t>.</a:t>
            </a:r>
          </a:p>
          <a:p>
            <a:r>
              <a:rPr lang="en-US" dirty="0"/>
              <a:t>Bell, </a:t>
            </a:r>
            <a:r>
              <a:rPr lang="en-US" dirty="0" smtClean="0"/>
              <a:t>Daniel . 1980. “The </a:t>
            </a:r>
            <a:r>
              <a:rPr lang="en-US" dirty="0"/>
              <a:t>Information Society” in </a:t>
            </a:r>
            <a:r>
              <a:rPr lang="en-US" i="1" dirty="0"/>
              <a:t>The Microelectronics Revolution</a:t>
            </a:r>
            <a:r>
              <a:rPr lang="en-US" dirty="0"/>
              <a:t>, T. </a:t>
            </a:r>
            <a:r>
              <a:rPr lang="en-US" dirty="0" smtClean="0"/>
              <a:t>Forester. Ed. Oxford, UK: Basil Blackwell. p</a:t>
            </a:r>
            <a:r>
              <a:rPr lang="en-US" dirty="0"/>
              <a:t>. </a:t>
            </a:r>
            <a:r>
              <a:rPr lang="en-US" dirty="0" smtClean="0"/>
              <a:t>500-549.</a:t>
            </a:r>
            <a:endParaRPr lang="en-CA" dirty="0"/>
          </a:p>
          <a:p>
            <a:r>
              <a:rPr lang="en-CA" dirty="0" smtClean="0"/>
              <a:t>Canada,. 1995.</a:t>
            </a:r>
            <a:r>
              <a:rPr lang="en-CA" i="1" dirty="0" smtClean="0"/>
              <a:t>Building </a:t>
            </a:r>
            <a:r>
              <a:rPr lang="en-CA" i="1" dirty="0"/>
              <a:t>the Information Society: Moving Canada into the 21</a:t>
            </a:r>
            <a:r>
              <a:rPr lang="en-CA" i="1" baseline="30000" dirty="0"/>
              <a:t>st</a:t>
            </a:r>
            <a:r>
              <a:rPr lang="en-CA" i="1" dirty="0"/>
              <a:t> </a:t>
            </a:r>
            <a:r>
              <a:rPr lang="en-CA" i="1" dirty="0" smtClean="0"/>
              <a:t>Century</a:t>
            </a:r>
            <a:r>
              <a:rPr lang="en-CA" dirty="0" smtClean="0"/>
              <a:t>. Ottawa</a:t>
            </a:r>
            <a:r>
              <a:rPr lang="en-CA" dirty="0"/>
              <a:t>: ON, Industry </a:t>
            </a:r>
            <a:r>
              <a:rPr lang="en-CA" dirty="0" smtClean="0"/>
              <a:t>Canada. </a:t>
            </a:r>
            <a:r>
              <a:rPr lang="en-CA" u="sng" dirty="0" smtClean="0">
                <a:hlinkClick r:id="rId2"/>
              </a:rPr>
              <a:t>https</a:t>
            </a:r>
            <a:r>
              <a:rPr lang="en-CA" u="sng" dirty="0">
                <a:hlinkClick r:id="rId2"/>
              </a:rPr>
              <a:t>://web.archive.org/web/19970412141758/http://info.ic.gc.ca/info-highway/society/21st_e.pdf</a:t>
            </a:r>
            <a:r>
              <a:rPr lang="en-CA" dirty="0"/>
              <a:t>.</a:t>
            </a:r>
            <a:endParaRPr lang="en-CA" dirty="0" smtClean="0"/>
          </a:p>
          <a:p>
            <a:r>
              <a:rPr lang="en-CA" dirty="0" smtClean="0"/>
              <a:t>Canada </a:t>
            </a:r>
            <a:r>
              <a:rPr lang="en-CA" dirty="0"/>
              <a:t>– Department of </a:t>
            </a:r>
            <a:r>
              <a:rPr lang="en-CA" dirty="0" smtClean="0"/>
              <a:t>Communication/</a:t>
            </a:r>
            <a:r>
              <a:rPr lang="en-CA" dirty="0" err="1" smtClean="0"/>
              <a:t>Serafini</a:t>
            </a:r>
            <a:r>
              <a:rPr lang="en-CA" dirty="0" smtClean="0"/>
              <a:t>, Shirley, </a:t>
            </a:r>
            <a:r>
              <a:rPr lang="en-CA" dirty="0"/>
              <a:t>and </a:t>
            </a:r>
            <a:r>
              <a:rPr lang="en-CA" dirty="0" err="1"/>
              <a:t>Andrieu</a:t>
            </a:r>
            <a:r>
              <a:rPr lang="en-CA" dirty="0"/>
              <a:t> </a:t>
            </a:r>
            <a:r>
              <a:rPr lang="en-CA" dirty="0" smtClean="0"/>
              <a:t>, Michel. 1981. </a:t>
            </a:r>
            <a:r>
              <a:rPr lang="en-CA" i="1" dirty="0" smtClean="0"/>
              <a:t>The </a:t>
            </a:r>
            <a:r>
              <a:rPr lang="en-CA" i="1" dirty="0"/>
              <a:t>Information Revolution and Its Implications for </a:t>
            </a:r>
            <a:r>
              <a:rPr lang="en-CA" i="1" dirty="0" smtClean="0"/>
              <a:t>Canada</a:t>
            </a:r>
            <a:r>
              <a:rPr lang="en-CA" dirty="0" smtClean="0"/>
              <a:t>. </a:t>
            </a:r>
            <a:r>
              <a:rPr lang="en-CA" dirty="0"/>
              <a:t>Hull, QC: Department of </a:t>
            </a:r>
            <a:r>
              <a:rPr lang="en-CA" dirty="0" smtClean="0"/>
              <a:t>Communications.</a:t>
            </a:r>
            <a:endParaRPr lang="en-US" dirty="0" smtClean="0"/>
          </a:p>
          <a:p>
            <a:r>
              <a:rPr lang="en-US" dirty="0" err="1" smtClean="0"/>
              <a:t>Carlaw</a:t>
            </a:r>
            <a:r>
              <a:rPr lang="en-US" dirty="0" smtClean="0"/>
              <a:t>, Kenneth, Oxley, Les, Walker, Paul, Thorns, David, and </a:t>
            </a:r>
            <a:r>
              <a:rPr lang="en-US" dirty="0" err="1" smtClean="0"/>
              <a:t>Nuth</a:t>
            </a:r>
            <a:r>
              <a:rPr lang="en-US" dirty="0" smtClean="0"/>
              <a:t>, Michael. 2006. “Beyond the Hype: Intellectual Property and the Knowledge Society/Knowledge Economy.” </a:t>
            </a:r>
            <a:r>
              <a:rPr lang="en-US" i="1" dirty="0" smtClean="0"/>
              <a:t>Journal of Economic Surveys</a:t>
            </a:r>
            <a:r>
              <a:rPr lang="en-US" dirty="0" smtClean="0"/>
              <a:t>, 20(4): 633-690.</a:t>
            </a:r>
          </a:p>
          <a:p>
            <a:r>
              <a:rPr lang="en-US" dirty="0"/>
              <a:t>Castells, Manuel. 1997. </a:t>
            </a:r>
            <a:r>
              <a:rPr lang="en-US" i="1" dirty="0"/>
              <a:t>The Information Age: Volume II - The Power of Identity</a:t>
            </a:r>
            <a:r>
              <a:rPr lang="en-US" dirty="0"/>
              <a:t>. Oxford: Blackwell.</a:t>
            </a:r>
            <a:endParaRPr lang="en-CA" dirty="0"/>
          </a:p>
          <a:p>
            <a:r>
              <a:rPr lang="en-US" dirty="0"/>
              <a:t>Castells, Manuel. 2000. </a:t>
            </a:r>
            <a:r>
              <a:rPr lang="en-US" i="1" dirty="0"/>
              <a:t>The Information Age: Volume 1 - The Rise of the Network Society</a:t>
            </a:r>
            <a:r>
              <a:rPr lang="en-US" dirty="0"/>
              <a:t>. 2</a:t>
            </a:r>
            <a:r>
              <a:rPr lang="en-US" baseline="30000" dirty="0"/>
              <a:t>nd</a:t>
            </a:r>
            <a:r>
              <a:rPr lang="en-US" dirty="0"/>
              <a:t> Ed. Oxford: Blackwell.</a:t>
            </a:r>
            <a:endParaRPr lang="en-CA" dirty="0"/>
          </a:p>
          <a:p>
            <a:r>
              <a:rPr lang="en-US" dirty="0"/>
              <a:t>Castells, Manuel. 2000. </a:t>
            </a:r>
            <a:r>
              <a:rPr lang="en-US" i="1" dirty="0"/>
              <a:t>The Information Age: Volume III - End of Millennium</a:t>
            </a:r>
            <a:r>
              <a:rPr lang="en-US" dirty="0"/>
              <a:t>, 2</a:t>
            </a:r>
            <a:r>
              <a:rPr lang="en-US" baseline="30000" dirty="0"/>
              <a:t>nd</a:t>
            </a:r>
            <a:r>
              <a:rPr lang="en-US" dirty="0"/>
              <a:t> Ed. Oxford: Blackwell.</a:t>
            </a:r>
            <a:endParaRPr lang="en-CA" dirty="0"/>
          </a:p>
          <a:p>
            <a:r>
              <a:rPr lang="en-US" dirty="0" err="1" smtClean="0"/>
              <a:t>Eede</a:t>
            </a:r>
            <a:r>
              <a:rPr lang="en-US" dirty="0" smtClean="0"/>
              <a:t>, Joanna. 2014. “The </a:t>
            </a:r>
            <a:r>
              <a:rPr lang="en-US" dirty="0" err="1" smtClean="0"/>
              <a:t>Penan</a:t>
            </a:r>
            <a:r>
              <a:rPr lang="en-US" dirty="0" smtClean="0"/>
              <a:t> Hunter-Gatherers of Sarawak.” </a:t>
            </a:r>
            <a:r>
              <a:rPr lang="en-US" i="1" dirty="0" smtClean="0"/>
              <a:t>National Geographic</a:t>
            </a:r>
            <a:r>
              <a:rPr lang="en-US" dirty="0" smtClean="0"/>
              <a:t>, 17 Apr. </a:t>
            </a:r>
            <a:r>
              <a:rPr lang="en-US" dirty="0"/>
              <a:t>2014: </a:t>
            </a:r>
            <a:r>
              <a:rPr lang="en-US" dirty="0">
                <a:hlinkClick r:id="rId3"/>
              </a:rPr>
              <a:t>http://voices.nationalgeographic.com/2014/04/17/the-penan-hunter-gatherers-of-sarawak</a:t>
            </a:r>
            <a:r>
              <a:rPr lang="en-US" dirty="0" smtClean="0">
                <a:hlinkClick r:id="rId3"/>
              </a:rPr>
              <a:t>/</a:t>
            </a:r>
            <a:r>
              <a:rPr lang="en-US" dirty="0" smtClean="0"/>
              <a:t>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793679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ile:Kalina hunter gather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420888"/>
            <a:ext cx="3551676" cy="2690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A-I. Neolithic Revolution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266928" cy="4800600"/>
          </a:xfrm>
        </p:spPr>
        <p:txBody>
          <a:bodyPr/>
          <a:lstStyle/>
          <a:p>
            <a:r>
              <a:rPr lang="en-US" dirty="0"/>
              <a:t>The first ‘Great Transformation’</a:t>
            </a:r>
          </a:p>
          <a:p>
            <a:r>
              <a:rPr lang="en-US" dirty="0"/>
              <a:t>Shift from nomadic hunter-gatherers to agrarian societies</a:t>
            </a:r>
          </a:p>
          <a:p>
            <a:r>
              <a:rPr lang="en-US" dirty="0"/>
              <a:t>Precipitates numerous changes</a:t>
            </a:r>
          </a:p>
          <a:p>
            <a:pPr lvl="1"/>
            <a:r>
              <a:rPr lang="en-US" dirty="0"/>
              <a:t>Division of </a:t>
            </a:r>
            <a:r>
              <a:rPr lang="en-US" dirty="0" err="1"/>
              <a:t>labour</a:t>
            </a:r>
            <a:r>
              <a:rPr lang="en-US" dirty="0"/>
              <a:t>, property, </a:t>
            </a:r>
            <a:r>
              <a:rPr lang="en-US" dirty="0" smtClean="0"/>
              <a:t>writing</a:t>
            </a:r>
          </a:p>
          <a:p>
            <a:r>
              <a:rPr lang="en-US" dirty="0"/>
              <a:t>Process </a:t>
            </a:r>
            <a:r>
              <a:rPr lang="en-US" dirty="0" smtClean="0"/>
              <a:t>is ongoing </a:t>
            </a:r>
            <a:r>
              <a:rPr lang="en-US" dirty="0"/>
              <a:t>over thousands of years</a:t>
            </a:r>
          </a:p>
          <a:p>
            <a:r>
              <a:rPr lang="en-US" dirty="0"/>
              <a:t>Revolution reached different places at different times</a:t>
            </a:r>
          </a:p>
          <a:p>
            <a:pPr lvl="1"/>
            <a:r>
              <a:rPr lang="en-US" dirty="0"/>
              <a:t>Some places still have yet to undergo a complete Neolithic Revolution (e.g. </a:t>
            </a:r>
            <a:r>
              <a:rPr lang="en-US" dirty="0" err="1"/>
              <a:t>Penan</a:t>
            </a:r>
            <a:r>
              <a:rPr lang="en-US" dirty="0"/>
              <a:t> tribe in Sarawak, Malaysia (</a:t>
            </a:r>
            <a:r>
              <a:rPr lang="en-US" dirty="0" err="1"/>
              <a:t>Eede</a:t>
            </a:r>
            <a:r>
              <a:rPr lang="en-US" dirty="0"/>
              <a:t>, 2014</a:t>
            </a:r>
            <a:r>
              <a:rPr lang="en-US" dirty="0" smtClean="0"/>
              <a:t>))</a:t>
            </a:r>
            <a:endParaRPr lang="en-US" dirty="0"/>
          </a:p>
          <a:p>
            <a:pPr lvl="1"/>
            <a:endParaRPr lang="en-US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95734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Sources: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err="1"/>
              <a:t>Ellul</a:t>
            </a:r>
            <a:r>
              <a:rPr lang="en-US" dirty="0"/>
              <a:t>, Jacques. 1954/1964. </a:t>
            </a:r>
            <a:r>
              <a:rPr lang="en-US" i="1" dirty="0"/>
              <a:t>The Technological Society</a:t>
            </a:r>
            <a:r>
              <a:rPr lang="en-US" dirty="0"/>
              <a:t>. New York: Knopf.</a:t>
            </a:r>
          </a:p>
          <a:p>
            <a:r>
              <a:rPr lang="en-US" dirty="0"/>
              <a:t>Fairclough, Norman. 2001. </a:t>
            </a:r>
            <a:r>
              <a:rPr lang="en-US" i="1" dirty="0"/>
              <a:t>Language and Power</a:t>
            </a:r>
            <a:r>
              <a:rPr lang="en-US" dirty="0"/>
              <a:t>. 2</a:t>
            </a:r>
            <a:r>
              <a:rPr lang="en-US" baseline="30000" dirty="0"/>
              <a:t>nd</a:t>
            </a:r>
            <a:r>
              <a:rPr lang="en-US" dirty="0"/>
              <a:t> Ed. Harlow, UK: Longman.</a:t>
            </a:r>
          </a:p>
          <a:p>
            <a:r>
              <a:rPr lang="en-US" dirty="0"/>
              <a:t>Fairclough, 2011. </a:t>
            </a:r>
            <a:r>
              <a:rPr lang="en-US" i="1" dirty="0"/>
              <a:t>Discourse and Social Change</a:t>
            </a:r>
            <a:r>
              <a:rPr lang="en-US" dirty="0"/>
              <a:t>. Cambridge, UK: Polity.</a:t>
            </a:r>
          </a:p>
          <a:p>
            <a:r>
              <a:rPr lang="en-CA" dirty="0"/>
              <a:t>Giddens, Anthony. 1991. </a:t>
            </a:r>
            <a:r>
              <a:rPr lang="en-CA" i="1" dirty="0"/>
              <a:t>The Consequences of Modernity</a:t>
            </a:r>
            <a:r>
              <a:rPr lang="en-CA" dirty="0"/>
              <a:t>. Cambridge, U.K.: Polity. </a:t>
            </a:r>
            <a:endParaRPr lang="en-GB" dirty="0"/>
          </a:p>
          <a:p>
            <a:r>
              <a:rPr lang="en-CA" dirty="0"/>
              <a:t>Harris, Michael H., Hannah, Stan A., and Harris, Pamela C. 1998. </a:t>
            </a:r>
            <a:r>
              <a:rPr lang="en-CA" i="1" dirty="0"/>
              <a:t>Into the Future: The Foundation of Library and Information Services in the Post-Industrial Era</a:t>
            </a:r>
            <a:r>
              <a:rPr lang="en-CA" dirty="0"/>
              <a:t>. 2</a:t>
            </a:r>
            <a:r>
              <a:rPr lang="en-CA" baseline="30000" dirty="0"/>
              <a:t>nd</a:t>
            </a:r>
            <a:r>
              <a:rPr lang="en-CA" dirty="0"/>
              <a:t> Ed. Greenwich, CT: </a:t>
            </a:r>
            <a:r>
              <a:rPr lang="en-CA" dirty="0" err="1"/>
              <a:t>Ablex</a:t>
            </a:r>
            <a:r>
              <a:rPr lang="en-CA" dirty="0"/>
              <a:t> Publishing. </a:t>
            </a:r>
            <a:endParaRPr lang="en-GB" dirty="0" smtClean="0"/>
          </a:p>
          <a:p>
            <a:r>
              <a:rPr lang="en-GB" dirty="0" smtClean="0"/>
              <a:t>Industry </a:t>
            </a:r>
            <a:r>
              <a:rPr lang="en-GB" dirty="0"/>
              <a:t>Canada. 2010. </a:t>
            </a:r>
            <a:r>
              <a:rPr lang="en-US" i="1" dirty="0"/>
              <a:t>Improving Canada’s Digital Advantage</a:t>
            </a:r>
            <a:r>
              <a:rPr lang="en-US" dirty="0"/>
              <a:t>. 2010. </a:t>
            </a:r>
            <a:r>
              <a:rPr lang="en-US" u="sng" dirty="0">
                <a:hlinkClick r:id="rId2"/>
              </a:rPr>
              <a:t>http://publications.gc.ca/collections/collection_2010/ic/Iu4-144-2010-eng.pdf</a:t>
            </a:r>
            <a:r>
              <a:rPr lang="en-US" u="sng" dirty="0"/>
              <a:t>.</a:t>
            </a:r>
            <a:endParaRPr lang="en-GB" dirty="0"/>
          </a:p>
          <a:p>
            <a:r>
              <a:rPr lang="en-GB" dirty="0"/>
              <a:t>Industry Canada. 2014. </a:t>
            </a:r>
            <a:r>
              <a:rPr lang="en-US" i="1" dirty="0"/>
              <a:t>Digital Canada 150</a:t>
            </a:r>
            <a:r>
              <a:rPr lang="en-US" dirty="0"/>
              <a:t>. </a:t>
            </a:r>
            <a:r>
              <a:rPr lang="en-US" u="sng" dirty="0">
                <a:hlinkClick r:id="rId3"/>
              </a:rPr>
              <a:t>https://www.ic.gc.ca/eic/site/028.nsf/vwapj/DC150-EN.pdf/$FILE/DC150-EN.pdf</a:t>
            </a:r>
            <a:r>
              <a:rPr lang="en-US" dirty="0"/>
              <a:t>.</a:t>
            </a:r>
            <a:endParaRPr lang="en-CA" dirty="0"/>
          </a:p>
          <a:p>
            <a:r>
              <a:rPr lang="en-GB" dirty="0"/>
              <a:t>Industry Canada. 2015. </a:t>
            </a:r>
            <a:r>
              <a:rPr lang="en-US" i="1" dirty="0"/>
              <a:t>Digital Canada 150 2.0</a:t>
            </a:r>
            <a:r>
              <a:rPr lang="en-US" dirty="0"/>
              <a:t>. </a:t>
            </a:r>
            <a:r>
              <a:rPr lang="en-US" u="sng" dirty="0">
                <a:hlinkClick r:id="rId4"/>
              </a:rPr>
              <a:t>https://www.ic.gc.ca/eic/site/028.nsf/vwapj/DC150-2.0-EN.pdf/$FILE/DC150-2.0-EN.pdf</a:t>
            </a:r>
            <a:r>
              <a:rPr lang="en-US" dirty="0"/>
              <a:t>. </a:t>
            </a:r>
          </a:p>
          <a:p>
            <a:r>
              <a:rPr lang="en-US" dirty="0" err="1"/>
              <a:t>Machlup</a:t>
            </a:r>
            <a:r>
              <a:rPr lang="en-US" dirty="0"/>
              <a:t>, Fritz. 1961. </a:t>
            </a:r>
            <a:r>
              <a:rPr lang="en-US" i="1" dirty="0"/>
              <a:t>The Production and Distribution of Knowledge in the United States</a:t>
            </a:r>
            <a:r>
              <a:rPr lang="en-US" dirty="0"/>
              <a:t>. Princeton, NJ: Princeton University Press.</a:t>
            </a:r>
          </a:p>
          <a:p>
            <a:r>
              <a:rPr lang="en-US" dirty="0"/>
              <a:t>May, Christopher. 2010. </a:t>
            </a:r>
            <a:r>
              <a:rPr lang="en-US" i="1" dirty="0"/>
              <a:t>The  Global Political Economy of  Intellectual Property Rights: The New Enclosures</a:t>
            </a:r>
            <a:r>
              <a:rPr lang="en-US" dirty="0"/>
              <a:t>. London, Routledge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242210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Sources: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err="1"/>
              <a:t>Pilat</a:t>
            </a:r>
            <a:r>
              <a:rPr lang="en-US" dirty="0"/>
              <a:t>, Dirk, </a:t>
            </a:r>
            <a:r>
              <a:rPr lang="en-US" dirty="0" err="1"/>
              <a:t>Cimper</a:t>
            </a:r>
            <a:r>
              <a:rPr lang="en-US" dirty="0"/>
              <a:t>, Agnes, Olsen, </a:t>
            </a:r>
            <a:r>
              <a:rPr lang="en-US" dirty="0" err="1"/>
              <a:t>Karsten</a:t>
            </a:r>
            <a:r>
              <a:rPr lang="en-US" dirty="0"/>
              <a:t> and Webb, Colin. 2006. </a:t>
            </a:r>
            <a:r>
              <a:rPr lang="en-US" i="1" dirty="0"/>
              <a:t>The Changing Nature of Manufacturing in OECD Economies</a:t>
            </a:r>
            <a:r>
              <a:rPr lang="en-US" dirty="0"/>
              <a:t>. STI Working </a:t>
            </a:r>
            <a:r>
              <a:rPr lang="en-US" dirty="0" err="1"/>
              <a:t>Ppaper</a:t>
            </a:r>
            <a:r>
              <a:rPr lang="en-US" dirty="0"/>
              <a:t> 2006/9. OECD: </a:t>
            </a:r>
            <a:r>
              <a:rPr lang="en-US" dirty="0">
                <a:hlinkClick r:id="rId2"/>
              </a:rPr>
              <a:t>http://www.oecd.org/science/inno/37607831.pdf</a:t>
            </a:r>
            <a:endParaRPr lang="en-US" dirty="0"/>
          </a:p>
          <a:p>
            <a:r>
              <a:rPr lang="en-US" dirty="0"/>
              <a:t>Statistics Canada. 2014. “Table D86-106: Work Force, by Occupation and Sex, Census Years 1891 to 1961 (gainfully occupied 1891 to 1941, </a:t>
            </a:r>
            <a:r>
              <a:rPr lang="en-US" dirty="0" err="1"/>
              <a:t>labour</a:t>
            </a:r>
            <a:r>
              <a:rPr lang="en-US" dirty="0"/>
              <a:t> force 1951 and 1961).” </a:t>
            </a:r>
            <a:r>
              <a:rPr lang="en-US" i="1" dirty="0"/>
              <a:t>Historical Statistics of Canada: Section D: The </a:t>
            </a:r>
            <a:r>
              <a:rPr lang="en-US" i="1" dirty="0" err="1"/>
              <a:t>Labour</a:t>
            </a:r>
            <a:r>
              <a:rPr lang="en-US" i="1" dirty="0"/>
              <a:t> Force:</a:t>
            </a:r>
            <a:r>
              <a:rPr lang="en-US" dirty="0"/>
              <a:t> </a:t>
            </a:r>
            <a:r>
              <a:rPr lang="en-US" dirty="0">
                <a:hlinkClick r:id="rId3"/>
              </a:rPr>
              <a:t>http://www.statcan.gc.ca/pub/11-516-x/sectiond/4057750-eng.htm</a:t>
            </a:r>
            <a:r>
              <a:rPr lang="en-US" dirty="0"/>
              <a:t> </a:t>
            </a:r>
          </a:p>
          <a:p>
            <a:r>
              <a:rPr lang="en-US" dirty="0"/>
              <a:t>Statistics Canada. 2017. “Table 282-0008: </a:t>
            </a:r>
            <a:r>
              <a:rPr lang="en-US" dirty="0" err="1"/>
              <a:t>Labour</a:t>
            </a:r>
            <a:r>
              <a:rPr lang="en-US" dirty="0"/>
              <a:t> Force Survey Estimates (LFS), by North American Industry Classification (NAICS), Sex and Age Group.” </a:t>
            </a:r>
            <a:r>
              <a:rPr lang="en-US" dirty="0">
                <a:hlinkClick r:id="rId4"/>
              </a:rPr>
              <a:t>http://www5.statcan.gc.ca/cansim/a26?lang=eng&amp;retrLang=eng&amp;id=2820008&amp;&amp;pattern=&amp;stByVal=1&amp;p1=1&amp;p2=37&amp;tabMode=dataTable&amp;csid</a:t>
            </a:r>
            <a:r>
              <a:rPr lang="en-US" dirty="0"/>
              <a:t>= </a:t>
            </a:r>
          </a:p>
          <a:p>
            <a:r>
              <a:rPr lang="en-US" dirty="0"/>
              <a:t>Touraine, Alain. 1969. </a:t>
            </a:r>
            <a:r>
              <a:rPr lang="en-US" i="1" dirty="0"/>
              <a:t>La </a:t>
            </a:r>
            <a:r>
              <a:rPr lang="en-US" i="1" dirty="0" err="1"/>
              <a:t>soci</a:t>
            </a:r>
            <a:r>
              <a:rPr lang="en-US" i="1" dirty="0" err="1">
                <a:cs typeface="Times New Roman"/>
              </a:rPr>
              <a:t>été</a:t>
            </a:r>
            <a:r>
              <a:rPr lang="en-US" i="1" dirty="0">
                <a:cs typeface="Times New Roman"/>
              </a:rPr>
              <a:t> post-</a:t>
            </a:r>
            <a:r>
              <a:rPr lang="en-US" i="1" dirty="0" err="1">
                <a:cs typeface="Times New Roman"/>
              </a:rPr>
              <a:t>industrielle</a:t>
            </a:r>
            <a:r>
              <a:rPr lang="en-US" i="1" dirty="0">
                <a:cs typeface="Times New Roman"/>
              </a:rPr>
              <a:t>: Naissance </a:t>
            </a:r>
            <a:r>
              <a:rPr lang="en-US" i="1" dirty="0" err="1">
                <a:cs typeface="Times New Roman"/>
              </a:rPr>
              <a:t>d’une</a:t>
            </a:r>
            <a:r>
              <a:rPr lang="en-US" i="1" dirty="0">
                <a:cs typeface="Times New Roman"/>
              </a:rPr>
              <a:t> </a:t>
            </a:r>
            <a:r>
              <a:rPr lang="en-US" i="1" dirty="0" err="1"/>
              <a:t>soci</a:t>
            </a:r>
            <a:r>
              <a:rPr lang="en-US" i="1" dirty="0" err="1">
                <a:cs typeface="Times New Roman"/>
              </a:rPr>
              <a:t>été</a:t>
            </a:r>
            <a:r>
              <a:rPr lang="en-US" dirty="0">
                <a:cs typeface="Times New Roman"/>
              </a:rPr>
              <a:t>. Paris: </a:t>
            </a:r>
            <a:r>
              <a:rPr lang="en-US" dirty="0" err="1">
                <a:cs typeface="Times New Roman"/>
              </a:rPr>
              <a:t>Denoël</a:t>
            </a:r>
            <a:r>
              <a:rPr lang="en-US" dirty="0">
                <a:cs typeface="Times New Roman"/>
              </a:rPr>
              <a:t>.</a:t>
            </a:r>
            <a:endParaRPr lang="en-US" dirty="0"/>
          </a:p>
          <a:p>
            <a:r>
              <a:rPr lang="en-US" dirty="0"/>
              <a:t>United Kingdom – Office of National Statistics. 2013. “2011 Census Analysis, 170 Years of Industry.” </a:t>
            </a:r>
            <a:r>
              <a:rPr lang="en-US" dirty="0">
                <a:hlinkClick r:id="rId5"/>
              </a:rPr>
              <a:t>http://webarchive.nationalarchives.gov.uk/20160105160709/http://www.ons.gov.uk/ons/publications/re-reference-tables.html?edition=tcm%3A77-309799</a:t>
            </a:r>
            <a:r>
              <a:rPr lang="en-US" dirty="0"/>
              <a:t> </a:t>
            </a:r>
          </a:p>
          <a:p>
            <a:r>
              <a:rPr lang="en-CA" dirty="0"/>
              <a:t>Webster, Frank. 2014. </a:t>
            </a:r>
            <a:r>
              <a:rPr lang="en-CA" i="1" dirty="0"/>
              <a:t>Theories of the Information Society</a:t>
            </a:r>
            <a:r>
              <a:rPr lang="en-CA" dirty="0"/>
              <a:t>. 4</a:t>
            </a:r>
            <a:r>
              <a:rPr lang="en-CA" baseline="30000" dirty="0"/>
              <a:t>th</a:t>
            </a:r>
            <a:r>
              <a:rPr lang="en-CA" dirty="0"/>
              <a:t> Ed.  London: Routledge.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2997288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Image Sources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Slide 1 – “CC-BY-4.0 Image” Creative Commons, Licensed </a:t>
            </a:r>
            <a:r>
              <a:rPr lang="en-US" dirty="0"/>
              <a:t>under CC-BY-4.0 License, from: </a:t>
            </a:r>
            <a:r>
              <a:rPr lang="en-US" dirty="0">
                <a:hlinkClick r:id="rId2"/>
              </a:rPr>
              <a:t>https://creativecommons.org/licenses</a:t>
            </a:r>
            <a:r>
              <a:rPr lang="en-US" dirty="0" smtClean="0">
                <a:hlinkClick r:id="rId2"/>
              </a:rPr>
              <a:t>/</a:t>
            </a:r>
            <a:r>
              <a:rPr lang="en-US" dirty="0" smtClean="0"/>
              <a:t> </a:t>
            </a:r>
          </a:p>
          <a:p>
            <a:r>
              <a:rPr lang="en-US" dirty="0" smtClean="0"/>
              <a:t>Slide A-I – “</a:t>
            </a:r>
            <a:r>
              <a:rPr lang="en-US" dirty="0" err="1" smtClean="0"/>
              <a:t>Kalina</a:t>
            </a:r>
            <a:r>
              <a:rPr lang="en-US" dirty="0" smtClean="0"/>
              <a:t> hunter gatherer”  Pierre </a:t>
            </a:r>
            <a:r>
              <a:rPr lang="en-US" dirty="0" err="1" smtClean="0"/>
              <a:t>Barrere</a:t>
            </a:r>
            <a:r>
              <a:rPr lang="en-US" dirty="0" smtClean="0"/>
              <a:t>, Public Domain, from</a:t>
            </a:r>
            <a:r>
              <a:rPr lang="en-US" dirty="0"/>
              <a:t>: </a:t>
            </a:r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commons.wikimedia.org/wiki/File:Kalina_hunter_gatherer.jpg</a:t>
            </a:r>
            <a:endParaRPr lang="en-US" dirty="0" smtClean="0"/>
          </a:p>
          <a:p>
            <a:r>
              <a:rPr lang="en-US" dirty="0" smtClean="0"/>
              <a:t>Slide A-II – “Hartmann </a:t>
            </a:r>
            <a:r>
              <a:rPr lang="en-US" dirty="0" err="1" smtClean="0"/>
              <a:t>Maschinenhalle</a:t>
            </a:r>
            <a:r>
              <a:rPr lang="en-US" dirty="0" smtClean="0"/>
              <a:t> 1868” Unknown, </a:t>
            </a:r>
            <a:r>
              <a:rPr lang="en-US" dirty="0"/>
              <a:t>Public Domain, from: </a:t>
            </a:r>
            <a:r>
              <a:rPr lang="en-US" dirty="0">
                <a:hlinkClick r:id="rId4"/>
              </a:rPr>
              <a:t>https://commons.wikimedia.org/wiki/File:Hartmann_Maschinenhalle_1868_(01).</a:t>
            </a:r>
            <a:r>
              <a:rPr lang="en-US" dirty="0" smtClean="0">
                <a:hlinkClick r:id="rId4"/>
              </a:rPr>
              <a:t>jpg</a:t>
            </a:r>
            <a:r>
              <a:rPr lang="en-US" dirty="0" smtClean="0"/>
              <a:t>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431010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A-II. Industrial Revolution</a:t>
            </a:r>
            <a:endParaRPr lang="en-CA" dirty="0"/>
          </a:p>
        </p:txBody>
      </p:sp>
      <p:pic>
        <p:nvPicPr>
          <p:cNvPr id="2050" name="Picture 2" descr="industrial-revolution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484784"/>
            <a:ext cx="3547325" cy="2251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Second ‘Great Transformation’</a:t>
            </a:r>
          </a:p>
          <a:p>
            <a:endParaRPr lang="en-US" dirty="0"/>
          </a:p>
          <a:p>
            <a:r>
              <a:rPr lang="en-US" dirty="0" smtClean="0"/>
              <a:t>As with the Neolithic Revolution</a:t>
            </a:r>
          </a:p>
          <a:p>
            <a:pPr marL="114300" indent="0">
              <a:buNone/>
            </a:pPr>
            <a:r>
              <a:rPr lang="en-US" dirty="0" smtClean="0"/>
              <a:t>    the revolution comes in waves</a:t>
            </a:r>
          </a:p>
          <a:p>
            <a:pPr marL="114300" indent="0">
              <a:buNone/>
            </a:pPr>
            <a:endParaRPr lang="en-US" dirty="0"/>
          </a:p>
          <a:p>
            <a:r>
              <a:rPr lang="en-US" dirty="0" smtClean="0"/>
              <a:t>Changes in social relations</a:t>
            </a:r>
          </a:p>
          <a:p>
            <a:pPr lvl="1"/>
            <a:r>
              <a:rPr lang="en-US" dirty="0" smtClean="0"/>
              <a:t>Rural living to urban living</a:t>
            </a:r>
          </a:p>
          <a:p>
            <a:pPr lvl="1"/>
            <a:r>
              <a:rPr lang="en-US" dirty="0" smtClean="0"/>
              <a:t>Agrarian </a:t>
            </a:r>
            <a:r>
              <a:rPr lang="en-US" dirty="0" err="1" smtClean="0"/>
              <a:t>labour</a:t>
            </a:r>
            <a:r>
              <a:rPr lang="en-US" dirty="0" smtClean="0"/>
              <a:t> to industrial </a:t>
            </a:r>
            <a:r>
              <a:rPr lang="en-US" dirty="0" err="1" smtClean="0"/>
              <a:t>labour</a:t>
            </a:r>
            <a:endParaRPr lang="en-US" dirty="0" smtClean="0"/>
          </a:p>
          <a:p>
            <a:pPr lvl="1"/>
            <a:r>
              <a:rPr lang="en-US" dirty="0" smtClean="0"/>
              <a:t>Economic shifts from feudalism to capitalism</a:t>
            </a:r>
          </a:p>
          <a:p>
            <a:pPr lvl="1"/>
            <a:r>
              <a:rPr lang="en-US" dirty="0" smtClean="0"/>
              <a:t>In some jurisdictions monarchical decline and increased democracy</a:t>
            </a:r>
          </a:p>
          <a:p>
            <a:pPr lvl="1"/>
            <a:endParaRPr lang="en-US" dirty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endParaRPr lang="en-US" dirty="0" smtClean="0"/>
          </a:p>
          <a:p>
            <a:endParaRPr lang="en-US" dirty="0"/>
          </a:p>
          <a:p>
            <a:pPr marL="114300" indent="0">
              <a:buNone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294800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A-III. </a:t>
            </a:r>
            <a:r>
              <a:rPr lang="en-US" dirty="0" smtClean="0"/>
              <a:t>An Uneven Revolution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Uneven both temporally and </a:t>
            </a:r>
            <a:r>
              <a:rPr lang="en-US" dirty="0" smtClean="0"/>
              <a:t>geographically</a:t>
            </a:r>
          </a:p>
          <a:p>
            <a:endParaRPr lang="en-US" dirty="0" smtClean="0"/>
          </a:p>
          <a:p>
            <a:r>
              <a:rPr lang="en-US" dirty="0"/>
              <a:t>2011 Census: 19% of Canada’s population still lives in rural settings, but less than 2% work in agriculture</a:t>
            </a:r>
          </a:p>
          <a:p>
            <a:pPr marL="114300" indent="0">
              <a:buNone/>
            </a:pPr>
            <a:endParaRPr lang="en-US" dirty="0"/>
          </a:p>
          <a:p>
            <a:r>
              <a:rPr lang="en-US" dirty="0" err="1" smtClean="0"/>
              <a:t>Pilat</a:t>
            </a:r>
            <a:r>
              <a:rPr lang="en-US" dirty="0" smtClean="0"/>
              <a:t> et al. (2006) provides a historical comparison of </a:t>
            </a:r>
            <a:r>
              <a:rPr lang="en-US" dirty="0" err="1" smtClean="0"/>
              <a:t>labour</a:t>
            </a:r>
            <a:r>
              <a:rPr lang="en-US" dirty="0" smtClean="0"/>
              <a:t> force make up in the UK, Netherlands and US at four time periods 1700, 1820, 1890 and 2002</a:t>
            </a:r>
          </a:p>
          <a:p>
            <a:pPr lvl="1"/>
            <a:r>
              <a:rPr lang="en-US" dirty="0" smtClean="0"/>
              <a:t>While agriculture made up the majority of US and UK employment in 1700, industrial employment was only a plurality (though never a majority) in the UK in 1890</a:t>
            </a:r>
          </a:p>
          <a:p>
            <a:pPr lvl="1"/>
            <a:r>
              <a:rPr lang="en-US" dirty="0" smtClean="0"/>
              <a:t>The services sector makes up a clear majority of employment in all three countries in 2002</a:t>
            </a:r>
            <a:endParaRPr lang="en-US" dirty="0" smtClean="0"/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endParaRPr lang="en-US" dirty="0" smtClean="0"/>
          </a:p>
        </p:txBody>
      </p:sp>
      <p:sp>
        <p:nvSpPr>
          <p:cNvPr id="4" name="AutoShape 2" descr="https://mail-attachment.googleusercontent.com/attachment/u/0/?ui=2&amp;ik=74d8eea563&amp;view=att&amp;th=140f123e6ae4428d&amp;attid=0.3&amp;disp=inline&amp;realattid=f_hl8so51j2&amp;safe=1&amp;zw&amp;saduie=AG9B_P_X2aRpuHHWxBPE6FKmqfCL&amp;sadet=1378855675586&amp;sads=xcRYiwg6uyvP1D1VzT_HoRidTjM&amp;sadssc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5" name="AutoShape 4" descr="https://mail-attachment.googleusercontent.com/attachment/u/0/?ui=2&amp;ik=74d8eea563&amp;view=att&amp;th=140f123e6ae4428d&amp;attid=0.3&amp;disp=inline&amp;realattid=f_hl8so51j2&amp;safe=1&amp;zw&amp;saduie=AG9B_P_X2aRpuHHWxBPE6FKmqfCL&amp;sadet=1378855675586&amp;sads=xcRYiwg6uyvP1D1VzT_HoRidTjM&amp;sadssc=1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6" name="AutoShape 6" descr="https://mail-attachment.googleusercontent.com/attachment/u/0/?ui=2&amp;ik=74d8eea563&amp;view=att&amp;th=140f123e6ae4428d&amp;attid=0.3&amp;disp=inline&amp;realattid=f_hl8so51j2&amp;safe=1&amp;zw&amp;saduie=AG9B_P_X2aRpuHHWxBPE6FKmqfCL&amp;sadet=1378855675586&amp;sads=xcRYiwg6uyvP1D1VzT_HoRidTjM&amp;sadssc=1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7" name="AutoShape 8" descr="Margaret, Paul, Blain, Ian, MJ, Cameron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59759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A-IV. </a:t>
            </a:r>
            <a:r>
              <a:rPr lang="en-US" dirty="0" smtClean="0"/>
              <a:t>Industry and Service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5141168"/>
          </a:xfrm>
        </p:spPr>
        <p:txBody>
          <a:bodyPr>
            <a:normAutofit fontScale="92500" lnSpcReduction="10000"/>
          </a:bodyPr>
          <a:lstStyle/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sz="1700" dirty="0" smtClean="0"/>
              <a:t>Notes: for the 1841-1911 period data is for Great Britain, for 1921 onward it is for England and Wales</a:t>
            </a:r>
          </a:p>
          <a:p>
            <a:r>
              <a:rPr lang="en-US" sz="1700" dirty="0" smtClean="0"/>
              <a:t>No census in 1941 (no data) and the 1971 data can’t be consistently grouped with the other years</a:t>
            </a:r>
          </a:p>
          <a:p>
            <a:r>
              <a:rPr lang="en-US" sz="1700" dirty="0" smtClean="0"/>
              <a:t>Source: UK – Office of National Statistics, 2013</a:t>
            </a:r>
            <a:endParaRPr lang="en-CA" sz="1700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10035207"/>
              </p:ext>
            </p:extLst>
          </p:nvPr>
        </p:nvGraphicFramePr>
        <p:xfrm>
          <a:off x="179512" y="1484784"/>
          <a:ext cx="8370094" cy="37588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51520" y="1228583"/>
            <a:ext cx="81369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Employment by Sector in Great Britain (1841-1911) and England and Wales (1921-2011)</a:t>
            </a:r>
            <a:endParaRPr lang="en-CA" sz="1600" dirty="0"/>
          </a:p>
        </p:txBody>
      </p:sp>
    </p:spTree>
    <p:extLst>
      <p:ext uri="{BB962C8B-B14F-4D97-AF65-F5344CB8AC3E}">
        <p14:creationId xmlns:p14="http://schemas.microsoft.com/office/powerpoint/2010/main" val="29284934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A-V. Employment by Occupation in Canada</a:t>
            </a:r>
            <a:endParaRPr lang="en-C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80987818"/>
              </p:ext>
            </p:extLst>
          </p:nvPr>
        </p:nvGraphicFramePr>
        <p:xfrm>
          <a:off x="683567" y="1628795"/>
          <a:ext cx="7247757" cy="4343400"/>
        </p:xfrm>
        <a:graphic>
          <a:graphicData uri="http://schemas.openxmlformats.org/drawingml/2006/table">
            <a:tbl>
              <a:tblPr/>
              <a:tblGrid>
                <a:gridCol w="655164"/>
                <a:gridCol w="941799"/>
                <a:gridCol w="941799"/>
                <a:gridCol w="941799"/>
                <a:gridCol w="941799"/>
                <a:gridCol w="941799"/>
                <a:gridCol w="941799"/>
                <a:gridCol w="941799"/>
              </a:tblGrid>
              <a:tr h="400050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Total, all occupations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Owners and managers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Professional occupations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Clerical and sales workers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Farmers and farm workers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Labourers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Operatives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1891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1,607,945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78,639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52,893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84,474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734,122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114,257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543,560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1901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1,782,621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84,040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82,590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111,041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715,528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125,667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663,755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1911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2,725,148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219,008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84,153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226,448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929,847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332,115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933,577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1921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3,173,169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264,245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173,222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389,886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1,040,787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309,009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996,020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1931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3,927,230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221,079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233,572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465,248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1,127,149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456,841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1,423,341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1941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4,195,951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227,111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278,972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518,354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1,080,806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265,941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1,824,767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1951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5,218,596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423,100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379,803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851,698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829,169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351,206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2,383,620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1961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6,305,630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540,214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628,911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1,244,871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647,792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315,002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2,928,840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Share of Overall Employment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(%)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Total, all occupations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Owners and managers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Professional occupations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Clerical and sales workers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Farmers and farm workers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Labourers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Operatives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1891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1,607,945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1901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1,782,621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1911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2,725,148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1921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3,173,169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1931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3,927,230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1941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4,195,951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1951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5,218,596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1961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6,305,630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55576" y="6108311"/>
            <a:ext cx="7128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Source: Statistics Canada, Historical Statistics of Canada, </a:t>
            </a:r>
            <a:r>
              <a:rPr lang="en-CA" dirty="0" smtClean="0">
                <a:hlinkClick r:id="rId2"/>
              </a:rPr>
              <a:t>Table D86-106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28578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z="4400" dirty="0" smtClean="0"/>
              <a:t>A-VI</a:t>
            </a:r>
            <a:r>
              <a:rPr lang="en-CA" sz="4400" dirty="0" smtClean="0"/>
              <a:t>. Canadian Employment by Sector (2015)</a:t>
            </a:r>
            <a:endParaRPr lang="en-CA" sz="44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731818"/>
              </p:ext>
            </p:extLst>
          </p:nvPr>
        </p:nvGraphicFramePr>
        <p:xfrm>
          <a:off x="1259632" y="1484784"/>
          <a:ext cx="6120680" cy="5373216"/>
        </p:xfrm>
        <a:graphic>
          <a:graphicData uri="http://schemas.openxmlformats.org/drawingml/2006/table">
            <a:tbl>
              <a:tblPr/>
              <a:tblGrid>
                <a:gridCol w="4865156"/>
                <a:gridCol w="627762"/>
                <a:gridCol w="627762"/>
              </a:tblGrid>
              <a:tr h="199008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Employment by NAICS Sector in Canada in 2016 in Thousands</a:t>
                      </a:r>
                    </a:p>
                  </a:txBody>
                  <a:tcPr marL="8890" marR="8890" marT="88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</a:tr>
              <a:tr h="19900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North American Industry Classification System (NAICS) </a:t>
                      </a:r>
                    </a:p>
                  </a:txBody>
                  <a:tcPr marL="8890" marR="8890" marT="88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1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2016</a:t>
                      </a:r>
                    </a:p>
                  </a:txBody>
                  <a:tcPr marL="8890" marR="8890" marT="88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1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% Share </a:t>
                      </a:r>
                    </a:p>
                  </a:txBody>
                  <a:tcPr marL="8890" marR="8890" marT="88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9008">
                <a:tc>
                  <a:txBody>
                    <a:bodyPr/>
                    <a:lstStyle/>
                    <a:p>
                      <a:pPr algn="l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Total, all industries</a:t>
                      </a:r>
                    </a:p>
                  </a:txBody>
                  <a:tcPr marL="8890" marR="8890" marT="88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18079.9</a:t>
                      </a:r>
                    </a:p>
                  </a:txBody>
                  <a:tcPr marL="8890" marR="8890" marT="88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100.00</a:t>
                      </a:r>
                    </a:p>
                  </a:txBody>
                  <a:tcPr marL="8890" marR="8890" marT="88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9008">
                <a:tc>
                  <a:txBody>
                    <a:bodyPr/>
                    <a:lstStyle/>
                    <a:p>
                      <a:pPr algn="l" fontAlgn="b"/>
                      <a:r>
                        <a:rPr lang="en-CA" sz="1000" b="0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Goods-producing sector </a:t>
                      </a:r>
                    </a:p>
                  </a:txBody>
                  <a:tcPr marL="80010" marR="8890" marT="88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3833</a:t>
                      </a:r>
                    </a:p>
                  </a:txBody>
                  <a:tcPr marL="8890" marR="8890" marT="88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21.20</a:t>
                      </a:r>
                    </a:p>
                  </a:txBody>
                  <a:tcPr marL="8890" marR="8890" marT="88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99008">
                <a:tc>
                  <a:txBody>
                    <a:bodyPr/>
                    <a:lstStyle/>
                    <a:p>
                      <a:pPr algn="l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Agriculture [111-112 1100 1151-1152]  </a:t>
                      </a:r>
                    </a:p>
                  </a:txBody>
                  <a:tcPr marL="240030" marR="8890" marT="88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289.2</a:t>
                      </a:r>
                    </a:p>
                  </a:txBody>
                  <a:tcPr marL="8890" marR="8890" marT="88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1.60</a:t>
                      </a:r>
                    </a:p>
                  </a:txBody>
                  <a:tcPr marL="8890" marR="8890" marT="88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900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Forestry, fishing, mining, quarrying, oil and gas [21 113-114 1153 2100]  </a:t>
                      </a:r>
                    </a:p>
                  </a:txBody>
                  <a:tcPr marL="240030" marR="8890" marT="88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326.8</a:t>
                      </a:r>
                    </a:p>
                  </a:txBody>
                  <a:tcPr marL="8890" marR="8890" marT="88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1.81</a:t>
                      </a:r>
                    </a:p>
                  </a:txBody>
                  <a:tcPr marL="8890" marR="8890" marT="88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9008">
                <a:tc>
                  <a:txBody>
                    <a:bodyPr/>
                    <a:lstStyle/>
                    <a:p>
                      <a:pPr algn="l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Utilities [22] </a:t>
                      </a:r>
                    </a:p>
                  </a:txBody>
                  <a:tcPr marL="240030" marR="8890" marT="88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137.2</a:t>
                      </a:r>
                    </a:p>
                  </a:txBody>
                  <a:tcPr marL="8890" marR="8890" marT="88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0.76</a:t>
                      </a:r>
                    </a:p>
                  </a:txBody>
                  <a:tcPr marL="8890" marR="8890" marT="88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9008">
                <a:tc>
                  <a:txBody>
                    <a:bodyPr/>
                    <a:lstStyle/>
                    <a:p>
                      <a:pPr algn="l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Construction [23] </a:t>
                      </a:r>
                    </a:p>
                  </a:txBody>
                  <a:tcPr marL="240030" marR="8890" marT="88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1385</a:t>
                      </a:r>
                    </a:p>
                  </a:txBody>
                  <a:tcPr marL="8890" marR="8890" marT="88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7.66</a:t>
                      </a:r>
                    </a:p>
                  </a:txBody>
                  <a:tcPr marL="8890" marR="8890" marT="88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9008">
                <a:tc>
                  <a:txBody>
                    <a:bodyPr/>
                    <a:lstStyle/>
                    <a:p>
                      <a:pPr algn="l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Manufacturing [31-33] </a:t>
                      </a:r>
                    </a:p>
                  </a:txBody>
                  <a:tcPr marL="240030" marR="8890" marT="88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1694.8</a:t>
                      </a:r>
                    </a:p>
                  </a:txBody>
                  <a:tcPr marL="8890" marR="8890" marT="88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9.37</a:t>
                      </a:r>
                    </a:p>
                  </a:txBody>
                  <a:tcPr marL="8890" marR="8890" marT="88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9008">
                <a:tc>
                  <a:txBody>
                    <a:bodyPr/>
                    <a:lstStyle/>
                    <a:p>
                      <a:pPr algn="l" fontAlgn="b"/>
                      <a:r>
                        <a:rPr lang="en-CA" sz="1000" b="0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Services-producing sector</a:t>
                      </a:r>
                    </a:p>
                  </a:txBody>
                  <a:tcPr marL="80010" marR="8890" marT="88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14246.9</a:t>
                      </a:r>
                    </a:p>
                  </a:txBody>
                  <a:tcPr marL="8890" marR="8890" marT="88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78.80</a:t>
                      </a:r>
                    </a:p>
                  </a:txBody>
                  <a:tcPr marL="8890" marR="8890" marT="88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9900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Wholesale and retail trade [41 44-45] </a:t>
                      </a:r>
                    </a:p>
                  </a:txBody>
                  <a:tcPr marL="240030" marR="8890" marT="88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2745.9</a:t>
                      </a:r>
                    </a:p>
                  </a:txBody>
                  <a:tcPr marL="8890" marR="8890" marT="88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15.19</a:t>
                      </a:r>
                    </a:p>
                  </a:txBody>
                  <a:tcPr marL="8890" marR="8890" marT="88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9008">
                <a:tc>
                  <a:txBody>
                    <a:bodyPr/>
                    <a:lstStyle/>
                    <a:p>
                      <a:pPr algn="l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Wholesale trade [41] </a:t>
                      </a:r>
                    </a:p>
                  </a:txBody>
                  <a:tcPr marL="400050" marR="8890" marT="88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678.1</a:t>
                      </a:r>
                    </a:p>
                  </a:txBody>
                  <a:tcPr marL="8890" marR="8890" marT="88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3.75</a:t>
                      </a:r>
                    </a:p>
                  </a:txBody>
                  <a:tcPr marL="8890" marR="8890" marT="88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9008">
                <a:tc>
                  <a:txBody>
                    <a:bodyPr/>
                    <a:lstStyle/>
                    <a:p>
                      <a:pPr algn="l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Retail trade [44-45] </a:t>
                      </a:r>
                    </a:p>
                  </a:txBody>
                  <a:tcPr marL="400050" marR="8890" marT="88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2067.8</a:t>
                      </a:r>
                    </a:p>
                  </a:txBody>
                  <a:tcPr marL="8890" marR="8890" marT="88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11.44</a:t>
                      </a:r>
                    </a:p>
                  </a:txBody>
                  <a:tcPr marL="8890" marR="8890" marT="88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9008">
                <a:tc>
                  <a:txBody>
                    <a:bodyPr/>
                    <a:lstStyle/>
                    <a:p>
                      <a:pPr algn="l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Transportation and warehousing [48-49] </a:t>
                      </a:r>
                    </a:p>
                  </a:txBody>
                  <a:tcPr marL="240030" marR="8890" marT="88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907.4</a:t>
                      </a:r>
                    </a:p>
                  </a:txBody>
                  <a:tcPr marL="8890" marR="8890" marT="88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5.02</a:t>
                      </a:r>
                    </a:p>
                  </a:txBody>
                  <a:tcPr marL="8890" marR="8890" marT="88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900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Finance, insurance, real estate, rental and leasing [52 53] </a:t>
                      </a:r>
                    </a:p>
                  </a:txBody>
                  <a:tcPr marL="240030" marR="8890" marT="88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1127</a:t>
                      </a:r>
                    </a:p>
                  </a:txBody>
                  <a:tcPr marL="8890" marR="8890" marT="88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6.23</a:t>
                      </a:r>
                    </a:p>
                  </a:txBody>
                  <a:tcPr marL="8890" marR="8890" marT="88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9008">
                <a:tc>
                  <a:txBody>
                    <a:bodyPr/>
                    <a:lstStyle/>
                    <a:p>
                      <a:pPr algn="l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Finance and insurance [52] </a:t>
                      </a:r>
                    </a:p>
                  </a:txBody>
                  <a:tcPr marL="400050" marR="8890" marT="88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808.1</a:t>
                      </a:r>
                    </a:p>
                  </a:txBody>
                  <a:tcPr marL="8890" marR="8890" marT="88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4.47</a:t>
                      </a:r>
                    </a:p>
                  </a:txBody>
                  <a:tcPr marL="8890" marR="8890" marT="88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900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Real estate and rental and leasing [53] </a:t>
                      </a:r>
                    </a:p>
                  </a:txBody>
                  <a:tcPr marL="400050" marR="8890" marT="88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319</a:t>
                      </a:r>
                    </a:p>
                  </a:txBody>
                  <a:tcPr marL="8890" marR="8890" marT="88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1.76</a:t>
                      </a:r>
                    </a:p>
                  </a:txBody>
                  <a:tcPr marL="8890" marR="8890" marT="88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900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Professional, scientific and technical services [54] </a:t>
                      </a:r>
                    </a:p>
                  </a:txBody>
                  <a:tcPr marL="240030" marR="8890" marT="88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1393.7</a:t>
                      </a:r>
                    </a:p>
                  </a:txBody>
                  <a:tcPr marL="8890" marR="8890" marT="88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7.71</a:t>
                      </a:r>
                    </a:p>
                  </a:txBody>
                  <a:tcPr marL="8890" marR="8890" marT="88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</a:tr>
              <a:tr h="19900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Business, building and other support services [55 56]</a:t>
                      </a:r>
                    </a:p>
                  </a:txBody>
                  <a:tcPr marL="240030" marR="8890" marT="88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766.4</a:t>
                      </a:r>
                    </a:p>
                  </a:txBody>
                  <a:tcPr marL="8890" marR="8890" marT="88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4.24</a:t>
                      </a:r>
                    </a:p>
                  </a:txBody>
                  <a:tcPr marL="8890" marR="8890" marT="88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9008">
                <a:tc>
                  <a:txBody>
                    <a:bodyPr/>
                    <a:lstStyle/>
                    <a:p>
                      <a:pPr algn="l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Educational services [61] </a:t>
                      </a:r>
                    </a:p>
                  </a:txBody>
                  <a:tcPr marL="240030" marR="8890" marT="88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1270</a:t>
                      </a:r>
                    </a:p>
                  </a:txBody>
                  <a:tcPr marL="8890" marR="8890" marT="88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7.02</a:t>
                      </a:r>
                    </a:p>
                  </a:txBody>
                  <a:tcPr marL="8890" marR="8890" marT="88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</a:tr>
              <a:tr h="19900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Health care and social assistance [62] </a:t>
                      </a:r>
                    </a:p>
                  </a:txBody>
                  <a:tcPr marL="240030" marR="8890" marT="88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2339.3</a:t>
                      </a:r>
                    </a:p>
                  </a:txBody>
                  <a:tcPr marL="8890" marR="8890" marT="88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12.94</a:t>
                      </a:r>
                    </a:p>
                  </a:txBody>
                  <a:tcPr marL="8890" marR="8890" marT="88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900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Information, culture and recreation [51 71] </a:t>
                      </a:r>
                    </a:p>
                  </a:txBody>
                  <a:tcPr marL="240030" marR="8890" marT="88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782.4</a:t>
                      </a:r>
                    </a:p>
                  </a:txBody>
                  <a:tcPr marL="8890" marR="8890" marT="88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4.33</a:t>
                      </a:r>
                    </a:p>
                  </a:txBody>
                  <a:tcPr marL="8890" marR="8890" marT="88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</a:tr>
              <a:tr h="19900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Accommodation and food services [72] </a:t>
                      </a:r>
                    </a:p>
                  </a:txBody>
                  <a:tcPr marL="240030" marR="8890" marT="88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1212.7</a:t>
                      </a:r>
                    </a:p>
                  </a:txBody>
                  <a:tcPr marL="8890" marR="8890" marT="88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6.71</a:t>
                      </a:r>
                    </a:p>
                  </a:txBody>
                  <a:tcPr marL="8890" marR="8890" marT="88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9008">
                <a:tc>
                  <a:txBody>
                    <a:bodyPr/>
                    <a:lstStyle/>
                    <a:p>
                      <a:pPr algn="l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Other services (except public administration) [81] </a:t>
                      </a:r>
                    </a:p>
                  </a:txBody>
                  <a:tcPr marL="240030" marR="8890" marT="88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774.9</a:t>
                      </a:r>
                    </a:p>
                  </a:txBody>
                  <a:tcPr marL="8890" marR="8890" marT="88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4.29</a:t>
                      </a:r>
                    </a:p>
                  </a:txBody>
                  <a:tcPr marL="8890" marR="8890" marT="88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9008">
                <a:tc>
                  <a:txBody>
                    <a:bodyPr/>
                    <a:lstStyle/>
                    <a:p>
                      <a:pPr algn="l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Public administration [91] </a:t>
                      </a:r>
                    </a:p>
                  </a:txBody>
                  <a:tcPr marL="240030" marR="8890" marT="88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927.3</a:t>
                      </a:r>
                    </a:p>
                  </a:txBody>
                  <a:tcPr marL="8890" marR="8890" marT="88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5.13</a:t>
                      </a:r>
                    </a:p>
                  </a:txBody>
                  <a:tcPr marL="8890" marR="8890" marT="88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9008">
                <a:tc>
                  <a:txBody>
                    <a:bodyPr/>
                    <a:lstStyle/>
                    <a:p>
                      <a:pPr algn="l" fontAlgn="b"/>
                      <a:endParaRPr lang="en-CA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90" marR="8890" marT="88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CA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90" marR="8890" marT="88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CA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90" marR="8890" marT="88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900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Last Modified Jan. 6,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2017; Source: Statistics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Canada Table 282-0008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0030" marR="8890" marT="88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CA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90" marR="8890" marT="88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CA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90" marR="8890" marT="88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1579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z="4400" dirty="0" smtClean="0"/>
              <a:t>A-VII</a:t>
            </a:r>
            <a:r>
              <a:rPr lang="en-CA" sz="4400" dirty="0" smtClean="0"/>
              <a:t>. A Third ‘Great Transformation’?</a:t>
            </a:r>
            <a:endParaRPr lang="en-CA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CA" dirty="0" smtClean="0"/>
              <a:t>The emergence or so-called emergence of the information society leads to some important questions:</a:t>
            </a:r>
          </a:p>
          <a:p>
            <a:pPr lvl="1"/>
            <a:r>
              <a:rPr lang="en-CA" dirty="0" smtClean="0"/>
              <a:t>Is it a great transformation comparable in scale to the Industrial Revolution?</a:t>
            </a:r>
          </a:p>
          <a:p>
            <a:pPr lvl="2"/>
            <a:r>
              <a:rPr lang="en-US" dirty="0" smtClean="0"/>
              <a:t>What continuities and discontinuities with the past are particularly significant?</a:t>
            </a:r>
          </a:p>
          <a:p>
            <a:pPr lvl="1"/>
            <a:r>
              <a:rPr lang="en-CA" dirty="0" smtClean="0"/>
              <a:t>What is the relationship of the information society to  capitalism?</a:t>
            </a:r>
          </a:p>
          <a:p>
            <a:pPr lvl="1"/>
            <a:r>
              <a:rPr lang="en-US" dirty="0" smtClean="0"/>
              <a:t>How, if at all, does the idea of an information society further understanding of current and recent changes such as 9/11, the 2008 Great Recession, or the collapse of the USSR?</a:t>
            </a:r>
          </a:p>
          <a:p>
            <a:pPr lvl="1"/>
            <a:r>
              <a:rPr lang="en-US" dirty="0" smtClean="0"/>
              <a:t>Does the information society alter power relations?</a:t>
            </a:r>
          </a:p>
          <a:p>
            <a:pPr lvl="2"/>
            <a:r>
              <a:rPr lang="en-US" dirty="0" smtClean="0"/>
              <a:t>Who are the winners and losers?</a:t>
            </a:r>
          </a:p>
          <a:p>
            <a:pPr lvl="1"/>
            <a:r>
              <a:rPr lang="en-US" dirty="0" smtClean="0"/>
              <a:t>Does the idea of an information society simply explain events that have already occurred, or does it allow us to gain understanding and insights about the direction of future changes?</a:t>
            </a:r>
            <a:endParaRPr lang="en-CA" dirty="0" smtClean="0"/>
          </a:p>
        </p:txBody>
      </p:sp>
    </p:spTree>
    <p:extLst>
      <p:ext uri="{BB962C8B-B14F-4D97-AF65-F5344CB8AC3E}">
        <p14:creationId xmlns:p14="http://schemas.microsoft.com/office/powerpoint/2010/main" val="3092503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Custom 4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D25E00"/>
      </a:accent1>
      <a:accent2>
        <a:srgbClr val="7030A0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6960</TotalTime>
  <Words>3265</Words>
  <Application>Microsoft Office PowerPoint</Application>
  <PresentationFormat>On-screen Show (4:3)</PresentationFormat>
  <Paragraphs>524</Paragraphs>
  <Slides>32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Adjacency</vt:lpstr>
      <vt:lpstr>The Information Society? </vt:lpstr>
      <vt:lpstr>Outline</vt:lpstr>
      <vt:lpstr>A-I. Neolithic Revolution</vt:lpstr>
      <vt:lpstr>A-II. Industrial Revolution</vt:lpstr>
      <vt:lpstr>A-III. An Uneven Revolution</vt:lpstr>
      <vt:lpstr>A-IV. Industry and Service</vt:lpstr>
      <vt:lpstr>A-V. Employment by Occupation in Canada</vt:lpstr>
      <vt:lpstr>A-VI. Canadian Employment by Sector (2015)</vt:lpstr>
      <vt:lpstr>A-VII. A Third ‘Great Transformation’?</vt:lpstr>
      <vt:lpstr>B-I. The Information Society?</vt:lpstr>
      <vt:lpstr>B-II. Naming the Information Society/Age</vt:lpstr>
      <vt:lpstr>B-III. Information Society as Discursive Frame</vt:lpstr>
      <vt:lpstr>B-IV. Information Society Theory and Information Policy</vt:lpstr>
      <vt:lpstr>B-V. Information Society Theory and Canadian Policy</vt:lpstr>
      <vt:lpstr>B-VI. Information Society Discourse Shaping Information Policy</vt:lpstr>
      <vt:lpstr>C-I. Theories not a Theory</vt:lpstr>
      <vt:lpstr>C-II. Webster’s (2014) Analysis </vt:lpstr>
      <vt:lpstr>C-III. Bell’s Post-Industrial Society</vt:lpstr>
      <vt:lpstr>C-III(ii). Bell’s Post-Industrial Society</vt:lpstr>
      <vt:lpstr>C-IV. Bell’s (1980) Information Society</vt:lpstr>
      <vt:lpstr>C-V. Bell’s Critics</vt:lpstr>
      <vt:lpstr>C-VI. Castells’ Network Society</vt:lpstr>
      <vt:lpstr>C-VI(ii). Castells’ Network Society</vt:lpstr>
      <vt:lpstr>C-VII. Giddens’ Consequences of Modernity</vt:lpstr>
      <vt:lpstr>C-XI. Information Society Critics</vt:lpstr>
      <vt:lpstr>D-I. Some Important Events</vt:lpstr>
      <vt:lpstr>D-II. Globalization </vt:lpstr>
      <vt:lpstr>Next Week</vt:lpstr>
      <vt:lpstr>Sources:</vt:lpstr>
      <vt:lpstr>Sources:</vt:lpstr>
      <vt:lpstr>Sources:</vt:lpstr>
      <vt:lpstr>Image Sources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Information Policy Overview</dc:title>
  <dc:creator>Michael McNally</dc:creator>
  <cp:lastModifiedBy>Michael McNally</cp:lastModifiedBy>
  <cp:revision>126</cp:revision>
  <cp:lastPrinted>2017-01-10T17:55:09Z</cp:lastPrinted>
  <dcterms:created xsi:type="dcterms:W3CDTF">2011-01-13T14:12:52Z</dcterms:created>
  <dcterms:modified xsi:type="dcterms:W3CDTF">2017-01-12T20:05:23Z</dcterms:modified>
</cp:coreProperties>
</file>