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4.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5.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93483" r:id="rId1"/>
    <p:sldMasterId id="2147493537" r:id="rId2"/>
    <p:sldMasterId id="2147493548" r:id="rId3"/>
    <p:sldMasterId id="2147493559" r:id="rId4"/>
    <p:sldMasterId id="2147493570" r:id="rId5"/>
    <p:sldMasterId id="2147493581" r:id="rId6"/>
  </p:sldMasterIdLst>
  <p:notesMasterIdLst>
    <p:notesMasterId r:id="rId39"/>
  </p:notesMasterIdLst>
  <p:handoutMasterIdLst>
    <p:handoutMasterId r:id="rId40"/>
  </p:handoutMasterIdLst>
  <p:sldIdLst>
    <p:sldId id="376" r:id="rId7"/>
    <p:sldId id="263" r:id="rId8"/>
    <p:sldId id="343" r:id="rId9"/>
    <p:sldId id="345" r:id="rId10"/>
    <p:sldId id="348" r:id="rId11"/>
    <p:sldId id="349" r:id="rId12"/>
    <p:sldId id="350" r:id="rId13"/>
    <p:sldId id="351" r:id="rId14"/>
    <p:sldId id="352" r:id="rId15"/>
    <p:sldId id="353" r:id="rId16"/>
    <p:sldId id="354" r:id="rId17"/>
    <p:sldId id="355" r:id="rId18"/>
    <p:sldId id="361" r:id="rId19"/>
    <p:sldId id="360" r:id="rId20"/>
    <p:sldId id="365" r:id="rId21"/>
    <p:sldId id="363" r:id="rId22"/>
    <p:sldId id="368" r:id="rId23"/>
    <p:sldId id="346" r:id="rId24"/>
    <p:sldId id="377" r:id="rId25"/>
    <p:sldId id="378" r:id="rId26"/>
    <p:sldId id="379" r:id="rId27"/>
    <p:sldId id="380" r:id="rId28"/>
    <p:sldId id="381" r:id="rId29"/>
    <p:sldId id="382" r:id="rId30"/>
    <p:sldId id="383" r:id="rId31"/>
    <p:sldId id="384" r:id="rId32"/>
    <p:sldId id="385" r:id="rId33"/>
    <p:sldId id="386" r:id="rId34"/>
    <p:sldId id="387" r:id="rId35"/>
    <p:sldId id="388" r:id="rId36"/>
    <p:sldId id="389" r:id="rId37"/>
    <p:sldId id="390" r:id="rId3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69"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79F3D"/>
    <a:srgbClr val="AA82E9"/>
    <a:srgbClr val="E983D8"/>
    <a:srgbClr val="004950"/>
    <a:srgbClr val="CB534C"/>
    <a:srgbClr val="F7CA00"/>
    <a:srgbClr val="95263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450" autoAdjust="0"/>
    <p:restoredTop sz="91604" autoAdjust="0"/>
  </p:normalViewPr>
  <p:slideViewPr>
    <p:cSldViewPr snapToGrid="0" snapToObjects="1">
      <p:cViewPr varScale="1">
        <p:scale>
          <a:sx n="45" d="100"/>
          <a:sy n="45" d="100"/>
        </p:scale>
        <p:origin x="788" y="52"/>
      </p:cViewPr>
      <p:guideLst>
        <p:guide orient="horz" pos="2069"/>
        <p:guide pos="3863"/>
      </p:guideLst>
    </p:cSldViewPr>
  </p:slideViewPr>
  <p:notesTextViewPr>
    <p:cViewPr>
      <p:scale>
        <a:sx n="105" d="100"/>
        <a:sy n="105" d="100"/>
      </p:scale>
      <p:origin x="0" y="0"/>
    </p:cViewPr>
  </p:notesTextViewPr>
  <p:notesViewPr>
    <p:cSldViewPr snapToGrid="0" snapToObjects="1">
      <p:cViewPr varScale="1">
        <p:scale>
          <a:sx n="88" d="100"/>
          <a:sy n="88" d="100"/>
        </p:scale>
        <p:origin x="3872" y="1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notesMaster" Target="notesMasters/notesMaster1.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viewProps" Target="viewProps.xml"/><Relationship Id="rId7" Type="http://schemas.openxmlformats.org/officeDocument/2006/relationships/slide" Target="slides/slide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handoutMaster" Target="handoutMasters/handoutMaster1.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theme" Target="theme/theme1.xml"/><Relationship Id="rId8" Type="http://schemas.openxmlformats.org/officeDocument/2006/relationships/slide" Target="slides/slide2.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CCC80FC-DF2C-431C-BF34-F6247055ABA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a:extLst>
              <a:ext uri="{FF2B5EF4-FFF2-40B4-BE49-F238E27FC236}">
                <a16:creationId xmlns:a16="http://schemas.microsoft.com/office/drawing/2014/main" id="{C92F09D5-EB10-4D50-8AB6-68673EB6165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B8479E2-B69D-4506-9AE8-2BB6EDFE9E7E}" type="datetimeFigureOut">
              <a:rPr lang="en-CA" smtClean="0"/>
              <a:t>2024/10/29</a:t>
            </a:fld>
            <a:endParaRPr lang="en-CA"/>
          </a:p>
        </p:txBody>
      </p:sp>
      <p:sp>
        <p:nvSpPr>
          <p:cNvPr id="4" name="Footer Placeholder 3">
            <a:extLst>
              <a:ext uri="{FF2B5EF4-FFF2-40B4-BE49-F238E27FC236}">
                <a16:creationId xmlns:a16="http://schemas.microsoft.com/office/drawing/2014/main" id="{9F9A365E-72BC-4883-AF9C-FA3216C8A73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5" name="Slide Number Placeholder 4">
            <a:extLst>
              <a:ext uri="{FF2B5EF4-FFF2-40B4-BE49-F238E27FC236}">
                <a16:creationId xmlns:a16="http://schemas.microsoft.com/office/drawing/2014/main" id="{02F8C47C-6E41-4C25-94E1-908A6B47378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54D32A0-DB85-4C02-B600-A425620B5499}" type="slidenum">
              <a:rPr lang="en-CA" smtClean="0"/>
              <a:t>‹#›</a:t>
            </a:fld>
            <a:endParaRPr lang="en-CA"/>
          </a:p>
        </p:txBody>
      </p:sp>
    </p:spTree>
    <p:extLst>
      <p:ext uri="{BB962C8B-B14F-4D97-AF65-F5344CB8AC3E}">
        <p14:creationId xmlns:p14="http://schemas.microsoft.com/office/powerpoint/2010/main" val="7399456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5B16D75-DBCD-B149-8845-50B35F1638F5}" type="datetimeFigureOut">
              <a:rPr lang="en-US" smtClean="0"/>
              <a:t>10/29/2024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059A8C4-0C62-F94C-981C-DE91E9B672CA}" type="slidenum">
              <a:rPr lang="en-US" smtClean="0"/>
              <a:t>‹#›</a:t>
            </a:fld>
            <a:endParaRPr lang="en-US"/>
          </a:p>
        </p:txBody>
      </p:sp>
    </p:spTree>
    <p:extLst>
      <p:ext uri="{BB962C8B-B14F-4D97-AF65-F5344CB8AC3E}">
        <p14:creationId xmlns:p14="http://schemas.microsoft.com/office/powerpoint/2010/main" val="941281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smtClean="0">
                <a:solidFill>
                  <a:schemeClr val="tx1"/>
                </a:solidFill>
                <a:effectLst/>
                <a:latin typeface="+mn-lt"/>
                <a:ea typeface="+mn-ea"/>
                <a:cs typeface="+mn-cs"/>
              </a:rPr>
              <a:t>*Updated:</a:t>
            </a:r>
            <a:r>
              <a:rPr lang="en-US" sz="1200" b="0" i="0" u="none" strike="noStrike" kern="1200" baseline="0" dirty="0" smtClean="0">
                <a:solidFill>
                  <a:schemeClr val="tx1"/>
                </a:solidFill>
                <a:effectLst/>
                <a:latin typeface="+mn-lt"/>
                <a:ea typeface="+mn-ea"/>
                <a:cs typeface="+mn-cs"/>
              </a:rPr>
              <a:t> October 2024</a:t>
            </a:r>
            <a:endParaRPr lang="en-CA" sz="1200" b="0" i="0" u="none" strike="noStrike"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0" i="0" u="none" strike="noStrike" kern="1200" dirty="0" smtClean="0">
                <a:solidFill>
                  <a:schemeClr val="tx1"/>
                </a:solidFill>
                <a:effectLst/>
                <a:latin typeface="+mn-lt"/>
                <a:ea typeface="+mn-ea"/>
                <a:cs typeface="+mn-cs"/>
              </a:rPr>
              <a:t>Hello, and welcome to the University of Alberta’s Opening Up Copyright instructional module on applying fair dealing.</a:t>
            </a:r>
            <a:endParaRPr lang="en-US" dirty="0" smtClean="0"/>
          </a:p>
        </p:txBody>
      </p:sp>
      <p:sp>
        <p:nvSpPr>
          <p:cNvPr id="4" name="Slide Number Placeholder 3"/>
          <p:cNvSpPr>
            <a:spLocks noGrp="1"/>
          </p:cNvSpPr>
          <p:nvPr>
            <p:ph type="sldNum" sz="quarter" idx="10"/>
          </p:nvPr>
        </p:nvSpPr>
        <p:spPr/>
        <p:txBody>
          <a:bodyPr/>
          <a:lstStyle/>
          <a:p>
            <a:fld id="{3059A8C4-0C62-F94C-981C-DE91E9B672CA}" type="slidenum">
              <a:rPr lang="en-US" smtClean="0"/>
              <a:t>1</a:t>
            </a:fld>
            <a:endParaRPr lang="en-US"/>
          </a:p>
        </p:txBody>
      </p:sp>
    </p:spTree>
    <p:extLst>
      <p:ext uri="{BB962C8B-B14F-4D97-AF65-F5344CB8AC3E}">
        <p14:creationId xmlns:p14="http://schemas.microsoft.com/office/powerpoint/2010/main" val="6887471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CA" sz="1200" b="0" i="0" u="none" strike="noStrike" kern="1200" dirty="0">
                <a:solidFill>
                  <a:schemeClr val="tx1"/>
                </a:solidFill>
                <a:effectLst/>
                <a:latin typeface="+mn-lt"/>
                <a:ea typeface="+mn-ea"/>
                <a:cs typeface="+mn-cs"/>
              </a:rPr>
              <a:t>As the name implies, the alternatives factor considers what alternatives to the dealing might have been used. </a:t>
            </a:r>
            <a:r>
              <a:rPr lang="en-CA" sz="1200" b="0" i="0" u="none" strike="noStrike" kern="1200" dirty="0" smtClean="0">
                <a:solidFill>
                  <a:schemeClr val="tx1"/>
                </a:solidFill>
                <a:effectLst/>
                <a:latin typeface="+mn-lt"/>
                <a:ea typeface="+mn-ea"/>
                <a:cs typeface="+mn-cs"/>
              </a:rPr>
              <a:t>If </a:t>
            </a:r>
            <a:r>
              <a:rPr lang="en-CA" sz="1200" b="0" i="0" u="none" strike="noStrike" kern="1200" dirty="0">
                <a:solidFill>
                  <a:schemeClr val="tx1"/>
                </a:solidFill>
                <a:effectLst/>
                <a:latin typeface="+mn-lt"/>
                <a:ea typeface="+mn-ea"/>
                <a:cs typeface="+mn-cs"/>
              </a:rPr>
              <a:t>a non-copyright-protected equivalent could have been used to achieve the same purpose, this tends toward unfairness. An important element in weighing the alternatives is the extent to which the copying, or dealing, was necessary to achieve the ultimate purpose.</a:t>
            </a:r>
            <a:endParaRPr lang="en-US" dirty="0"/>
          </a:p>
        </p:txBody>
      </p:sp>
      <p:sp>
        <p:nvSpPr>
          <p:cNvPr id="4" name="Slide Number Placeholder 3"/>
          <p:cNvSpPr>
            <a:spLocks noGrp="1"/>
          </p:cNvSpPr>
          <p:nvPr>
            <p:ph type="sldNum" sz="quarter" idx="5"/>
          </p:nvPr>
        </p:nvSpPr>
        <p:spPr/>
        <p:txBody>
          <a:bodyPr/>
          <a:lstStyle/>
          <a:p>
            <a:fld id="{3059A8C4-0C62-F94C-981C-DE91E9B672CA}" type="slidenum">
              <a:rPr lang="en-US" smtClean="0"/>
              <a:t>10</a:t>
            </a:fld>
            <a:endParaRPr lang="en-US"/>
          </a:p>
        </p:txBody>
      </p:sp>
    </p:spTree>
    <p:extLst>
      <p:ext uri="{BB962C8B-B14F-4D97-AF65-F5344CB8AC3E}">
        <p14:creationId xmlns:p14="http://schemas.microsoft.com/office/powerpoint/2010/main" val="39536330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CA" sz="1200" b="0" i="0" u="none" strike="noStrike" kern="1200" dirty="0">
                <a:solidFill>
                  <a:schemeClr val="tx1"/>
                </a:solidFill>
                <a:effectLst/>
                <a:latin typeface="+mn-lt"/>
                <a:ea typeface="+mn-ea"/>
                <a:cs typeface="+mn-cs"/>
              </a:rPr>
              <a:t>The nature of the work factor centres on the relationship between the copied work and its distribution. </a:t>
            </a:r>
            <a:r>
              <a:rPr lang="en-CA" sz="1200" b="0" i="0" u="none" strike="noStrike" kern="1200" dirty="0" smtClean="0">
                <a:solidFill>
                  <a:schemeClr val="tx1"/>
                </a:solidFill>
                <a:effectLst/>
                <a:latin typeface="+mn-lt"/>
                <a:ea typeface="+mn-ea"/>
                <a:cs typeface="+mn-cs"/>
              </a:rPr>
              <a:t>Copying </a:t>
            </a:r>
            <a:r>
              <a:rPr lang="en-CA" sz="1200" b="0" i="0" u="none" strike="noStrike" kern="1200" dirty="0">
                <a:solidFill>
                  <a:schemeClr val="tx1"/>
                </a:solidFill>
                <a:effectLst/>
                <a:latin typeface="+mn-lt"/>
                <a:ea typeface="+mn-ea"/>
                <a:cs typeface="+mn-cs"/>
              </a:rPr>
              <a:t>a confidential work is less fair, although copying an unpublished work may be more fair if the copying is acknowledged and potentially leads to wider public dissemination of that work.</a:t>
            </a:r>
            <a:endParaRPr lang="en-US" dirty="0"/>
          </a:p>
        </p:txBody>
      </p:sp>
      <p:sp>
        <p:nvSpPr>
          <p:cNvPr id="4" name="Slide Number Placeholder 3"/>
          <p:cNvSpPr>
            <a:spLocks noGrp="1"/>
          </p:cNvSpPr>
          <p:nvPr>
            <p:ph type="sldNum" sz="quarter" idx="5"/>
          </p:nvPr>
        </p:nvSpPr>
        <p:spPr/>
        <p:txBody>
          <a:bodyPr/>
          <a:lstStyle/>
          <a:p>
            <a:fld id="{3059A8C4-0C62-F94C-981C-DE91E9B672CA}" type="slidenum">
              <a:rPr lang="en-US" smtClean="0"/>
              <a:t>11</a:t>
            </a:fld>
            <a:endParaRPr lang="en-US"/>
          </a:p>
        </p:txBody>
      </p:sp>
    </p:spTree>
    <p:extLst>
      <p:ext uri="{BB962C8B-B14F-4D97-AF65-F5344CB8AC3E}">
        <p14:creationId xmlns:p14="http://schemas.microsoft.com/office/powerpoint/2010/main" val="20881485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CA" sz="1200" b="0" i="0" u="none" strike="noStrike" kern="1200" dirty="0">
                <a:solidFill>
                  <a:schemeClr val="tx1"/>
                </a:solidFill>
                <a:effectLst/>
                <a:latin typeface="+mn-lt"/>
                <a:ea typeface="+mn-ea"/>
                <a:cs typeface="+mn-cs"/>
              </a:rPr>
              <a:t>Finally the effect of the dealing on the work considers to what degree the copies made compete with and adversely impact the market for the original work. </a:t>
            </a:r>
            <a:r>
              <a:rPr lang="en-CA" sz="1200" b="0" i="0" u="none" strike="noStrike" kern="1200" dirty="0" smtClean="0">
                <a:solidFill>
                  <a:schemeClr val="tx1"/>
                </a:solidFill>
                <a:effectLst/>
                <a:latin typeface="+mn-lt"/>
                <a:ea typeface="+mn-ea"/>
                <a:cs typeface="+mn-cs"/>
              </a:rPr>
              <a:t>Obviously</a:t>
            </a:r>
            <a:r>
              <a:rPr lang="en-CA" sz="1200" b="0" i="0" u="none" strike="noStrike" kern="1200" dirty="0">
                <a:solidFill>
                  <a:schemeClr val="tx1"/>
                </a:solidFill>
                <a:effectLst/>
                <a:latin typeface="+mn-lt"/>
                <a:ea typeface="+mn-ea"/>
                <a:cs typeface="+mn-cs"/>
              </a:rPr>
              <a:t>, if the intended distribution of copies diminishes the market for a work, this will tend toward unfairness, but if the copying may increase the market for a work (such as the offering of music previews in the </a:t>
            </a:r>
            <a:r>
              <a:rPr lang="en-CA" sz="1200" b="0" i="1" u="none" strike="noStrike" kern="1200" dirty="0">
                <a:solidFill>
                  <a:schemeClr val="tx1"/>
                </a:solidFill>
                <a:effectLst/>
                <a:latin typeface="+mn-lt"/>
                <a:ea typeface="+mn-ea"/>
                <a:cs typeface="+mn-cs"/>
              </a:rPr>
              <a:t>SOCAN</a:t>
            </a:r>
            <a:r>
              <a:rPr lang="en-CA" sz="1200" b="0" i="0" u="none" strike="noStrike" kern="1200" dirty="0">
                <a:solidFill>
                  <a:schemeClr val="tx1"/>
                </a:solidFill>
                <a:effectLst/>
                <a:latin typeface="+mn-lt"/>
                <a:ea typeface="+mn-ea"/>
                <a:cs typeface="+mn-cs"/>
              </a:rPr>
              <a:t> case), this may tend toward fairness</a:t>
            </a:r>
            <a:r>
              <a:rPr lang="en-CA" sz="1200" b="0" i="0" u="none" strike="noStrike" kern="1200" dirty="0" smtClean="0">
                <a:solidFill>
                  <a:schemeClr val="tx1"/>
                </a:solidFill>
                <a:effectLst/>
                <a:latin typeface="+mn-lt"/>
                <a:ea typeface="+mn-ea"/>
                <a:cs typeface="+mn-cs"/>
              </a:rPr>
              <a:t>.</a:t>
            </a:r>
            <a:endParaRPr lang="en-CA" sz="1200" b="0" i="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3059A8C4-0C62-F94C-981C-DE91E9B672CA}" type="slidenum">
              <a:rPr lang="en-US" smtClean="0"/>
              <a:t>12</a:t>
            </a:fld>
            <a:endParaRPr lang="en-US"/>
          </a:p>
        </p:txBody>
      </p:sp>
    </p:spTree>
    <p:extLst>
      <p:ext uri="{BB962C8B-B14F-4D97-AF65-F5344CB8AC3E}">
        <p14:creationId xmlns:p14="http://schemas.microsoft.com/office/powerpoint/2010/main" val="14836559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dirty="0">
                <a:solidFill>
                  <a:schemeClr val="tx1"/>
                </a:solidFill>
                <a:effectLst/>
                <a:latin typeface="+mn-lt"/>
                <a:ea typeface="+mn-ea"/>
                <a:cs typeface="+mn-cs"/>
              </a:rPr>
              <a:t>It is important to remember that a final decision on fairness involves thinking of all of the six factors and how they relate to each other. </a:t>
            </a:r>
            <a:r>
              <a:rPr lang="en-CA" sz="1200" b="0" i="0" u="none" strike="noStrike" kern="1200" dirty="0" smtClean="0">
                <a:solidFill>
                  <a:schemeClr val="tx1"/>
                </a:solidFill>
                <a:effectLst/>
                <a:latin typeface="+mn-lt"/>
                <a:ea typeface="+mn-ea"/>
                <a:cs typeface="+mn-cs"/>
              </a:rPr>
              <a:t>There </a:t>
            </a:r>
            <a:r>
              <a:rPr lang="en-CA" sz="1200" b="0" i="0" u="none" strike="noStrike" kern="1200" dirty="0">
                <a:solidFill>
                  <a:schemeClr val="tx1"/>
                </a:solidFill>
                <a:effectLst/>
                <a:latin typeface="+mn-lt"/>
                <a:ea typeface="+mn-ea"/>
                <a:cs typeface="+mn-cs"/>
              </a:rPr>
              <a:t>is no simple scorecard such as: if three factors are considered more fair, then the dealing is fair</a:t>
            </a:r>
            <a:r>
              <a:rPr lang="en-CA" sz="1200" b="0" i="0" u="none" strike="noStrike" kern="1200" dirty="0" smtClean="0">
                <a:solidFill>
                  <a:schemeClr val="tx1"/>
                </a:solidFill>
                <a:effectLst/>
                <a:latin typeface="+mn-lt"/>
                <a:ea typeface="+mn-ea"/>
                <a:cs typeface="+mn-cs"/>
              </a:rPr>
              <a:t>.</a:t>
            </a:r>
            <a:endParaRPr lang="en-US" dirty="0"/>
          </a:p>
        </p:txBody>
      </p:sp>
      <p:sp>
        <p:nvSpPr>
          <p:cNvPr id="4" name="Slide Number Placeholder 3"/>
          <p:cNvSpPr>
            <a:spLocks noGrp="1"/>
          </p:cNvSpPr>
          <p:nvPr>
            <p:ph type="sldNum" sz="quarter" idx="5"/>
          </p:nvPr>
        </p:nvSpPr>
        <p:spPr/>
        <p:txBody>
          <a:bodyPr/>
          <a:lstStyle/>
          <a:p>
            <a:fld id="{3059A8C4-0C62-F94C-981C-DE91E9B672CA}" type="slidenum">
              <a:rPr lang="en-US" smtClean="0"/>
              <a:t>13</a:t>
            </a:fld>
            <a:endParaRPr lang="en-US"/>
          </a:p>
        </p:txBody>
      </p:sp>
    </p:spTree>
    <p:extLst>
      <p:ext uri="{BB962C8B-B14F-4D97-AF65-F5344CB8AC3E}">
        <p14:creationId xmlns:p14="http://schemas.microsoft.com/office/powerpoint/2010/main" val="40742451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b="0" i="0" u="none" strike="noStrike" kern="1200" dirty="0">
                <a:solidFill>
                  <a:schemeClr val="tx1"/>
                </a:solidFill>
                <a:effectLst/>
                <a:latin typeface="+mn-lt"/>
                <a:ea typeface="+mn-ea"/>
                <a:cs typeface="+mn-cs"/>
              </a:rPr>
              <a:t>If you want more details on how these factors were applied in each of the three Supreme Court cases, please have a look at the specific modules</a:t>
            </a:r>
            <a:r>
              <a:rPr lang="en-CA" sz="1200" b="0" i="0" u="none" strike="noStrike" kern="1200" dirty="0" smtClean="0">
                <a:solidFill>
                  <a:schemeClr val="tx1"/>
                </a:solidFill>
                <a:effectLst/>
                <a:latin typeface="+mn-lt"/>
                <a:ea typeface="+mn-ea"/>
                <a:cs typeface="+mn-cs"/>
              </a:rPr>
              <a:t>. </a:t>
            </a:r>
            <a:r>
              <a:rPr lang="en-CA" sz="1200" b="0" i="0" kern="1200" dirty="0" smtClean="0">
                <a:solidFill>
                  <a:schemeClr val="tx1"/>
                </a:solidFill>
                <a:effectLst/>
                <a:latin typeface="+mn-lt"/>
                <a:ea typeface="+mn-ea"/>
                <a:cs typeface="+mn-cs"/>
              </a:rPr>
              <a:t>In addition, </a:t>
            </a:r>
            <a:r>
              <a:rPr lang="en-CA" sz="1200" b="0" i="0" kern="1200" dirty="0">
                <a:solidFill>
                  <a:schemeClr val="tx1"/>
                </a:solidFill>
                <a:effectLst/>
                <a:latin typeface="+mn-lt"/>
                <a:ea typeface="+mn-ea"/>
                <a:cs typeface="+mn-cs"/>
              </a:rPr>
              <a:t>there are many good supplementary resources such as those from the Universities of Alberta, Ottawa and Toronto, as well as CAUT’s copyright guidelines, all of which can help in applying fair dealing.</a:t>
            </a:r>
            <a:endParaRPr lang="en-US" dirty="0"/>
          </a:p>
        </p:txBody>
      </p:sp>
      <p:sp>
        <p:nvSpPr>
          <p:cNvPr id="4" name="Slide Number Placeholder 3"/>
          <p:cNvSpPr>
            <a:spLocks noGrp="1"/>
          </p:cNvSpPr>
          <p:nvPr>
            <p:ph type="sldNum" sz="quarter" idx="5"/>
          </p:nvPr>
        </p:nvSpPr>
        <p:spPr/>
        <p:txBody>
          <a:bodyPr/>
          <a:lstStyle/>
          <a:p>
            <a:fld id="{3059A8C4-0C62-F94C-981C-DE91E9B672CA}" type="slidenum">
              <a:rPr lang="en-US" smtClean="0"/>
              <a:t>14</a:t>
            </a:fld>
            <a:endParaRPr lang="en-US"/>
          </a:p>
        </p:txBody>
      </p:sp>
    </p:spTree>
    <p:extLst>
      <p:ext uri="{BB962C8B-B14F-4D97-AF65-F5344CB8AC3E}">
        <p14:creationId xmlns:p14="http://schemas.microsoft.com/office/powerpoint/2010/main" val="15873572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b="0" i="0" u="none" strike="noStrike" kern="1200" dirty="0">
                <a:solidFill>
                  <a:schemeClr val="tx1"/>
                </a:solidFill>
                <a:effectLst/>
                <a:latin typeface="+mn-lt"/>
                <a:ea typeface="+mn-ea"/>
                <a:cs typeface="+mn-cs"/>
              </a:rPr>
              <a:t>Given that fair dealing is, at its root, a determination of fairness made on a specific set of facts, and given that those facts and fairness itself are subject to interpretation, determinations of fair dealing may always be contentious. However, the way fair dealing is interpreted will remain a key element in preserving the balance of rights that is the core of copyright law</a:t>
            </a:r>
            <a:r>
              <a:rPr lang="en-CA" sz="1200" b="0" i="0" u="none" strike="noStrike" kern="1200" dirty="0" smtClean="0">
                <a:solidFill>
                  <a:schemeClr val="tx1"/>
                </a:solidFill>
                <a:effectLst/>
                <a:latin typeface="+mn-lt"/>
                <a:ea typeface="+mn-ea"/>
                <a:cs typeface="+mn-cs"/>
              </a:rPr>
              <a:t>.</a:t>
            </a:r>
            <a:endParaRPr lang="en-US" dirty="0"/>
          </a:p>
        </p:txBody>
      </p:sp>
      <p:sp>
        <p:nvSpPr>
          <p:cNvPr id="4" name="Slide Number Placeholder 3"/>
          <p:cNvSpPr>
            <a:spLocks noGrp="1"/>
          </p:cNvSpPr>
          <p:nvPr>
            <p:ph type="sldNum" sz="quarter" idx="5"/>
          </p:nvPr>
        </p:nvSpPr>
        <p:spPr/>
        <p:txBody>
          <a:bodyPr/>
          <a:lstStyle/>
          <a:p>
            <a:fld id="{3059A8C4-0C62-F94C-981C-DE91E9B672CA}" type="slidenum">
              <a:rPr lang="en-US" smtClean="0"/>
              <a:t>15</a:t>
            </a:fld>
            <a:endParaRPr lang="en-US"/>
          </a:p>
        </p:txBody>
      </p:sp>
    </p:spTree>
    <p:extLst>
      <p:ext uri="{BB962C8B-B14F-4D97-AF65-F5344CB8AC3E}">
        <p14:creationId xmlns:p14="http://schemas.microsoft.com/office/powerpoint/2010/main" val="2182575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dirty="0" smtClean="0">
                <a:solidFill>
                  <a:schemeClr val="tx1"/>
                </a:solidFill>
                <a:effectLst/>
                <a:latin typeface="+mn-lt"/>
                <a:ea typeface="+mn-ea"/>
                <a:cs typeface="+mn-cs"/>
              </a:rPr>
              <a:t>Since </a:t>
            </a:r>
            <a:r>
              <a:rPr lang="en-CA" sz="1200" b="0" i="0" u="none" strike="noStrike" kern="1200" dirty="0">
                <a:solidFill>
                  <a:schemeClr val="tx1"/>
                </a:solidFill>
                <a:effectLst/>
                <a:latin typeface="+mn-lt"/>
                <a:ea typeface="+mn-ea"/>
                <a:cs typeface="+mn-cs"/>
              </a:rPr>
              <a:t>the application of the two-step test involves a number of interpretations, in many cases no ultimate determination of whether a use is truly “fair dealing” can be made until it has been reviewed and decided by a court</a:t>
            </a:r>
            <a:r>
              <a:rPr lang="en-CA" sz="1200" b="0" i="0" u="none" strike="noStrike" kern="1200" dirty="0" smtClean="0">
                <a:solidFill>
                  <a:schemeClr val="tx1"/>
                </a:solidFill>
                <a:effectLst/>
                <a:latin typeface="+mn-lt"/>
                <a:ea typeface="+mn-ea"/>
                <a:cs typeface="+mn-cs"/>
              </a:rPr>
              <a:t>.</a:t>
            </a:r>
            <a:endParaRPr lang="en-US" dirty="0"/>
          </a:p>
        </p:txBody>
      </p:sp>
      <p:sp>
        <p:nvSpPr>
          <p:cNvPr id="4" name="Slide Number Placeholder 3"/>
          <p:cNvSpPr>
            <a:spLocks noGrp="1"/>
          </p:cNvSpPr>
          <p:nvPr>
            <p:ph type="sldNum" sz="quarter" idx="5"/>
          </p:nvPr>
        </p:nvSpPr>
        <p:spPr/>
        <p:txBody>
          <a:bodyPr/>
          <a:lstStyle/>
          <a:p>
            <a:fld id="{3059A8C4-0C62-F94C-981C-DE91E9B672CA}" type="slidenum">
              <a:rPr lang="en-US" smtClean="0"/>
              <a:t>16</a:t>
            </a:fld>
            <a:endParaRPr lang="en-US"/>
          </a:p>
        </p:txBody>
      </p:sp>
    </p:spTree>
    <p:extLst>
      <p:ext uri="{BB962C8B-B14F-4D97-AF65-F5344CB8AC3E}">
        <p14:creationId xmlns:p14="http://schemas.microsoft.com/office/powerpoint/2010/main" val="31824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CA" sz="1200" b="0" i="0" u="none" strike="noStrike" kern="1200" dirty="0">
                <a:solidFill>
                  <a:schemeClr val="tx1"/>
                </a:solidFill>
                <a:effectLst/>
                <a:latin typeface="+mn-lt"/>
                <a:ea typeface="+mn-ea"/>
                <a:cs typeface="+mn-cs"/>
              </a:rPr>
              <a:t>Therefore, there can often be an element of uncertainty, and such uncertainty can have a chilling effect, encouraging risk-averse institutions to be very conservative in their interpretation and application of fair dealing</a:t>
            </a:r>
            <a:r>
              <a:rPr lang="en-CA" sz="1200" b="0" i="0" u="none" strike="noStrike" kern="1200" dirty="0" smtClean="0">
                <a:solidFill>
                  <a:schemeClr val="tx1"/>
                </a:solidFill>
                <a:effectLst/>
                <a:latin typeface="+mn-lt"/>
                <a:ea typeface="+mn-ea"/>
                <a:cs typeface="+mn-cs"/>
              </a:rPr>
              <a:t>.</a:t>
            </a:r>
            <a:endParaRPr lang="en-CA" sz="1200" b="0" i="0" u="none" strike="noStrike" kern="1200" dirty="0">
              <a:solidFill>
                <a:schemeClr val="tx1"/>
              </a:solidFill>
              <a:effectLst/>
              <a:latin typeface="+mn-lt"/>
              <a:ea typeface="+mn-ea"/>
              <a:cs typeface="+mn-cs"/>
            </a:endParaRPr>
          </a:p>
          <a:p>
            <a:pPr rtl="0"/>
            <a:endParaRPr lang="en-CA" b="0" dirty="0">
              <a:effectLst/>
            </a:endParaRPr>
          </a:p>
          <a:p>
            <a:pPr rtl="0"/>
            <a:r>
              <a:rPr lang="en-CA" sz="1200" b="0" i="0" u="none" strike="noStrike" kern="1200" dirty="0">
                <a:solidFill>
                  <a:schemeClr val="tx1"/>
                </a:solidFill>
                <a:effectLst/>
                <a:latin typeface="+mn-lt"/>
                <a:ea typeface="+mn-ea"/>
                <a:cs typeface="+mn-cs"/>
              </a:rPr>
              <a:t>Overly conservative applications of fair dealing can impact general practice within a sector, and when such practices become long established, these practices could become the standards against which interpretations of fairness are made. </a:t>
            </a:r>
            <a:r>
              <a:rPr lang="en-CA" sz="1200" b="0" i="0" u="none" strike="noStrike" kern="1200" dirty="0" smtClean="0">
                <a:solidFill>
                  <a:schemeClr val="tx1"/>
                </a:solidFill>
                <a:effectLst/>
                <a:latin typeface="+mn-lt"/>
                <a:ea typeface="+mn-ea"/>
                <a:cs typeface="+mn-cs"/>
              </a:rPr>
              <a:t>It </a:t>
            </a:r>
            <a:r>
              <a:rPr lang="en-CA" sz="1200" b="0" i="0" u="none" strike="noStrike" kern="1200" dirty="0">
                <a:solidFill>
                  <a:schemeClr val="tx1"/>
                </a:solidFill>
                <a:effectLst/>
                <a:latin typeface="+mn-lt"/>
                <a:ea typeface="+mn-ea"/>
                <a:cs typeface="+mn-cs"/>
              </a:rPr>
              <a:t>may be that, in practice, interpreting fair dealing too narrowly could, over time, lead to a narrowing of what dealings are considered to be fair. From that perspective, user rights may be better maintained and protected through their being applied to their fullest reasonable extent</a:t>
            </a:r>
            <a:r>
              <a:rPr lang="en-CA" sz="1200" b="0" i="0" u="none" strike="noStrike" kern="1200" dirty="0" smtClean="0">
                <a:solidFill>
                  <a:schemeClr val="tx1"/>
                </a:solidFill>
                <a:effectLst/>
                <a:latin typeface="+mn-lt"/>
                <a:ea typeface="+mn-ea"/>
                <a:cs typeface="+mn-cs"/>
              </a:rPr>
              <a:t>.</a:t>
            </a:r>
            <a:endParaRPr lang="en-US" dirty="0"/>
          </a:p>
        </p:txBody>
      </p:sp>
      <p:sp>
        <p:nvSpPr>
          <p:cNvPr id="4" name="Slide Number Placeholder 3"/>
          <p:cNvSpPr>
            <a:spLocks noGrp="1"/>
          </p:cNvSpPr>
          <p:nvPr>
            <p:ph type="sldNum" sz="quarter" idx="5"/>
          </p:nvPr>
        </p:nvSpPr>
        <p:spPr/>
        <p:txBody>
          <a:bodyPr/>
          <a:lstStyle/>
          <a:p>
            <a:fld id="{3059A8C4-0C62-F94C-981C-DE91E9B672CA}" type="slidenum">
              <a:rPr lang="en-US" smtClean="0"/>
              <a:t>17</a:t>
            </a:fld>
            <a:endParaRPr lang="en-US"/>
          </a:p>
        </p:txBody>
      </p:sp>
    </p:spTree>
    <p:extLst>
      <p:ext uri="{BB962C8B-B14F-4D97-AF65-F5344CB8AC3E}">
        <p14:creationId xmlns:p14="http://schemas.microsoft.com/office/powerpoint/2010/main" val="42027513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CA" sz="1200" b="0" i="0" u="none" strike="noStrike" kern="1200" dirty="0">
                <a:solidFill>
                  <a:schemeClr val="tx1"/>
                </a:solidFill>
                <a:effectLst/>
                <a:latin typeface="+mn-lt"/>
                <a:ea typeface="+mn-ea"/>
                <a:cs typeface="+mn-cs"/>
              </a:rPr>
              <a:t>You should now be able to:</a:t>
            </a:r>
            <a:endParaRPr lang="en-CA" b="0" dirty="0">
              <a:effectLst/>
            </a:endParaRPr>
          </a:p>
          <a:p>
            <a:pPr marL="171450" indent="-171450" rtl="0" fontAlgn="base">
              <a:buFont typeface="Arial" panose="020B0604020202020204" pitchFamily="34" charset="0"/>
              <a:buChar char="•"/>
            </a:pPr>
            <a:r>
              <a:rPr lang="en-CA" sz="1200" b="0" i="0" u="none" strike="noStrike" kern="1200" dirty="0">
                <a:solidFill>
                  <a:schemeClr val="tx1"/>
                </a:solidFill>
                <a:effectLst/>
                <a:latin typeface="+mn-lt"/>
                <a:ea typeface="+mn-ea"/>
                <a:cs typeface="+mn-cs"/>
              </a:rPr>
              <a:t>Recognize that satisfying a fair dealing purpose fulfills only the first step of the two-step fair dealing </a:t>
            </a:r>
            <a:r>
              <a:rPr lang="en-CA" sz="1200" b="0" i="0" u="none" strike="noStrike" kern="1200" dirty="0" smtClean="0">
                <a:solidFill>
                  <a:schemeClr val="tx1"/>
                </a:solidFill>
                <a:effectLst/>
                <a:latin typeface="+mn-lt"/>
                <a:ea typeface="+mn-ea"/>
                <a:cs typeface="+mn-cs"/>
              </a:rPr>
              <a:t>test</a:t>
            </a:r>
          </a:p>
          <a:p>
            <a:pPr marL="171450" indent="-171450" rtl="0" fontAlgn="base">
              <a:buFont typeface="Arial" panose="020B0604020202020204" pitchFamily="34" charset="0"/>
              <a:buChar char="•"/>
            </a:pPr>
            <a:r>
              <a:rPr lang="en-CA" sz="1200" b="0" i="0" u="none" strike="noStrike" kern="1200" dirty="0" smtClean="0">
                <a:solidFill>
                  <a:schemeClr val="tx1"/>
                </a:solidFill>
                <a:effectLst/>
                <a:latin typeface="+mn-lt"/>
                <a:ea typeface="+mn-ea"/>
                <a:cs typeface="+mn-cs"/>
              </a:rPr>
              <a:t>Understand </a:t>
            </a:r>
            <a:r>
              <a:rPr lang="en-CA" sz="1200" b="0" i="0" u="none" strike="noStrike" kern="1200" dirty="0">
                <a:solidFill>
                  <a:schemeClr val="tx1"/>
                </a:solidFill>
                <a:effectLst/>
                <a:latin typeface="+mn-lt"/>
                <a:ea typeface="+mn-ea"/>
                <a:cs typeface="+mn-cs"/>
              </a:rPr>
              <a:t>the six factors and their relationship to one another in the second part of the two-step fair dealing </a:t>
            </a:r>
            <a:r>
              <a:rPr lang="en-CA" sz="1200" b="0" i="0" u="none" strike="noStrike" kern="1200" dirty="0" smtClean="0">
                <a:solidFill>
                  <a:schemeClr val="tx1"/>
                </a:solidFill>
                <a:effectLst/>
                <a:latin typeface="+mn-lt"/>
                <a:ea typeface="+mn-ea"/>
                <a:cs typeface="+mn-cs"/>
              </a:rPr>
              <a:t>test</a:t>
            </a:r>
          </a:p>
          <a:p>
            <a:pPr marL="171450" indent="-171450" rtl="0" fontAlgn="base">
              <a:buFont typeface="Arial" panose="020B0604020202020204" pitchFamily="34" charset="0"/>
              <a:buChar char="•"/>
            </a:pPr>
            <a:r>
              <a:rPr lang="en-CA" sz="1200" b="0" i="0" u="none" strike="noStrike" kern="1200" dirty="0" smtClean="0">
                <a:solidFill>
                  <a:schemeClr val="tx1"/>
                </a:solidFill>
                <a:effectLst/>
                <a:latin typeface="+mn-lt"/>
                <a:ea typeface="+mn-ea"/>
                <a:cs typeface="+mn-cs"/>
              </a:rPr>
              <a:t>Apply </a:t>
            </a:r>
            <a:r>
              <a:rPr lang="en-CA" sz="1200" b="0" i="0" u="none" strike="noStrike" kern="1200" dirty="0">
                <a:solidFill>
                  <a:schemeClr val="tx1"/>
                </a:solidFill>
                <a:effectLst/>
                <a:latin typeface="+mn-lt"/>
                <a:ea typeface="+mn-ea"/>
                <a:cs typeface="+mn-cs"/>
              </a:rPr>
              <a:t>both steps of the </a:t>
            </a:r>
            <a:r>
              <a:rPr lang="en-CA" sz="1200" b="0" i="0" u="none" strike="noStrike" kern="1200" dirty="0" smtClean="0">
                <a:solidFill>
                  <a:schemeClr val="tx1"/>
                </a:solidFill>
                <a:effectLst/>
                <a:latin typeface="+mn-lt"/>
                <a:ea typeface="+mn-ea"/>
                <a:cs typeface="+mn-cs"/>
              </a:rPr>
              <a:t>two-step fair dealing </a:t>
            </a:r>
            <a:r>
              <a:rPr lang="en-CA" sz="1200" b="0" i="0" u="none" strike="noStrike" kern="1200" dirty="0">
                <a:solidFill>
                  <a:schemeClr val="tx1"/>
                </a:solidFill>
                <a:effectLst/>
                <a:latin typeface="+mn-lt"/>
                <a:ea typeface="+mn-ea"/>
                <a:cs typeface="+mn-cs"/>
              </a:rPr>
              <a:t>test to conduct a fair dealing </a:t>
            </a:r>
            <a:r>
              <a:rPr lang="en-CA" sz="1200" b="0" i="0" u="none" strike="noStrike" kern="1200" dirty="0" smtClean="0">
                <a:solidFill>
                  <a:schemeClr val="tx1"/>
                </a:solidFill>
                <a:effectLst/>
                <a:latin typeface="+mn-lt"/>
                <a:ea typeface="+mn-ea"/>
                <a:cs typeface="+mn-cs"/>
              </a:rPr>
              <a:t>analysis</a:t>
            </a:r>
            <a:endParaRPr lang="en-US" dirty="0"/>
          </a:p>
        </p:txBody>
      </p:sp>
      <p:sp>
        <p:nvSpPr>
          <p:cNvPr id="4" name="Slide Number Placeholder 3"/>
          <p:cNvSpPr>
            <a:spLocks noGrp="1"/>
          </p:cNvSpPr>
          <p:nvPr>
            <p:ph type="sldNum" sz="quarter" idx="5"/>
          </p:nvPr>
        </p:nvSpPr>
        <p:spPr/>
        <p:txBody>
          <a:bodyPr/>
          <a:lstStyle/>
          <a:p>
            <a:fld id="{3059A8C4-0C62-F94C-981C-DE91E9B672CA}" type="slidenum">
              <a:rPr lang="en-US" smtClean="0"/>
              <a:t>18</a:t>
            </a:fld>
            <a:endParaRPr lang="en-US"/>
          </a:p>
        </p:txBody>
      </p:sp>
    </p:spTree>
    <p:extLst>
      <p:ext uri="{BB962C8B-B14F-4D97-AF65-F5344CB8AC3E}">
        <p14:creationId xmlns:p14="http://schemas.microsoft.com/office/powerpoint/2010/main" val="18562280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b="0" i="0" u="none" strike="noStrike" kern="1200" dirty="0" smtClean="0">
                <a:solidFill>
                  <a:schemeClr val="tx1"/>
                </a:solidFill>
                <a:effectLst/>
                <a:latin typeface="+mn-lt"/>
                <a:ea typeface="+mn-ea"/>
                <a:cs typeface="+mn-cs"/>
              </a:rPr>
              <a:t>This has been the University of Alberta’s Opening Up Copyright instructional module on applying fair dealing. Thank you for your attention.</a:t>
            </a:r>
            <a:endParaRPr lang="en-US" dirty="0" smtClean="0"/>
          </a:p>
        </p:txBody>
      </p:sp>
      <p:sp>
        <p:nvSpPr>
          <p:cNvPr id="4" name="Slide Number Placeholder 3"/>
          <p:cNvSpPr>
            <a:spLocks noGrp="1"/>
          </p:cNvSpPr>
          <p:nvPr>
            <p:ph type="sldNum" sz="quarter" idx="10"/>
          </p:nvPr>
        </p:nvSpPr>
        <p:spPr/>
        <p:txBody>
          <a:bodyPr/>
          <a:lstStyle/>
          <a:p>
            <a:fld id="{3059A8C4-0C62-F94C-981C-DE91E9B672CA}" type="slidenum">
              <a:rPr lang="en-US" smtClean="0"/>
              <a:t>19</a:t>
            </a:fld>
            <a:endParaRPr lang="en-US"/>
          </a:p>
        </p:txBody>
      </p:sp>
    </p:spTree>
    <p:extLst>
      <p:ext uri="{BB962C8B-B14F-4D97-AF65-F5344CB8AC3E}">
        <p14:creationId xmlns:p14="http://schemas.microsoft.com/office/powerpoint/2010/main" val="4286631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dirty="0">
                <a:solidFill>
                  <a:schemeClr val="tx1"/>
                </a:solidFill>
                <a:effectLst/>
                <a:latin typeface="+mn-lt"/>
                <a:ea typeface="+mn-ea"/>
                <a:cs typeface="+mn-cs"/>
              </a:rPr>
              <a:t>Step right up! Do you want to know the answer to almost every question about whether you can lawfully use a copyright-protected work? </a:t>
            </a:r>
            <a:r>
              <a:rPr lang="en-CA" sz="1200" b="0" i="0" u="none" strike="noStrike" kern="1200" dirty="0" smtClean="0">
                <a:solidFill>
                  <a:schemeClr val="tx1"/>
                </a:solidFill>
                <a:effectLst/>
                <a:latin typeface="+mn-lt"/>
                <a:ea typeface="+mn-ea"/>
                <a:cs typeface="+mn-cs"/>
              </a:rPr>
              <a:t>Get </a:t>
            </a:r>
            <a:r>
              <a:rPr lang="en-CA" sz="1200" b="0" i="0" u="none" strike="noStrike" kern="1200" dirty="0">
                <a:solidFill>
                  <a:schemeClr val="tx1"/>
                </a:solidFill>
                <a:effectLst/>
                <a:latin typeface="+mn-lt"/>
                <a:ea typeface="+mn-ea"/>
                <a:cs typeface="+mn-cs"/>
              </a:rPr>
              <a:t>ready… “it depends.” Okay… so it depends, but depends on what? While there are many different exceptions in the </a:t>
            </a:r>
            <a:r>
              <a:rPr lang="en-CA" sz="1200" b="0" i="1" u="none" strike="noStrike" kern="1200" dirty="0">
                <a:solidFill>
                  <a:schemeClr val="tx1"/>
                </a:solidFill>
                <a:effectLst/>
                <a:latin typeface="+mn-lt"/>
                <a:ea typeface="+mn-ea"/>
                <a:cs typeface="+mn-cs"/>
              </a:rPr>
              <a:t>Copyright Act</a:t>
            </a:r>
            <a:r>
              <a:rPr lang="en-CA" sz="1200" b="0" i="0" u="none" strike="noStrike" kern="1200" dirty="0">
                <a:solidFill>
                  <a:schemeClr val="tx1"/>
                </a:solidFill>
                <a:effectLst/>
                <a:latin typeface="+mn-lt"/>
                <a:ea typeface="+mn-ea"/>
                <a:cs typeface="+mn-cs"/>
              </a:rPr>
              <a:t>, the most important exception and arguably the most commonly used one is fair dealing</a:t>
            </a:r>
            <a:r>
              <a:rPr lang="en-CA" sz="1200" b="0" i="0" u="none" strike="noStrike" kern="1200" dirty="0" smtClean="0">
                <a:solidFill>
                  <a:schemeClr val="tx1"/>
                </a:solidFill>
                <a:effectLst/>
                <a:latin typeface="+mn-lt"/>
                <a:ea typeface="+mn-ea"/>
                <a:cs typeface="+mn-cs"/>
              </a:rPr>
              <a:t>.</a:t>
            </a:r>
            <a:endParaRPr lang="en-CA" sz="1200" b="0" i="0" u="none" strike="noStrike" kern="1200" dirty="0">
              <a:solidFill>
                <a:schemeClr val="tx1"/>
              </a:solidFill>
              <a:effectLst/>
              <a:latin typeface="+mn-lt"/>
              <a:ea typeface="+mn-ea"/>
              <a:cs typeface="+mn-cs"/>
            </a:endParaRPr>
          </a:p>
          <a:p>
            <a:endParaRPr lang="en-CA" sz="1200" b="0"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0" i="0" u="none" strike="noStrike" kern="1200" dirty="0">
                <a:solidFill>
                  <a:schemeClr val="tx1"/>
                </a:solidFill>
                <a:effectLst/>
                <a:latin typeface="+mn-lt"/>
                <a:ea typeface="+mn-ea"/>
                <a:cs typeface="+mn-cs"/>
              </a:rPr>
              <a:t> "Fair Dealing" is a statutory right that allows for the reproduction and use of copyright-protected works for certain purposes without requiring permission, provided that the dealing is "fair</a:t>
            </a:r>
            <a:r>
              <a:rPr lang="en-CA" sz="1200" b="0" i="0" u="none" strike="noStrike" kern="1200" dirty="0" smtClean="0">
                <a:solidFill>
                  <a:schemeClr val="tx1"/>
                </a:solidFill>
                <a:effectLst/>
                <a:latin typeface="+mn-lt"/>
                <a:ea typeface="+mn-ea"/>
                <a:cs typeface="+mn-cs"/>
              </a:rPr>
              <a:t>".</a:t>
            </a:r>
            <a:endParaRPr lang="en-US" dirty="0"/>
          </a:p>
        </p:txBody>
      </p:sp>
      <p:sp>
        <p:nvSpPr>
          <p:cNvPr id="4" name="Slide Number Placeholder 3"/>
          <p:cNvSpPr>
            <a:spLocks noGrp="1"/>
          </p:cNvSpPr>
          <p:nvPr>
            <p:ph type="sldNum" sz="quarter" idx="5"/>
          </p:nvPr>
        </p:nvSpPr>
        <p:spPr/>
        <p:txBody>
          <a:bodyPr/>
          <a:lstStyle/>
          <a:p>
            <a:fld id="{3059A8C4-0C62-F94C-981C-DE91E9B672CA}" type="slidenum">
              <a:rPr lang="en-US" smtClean="0"/>
              <a:t>2</a:t>
            </a:fld>
            <a:endParaRPr lang="en-US"/>
          </a:p>
        </p:txBody>
      </p:sp>
    </p:spTree>
    <p:extLst>
      <p:ext uri="{BB962C8B-B14F-4D97-AF65-F5344CB8AC3E}">
        <p14:creationId xmlns:p14="http://schemas.microsoft.com/office/powerpoint/2010/main" val="1190732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3059A8C4-0C62-F94C-981C-DE91E9B672CA}" type="slidenum">
              <a:rPr lang="en-US" smtClean="0"/>
              <a:t>23</a:t>
            </a:fld>
            <a:endParaRPr lang="en-US"/>
          </a:p>
        </p:txBody>
      </p:sp>
    </p:spTree>
    <p:extLst>
      <p:ext uri="{BB962C8B-B14F-4D97-AF65-F5344CB8AC3E}">
        <p14:creationId xmlns:p14="http://schemas.microsoft.com/office/powerpoint/2010/main" val="3959833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CA" sz="1200" b="0" i="0" u="none" strike="noStrike" kern="1200" dirty="0">
                <a:solidFill>
                  <a:schemeClr val="tx1"/>
                </a:solidFill>
                <a:effectLst/>
                <a:latin typeface="+mn-lt"/>
                <a:ea typeface="+mn-ea"/>
                <a:cs typeface="+mn-cs"/>
              </a:rPr>
              <a:t>The purpose of fair dealing is to balance the exclusive right of copyright owners with the rights of users to make use of works where that use is in the public interest. Most Canadians use this legal “breathing space” daily without even knowing it. It is also considered a safeguard for freedom of expression. </a:t>
            </a:r>
            <a:r>
              <a:rPr lang="en-CA" sz="1200" b="0" i="0" u="none" strike="noStrike" kern="1200" dirty="0" smtClean="0">
                <a:solidFill>
                  <a:schemeClr val="tx1"/>
                </a:solidFill>
                <a:effectLst/>
                <a:latin typeface="+mn-lt"/>
                <a:ea typeface="+mn-ea"/>
                <a:cs typeface="+mn-cs"/>
              </a:rPr>
              <a:t>See </a:t>
            </a:r>
            <a:r>
              <a:rPr lang="en-CA" sz="1200" b="0" i="0" u="none" strike="noStrike" kern="1200" dirty="0">
                <a:solidFill>
                  <a:schemeClr val="tx1"/>
                </a:solidFill>
                <a:effectLst/>
                <a:latin typeface="+mn-lt"/>
                <a:ea typeface="+mn-ea"/>
                <a:cs typeface="+mn-cs"/>
              </a:rPr>
              <a:t>the OUC module Section 29: Fair Dealing for some background on this statutory provision</a:t>
            </a:r>
            <a:r>
              <a:rPr lang="en-CA" sz="1200" b="0" i="0" u="none" strike="noStrike" kern="1200" dirty="0" smtClean="0">
                <a:solidFill>
                  <a:schemeClr val="tx1"/>
                </a:solidFill>
                <a:effectLst/>
                <a:latin typeface="+mn-lt"/>
                <a:ea typeface="+mn-ea"/>
                <a:cs typeface="+mn-cs"/>
              </a:rPr>
              <a:t>. Over </a:t>
            </a:r>
            <a:r>
              <a:rPr lang="en-CA" sz="1200" b="0" i="0" u="none" strike="noStrike" kern="1200" dirty="0">
                <a:solidFill>
                  <a:schemeClr val="tx1"/>
                </a:solidFill>
                <a:effectLst/>
                <a:latin typeface="+mn-lt"/>
                <a:ea typeface="+mn-ea"/>
                <a:cs typeface="+mn-cs"/>
              </a:rPr>
              <a:t>a century of Canadian and UK legislation and jurisprudence have shaped how fair dealing is applied in </a:t>
            </a:r>
            <a:r>
              <a:rPr lang="en-CA" sz="1200" b="0" i="0" u="none" strike="noStrike" kern="1200" dirty="0" smtClean="0">
                <a:solidFill>
                  <a:schemeClr val="tx1"/>
                </a:solidFill>
                <a:effectLst/>
                <a:latin typeface="+mn-lt"/>
                <a:ea typeface="+mn-ea"/>
                <a:cs typeface="+mn-cs"/>
              </a:rPr>
              <a:t>Canada.</a:t>
            </a:r>
          </a:p>
          <a:p>
            <a:pPr rtl="0"/>
            <a:endParaRPr lang="en-CA" sz="1200" b="0" i="0" u="none" strike="noStrike"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0" i="0" u="none" strike="noStrike" kern="1200" dirty="0" smtClean="0">
                <a:solidFill>
                  <a:schemeClr val="tx1"/>
                </a:solidFill>
                <a:effectLst/>
                <a:latin typeface="+mn-lt"/>
                <a:ea typeface="+mn-ea"/>
                <a:cs typeface="+mn-cs"/>
              </a:rPr>
              <a:t>So, how can you determine if you can use something under fair dealing? There is a two-step test for assessing whether a particular use of some or all of a copyright-protected work might reasonably count as fair dealing.</a:t>
            </a:r>
            <a:endParaRPr lang="en-US" dirty="0"/>
          </a:p>
        </p:txBody>
      </p:sp>
      <p:sp>
        <p:nvSpPr>
          <p:cNvPr id="4" name="Slide Number Placeholder 3"/>
          <p:cNvSpPr>
            <a:spLocks noGrp="1"/>
          </p:cNvSpPr>
          <p:nvPr>
            <p:ph type="sldNum" sz="quarter" idx="5"/>
          </p:nvPr>
        </p:nvSpPr>
        <p:spPr/>
        <p:txBody>
          <a:bodyPr/>
          <a:lstStyle/>
          <a:p>
            <a:fld id="{3059A8C4-0C62-F94C-981C-DE91E9B672CA}" type="slidenum">
              <a:rPr lang="en-US" smtClean="0"/>
              <a:t>3</a:t>
            </a:fld>
            <a:endParaRPr lang="en-US"/>
          </a:p>
        </p:txBody>
      </p:sp>
    </p:spTree>
    <p:extLst>
      <p:ext uri="{BB962C8B-B14F-4D97-AF65-F5344CB8AC3E}">
        <p14:creationId xmlns:p14="http://schemas.microsoft.com/office/powerpoint/2010/main" val="28050433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CA" sz="1200" b="0" i="0" u="none" strike="noStrike" kern="1200" dirty="0" smtClean="0">
                <a:solidFill>
                  <a:schemeClr val="tx1"/>
                </a:solidFill>
                <a:effectLst/>
                <a:latin typeface="+mn-lt"/>
                <a:ea typeface="+mn-ea"/>
                <a:cs typeface="+mn-cs"/>
              </a:rPr>
              <a:t>The </a:t>
            </a:r>
            <a:r>
              <a:rPr lang="en-CA" sz="1200" b="0" i="0" u="none" strike="noStrike" kern="1200" dirty="0">
                <a:solidFill>
                  <a:schemeClr val="tx1"/>
                </a:solidFill>
                <a:effectLst/>
                <a:latin typeface="+mn-lt"/>
                <a:ea typeface="+mn-ea"/>
                <a:cs typeface="+mn-cs"/>
              </a:rPr>
              <a:t>first step is determining whether the use is eligible to be considered fair dealing. This is done by assessing the purpose of the use. Section 29 of the </a:t>
            </a:r>
            <a:r>
              <a:rPr lang="en-CA" sz="1200" b="0" i="1" u="none" strike="noStrike" kern="1200" dirty="0">
                <a:solidFill>
                  <a:schemeClr val="tx1"/>
                </a:solidFill>
                <a:effectLst/>
                <a:latin typeface="+mn-lt"/>
                <a:ea typeface="+mn-ea"/>
                <a:cs typeface="+mn-cs"/>
              </a:rPr>
              <a:t>Copyright Act </a:t>
            </a:r>
            <a:r>
              <a:rPr lang="en-CA" sz="1200" b="0" i="0" u="none" strike="noStrike" kern="1200" dirty="0">
                <a:solidFill>
                  <a:schemeClr val="tx1"/>
                </a:solidFill>
                <a:effectLst/>
                <a:latin typeface="+mn-lt"/>
                <a:ea typeface="+mn-ea"/>
                <a:cs typeface="+mn-cs"/>
              </a:rPr>
              <a:t>lists five purposes</a:t>
            </a:r>
            <a:r>
              <a:rPr lang="en-CA" sz="1200" b="0" i="0" u="none" strike="noStrike" kern="1200" dirty="0" smtClean="0">
                <a:solidFill>
                  <a:schemeClr val="tx1"/>
                </a:solidFill>
                <a:effectLst/>
                <a:latin typeface="+mn-lt"/>
                <a:ea typeface="+mn-ea"/>
                <a:cs typeface="+mn-cs"/>
              </a:rPr>
              <a:t>: Research, Private </a:t>
            </a:r>
            <a:r>
              <a:rPr lang="en-CA" sz="1200" b="0" i="0" u="none" strike="noStrike" kern="1200" dirty="0">
                <a:solidFill>
                  <a:schemeClr val="tx1"/>
                </a:solidFill>
                <a:effectLst/>
                <a:latin typeface="+mn-lt"/>
                <a:ea typeface="+mn-ea"/>
                <a:cs typeface="+mn-cs"/>
              </a:rPr>
              <a:t>Study</a:t>
            </a:r>
            <a:r>
              <a:rPr lang="en-CA" sz="1200" b="0" i="0" u="none" strike="noStrike" kern="1200" dirty="0" smtClean="0">
                <a:solidFill>
                  <a:schemeClr val="tx1"/>
                </a:solidFill>
                <a:effectLst/>
                <a:latin typeface="+mn-lt"/>
                <a:ea typeface="+mn-ea"/>
                <a:cs typeface="+mn-cs"/>
              </a:rPr>
              <a:t>, Education, Parody</a:t>
            </a:r>
            <a:r>
              <a:rPr lang="en-CA" sz="1200" b="0" i="0" u="none" strike="noStrike" kern="1200" dirty="0">
                <a:solidFill>
                  <a:schemeClr val="tx1"/>
                </a:solidFill>
                <a:effectLst/>
                <a:latin typeface="+mn-lt"/>
                <a:ea typeface="+mn-ea"/>
                <a:cs typeface="+mn-cs"/>
              </a:rPr>
              <a:t>, </a:t>
            </a:r>
            <a:r>
              <a:rPr lang="en-CA" sz="1200" b="0" i="0" u="none" strike="noStrike" kern="1200" dirty="0" smtClean="0">
                <a:solidFill>
                  <a:schemeClr val="tx1"/>
                </a:solidFill>
                <a:effectLst/>
                <a:latin typeface="+mn-lt"/>
                <a:ea typeface="+mn-ea"/>
                <a:cs typeface="+mn-cs"/>
              </a:rPr>
              <a:t>and Satire. </a:t>
            </a:r>
          </a:p>
          <a:p>
            <a:pPr rtl="0"/>
            <a:endParaRPr lang="en-CA" sz="1200" b="0" i="0" u="none" strike="noStrike" kern="1200" dirty="0">
              <a:solidFill>
                <a:schemeClr val="tx1"/>
              </a:solidFill>
              <a:effectLst/>
              <a:latin typeface="+mn-lt"/>
              <a:ea typeface="+mn-ea"/>
              <a:cs typeface="+mn-cs"/>
            </a:endParaRPr>
          </a:p>
          <a:p>
            <a:pPr rtl="0"/>
            <a:r>
              <a:rPr lang="en-CA" sz="1200" b="0" i="0" u="none" strike="noStrike" kern="1200" dirty="0">
                <a:solidFill>
                  <a:schemeClr val="tx1"/>
                </a:solidFill>
                <a:effectLst/>
                <a:latin typeface="+mn-lt"/>
                <a:ea typeface="+mn-ea"/>
                <a:cs typeface="+mn-cs"/>
              </a:rPr>
              <a:t>The use of copyright-protected material for any of these purposes will not infringe copyright if that use is accepted by the rights holder or determined by a court of law to be fair</a:t>
            </a:r>
            <a:r>
              <a:rPr lang="en-CA" sz="1200" b="0" i="0" u="none" strike="noStrike" kern="1200" dirty="0" smtClean="0">
                <a:solidFill>
                  <a:schemeClr val="tx1"/>
                </a:solidFill>
                <a:effectLst/>
                <a:latin typeface="+mn-lt"/>
                <a:ea typeface="+mn-ea"/>
                <a:cs typeface="+mn-cs"/>
              </a:rPr>
              <a:t>. </a:t>
            </a:r>
          </a:p>
          <a:p>
            <a:pPr rtl="0"/>
            <a:endParaRPr lang="en-CA" sz="1200" b="0" i="0" u="none" strike="noStrike" kern="1200" dirty="0" smtClean="0">
              <a:solidFill>
                <a:schemeClr val="tx1"/>
              </a:solidFill>
              <a:effectLst/>
              <a:latin typeface="+mn-lt"/>
              <a:ea typeface="+mn-ea"/>
              <a:cs typeface="+mn-cs"/>
            </a:endParaRPr>
          </a:p>
          <a:p>
            <a:pPr rtl="0"/>
            <a:r>
              <a:rPr lang="en-CA" sz="1200" b="0" i="0" u="none" strike="noStrike" kern="1200" dirty="0" smtClean="0">
                <a:solidFill>
                  <a:schemeClr val="tx1"/>
                </a:solidFill>
                <a:effectLst/>
                <a:latin typeface="+mn-lt"/>
                <a:ea typeface="+mn-ea"/>
                <a:cs typeface="+mn-cs"/>
              </a:rPr>
              <a:t>The </a:t>
            </a:r>
            <a:r>
              <a:rPr lang="en-CA" sz="1200" b="0" i="1" u="none" strike="noStrike" kern="1200" dirty="0">
                <a:solidFill>
                  <a:schemeClr val="tx1"/>
                </a:solidFill>
                <a:effectLst/>
                <a:latin typeface="+mn-lt"/>
                <a:ea typeface="+mn-ea"/>
                <a:cs typeface="+mn-cs"/>
              </a:rPr>
              <a:t>Act</a:t>
            </a:r>
            <a:r>
              <a:rPr lang="en-CA" sz="1200" b="0" i="0" u="none" strike="noStrike" kern="1200" dirty="0">
                <a:solidFill>
                  <a:schemeClr val="tx1"/>
                </a:solidFill>
                <a:effectLst/>
                <a:latin typeface="+mn-lt"/>
                <a:ea typeface="+mn-ea"/>
                <a:cs typeface="+mn-cs"/>
              </a:rPr>
              <a:t> identifies three additional purposes for which fair dealing might also apply. These are: </a:t>
            </a:r>
            <a:r>
              <a:rPr lang="en-CA" sz="1200" b="0" i="0" u="none" strike="noStrike" kern="1200" dirty="0" smtClean="0">
                <a:solidFill>
                  <a:schemeClr val="tx1"/>
                </a:solidFill>
                <a:effectLst/>
                <a:latin typeface="+mn-lt"/>
                <a:ea typeface="+mn-ea"/>
                <a:cs typeface="+mn-cs"/>
              </a:rPr>
              <a:t>criticism </a:t>
            </a:r>
            <a:r>
              <a:rPr lang="en-CA" sz="1200" b="0" i="0" u="none" strike="noStrike" kern="1200" dirty="0">
                <a:solidFill>
                  <a:schemeClr val="tx1"/>
                </a:solidFill>
                <a:effectLst/>
                <a:latin typeface="+mn-lt"/>
                <a:ea typeface="+mn-ea"/>
                <a:cs typeface="+mn-cs"/>
              </a:rPr>
              <a:t>or review, and </a:t>
            </a:r>
            <a:r>
              <a:rPr lang="en-CA" sz="1200" b="0" i="0" u="none" strike="noStrike" kern="1200" dirty="0" smtClean="0">
                <a:solidFill>
                  <a:schemeClr val="tx1"/>
                </a:solidFill>
                <a:effectLst/>
                <a:latin typeface="+mn-lt"/>
                <a:ea typeface="+mn-ea"/>
                <a:cs typeface="+mn-cs"/>
              </a:rPr>
              <a:t>news </a:t>
            </a:r>
            <a:r>
              <a:rPr lang="en-CA" sz="1200" b="0" i="0" u="none" strike="noStrike" kern="1200" dirty="0">
                <a:solidFill>
                  <a:schemeClr val="tx1"/>
                </a:solidFill>
                <a:effectLst/>
                <a:latin typeface="+mn-lt"/>
                <a:ea typeface="+mn-ea"/>
                <a:cs typeface="+mn-cs"/>
              </a:rPr>
              <a:t>reporting</a:t>
            </a:r>
            <a:r>
              <a:rPr lang="en-CA" sz="1200" b="0" i="0" u="none" strike="noStrike" kern="1200" dirty="0" smtClean="0">
                <a:solidFill>
                  <a:schemeClr val="tx1"/>
                </a:solidFill>
                <a:effectLst/>
                <a:latin typeface="+mn-lt"/>
                <a:ea typeface="+mn-ea"/>
                <a:cs typeface="+mn-cs"/>
              </a:rPr>
              <a:t>.</a:t>
            </a:r>
          </a:p>
          <a:p>
            <a:pPr rtl="0"/>
            <a:endParaRPr lang="en-CA" sz="1200" b="0" i="0" u="none" strike="noStrike" kern="1200" dirty="0">
              <a:solidFill>
                <a:schemeClr val="tx1"/>
              </a:solidFill>
              <a:effectLst/>
              <a:latin typeface="+mn-lt"/>
              <a:ea typeface="+mn-ea"/>
              <a:cs typeface="+mn-cs"/>
            </a:endParaRPr>
          </a:p>
          <a:p>
            <a:pPr rtl="0"/>
            <a:r>
              <a:rPr lang="en-CA" sz="1200" b="0" i="0" u="none" strike="noStrike" kern="1200" dirty="0">
                <a:solidFill>
                  <a:schemeClr val="tx1"/>
                </a:solidFill>
                <a:effectLst/>
                <a:latin typeface="+mn-lt"/>
                <a:ea typeface="+mn-ea"/>
                <a:cs typeface="+mn-cs"/>
              </a:rPr>
              <a:t>These are separated from the initial list of five because they carry the additional requirement of including proper attribution when used</a:t>
            </a:r>
            <a:r>
              <a:rPr lang="en-CA" sz="1200" b="0" i="0" u="none" strike="noStrike" kern="1200" dirty="0" smtClean="0">
                <a:solidFill>
                  <a:schemeClr val="tx1"/>
                </a:solidFill>
                <a:effectLst/>
                <a:latin typeface="+mn-lt"/>
                <a:ea typeface="+mn-ea"/>
                <a:cs typeface="+mn-cs"/>
              </a:rPr>
              <a:t>.</a:t>
            </a:r>
          </a:p>
          <a:p>
            <a:pPr rtl="0"/>
            <a:endParaRPr lang="en-CA" sz="1200" b="0" i="0" u="none" strike="noStrike" kern="1200" dirty="0" smtClean="0">
              <a:solidFill>
                <a:schemeClr val="tx1"/>
              </a:solidFill>
              <a:effectLst/>
              <a:latin typeface="+mn-lt"/>
              <a:ea typeface="+mn-ea"/>
              <a:cs typeface="+mn-cs"/>
            </a:endParaRPr>
          </a:p>
          <a:p>
            <a:pPr rtl="0"/>
            <a:r>
              <a:rPr lang="en-CA" sz="1200" b="0" i="0" u="none" strike="noStrike" kern="1200" dirty="0" smtClean="0">
                <a:solidFill>
                  <a:schemeClr val="tx1"/>
                </a:solidFill>
                <a:effectLst/>
                <a:latin typeface="+mn-lt"/>
                <a:ea typeface="+mn-ea"/>
                <a:cs typeface="+mn-cs"/>
              </a:rPr>
              <a:t>Just </a:t>
            </a:r>
            <a:r>
              <a:rPr lang="en-CA" sz="1200" b="0" i="0" u="none" strike="noStrike" kern="1200" dirty="0">
                <a:solidFill>
                  <a:schemeClr val="tx1"/>
                </a:solidFill>
                <a:effectLst/>
                <a:latin typeface="+mn-lt"/>
                <a:ea typeface="+mn-ea"/>
                <a:cs typeface="+mn-cs"/>
              </a:rPr>
              <a:t>meeting one of the purposes in the first step doesn’t mean that the use is fair. </a:t>
            </a:r>
            <a:r>
              <a:rPr lang="en-CA" sz="1200" b="0" i="0" u="none" strike="noStrike" kern="1200" dirty="0" smtClean="0">
                <a:solidFill>
                  <a:schemeClr val="tx1"/>
                </a:solidFill>
                <a:effectLst/>
                <a:latin typeface="+mn-lt"/>
                <a:ea typeface="+mn-ea"/>
                <a:cs typeface="+mn-cs"/>
              </a:rPr>
              <a:t>It depends </a:t>
            </a:r>
            <a:r>
              <a:rPr lang="en-CA" sz="1200" b="0" i="0" u="none" strike="noStrike" kern="1200" dirty="0">
                <a:solidFill>
                  <a:schemeClr val="tx1"/>
                </a:solidFill>
                <a:effectLst/>
                <a:latin typeface="+mn-lt"/>
                <a:ea typeface="+mn-ea"/>
                <a:cs typeface="+mn-cs"/>
              </a:rPr>
              <a:t>on the outcome of the second step, the </a:t>
            </a:r>
            <a:r>
              <a:rPr lang="en-CA" sz="1200" b="0" i="0" u="none" strike="noStrike" kern="1200" dirty="0" smtClean="0">
                <a:solidFill>
                  <a:schemeClr val="tx1"/>
                </a:solidFill>
                <a:effectLst/>
                <a:latin typeface="+mn-lt"/>
                <a:ea typeface="+mn-ea"/>
                <a:cs typeface="+mn-cs"/>
              </a:rPr>
              <a:t>six-factor test. </a:t>
            </a:r>
            <a:r>
              <a:rPr lang="en-CA" sz="1200" b="0" i="0" u="none" strike="noStrike" kern="1200" dirty="0">
                <a:solidFill>
                  <a:schemeClr val="tx1"/>
                </a:solidFill>
                <a:effectLst/>
                <a:latin typeface="+mn-lt"/>
                <a:ea typeface="+mn-ea"/>
                <a:cs typeface="+mn-cs"/>
              </a:rPr>
              <a:t>The first step makes it clear that if your use falls outside of the eight purposes, then you cannot rely on fair dealing. However, it is important to note that the eight purposes are intended to be considered broadly </a:t>
            </a:r>
            <a:r>
              <a:rPr lang="en-CA" sz="1200" b="0" i="0" u="none" strike="noStrike" kern="1200" dirty="0" smtClean="0">
                <a:solidFill>
                  <a:schemeClr val="tx1"/>
                </a:solidFill>
                <a:effectLst/>
                <a:latin typeface="+mn-lt"/>
                <a:ea typeface="+mn-ea"/>
                <a:cs typeface="+mn-cs"/>
              </a:rPr>
              <a:t>– </a:t>
            </a:r>
            <a:r>
              <a:rPr lang="en-CA" sz="1200" b="0" i="0" u="none" strike="noStrike" kern="1200" dirty="0">
                <a:solidFill>
                  <a:schemeClr val="tx1"/>
                </a:solidFill>
                <a:effectLst/>
                <a:latin typeface="+mn-lt"/>
                <a:ea typeface="+mn-ea"/>
                <a:cs typeface="+mn-cs"/>
              </a:rPr>
              <a:t>for example listening to short previews of music before purchasing is considered research</a:t>
            </a:r>
            <a:r>
              <a:rPr lang="en-CA" sz="1200" b="0" i="0" u="none" strike="noStrike" kern="1200" dirty="0" smtClean="0">
                <a:solidFill>
                  <a:schemeClr val="tx1"/>
                </a:solidFill>
                <a:effectLst/>
                <a:latin typeface="+mn-lt"/>
                <a:ea typeface="+mn-ea"/>
                <a:cs typeface="+mn-cs"/>
              </a:rPr>
              <a:t>.</a:t>
            </a:r>
            <a:endParaRPr lang="en-US" dirty="0"/>
          </a:p>
        </p:txBody>
      </p:sp>
      <p:sp>
        <p:nvSpPr>
          <p:cNvPr id="4" name="Slide Number Placeholder 3"/>
          <p:cNvSpPr>
            <a:spLocks noGrp="1"/>
          </p:cNvSpPr>
          <p:nvPr>
            <p:ph type="sldNum" sz="quarter" idx="5"/>
          </p:nvPr>
        </p:nvSpPr>
        <p:spPr/>
        <p:txBody>
          <a:bodyPr/>
          <a:lstStyle/>
          <a:p>
            <a:fld id="{3059A8C4-0C62-F94C-981C-DE91E9B672CA}" type="slidenum">
              <a:rPr lang="en-US" smtClean="0"/>
              <a:t>4</a:t>
            </a:fld>
            <a:endParaRPr lang="en-US"/>
          </a:p>
        </p:txBody>
      </p:sp>
    </p:spTree>
    <p:extLst>
      <p:ext uri="{BB962C8B-B14F-4D97-AF65-F5344CB8AC3E}">
        <p14:creationId xmlns:p14="http://schemas.microsoft.com/office/powerpoint/2010/main" val="16220899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CA" sz="1200" b="0" i="0" u="none" strike="noStrike" kern="1200" dirty="0">
                <a:solidFill>
                  <a:schemeClr val="tx1"/>
                </a:solidFill>
                <a:effectLst/>
                <a:latin typeface="+mn-lt"/>
                <a:ea typeface="+mn-ea"/>
                <a:cs typeface="+mn-cs"/>
              </a:rPr>
              <a:t>The Supreme Court has noted that “In mandating a generous interpretation of the fair dealing purposes, including “research”, the Court in </a:t>
            </a:r>
            <a:r>
              <a:rPr lang="en-CA" sz="1200" b="0" i="1" u="none" strike="noStrike" kern="1200" dirty="0">
                <a:solidFill>
                  <a:schemeClr val="tx1"/>
                </a:solidFill>
                <a:effectLst/>
                <a:latin typeface="+mn-lt"/>
                <a:ea typeface="+mn-ea"/>
                <a:cs typeface="+mn-cs"/>
              </a:rPr>
              <a:t>CCH</a:t>
            </a:r>
            <a:r>
              <a:rPr lang="en-CA" sz="1200" b="0" i="0" u="none" strike="noStrike" kern="1200" dirty="0">
                <a:solidFill>
                  <a:schemeClr val="tx1"/>
                </a:solidFill>
                <a:effectLst/>
                <a:latin typeface="+mn-lt"/>
                <a:ea typeface="+mn-ea"/>
                <a:cs typeface="+mn-cs"/>
              </a:rPr>
              <a:t> created a relatively low threshold for the first step so that the analytical heavy-hitting is done in determining whether the dealing was fair.” (SOCAN v. Bell, </a:t>
            </a:r>
            <a:r>
              <a:rPr lang="en-CA" sz="1200" b="0" i="0" u="none" strike="noStrike" kern="1200" dirty="0" smtClean="0">
                <a:solidFill>
                  <a:schemeClr val="tx1"/>
                </a:solidFill>
                <a:effectLst/>
                <a:latin typeface="+mn-lt"/>
                <a:ea typeface="+mn-ea"/>
                <a:cs typeface="+mn-cs"/>
              </a:rPr>
              <a:t>para. </a:t>
            </a:r>
            <a:r>
              <a:rPr lang="en-CA" sz="1200" b="0" i="0" u="none" strike="noStrike" kern="1200" dirty="0">
                <a:solidFill>
                  <a:schemeClr val="tx1"/>
                </a:solidFill>
                <a:effectLst/>
                <a:latin typeface="+mn-lt"/>
                <a:ea typeface="+mn-ea"/>
                <a:cs typeface="+mn-cs"/>
              </a:rPr>
              <a:t>27). So, what does this “analytical heavy hitting” look like</a:t>
            </a:r>
            <a:r>
              <a:rPr lang="en-CA" sz="1200" b="0" i="0" u="none" strike="noStrike" kern="1200" dirty="0" smtClean="0">
                <a:solidFill>
                  <a:schemeClr val="tx1"/>
                </a:solidFill>
                <a:effectLst/>
                <a:latin typeface="+mn-lt"/>
                <a:ea typeface="+mn-ea"/>
                <a:cs typeface="+mn-cs"/>
              </a:rPr>
              <a:t>?</a:t>
            </a:r>
            <a:endParaRPr lang="en-US" dirty="0"/>
          </a:p>
        </p:txBody>
      </p:sp>
      <p:sp>
        <p:nvSpPr>
          <p:cNvPr id="4" name="Slide Number Placeholder 3"/>
          <p:cNvSpPr>
            <a:spLocks noGrp="1"/>
          </p:cNvSpPr>
          <p:nvPr>
            <p:ph type="sldNum" sz="quarter" idx="5"/>
          </p:nvPr>
        </p:nvSpPr>
        <p:spPr/>
        <p:txBody>
          <a:bodyPr/>
          <a:lstStyle/>
          <a:p>
            <a:fld id="{3059A8C4-0C62-F94C-981C-DE91E9B672CA}" type="slidenum">
              <a:rPr lang="en-US" smtClean="0"/>
              <a:t>5</a:t>
            </a:fld>
            <a:endParaRPr lang="en-US"/>
          </a:p>
        </p:txBody>
      </p:sp>
    </p:spTree>
    <p:extLst>
      <p:ext uri="{BB962C8B-B14F-4D97-AF65-F5344CB8AC3E}">
        <p14:creationId xmlns:p14="http://schemas.microsoft.com/office/powerpoint/2010/main" val="25910258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CA" sz="1200" b="0" i="0" u="none" strike="noStrike" kern="1200" dirty="0">
                <a:solidFill>
                  <a:schemeClr val="tx1"/>
                </a:solidFill>
                <a:effectLst/>
                <a:latin typeface="+mn-lt"/>
                <a:ea typeface="+mn-ea"/>
                <a:cs typeface="+mn-cs"/>
              </a:rPr>
              <a:t>The six-factor test is used to assess whether the use of the work can be reasonably considered as fair</a:t>
            </a:r>
            <a:r>
              <a:rPr lang="en-CA" sz="1200" b="0" i="0" u="none" strike="noStrike" kern="1200" dirty="0" smtClean="0">
                <a:solidFill>
                  <a:schemeClr val="tx1"/>
                </a:solidFill>
                <a:effectLst/>
                <a:latin typeface="+mn-lt"/>
                <a:ea typeface="+mn-ea"/>
                <a:cs typeface="+mn-cs"/>
              </a:rPr>
              <a:t>. The </a:t>
            </a:r>
            <a:r>
              <a:rPr lang="en-CA" sz="1200" b="0" i="0" u="none" strike="noStrike" kern="1200" dirty="0">
                <a:solidFill>
                  <a:schemeClr val="tx1"/>
                </a:solidFill>
                <a:effectLst/>
                <a:latin typeface="+mn-lt"/>
                <a:ea typeface="+mn-ea"/>
                <a:cs typeface="+mn-cs"/>
              </a:rPr>
              <a:t>six-factors are: </a:t>
            </a:r>
            <a:r>
              <a:rPr lang="en-CA" sz="1200" b="0" i="0" u="none" strike="noStrike" kern="1200" dirty="0" smtClean="0">
                <a:solidFill>
                  <a:schemeClr val="tx1"/>
                </a:solidFill>
                <a:effectLst/>
                <a:latin typeface="+mn-lt"/>
                <a:ea typeface="+mn-ea"/>
                <a:cs typeface="+mn-cs"/>
              </a:rPr>
              <a:t>The </a:t>
            </a:r>
            <a:r>
              <a:rPr lang="en-CA" sz="1200" b="0" i="0" u="none" strike="noStrike" kern="1200" dirty="0">
                <a:solidFill>
                  <a:schemeClr val="tx1"/>
                </a:solidFill>
                <a:effectLst/>
                <a:latin typeface="+mn-lt"/>
                <a:ea typeface="+mn-ea"/>
                <a:cs typeface="+mn-cs"/>
              </a:rPr>
              <a:t>purpose of the dealing, </a:t>
            </a:r>
            <a:r>
              <a:rPr lang="en-CA" sz="1200" b="0" i="0" u="none" strike="noStrike" kern="1200" dirty="0" smtClean="0">
                <a:solidFill>
                  <a:schemeClr val="tx1"/>
                </a:solidFill>
                <a:effectLst/>
                <a:latin typeface="+mn-lt"/>
                <a:ea typeface="+mn-ea"/>
                <a:cs typeface="+mn-cs"/>
              </a:rPr>
              <a:t>the </a:t>
            </a:r>
            <a:r>
              <a:rPr lang="en-CA" sz="1200" b="0" i="0" u="none" strike="noStrike" kern="1200" dirty="0">
                <a:solidFill>
                  <a:schemeClr val="tx1"/>
                </a:solidFill>
                <a:effectLst/>
                <a:latin typeface="+mn-lt"/>
                <a:ea typeface="+mn-ea"/>
                <a:cs typeface="+mn-cs"/>
              </a:rPr>
              <a:t>character of the dealing, </a:t>
            </a:r>
            <a:r>
              <a:rPr lang="en-CA" sz="1200" b="0" i="0" u="none" strike="noStrike" kern="1200" dirty="0" smtClean="0">
                <a:solidFill>
                  <a:schemeClr val="tx1"/>
                </a:solidFill>
                <a:effectLst/>
                <a:latin typeface="+mn-lt"/>
                <a:ea typeface="+mn-ea"/>
                <a:cs typeface="+mn-cs"/>
              </a:rPr>
              <a:t>the </a:t>
            </a:r>
            <a:r>
              <a:rPr lang="en-CA" sz="1200" b="0" i="0" u="none" strike="noStrike" kern="1200" dirty="0">
                <a:solidFill>
                  <a:schemeClr val="tx1"/>
                </a:solidFill>
                <a:effectLst/>
                <a:latin typeface="+mn-lt"/>
                <a:ea typeface="+mn-ea"/>
                <a:cs typeface="+mn-cs"/>
              </a:rPr>
              <a:t>amount of the dealing, </a:t>
            </a:r>
            <a:r>
              <a:rPr lang="en-CA" sz="1200" b="0" i="0" u="none" strike="noStrike" kern="1200" dirty="0" smtClean="0">
                <a:solidFill>
                  <a:schemeClr val="tx1"/>
                </a:solidFill>
                <a:effectLst/>
                <a:latin typeface="+mn-lt"/>
                <a:ea typeface="+mn-ea"/>
                <a:cs typeface="+mn-cs"/>
              </a:rPr>
              <a:t>alternatives </a:t>
            </a:r>
            <a:r>
              <a:rPr lang="en-CA" sz="1200" b="0" i="0" u="none" strike="noStrike" kern="1200" dirty="0">
                <a:solidFill>
                  <a:schemeClr val="tx1"/>
                </a:solidFill>
                <a:effectLst/>
                <a:latin typeface="+mn-lt"/>
                <a:ea typeface="+mn-ea"/>
                <a:cs typeface="+mn-cs"/>
              </a:rPr>
              <a:t>to the dealing, </a:t>
            </a:r>
            <a:r>
              <a:rPr lang="en-CA" sz="1200" b="0" i="0" u="none" strike="noStrike" kern="1200" dirty="0" smtClean="0">
                <a:solidFill>
                  <a:schemeClr val="tx1"/>
                </a:solidFill>
                <a:effectLst/>
                <a:latin typeface="+mn-lt"/>
                <a:ea typeface="+mn-ea"/>
                <a:cs typeface="+mn-cs"/>
              </a:rPr>
              <a:t>the </a:t>
            </a:r>
            <a:r>
              <a:rPr lang="en-CA" sz="1200" b="0" i="0" u="none" strike="noStrike" kern="1200" dirty="0">
                <a:solidFill>
                  <a:schemeClr val="tx1"/>
                </a:solidFill>
                <a:effectLst/>
                <a:latin typeface="+mn-lt"/>
                <a:ea typeface="+mn-ea"/>
                <a:cs typeface="+mn-cs"/>
              </a:rPr>
              <a:t>nature of the work, and </a:t>
            </a:r>
            <a:r>
              <a:rPr lang="en-CA" sz="1200" b="0" i="0" u="none" strike="noStrike" kern="1200" dirty="0" smtClean="0">
                <a:solidFill>
                  <a:schemeClr val="tx1"/>
                </a:solidFill>
                <a:effectLst/>
                <a:latin typeface="+mn-lt"/>
                <a:ea typeface="+mn-ea"/>
                <a:cs typeface="+mn-cs"/>
              </a:rPr>
              <a:t>the </a:t>
            </a:r>
            <a:r>
              <a:rPr lang="en-CA" sz="1200" b="0" i="0" u="none" strike="noStrike" kern="1200" dirty="0">
                <a:solidFill>
                  <a:schemeClr val="tx1"/>
                </a:solidFill>
                <a:effectLst/>
                <a:latin typeface="+mn-lt"/>
                <a:ea typeface="+mn-ea"/>
                <a:cs typeface="+mn-cs"/>
              </a:rPr>
              <a:t>effect of the dealing. </a:t>
            </a:r>
            <a:endParaRPr lang="en-CA" sz="1200" b="0" i="0" u="none" strike="noStrike" kern="1200" dirty="0" smtClean="0">
              <a:solidFill>
                <a:schemeClr val="tx1"/>
              </a:solidFill>
              <a:effectLst/>
              <a:latin typeface="+mn-lt"/>
              <a:ea typeface="+mn-ea"/>
              <a:cs typeface="+mn-cs"/>
            </a:endParaRPr>
          </a:p>
          <a:p>
            <a:pPr rtl="0"/>
            <a:endParaRPr lang="en-CA" sz="1200" b="0" i="0" u="none" strike="noStrike" kern="1200" dirty="0">
              <a:solidFill>
                <a:schemeClr val="tx1"/>
              </a:solidFill>
              <a:effectLst/>
              <a:latin typeface="+mn-lt"/>
              <a:ea typeface="+mn-ea"/>
              <a:cs typeface="+mn-cs"/>
            </a:endParaRPr>
          </a:p>
          <a:p>
            <a:pPr rtl="0"/>
            <a:r>
              <a:rPr lang="en-CA" sz="1200" b="0" i="0" u="none" strike="noStrike" kern="1200" dirty="0" smtClean="0">
                <a:solidFill>
                  <a:schemeClr val="tx1"/>
                </a:solidFill>
                <a:effectLst/>
                <a:latin typeface="+mn-lt"/>
                <a:ea typeface="+mn-ea"/>
                <a:cs typeface="+mn-cs"/>
              </a:rPr>
              <a:t>It </a:t>
            </a:r>
            <a:r>
              <a:rPr lang="en-CA" sz="1200" b="0" i="0" u="none" strike="noStrike" kern="1200" dirty="0">
                <a:solidFill>
                  <a:schemeClr val="tx1"/>
                </a:solidFill>
                <a:effectLst/>
                <a:latin typeface="+mn-lt"/>
                <a:ea typeface="+mn-ea"/>
                <a:cs typeface="+mn-cs"/>
              </a:rPr>
              <a:t>is important to note that not all factors will apply in all cases, and the factors do not need to be equally weighted. These factors are simply a guide to making an interpretation of whether a dealing should ultimately be considered to be fair. The Supreme Court also noted that in future cases other factors beyond these six may be considered. </a:t>
            </a:r>
            <a:endParaRPr lang="en-CA" sz="1200" b="0" i="0" u="none" strike="noStrike" kern="1200" dirty="0" smtClean="0">
              <a:solidFill>
                <a:schemeClr val="tx1"/>
              </a:solidFill>
              <a:effectLst/>
              <a:latin typeface="+mn-lt"/>
              <a:ea typeface="+mn-ea"/>
              <a:cs typeface="+mn-cs"/>
            </a:endParaRPr>
          </a:p>
          <a:p>
            <a:pPr rtl="0"/>
            <a:endParaRPr lang="en-CA" sz="1200" b="0" i="0" u="none" strike="noStrike" kern="1200" dirty="0" smtClean="0">
              <a:solidFill>
                <a:schemeClr val="tx1"/>
              </a:solidFill>
              <a:effectLst/>
              <a:latin typeface="+mn-lt"/>
              <a:ea typeface="+mn-ea"/>
              <a:cs typeface="+mn-cs"/>
            </a:endParaRPr>
          </a:p>
          <a:p>
            <a:pPr rtl="0"/>
            <a:r>
              <a:rPr lang="en-CA" sz="1200" b="0" i="0" u="none" strike="noStrike" kern="1200" dirty="0" smtClean="0">
                <a:solidFill>
                  <a:schemeClr val="tx1"/>
                </a:solidFill>
                <a:effectLst/>
                <a:latin typeface="+mn-lt"/>
                <a:ea typeface="+mn-ea"/>
                <a:cs typeface="+mn-cs"/>
              </a:rPr>
              <a:t>So </a:t>
            </a:r>
            <a:r>
              <a:rPr lang="en-CA" sz="1200" b="0" i="0" u="none" strike="noStrike" kern="1200" dirty="0">
                <a:solidFill>
                  <a:schemeClr val="tx1"/>
                </a:solidFill>
                <a:effectLst/>
                <a:latin typeface="+mn-lt"/>
                <a:ea typeface="+mn-ea"/>
                <a:cs typeface="+mn-cs"/>
              </a:rPr>
              <a:t>how do you apply the six factors? Fortunately, the Supreme Court in three fair dealing decisions (</a:t>
            </a:r>
            <a:r>
              <a:rPr lang="en-CA" sz="1200" b="0" i="1" u="none" strike="noStrike" kern="1200" dirty="0">
                <a:solidFill>
                  <a:schemeClr val="tx1"/>
                </a:solidFill>
                <a:effectLst/>
                <a:latin typeface="+mn-lt"/>
                <a:ea typeface="+mn-ea"/>
                <a:cs typeface="+mn-cs"/>
              </a:rPr>
              <a:t>CCH</a:t>
            </a:r>
            <a:r>
              <a:rPr lang="en-CA" sz="1200" b="0" i="0" u="none" strike="noStrike" kern="1200" dirty="0">
                <a:solidFill>
                  <a:schemeClr val="tx1"/>
                </a:solidFill>
                <a:effectLst/>
                <a:latin typeface="+mn-lt"/>
                <a:ea typeface="+mn-ea"/>
                <a:cs typeface="+mn-cs"/>
              </a:rPr>
              <a:t>, </a:t>
            </a:r>
            <a:r>
              <a:rPr lang="en-CA" sz="1200" b="0" i="1" u="none" strike="noStrike" kern="1200" dirty="0">
                <a:solidFill>
                  <a:schemeClr val="tx1"/>
                </a:solidFill>
                <a:effectLst/>
                <a:latin typeface="+mn-lt"/>
                <a:ea typeface="+mn-ea"/>
                <a:cs typeface="+mn-cs"/>
              </a:rPr>
              <a:t>SOCAN</a:t>
            </a:r>
            <a:r>
              <a:rPr lang="en-CA" sz="1200" b="0" i="0" u="none" strike="noStrike" kern="1200" dirty="0">
                <a:solidFill>
                  <a:schemeClr val="tx1"/>
                </a:solidFill>
                <a:effectLst/>
                <a:latin typeface="+mn-lt"/>
                <a:ea typeface="+mn-ea"/>
                <a:cs typeface="+mn-cs"/>
              </a:rPr>
              <a:t> and </a:t>
            </a:r>
            <a:r>
              <a:rPr lang="en-CA" sz="1200" b="0" i="1" u="none" strike="noStrike" kern="1200" dirty="0">
                <a:solidFill>
                  <a:schemeClr val="tx1"/>
                </a:solidFill>
                <a:effectLst/>
                <a:latin typeface="+mn-lt"/>
                <a:ea typeface="+mn-ea"/>
                <a:cs typeface="+mn-cs"/>
              </a:rPr>
              <a:t>Alberta</a:t>
            </a:r>
            <a:r>
              <a:rPr lang="en-CA" sz="1200" b="0" i="0" u="none" strike="noStrike" kern="1200" dirty="0">
                <a:solidFill>
                  <a:schemeClr val="tx1"/>
                </a:solidFill>
                <a:effectLst/>
                <a:latin typeface="+mn-lt"/>
                <a:ea typeface="+mn-ea"/>
                <a:cs typeface="+mn-cs"/>
              </a:rPr>
              <a:t>) has provided some guidance on how to understand and apply the factors</a:t>
            </a:r>
            <a:r>
              <a:rPr lang="en-CA" sz="1200" b="0" i="0" u="none" strike="noStrike" kern="1200" dirty="0" smtClean="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5"/>
          </p:nvPr>
        </p:nvSpPr>
        <p:spPr/>
        <p:txBody>
          <a:bodyPr/>
          <a:lstStyle/>
          <a:p>
            <a:fld id="{3059A8C4-0C62-F94C-981C-DE91E9B672CA}" type="slidenum">
              <a:rPr lang="en-US" smtClean="0"/>
              <a:t>6</a:t>
            </a:fld>
            <a:endParaRPr lang="en-US"/>
          </a:p>
        </p:txBody>
      </p:sp>
    </p:spTree>
    <p:extLst>
      <p:ext uri="{BB962C8B-B14F-4D97-AF65-F5344CB8AC3E}">
        <p14:creationId xmlns:p14="http://schemas.microsoft.com/office/powerpoint/2010/main" val="14592320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CA" sz="1200" b="0" i="0" u="none" strike="noStrike" kern="1200" dirty="0">
                <a:solidFill>
                  <a:schemeClr val="tx1"/>
                </a:solidFill>
                <a:effectLst/>
                <a:latin typeface="+mn-lt"/>
                <a:ea typeface="+mn-ea"/>
                <a:cs typeface="+mn-cs"/>
              </a:rPr>
              <a:t>With regard to the purpose of the dealing, the court in </a:t>
            </a:r>
            <a:r>
              <a:rPr lang="en-CA" sz="1200" b="0" i="1" u="none" strike="noStrike" kern="1200" dirty="0">
                <a:solidFill>
                  <a:schemeClr val="tx1"/>
                </a:solidFill>
                <a:effectLst/>
                <a:latin typeface="+mn-lt"/>
                <a:ea typeface="+mn-ea"/>
                <a:cs typeface="+mn-cs"/>
              </a:rPr>
              <a:t>CCH </a:t>
            </a:r>
            <a:r>
              <a:rPr lang="en-CA" sz="1200" b="0" i="0" u="none" strike="noStrike" kern="1200" dirty="0">
                <a:solidFill>
                  <a:schemeClr val="tx1"/>
                </a:solidFill>
                <a:effectLst/>
                <a:latin typeface="+mn-lt"/>
                <a:ea typeface="+mn-ea"/>
                <a:cs typeface="+mn-cs"/>
              </a:rPr>
              <a:t>stressed that the </a:t>
            </a:r>
            <a:r>
              <a:rPr lang="en-CA" sz="1200" b="0" i="0" u="none" strike="noStrike" kern="1200" dirty="0" smtClean="0">
                <a:solidFill>
                  <a:schemeClr val="tx1"/>
                </a:solidFill>
                <a:effectLst/>
                <a:latin typeface="+mn-lt"/>
                <a:ea typeface="+mn-ea"/>
                <a:cs typeface="+mn-cs"/>
              </a:rPr>
              <a:t>users’ </a:t>
            </a:r>
            <a:r>
              <a:rPr lang="en-CA" sz="1200" b="0" i="0" u="none" strike="noStrike" kern="1200" dirty="0">
                <a:solidFill>
                  <a:schemeClr val="tx1"/>
                </a:solidFill>
                <a:effectLst/>
                <a:latin typeface="+mn-lt"/>
                <a:ea typeface="+mn-ea"/>
                <a:cs typeface="+mn-cs"/>
              </a:rPr>
              <a:t>real motive should be considered, and added that, for example, research done for a commercial purpose may not be as fair as research done for a charitable purpose. In the </a:t>
            </a:r>
            <a:r>
              <a:rPr lang="en-CA" sz="1200" b="0" i="1" u="none" strike="noStrike" kern="1200" dirty="0">
                <a:solidFill>
                  <a:schemeClr val="tx1"/>
                </a:solidFill>
                <a:effectLst/>
                <a:latin typeface="+mn-lt"/>
                <a:ea typeface="+mn-ea"/>
                <a:cs typeface="+mn-cs"/>
              </a:rPr>
              <a:t>SOCAN</a:t>
            </a:r>
            <a:r>
              <a:rPr lang="en-CA" sz="1200" b="0" i="0" u="none" strike="noStrike" kern="1200" dirty="0">
                <a:solidFill>
                  <a:schemeClr val="tx1"/>
                </a:solidFill>
                <a:effectLst/>
                <a:latin typeface="+mn-lt"/>
                <a:ea typeface="+mn-ea"/>
                <a:cs typeface="+mn-cs"/>
              </a:rPr>
              <a:t> case the high court noted that safeguards, such as only allowing users to stream </a:t>
            </a:r>
            <a:r>
              <a:rPr lang="en-CA" sz="1200" b="0" i="0" u="none" strike="noStrike" kern="1200" dirty="0" smtClean="0">
                <a:solidFill>
                  <a:schemeClr val="tx1"/>
                </a:solidFill>
                <a:effectLst/>
                <a:latin typeface="+mn-lt"/>
                <a:ea typeface="+mn-ea"/>
                <a:cs typeface="+mn-cs"/>
              </a:rPr>
              <a:t>30-second </a:t>
            </a:r>
            <a:r>
              <a:rPr lang="en-CA" sz="1200" b="0" i="0" u="none" strike="noStrike" kern="1200" dirty="0">
                <a:solidFill>
                  <a:schemeClr val="tx1"/>
                </a:solidFill>
                <a:effectLst/>
                <a:latin typeface="+mn-lt"/>
                <a:ea typeface="+mn-ea"/>
                <a:cs typeface="+mn-cs"/>
              </a:rPr>
              <a:t>music previews as opposed to allowing the previews to be downloaded, should be considered under purpose</a:t>
            </a:r>
            <a:r>
              <a:rPr lang="en-CA" sz="1200" b="0" i="0" u="none" strike="noStrike" kern="1200" dirty="0" smtClean="0">
                <a:solidFill>
                  <a:schemeClr val="tx1"/>
                </a:solidFill>
                <a:effectLst/>
                <a:latin typeface="+mn-lt"/>
                <a:ea typeface="+mn-ea"/>
                <a:cs typeface="+mn-cs"/>
              </a:rPr>
              <a:t>.</a:t>
            </a:r>
            <a:endParaRPr lang="en-US" dirty="0"/>
          </a:p>
        </p:txBody>
      </p:sp>
      <p:sp>
        <p:nvSpPr>
          <p:cNvPr id="4" name="Slide Number Placeholder 3"/>
          <p:cNvSpPr>
            <a:spLocks noGrp="1"/>
          </p:cNvSpPr>
          <p:nvPr>
            <p:ph type="sldNum" sz="quarter" idx="5"/>
          </p:nvPr>
        </p:nvSpPr>
        <p:spPr/>
        <p:txBody>
          <a:bodyPr/>
          <a:lstStyle/>
          <a:p>
            <a:fld id="{3059A8C4-0C62-F94C-981C-DE91E9B672CA}" type="slidenum">
              <a:rPr lang="en-US" smtClean="0"/>
              <a:t>7</a:t>
            </a:fld>
            <a:endParaRPr lang="en-US"/>
          </a:p>
        </p:txBody>
      </p:sp>
    </p:spTree>
    <p:extLst>
      <p:ext uri="{BB962C8B-B14F-4D97-AF65-F5344CB8AC3E}">
        <p14:creationId xmlns:p14="http://schemas.microsoft.com/office/powerpoint/2010/main" val="4321517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CA" sz="1200" b="0" i="0" u="none" strike="noStrike" kern="1200" dirty="0">
                <a:solidFill>
                  <a:schemeClr val="tx1"/>
                </a:solidFill>
                <a:effectLst/>
                <a:latin typeface="+mn-lt"/>
                <a:ea typeface="+mn-ea"/>
                <a:cs typeface="+mn-cs"/>
              </a:rPr>
              <a:t>The character of the dealing factor examines how works were dealt with. </a:t>
            </a:r>
            <a:r>
              <a:rPr lang="en-CA" sz="1200" b="0" i="0" u="none" strike="noStrike" kern="1200" dirty="0" smtClean="0">
                <a:solidFill>
                  <a:schemeClr val="tx1"/>
                </a:solidFill>
                <a:effectLst/>
                <a:latin typeface="+mn-lt"/>
                <a:ea typeface="+mn-ea"/>
                <a:cs typeface="+mn-cs"/>
              </a:rPr>
              <a:t>If </a:t>
            </a:r>
            <a:r>
              <a:rPr lang="en-CA" sz="1200" b="0" i="0" u="none" strike="noStrike" kern="1200" dirty="0">
                <a:solidFill>
                  <a:schemeClr val="tx1"/>
                </a:solidFill>
                <a:effectLst/>
                <a:latin typeface="+mn-lt"/>
                <a:ea typeface="+mn-ea"/>
                <a:cs typeface="+mn-cs"/>
              </a:rPr>
              <a:t>multiple copies are made and widely distributed, this will tend toward unfairness. </a:t>
            </a:r>
            <a:r>
              <a:rPr lang="en-CA" sz="1200" b="0" i="0" u="none" strike="noStrike" kern="1200" dirty="0" smtClean="0">
                <a:solidFill>
                  <a:schemeClr val="tx1"/>
                </a:solidFill>
                <a:effectLst/>
                <a:latin typeface="+mn-lt"/>
                <a:ea typeface="+mn-ea"/>
                <a:cs typeface="+mn-cs"/>
              </a:rPr>
              <a:t>If </a:t>
            </a:r>
            <a:r>
              <a:rPr lang="en-CA" sz="1200" b="0" i="0" u="none" strike="noStrike" kern="1200" dirty="0">
                <a:solidFill>
                  <a:schemeClr val="tx1"/>
                </a:solidFill>
                <a:effectLst/>
                <a:latin typeface="+mn-lt"/>
                <a:ea typeface="+mn-ea"/>
                <a:cs typeface="+mn-cs"/>
              </a:rPr>
              <a:t>a work is destroyed after it is used, this may tend toward fairness, and importantly, custom or practice in a particular trade or industry is also considered. It is important to consider who the user is when considering all factors, including character. For example, in the </a:t>
            </a:r>
            <a:r>
              <a:rPr lang="en-CA" sz="1200" b="0" i="1" u="none" strike="noStrike" kern="1200" dirty="0">
                <a:solidFill>
                  <a:schemeClr val="tx1"/>
                </a:solidFill>
                <a:effectLst/>
                <a:latin typeface="+mn-lt"/>
                <a:ea typeface="+mn-ea"/>
                <a:cs typeface="+mn-cs"/>
              </a:rPr>
              <a:t>Alberta</a:t>
            </a:r>
            <a:r>
              <a:rPr lang="en-CA" sz="1200" b="0" i="0" u="none" strike="noStrike" kern="1200" dirty="0">
                <a:solidFill>
                  <a:schemeClr val="tx1"/>
                </a:solidFill>
                <a:effectLst/>
                <a:latin typeface="+mn-lt"/>
                <a:ea typeface="+mn-ea"/>
                <a:cs typeface="+mn-cs"/>
              </a:rPr>
              <a:t> case, while teachers may have been making multiple copies for their class, it is the student’s perspective as the ultimate user that must be considered, and thus such copying should properly be seen as an individual copy for each </a:t>
            </a:r>
            <a:r>
              <a:rPr lang="en-CA" sz="1200" b="0" i="0" u="none" strike="noStrike" kern="1200" dirty="0" smtClean="0">
                <a:solidFill>
                  <a:schemeClr val="tx1"/>
                </a:solidFill>
                <a:effectLst/>
                <a:latin typeface="+mn-lt"/>
                <a:ea typeface="+mn-ea"/>
                <a:cs typeface="+mn-cs"/>
              </a:rPr>
              <a:t>student.</a:t>
            </a:r>
            <a:endParaRPr lang="en-US" dirty="0"/>
          </a:p>
        </p:txBody>
      </p:sp>
      <p:sp>
        <p:nvSpPr>
          <p:cNvPr id="4" name="Slide Number Placeholder 3"/>
          <p:cNvSpPr>
            <a:spLocks noGrp="1"/>
          </p:cNvSpPr>
          <p:nvPr>
            <p:ph type="sldNum" sz="quarter" idx="5"/>
          </p:nvPr>
        </p:nvSpPr>
        <p:spPr/>
        <p:txBody>
          <a:bodyPr/>
          <a:lstStyle/>
          <a:p>
            <a:fld id="{3059A8C4-0C62-F94C-981C-DE91E9B672CA}" type="slidenum">
              <a:rPr lang="en-US" smtClean="0"/>
              <a:t>8</a:t>
            </a:fld>
            <a:endParaRPr lang="en-US"/>
          </a:p>
        </p:txBody>
      </p:sp>
    </p:spTree>
    <p:extLst>
      <p:ext uri="{BB962C8B-B14F-4D97-AF65-F5344CB8AC3E}">
        <p14:creationId xmlns:p14="http://schemas.microsoft.com/office/powerpoint/2010/main" val="41119936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CA" sz="1200" b="0" i="0" u="none" strike="noStrike" kern="1200" dirty="0">
                <a:solidFill>
                  <a:schemeClr val="tx1"/>
                </a:solidFill>
                <a:effectLst/>
                <a:latin typeface="+mn-lt"/>
                <a:ea typeface="+mn-ea"/>
                <a:cs typeface="+mn-cs"/>
              </a:rPr>
              <a:t>The amount of the dealing factor deals with the proportion of the work copied, not the total number of copies made, which is considered under the character of the dealing factor. </a:t>
            </a:r>
            <a:r>
              <a:rPr lang="en-CA" sz="1200" b="0" i="0" u="none" strike="noStrike" kern="1200" dirty="0" smtClean="0">
                <a:solidFill>
                  <a:schemeClr val="tx1"/>
                </a:solidFill>
                <a:effectLst/>
                <a:latin typeface="+mn-lt"/>
                <a:ea typeface="+mn-ea"/>
                <a:cs typeface="+mn-cs"/>
              </a:rPr>
              <a:t>While </a:t>
            </a:r>
            <a:r>
              <a:rPr lang="en-CA" sz="1200" b="0" i="0" u="none" strike="noStrike" kern="1200" dirty="0">
                <a:solidFill>
                  <a:schemeClr val="tx1"/>
                </a:solidFill>
                <a:effectLst/>
                <a:latin typeface="+mn-lt"/>
                <a:ea typeface="+mn-ea"/>
                <a:cs typeface="+mn-cs"/>
              </a:rPr>
              <a:t>copying a greater proportion of a work may tend toward unfairness, the Supreme Court has noted that in some cases an entire work can be copied fairly. The character and purpose of the dealing might also be considered in relation to amount. </a:t>
            </a:r>
            <a:r>
              <a:rPr lang="en-CA" sz="1200" b="0" i="0" u="none" strike="noStrike" kern="1200" dirty="0" smtClean="0">
                <a:solidFill>
                  <a:schemeClr val="tx1"/>
                </a:solidFill>
                <a:effectLst/>
                <a:latin typeface="+mn-lt"/>
                <a:ea typeface="+mn-ea"/>
                <a:cs typeface="+mn-cs"/>
              </a:rPr>
              <a:t>Thus</a:t>
            </a:r>
            <a:r>
              <a:rPr lang="en-CA" sz="1200" b="0" i="0" u="none" strike="noStrike" kern="1200" dirty="0">
                <a:solidFill>
                  <a:schemeClr val="tx1"/>
                </a:solidFill>
                <a:effectLst/>
                <a:latin typeface="+mn-lt"/>
                <a:ea typeface="+mn-ea"/>
                <a:cs typeface="+mn-cs"/>
              </a:rPr>
              <a:t>, for example, it may be necessary for research or private study to copy the entirety of an academic article or court decision, but not to copy an entire literary work for the purpose of criticism or review.</a:t>
            </a:r>
            <a:endParaRPr lang="en-US" dirty="0"/>
          </a:p>
        </p:txBody>
      </p:sp>
      <p:sp>
        <p:nvSpPr>
          <p:cNvPr id="4" name="Slide Number Placeholder 3"/>
          <p:cNvSpPr>
            <a:spLocks noGrp="1"/>
          </p:cNvSpPr>
          <p:nvPr>
            <p:ph type="sldNum" sz="quarter" idx="5"/>
          </p:nvPr>
        </p:nvSpPr>
        <p:spPr/>
        <p:txBody>
          <a:bodyPr/>
          <a:lstStyle/>
          <a:p>
            <a:fld id="{3059A8C4-0C62-F94C-981C-DE91E9B672CA}" type="slidenum">
              <a:rPr lang="en-US" smtClean="0"/>
              <a:t>9</a:t>
            </a:fld>
            <a:endParaRPr lang="en-US"/>
          </a:p>
        </p:txBody>
      </p:sp>
    </p:spTree>
    <p:extLst>
      <p:ext uri="{BB962C8B-B14F-4D97-AF65-F5344CB8AC3E}">
        <p14:creationId xmlns:p14="http://schemas.microsoft.com/office/powerpoint/2010/main" val="396912229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hyperlink" Target="https://creativecommons.org/licenses/by/4.0/legalcode" TargetMode="External"/></Relationships>
</file>

<file path=ppt/slideLayouts/_rels/slideLayout10.xml.rels><?xml version="1.0" encoding="UTF-8" standalone="yes"?>
<Relationships xmlns="http://schemas.openxmlformats.org/package/2006/relationships"><Relationship Id="rId3" Type="http://schemas.openxmlformats.org/officeDocument/2006/relationships/hyperlink" Target="https://creativecommons.org/licenses/by/4.0/legalcode" TargetMode="External"/><Relationship Id="rId2" Type="http://schemas.openxmlformats.org/officeDocument/2006/relationships/image" Target="../media/image7.png"/><Relationship Id="rId1" Type="http://schemas.openxmlformats.org/officeDocument/2006/relationships/slideMaster" Target="../slideMasters/slideMaster2.xml"/><Relationship Id="rId5" Type="http://schemas.openxmlformats.org/officeDocument/2006/relationships/image" Target="../media/image8.png"/><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hyperlink" Target="https://sites.library.ualberta.ca/copyright/" TargetMode="External"/><Relationship Id="rId2" Type="http://schemas.openxmlformats.org/officeDocument/2006/relationships/image" Target="../media/image9.png"/><Relationship Id="rId1" Type="http://schemas.openxmlformats.org/officeDocument/2006/relationships/slideMaster" Target="../slideMasters/slideMaster2.xml"/><Relationship Id="rId5" Type="http://schemas.openxmlformats.org/officeDocument/2006/relationships/hyperlink" Target="https://creativecommons.org/licenses/by/4.0/" TargetMode="External"/><Relationship Id="rId4" Type="http://schemas.openxmlformats.org/officeDocument/2006/relationships/hyperlink" Target="mailto:copyright@ualberta.ca" TargetMode="Externa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hyperlink" Target="https://creativecommons.org/licenses/by/4.0/legalcode" TargetMode="External"/><Relationship Id="rId2" Type="http://schemas.openxmlformats.org/officeDocument/2006/relationships/image" Target="../media/image11.png"/><Relationship Id="rId1" Type="http://schemas.openxmlformats.org/officeDocument/2006/relationships/slideMaster" Target="../slideMasters/slideMaster3.xml"/><Relationship Id="rId5" Type="http://schemas.openxmlformats.org/officeDocument/2006/relationships/image" Target="../media/image8.png"/><Relationship Id="rId4" Type="http://schemas.openxmlformats.org/officeDocument/2006/relationships/image" Target="../media/image3.png"/></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hyperlink" Target="https://sites.library.ualberta.ca/copyright/" TargetMode="External"/><Relationship Id="rId2" Type="http://schemas.openxmlformats.org/officeDocument/2006/relationships/image" Target="../media/image12.png"/><Relationship Id="rId1" Type="http://schemas.openxmlformats.org/officeDocument/2006/relationships/slideMaster" Target="../slideMasters/slideMaster3.xml"/><Relationship Id="rId5" Type="http://schemas.openxmlformats.org/officeDocument/2006/relationships/hyperlink" Target="https://creativecommons.org/licenses/by/4.0/" TargetMode="External"/><Relationship Id="rId4" Type="http://schemas.openxmlformats.org/officeDocument/2006/relationships/hyperlink" Target="mailto:copyright@ualberta.ca" TargetMode="Externa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hyperlink" Target="https://creativecommons.org/licenses/by/4.0/legalcode" TargetMode="External"/><Relationship Id="rId2" Type="http://schemas.openxmlformats.org/officeDocument/2006/relationships/image" Target="../media/image13.png"/><Relationship Id="rId1" Type="http://schemas.openxmlformats.org/officeDocument/2006/relationships/slideMaster" Target="../slideMasters/slideMaster4.xml"/><Relationship Id="rId5" Type="http://schemas.openxmlformats.org/officeDocument/2006/relationships/image" Target="../media/image8.png"/><Relationship Id="rId4" Type="http://schemas.openxmlformats.org/officeDocument/2006/relationships/image" Target="../media/image3.png"/></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4.png"/><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3" Type="http://schemas.openxmlformats.org/officeDocument/2006/relationships/hyperlink" Target="https://sites.library.ualberta.ca/copyright/" TargetMode="External"/><Relationship Id="rId2" Type="http://schemas.openxmlformats.org/officeDocument/2006/relationships/image" Target="../media/image14.png"/><Relationship Id="rId1" Type="http://schemas.openxmlformats.org/officeDocument/2006/relationships/slideMaster" Target="../slideMasters/slideMaster4.xml"/><Relationship Id="rId5" Type="http://schemas.openxmlformats.org/officeDocument/2006/relationships/hyperlink" Target="https://creativecommons.org/licenses/by/4.0/" TargetMode="External"/><Relationship Id="rId4" Type="http://schemas.openxmlformats.org/officeDocument/2006/relationships/hyperlink" Target="mailto:copyright@ualberta.ca" TargetMode="Externa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4.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hyperlink" Target="https://creativecommons.org/licenses/by/4.0/legalcode" TargetMode="External"/><Relationship Id="rId2" Type="http://schemas.openxmlformats.org/officeDocument/2006/relationships/image" Target="../media/image1.png"/><Relationship Id="rId1" Type="http://schemas.openxmlformats.org/officeDocument/2006/relationships/slideMaster" Target="../slideMasters/slideMaster5.xml"/><Relationship Id="rId5" Type="http://schemas.openxmlformats.org/officeDocument/2006/relationships/image" Target="../media/image8.png"/><Relationship Id="rId4" Type="http://schemas.openxmlformats.org/officeDocument/2006/relationships/image" Target="../media/image3.png"/></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3" Type="http://schemas.openxmlformats.org/officeDocument/2006/relationships/hyperlink" Target="https://sites.library.ualberta.ca/copyright/" TargetMode="External"/><Relationship Id="rId2" Type="http://schemas.openxmlformats.org/officeDocument/2006/relationships/image" Target="../media/image4.png"/><Relationship Id="rId1" Type="http://schemas.openxmlformats.org/officeDocument/2006/relationships/slideMaster" Target="../slideMasters/slideMaster5.xml"/><Relationship Id="rId5" Type="http://schemas.openxmlformats.org/officeDocument/2006/relationships/hyperlink" Target="https://creativecommons.org/licenses/by/4.0/" TargetMode="External"/><Relationship Id="rId4" Type="http://schemas.openxmlformats.org/officeDocument/2006/relationships/hyperlink" Target="mailto:copyright@ualberta.ca" TargetMode="Externa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hyperlink" Target="https://creativecommons.org/licenses/by/4.0/legalcode" TargetMode="External"/><Relationship Id="rId2" Type="http://schemas.openxmlformats.org/officeDocument/2006/relationships/image" Target="../media/image15.png"/><Relationship Id="rId1" Type="http://schemas.openxmlformats.org/officeDocument/2006/relationships/slideMaster" Target="../slideMasters/slideMaster6.xml"/><Relationship Id="rId5" Type="http://schemas.openxmlformats.org/officeDocument/2006/relationships/image" Target="../media/image8.png"/><Relationship Id="rId4" Type="http://schemas.openxmlformats.org/officeDocument/2006/relationships/image" Target="../media/image3.png"/></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6.png"/><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3" Type="http://schemas.openxmlformats.org/officeDocument/2006/relationships/hyperlink" Target="https://sites.library.ualberta.ca/copyright/" TargetMode="External"/><Relationship Id="rId2" Type="http://schemas.openxmlformats.org/officeDocument/2006/relationships/image" Target="../media/image16.png"/><Relationship Id="rId1" Type="http://schemas.openxmlformats.org/officeDocument/2006/relationships/slideMaster" Target="../slideMasters/slideMaster6.xml"/><Relationship Id="rId5" Type="http://schemas.openxmlformats.org/officeDocument/2006/relationships/hyperlink" Target="https://creativecommons.org/licenses/by/4.0/" TargetMode="External"/><Relationship Id="rId4" Type="http://schemas.openxmlformats.org/officeDocument/2006/relationships/hyperlink" Target="mailto:copyright@ualberta.ca" TargetMode="Externa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6.png"/><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hyperlink" Target="https://sites.library.ualberta.ca/copyright/" TargetMode="External"/><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hyperlink" Target="https://creativecommons.org/licenses/by/4.0/" TargetMode="External"/><Relationship Id="rId4" Type="http://schemas.openxmlformats.org/officeDocument/2006/relationships/hyperlink" Target="mailto:copyright@ualberta.ca" TargetMode="Externa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a:prstGeom prst="rect">
            <a:avLst/>
          </a:prstGeom>
        </p:spPr>
        <p:txBody>
          <a:bodyPr anchor="b"/>
          <a:lstStyle>
            <a:lvl1pPr algn="ctr">
              <a:defRPr sz="6000" b="1" i="0" baseline="0">
                <a:solidFill>
                  <a:srgbClr val="879F3D"/>
                </a:solidFill>
                <a:latin typeface="Arial" panose="020B0604020202020204" pitchFamily="34" charset="0"/>
              </a:defRPr>
            </a:lvl1pPr>
          </a:lstStyle>
          <a:p>
            <a:r>
              <a:rPr lang="en-US" dirty="0"/>
              <a:t>Level 4</a:t>
            </a:r>
          </a:p>
        </p:txBody>
      </p:sp>
      <p:sp>
        <p:nvSpPr>
          <p:cNvPr id="3" name="Subtitle 2"/>
          <p:cNvSpPr>
            <a:spLocks noGrp="1"/>
          </p:cNvSpPr>
          <p:nvPr>
            <p:ph type="subTitle" idx="1" hasCustomPrompt="1"/>
          </p:nvPr>
        </p:nvSpPr>
        <p:spPr>
          <a:xfrm>
            <a:off x="1524000" y="3602038"/>
            <a:ext cx="9144000" cy="1655762"/>
          </a:xfrm>
          <a:prstGeom prst="rect">
            <a:avLst/>
          </a:prstGeom>
        </p:spPr>
        <p:txBody>
          <a:bodyPr/>
          <a:lstStyle>
            <a:lvl1pPr marL="0" indent="0" algn="ctr">
              <a:buNone/>
              <a:defRPr sz="2400" b="0" i="0" baseline="0">
                <a:solidFill>
                  <a:schemeClr val="bg2">
                    <a:lumMod val="50000"/>
                  </a:schemeClr>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a:t>
            </a:r>
          </a:p>
        </p:txBody>
      </p:sp>
      <p:pic>
        <p:nvPicPr>
          <p:cNvPr id="4" name="Picture 3">
            <a:extLst>
              <a:ext uri="{FF2B5EF4-FFF2-40B4-BE49-F238E27FC236}">
                <a16:creationId xmlns:a16="http://schemas.microsoft.com/office/drawing/2014/main" id="{EAA55123-175B-DF46-AA5A-53254D74F9A2}"/>
              </a:ext>
            </a:extLst>
          </p:cNvPr>
          <p:cNvPicPr>
            <a:picLocks noChangeAspect="1"/>
          </p:cNvPicPr>
          <p:nvPr userDrawn="1"/>
        </p:nvPicPr>
        <p:blipFill>
          <a:blip r:embed="rId3"/>
          <a:stretch>
            <a:fillRect/>
          </a:stretch>
        </p:blipFill>
        <p:spPr>
          <a:xfrm>
            <a:off x="4736474" y="4396582"/>
            <a:ext cx="2719052" cy="640135"/>
          </a:xfrm>
          <a:prstGeom prst="rect">
            <a:avLst/>
          </a:prstGeom>
        </p:spPr>
      </p:pic>
      <p:pic>
        <p:nvPicPr>
          <p:cNvPr id="5" name="Picture 2" descr="Image result for cc-by">
            <a:hlinkClick r:id="rId4"/>
            <a:extLst>
              <a:ext uri="{FF2B5EF4-FFF2-40B4-BE49-F238E27FC236}">
                <a16:creationId xmlns:a16="http://schemas.microsoft.com/office/drawing/2014/main" id="{1F80558F-4391-2944-8442-5C26834E3C5D}"/>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0560127" y="5880819"/>
            <a:ext cx="1106542" cy="390456"/>
          </a:xfrm>
          <a:prstGeom prst="rect">
            <a:avLst/>
          </a:prstGeom>
          <a:noFill/>
          <a:extLst>
            <a:ext uri="{909E8E84-426E-40DD-AFC4-6F175D3DCCD1}">
              <a14:hiddenFill xmlns:a14="http://schemas.microsoft.com/office/drawing/2010/main">
                <a:solidFill>
                  <a:srgbClr val="FFFFFF"/>
                </a:solidFill>
              </a14:hiddenFill>
            </a:ext>
          </a:extLst>
        </p:spPr>
      </p:pic>
      <p:sp>
        <p:nvSpPr>
          <p:cNvPr id="6" name="Text Placeholder 9">
            <a:extLst>
              <a:ext uri="{FF2B5EF4-FFF2-40B4-BE49-F238E27FC236}">
                <a16:creationId xmlns:a16="http://schemas.microsoft.com/office/drawing/2014/main" id="{7D0D2FCC-AC68-6B46-AF07-20394F20DF07}"/>
              </a:ext>
            </a:extLst>
          </p:cNvPr>
          <p:cNvSpPr>
            <a:spLocks noGrp="1"/>
          </p:cNvSpPr>
          <p:nvPr>
            <p:ph type="body" sz="quarter" idx="10" hasCustomPrompt="1"/>
          </p:nvPr>
        </p:nvSpPr>
        <p:spPr>
          <a:xfrm>
            <a:off x="10380663" y="6270625"/>
            <a:ext cx="1428750" cy="374650"/>
          </a:xfrm>
          <a:prstGeom prst="rect">
            <a:avLst/>
          </a:prstGeom>
        </p:spPr>
        <p:txBody>
          <a:bodyPr/>
          <a:lstStyle>
            <a:lvl1pPr marL="0" indent="0" algn="ctr">
              <a:buNone/>
              <a:defRPr sz="1800"/>
            </a:lvl1pPr>
          </a:lstStyle>
          <a:p>
            <a:pPr lvl="0"/>
            <a:r>
              <a:rPr lang="en-US" dirty="0"/>
              <a:t>Month Year</a:t>
            </a:r>
          </a:p>
        </p:txBody>
      </p:sp>
      <p:sp>
        <p:nvSpPr>
          <p:cNvPr id="7" name="TextBox 6"/>
          <p:cNvSpPr txBox="1"/>
          <p:nvPr userDrawn="1"/>
        </p:nvSpPr>
        <p:spPr>
          <a:xfrm>
            <a:off x="2888714" y="6134784"/>
            <a:ext cx="6414572"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100" kern="1200" dirty="0">
                <a:solidFill>
                  <a:schemeClr val="tx1"/>
                </a:solidFill>
                <a:effectLst/>
                <a:latin typeface="+mn-lt"/>
                <a:ea typeface="+mn-ea"/>
                <a:cs typeface="+mn-cs"/>
              </a:rPr>
              <a:t>This instructional module is not intended as legal advice.  All Opening Up Copyright modules are made available under a </a:t>
            </a:r>
            <a:r>
              <a:rPr lang="en-US" sz="1100" u="sng" kern="1200" dirty="0">
                <a:solidFill>
                  <a:schemeClr val="tx1"/>
                </a:solidFill>
                <a:effectLst/>
                <a:latin typeface="+mn-lt"/>
                <a:ea typeface="+mn-ea"/>
                <a:cs typeface="+mn-cs"/>
                <a:hlinkClick r:id="rId4"/>
              </a:rPr>
              <a:t>Creative Commons Attribution 4.0 (CC-BY-4.0) International license</a:t>
            </a:r>
            <a:r>
              <a:rPr lang="en-US" sz="1100" kern="1200" dirty="0">
                <a:solidFill>
                  <a:schemeClr val="tx1"/>
                </a:solidFill>
                <a:effectLst/>
                <a:latin typeface="+mn-lt"/>
                <a:ea typeface="+mn-ea"/>
                <a:cs typeface="+mn-cs"/>
              </a:rPr>
              <a:t>. </a:t>
            </a:r>
          </a:p>
          <a:p>
            <a:endParaRPr lang="en-US" sz="1400" dirty="0"/>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a:prstGeom prst="rect">
            <a:avLst/>
          </a:prstGeom>
        </p:spPr>
        <p:txBody>
          <a:bodyPr anchor="b"/>
          <a:lstStyle>
            <a:lvl1pPr algn="ctr">
              <a:defRPr sz="6000" b="1" i="0" baseline="0">
                <a:solidFill>
                  <a:srgbClr val="95263F"/>
                </a:solidFill>
                <a:latin typeface="Arial" panose="020B0604020202020204" pitchFamily="34" charset="0"/>
              </a:defRPr>
            </a:lvl1pPr>
          </a:lstStyle>
          <a:p>
            <a:r>
              <a:rPr lang="en-US" dirty="0"/>
              <a:t>Level 1</a:t>
            </a:r>
          </a:p>
        </p:txBody>
      </p:sp>
      <p:sp>
        <p:nvSpPr>
          <p:cNvPr id="3" name="Subtitle 2"/>
          <p:cNvSpPr>
            <a:spLocks noGrp="1"/>
          </p:cNvSpPr>
          <p:nvPr>
            <p:ph type="subTitle" idx="1" hasCustomPrompt="1"/>
          </p:nvPr>
        </p:nvSpPr>
        <p:spPr>
          <a:xfrm>
            <a:off x="1524000" y="3602038"/>
            <a:ext cx="9144000" cy="1655762"/>
          </a:xfrm>
          <a:prstGeom prst="rect">
            <a:avLst/>
          </a:prstGeom>
        </p:spPr>
        <p:txBody>
          <a:bodyPr/>
          <a:lstStyle>
            <a:lvl1pPr marL="0" indent="0" algn="ctr">
              <a:buNone/>
              <a:defRPr sz="2400" b="0" i="0" baseline="0">
                <a:solidFill>
                  <a:schemeClr val="bg2">
                    <a:lumMod val="10000"/>
                  </a:schemeClr>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a:t>
            </a:r>
          </a:p>
        </p:txBody>
      </p:sp>
      <p:pic>
        <p:nvPicPr>
          <p:cNvPr id="5" name="Picture 2" descr="Image result for cc-by">
            <a:hlinkClick r:id="rId3"/>
            <a:extLst>
              <a:ext uri="{FF2B5EF4-FFF2-40B4-BE49-F238E27FC236}">
                <a16:creationId xmlns:a16="http://schemas.microsoft.com/office/drawing/2014/main" id="{8A1D796D-C3F4-644D-AFE2-C1D569F25E17}"/>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0560127" y="5880819"/>
            <a:ext cx="1106542" cy="390456"/>
          </a:xfrm>
          <a:prstGeom prst="rect">
            <a:avLst/>
          </a:prstGeom>
          <a:noFill/>
          <a:extLst>
            <a:ext uri="{909E8E84-426E-40DD-AFC4-6F175D3DCCD1}">
              <a14:hiddenFill xmlns:a14="http://schemas.microsoft.com/office/drawing/2010/main">
                <a:solidFill>
                  <a:srgbClr val="FFFFFF"/>
                </a:solidFill>
              </a14:hiddenFill>
            </a:ext>
          </a:extLst>
        </p:spPr>
      </p:pic>
      <p:sp>
        <p:nvSpPr>
          <p:cNvPr id="10" name="Text Placeholder 9">
            <a:extLst>
              <a:ext uri="{FF2B5EF4-FFF2-40B4-BE49-F238E27FC236}">
                <a16:creationId xmlns:a16="http://schemas.microsoft.com/office/drawing/2014/main" id="{359AE153-4C4A-6144-9B44-62D21BBF296A}"/>
              </a:ext>
            </a:extLst>
          </p:cNvPr>
          <p:cNvSpPr>
            <a:spLocks noGrp="1"/>
          </p:cNvSpPr>
          <p:nvPr>
            <p:ph type="body" sz="quarter" idx="10" hasCustomPrompt="1"/>
          </p:nvPr>
        </p:nvSpPr>
        <p:spPr>
          <a:xfrm>
            <a:off x="10380663" y="6270625"/>
            <a:ext cx="1428750" cy="374650"/>
          </a:xfrm>
          <a:prstGeom prst="rect">
            <a:avLst/>
          </a:prstGeom>
        </p:spPr>
        <p:txBody>
          <a:bodyPr/>
          <a:lstStyle>
            <a:lvl1pPr marL="0" indent="0" algn="ctr">
              <a:buNone/>
              <a:defRPr sz="1800">
                <a:solidFill>
                  <a:schemeClr val="bg2">
                    <a:lumMod val="10000"/>
                  </a:schemeClr>
                </a:solidFill>
              </a:defRPr>
            </a:lvl1pPr>
          </a:lstStyle>
          <a:p>
            <a:pPr lvl="0"/>
            <a:r>
              <a:rPr lang="en-US" dirty="0"/>
              <a:t>Month Year</a:t>
            </a:r>
          </a:p>
        </p:txBody>
      </p:sp>
      <p:sp>
        <p:nvSpPr>
          <p:cNvPr id="6" name="TextBox 5"/>
          <p:cNvSpPr txBox="1"/>
          <p:nvPr userDrawn="1"/>
        </p:nvSpPr>
        <p:spPr>
          <a:xfrm>
            <a:off x="2888714" y="6134784"/>
            <a:ext cx="6414572"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100" kern="1200" dirty="0">
                <a:solidFill>
                  <a:schemeClr val="bg2">
                    <a:lumMod val="10000"/>
                  </a:schemeClr>
                </a:solidFill>
                <a:effectLst/>
                <a:latin typeface="+mn-lt"/>
                <a:ea typeface="+mn-ea"/>
                <a:cs typeface="+mn-cs"/>
              </a:rPr>
              <a:t>This instructional module is not intended as legal advice. </a:t>
            </a:r>
            <a:r>
              <a:rPr lang="en-US" sz="1100" kern="1200" dirty="0" smtClean="0">
                <a:solidFill>
                  <a:schemeClr val="bg2">
                    <a:lumMod val="10000"/>
                  </a:schemeClr>
                </a:solidFill>
                <a:effectLst/>
                <a:latin typeface="+mn-lt"/>
                <a:ea typeface="+mn-ea"/>
                <a:cs typeface="+mn-cs"/>
              </a:rPr>
              <a:t>All </a:t>
            </a:r>
            <a:r>
              <a:rPr lang="en-US" sz="1100" kern="1200" dirty="0">
                <a:solidFill>
                  <a:schemeClr val="bg2">
                    <a:lumMod val="10000"/>
                  </a:schemeClr>
                </a:solidFill>
                <a:effectLst/>
                <a:latin typeface="+mn-lt"/>
                <a:ea typeface="+mn-ea"/>
                <a:cs typeface="+mn-cs"/>
              </a:rPr>
              <a:t>Opening Up Copyright modules are made available under a </a:t>
            </a:r>
            <a:r>
              <a:rPr lang="en-US" sz="1100" u="sng" kern="1200" dirty="0">
                <a:solidFill>
                  <a:schemeClr val="bg2">
                    <a:lumMod val="10000"/>
                  </a:schemeClr>
                </a:solidFill>
                <a:effectLst/>
                <a:latin typeface="+mn-lt"/>
                <a:ea typeface="+mn-ea"/>
                <a:cs typeface="+mn-cs"/>
                <a:hlinkClick r:id="rId3"/>
              </a:rPr>
              <a:t>Creative Commons Attribution 4.0 (CC-BY-4.0) International license</a:t>
            </a:r>
            <a:r>
              <a:rPr lang="en-US" sz="1100" kern="1200" dirty="0">
                <a:solidFill>
                  <a:schemeClr val="bg2">
                    <a:lumMod val="10000"/>
                  </a:schemeClr>
                </a:solidFill>
                <a:effectLst/>
                <a:latin typeface="+mn-lt"/>
                <a:ea typeface="+mn-ea"/>
                <a:cs typeface="+mn-cs"/>
              </a:rPr>
              <a:t>. </a:t>
            </a:r>
          </a:p>
          <a:p>
            <a:endParaRPr lang="en-US" sz="1400" dirty="0">
              <a:solidFill>
                <a:schemeClr val="bg2">
                  <a:lumMod val="10000"/>
                </a:schemeClr>
              </a:solidFill>
            </a:endParaRPr>
          </a:p>
        </p:txBody>
      </p:sp>
      <p:pic>
        <p:nvPicPr>
          <p:cNvPr id="8" name="Picture 7"/>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706809" y="4396582"/>
            <a:ext cx="2718000" cy="742920"/>
          </a:xfrm>
          <a:prstGeom prst="rect">
            <a:avLst/>
          </a:prstGeom>
        </p:spPr>
      </p:pic>
    </p:spTree>
    <p:extLst>
      <p:ext uri="{BB962C8B-B14F-4D97-AF65-F5344CB8AC3E}">
        <p14:creationId xmlns:p14="http://schemas.microsoft.com/office/powerpoint/2010/main" val="3725885300"/>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71282" y="512064"/>
            <a:ext cx="8682518" cy="938785"/>
          </a:xfrm>
          <a:prstGeom prst="rect">
            <a:avLst/>
          </a:prstGeom>
        </p:spPr>
        <p:txBody>
          <a:bodyPr anchor="ctr" anchorCtr="0"/>
          <a:lstStyle>
            <a:lvl1pPr algn="ctr">
              <a:lnSpc>
                <a:spcPct val="70000"/>
              </a:lnSpc>
              <a:defRPr sz="4000" b="1" i="0" baseline="0">
                <a:solidFill>
                  <a:schemeClr val="bg1"/>
                </a:solidFill>
                <a:latin typeface="Arial" panose="020B0604020202020204" pitchFamily="34" charset="0"/>
              </a:defRPr>
            </a:lvl1pPr>
          </a:lstStyle>
          <a:p>
            <a:r>
              <a:rPr lang="en-US" dirty="0" smtClean="0"/>
              <a:t>LEVEL 1</a:t>
            </a:r>
            <a:br>
              <a:rPr lang="en-US" dirty="0" smtClean="0"/>
            </a:br>
            <a:r>
              <a:rPr lang="en-US" dirty="0" smtClean="0"/>
              <a:t>TITLE PLACEHOLDER</a:t>
            </a:r>
            <a:endParaRPr lang="en-US" dirty="0"/>
          </a:p>
        </p:txBody>
      </p:sp>
      <p:sp>
        <p:nvSpPr>
          <p:cNvPr id="3" name="Content Placeholder 2"/>
          <p:cNvSpPr>
            <a:spLocks noGrp="1"/>
          </p:cNvSpPr>
          <p:nvPr>
            <p:ph sz="half" idx="1"/>
          </p:nvPr>
        </p:nvSpPr>
        <p:spPr>
          <a:xfrm>
            <a:off x="838200" y="1825625"/>
            <a:ext cx="5181600" cy="4351338"/>
          </a:xfrm>
          <a:prstGeom prst="rect">
            <a:avLst/>
          </a:prstGeom>
        </p:spPr>
        <p:txBody>
          <a:bodyPr/>
          <a:lstStyle>
            <a:lvl1pPr>
              <a:defRPr b="0" i="0" baseline="0">
                <a:solidFill>
                  <a:schemeClr val="bg2">
                    <a:lumMod val="10000"/>
                  </a:schemeClr>
                </a:solidFill>
                <a:latin typeface="Arial" panose="020B0604020202020204" pitchFamily="34" charset="0"/>
              </a:defRPr>
            </a:lvl1pPr>
            <a:lvl2pPr>
              <a:defRPr b="0" i="0" baseline="0">
                <a:solidFill>
                  <a:schemeClr val="bg2">
                    <a:lumMod val="10000"/>
                  </a:schemeClr>
                </a:solidFill>
                <a:latin typeface="Arial" panose="020B0604020202020204" pitchFamily="34" charset="0"/>
              </a:defRPr>
            </a:lvl2pPr>
            <a:lvl3pPr>
              <a:defRPr b="0" i="0" baseline="0">
                <a:solidFill>
                  <a:schemeClr val="bg2">
                    <a:lumMod val="10000"/>
                  </a:schemeClr>
                </a:solidFill>
                <a:latin typeface="Arial" panose="020B0604020202020204" pitchFamily="34" charset="0"/>
              </a:defRPr>
            </a:lvl3pPr>
            <a:lvl4pPr>
              <a:defRPr b="0" i="0" baseline="0">
                <a:solidFill>
                  <a:schemeClr val="bg2">
                    <a:lumMod val="10000"/>
                  </a:schemeClr>
                </a:solidFill>
                <a:latin typeface="Arial" panose="020B0604020202020204" pitchFamily="34" charset="0"/>
              </a:defRPr>
            </a:lvl4pPr>
            <a:lvl5pPr>
              <a:defRPr b="0" i="0" baseline="0">
                <a:solidFill>
                  <a:schemeClr val="bg2">
                    <a:lumMod val="10000"/>
                  </a:schemeClr>
                </a:solidFill>
                <a:latin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2"/>
          <p:cNvSpPr>
            <a:spLocks noGrp="1"/>
          </p:cNvSpPr>
          <p:nvPr>
            <p:ph sz="half" idx="13"/>
          </p:nvPr>
        </p:nvSpPr>
        <p:spPr>
          <a:xfrm>
            <a:off x="6172200" y="1825625"/>
            <a:ext cx="5181600" cy="4351338"/>
          </a:xfrm>
          <a:prstGeom prst="rect">
            <a:avLst/>
          </a:prstGeom>
        </p:spPr>
        <p:txBody>
          <a:bodyPr/>
          <a:lstStyle>
            <a:lvl1pPr>
              <a:defRPr b="0" i="0" baseline="0">
                <a:solidFill>
                  <a:schemeClr val="bg2">
                    <a:lumMod val="10000"/>
                  </a:schemeClr>
                </a:solidFill>
                <a:latin typeface="Arial" panose="020B0604020202020204" pitchFamily="34" charset="0"/>
              </a:defRPr>
            </a:lvl1pPr>
            <a:lvl2pPr>
              <a:defRPr b="0" i="0" baseline="0">
                <a:solidFill>
                  <a:schemeClr val="bg2">
                    <a:lumMod val="10000"/>
                  </a:schemeClr>
                </a:solidFill>
                <a:latin typeface="Arial" panose="020B0604020202020204" pitchFamily="34" charset="0"/>
              </a:defRPr>
            </a:lvl2pPr>
            <a:lvl3pPr>
              <a:defRPr b="0" i="0" baseline="0">
                <a:solidFill>
                  <a:schemeClr val="bg2">
                    <a:lumMod val="10000"/>
                  </a:schemeClr>
                </a:solidFill>
                <a:latin typeface="Arial" panose="020B0604020202020204" pitchFamily="34" charset="0"/>
              </a:defRPr>
            </a:lvl3pPr>
            <a:lvl4pPr>
              <a:defRPr b="0" i="0" baseline="0">
                <a:solidFill>
                  <a:schemeClr val="bg2">
                    <a:lumMod val="10000"/>
                  </a:schemeClr>
                </a:solidFill>
                <a:latin typeface="Arial" panose="020B0604020202020204" pitchFamily="34" charset="0"/>
              </a:defRPr>
            </a:lvl4pPr>
            <a:lvl5pPr>
              <a:defRPr b="0" i="0" baseline="0">
                <a:solidFill>
                  <a:schemeClr val="bg2">
                    <a:lumMod val="10000"/>
                  </a:schemeClr>
                </a:solidFill>
                <a:latin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07142515"/>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hank You">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4020D6F-A312-6C44-BA9C-67342DADCEFA}"/>
              </a:ext>
            </a:extLst>
          </p:cNvPr>
          <p:cNvSpPr txBox="1"/>
          <p:nvPr userDrawn="1"/>
        </p:nvSpPr>
        <p:spPr>
          <a:xfrm>
            <a:off x="2671282" y="512064"/>
            <a:ext cx="8682518" cy="963149"/>
          </a:xfrm>
          <a:prstGeom prst="rect">
            <a:avLst/>
          </a:prstGeom>
          <a:noFill/>
        </p:spPr>
        <p:txBody>
          <a:bodyPr wrap="square" rtlCol="0">
            <a:spAutoFit/>
          </a:bodyPr>
          <a:lstStyle/>
          <a:p>
            <a:pPr algn="ctr">
              <a:lnSpc>
                <a:spcPct val="70000"/>
              </a:lnSpc>
            </a:pPr>
            <a:r>
              <a:rPr lang="en-CA" sz="4000" b="1" dirty="0">
                <a:solidFill>
                  <a:schemeClr val="bg1"/>
                </a:solidFill>
              </a:rPr>
              <a:t>THANK  YOU  FOR YOUR ATTENTION</a:t>
            </a:r>
            <a:endParaRPr lang="en-US" sz="4000" b="1" dirty="0">
              <a:solidFill>
                <a:schemeClr val="bg1"/>
              </a:solidFill>
            </a:endParaRPr>
          </a:p>
        </p:txBody>
      </p:sp>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16503" y="2534733"/>
            <a:ext cx="11368800" cy="2820971"/>
          </a:xfrm>
          <a:prstGeom prst="rect">
            <a:avLst/>
          </a:prstGeom>
        </p:spPr>
      </p:pic>
    </p:spTree>
    <p:extLst>
      <p:ext uri="{BB962C8B-B14F-4D97-AF65-F5344CB8AC3E}">
        <p14:creationId xmlns:p14="http://schemas.microsoft.com/office/powerpoint/2010/main" val="485369955"/>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Question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6CCE1B68-E4AC-6F4B-A909-BD58B58E261F}"/>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US" sz="4000" b="1" dirty="0" smtClean="0">
                <a:solidFill>
                  <a:schemeClr val="bg1"/>
                </a:solidFill>
              </a:rPr>
              <a:t>QUESTIONS</a:t>
            </a:r>
            <a:endParaRPr lang="en-US" sz="4000" b="1" dirty="0">
              <a:solidFill>
                <a:schemeClr val="bg1"/>
              </a:solidFill>
            </a:endParaRPr>
          </a:p>
        </p:txBody>
      </p:sp>
      <p:sp>
        <p:nvSpPr>
          <p:cNvPr id="15" name="Text Placeholder 14"/>
          <p:cNvSpPr>
            <a:spLocks noGrp="1"/>
          </p:cNvSpPr>
          <p:nvPr>
            <p:ph type="body" sz="quarter" idx="15" hasCustomPrompt="1"/>
          </p:nvPr>
        </p:nvSpPr>
        <p:spPr>
          <a:xfrm>
            <a:off x="6206109" y="1831975"/>
            <a:ext cx="5260975" cy="4351338"/>
          </a:xfrm>
          <a:prstGeom prst="rect">
            <a:avLst/>
          </a:prstGeom>
        </p:spPr>
        <p:txBody>
          <a:bodyPr/>
          <a:lstStyle>
            <a:lvl1pPr marL="447675" indent="-331788">
              <a:buFont typeface="+mj-lt"/>
              <a:buAutoNum type="arabicPeriod" startAt="2"/>
              <a:defRPr sz="2000">
                <a:solidFill>
                  <a:schemeClr val="bg2">
                    <a:lumMod val="10000"/>
                  </a:schemeClr>
                </a:solidFill>
              </a:defRPr>
            </a:lvl1pPr>
            <a:lvl2pPr marL="895350" indent="-355600">
              <a:buFont typeface="+mj-lt"/>
              <a:buAutoNum type="alphaLcPeriod"/>
              <a:defRPr sz="2000">
                <a:solidFill>
                  <a:schemeClr val="bg2">
                    <a:lumMod val="10000"/>
                  </a:schemeClr>
                </a:solidFill>
              </a:defRPr>
            </a:lvl2pPr>
          </a:lstStyle>
          <a:p>
            <a:pPr lvl="0"/>
            <a:r>
              <a:rPr lang="en-US" dirty="0" smtClean="0"/>
              <a:t>Question…</a:t>
            </a:r>
          </a:p>
          <a:p>
            <a:pPr lvl="1"/>
            <a:r>
              <a:rPr lang="en-US" dirty="0" smtClean="0"/>
              <a:t>Answer [incorrect in black]</a:t>
            </a:r>
          </a:p>
          <a:p>
            <a:pPr lvl="1"/>
            <a:r>
              <a:rPr lang="en-US" dirty="0" smtClean="0"/>
              <a:t>Answer [correct in bolded green]</a:t>
            </a:r>
          </a:p>
        </p:txBody>
      </p:sp>
      <p:sp>
        <p:nvSpPr>
          <p:cNvPr id="16" name="Text Placeholder 14"/>
          <p:cNvSpPr>
            <a:spLocks noGrp="1"/>
          </p:cNvSpPr>
          <p:nvPr>
            <p:ph type="body" sz="quarter" idx="16" hasCustomPrompt="1"/>
          </p:nvPr>
        </p:nvSpPr>
        <p:spPr>
          <a:xfrm>
            <a:off x="808101" y="1838071"/>
            <a:ext cx="5260975" cy="4351338"/>
          </a:xfrm>
          <a:prstGeom prst="rect">
            <a:avLst/>
          </a:prstGeom>
        </p:spPr>
        <p:txBody>
          <a:bodyPr/>
          <a:lstStyle>
            <a:lvl1pPr marL="447675" indent="-331788">
              <a:buFont typeface="+mj-lt"/>
              <a:buAutoNum type="arabicPeriod"/>
              <a:defRPr sz="2000">
                <a:solidFill>
                  <a:schemeClr val="bg2">
                    <a:lumMod val="10000"/>
                  </a:schemeClr>
                </a:solidFill>
              </a:defRPr>
            </a:lvl1pPr>
            <a:lvl2pPr marL="895350" indent="-355600">
              <a:buFont typeface="+mj-lt"/>
              <a:buAutoNum type="alphaLcPeriod"/>
              <a:defRPr sz="2000">
                <a:solidFill>
                  <a:schemeClr val="bg2">
                    <a:lumMod val="10000"/>
                  </a:schemeClr>
                </a:solidFill>
              </a:defRPr>
            </a:lvl2pPr>
          </a:lstStyle>
          <a:p>
            <a:pPr lvl="0"/>
            <a:r>
              <a:rPr lang="en-US" dirty="0" smtClean="0"/>
              <a:t>Question…</a:t>
            </a:r>
          </a:p>
          <a:p>
            <a:pPr lvl="1"/>
            <a:r>
              <a:rPr lang="en-US" dirty="0" smtClean="0"/>
              <a:t>Answer [incorrect in black]</a:t>
            </a:r>
          </a:p>
          <a:p>
            <a:pPr lvl="1"/>
            <a:r>
              <a:rPr lang="en-US" dirty="0" smtClean="0"/>
              <a:t>Answer [correct in bolded green]</a:t>
            </a:r>
          </a:p>
        </p:txBody>
      </p:sp>
    </p:spTree>
    <p:extLst>
      <p:ext uri="{BB962C8B-B14F-4D97-AF65-F5344CB8AC3E}">
        <p14:creationId xmlns:p14="http://schemas.microsoft.com/office/powerpoint/2010/main" val="46444326"/>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Referenc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22AD040F-3190-ED40-A683-FF66B09A0EA6}"/>
              </a:ext>
            </a:extLst>
          </p:cNvPr>
          <p:cNvSpPr>
            <a:spLocks noGrp="1"/>
          </p:cNvSpPr>
          <p:nvPr>
            <p:ph type="body" sz="quarter" idx="15"/>
          </p:nvPr>
        </p:nvSpPr>
        <p:spPr>
          <a:xfrm>
            <a:off x="851192" y="1841277"/>
            <a:ext cx="10502608" cy="4250430"/>
          </a:xfrm>
          <a:prstGeom prst="rect">
            <a:avLst/>
          </a:prstGeom>
        </p:spPr>
        <p:txBody>
          <a:bodyPr/>
          <a:lstStyle>
            <a:lvl1pPr marL="0" indent="0">
              <a:buNone/>
              <a:defRPr sz="2000" baseline="0">
                <a:solidFill>
                  <a:schemeClr val="bg2">
                    <a:lumMod val="10000"/>
                  </a:schemeClr>
                </a:solidFill>
              </a:defRPr>
            </a:lvl1pPr>
          </a:lstStyle>
          <a:p>
            <a:pPr lvl="0"/>
            <a:r>
              <a:rPr lang="en-US"/>
              <a:t>Edit Master text styles</a:t>
            </a:r>
          </a:p>
        </p:txBody>
      </p:sp>
      <p:sp>
        <p:nvSpPr>
          <p:cNvPr id="5" name="TextBox 4">
            <a:extLst>
              <a:ext uri="{FF2B5EF4-FFF2-40B4-BE49-F238E27FC236}">
                <a16:creationId xmlns:a16="http://schemas.microsoft.com/office/drawing/2014/main" id="{6CCE1B68-E4AC-6F4B-A909-BD58B58E261F}"/>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REFERENCES AND RESOURCES</a:t>
            </a:r>
            <a:endParaRPr lang="en-US" sz="4000" b="1" dirty="0">
              <a:solidFill>
                <a:schemeClr val="bg1"/>
              </a:solidFill>
            </a:endParaRPr>
          </a:p>
        </p:txBody>
      </p:sp>
    </p:spTree>
    <p:extLst>
      <p:ext uri="{BB962C8B-B14F-4D97-AF65-F5344CB8AC3E}">
        <p14:creationId xmlns:p14="http://schemas.microsoft.com/office/powerpoint/2010/main" val="1953500521"/>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Cas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EA8CE4ED-71EB-7040-BFDA-C702ACC12067}"/>
              </a:ext>
            </a:extLst>
          </p:cNvPr>
          <p:cNvSpPr>
            <a:spLocks noGrp="1"/>
          </p:cNvSpPr>
          <p:nvPr>
            <p:ph type="body" sz="quarter" idx="15"/>
          </p:nvPr>
        </p:nvSpPr>
        <p:spPr>
          <a:xfrm>
            <a:off x="851192" y="1841277"/>
            <a:ext cx="10502608" cy="4250430"/>
          </a:xfrm>
          <a:prstGeom prst="rect">
            <a:avLst/>
          </a:prstGeom>
        </p:spPr>
        <p:txBody>
          <a:bodyPr/>
          <a:lstStyle>
            <a:lvl1pPr marL="0" indent="0">
              <a:buNone/>
              <a:defRPr sz="2000" baseline="0">
                <a:solidFill>
                  <a:schemeClr val="bg2">
                    <a:lumMod val="10000"/>
                  </a:schemeClr>
                </a:solidFill>
              </a:defRPr>
            </a:lvl1pPr>
          </a:lstStyle>
          <a:p>
            <a:pPr lvl="0"/>
            <a:r>
              <a:rPr lang="en-US" dirty="0"/>
              <a:t>Edit Master text styles</a:t>
            </a:r>
          </a:p>
        </p:txBody>
      </p:sp>
      <p:sp>
        <p:nvSpPr>
          <p:cNvPr id="5" name="TextBox 4">
            <a:extLst>
              <a:ext uri="{FF2B5EF4-FFF2-40B4-BE49-F238E27FC236}">
                <a16:creationId xmlns:a16="http://schemas.microsoft.com/office/drawing/2014/main" id="{C8B1FA85-4136-C241-B684-CAC6F56F4E4D}"/>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CASES AND LEGISLATION</a:t>
            </a:r>
            <a:endParaRPr lang="en-US" sz="4000" b="1" dirty="0">
              <a:solidFill>
                <a:schemeClr val="bg1"/>
              </a:solidFill>
            </a:endParaRPr>
          </a:p>
        </p:txBody>
      </p:sp>
    </p:spTree>
    <p:extLst>
      <p:ext uri="{BB962C8B-B14F-4D97-AF65-F5344CB8AC3E}">
        <p14:creationId xmlns:p14="http://schemas.microsoft.com/office/powerpoint/2010/main" val="3413612331"/>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Image and Sound Referenc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6757F4D-6918-0B40-8638-50EC6BE7B381}"/>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IMAGE AND SOUND REFERENCES </a:t>
            </a:r>
            <a:endParaRPr lang="en-US" sz="4000" b="1" dirty="0">
              <a:solidFill>
                <a:schemeClr val="bg1"/>
              </a:solidFill>
            </a:endParaRPr>
          </a:p>
        </p:txBody>
      </p:sp>
      <p:sp>
        <p:nvSpPr>
          <p:cNvPr id="6" name="Text Placeholder 2">
            <a:extLst>
              <a:ext uri="{FF2B5EF4-FFF2-40B4-BE49-F238E27FC236}">
                <a16:creationId xmlns:a16="http://schemas.microsoft.com/office/drawing/2014/main" id="{EA8CE4ED-71EB-7040-BFDA-C702ACC12067}"/>
              </a:ext>
            </a:extLst>
          </p:cNvPr>
          <p:cNvSpPr>
            <a:spLocks noGrp="1"/>
          </p:cNvSpPr>
          <p:nvPr>
            <p:ph type="body" sz="quarter" idx="15"/>
          </p:nvPr>
        </p:nvSpPr>
        <p:spPr>
          <a:xfrm>
            <a:off x="851192" y="1841277"/>
            <a:ext cx="10502608" cy="4250430"/>
          </a:xfrm>
          <a:prstGeom prst="rect">
            <a:avLst/>
          </a:prstGeom>
        </p:spPr>
        <p:txBody>
          <a:bodyPr/>
          <a:lstStyle>
            <a:lvl1pPr marL="0" indent="0">
              <a:buNone/>
              <a:defRPr sz="2000" baseline="0">
                <a:solidFill>
                  <a:schemeClr val="bg2">
                    <a:lumMod val="10000"/>
                  </a:schemeClr>
                </a:solidFill>
              </a:defRPr>
            </a:lvl1pPr>
          </a:lstStyle>
          <a:p>
            <a:pPr lvl="0"/>
            <a:r>
              <a:rPr lang="en-US" dirty="0"/>
              <a:t>Edit Master text styles</a:t>
            </a:r>
          </a:p>
        </p:txBody>
      </p:sp>
    </p:spTree>
    <p:extLst>
      <p:ext uri="{BB962C8B-B14F-4D97-AF65-F5344CB8AC3E}">
        <p14:creationId xmlns:p14="http://schemas.microsoft.com/office/powerpoint/2010/main" val="1127364818"/>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Licensin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13DF3B58-3106-D44A-B64C-5EAF0F8A5754}"/>
              </a:ext>
            </a:extLst>
          </p:cNvPr>
          <p:cNvSpPr txBox="1"/>
          <p:nvPr userDrawn="1"/>
        </p:nvSpPr>
        <p:spPr>
          <a:xfrm>
            <a:off x="1455738" y="1718034"/>
            <a:ext cx="9898062" cy="400110"/>
          </a:xfrm>
          <a:prstGeom prst="rect">
            <a:avLst/>
          </a:prstGeom>
          <a:noFill/>
        </p:spPr>
        <p:txBody>
          <a:bodyPr wrap="square" rtlCol="0">
            <a:spAutoFit/>
          </a:bodyPr>
          <a:lstStyle/>
          <a:p>
            <a:r>
              <a:rPr lang="en-US" sz="2000" dirty="0">
                <a:solidFill>
                  <a:schemeClr val="bg2">
                    <a:lumMod val="10000"/>
                  </a:schemeClr>
                </a:solidFill>
                <a:latin typeface="Arial" panose="020B0604020202020204" pitchFamily="34" charset="0"/>
                <a:cs typeface="Arial" panose="020B0604020202020204" pitchFamily="34" charset="0"/>
              </a:rPr>
              <a:t>Suggested Citation:</a:t>
            </a:r>
          </a:p>
        </p:txBody>
      </p:sp>
      <p:sp>
        <p:nvSpPr>
          <p:cNvPr id="13" name="TextBox 12">
            <a:extLst>
              <a:ext uri="{FF2B5EF4-FFF2-40B4-BE49-F238E27FC236}">
                <a16:creationId xmlns:a16="http://schemas.microsoft.com/office/drawing/2014/main" id="{903FCD8B-1F64-0A40-BE7B-88E76136209D}"/>
              </a:ext>
            </a:extLst>
          </p:cNvPr>
          <p:cNvSpPr txBox="1"/>
          <p:nvPr userDrawn="1"/>
        </p:nvSpPr>
        <p:spPr>
          <a:xfrm>
            <a:off x="1455738" y="3441680"/>
            <a:ext cx="9769062" cy="2246769"/>
          </a:xfrm>
          <a:prstGeom prst="rect">
            <a:avLst/>
          </a:prstGeom>
          <a:noFill/>
        </p:spPr>
        <p:txBody>
          <a:bodyPr wrap="square" rtlCol="0">
            <a:spAutoFit/>
          </a:bodyPr>
          <a:lstStyle/>
          <a:p>
            <a:r>
              <a:rPr lang="en-CA" sz="2000" dirty="0">
                <a:solidFill>
                  <a:schemeClr val="bg2">
                    <a:lumMod val="10000"/>
                  </a:schemeClr>
                </a:solidFill>
                <a:latin typeface="Arial" panose="020B0604020202020204" pitchFamily="34" charset="0"/>
                <a:cs typeface="Arial" panose="020B0604020202020204" pitchFamily="34" charset="0"/>
              </a:rPr>
              <a:t>For the project overview and complete list of modules please visit the project website at: </a:t>
            </a:r>
            <a:r>
              <a:rPr lang="en-CA" sz="2000" dirty="0">
                <a:solidFill>
                  <a:schemeClr val="bg2">
                    <a:lumMod val="10000"/>
                  </a:schemeClr>
                </a:solidFill>
                <a:latin typeface="Arial" panose="020B0604020202020204" pitchFamily="34" charset="0"/>
                <a:cs typeface="Arial" panose="020B0604020202020204" pitchFamily="34" charset="0"/>
                <a:hlinkClick r:id="rId3"/>
              </a:rPr>
              <a:t>https://sites.library.ualberta.ca/copyright/</a:t>
            </a:r>
            <a:endParaRPr lang="en-CA" sz="2000" dirty="0">
              <a:solidFill>
                <a:schemeClr val="bg2">
                  <a:lumMod val="10000"/>
                </a:schemeClr>
              </a:solidFill>
              <a:latin typeface="Arial" panose="020B0604020202020204" pitchFamily="34" charset="0"/>
              <a:cs typeface="Arial" panose="020B0604020202020204" pitchFamily="34" charset="0"/>
            </a:endParaRPr>
          </a:p>
          <a:p>
            <a:endParaRPr lang="en-CA" sz="2000" dirty="0">
              <a:solidFill>
                <a:schemeClr val="bg2">
                  <a:lumMod val="10000"/>
                </a:schemeClr>
              </a:solidFill>
              <a:latin typeface="Arial" panose="020B0604020202020204" pitchFamily="34" charset="0"/>
              <a:cs typeface="Arial" panose="020B0604020202020204" pitchFamily="34" charset="0"/>
            </a:endParaRPr>
          </a:p>
          <a:p>
            <a:r>
              <a:rPr lang="en-CA" sz="2000" dirty="0">
                <a:solidFill>
                  <a:schemeClr val="bg2">
                    <a:lumMod val="10000"/>
                  </a:schemeClr>
                </a:solidFill>
                <a:latin typeface="Arial" panose="020B0604020202020204" pitchFamily="34" charset="0"/>
                <a:cs typeface="Arial" panose="020B0604020202020204" pitchFamily="34" charset="0"/>
              </a:rPr>
              <a:t>Questions, comments, and suggestions should be directed </a:t>
            </a:r>
            <a:r>
              <a:rPr lang="en-CA" sz="2000" dirty="0" smtClean="0">
                <a:solidFill>
                  <a:schemeClr val="bg2">
                    <a:lumMod val="10000"/>
                  </a:schemeClr>
                </a:solidFill>
                <a:latin typeface="Arial" panose="020B0604020202020204" pitchFamily="34" charset="0"/>
                <a:cs typeface="Arial" panose="020B0604020202020204" pitchFamily="34" charset="0"/>
              </a:rPr>
              <a:t>to: </a:t>
            </a:r>
            <a:r>
              <a:rPr lang="en-CA" sz="2000" dirty="0">
                <a:solidFill>
                  <a:schemeClr val="bg2">
                    <a:lumMod val="10000"/>
                  </a:schemeClr>
                </a:solidFill>
                <a:latin typeface="Arial" panose="020B0604020202020204" pitchFamily="34" charset="0"/>
                <a:cs typeface="Arial" panose="020B0604020202020204" pitchFamily="34" charset="0"/>
                <a:hlinkClick r:id="rId4"/>
              </a:rPr>
              <a:t>ouc@ualberta.ca</a:t>
            </a:r>
            <a:endParaRPr lang="en-CA" sz="2000" dirty="0">
              <a:solidFill>
                <a:schemeClr val="bg2">
                  <a:lumMod val="10000"/>
                </a:schemeClr>
              </a:solidFill>
              <a:latin typeface="Arial" panose="020B0604020202020204" pitchFamily="34" charset="0"/>
              <a:cs typeface="Arial" panose="020B0604020202020204" pitchFamily="34" charset="0"/>
            </a:endParaRPr>
          </a:p>
          <a:p>
            <a:endParaRPr lang="en-CA" sz="2000" dirty="0">
              <a:solidFill>
                <a:schemeClr val="bg2">
                  <a:lumMod val="10000"/>
                </a:schemeClr>
              </a:solidFill>
              <a:latin typeface="Arial" panose="020B0604020202020204" pitchFamily="34" charset="0"/>
              <a:cs typeface="Arial" panose="020B0604020202020204" pitchFamily="34" charset="0"/>
            </a:endParaRPr>
          </a:p>
          <a:p>
            <a:r>
              <a:rPr lang="en-CA" sz="2000" dirty="0">
                <a:solidFill>
                  <a:schemeClr val="bg2">
                    <a:lumMod val="10000"/>
                  </a:schemeClr>
                </a:solidFill>
                <a:latin typeface="Arial" panose="020B0604020202020204" pitchFamily="34" charset="0"/>
                <a:cs typeface="Arial" panose="020B0604020202020204" pitchFamily="34" charset="0"/>
              </a:rPr>
              <a:t>This module is made available and licensed under a </a:t>
            </a:r>
            <a:r>
              <a:rPr lang="en-CA" sz="2000" dirty="0">
                <a:solidFill>
                  <a:schemeClr val="bg2">
                    <a:lumMod val="10000"/>
                  </a:schemeClr>
                </a:solidFill>
                <a:latin typeface="Arial" panose="020B0604020202020204" pitchFamily="34" charset="0"/>
                <a:cs typeface="Arial" panose="020B0604020202020204" pitchFamily="34" charset="0"/>
                <a:hlinkClick r:id="rId5"/>
              </a:rPr>
              <a:t>Creative Commons Attribution 4.0 International </a:t>
            </a:r>
            <a:r>
              <a:rPr lang="en-CA" sz="2000" dirty="0" smtClean="0">
                <a:solidFill>
                  <a:schemeClr val="bg2">
                    <a:lumMod val="10000"/>
                  </a:schemeClr>
                </a:solidFill>
                <a:latin typeface="Arial" panose="020B0604020202020204" pitchFamily="34" charset="0"/>
                <a:cs typeface="Arial" panose="020B0604020202020204" pitchFamily="34" charset="0"/>
                <a:hlinkClick r:id="rId5"/>
              </a:rPr>
              <a:t>Licence</a:t>
            </a:r>
            <a:endParaRPr lang="en-US" dirty="0">
              <a:solidFill>
                <a:schemeClr val="bg2">
                  <a:lumMod val="10000"/>
                </a:schemeClr>
              </a:solidFill>
            </a:endParaRPr>
          </a:p>
        </p:txBody>
      </p:sp>
      <p:sp>
        <p:nvSpPr>
          <p:cNvPr id="6" name="TextBox 5">
            <a:extLst>
              <a:ext uri="{FF2B5EF4-FFF2-40B4-BE49-F238E27FC236}">
                <a16:creationId xmlns:a16="http://schemas.microsoft.com/office/drawing/2014/main" id="{944982ED-AD70-0842-ACC8-701F56A32F46}"/>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LICENSING AND ATTRIBUTION</a:t>
            </a:r>
            <a:endParaRPr lang="en-US" sz="4000" b="1" dirty="0">
              <a:solidFill>
                <a:schemeClr val="bg1"/>
              </a:solidFill>
            </a:endParaRPr>
          </a:p>
        </p:txBody>
      </p:sp>
      <p:sp>
        <p:nvSpPr>
          <p:cNvPr id="7" name="Text Placeholder 6"/>
          <p:cNvSpPr>
            <a:spLocks noGrp="1"/>
          </p:cNvSpPr>
          <p:nvPr>
            <p:ph type="body" sz="quarter" idx="10" hasCustomPrompt="1"/>
          </p:nvPr>
        </p:nvSpPr>
        <p:spPr>
          <a:xfrm>
            <a:off x="1947600" y="2300400"/>
            <a:ext cx="9277200" cy="784800"/>
          </a:xfrm>
          <a:prstGeom prst="rect">
            <a:avLst/>
          </a:prstGeom>
        </p:spPr>
        <p:txBody>
          <a:bodyPr/>
          <a:lstStyle>
            <a:lvl1pPr marL="0" indent="0">
              <a:buFontTx/>
              <a:buNone/>
              <a:defRPr sz="2000">
                <a:solidFill>
                  <a:schemeClr val="bg2">
                    <a:lumMod val="10000"/>
                  </a:schemeClr>
                </a:solidFill>
                <a:latin typeface="Arial" panose="020B0604020202020204" pitchFamily="34" charset="0"/>
                <a:cs typeface="Arial" panose="020B0604020202020204" pitchFamily="34" charset="0"/>
              </a:defRPr>
            </a:lvl1pPr>
            <a:lvl2pPr>
              <a:defRPr>
                <a:solidFill>
                  <a:schemeClr val="bg2">
                    <a:lumMod val="10000"/>
                  </a:schemeClr>
                </a:solidFill>
              </a:defRPr>
            </a:lvl2pPr>
            <a:lvl3pPr>
              <a:defRPr>
                <a:solidFill>
                  <a:schemeClr val="bg2">
                    <a:lumMod val="10000"/>
                  </a:schemeClr>
                </a:solidFill>
              </a:defRPr>
            </a:lvl3pPr>
            <a:lvl4pPr>
              <a:defRPr>
                <a:solidFill>
                  <a:schemeClr val="bg2">
                    <a:lumMod val="10000"/>
                  </a:schemeClr>
                </a:solidFill>
              </a:defRPr>
            </a:lvl4pPr>
            <a:lvl5pPr>
              <a:defRPr>
                <a:solidFill>
                  <a:schemeClr val="bg2">
                    <a:lumMod val="10000"/>
                  </a:schemeClr>
                </a:solidFill>
              </a:defRPr>
            </a:lvl5pPr>
          </a:lstStyle>
          <a:p>
            <a:pPr lvl="0"/>
            <a:r>
              <a:rPr lang="en-US" dirty="0" smtClean="0"/>
              <a:t>University of Alberta. (Year). Title of Module. Opening Up Copyright Instructional Module [in italics]. https://sites.library.ualberta.ca/copyright/ [hyperlinked]</a:t>
            </a:r>
          </a:p>
          <a:p>
            <a:pPr lvl="0"/>
            <a:endParaRPr lang="en-CA" dirty="0"/>
          </a:p>
        </p:txBody>
      </p:sp>
    </p:spTree>
    <p:extLst>
      <p:ext uri="{BB962C8B-B14F-4D97-AF65-F5344CB8AC3E}">
        <p14:creationId xmlns:p14="http://schemas.microsoft.com/office/powerpoint/2010/main" val="2533444542"/>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Contributor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552C757D-577B-4743-B367-5082767D3402}"/>
              </a:ext>
            </a:extLst>
          </p:cNvPr>
          <p:cNvSpPr/>
          <p:nvPr userDrawn="1"/>
        </p:nvSpPr>
        <p:spPr>
          <a:xfrm>
            <a:off x="1233354" y="1800000"/>
            <a:ext cx="3960000" cy="718782"/>
          </a:xfrm>
          <a:prstGeom prst="rect">
            <a:avLst/>
          </a:prstGeom>
          <a:solidFill>
            <a:srgbClr val="879F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Copyright Office </a:t>
            </a:r>
          </a:p>
        </p:txBody>
      </p:sp>
      <p:sp>
        <p:nvSpPr>
          <p:cNvPr id="22" name="Rectangle 21">
            <a:extLst>
              <a:ext uri="{FF2B5EF4-FFF2-40B4-BE49-F238E27FC236}">
                <a16:creationId xmlns:a16="http://schemas.microsoft.com/office/drawing/2014/main" id="{ED0F36C9-5749-4329-B080-EFDAD3F0173A}"/>
              </a:ext>
            </a:extLst>
          </p:cNvPr>
          <p:cNvSpPr/>
          <p:nvPr userDrawn="1"/>
        </p:nvSpPr>
        <p:spPr>
          <a:xfrm>
            <a:off x="7018869" y="4055554"/>
            <a:ext cx="3960000" cy="718782"/>
          </a:xfrm>
          <a:prstGeom prst="rect">
            <a:avLst/>
          </a:prstGeom>
          <a:solidFill>
            <a:srgbClr val="879F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Faculty of Education</a:t>
            </a:r>
          </a:p>
        </p:txBody>
      </p:sp>
      <p:sp>
        <p:nvSpPr>
          <p:cNvPr id="23" name="TextBox 22">
            <a:extLst>
              <a:ext uri="{FF2B5EF4-FFF2-40B4-BE49-F238E27FC236}">
                <a16:creationId xmlns:a16="http://schemas.microsoft.com/office/drawing/2014/main" id="{FE66C7D3-19C1-4BAD-B0C1-841BE2D84F4F}"/>
              </a:ext>
            </a:extLst>
          </p:cNvPr>
          <p:cNvSpPr txBox="1"/>
          <p:nvPr userDrawn="1"/>
        </p:nvSpPr>
        <p:spPr>
          <a:xfrm>
            <a:off x="1233355" y="2589764"/>
            <a:ext cx="3960000" cy="1421928"/>
          </a:xfrm>
          <a:prstGeom prst="rect">
            <a:avLst/>
          </a:prstGeom>
          <a:noFill/>
        </p:spPr>
        <p:txBody>
          <a:bodyPr wrap="square" rtlCol="0">
            <a:spAutoFit/>
          </a:bodyPr>
          <a:lstStyle/>
          <a:p>
            <a:pPr algn="ctr">
              <a:lnSpc>
                <a:spcPct val="120000"/>
              </a:lnSpc>
            </a:pPr>
            <a:r>
              <a:rPr lang="en-US" dirty="0">
                <a:solidFill>
                  <a:schemeClr val="bg2">
                    <a:lumMod val="10000"/>
                  </a:schemeClr>
                </a:solidFill>
                <a:latin typeface="Arial" panose="020B0604020202020204" pitchFamily="34" charset="0"/>
                <a:cs typeface="Arial" panose="020B0604020202020204" pitchFamily="34" charset="0"/>
              </a:rPr>
              <a:t>Kimberley </a:t>
            </a:r>
            <a:r>
              <a:rPr lang="en-US" dirty="0" err="1">
                <a:solidFill>
                  <a:schemeClr val="bg2">
                    <a:lumMod val="10000"/>
                  </a:schemeClr>
                </a:solidFill>
                <a:latin typeface="Arial" panose="020B0604020202020204" pitchFamily="34" charset="0"/>
                <a:cs typeface="Arial" panose="020B0604020202020204" pitchFamily="34" charset="0"/>
              </a:rPr>
              <a:t>Kemmer</a:t>
            </a:r>
            <a:endParaRPr lang="en-US" dirty="0">
              <a:solidFill>
                <a:schemeClr val="bg2">
                  <a:lumMod val="10000"/>
                </a:schemeClr>
              </a:solidFill>
              <a:latin typeface="Arial" panose="020B0604020202020204" pitchFamily="34" charset="0"/>
              <a:cs typeface="Arial" panose="020B0604020202020204" pitchFamily="34" charset="0"/>
            </a:endParaRPr>
          </a:p>
          <a:p>
            <a:pPr algn="ctr">
              <a:lnSpc>
                <a:spcPct val="120000"/>
              </a:lnSpc>
            </a:pPr>
            <a:r>
              <a:rPr lang="en-US" dirty="0">
                <a:solidFill>
                  <a:schemeClr val="bg2">
                    <a:lumMod val="10000"/>
                  </a:schemeClr>
                </a:solidFill>
                <a:latin typeface="Arial" panose="020B0604020202020204" pitchFamily="34" charset="0"/>
                <a:cs typeface="Arial" panose="020B0604020202020204" pitchFamily="34" charset="0"/>
              </a:rPr>
              <a:t>Mireille Smith</a:t>
            </a:r>
          </a:p>
          <a:p>
            <a:pPr algn="ctr">
              <a:lnSpc>
                <a:spcPct val="120000"/>
              </a:lnSpc>
            </a:pPr>
            <a:r>
              <a:rPr lang="en-US" dirty="0">
                <a:solidFill>
                  <a:schemeClr val="bg2">
                    <a:lumMod val="10000"/>
                  </a:schemeClr>
                </a:solidFill>
                <a:latin typeface="Arial" panose="020B0604020202020204" pitchFamily="34" charset="0"/>
                <a:cs typeface="Arial" panose="020B0604020202020204" pitchFamily="34" charset="0"/>
              </a:rPr>
              <a:t>Adrian Sheppard</a:t>
            </a:r>
          </a:p>
          <a:p>
            <a:pPr algn="ctr">
              <a:lnSpc>
                <a:spcPct val="120000"/>
              </a:lnSpc>
            </a:pPr>
            <a:r>
              <a:rPr lang="en-US" dirty="0">
                <a:solidFill>
                  <a:schemeClr val="bg2">
                    <a:lumMod val="10000"/>
                  </a:schemeClr>
                </a:solidFill>
                <a:latin typeface="Arial" panose="020B0604020202020204" pitchFamily="34" charset="0"/>
                <a:cs typeface="Arial" panose="020B0604020202020204" pitchFamily="34" charset="0"/>
              </a:rPr>
              <a:t>Amanda </a:t>
            </a:r>
            <a:r>
              <a:rPr lang="en-US" dirty="0" err="1">
                <a:solidFill>
                  <a:schemeClr val="bg2">
                    <a:lumMod val="10000"/>
                  </a:schemeClr>
                </a:solidFill>
                <a:latin typeface="Arial" panose="020B0604020202020204" pitchFamily="34" charset="0"/>
                <a:cs typeface="Arial" panose="020B0604020202020204" pitchFamily="34" charset="0"/>
              </a:rPr>
              <a:t>Wakaruk</a:t>
            </a:r>
            <a:r>
              <a:rPr lang="en-US" dirty="0">
                <a:solidFill>
                  <a:schemeClr val="bg2">
                    <a:lumMod val="10000"/>
                  </a:schemeClr>
                </a:solidFill>
                <a:latin typeface="Arial" panose="020B0604020202020204" pitchFamily="34" charset="0"/>
                <a:cs typeface="Arial" panose="020B0604020202020204" pitchFamily="34" charset="0"/>
              </a:rPr>
              <a:t> </a:t>
            </a:r>
          </a:p>
        </p:txBody>
      </p:sp>
      <p:sp>
        <p:nvSpPr>
          <p:cNvPr id="24" name="TextBox 23">
            <a:extLst>
              <a:ext uri="{FF2B5EF4-FFF2-40B4-BE49-F238E27FC236}">
                <a16:creationId xmlns:a16="http://schemas.microsoft.com/office/drawing/2014/main" id="{0D49E313-F656-4404-8957-9B5A4E62B2CA}"/>
              </a:ext>
            </a:extLst>
          </p:cNvPr>
          <p:cNvSpPr txBox="1"/>
          <p:nvPr userDrawn="1"/>
        </p:nvSpPr>
        <p:spPr>
          <a:xfrm>
            <a:off x="7018870" y="5006653"/>
            <a:ext cx="3960000" cy="424732"/>
          </a:xfrm>
          <a:prstGeom prst="rect">
            <a:avLst/>
          </a:prstGeom>
          <a:noFill/>
        </p:spPr>
        <p:txBody>
          <a:bodyPr wrap="square" rtlCol="0">
            <a:spAutoFit/>
          </a:bodyPr>
          <a:lstStyle/>
          <a:p>
            <a:pPr algn="ctr">
              <a:lnSpc>
                <a:spcPct val="120000"/>
              </a:lnSpc>
            </a:pPr>
            <a:r>
              <a:rPr lang="en-US" dirty="0">
                <a:solidFill>
                  <a:schemeClr val="bg2">
                    <a:lumMod val="10000"/>
                  </a:schemeClr>
                </a:solidFill>
                <a:latin typeface="Arial" panose="020B0604020202020204" pitchFamily="34" charset="0"/>
                <a:cs typeface="Arial" panose="020B0604020202020204" pitchFamily="34" charset="0"/>
              </a:rPr>
              <a:t>Michael B. McNally </a:t>
            </a:r>
          </a:p>
        </p:txBody>
      </p:sp>
      <p:sp>
        <p:nvSpPr>
          <p:cNvPr id="25" name="Rectangle 24">
            <a:extLst>
              <a:ext uri="{FF2B5EF4-FFF2-40B4-BE49-F238E27FC236}">
                <a16:creationId xmlns:a16="http://schemas.microsoft.com/office/drawing/2014/main" id="{654DC599-C214-42A2-85EF-F53129E6568B}"/>
              </a:ext>
            </a:extLst>
          </p:cNvPr>
          <p:cNvSpPr/>
          <p:nvPr userDrawn="1"/>
        </p:nvSpPr>
        <p:spPr>
          <a:xfrm>
            <a:off x="7018869" y="1800000"/>
            <a:ext cx="3960000" cy="718782"/>
          </a:xfrm>
          <a:prstGeom prst="rect">
            <a:avLst/>
          </a:prstGeom>
          <a:solidFill>
            <a:srgbClr val="879F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Centre for Teaching and Learning</a:t>
            </a:r>
          </a:p>
        </p:txBody>
      </p:sp>
      <p:sp>
        <p:nvSpPr>
          <p:cNvPr id="26" name="TextBox 25">
            <a:extLst>
              <a:ext uri="{FF2B5EF4-FFF2-40B4-BE49-F238E27FC236}">
                <a16:creationId xmlns:a16="http://schemas.microsoft.com/office/drawing/2014/main" id="{71637D57-9827-4F0A-800A-879120662C7D}"/>
              </a:ext>
            </a:extLst>
          </p:cNvPr>
          <p:cNvSpPr txBox="1"/>
          <p:nvPr userDrawn="1"/>
        </p:nvSpPr>
        <p:spPr>
          <a:xfrm>
            <a:off x="7018869" y="2758498"/>
            <a:ext cx="3960000" cy="424732"/>
          </a:xfrm>
          <a:prstGeom prst="rect">
            <a:avLst/>
          </a:prstGeom>
          <a:noFill/>
        </p:spPr>
        <p:txBody>
          <a:bodyPr wrap="square" rtlCol="0">
            <a:spAutoFit/>
          </a:bodyPr>
          <a:lstStyle/>
          <a:p>
            <a:pPr algn="ctr">
              <a:lnSpc>
                <a:spcPct val="120000"/>
              </a:lnSpc>
            </a:pPr>
            <a:r>
              <a:rPr lang="en-US" dirty="0">
                <a:solidFill>
                  <a:schemeClr val="bg2">
                    <a:lumMod val="10000"/>
                  </a:schemeClr>
                </a:solidFill>
                <a:latin typeface="Arial" panose="020B0604020202020204" pitchFamily="34" charset="0"/>
                <a:cs typeface="Arial" panose="020B0604020202020204" pitchFamily="34" charset="0"/>
              </a:rPr>
              <a:t>Graeme Pate</a:t>
            </a:r>
          </a:p>
        </p:txBody>
      </p:sp>
      <p:sp>
        <p:nvSpPr>
          <p:cNvPr id="27" name="TextBox 26">
            <a:extLst>
              <a:ext uri="{FF2B5EF4-FFF2-40B4-BE49-F238E27FC236}">
                <a16:creationId xmlns:a16="http://schemas.microsoft.com/office/drawing/2014/main" id="{F707B1F2-4C42-4717-87F3-7EF09498CD8C}"/>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CONTRIBUTORS</a:t>
            </a:r>
            <a:endParaRPr lang="en-US" sz="4000" b="1" dirty="0">
              <a:solidFill>
                <a:schemeClr val="bg1"/>
              </a:solidFill>
            </a:endParaRPr>
          </a:p>
        </p:txBody>
      </p:sp>
      <p:sp>
        <p:nvSpPr>
          <p:cNvPr id="9" name="Rectangle 8">
            <a:extLst>
              <a:ext uri="{FF2B5EF4-FFF2-40B4-BE49-F238E27FC236}">
                <a16:creationId xmlns:a16="http://schemas.microsoft.com/office/drawing/2014/main" id="{E28A654F-E837-46B0-8AE1-020F60BB3341}"/>
              </a:ext>
            </a:extLst>
          </p:cNvPr>
          <p:cNvSpPr/>
          <p:nvPr userDrawn="1"/>
        </p:nvSpPr>
        <p:spPr>
          <a:xfrm>
            <a:off x="1233354" y="4052154"/>
            <a:ext cx="3960000" cy="718782"/>
          </a:xfrm>
          <a:prstGeom prst="rect">
            <a:avLst/>
          </a:prstGeom>
          <a:solidFill>
            <a:srgbClr val="879F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University of Alberta </a:t>
            </a:r>
            <a:r>
              <a:rPr lang="en-US" b="1" dirty="0" smtClean="0">
                <a:latin typeface="Arial" panose="020B0604020202020204" pitchFamily="34" charset="0"/>
                <a:cs typeface="Arial" panose="020B0604020202020204" pitchFamily="34" charset="0"/>
              </a:rPr>
              <a:t>Library</a:t>
            </a:r>
            <a:endParaRPr lang="en-US" b="1" dirty="0">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F9C4C9E9-5061-4539-9ADC-03AFCCD14397}"/>
              </a:ext>
            </a:extLst>
          </p:cNvPr>
          <p:cNvSpPr txBox="1"/>
          <p:nvPr userDrawn="1"/>
        </p:nvSpPr>
        <p:spPr>
          <a:xfrm>
            <a:off x="1233355" y="4942566"/>
            <a:ext cx="3960000" cy="757130"/>
          </a:xfrm>
          <a:prstGeom prst="rect">
            <a:avLst/>
          </a:prstGeom>
          <a:noFill/>
        </p:spPr>
        <p:txBody>
          <a:bodyPr wrap="square" rtlCol="0">
            <a:spAutoFit/>
          </a:bodyPr>
          <a:lstStyle/>
          <a:p>
            <a:pPr algn="ctr">
              <a:lnSpc>
                <a:spcPct val="120000"/>
              </a:lnSpc>
            </a:pPr>
            <a:r>
              <a:rPr lang="en-US" dirty="0">
                <a:solidFill>
                  <a:schemeClr val="bg2">
                    <a:lumMod val="10000"/>
                  </a:schemeClr>
                </a:solidFill>
                <a:latin typeface="Arial" panose="020B0604020202020204" pitchFamily="34" charset="0"/>
                <a:cs typeface="Arial" panose="020B0604020202020204" pitchFamily="34" charset="0"/>
              </a:rPr>
              <a:t>Denis Lacroix</a:t>
            </a:r>
          </a:p>
          <a:p>
            <a:pPr algn="ctr">
              <a:lnSpc>
                <a:spcPct val="120000"/>
              </a:lnSpc>
            </a:pPr>
            <a:r>
              <a:rPr lang="en-US" dirty="0">
                <a:solidFill>
                  <a:schemeClr val="bg2">
                    <a:lumMod val="10000"/>
                  </a:schemeClr>
                </a:solidFill>
                <a:latin typeface="Arial" panose="020B0604020202020204" pitchFamily="34" charset="0"/>
                <a:cs typeface="Arial" panose="020B0604020202020204" pitchFamily="34" charset="0"/>
              </a:rPr>
              <a:t>Martine Iradukunda</a:t>
            </a:r>
          </a:p>
        </p:txBody>
      </p:sp>
    </p:spTree>
    <p:extLst>
      <p:ext uri="{BB962C8B-B14F-4D97-AF65-F5344CB8AC3E}">
        <p14:creationId xmlns:p14="http://schemas.microsoft.com/office/powerpoint/2010/main" val="3379402138"/>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Acknowledgm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0A180F4-11A4-6144-A33B-3A7FED4DAAA6}"/>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ACKNOWLEDGMENT</a:t>
            </a:r>
            <a:endParaRPr lang="en-US" sz="4000" b="1" dirty="0">
              <a:solidFill>
                <a:schemeClr val="bg1"/>
              </a:solidFill>
            </a:endParaRPr>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791600" y="5419440"/>
            <a:ext cx="2480400" cy="677976"/>
          </a:xfrm>
          <a:prstGeom prst="rect">
            <a:avLst/>
          </a:prstGeom>
        </p:spPr>
      </p:pic>
      <p:sp>
        <p:nvSpPr>
          <p:cNvPr id="10" name="TextBox 9">
            <a:extLst>
              <a:ext uri="{FF2B5EF4-FFF2-40B4-BE49-F238E27FC236}">
                <a16:creationId xmlns:a16="http://schemas.microsoft.com/office/drawing/2014/main" id="{5B2CE003-7D14-4BB7-84C6-AFD3B741B256}"/>
              </a:ext>
            </a:extLst>
          </p:cNvPr>
          <p:cNvSpPr txBox="1"/>
          <p:nvPr userDrawn="1"/>
        </p:nvSpPr>
        <p:spPr>
          <a:xfrm>
            <a:off x="1282643" y="1985869"/>
            <a:ext cx="9740957" cy="3046988"/>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400" baseline="0" dirty="0">
                <a:solidFill>
                  <a:schemeClr val="bg2">
                    <a:lumMod val="10000"/>
                  </a:schemeClr>
                </a:solidFill>
                <a:latin typeface="Arial" panose="020B0604020202020204" pitchFamily="34" charset="0"/>
                <a:cs typeface="Arial" panose="020B0604020202020204" pitchFamily="34" charset="0"/>
              </a:rPr>
              <a:t>The Opening Up Copyright (OUC) module series is made available by the University of Alberta Copyright Office.</a:t>
            </a:r>
          </a:p>
          <a:p>
            <a:pPr marL="0" marR="0" lvl="0" indent="0" algn="ctr" defTabSz="457200" rtl="0" eaLnBrk="1" fontAlgn="auto" latinLnBrk="0" hangingPunct="1">
              <a:lnSpc>
                <a:spcPct val="100000"/>
              </a:lnSpc>
              <a:spcBef>
                <a:spcPts val="0"/>
              </a:spcBef>
              <a:spcAft>
                <a:spcPts val="0"/>
              </a:spcAft>
              <a:buClrTx/>
              <a:buSzTx/>
              <a:buFontTx/>
              <a:buNone/>
              <a:tabLst/>
              <a:defRPr/>
            </a:pPr>
            <a:endParaRPr lang="en-US" sz="2400" baseline="0" dirty="0">
              <a:solidFill>
                <a:schemeClr val="bg2">
                  <a:lumMod val="10000"/>
                </a:schemeClr>
              </a:solidFill>
              <a:latin typeface="Arial" panose="020B0604020202020204" pitchFamily="34" charset="0"/>
              <a:cs typeface="Arial" panose="020B0604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lang="en-US" sz="2400" baseline="0" dirty="0">
                <a:solidFill>
                  <a:schemeClr val="bg2">
                    <a:lumMod val="10000"/>
                  </a:schemeClr>
                </a:solidFill>
                <a:latin typeface="Arial" panose="020B0604020202020204" pitchFamily="34" charset="0"/>
                <a:cs typeface="Arial" panose="020B0604020202020204" pitchFamily="34" charset="0"/>
              </a:rPr>
              <a:t>OUC modules have been produced with the assistance of funding at the University of Alberta through its Centre for Teaching and Learning's Teaching and Learning Enhancement Fund (TLEF) (2017-21) and OER Grant Program (2020), and through a Support for the Advancement of Scholarship (SAS) grant (2021).</a:t>
            </a:r>
          </a:p>
        </p:txBody>
      </p:sp>
    </p:spTree>
    <p:extLst>
      <p:ext uri="{BB962C8B-B14F-4D97-AF65-F5344CB8AC3E}">
        <p14:creationId xmlns:p14="http://schemas.microsoft.com/office/powerpoint/2010/main" val="364945172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825625"/>
            <a:ext cx="5181600" cy="4351338"/>
          </a:xfrm>
          <a:prstGeom prst="rect">
            <a:avLst/>
          </a:prstGeom>
        </p:spPr>
        <p:txBody>
          <a:bodyPr/>
          <a:lstStyle>
            <a:lvl1pPr>
              <a:defRPr b="0" i="0" baseline="0">
                <a:solidFill>
                  <a:schemeClr val="bg2">
                    <a:lumMod val="50000"/>
                  </a:schemeClr>
                </a:solidFill>
                <a:latin typeface="Arial" panose="020B0604020202020204" pitchFamily="34" charset="0"/>
              </a:defRPr>
            </a:lvl1pPr>
            <a:lvl2pPr>
              <a:defRPr b="0" i="0" baseline="0">
                <a:solidFill>
                  <a:schemeClr val="bg2">
                    <a:lumMod val="50000"/>
                  </a:schemeClr>
                </a:solidFill>
                <a:latin typeface="Arial" panose="020B0604020202020204" pitchFamily="34" charset="0"/>
              </a:defRPr>
            </a:lvl2pPr>
            <a:lvl3pPr>
              <a:defRPr b="0" i="0" baseline="0">
                <a:solidFill>
                  <a:schemeClr val="bg2">
                    <a:lumMod val="50000"/>
                  </a:schemeClr>
                </a:solidFill>
                <a:latin typeface="Arial" panose="020B0604020202020204" pitchFamily="34" charset="0"/>
              </a:defRPr>
            </a:lvl3pPr>
            <a:lvl4pPr>
              <a:defRPr b="0" i="0" baseline="0">
                <a:solidFill>
                  <a:schemeClr val="bg2">
                    <a:lumMod val="50000"/>
                  </a:schemeClr>
                </a:solidFill>
                <a:latin typeface="Arial" panose="020B0604020202020204" pitchFamily="34" charset="0"/>
              </a:defRPr>
            </a:lvl4pPr>
            <a:lvl5pPr>
              <a:defRPr b="0" i="0" baseline="0">
                <a:solidFill>
                  <a:schemeClr val="bg2">
                    <a:lumMod val="50000"/>
                  </a:schemeClr>
                </a:solidFill>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2"/>
          <p:cNvSpPr>
            <a:spLocks noGrp="1"/>
          </p:cNvSpPr>
          <p:nvPr>
            <p:ph sz="half" idx="13"/>
          </p:nvPr>
        </p:nvSpPr>
        <p:spPr>
          <a:xfrm>
            <a:off x="6172200" y="1825625"/>
            <a:ext cx="5181600" cy="4351338"/>
          </a:xfrm>
          <a:prstGeom prst="rect">
            <a:avLst/>
          </a:prstGeom>
        </p:spPr>
        <p:txBody>
          <a:bodyPr/>
          <a:lstStyle>
            <a:lvl1pPr>
              <a:defRPr b="0" i="0" baseline="0">
                <a:solidFill>
                  <a:schemeClr val="bg2">
                    <a:lumMod val="50000"/>
                  </a:schemeClr>
                </a:solidFill>
                <a:latin typeface="Arial" panose="020B0604020202020204" pitchFamily="34" charset="0"/>
              </a:defRPr>
            </a:lvl1pPr>
            <a:lvl2pPr>
              <a:defRPr b="0" i="0" baseline="0">
                <a:solidFill>
                  <a:schemeClr val="bg2">
                    <a:lumMod val="50000"/>
                  </a:schemeClr>
                </a:solidFill>
                <a:latin typeface="Arial" panose="020B0604020202020204" pitchFamily="34" charset="0"/>
              </a:defRPr>
            </a:lvl2pPr>
            <a:lvl3pPr>
              <a:defRPr b="0" i="0" baseline="0">
                <a:solidFill>
                  <a:schemeClr val="bg2">
                    <a:lumMod val="50000"/>
                  </a:schemeClr>
                </a:solidFill>
                <a:latin typeface="Arial" panose="020B0604020202020204" pitchFamily="34" charset="0"/>
              </a:defRPr>
            </a:lvl3pPr>
            <a:lvl4pPr>
              <a:defRPr b="0" i="0" baseline="0">
                <a:solidFill>
                  <a:schemeClr val="bg2">
                    <a:lumMod val="50000"/>
                  </a:schemeClr>
                </a:solidFill>
                <a:latin typeface="Arial" panose="020B0604020202020204" pitchFamily="34" charset="0"/>
              </a:defRPr>
            </a:lvl4pPr>
            <a:lvl5pPr>
              <a:defRPr b="0" i="0" baseline="0">
                <a:solidFill>
                  <a:schemeClr val="bg2">
                    <a:lumMod val="50000"/>
                  </a:schemeClr>
                </a:solidFill>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1">
            <a:extLst>
              <a:ext uri="{FF2B5EF4-FFF2-40B4-BE49-F238E27FC236}">
                <a16:creationId xmlns:a16="http://schemas.microsoft.com/office/drawing/2014/main" id="{E95FE837-4B48-E942-AF08-6D436A9EC429}"/>
              </a:ext>
            </a:extLst>
          </p:cNvPr>
          <p:cNvSpPr>
            <a:spLocks noGrp="1"/>
          </p:cNvSpPr>
          <p:nvPr>
            <p:ph type="title" hasCustomPrompt="1"/>
          </p:nvPr>
        </p:nvSpPr>
        <p:spPr>
          <a:xfrm>
            <a:off x="2671282" y="524256"/>
            <a:ext cx="8682518" cy="938785"/>
          </a:xfrm>
          <a:prstGeom prst="rect">
            <a:avLst/>
          </a:prstGeom>
        </p:spPr>
        <p:txBody>
          <a:bodyPr anchor="ctr" anchorCtr="0"/>
          <a:lstStyle>
            <a:lvl1pPr algn="ctr">
              <a:lnSpc>
                <a:spcPct val="70000"/>
              </a:lnSpc>
              <a:defRPr sz="4000" b="1" i="0" baseline="0">
                <a:solidFill>
                  <a:schemeClr val="bg1"/>
                </a:solidFill>
                <a:latin typeface="Arial" panose="020B0604020202020204" pitchFamily="34" charset="0"/>
              </a:defRPr>
            </a:lvl1pPr>
          </a:lstStyle>
          <a:p>
            <a:r>
              <a:rPr lang="en-US" dirty="0"/>
              <a:t>Level 4</a:t>
            </a:r>
            <a:br>
              <a:rPr lang="en-US" dirty="0"/>
            </a:br>
            <a:r>
              <a:rPr lang="en-US" dirty="0"/>
              <a:t>Title Placeholder</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a:prstGeom prst="rect">
            <a:avLst/>
          </a:prstGeom>
        </p:spPr>
        <p:txBody>
          <a:bodyPr anchor="b"/>
          <a:lstStyle>
            <a:lvl1pPr algn="ctr">
              <a:defRPr sz="6000" b="1" i="0" baseline="0">
                <a:solidFill>
                  <a:srgbClr val="CB534C"/>
                </a:solidFill>
                <a:latin typeface="Arial" panose="020B0604020202020204" pitchFamily="34" charset="0"/>
              </a:defRPr>
            </a:lvl1pPr>
          </a:lstStyle>
          <a:p>
            <a:r>
              <a:rPr lang="en-US" dirty="0"/>
              <a:t>Level 2</a:t>
            </a:r>
          </a:p>
        </p:txBody>
      </p:sp>
      <p:sp>
        <p:nvSpPr>
          <p:cNvPr id="3" name="Subtitle 2"/>
          <p:cNvSpPr>
            <a:spLocks noGrp="1"/>
          </p:cNvSpPr>
          <p:nvPr>
            <p:ph type="subTitle" idx="1" hasCustomPrompt="1"/>
          </p:nvPr>
        </p:nvSpPr>
        <p:spPr>
          <a:xfrm>
            <a:off x="1524000" y="3602038"/>
            <a:ext cx="9144000" cy="1655762"/>
          </a:xfrm>
          <a:prstGeom prst="rect">
            <a:avLst/>
          </a:prstGeom>
        </p:spPr>
        <p:txBody>
          <a:bodyPr/>
          <a:lstStyle>
            <a:lvl1pPr marL="0" indent="0" algn="ctr">
              <a:buNone/>
              <a:defRPr sz="2400" b="0" i="0" baseline="0">
                <a:solidFill>
                  <a:schemeClr val="bg2">
                    <a:lumMod val="10000"/>
                  </a:schemeClr>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a:t>
            </a:r>
          </a:p>
        </p:txBody>
      </p:sp>
      <p:pic>
        <p:nvPicPr>
          <p:cNvPr id="5" name="Picture 2" descr="Image result for cc-by">
            <a:hlinkClick r:id="rId3"/>
            <a:extLst>
              <a:ext uri="{FF2B5EF4-FFF2-40B4-BE49-F238E27FC236}">
                <a16:creationId xmlns:a16="http://schemas.microsoft.com/office/drawing/2014/main" id="{57FEA955-E437-1E4E-AB6A-69EAEFEAB99F}"/>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0560127" y="5880819"/>
            <a:ext cx="1106542" cy="390456"/>
          </a:xfrm>
          <a:prstGeom prst="rect">
            <a:avLst/>
          </a:prstGeom>
          <a:noFill/>
          <a:extLst>
            <a:ext uri="{909E8E84-426E-40DD-AFC4-6F175D3DCCD1}">
              <a14:hiddenFill xmlns:a14="http://schemas.microsoft.com/office/drawing/2010/main">
                <a:solidFill>
                  <a:srgbClr val="FFFFFF"/>
                </a:solidFill>
              </a14:hiddenFill>
            </a:ext>
          </a:extLst>
        </p:spPr>
      </p:pic>
      <p:sp>
        <p:nvSpPr>
          <p:cNvPr id="6" name="Text Placeholder 9">
            <a:extLst>
              <a:ext uri="{FF2B5EF4-FFF2-40B4-BE49-F238E27FC236}">
                <a16:creationId xmlns:a16="http://schemas.microsoft.com/office/drawing/2014/main" id="{F48AA489-7CA3-E74E-B8E1-3FDA2879F75B}"/>
              </a:ext>
            </a:extLst>
          </p:cNvPr>
          <p:cNvSpPr>
            <a:spLocks noGrp="1"/>
          </p:cNvSpPr>
          <p:nvPr>
            <p:ph type="body" sz="quarter" idx="10" hasCustomPrompt="1"/>
          </p:nvPr>
        </p:nvSpPr>
        <p:spPr>
          <a:xfrm>
            <a:off x="10380663" y="6270625"/>
            <a:ext cx="1428750" cy="374650"/>
          </a:xfrm>
          <a:prstGeom prst="rect">
            <a:avLst/>
          </a:prstGeom>
        </p:spPr>
        <p:txBody>
          <a:bodyPr/>
          <a:lstStyle>
            <a:lvl1pPr marL="0" indent="0" algn="ctr">
              <a:buNone/>
              <a:defRPr sz="1800"/>
            </a:lvl1pPr>
          </a:lstStyle>
          <a:p>
            <a:pPr lvl="0"/>
            <a:r>
              <a:rPr lang="en-US" dirty="0"/>
              <a:t>Month Year</a:t>
            </a:r>
          </a:p>
        </p:txBody>
      </p:sp>
      <p:sp>
        <p:nvSpPr>
          <p:cNvPr id="8" name="TextBox 7"/>
          <p:cNvSpPr txBox="1"/>
          <p:nvPr userDrawn="1"/>
        </p:nvSpPr>
        <p:spPr>
          <a:xfrm>
            <a:off x="2888714" y="6134784"/>
            <a:ext cx="6414572"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100" kern="1200" dirty="0">
                <a:solidFill>
                  <a:schemeClr val="bg2">
                    <a:lumMod val="10000"/>
                  </a:schemeClr>
                </a:solidFill>
                <a:effectLst/>
                <a:latin typeface="+mn-lt"/>
                <a:ea typeface="+mn-ea"/>
                <a:cs typeface="+mn-cs"/>
              </a:rPr>
              <a:t>This instructional module is not intended as legal advice. </a:t>
            </a:r>
            <a:r>
              <a:rPr lang="en-US" sz="1100" kern="1200" dirty="0" smtClean="0">
                <a:solidFill>
                  <a:schemeClr val="bg2">
                    <a:lumMod val="10000"/>
                  </a:schemeClr>
                </a:solidFill>
                <a:effectLst/>
                <a:latin typeface="+mn-lt"/>
                <a:ea typeface="+mn-ea"/>
                <a:cs typeface="+mn-cs"/>
              </a:rPr>
              <a:t>All </a:t>
            </a:r>
            <a:r>
              <a:rPr lang="en-US" sz="1100" kern="1200" dirty="0">
                <a:solidFill>
                  <a:schemeClr val="bg2">
                    <a:lumMod val="10000"/>
                  </a:schemeClr>
                </a:solidFill>
                <a:effectLst/>
                <a:latin typeface="+mn-lt"/>
                <a:ea typeface="+mn-ea"/>
                <a:cs typeface="+mn-cs"/>
              </a:rPr>
              <a:t>Opening Up Copyright modules are made available under a </a:t>
            </a:r>
            <a:r>
              <a:rPr lang="en-US" sz="1100" u="sng" kern="1200" dirty="0">
                <a:solidFill>
                  <a:schemeClr val="bg2">
                    <a:lumMod val="10000"/>
                  </a:schemeClr>
                </a:solidFill>
                <a:effectLst/>
                <a:latin typeface="+mn-lt"/>
                <a:ea typeface="+mn-ea"/>
                <a:cs typeface="+mn-cs"/>
                <a:hlinkClick r:id="rId3"/>
              </a:rPr>
              <a:t>Creative Commons Attribution 4.0 (CC-BY-4.0) International license</a:t>
            </a:r>
            <a:r>
              <a:rPr lang="en-US" sz="1100" kern="1200" dirty="0">
                <a:solidFill>
                  <a:schemeClr val="bg2">
                    <a:lumMod val="10000"/>
                  </a:schemeClr>
                </a:solidFill>
                <a:effectLst/>
                <a:latin typeface="+mn-lt"/>
                <a:ea typeface="+mn-ea"/>
                <a:cs typeface="+mn-cs"/>
              </a:rPr>
              <a:t>. </a:t>
            </a:r>
          </a:p>
          <a:p>
            <a:endParaRPr lang="en-US" sz="1400" dirty="0">
              <a:solidFill>
                <a:schemeClr val="bg2">
                  <a:lumMod val="10000"/>
                </a:schemeClr>
              </a:solidFill>
            </a:endParaRPr>
          </a:p>
        </p:txBody>
      </p:sp>
      <p:pic>
        <p:nvPicPr>
          <p:cNvPr id="9" name="Picture 8"/>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706809" y="4396582"/>
            <a:ext cx="2718000" cy="742920"/>
          </a:xfrm>
          <a:prstGeom prst="rect">
            <a:avLst/>
          </a:prstGeom>
        </p:spPr>
      </p:pic>
    </p:spTree>
    <p:extLst>
      <p:ext uri="{BB962C8B-B14F-4D97-AF65-F5344CB8AC3E}">
        <p14:creationId xmlns:p14="http://schemas.microsoft.com/office/powerpoint/2010/main" val="3211274386"/>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825625"/>
            <a:ext cx="5181600" cy="4351338"/>
          </a:xfrm>
          <a:prstGeom prst="rect">
            <a:avLst/>
          </a:prstGeom>
        </p:spPr>
        <p:txBody>
          <a:bodyPr/>
          <a:lstStyle>
            <a:lvl1pPr>
              <a:defRPr b="0" i="0" baseline="0">
                <a:solidFill>
                  <a:schemeClr val="bg2">
                    <a:lumMod val="10000"/>
                  </a:schemeClr>
                </a:solidFill>
                <a:latin typeface="Arial" panose="020B0604020202020204" pitchFamily="34" charset="0"/>
              </a:defRPr>
            </a:lvl1pPr>
            <a:lvl2pPr>
              <a:defRPr b="0" i="0" baseline="0">
                <a:solidFill>
                  <a:schemeClr val="bg2">
                    <a:lumMod val="10000"/>
                  </a:schemeClr>
                </a:solidFill>
                <a:latin typeface="Arial" panose="020B0604020202020204" pitchFamily="34" charset="0"/>
              </a:defRPr>
            </a:lvl2pPr>
            <a:lvl3pPr>
              <a:defRPr b="0" i="0" baseline="0">
                <a:solidFill>
                  <a:schemeClr val="bg2">
                    <a:lumMod val="10000"/>
                  </a:schemeClr>
                </a:solidFill>
                <a:latin typeface="Arial" panose="020B0604020202020204" pitchFamily="34" charset="0"/>
              </a:defRPr>
            </a:lvl3pPr>
            <a:lvl4pPr>
              <a:defRPr b="0" i="0" baseline="0">
                <a:solidFill>
                  <a:schemeClr val="bg2">
                    <a:lumMod val="10000"/>
                  </a:schemeClr>
                </a:solidFill>
                <a:latin typeface="Arial" panose="020B0604020202020204" pitchFamily="34" charset="0"/>
              </a:defRPr>
            </a:lvl4pPr>
            <a:lvl5pPr>
              <a:defRPr b="0" i="0" baseline="0">
                <a:solidFill>
                  <a:schemeClr val="bg2">
                    <a:lumMod val="10000"/>
                  </a:schemeClr>
                </a:solidFill>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2"/>
          <p:cNvSpPr>
            <a:spLocks noGrp="1"/>
          </p:cNvSpPr>
          <p:nvPr>
            <p:ph sz="half" idx="13"/>
          </p:nvPr>
        </p:nvSpPr>
        <p:spPr>
          <a:xfrm>
            <a:off x="6172200" y="1825625"/>
            <a:ext cx="5181600" cy="4351338"/>
          </a:xfrm>
          <a:prstGeom prst="rect">
            <a:avLst/>
          </a:prstGeom>
        </p:spPr>
        <p:txBody>
          <a:bodyPr/>
          <a:lstStyle>
            <a:lvl1pPr>
              <a:defRPr b="0" i="0" baseline="0">
                <a:solidFill>
                  <a:schemeClr val="bg2">
                    <a:lumMod val="10000"/>
                  </a:schemeClr>
                </a:solidFill>
                <a:latin typeface="Arial" panose="020B0604020202020204" pitchFamily="34" charset="0"/>
              </a:defRPr>
            </a:lvl1pPr>
            <a:lvl2pPr>
              <a:defRPr b="0" i="0" baseline="0">
                <a:solidFill>
                  <a:schemeClr val="bg2">
                    <a:lumMod val="10000"/>
                  </a:schemeClr>
                </a:solidFill>
                <a:latin typeface="Arial" panose="020B0604020202020204" pitchFamily="34" charset="0"/>
              </a:defRPr>
            </a:lvl2pPr>
            <a:lvl3pPr>
              <a:defRPr b="0" i="0" baseline="0">
                <a:solidFill>
                  <a:schemeClr val="bg2">
                    <a:lumMod val="10000"/>
                  </a:schemeClr>
                </a:solidFill>
                <a:latin typeface="Arial" panose="020B0604020202020204" pitchFamily="34" charset="0"/>
              </a:defRPr>
            </a:lvl3pPr>
            <a:lvl4pPr>
              <a:defRPr b="0" i="0" baseline="0">
                <a:solidFill>
                  <a:schemeClr val="bg2">
                    <a:lumMod val="10000"/>
                  </a:schemeClr>
                </a:solidFill>
                <a:latin typeface="Arial" panose="020B0604020202020204" pitchFamily="34" charset="0"/>
              </a:defRPr>
            </a:lvl4pPr>
            <a:lvl5pPr>
              <a:defRPr b="0" i="0" baseline="0">
                <a:solidFill>
                  <a:schemeClr val="bg2">
                    <a:lumMod val="10000"/>
                  </a:schemeClr>
                </a:solidFill>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itle 1">
            <a:extLst>
              <a:ext uri="{FF2B5EF4-FFF2-40B4-BE49-F238E27FC236}">
                <a16:creationId xmlns:a16="http://schemas.microsoft.com/office/drawing/2014/main" id="{C3051362-0DFD-9349-8175-499A8D2F626F}"/>
              </a:ext>
            </a:extLst>
          </p:cNvPr>
          <p:cNvSpPr>
            <a:spLocks noGrp="1"/>
          </p:cNvSpPr>
          <p:nvPr>
            <p:ph type="title" hasCustomPrompt="1"/>
          </p:nvPr>
        </p:nvSpPr>
        <p:spPr>
          <a:xfrm>
            <a:off x="2671282" y="524256"/>
            <a:ext cx="8682518" cy="938785"/>
          </a:xfrm>
          <a:prstGeom prst="rect">
            <a:avLst/>
          </a:prstGeom>
        </p:spPr>
        <p:txBody>
          <a:bodyPr anchor="ctr" anchorCtr="0"/>
          <a:lstStyle>
            <a:lvl1pPr algn="ctr">
              <a:lnSpc>
                <a:spcPct val="70000"/>
              </a:lnSpc>
              <a:defRPr sz="4000" b="1" i="0" baseline="0">
                <a:solidFill>
                  <a:schemeClr val="bg1"/>
                </a:solidFill>
                <a:latin typeface="Arial" panose="020B0604020202020204" pitchFamily="34" charset="0"/>
              </a:defRPr>
            </a:lvl1pPr>
          </a:lstStyle>
          <a:p>
            <a:r>
              <a:rPr lang="en-US" dirty="0" smtClean="0"/>
              <a:t>LEVEL 2</a:t>
            </a:r>
            <a:br>
              <a:rPr lang="en-US" dirty="0" smtClean="0"/>
            </a:br>
            <a:r>
              <a:rPr lang="en-US" dirty="0" smtClean="0"/>
              <a:t>TITLE PLACEHOLDER</a:t>
            </a:r>
            <a:endParaRPr lang="en-US" dirty="0"/>
          </a:p>
        </p:txBody>
      </p:sp>
    </p:spTree>
    <p:extLst>
      <p:ext uri="{BB962C8B-B14F-4D97-AF65-F5344CB8AC3E}">
        <p14:creationId xmlns:p14="http://schemas.microsoft.com/office/powerpoint/2010/main" val="2307172411"/>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Thank You">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6F46EBA-A8FD-1B4B-B743-C5ACA991245D}"/>
              </a:ext>
            </a:extLst>
          </p:cNvPr>
          <p:cNvSpPr txBox="1"/>
          <p:nvPr userDrawn="1"/>
        </p:nvSpPr>
        <p:spPr>
          <a:xfrm>
            <a:off x="2671282" y="512064"/>
            <a:ext cx="8682518" cy="963149"/>
          </a:xfrm>
          <a:prstGeom prst="rect">
            <a:avLst/>
          </a:prstGeom>
          <a:noFill/>
        </p:spPr>
        <p:txBody>
          <a:bodyPr wrap="square" rtlCol="0">
            <a:spAutoFit/>
          </a:bodyPr>
          <a:lstStyle/>
          <a:p>
            <a:pPr algn="ctr">
              <a:lnSpc>
                <a:spcPct val="70000"/>
              </a:lnSpc>
            </a:pPr>
            <a:r>
              <a:rPr lang="en-CA" sz="4000" b="1" dirty="0">
                <a:solidFill>
                  <a:schemeClr val="bg1"/>
                </a:solidFill>
              </a:rPr>
              <a:t>THANK  YOU  FOR YOUR ATTENTION</a:t>
            </a:r>
            <a:endParaRPr lang="en-US" sz="4000" b="1" dirty="0">
              <a:solidFill>
                <a:schemeClr val="bg1"/>
              </a:solidFill>
            </a:endParaRPr>
          </a:p>
        </p:txBody>
      </p:sp>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16503" y="2534733"/>
            <a:ext cx="11368800" cy="2820971"/>
          </a:xfrm>
          <a:prstGeom prst="rect">
            <a:avLst/>
          </a:prstGeom>
        </p:spPr>
      </p:pic>
    </p:spTree>
    <p:extLst>
      <p:ext uri="{BB962C8B-B14F-4D97-AF65-F5344CB8AC3E}">
        <p14:creationId xmlns:p14="http://schemas.microsoft.com/office/powerpoint/2010/main" val="1736527111"/>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Question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FBFF81B-EA04-2746-9935-45EC4CF8F2DA}"/>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US" sz="4000" b="1" dirty="0" smtClean="0">
                <a:solidFill>
                  <a:schemeClr val="bg1"/>
                </a:solidFill>
              </a:rPr>
              <a:t>QUESTIONS</a:t>
            </a:r>
            <a:endParaRPr lang="en-US" sz="4000" b="1" dirty="0">
              <a:solidFill>
                <a:schemeClr val="bg1"/>
              </a:solidFill>
            </a:endParaRPr>
          </a:p>
        </p:txBody>
      </p:sp>
      <p:sp>
        <p:nvSpPr>
          <p:cNvPr id="6" name="Text Placeholder 14"/>
          <p:cNvSpPr>
            <a:spLocks noGrp="1"/>
          </p:cNvSpPr>
          <p:nvPr>
            <p:ph type="body" sz="quarter" idx="15" hasCustomPrompt="1"/>
          </p:nvPr>
        </p:nvSpPr>
        <p:spPr>
          <a:xfrm>
            <a:off x="6206109" y="1831975"/>
            <a:ext cx="5260975" cy="4351338"/>
          </a:xfrm>
          <a:prstGeom prst="rect">
            <a:avLst/>
          </a:prstGeom>
        </p:spPr>
        <p:txBody>
          <a:bodyPr/>
          <a:lstStyle>
            <a:lvl1pPr marL="447675" indent="-331788">
              <a:buFont typeface="+mj-lt"/>
              <a:buAutoNum type="arabicPeriod" startAt="2"/>
              <a:defRPr sz="2000">
                <a:solidFill>
                  <a:schemeClr val="bg2">
                    <a:lumMod val="10000"/>
                  </a:schemeClr>
                </a:solidFill>
              </a:defRPr>
            </a:lvl1pPr>
            <a:lvl2pPr marL="895350" indent="-355600">
              <a:buFont typeface="+mj-lt"/>
              <a:buAutoNum type="alphaLcPeriod"/>
              <a:defRPr sz="2000">
                <a:solidFill>
                  <a:schemeClr val="bg2">
                    <a:lumMod val="10000"/>
                  </a:schemeClr>
                </a:solidFill>
              </a:defRPr>
            </a:lvl2pPr>
          </a:lstStyle>
          <a:p>
            <a:pPr lvl="0"/>
            <a:r>
              <a:rPr lang="en-US" dirty="0" smtClean="0"/>
              <a:t>Question…</a:t>
            </a:r>
          </a:p>
          <a:p>
            <a:pPr lvl="1"/>
            <a:r>
              <a:rPr lang="en-US" dirty="0" smtClean="0"/>
              <a:t>Answer [incorrect in black]</a:t>
            </a:r>
          </a:p>
          <a:p>
            <a:pPr lvl="1"/>
            <a:r>
              <a:rPr lang="en-US" dirty="0" smtClean="0"/>
              <a:t>Answer [correct in bolded green]</a:t>
            </a:r>
          </a:p>
        </p:txBody>
      </p:sp>
      <p:sp>
        <p:nvSpPr>
          <p:cNvPr id="7" name="Text Placeholder 14"/>
          <p:cNvSpPr>
            <a:spLocks noGrp="1"/>
          </p:cNvSpPr>
          <p:nvPr>
            <p:ph type="body" sz="quarter" idx="16" hasCustomPrompt="1"/>
          </p:nvPr>
        </p:nvSpPr>
        <p:spPr>
          <a:xfrm>
            <a:off x="808101" y="1838071"/>
            <a:ext cx="5260975" cy="4351338"/>
          </a:xfrm>
          <a:prstGeom prst="rect">
            <a:avLst/>
          </a:prstGeom>
        </p:spPr>
        <p:txBody>
          <a:bodyPr/>
          <a:lstStyle>
            <a:lvl1pPr marL="447675" indent="-331788">
              <a:buFont typeface="+mj-lt"/>
              <a:buAutoNum type="arabicPeriod"/>
              <a:defRPr sz="2000">
                <a:solidFill>
                  <a:schemeClr val="bg2">
                    <a:lumMod val="10000"/>
                  </a:schemeClr>
                </a:solidFill>
              </a:defRPr>
            </a:lvl1pPr>
            <a:lvl2pPr marL="895350" indent="-355600">
              <a:buFont typeface="+mj-lt"/>
              <a:buAutoNum type="alphaLcPeriod"/>
              <a:defRPr sz="2000">
                <a:solidFill>
                  <a:schemeClr val="bg2">
                    <a:lumMod val="10000"/>
                  </a:schemeClr>
                </a:solidFill>
              </a:defRPr>
            </a:lvl2pPr>
          </a:lstStyle>
          <a:p>
            <a:pPr lvl="0"/>
            <a:r>
              <a:rPr lang="en-US" dirty="0" smtClean="0"/>
              <a:t>Question…</a:t>
            </a:r>
          </a:p>
          <a:p>
            <a:pPr lvl="1"/>
            <a:r>
              <a:rPr lang="en-US" dirty="0" smtClean="0"/>
              <a:t>Answer [incorrect in black]</a:t>
            </a:r>
          </a:p>
          <a:p>
            <a:pPr lvl="1"/>
            <a:r>
              <a:rPr lang="en-US" dirty="0" smtClean="0"/>
              <a:t>Answer [correct in bolded green]</a:t>
            </a:r>
          </a:p>
        </p:txBody>
      </p:sp>
    </p:spTree>
    <p:extLst>
      <p:ext uri="{BB962C8B-B14F-4D97-AF65-F5344CB8AC3E}">
        <p14:creationId xmlns:p14="http://schemas.microsoft.com/office/powerpoint/2010/main" val="3972117978"/>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Referenc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78012BEB-CDCB-A440-8ED0-8A8DFCDEBD24}"/>
              </a:ext>
            </a:extLst>
          </p:cNvPr>
          <p:cNvSpPr>
            <a:spLocks noGrp="1"/>
          </p:cNvSpPr>
          <p:nvPr>
            <p:ph type="body" sz="quarter" idx="15"/>
          </p:nvPr>
        </p:nvSpPr>
        <p:spPr>
          <a:xfrm>
            <a:off x="851192" y="1841277"/>
            <a:ext cx="10502608" cy="4250430"/>
          </a:xfrm>
          <a:prstGeom prst="rect">
            <a:avLst/>
          </a:prstGeom>
        </p:spPr>
        <p:txBody>
          <a:bodyPr/>
          <a:lstStyle>
            <a:lvl1pPr marL="0" indent="0">
              <a:buNone/>
              <a:defRPr sz="2000" baseline="0">
                <a:solidFill>
                  <a:schemeClr val="bg2">
                    <a:lumMod val="10000"/>
                  </a:schemeClr>
                </a:solidFill>
              </a:defRPr>
            </a:lvl1pPr>
          </a:lstStyle>
          <a:p>
            <a:pPr lvl="0"/>
            <a:r>
              <a:rPr lang="en-US" dirty="0"/>
              <a:t>Edit Master text styles</a:t>
            </a:r>
          </a:p>
        </p:txBody>
      </p:sp>
      <p:sp>
        <p:nvSpPr>
          <p:cNvPr id="5" name="TextBox 4">
            <a:extLst>
              <a:ext uri="{FF2B5EF4-FFF2-40B4-BE49-F238E27FC236}">
                <a16:creationId xmlns:a16="http://schemas.microsoft.com/office/drawing/2014/main" id="{AFBFF81B-EA04-2746-9935-45EC4CF8F2DA}"/>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REFERENCES AND RESOURCES</a:t>
            </a:r>
            <a:endParaRPr lang="en-US" sz="4000" b="1" dirty="0">
              <a:solidFill>
                <a:schemeClr val="bg1"/>
              </a:solidFill>
            </a:endParaRPr>
          </a:p>
        </p:txBody>
      </p:sp>
    </p:spTree>
    <p:extLst>
      <p:ext uri="{BB962C8B-B14F-4D97-AF65-F5344CB8AC3E}">
        <p14:creationId xmlns:p14="http://schemas.microsoft.com/office/powerpoint/2010/main" val="3959516586"/>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Cas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AD769670-BC84-6640-80F0-3B603F746786}"/>
              </a:ext>
            </a:extLst>
          </p:cNvPr>
          <p:cNvSpPr>
            <a:spLocks noGrp="1"/>
          </p:cNvSpPr>
          <p:nvPr>
            <p:ph type="body" sz="quarter" idx="15"/>
          </p:nvPr>
        </p:nvSpPr>
        <p:spPr>
          <a:xfrm>
            <a:off x="851192" y="1841277"/>
            <a:ext cx="10502608" cy="4250430"/>
          </a:xfrm>
          <a:prstGeom prst="rect">
            <a:avLst/>
          </a:prstGeom>
        </p:spPr>
        <p:txBody>
          <a:bodyPr/>
          <a:lstStyle>
            <a:lvl1pPr marL="0" indent="0">
              <a:buNone/>
              <a:defRPr sz="2000" baseline="0">
                <a:solidFill>
                  <a:schemeClr val="bg2">
                    <a:lumMod val="10000"/>
                  </a:schemeClr>
                </a:solidFill>
              </a:defRPr>
            </a:lvl1pPr>
          </a:lstStyle>
          <a:p>
            <a:pPr lvl="0"/>
            <a:r>
              <a:rPr lang="en-US" dirty="0"/>
              <a:t>Edit Master text styles</a:t>
            </a:r>
          </a:p>
        </p:txBody>
      </p:sp>
      <p:sp>
        <p:nvSpPr>
          <p:cNvPr id="5" name="TextBox 4">
            <a:extLst>
              <a:ext uri="{FF2B5EF4-FFF2-40B4-BE49-F238E27FC236}">
                <a16:creationId xmlns:a16="http://schemas.microsoft.com/office/drawing/2014/main" id="{F519BBCC-D32E-0842-A6AD-0156BDA40B75}"/>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CASES AND LEGISLATION</a:t>
            </a:r>
            <a:endParaRPr lang="en-US" sz="4000" b="1" dirty="0">
              <a:solidFill>
                <a:schemeClr val="bg1"/>
              </a:solidFill>
            </a:endParaRPr>
          </a:p>
        </p:txBody>
      </p:sp>
    </p:spTree>
    <p:extLst>
      <p:ext uri="{BB962C8B-B14F-4D97-AF65-F5344CB8AC3E}">
        <p14:creationId xmlns:p14="http://schemas.microsoft.com/office/powerpoint/2010/main" val="2906558675"/>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_Image and Sound Referenc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0AC4C0D0-9108-E343-9E29-C6F91436C29C}"/>
              </a:ext>
            </a:extLst>
          </p:cNvPr>
          <p:cNvSpPr>
            <a:spLocks noGrp="1"/>
          </p:cNvSpPr>
          <p:nvPr>
            <p:ph type="body" sz="quarter" idx="15"/>
          </p:nvPr>
        </p:nvSpPr>
        <p:spPr>
          <a:xfrm>
            <a:off x="851192" y="1841277"/>
            <a:ext cx="10502608" cy="4250430"/>
          </a:xfrm>
          <a:prstGeom prst="rect">
            <a:avLst/>
          </a:prstGeom>
        </p:spPr>
        <p:txBody>
          <a:bodyPr/>
          <a:lstStyle>
            <a:lvl1pPr marL="0" indent="0">
              <a:buNone/>
              <a:defRPr sz="2000" baseline="0">
                <a:solidFill>
                  <a:schemeClr val="bg2">
                    <a:lumMod val="10000"/>
                  </a:schemeClr>
                </a:solidFill>
              </a:defRPr>
            </a:lvl1pPr>
          </a:lstStyle>
          <a:p>
            <a:pPr lvl="0"/>
            <a:r>
              <a:rPr lang="en-US" dirty="0"/>
              <a:t>Edit Master text styles</a:t>
            </a:r>
          </a:p>
        </p:txBody>
      </p:sp>
      <p:sp>
        <p:nvSpPr>
          <p:cNvPr id="5" name="TextBox 4">
            <a:extLst>
              <a:ext uri="{FF2B5EF4-FFF2-40B4-BE49-F238E27FC236}">
                <a16:creationId xmlns:a16="http://schemas.microsoft.com/office/drawing/2014/main" id="{D3B536F9-F6EF-A642-9C22-0AAA97C6C26C}"/>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IMAGE AND SOUND REFERENCES </a:t>
            </a:r>
            <a:endParaRPr lang="en-US" sz="4000" b="1" dirty="0">
              <a:solidFill>
                <a:schemeClr val="bg1"/>
              </a:solidFill>
            </a:endParaRPr>
          </a:p>
        </p:txBody>
      </p:sp>
    </p:spTree>
    <p:extLst>
      <p:ext uri="{BB962C8B-B14F-4D97-AF65-F5344CB8AC3E}">
        <p14:creationId xmlns:p14="http://schemas.microsoft.com/office/powerpoint/2010/main" val="2213209855"/>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_Licensin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B77FE9AC-6BDF-884B-AC43-57A59DF5D7FC}"/>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LICENSING AND ATTRIBUTION</a:t>
            </a:r>
            <a:endParaRPr lang="en-US" sz="4000" b="1" dirty="0">
              <a:solidFill>
                <a:schemeClr val="bg1"/>
              </a:solidFill>
            </a:endParaRPr>
          </a:p>
        </p:txBody>
      </p:sp>
      <p:sp>
        <p:nvSpPr>
          <p:cNvPr id="8" name="TextBox 7">
            <a:extLst>
              <a:ext uri="{FF2B5EF4-FFF2-40B4-BE49-F238E27FC236}">
                <a16:creationId xmlns:a16="http://schemas.microsoft.com/office/drawing/2014/main" id="{13DF3B58-3106-D44A-B64C-5EAF0F8A5754}"/>
              </a:ext>
            </a:extLst>
          </p:cNvPr>
          <p:cNvSpPr txBox="1"/>
          <p:nvPr userDrawn="1"/>
        </p:nvSpPr>
        <p:spPr>
          <a:xfrm>
            <a:off x="1455738" y="1718034"/>
            <a:ext cx="9898062" cy="400110"/>
          </a:xfrm>
          <a:prstGeom prst="rect">
            <a:avLst/>
          </a:prstGeom>
          <a:noFill/>
        </p:spPr>
        <p:txBody>
          <a:bodyPr wrap="square" rtlCol="0">
            <a:spAutoFit/>
          </a:bodyPr>
          <a:lstStyle/>
          <a:p>
            <a:r>
              <a:rPr lang="en-US" sz="2000" dirty="0">
                <a:solidFill>
                  <a:schemeClr val="bg2">
                    <a:lumMod val="10000"/>
                  </a:schemeClr>
                </a:solidFill>
                <a:latin typeface="Arial" panose="020B0604020202020204" pitchFamily="34" charset="0"/>
                <a:cs typeface="Arial" panose="020B0604020202020204" pitchFamily="34" charset="0"/>
              </a:rPr>
              <a:t>Suggested Citation:</a:t>
            </a:r>
          </a:p>
        </p:txBody>
      </p:sp>
      <p:sp>
        <p:nvSpPr>
          <p:cNvPr id="9" name="TextBox 8">
            <a:extLst>
              <a:ext uri="{FF2B5EF4-FFF2-40B4-BE49-F238E27FC236}">
                <a16:creationId xmlns:a16="http://schemas.microsoft.com/office/drawing/2014/main" id="{903FCD8B-1F64-0A40-BE7B-88E76136209D}"/>
              </a:ext>
            </a:extLst>
          </p:cNvPr>
          <p:cNvSpPr txBox="1"/>
          <p:nvPr userDrawn="1"/>
        </p:nvSpPr>
        <p:spPr>
          <a:xfrm>
            <a:off x="1455738" y="3441680"/>
            <a:ext cx="9769062" cy="2246769"/>
          </a:xfrm>
          <a:prstGeom prst="rect">
            <a:avLst/>
          </a:prstGeom>
          <a:noFill/>
        </p:spPr>
        <p:txBody>
          <a:bodyPr wrap="square" rtlCol="0">
            <a:spAutoFit/>
          </a:bodyPr>
          <a:lstStyle/>
          <a:p>
            <a:r>
              <a:rPr lang="en-CA" sz="2000" dirty="0">
                <a:solidFill>
                  <a:schemeClr val="bg2">
                    <a:lumMod val="10000"/>
                  </a:schemeClr>
                </a:solidFill>
                <a:latin typeface="Arial" panose="020B0604020202020204" pitchFamily="34" charset="0"/>
                <a:cs typeface="Arial" panose="020B0604020202020204" pitchFamily="34" charset="0"/>
              </a:rPr>
              <a:t>For the project overview and complete list of modules please visit the project website at: </a:t>
            </a:r>
            <a:r>
              <a:rPr lang="en-CA" sz="2000" dirty="0">
                <a:solidFill>
                  <a:schemeClr val="bg2">
                    <a:lumMod val="10000"/>
                  </a:schemeClr>
                </a:solidFill>
                <a:latin typeface="Arial" panose="020B0604020202020204" pitchFamily="34" charset="0"/>
                <a:cs typeface="Arial" panose="020B0604020202020204" pitchFamily="34" charset="0"/>
                <a:hlinkClick r:id="rId3"/>
              </a:rPr>
              <a:t>https://sites.library.ualberta.ca/copyright/</a:t>
            </a:r>
            <a:endParaRPr lang="en-CA" sz="2000" dirty="0">
              <a:solidFill>
                <a:schemeClr val="bg2">
                  <a:lumMod val="10000"/>
                </a:schemeClr>
              </a:solidFill>
              <a:latin typeface="Arial" panose="020B0604020202020204" pitchFamily="34" charset="0"/>
              <a:cs typeface="Arial" panose="020B0604020202020204" pitchFamily="34" charset="0"/>
            </a:endParaRPr>
          </a:p>
          <a:p>
            <a:endParaRPr lang="en-CA" sz="2000" dirty="0">
              <a:solidFill>
                <a:schemeClr val="bg2">
                  <a:lumMod val="10000"/>
                </a:schemeClr>
              </a:solidFill>
              <a:latin typeface="Arial" panose="020B0604020202020204" pitchFamily="34" charset="0"/>
              <a:cs typeface="Arial" panose="020B0604020202020204" pitchFamily="34" charset="0"/>
            </a:endParaRPr>
          </a:p>
          <a:p>
            <a:r>
              <a:rPr lang="en-CA" sz="2000" dirty="0">
                <a:solidFill>
                  <a:schemeClr val="bg2">
                    <a:lumMod val="10000"/>
                  </a:schemeClr>
                </a:solidFill>
                <a:latin typeface="Arial" panose="020B0604020202020204" pitchFamily="34" charset="0"/>
                <a:cs typeface="Arial" panose="020B0604020202020204" pitchFamily="34" charset="0"/>
              </a:rPr>
              <a:t>Questions, comments, and suggestions should be directed </a:t>
            </a:r>
            <a:r>
              <a:rPr lang="en-CA" sz="2000" dirty="0" smtClean="0">
                <a:solidFill>
                  <a:schemeClr val="bg2">
                    <a:lumMod val="10000"/>
                  </a:schemeClr>
                </a:solidFill>
                <a:latin typeface="Arial" panose="020B0604020202020204" pitchFamily="34" charset="0"/>
                <a:cs typeface="Arial" panose="020B0604020202020204" pitchFamily="34" charset="0"/>
              </a:rPr>
              <a:t>to: </a:t>
            </a:r>
            <a:r>
              <a:rPr lang="en-CA" sz="2000" dirty="0">
                <a:solidFill>
                  <a:schemeClr val="bg2">
                    <a:lumMod val="10000"/>
                  </a:schemeClr>
                </a:solidFill>
                <a:latin typeface="Arial" panose="020B0604020202020204" pitchFamily="34" charset="0"/>
                <a:cs typeface="Arial" panose="020B0604020202020204" pitchFamily="34" charset="0"/>
                <a:hlinkClick r:id="rId4"/>
              </a:rPr>
              <a:t>ouc@ualberta.ca</a:t>
            </a:r>
            <a:endParaRPr lang="en-CA" sz="2000" dirty="0">
              <a:solidFill>
                <a:schemeClr val="bg2">
                  <a:lumMod val="10000"/>
                </a:schemeClr>
              </a:solidFill>
              <a:latin typeface="Arial" panose="020B0604020202020204" pitchFamily="34" charset="0"/>
              <a:cs typeface="Arial" panose="020B0604020202020204" pitchFamily="34" charset="0"/>
            </a:endParaRPr>
          </a:p>
          <a:p>
            <a:endParaRPr lang="en-CA" sz="2000" dirty="0">
              <a:solidFill>
                <a:schemeClr val="bg2">
                  <a:lumMod val="10000"/>
                </a:schemeClr>
              </a:solidFill>
              <a:latin typeface="Arial" panose="020B0604020202020204" pitchFamily="34" charset="0"/>
              <a:cs typeface="Arial" panose="020B0604020202020204" pitchFamily="34" charset="0"/>
            </a:endParaRPr>
          </a:p>
          <a:p>
            <a:r>
              <a:rPr lang="en-CA" sz="2000" dirty="0">
                <a:solidFill>
                  <a:schemeClr val="bg2">
                    <a:lumMod val="10000"/>
                  </a:schemeClr>
                </a:solidFill>
                <a:latin typeface="Arial" panose="020B0604020202020204" pitchFamily="34" charset="0"/>
                <a:cs typeface="Arial" panose="020B0604020202020204" pitchFamily="34" charset="0"/>
              </a:rPr>
              <a:t>This module is made available and licensed under a </a:t>
            </a:r>
            <a:r>
              <a:rPr lang="en-CA" sz="2000" dirty="0">
                <a:solidFill>
                  <a:schemeClr val="bg2">
                    <a:lumMod val="10000"/>
                  </a:schemeClr>
                </a:solidFill>
                <a:latin typeface="Arial" panose="020B0604020202020204" pitchFamily="34" charset="0"/>
                <a:cs typeface="Arial" panose="020B0604020202020204" pitchFamily="34" charset="0"/>
                <a:hlinkClick r:id="rId5"/>
              </a:rPr>
              <a:t>Creative Commons Attribution 4.0 International </a:t>
            </a:r>
            <a:r>
              <a:rPr lang="en-CA" sz="2000" dirty="0" smtClean="0">
                <a:solidFill>
                  <a:schemeClr val="bg2">
                    <a:lumMod val="10000"/>
                  </a:schemeClr>
                </a:solidFill>
                <a:latin typeface="Arial" panose="020B0604020202020204" pitchFamily="34" charset="0"/>
                <a:cs typeface="Arial" panose="020B0604020202020204" pitchFamily="34" charset="0"/>
                <a:hlinkClick r:id="rId5"/>
              </a:rPr>
              <a:t>Licence</a:t>
            </a:r>
            <a:endParaRPr lang="en-US" dirty="0">
              <a:solidFill>
                <a:schemeClr val="bg2">
                  <a:lumMod val="10000"/>
                </a:schemeClr>
              </a:solidFill>
            </a:endParaRPr>
          </a:p>
        </p:txBody>
      </p:sp>
      <p:sp>
        <p:nvSpPr>
          <p:cNvPr id="10" name="Text Placeholder 6"/>
          <p:cNvSpPr>
            <a:spLocks noGrp="1"/>
          </p:cNvSpPr>
          <p:nvPr>
            <p:ph type="body" sz="quarter" idx="10" hasCustomPrompt="1"/>
          </p:nvPr>
        </p:nvSpPr>
        <p:spPr>
          <a:xfrm>
            <a:off x="1947600" y="2300400"/>
            <a:ext cx="9277200" cy="784800"/>
          </a:xfrm>
          <a:prstGeom prst="rect">
            <a:avLst/>
          </a:prstGeom>
        </p:spPr>
        <p:txBody>
          <a:bodyPr/>
          <a:lstStyle>
            <a:lvl1pPr marL="0" indent="0">
              <a:buFontTx/>
              <a:buNone/>
              <a:defRPr sz="2000">
                <a:solidFill>
                  <a:schemeClr val="bg2">
                    <a:lumMod val="10000"/>
                  </a:schemeClr>
                </a:solidFill>
                <a:latin typeface="Arial" panose="020B0604020202020204" pitchFamily="34" charset="0"/>
                <a:cs typeface="Arial" panose="020B0604020202020204" pitchFamily="34" charset="0"/>
              </a:defRPr>
            </a:lvl1pPr>
            <a:lvl2pPr>
              <a:defRPr>
                <a:solidFill>
                  <a:schemeClr val="bg2">
                    <a:lumMod val="10000"/>
                  </a:schemeClr>
                </a:solidFill>
              </a:defRPr>
            </a:lvl2pPr>
            <a:lvl3pPr>
              <a:defRPr>
                <a:solidFill>
                  <a:schemeClr val="bg2">
                    <a:lumMod val="10000"/>
                  </a:schemeClr>
                </a:solidFill>
              </a:defRPr>
            </a:lvl3pPr>
            <a:lvl4pPr>
              <a:defRPr>
                <a:solidFill>
                  <a:schemeClr val="bg2">
                    <a:lumMod val="10000"/>
                  </a:schemeClr>
                </a:solidFill>
              </a:defRPr>
            </a:lvl4pPr>
            <a:lvl5pPr>
              <a:defRPr>
                <a:solidFill>
                  <a:schemeClr val="bg2">
                    <a:lumMod val="10000"/>
                  </a:schemeClr>
                </a:solidFill>
              </a:defRPr>
            </a:lvl5pPr>
          </a:lstStyle>
          <a:p>
            <a:pPr lvl="0"/>
            <a:r>
              <a:rPr lang="en-US" dirty="0" smtClean="0"/>
              <a:t>University of Alberta. (Year). Title of Module. Opening Up Copyright Instructional Module [in italics]. https://sites.library.ualberta.ca/copyright/ [hyperlinked]</a:t>
            </a:r>
          </a:p>
          <a:p>
            <a:pPr lvl="0"/>
            <a:endParaRPr lang="en-CA" dirty="0"/>
          </a:p>
        </p:txBody>
      </p:sp>
    </p:spTree>
    <p:extLst>
      <p:ext uri="{BB962C8B-B14F-4D97-AF65-F5344CB8AC3E}">
        <p14:creationId xmlns:p14="http://schemas.microsoft.com/office/powerpoint/2010/main" val="2972570949"/>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_Contributor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D9876829-F464-184F-BFFE-480173F8661C}"/>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CONTRIBUTORS</a:t>
            </a:r>
            <a:endParaRPr lang="en-US" sz="4000" b="1" dirty="0">
              <a:solidFill>
                <a:schemeClr val="bg1"/>
              </a:solidFill>
            </a:endParaRPr>
          </a:p>
        </p:txBody>
      </p:sp>
      <p:sp>
        <p:nvSpPr>
          <p:cNvPr id="2" name="Rectangle 1">
            <a:extLst>
              <a:ext uri="{FF2B5EF4-FFF2-40B4-BE49-F238E27FC236}">
                <a16:creationId xmlns:a16="http://schemas.microsoft.com/office/drawing/2014/main" id="{083F97C2-CE08-D419-55DE-E495AD860F0B}"/>
              </a:ext>
            </a:extLst>
          </p:cNvPr>
          <p:cNvSpPr/>
          <p:nvPr userDrawn="1"/>
        </p:nvSpPr>
        <p:spPr>
          <a:xfrm>
            <a:off x="1233354" y="1800000"/>
            <a:ext cx="3960000" cy="718782"/>
          </a:xfrm>
          <a:prstGeom prst="rect">
            <a:avLst/>
          </a:prstGeom>
          <a:solidFill>
            <a:srgbClr val="879F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Copyright Office </a:t>
            </a:r>
          </a:p>
        </p:txBody>
      </p:sp>
      <p:sp>
        <p:nvSpPr>
          <p:cNvPr id="3" name="Rectangle 2">
            <a:extLst>
              <a:ext uri="{FF2B5EF4-FFF2-40B4-BE49-F238E27FC236}">
                <a16:creationId xmlns:a16="http://schemas.microsoft.com/office/drawing/2014/main" id="{144E2CD6-A0FA-7551-C40C-6EA771E3B2E0}"/>
              </a:ext>
            </a:extLst>
          </p:cNvPr>
          <p:cNvSpPr/>
          <p:nvPr userDrawn="1"/>
        </p:nvSpPr>
        <p:spPr>
          <a:xfrm>
            <a:off x="7018869" y="4055554"/>
            <a:ext cx="3960000" cy="718782"/>
          </a:xfrm>
          <a:prstGeom prst="rect">
            <a:avLst/>
          </a:prstGeom>
          <a:solidFill>
            <a:srgbClr val="879F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Faculty of Education</a:t>
            </a:r>
          </a:p>
        </p:txBody>
      </p:sp>
      <p:sp>
        <p:nvSpPr>
          <p:cNvPr id="4" name="TextBox 3">
            <a:extLst>
              <a:ext uri="{FF2B5EF4-FFF2-40B4-BE49-F238E27FC236}">
                <a16:creationId xmlns:a16="http://schemas.microsoft.com/office/drawing/2014/main" id="{AFB745A2-305C-9D3D-1EE6-63199EA68F8C}"/>
              </a:ext>
            </a:extLst>
          </p:cNvPr>
          <p:cNvSpPr txBox="1"/>
          <p:nvPr userDrawn="1"/>
        </p:nvSpPr>
        <p:spPr>
          <a:xfrm>
            <a:off x="1233353" y="2589764"/>
            <a:ext cx="3960001" cy="1421928"/>
          </a:xfrm>
          <a:prstGeom prst="rect">
            <a:avLst/>
          </a:prstGeom>
          <a:noFill/>
        </p:spPr>
        <p:txBody>
          <a:bodyPr wrap="square" rtlCol="0">
            <a:spAutoFit/>
          </a:bodyPr>
          <a:lstStyle/>
          <a:p>
            <a:pPr algn="ctr">
              <a:lnSpc>
                <a:spcPct val="120000"/>
              </a:lnSpc>
            </a:pPr>
            <a:r>
              <a:rPr lang="en-US" dirty="0">
                <a:solidFill>
                  <a:schemeClr val="bg2">
                    <a:lumMod val="10000"/>
                  </a:schemeClr>
                </a:solidFill>
                <a:latin typeface="Arial" panose="020B0604020202020204" pitchFamily="34" charset="0"/>
                <a:cs typeface="Arial" panose="020B0604020202020204" pitchFamily="34" charset="0"/>
              </a:rPr>
              <a:t>Kimberley </a:t>
            </a:r>
            <a:r>
              <a:rPr lang="en-US" dirty="0" err="1">
                <a:solidFill>
                  <a:schemeClr val="bg2">
                    <a:lumMod val="10000"/>
                  </a:schemeClr>
                </a:solidFill>
                <a:latin typeface="Arial" panose="020B0604020202020204" pitchFamily="34" charset="0"/>
                <a:cs typeface="Arial" panose="020B0604020202020204" pitchFamily="34" charset="0"/>
              </a:rPr>
              <a:t>Kemmer</a:t>
            </a:r>
            <a:endParaRPr lang="en-US" dirty="0">
              <a:solidFill>
                <a:schemeClr val="bg2">
                  <a:lumMod val="10000"/>
                </a:schemeClr>
              </a:solidFill>
              <a:latin typeface="Arial" panose="020B0604020202020204" pitchFamily="34" charset="0"/>
              <a:cs typeface="Arial" panose="020B0604020202020204" pitchFamily="34" charset="0"/>
            </a:endParaRPr>
          </a:p>
          <a:p>
            <a:pPr algn="ctr">
              <a:lnSpc>
                <a:spcPct val="120000"/>
              </a:lnSpc>
            </a:pPr>
            <a:r>
              <a:rPr lang="en-US" dirty="0">
                <a:solidFill>
                  <a:schemeClr val="bg2">
                    <a:lumMod val="10000"/>
                  </a:schemeClr>
                </a:solidFill>
                <a:latin typeface="Arial" panose="020B0604020202020204" pitchFamily="34" charset="0"/>
                <a:cs typeface="Arial" panose="020B0604020202020204" pitchFamily="34" charset="0"/>
              </a:rPr>
              <a:t>Mireille Smith</a:t>
            </a:r>
          </a:p>
          <a:p>
            <a:pPr algn="ctr">
              <a:lnSpc>
                <a:spcPct val="120000"/>
              </a:lnSpc>
            </a:pPr>
            <a:r>
              <a:rPr lang="en-US" dirty="0">
                <a:solidFill>
                  <a:schemeClr val="bg2">
                    <a:lumMod val="10000"/>
                  </a:schemeClr>
                </a:solidFill>
                <a:latin typeface="Arial" panose="020B0604020202020204" pitchFamily="34" charset="0"/>
                <a:cs typeface="Arial" panose="020B0604020202020204" pitchFamily="34" charset="0"/>
              </a:rPr>
              <a:t>Adrian Sheppard</a:t>
            </a:r>
          </a:p>
          <a:p>
            <a:pPr algn="ctr">
              <a:lnSpc>
                <a:spcPct val="120000"/>
              </a:lnSpc>
            </a:pPr>
            <a:r>
              <a:rPr lang="en-US" dirty="0">
                <a:solidFill>
                  <a:schemeClr val="bg2">
                    <a:lumMod val="10000"/>
                  </a:schemeClr>
                </a:solidFill>
                <a:latin typeface="Arial" panose="020B0604020202020204" pitchFamily="34" charset="0"/>
                <a:cs typeface="Arial" panose="020B0604020202020204" pitchFamily="34" charset="0"/>
              </a:rPr>
              <a:t>Amanda </a:t>
            </a:r>
            <a:r>
              <a:rPr lang="en-US" dirty="0" err="1">
                <a:solidFill>
                  <a:schemeClr val="bg2">
                    <a:lumMod val="10000"/>
                  </a:schemeClr>
                </a:solidFill>
                <a:latin typeface="Arial" panose="020B0604020202020204" pitchFamily="34" charset="0"/>
                <a:cs typeface="Arial" panose="020B0604020202020204" pitchFamily="34" charset="0"/>
              </a:rPr>
              <a:t>Wakaruk</a:t>
            </a:r>
            <a:r>
              <a:rPr lang="en-US" dirty="0">
                <a:solidFill>
                  <a:schemeClr val="bg2">
                    <a:lumMod val="10000"/>
                  </a:schemeClr>
                </a:solidFill>
                <a:latin typeface="Arial" panose="020B0604020202020204" pitchFamily="34" charset="0"/>
                <a:cs typeface="Arial" panose="020B0604020202020204" pitchFamily="34" charset="0"/>
              </a:rPr>
              <a:t> </a:t>
            </a:r>
          </a:p>
        </p:txBody>
      </p:sp>
      <p:sp>
        <p:nvSpPr>
          <p:cNvPr id="5" name="TextBox 4">
            <a:extLst>
              <a:ext uri="{FF2B5EF4-FFF2-40B4-BE49-F238E27FC236}">
                <a16:creationId xmlns:a16="http://schemas.microsoft.com/office/drawing/2014/main" id="{6E73E1D8-8ED7-190F-312D-61DDA6077B5F}"/>
              </a:ext>
            </a:extLst>
          </p:cNvPr>
          <p:cNvSpPr txBox="1"/>
          <p:nvPr userDrawn="1"/>
        </p:nvSpPr>
        <p:spPr>
          <a:xfrm>
            <a:off x="7018870" y="5006653"/>
            <a:ext cx="3960000" cy="424732"/>
          </a:xfrm>
          <a:prstGeom prst="rect">
            <a:avLst/>
          </a:prstGeom>
          <a:noFill/>
        </p:spPr>
        <p:txBody>
          <a:bodyPr wrap="square" rtlCol="0">
            <a:spAutoFit/>
          </a:bodyPr>
          <a:lstStyle/>
          <a:p>
            <a:pPr algn="ctr">
              <a:lnSpc>
                <a:spcPct val="120000"/>
              </a:lnSpc>
            </a:pPr>
            <a:r>
              <a:rPr lang="en-US" dirty="0">
                <a:solidFill>
                  <a:schemeClr val="bg2">
                    <a:lumMod val="10000"/>
                  </a:schemeClr>
                </a:solidFill>
                <a:latin typeface="Arial" panose="020B0604020202020204" pitchFamily="34" charset="0"/>
                <a:cs typeface="Arial" panose="020B0604020202020204" pitchFamily="34" charset="0"/>
              </a:rPr>
              <a:t>Michael B. McNally </a:t>
            </a:r>
          </a:p>
        </p:txBody>
      </p:sp>
      <p:sp>
        <p:nvSpPr>
          <p:cNvPr id="6" name="Rectangle 5">
            <a:extLst>
              <a:ext uri="{FF2B5EF4-FFF2-40B4-BE49-F238E27FC236}">
                <a16:creationId xmlns:a16="http://schemas.microsoft.com/office/drawing/2014/main" id="{2BC4C087-AA79-0328-A4BE-3903579F4EAD}"/>
              </a:ext>
            </a:extLst>
          </p:cNvPr>
          <p:cNvSpPr/>
          <p:nvPr userDrawn="1"/>
        </p:nvSpPr>
        <p:spPr>
          <a:xfrm>
            <a:off x="7018869" y="1800000"/>
            <a:ext cx="3960000" cy="718782"/>
          </a:xfrm>
          <a:prstGeom prst="rect">
            <a:avLst/>
          </a:prstGeom>
          <a:solidFill>
            <a:srgbClr val="879F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Centre for Teaching and Learning</a:t>
            </a:r>
          </a:p>
        </p:txBody>
      </p:sp>
      <p:sp>
        <p:nvSpPr>
          <p:cNvPr id="7" name="TextBox 6">
            <a:extLst>
              <a:ext uri="{FF2B5EF4-FFF2-40B4-BE49-F238E27FC236}">
                <a16:creationId xmlns:a16="http://schemas.microsoft.com/office/drawing/2014/main" id="{B0F293E1-DFFE-D465-8B5F-9DB0598C6788}"/>
              </a:ext>
            </a:extLst>
          </p:cNvPr>
          <p:cNvSpPr txBox="1"/>
          <p:nvPr userDrawn="1"/>
        </p:nvSpPr>
        <p:spPr>
          <a:xfrm>
            <a:off x="7018869" y="2758498"/>
            <a:ext cx="3960000" cy="424732"/>
          </a:xfrm>
          <a:prstGeom prst="rect">
            <a:avLst/>
          </a:prstGeom>
          <a:noFill/>
        </p:spPr>
        <p:txBody>
          <a:bodyPr wrap="square" rtlCol="0">
            <a:spAutoFit/>
          </a:bodyPr>
          <a:lstStyle/>
          <a:p>
            <a:pPr algn="ctr">
              <a:lnSpc>
                <a:spcPct val="120000"/>
              </a:lnSpc>
            </a:pPr>
            <a:r>
              <a:rPr lang="en-US" dirty="0">
                <a:solidFill>
                  <a:schemeClr val="bg2">
                    <a:lumMod val="10000"/>
                  </a:schemeClr>
                </a:solidFill>
                <a:latin typeface="Arial" panose="020B0604020202020204" pitchFamily="34" charset="0"/>
                <a:cs typeface="Arial" panose="020B0604020202020204" pitchFamily="34" charset="0"/>
              </a:rPr>
              <a:t>Graeme Pate</a:t>
            </a:r>
          </a:p>
        </p:txBody>
      </p:sp>
      <p:sp>
        <p:nvSpPr>
          <p:cNvPr id="8" name="Rectangle 7">
            <a:extLst>
              <a:ext uri="{FF2B5EF4-FFF2-40B4-BE49-F238E27FC236}">
                <a16:creationId xmlns:a16="http://schemas.microsoft.com/office/drawing/2014/main" id="{07E48524-0C87-B1CF-CC28-9C976AAF0A95}"/>
              </a:ext>
            </a:extLst>
          </p:cNvPr>
          <p:cNvSpPr/>
          <p:nvPr userDrawn="1"/>
        </p:nvSpPr>
        <p:spPr>
          <a:xfrm>
            <a:off x="1233354" y="4052154"/>
            <a:ext cx="3960000" cy="718782"/>
          </a:xfrm>
          <a:prstGeom prst="rect">
            <a:avLst/>
          </a:prstGeom>
          <a:solidFill>
            <a:srgbClr val="879F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University of Alberta </a:t>
            </a:r>
            <a:r>
              <a:rPr lang="en-US" b="1" dirty="0" smtClean="0">
                <a:latin typeface="Arial" panose="020B0604020202020204" pitchFamily="34" charset="0"/>
                <a:cs typeface="Arial" panose="020B0604020202020204" pitchFamily="34" charset="0"/>
              </a:rPr>
              <a:t>Library</a:t>
            </a:r>
            <a:endParaRPr lang="en-US" b="1" dirty="0">
              <a:latin typeface="Arial" panose="020B0604020202020204" pitchFamily="34" charset="0"/>
              <a:cs typeface="Arial" panose="020B0604020202020204" pitchFamily="34" charset="0"/>
            </a:endParaRPr>
          </a:p>
        </p:txBody>
      </p:sp>
      <p:sp>
        <p:nvSpPr>
          <p:cNvPr id="18" name="TextBox 17">
            <a:extLst>
              <a:ext uri="{FF2B5EF4-FFF2-40B4-BE49-F238E27FC236}">
                <a16:creationId xmlns:a16="http://schemas.microsoft.com/office/drawing/2014/main" id="{1ED70D42-49E6-6857-9BCC-0619BAA3834E}"/>
              </a:ext>
            </a:extLst>
          </p:cNvPr>
          <p:cNvSpPr txBox="1"/>
          <p:nvPr userDrawn="1"/>
        </p:nvSpPr>
        <p:spPr>
          <a:xfrm>
            <a:off x="1233354" y="4942566"/>
            <a:ext cx="3959999" cy="757130"/>
          </a:xfrm>
          <a:prstGeom prst="rect">
            <a:avLst/>
          </a:prstGeom>
          <a:noFill/>
        </p:spPr>
        <p:txBody>
          <a:bodyPr wrap="square" rtlCol="0">
            <a:spAutoFit/>
          </a:bodyPr>
          <a:lstStyle/>
          <a:p>
            <a:pPr algn="ctr">
              <a:lnSpc>
                <a:spcPct val="120000"/>
              </a:lnSpc>
            </a:pPr>
            <a:r>
              <a:rPr lang="en-US" dirty="0">
                <a:solidFill>
                  <a:schemeClr val="bg2">
                    <a:lumMod val="10000"/>
                  </a:schemeClr>
                </a:solidFill>
                <a:latin typeface="Arial" panose="020B0604020202020204" pitchFamily="34" charset="0"/>
                <a:cs typeface="Arial" panose="020B0604020202020204" pitchFamily="34" charset="0"/>
              </a:rPr>
              <a:t>Denis Lacroix</a:t>
            </a:r>
          </a:p>
          <a:p>
            <a:pPr algn="ctr">
              <a:lnSpc>
                <a:spcPct val="120000"/>
              </a:lnSpc>
            </a:pPr>
            <a:r>
              <a:rPr lang="en-US" dirty="0">
                <a:solidFill>
                  <a:schemeClr val="bg2">
                    <a:lumMod val="10000"/>
                  </a:schemeClr>
                </a:solidFill>
                <a:latin typeface="Arial" panose="020B0604020202020204" pitchFamily="34" charset="0"/>
                <a:cs typeface="Arial" panose="020B0604020202020204" pitchFamily="34" charset="0"/>
              </a:rPr>
              <a:t>Martine Iradukunda</a:t>
            </a:r>
          </a:p>
        </p:txBody>
      </p:sp>
    </p:spTree>
    <p:extLst>
      <p:ext uri="{BB962C8B-B14F-4D97-AF65-F5344CB8AC3E}">
        <p14:creationId xmlns:p14="http://schemas.microsoft.com/office/powerpoint/2010/main" val="1850440696"/>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_Acknowledgm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E39E2A1-D1F8-F849-A85E-FA17C3913CDD}"/>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ACKNOWLEDGMENT</a:t>
            </a:r>
            <a:endParaRPr lang="en-US" sz="4000" b="1" dirty="0">
              <a:solidFill>
                <a:schemeClr val="bg1"/>
              </a:solidFill>
            </a:endParaRPr>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791600" y="5419440"/>
            <a:ext cx="2480400" cy="677976"/>
          </a:xfrm>
          <a:prstGeom prst="rect">
            <a:avLst/>
          </a:prstGeom>
        </p:spPr>
      </p:pic>
      <p:sp>
        <p:nvSpPr>
          <p:cNvPr id="11" name="TextBox 10">
            <a:extLst>
              <a:ext uri="{FF2B5EF4-FFF2-40B4-BE49-F238E27FC236}">
                <a16:creationId xmlns:a16="http://schemas.microsoft.com/office/drawing/2014/main" id="{5B2CE003-7D14-4BB7-84C6-AFD3B741B256}"/>
              </a:ext>
            </a:extLst>
          </p:cNvPr>
          <p:cNvSpPr txBox="1"/>
          <p:nvPr userDrawn="1"/>
        </p:nvSpPr>
        <p:spPr>
          <a:xfrm>
            <a:off x="1282643" y="1985869"/>
            <a:ext cx="9740957" cy="3046988"/>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400" baseline="0" dirty="0">
                <a:solidFill>
                  <a:schemeClr val="bg2">
                    <a:lumMod val="10000"/>
                  </a:schemeClr>
                </a:solidFill>
                <a:latin typeface="Arial" panose="020B0604020202020204" pitchFamily="34" charset="0"/>
                <a:cs typeface="Arial" panose="020B0604020202020204" pitchFamily="34" charset="0"/>
              </a:rPr>
              <a:t>The Opening Up Copyright (OUC) module series is made available by the University of Alberta Copyright Office.</a:t>
            </a:r>
          </a:p>
          <a:p>
            <a:pPr marL="0" marR="0" lvl="0" indent="0" algn="ctr" defTabSz="457200" rtl="0" eaLnBrk="1" fontAlgn="auto" latinLnBrk="0" hangingPunct="1">
              <a:lnSpc>
                <a:spcPct val="100000"/>
              </a:lnSpc>
              <a:spcBef>
                <a:spcPts val="0"/>
              </a:spcBef>
              <a:spcAft>
                <a:spcPts val="0"/>
              </a:spcAft>
              <a:buClrTx/>
              <a:buSzTx/>
              <a:buFontTx/>
              <a:buNone/>
              <a:tabLst/>
              <a:defRPr/>
            </a:pPr>
            <a:endParaRPr lang="en-US" sz="2400" baseline="0" dirty="0">
              <a:solidFill>
                <a:schemeClr val="bg2">
                  <a:lumMod val="10000"/>
                </a:schemeClr>
              </a:solidFill>
              <a:latin typeface="Arial" panose="020B0604020202020204" pitchFamily="34" charset="0"/>
              <a:cs typeface="Arial" panose="020B0604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lang="en-US" sz="2400" baseline="0" dirty="0">
                <a:solidFill>
                  <a:schemeClr val="bg2">
                    <a:lumMod val="10000"/>
                  </a:schemeClr>
                </a:solidFill>
                <a:latin typeface="Arial" panose="020B0604020202020204" pitchFamily="34" charset="0"/>
                <a:cs typeface="Arial" panose="020B0604020202020204" pitchFamily="34" charset="0"/>
              </a:rPr>
              <a:t>OUC modules have been produced with the assistance of funding at the University of Alberta through its Centre for Teaching and Learning's Teaching and Learning Enhancement Fund (TLEF) (2017-21) and OER Grant Program (2020), and through a Support for the Advancement of Scholarship (SAS) grant (2021).</a:t>
            </a:r>
          </a:p>
        </p:txBody>
      </p:sp>
    </p:spTree>
    <p:extLst>
      <p:ext uri="{BB962C8B-B14F-4D97-AF65-F5344CB8AC3E}">
        <p14:creationId xmlns:p14="http://schemas.microsoft.com/office/powerpoint/2010/main" val="219914043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Content Placeholder 7">
            <a:extLst>
              <a:ext uri="{FF2B5EF4-FFF2-40B4-BE49-F238E27FC236}">
                <a16:creationId xmlns:a16="http://schemas.microsoft.com/office/drawing/2014/main" id="{391F00A9-737A-1146-92A4-5829B9A5AA6A}"/>
              </a:ext>
            </a:extLst>
          </p:cNvPr>
          <p:cNvPicPr>
            <a:picLocks noChangeAspect="1"/>
          </p:cNvPicPr>
          <p:nvPr userDrawn="1"/>
        </p:nvPicPr>
        <p:blipFill>
          <a:blip r:embed="rId3"/>
          <a:stretch>
            <a:fillRect/>
          </a:stretch>
        </p:blipFill>
        <p:spPr>
          <a:xfrm>
            <a:off x="411231" y="2517212"/>
            <a:ext cx="11369538" cy="2849485"/>
          </a:xfrm>
          <a:prstGeom prst="rect">
            <a:avLst/>
          </a:prstGeom>
        </p:spPr>
      </p:pic>
      <p:sp>
        <p:nvSpPr>
          <p:cNvPr id="4" name="TextBox 3">
            <a:extLst>
              <a:ext uri="{FF2B5EF4-FFF2-40B4-BE49-F238E27FC236}">
                <a16:creationId xmlns:a16="http://schemas.microsoft.com/office/drawing/2014/main" id="{F11A851A-BABB-6040-A2CB-A19AE34F86A8}"/>
              </a:ext>
            </a:extLst>
          </p:cNvPr>
          <p:cNvSpPr txBox="1"/>
          <p:nvPr userDrawn="1"/>
        </p:nvSpPr>
        <p:spPr>
          <a:xfrm>
            <a:off x="2671282" y="512064"/>
            <a:ext cx="8682518" cy="963149"/>
          </a:xfrm>
          <a:prstGeom prst="rect">
            <a:avLst/>
          </a:prstGeom>
          <a:noFill/>
        </p:spPr>
        <p:txBody>
          <a:bodyPr wrap="square" rtlCol="0">
            <a:spAutoFit/>
          </a:bodyPr>
          <a:lstStyle/>
          <a:p>
            <a:pPr algn="ctr">
              <a:lnSpc>
                <a:spcPct val="70000"/>
              </a:lnSpc>
            </a:pPr>
            <a:r>
              <a:rPr lang="en-CA" sz="4000" b="1" dirty="0">
                <a:solidFill>
                  <a:schemeClr val="bg1"/>
                </a:solidFill>
              </a:rPr>
              <a:t>THANK  YOU  FOR YOUR ATTENTION</a:t>
            </a:r>
            <a:endParaRPr lang="en-US" sz="4000" b="1" dirty="0">
              <a:solidFill>
                <a:schemeClr val="bg1"/>
              </a:solidFill>
            </a:endParaRPr>
          </a:p>
        </p:txBody>
      </p:sp>
    </p:spTree>
    <p:extLst>
      <p:ext uri="{BB962C8B-B14F-4D97-AF65-F5344CB8AC3E}">
        <p14:creationId xmlns:p14="http://schemas.microsoft.com/office/powerpoint/2010/main" val="219401738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a:prstGeom prst="rect">
            <a:avLst/>
          </a:prstGeom>
        </p:spPr>
        <p:txBody>
          <a:bodyPr anchor="b"/>
          <a:lstStyle>
            <a:lvl1pPr algn="ctr">
              <a:defRPr sz="6000" b="1" i="0" baseline="0">
                <a:solidFill>
                  <a:srgbClr val="F7CA00"/>
                </a:solidFill>
                <a:latin typeface="Arial" panose="020B0604020202020204" pitchFamily="34" charset="0"/>
              </a:defRPr>
            </a:lvl1pPr>
          </a:lstStyle>
          <a:p>
            <a:r>
              <a:rPr lang="en-US" dirty="0"/>
              <a:t>Level 3</a:t>
            </a:r>
          </a:p>
        </p:txBody>
      </p:sp>
      <p:sp>
        <p:nvSpPr>
          <p:cNvPr id="3" name="Subtitle 2"/>
          <p:cNvSpPr>
            <a:spLocks noGrp="1"/>
          </p:cNvSpPr>
          <p:nvPr>
            <p:ph type="subTitle" idx="1" hasCustomPrompt="1"/>
          </p:nvPr>
        </p:nvSpPr>
        <p:spPr>
          <a:xfrm>
            <a:off x="1524000" y="3602038"/>
            <a:ext cx="9144000" cy="1655762"/>
          </a:xfrm>
          <a:prstGeom prst="rect">
            <a:avLst/>
          </a:prstGeom>
        </p:spPr>
        <p:txBody>
          <a:bodyPr/>
          <a:lstStyle>
            <a:lvl1pPr marL="0" indent="0" algn="ctr">
              <a:buNone/>
              <a:defRPr sz="2400" b="0" i="0" baseline="0">
                <a:solidFill>
                  <a:schemeClr val="bg2">
                    <a:lumMod val="10000"/>
                  </a:schemeClr>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a:t>
            </a:r>
          </a:p>
        </p:txBody>
      </p:sp>
      <p:pic>
        <p:nvPicPr>
          <p:cNvPr id="5" name="Picture 2" descr="Image result for cc-by">
            <a:hlinkClick r:id="rId3"/>
            <a:extLst>
              <a:ext uri="{FF2B5EF4-FFF2-40B4-BE49-F238E27FC236}">
                <a16:creationId xmlns:a16="http://schemas.microsoft.com/office/drawing/2014/main" id="{98379867-4123-0F4E-B462-BF544A8E6E31}"/>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0560127" y="5880819"/>
            <a:ext cx="1106542" cy="390456"/>
          </a:xfrm>
          <a:prstGeom prst="rect">
            <a:avLst/>
          </a:prstGeom>
          <a:noFill/>
          <a:extLst>
            <a:ext uri="{909E8E84-426E-40DD-AFC4-6F175D3DCCD1}">
              <a14:hiddenFill xmlns:a14="http://schemas.microsoft.com/office/drawing/2010/main">
                <a:solidFill>
                  <a:srgbClr val="FFFFFF"/>
                </a:solidFill>
              </a14:hiddenFill>
            </a:ext>
          </a:extLst>
        </p:spPr>
      </p:pic>
      <p:sp>
        <p:nvSpPr>
          <p:cNvPr id="6" name="Text Placeholder 9">
            <a:extLst>
              <a:ext uri="{FF2B5EF4-FFF2-40B4-BE49-F238E27FC236}">
                <a16:creationId xmlns:a16="http://schemas.microsoft.com/office/drawing/2014/main" id="{0A21B7B0-4B19-2747-9BBC-ACC22F9164AD}"/>
              </a:ext>
            </a:extLst>
          </p:cNvPr>
          <p:cNvSpPr>
            <a:spLocks noGrp="1"/>
          </p:cNvSpPr>
          <p:nvPr>
            <p:ph type="body" sz="quarter" idx="10" hasCustomPrompt="1"/>
          </p:nvPr>
        </p:nvSpPr>
        <p:spPr>
          <a:xfrm>
            <a:off x="10380663" y="6270625"/>
            <a:ext cx="1428750" cy="374650"/>
          </a:xfrm>
          <a:prstGeom prst="rect">
            <a:avLst/>
          </a:prstGeom>
        </p:spPr>
        <p:txBody>
          <a:bodyPr/>
          <a:lstStyle>
            <a:lvl1pPr marL="0" indent="0" algn="ctr">
              <a:buNone/>
              <a:defRPr sz="1800"/>
            </a:lvl1pPr>
          </a:lstStyle>
          <a:p>
            <a:pPr lvl="0"/>
            <a:r>
              <a:rPr lang="en-US" dirty="0"/>
              <a:t>Month Year</a:t>
            </a:r>
          </a:p>
        </p:txBody>
      </p:sp>
      <p:sp>
        <p:nvSpPr>
          <p:cNvPr id="8" name="TextBox 7"/>
          <p:cNvSpPr txBox="1"/>
          <p:nvPr userDrawn="1"/>
        </p:nvSpPr>
        <p:spPr>
          <a:xfrm>
            <a:off x="2888714" y="6134784"/>
            <a:ext cx="6414572"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100" kern="1200" dirty="0">
                <a:solidFill>
                  <a:schemeClr val="bg2">
                    <a:lumMod val="10000"/>
                  </a:schemeClr>
                </a:solidFill>
                <a:effectLst/>
                <a:latin typeface="+mn-lt"/>
                <a:ea typeface="+mn-ea"/>
                <a:cs typeface="+mn-cs"/>
              </a:rPr>
              <a:t>This instructional module is not intended as legal advice. </a:t>
            </a:r>
            <a:r>
              <a:rPr lang="en-US" sz="1100" kern="1200" dirty="0" smtClean="0">
                <a:solidFill>
                  <a:schemeClr val="bg2">
                    <a:lumMod val="10000"/>
                  </a:schemeClr>
                </a:solidFill>
                <a:effectLst/>
                <a:latin typeface="+mn-lt"/>
                <a:ea typeface="+mn-ea"/>
                <a:cs typeface="+mn-cs"/>
              </a:rPr>
              <a:t>All </a:t>
            </a:r>
            <a:r>
              <a:rPr lang="en-US" sz="1100" kern="1200" dirty="0">
                <a:solidFill>
                  <a:schemeClr val="bg2">
                    <a:lumMod val="10000"/>
                  </a:schemeClr>
                </a:solidFill>
                <a:effectLst/>
                <a:latin typeface="+mn-lt"/>
                <a:ea typeface="+mn-ea"/>
                <a:cs typeface="+mn-cs"/>
              </a:rPr>
              <a:t>Opening Up Copyright modules are made available under a </a:t>
            </a:r>
            <a:r>
              <a:rPr lang="en-US" sz="1100" u="sng" kern="1200" dirty="0">
                <a:solidFill>
                  <a:schemeClr val="bg2">
                    <a:lumMod val="10000"/>
                  </a:schemeClr>
                </a:solidFill>
                <a:effectLst/>
                <a:latin typeface="+mn-lt"/>
                <a:ea typeface="+mn-ea"/>
                <a:cs typeface="+mn-cs"/>
                <a:hlinkClick r:id="rId3"/>
              </a:rPr>
              <a:t>Creative Commons Attribution 4.0 (CC-BY-4.0) International license</a:t>
            </a:r>
            <a:r>
              <a:rPr lang="en-US" sz="1100" kern="1200" dirty="0">
                <a:solidFill>
                  <a:schemeClr val="bg2">
                    <a:lumMod val="10000"/>
                  </a:schemeClr>
                </a:solidFill>
                <a:effectLst/>
                <a:latin typeface="+mn-lt"/>
                <a:ea typeface="+mn-ea"/>
                <a:cs typeface="+mn-cs"/>
              </a:rPr>
              <a:t>. </a:t>
            </a:r>
          </a:p>
          <a:p>
            <a:endParaRPr lang="en-US" sz="1400" dirty="0">
              <a:solidFill>
                <a:schemeClr val="bg2">
                  <a:lumMod val="10000"/>
                </a:schemeClr>
              </a:solidFill>
            </a:endParaRPr>
          </a:p>
        </p:txBody>
      </p:sp>
      <p:pic>
        <p:nvPicPr>
          <p:cNvPr id="9" name="Picture 8"/>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706809" y="4396582"/>
            <a:ext cx="2718000" cy="742920"/>
          </a:xfrm>
          <a:prstGeom prst="rect">
            <a:avLst/>
          </a:prstGeom>
        </p:spPr>
      </p:pic>
    </p:spTree>
    <p:extLst>
      <p:ext uri="{BB962C8B-B14F-4D97-AF65-F5344CB8AC3E}">
        <p14:creationId xmlns:p14="http://schemas.microsoft.com/office/powerpoint/2010/main" val="3764846151"/>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_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825625"/>
            <a:ext cx="5181600" cy="4351338"/>
          </a:xfrm>
          <a:prstGeom prst="rect">
            <a:avLst/>
          </a:prstGeom>
        </p:spPr>
        <p:txBody>
          <a:bodyPr/>
          <a:lstStyle>
            <a:lvl1pPr>
              <a:defRPr b="0" i="0" baseline="0">
                <a:solidFill>
                  <a:schemeClr val="bg2">
                    <a:lumMod val="10000"/>
                  </a:schemeClr>
                </a:solidFill>
                <a:latin typeface="Arial" panose="020B0604020202020204" pitchFamily="34" charset="0"/>
              </a:defRPr>
            </a:lvl1pPr>
            <a:lvl2pPr>
              <a:defRPr b="0" i="0" baseline="0">
                <a:solidFill>
                  <a:schemeClr val="bg2">
                    <a:lumMod val="10000"/>
                  </a:schemeClr>
                </a:solidFill>
                <a:latin typeface="Arial" panose="020B0604020202020204" pitchFamily="34" charset="0"/>
              </a:defRPr>
            </a:lvl2pPr>
            <a:lvl3pPr>
              <a:defRPr b="0" i="0" baseline="0">
                <a:solidFill>
                  <a:schemeClr val="bg2">
                    <a:lumMod val="10000"/>
                  </a:schemeClr>
                </a:solidFill>
                <a:latin typeface="Arial" panose="020B0604020202020204" pitchFamily="34" charset="0"/>
              </a:defRPr>
            </a:lvl3pPr>
            <a:lvl4pPr>
              <a:defRPr b="0" i="0" baseline="0">
                <a:solidFill>
                  <a:schemeClr val="bg2">
                    <a:lumMod val="10000"/>
                  </a:schemeClr>
                </a:solidFill>
                <a:latin typeface="Arial" panose="020B0604020202020204" pitchFamily="34" charset="0"/>
              </a:defRPr>
            </a:lvl4pPr>
            <a:lvl5pPr>
              <a:defRPr b="0" i="0" baseline="0">
                <a:solidFill>
                  <a:schemeClr val="bg2">
                    <a:lumMod val="10000"/>
                  </a:schemeClr>
                </a:solidFill>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2"/>
          <p:cNvSpPr>
            <a:spLocks noGrp="1"/>
          </p:cNvSpPr>
          <p:nvPr>
            <p:ph sz="half" idx="13"/>
          </p:nvPr>
        </p:nvSpPr>
        <p:spPr>
          <a:xfrm>
            <a:off x="6172200" y="1825625"/>
            <a:ext cx="5181600" cy="4351338"/>
          </a:xfrm>
          <a:prstGeom prst="rect">
            <a:avLst/>
          </a:prstGeom>
        </p:spPr>
        <p:txBody>
          <a:bodyPr/>
          <a:lstStyle>
            <a:lvl1pPr>
              <a:defRPr b="0" i="0" baseline="0">
                <a:solidFill>
                  <a:schemeClr val="bg2">
                    <a:lumMod val="10000"/>
                  </a:schemeClr>
                </a:solidFill>
                <a:latin typeface="Arial" panose="020B0604020202020204" pitchFamily="34" charset="0"/>
              </a:defRPr>
            </a:lvl1pPr>
            <a:lvl2pPr>
              <a:defRPr b="0" i="0" baseline="0">
                <a:solidFill>
                  <a:schemeClr val="bg2">
                    <a:lumMod val="10000"/>
                  </a:schemeClr>
                </a:solidFill>
                <a:latin typeface="Arial" panose="020B0604020202020204" pitchFamily="34" charset="0"/>
              </a:defRPr>
            </a:lvl2pPr>
            <a:lvl3pPr>
              <a:defRPr b="0" i="0" baseline="0">
                <a:solidFill>
                  <a:schemeClr val="bg2">
                    <a:lumMod val="10000"/>
                  </a:schemeClr>
                </a:solidFill>
                <a:latin typeface="Arial" panose="020B0604020202020204" pitchFamily="34" charset="0"/>
              </a:defRPr>
            </a:lvl3pPr>
            <a:lvl4pPr>
              <a:defRPr b="0" i="0" baseline="0">
                <a:solidFill>
                  <a:schemeClr val="bg2">
                    <a:lumMod val="10000"/>
                  </a:schemeClr>
                </a:solidFill>
                <a:latin typeface="Arial" panose="020B0604020202020204" pitchFamily="34" charset="0"/>
              </a:defRPr>
            </a:lvl4pPr>
            <a:lvl5pPr>
              <a:defRPr b="0" i="0" baseline="0">
                <a:solidFill>
                  <a:schemeClr val="bg2">
                    <a:lumMod val="10000"/>
                  </a:schemeClr>
                </a:solidFill>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10"/>
          <p:cNvSpPr>
            <a:spLocks noGrp="1"/>
          </p:cNvSpPr>
          <p:nvPr>
            <p:ph sz="quarter" idx="14" hasCustomPrompt="1"/>
          </p:nvPr>
        </p:nvSpPr>
        <p:spPr>
          <a:xfrm>
            <a:off x="1520894" y="6272213"/>
            <a:ext cx="9832906" cy="287337"/>
          </a:xfrm>
          <a:prstGeom prst="rect">
            <a:avLst/>
          </a:prstGeom>
        </p:spPr>
        <p:txBody>
          <a:bodyPr anchor="ctr" anchorCtr="0"/>
          <a:lstStyle>
            <a:lvl1pPr marL="0" indent="0">
              <a:buFontTx/>
              <a:buNone/>
              <a:defRPr sz="1500" b="0" i="0" baseline="0">
                <a:solidFill>
                  <a:srgbClr val="F7CA00"/>
                </a:solidFill>
                <a:latin typeface="Arial" panose="020B0604020202020204"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Links to Related Modules</a:t>
            </a:r>
          </a:p>
        </p:txBody>
      </p:sp>
      <p:sp>
        <p:nvSpPr>
          <p:cNvPr id="6" name="Title 1">
            <a:extLst>
              <a:ext uri="{FF2B5EF4-FFF2-40B4-BE49-F238E27FC236}">
                <a16:creationId xmlns:a16="http://schemas.microsoft.com/office/drawing/2014/main" id="{B00D2005-1638-D145-A3AA-4604EF5F2187}"/>
              </a:ext>
            </a:extLst>
          </p:cNvPr>
          <p:cNvSpPr>
            <a:spLocks noGrp="1"/>
          </p:cNvSpPr>
          <p:nvPr>
            <p:ph type="title" hasCustomPrompt="1"/>
          </p:nvPr>
        </p:nvSpPr>
        <p:spPr>
          <a:xfrm>
            <a:off x="2671282" y="524256"/>
            <a:ext cx="8682518" cy="938785"/>
          </a:xfrm>
          <a:prstGeom prst="rect">
            <a:avLst/>
          </a:prstGeom>
        </p:spPr>
        <p:txBody>
          <a:bodyPr anchor="ctr" anchorCtr="0"/>
          <a:lstStyle>
            <a:lvl1pPr algn="ctr">
              <a:lnSpc>
                <a:spcPct val="70000"/>
              </a:lnSpc>
              <a:defRPr sz="4000" b="1" i="0" baseline="0">
                <a:solidFill>
                  <a:schemeClr val="bg1"/>
                </a:solidFill>
                <a:latin typeface="Arial" panose="020B0604020202020204" pitchFamily="34" charset="0"/>
              </a:defRPr>
            </a:lvl1pPr>
          </a:lstStyle>
          <a:p>
            <a:r>
              <a:rPr lang="en-US" dirty="0" smtClean="0"/>
              <a:t>LEVEL 3</a:t>
            </a:r>
            <a:br>
              <a:rPr lang="en-US" dirty="0" smtClean="0"/>
            </a:br>
            <a:r>
              <a:rPr lang="en-US" dirty="0" smtClean="0"/>
              <a:t>TITLE PLACEHOLDER</a:t>
            </a:r>
            <a:endParaRPr lang="en-US" dirty="0"/>
          </a:p>
        </p:txBody>
      </p:sp>
    </p:spTree>
    <p:extLst>
      <p:ext uri="{BB962C8B-B14F-4D97-AF65-F5344CB8AC3E}">
        <p14:creationId xmlns:p14="http://schemas.microsoft.com/office/powerpoint/2010/main" val="2232792260"/>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3_Thank You">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3377E9F-F72D-D346-A023-587315F6F938}"/>
              </a:ext>
            </a:extLst>
          </p:cNvPr>
          <p:cNvSpPr txBox="1"/>
          <p:nvPr userDrawn="1"/>
        </p:nvSpPr>
        <p:spPr>
          <a:xfrm>
            <a:off x="2671282" y="512064"/>
            <a:ext cx="8682518" cy="963149"/>
          </a:xfrm>
          <a:prstGeom prst="rect">
            <a:avLst/>
          </a:prstGeom>
          <a:noFill/>
        </p:spPr>
        <p:txBody>
          <a:bodyPr wrap="square" rtlCol="0">
            <a:spAutoFit/>
          </a:bodyPr>
          <a:lstStyle/>
          <a:p>
            <a:pPr algn="ctr">
              <a:lnSpc>
                <a:spcPct val="70000"/>
              </a:lnSpc>
            </a:pPr>
            <a:r>
              <a:rPr lang="en-CA" sz="4000" b="1" dirty="0">
                <a:solidFill>
                  <a:schemeClr val="bg1"/>
                </a:solidFill>
              </a:rPr>
              <a:t>THANK  YOU  FOR YOUR ATTENTION</a:t>
            </a:r>
            <a:endParaRPr lang="en-US" sz="4000" b="1" dirty="0">
              <a:solidFill>
                <a:schemeClr val="bg1"/>
              </a:solidFill>
            </a:endParaRPr>
          </a:p>
        </p:txBody>
      </p:sp>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16503" y="2534733"/>
            <a:ext cx="11368800" cy="2820971"/>
          </a:xfrm>
          <a:prstGeom prst="rect">
            <a:avLst/>
          </a:prstGeom>
        </p:spPr>
      </p:pic>
    </p:spTree>
    <p:extLst>
      <p:ext uri="{BB962C8B-B14F-4D97-AF65-F5344CB8AC3E}">
        <p14:creationId xmlns:p14="http://schemas.microsoft.com/office/powerpoint/2010/main" val="1246988964"/>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3_Question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C4CA8E0-8C56-9B48-BF92-FD290582BDF2}"/>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US" sz="4000" b="1" dirty="0" smtClean="0">
                <a:solidFill>
                  <a:schemeClr val="bg1"/>
                </a:solidFill>
              </a:rPr>
              <a:t>QUESTIONS</a:t>
            </a:r>
            <a:endParaRPr lang="en-US" sz="4000" b="1" dirty="0">
              <a:solidFill>
                <a:schemeClr val="bg1"/>
              </a:solidFill>
            </a:endParaRPr>
          </a:p>
        </p:txBody>
      </p:sp>
      <p:sp>
        <p:nvSpPr>
          <p:cNvPr id="5" name="Text Placeholder 14"/>
          <p:cNvSpPr>
            <a:spLocks noGrp="1"/>
          </p:cNvSpPr>
          <p:nvPr>
            <p:ph type="body" sz="quarter" idx="15" hasCustomPrompt="1"/>
          </p:nvPr>
        </p:nvSpPr>
        <p:spPr>
          <a:xfrm>
            <a:off x="6206109" y="1831975"/>
            <a:ext cx="5260975" cy="4351338"/>
          </a:xfrm>
          <a:prstGeom prst="rect">
            <a:avLst/>
          </a:prstGeom>
        </p:spPr>
        <p:txBody>
          <a:bodyPr/>
          <a:lstStyle>
            <a:lvl1pPr marL="447675" indent="-331788">
              <a:buFont typeface="+mj-lt"/>
              <a:buAutoNum type="arabicPeriod" startAt="2"/>
              <a:defRPr sz="2000">
                <a:solidFill>
                  <a:schemeClr val="bg2">
                    <a:lumMod val="10000"/>
                  </a:schemeClr>
                </a:solidFill>
              </a:defRPr>
            </a:lvl1pPr>
            <a:lvl2pPr marL="895350" indent="-355600">
              <a:buFont typeface="+mj-lt"/>
              <a:buAutoNum type="alphaLcPeriod"/>
              <a:defRPr sz="2000">
                <a:solidFill>
                  <a:schemeClr val="bg2">
                    <a:lumMod val="10000"/>
                  </a:schemeClr>
                </a:solidFill>
              </a:defRPr>
            </a:lvl2pPr>
          </a:lstStyle>
          <a:p>
            <a:pPr lvl="0"/>
            <a:r>
              <a:rPr lang="en-US" dirty="0" smtClean="0"/>
              <a:t>Question…</a:t>
            </a:r>
          </a:p>
          <a:p>
            <a:pPr lvl="1"/>
            <a:r>
              <a:rPr lang="en-US" dirty="0" smtClean="0"/>
              <a:t>Answer [incorrect in black]</a:t>
            </a:r>
          </a:p>
          <a:p>
            <a:pPr lvl="1"/>
            <a:r>
              <a:rPr lang="en-US" dirty="0" smtClean="0"/>
              <a:t>Answer [correct in bolded green]</a:t>
            </a:r>
          </a:p>
        </p:txBody>
      </p:sp>
      <p:sp>
        <p:nvSpPr>
          <p:cNvPr id="6" name="Text Placeholder 14"/>
          <p:cNvSpPr>
            <a:spLocks noGrp="1"/>
          </p:cNvSpPr>
          <p:nvPr>
            <p:ph type="body" sz="quarter" idx="16" hasCustomPrompt="1"/>
          </p:nvPr>
        </p:nvSpPr>
        <p:spPr>
          <a:xfrm>
            <a:off x="808101" y="1838071"/>
            <a:ext cx="5260975" cy="4351338"/>
          </a:xfrm>
          <a:prstGeom prst="rect">
            <a:avLst/>
          </a:prstGeom>
        </p:spPr>
        <p:txBody>
          <a:bodyPr/>
          <a:lstStyle>
            <a:lvl1pPr marL="447675" indent="-331788">
              <a:buFont typeface="+mj-lt"/>
              <a:buAutoNum type="arabicPeriod"/>
              <a:defRPr sz="2000">
                <a:solidFill>
                  <a:schemeClr val="bg2">
                    <a:lumMod val="10000"/>
                  </a:schemeClr>
                </a:solidFill>
              </a:defRPr>
            </a:lvl1pPr>
            <a:lvl2pPr marL="895350" indent="-355600">
              <a:buFont typeface="+mj-lt"/>
              <a:buAutoNum type="alphaLcPeriod"/>
              <a:defRPr sz="2000">
                <a:solidFill>
                  <a:schemeClr val="bg2">
                    <a:lumMod val="10000"/>
                  </a:schemeClr>
                </a:solidFill>
              </a:defRPr>
            </a:lvl2pPr>
          </a:lstStyle>
          <a:p>
            <a:pPr lvl="0"/>
            <a:r>
              <a:rPr lang="en-US" dirty="0" smtClean="0"/>
              <a:t>Question…</a:t>
            </a:r>
          </a:p>
          <a:p>
            <a:pPr lvl="1"/>
            <a:r>
              <a:rPr lang="en-US" dirty="0" smtClean="0"/>
              <a:t>Answer [incorrect in black]</a:t>
            </a:r>
          </a:p>
          <a:p>
            <a:pPr lvl="1"/>
            <a:r>
              <a:rPr lang="en-US" dirty="0" smtClean="0"/>
              <a:t>Answer [correct in bolded green]</a:t>
            </a:r>
          </a:p>
        </p:txBody>
      </p:sp>
    </p:spTree>
    <p:extLst>
      <p:ext uri="{BB962C8B-B14F-4D97-AF65-F5344CB8AC3E}">
        <p14:creationId xmlns:p14="http://schemas.microsoft.com/office/powerpoint/2010/main" val="635515936"/>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3_Referenc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2588692-E5A2-DC4C-8C4C-E7D74342CE31}"/>
              </a:ext>
            </a:extLst>
          </p:cNvPr>
          <p:cNvSpPr>
            <a:spLocks noGrp="1"/>
          </p:cNvSpPr>
          <p:nvPr>
            <p:ph type="body" sz="quarter" idx="15"/>
          </p:nvPr>
        </p:nvSpPr>
        <p:spPr>
          <a:xfrm>
            <a:off x="851192" y="1841277"/>
            <a:ext cx="10502608" cy="4250430"/>
          </a:xfrm>
          <a:prstGeom prst="rect">
            <a:avLst/>
          </a:prstGeom>
        </p:spPr>
        <p:txBody>
          <a:bodyPr/>
          <a:lstStyle>
            <a:lvl1pPr marL="0" indent="0">
              <a:buNone/>
              <a:defRPr sz="2000" baseline="0">
                <a:solidFill>
                  <a:schemeClr val="bg2">
                    <a:lumMod val="10000"/>
                  </a:schemeClr>
                </a:solidFill>
              </a:defRPr>
            </a:lvl1pPr>
          </a:lstStyle>
          <a:p>
            <a:pPr lvl="0"/>
            <a:r>
              <a:rPr lang="en-US" dirty="0"/>
              <a:t>Edit Master text styles</a:t>
            </a:r>
          </a:p>
        </p:txBody>
      </p:sp>
      <p:sp>
        <p:nvSpPr>
          <p:cNvPr id="4" name="TextBox 3">
            <a:extLst>
              <a:ext uri="{FF2B5EF4-FFF2-40B4-BE49-F238E27FC236}">
                <a16:creationId xmlns:a16="http://schemas.microsoft.com/office/drawing/2014/main" id="{7C4CA8E0-8C56-9B48-BF92-FD290582BDF2}"/>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REFERENCES AND RESOURCES</a:t>
            </a:r>
            <a:endParaRPr lang="en-US" sz="4000" b="1" dirty="0">
              <a:solidFill>
                <a:schemeClr val="bg1"/>
              </a:solidFill>
            </a:endParaRPr>
          </a:p>
        </p:txBody>
      </p:sp>
    </p:spTree>
    <p:extLst>
      <p:ext uri="{BB962C8B-B14F-4D97-AF65-F5344CB8AC3E}">
        <p14:creationId xmlns:p14="http://schemas.microsoft.com/office/powerpoint/2010/main" val="3834896156"/>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3_Cas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9EFD900-0255-F445-BE1C-1DF2270C913B}"/>
              </a:ext>
            </a:extLst>
          </p:cNvPr>
          <p:cNvSpPr>
            <a:spLocks noGrp="1"/>
          </p:cNvSpPr>
          <p:nvPr>
            <p:ph type="body" sz="quarter" idx="15"/>
          </p:nvPr>
        </p:nvSpPr>
        <p:spPr>
          <a:xfrm>
            <a:off x="851192" y="1841277"/>
            <a:ext cx="10502608" cy="4250430"/>
          </a:xfrm>
          <a:prstGeom prst="rect">
            <a:avLst/>
          </a:prstGeom>
        </p:spPr>
        <p:txBody>
          <a:bodyPr/>
          <a:lstStyle>
            <a:lvl1pPr marL="0" indent="0">
              <a:buNone/>
              <a:defRPr sz="2000" baseline="0">
                <a:solidFill>
                  <a:schemeClr val="bg2">
                    <a:lumMod val="10000"/>
                  </a:schemeClr>
                </a:solidFill>
              </a:defRPr>
            </a:lvl1pPr>
          </a:lstStyle>
          <a:p>
            <a:pPr lvl="0"/>
            <a:r>
              <a:rPr lang="en-US" dirty="0"/>
              <a:t>Edit Master text styles</a:t>
            </a:r>
          </a:p>
        </p:txBody>
      </p:sp>
      <p:sp>
        <p:nvSpPr>
          <p:cNvPr id="4" name="TextBox 3">
            <a:extLst>
              <a:ext uri="{FF2B5EF4-FFF2-40B4-BE49-F238E27FC236}">
                <a16:creationId xmlns:a16="http://schemas.microsoft.com/office/drawing/2014/main" id="{37AE39D8-DE47-5149-BF37-9229513418DE}"/>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CASES AND LEGISLATION</a:t>
            </a:r>
            <a:endParaRPr lang="en-US" sz="4000" b="1" dirty="0">
              <a:solidFill>
                <a:schemeClr val="bg1"/>
              </a:solidFill>
            </a:endParaRPr>
          </a:p>
        </p:txBody>
      </p:sp>
    </p:spTree>
    <p:extLst>
      <p:ext uri="{BB962C8B-B14F-4D97-AF65-F5344CB8AC3E}">
        <p14:creationId xmlns:p14="http://schemas.microsoft.com/office/powerpoint/2010/main" val="3828021778"/>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3_Image and Sound Referenc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659B4EB-FBA7-6448-95F2-E6B852C5E61F}"/>
              </a:ext>
            </a:extLst>
          </p:cNvPr>
          <p:cNvSpPr>
            <a:spLocks noGrp="1"/>
          </p:cNvSpPr>
          <p:nvPr>
            <p:ph type="body" sz="quarter" idx="15"/>
          </p:nvPr>
        </p:nvSpPr>
        <p:spPr>
          <a:xfrm>
            <a:off x="851192" y="1841277"/>
            <a:ext cx="10502608" cy="4250430"/>
          </a:xfrm>
          <a:prstGeom prst="rect">
            <a:avLst/>
          </a:prstGeom>
        </p:spPr>
        <p:txBody>
          <a:bodyPr/>
          <a:lstStyle>
            <a:lvl1pPr marL="0" indent="0">
              <a:buNone/>
              <a:defRPr sz="2000" baseline="0">
                <a:solidFill>
                  <a:schemeClr val="bg2">
                    <a:lumMod val="10000"/>
                  </a:schemeClr>
                </a:solidFill>
              </a:defRPr>
            </a:lvl1pPr>
          </a:lstStyle>
          <a:p>
            <a:pPr lvl="0"/>
            <a:r>
              <a:rPr lang="en-US" dirty="0"/>
              <a:t>Edit Master text styles</a:t>
            </a:r>
          </a:p>
        </p:txBody>
      </p:sp>
      <p:sp>
        <p:nvSpPr>
          <p:cNvPr id="4" name="TextBox 3">
            <a:extLst>
              <a:ext uri="{FF2B5EF4-FFF2-40B4-BE49-F238E27FC236}">
                <a16:creationId xmlns:a16="http://schemas.microsoft.com/office/drawing/2014/main" id="{60FBAA09-CF2D-BB43-B73B-D63FECDAC48F}"/>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IMAGE AND SOUND REFERENCES </a:t>
            </a:r>
            <a:endParaRPr lang="en-US" sz="4000" b="1" dirty="0">
              <a:solidFill>
                <a:schemeClr val="bg1"/>
              </a:solidFill>
            </a:endParaRPr>
          </a:p>
        </p:txBody>
      </p:sp>
    </p:spTree>
    <p:extLst>
      <p:ext uri="{BB962C8B-B14F-4D97-AF65-F5344CB8AC3E}">
        <p14:creationId xmlns:p14="http://schemas.microsoft.com/office/powerpoint/2010/main" val="2447694785"/>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3_Licensin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AD368455-4297-3D40-B408-AA05480ABD52}"/>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LICENSING AND ATTRIBUTION</a:t>
            </a:r>
            <a:endParaRPr lang="en-US" sz="4000" b="1" dirty="0">
              <a:solidFill>
                <a:schemeClr val="bg1"/>
              </a:solidFill>
            </a:endParaRPr>
          </a:p>
        </p:txBody>
      </p:sp>
      <p:sp>
        <p:nvSpPr>
          <p:cNvPr id="6" name="TextBox 5">
            <a:extLst>
              <a:ext uri="{FF2B5EF4-FFF2-40B4-BE49-F238E27FC236}">
                <a16:creationId xmlns:a16="http://schemas.microsoft.com/office/drawing/2014/main" id="{13DF3B58-3106-D44A-B64C-5EAF0F8A5754}"/>
              </a:ext>
            </a:extLst>
          </p:cNvPr>
          <p:cNvSpPr txBox="1"/>
          <p:nvPr userDrawn="1"/>
        </p:nvSpPr>
        <p:spPr>
          <a:xfrm>
            <a:off x="1455738" y="1718034"/>
            <a:ext cx="9898062" cy="400110"/>
          </a:xfrm>
          <a:prstGeom prst="rect">
            <a:avLst/>
          </a:prstGeom>
          <a:noFill/>
        </p:spPr>
        <p:txBody>
          <a:bodyPr wrap="square" rtlCol="0">
            <a:spAutoFit/>
          </a:bodyPr>
          <a:lstStyle/>
          <a:p>
            <a:r>
              <a:rPr lang="en-US" sz="2000" dirty="0">
                <a:solidFill>
                  <a:schemeClr val="bg2">
                    <a:lumMod val="10000"/>
                  </a:schemeClr>
                </a:solidFill>
                <a:latin typeface="Arial" panose="020B0604020202020204" pitchFamily="34" charset="0"/>
                <a:cs typeface="Arial" panose="020B0604020202020204" pitchFamily="34" charset="0"/>
              </a:rPr>
              <a:t>Suggested Citation:</a:t>
            </a:r>
          </a:p>
        </p:txBody>
      </p:sp>
      <p:sp>
        <p:nvSpPr>
          <p:cNvPr id="8" name="TextBox 7">
            <a:extLst>
              <a:ext uri="{FF2B5EF4-FFF2-40B4-BE49-F238E27FC236}">
                <a16:creationId xmlns:a16="http://schemas.microsoft.com/office/drawing/2014/main" id="{903FCD8B-1F64-0A40-BE7B-88E76136209D}"/>
              </a:ext>
            </a:extLst>
          </p:cNvPr>
          <p:cNvSpPr txBox="1"/>
          <p:nvPr userDrawn="1"/>
        </p:nvSpPr>
        <p:spPr>
          <a:xfrm>
            <a:off x="1455738" y="3441680"/>
            <a:ext cx="9769062" cy="2246769"/>
          </a:xfrm>
          <a:prstGeom prst="rect">
            <a:avLst/>
          </a:prstGeom>
          <a:noFill/>
        </p:spPr>
        <p:txBody>
          <a:bodyPr wrap="square" rtlCol="0">
            <a:spAutoFit/>
          </a:bodyPr>
          <a:lstStyle/>
          <a:p>
            <a:r>
              <a:rPr lang="en-CA" sz="2000" dirty="0">
                <a:solidFill>
                  <a:schemeClr val="bg2">
                    <a:lumMod val="10000"/>
                  </a:schemeClr>
                </a:solidFill>
                <a:latin typeface="Arial" panose="020B0604020202020204" pitchFamily="34" charset="0"/>
                <a:cs typeface="Arial" panose="020B0604020202020204" pitchFamily="34" charset="0"/>
              </a:rPr>
              <a:t>For the project overview and complete list of modules please visit the project website at: </a:t>
            </a:r>
            <a:r>
              <a:rPr lang="en-CA" sz="2000" dirty="0">
                <a:solidFill>
                  <a:schemeClr val="bg2">
                    <a:lumMod val="10000"/>
                  </a:schemeClr>
                </a:solidFill>
                <a:latin typeface="Arial" panose="020B0604020202020204" pitchFamily="34" charset="0"/>
                <a:cs typeface="Arial" panose="020B0604020202020204" pitchFamily="34" charset="0"/>
                <a:hlinkClick r:id="rId3"/>
              </a:rPr>
              <a:t>https://sites.library.ualberta.ca/copyright/</a:t>
            </a:r>
            <a:endParaRPr lang="en-CA" sz="2000" dirty="0">
              <a:solidFill>
                <a:schemeClr val="bg2">
                  <a:lumMod val="10000"/>
                </a:schemeClr>
              </a:solidFill>
              <a:latin typeface="Arial" panose="020B0604020202020204" pitchFamily="34" charset="0"/>
              <a:cs typeface="Arial" panose="020B0604020202020204" pitchFamily="34" charset="0"/>
            </a:endParaRPr>
          </a:p>
          <a:p>
            <a:endParaRPr lang="en-CA" sz="2000" dirty="0">
              <a:solidFill>
                <a:schemeClr val="bg2">
                  <a:lumMod val="10000"/>
                </a:schemeClr>
              </a:solidFill>
              <a:latin typeface="Arial" panose="020B0604020202020204" pitchFamily="34" charset="0"/>
              <a:cs typeface="Arial" panose="020B0604020202020204" pitchFamily="34" charset="0"/>
            </a:endParaRPr>
          </a:p>
          <a:p>
            <a:r>
              <a:rPr lang="en-CA" sz="2000" dirty="0">
                <a:solidFill>
                  <a:schemeClr val="bg2">
                    <a:lumMod val="10000"/>
                  </a:schemeClr>
                </a:solidFill>
                <a:latin typeface="Arial" panose="020B0604020202020204" pitchFamily="34" charset="0"/>
                <a:cs typeface="Arial" panose="020B0604020202020204" pitchFamily="34" charset="0"/>
              </a:rPr>
              <a:t>Questions, comments, and suggestions should be directed </a:t>
            </a:r>
            <a:r>
              <a:rPr lang="en-CA" sz="2000" dirty="0" smtClean="0">
                <a:solidFill>
                  <a:schemeClr val="bg2">
                    <a:lumMod val="10000"/>
                  </a:schemeClr>
                </a:solidFill>
                <a:latin typeface="Arial" panose="020B0604020202020204" pitchFamily="34" charset="0"/>
                <a:cs typeface="Arial" panose="020B0604020202020204" pitchFamily="34" charset="0"/>
              </a:rPr>
              <a:t>to: </a:t>
            </a:r>
            <a:r>
              <a:rPr lang="en-CA" sz="2000" dirty="0">
                <a:solidFill>
                  <a:schemeClr val="bg2">
                    <a:lumMod val="10000"/>
                  </a:schemeClr>
                </a:solidFill>
                <a:latin typeface="Arial" panose="020B0604020202020204" pitchFamily="34" charset="0"/>
                <a:cs typeface="Arial" panose="020B0604020202020204" pitchFamily="34" charset="0"/>
                <a:hlinkClick r:id="rId4"/>
              </a:rPr>
              <a:t>ouc@ualberta.ca</a:t>
            </a:r>
            <a:endParaRPr lang="en-CA" sz="2000" dirty="0">
              <a:solidFill>
                <a:schemeClr val="bg2">
                  <a:lumMod val="10000"/>
                </a:schemeClr>
              </a:solidFill>
              <a:latin typeface="Arial" panose="020B0604020202020204" pitchFamily="34" charset="0"/>
              <a:cs typeface="Arial" panose="020B0604020202020204" pitchFamily="34" charset="0"/>
            </a:endParaRPr>
          </a:p>
          <a:p>
            <a:endParaRPr lang="en-CA" sz="2000" dirty="0">
              <a:solidFill>
                <a:schemeClr val="bg2">
                  <a:lumMod val="10000"/>
                </a:schemeClr>
              </a:solidFill>
              <a:latin typeface="Arial" panose="020B0604020202020204" pitchFamily="34" charset="0"/>
              <a:cs typeface="Arial" panose="020B0604020202020204" pitchFamily="34" charset="0"/>
            </a:endParaRPr>
          </a:p>
          <a:p>
            <a:r>
              <a:rPr lang="en-CA" sz="2000" dirty="0">
                <a:solidFill>
                  <a:schemeClr val="bg2">
                    <a:lumMod val="10000"/>
                  </a:schemeClr>
                </a:solidFill>
                <a:latin typeface="Arial" panose="020B0604020202020204" pitchFamily="34" charset="0"/>
                <a:cs typeface="Arial" panose="020B0604020202020204" pitchFamily="34" charset="0"/>
              </a:rPr>
              <a:t>This module is made available and licensed under a </a:t>
            </a:r>
            <a:r>
              <a:rPr lang="en-CA" sz="2000" dirty="0">
                <a:solidFill>
                  <a:schemeClr val="bg2">
                    <a:lumMod val="10000"/>
                  </a:schemeClr>
                </a:solidFill>
                <a:latin typeface="Arial" panose="020B0604020202020204" pitchFamily="34" charset="0"/>
                <a:cs typeface="Arial" panose="020B0604020202020204" pitchFamily="34" charset="0"/>
                <a:hlinkClick r:id="rId5"/>
              </a:rPr>
              <a:t>Creative Commons Attribution 4.0 International </a:t>
            </a:r>
            <a:r>
              <a:rPr lang="en-CA" sz="2000" dirty="0" smtClean="0">
                <a:solidFill>
                  <a:schemeClr val="bg2">
                    <a:lumMod val="10000"/>
                  </a:schemeClr>
                </a:solidFill>
                <a:latin typeface="Arial" panose="020B0604020202020204" pitchFamily="34" charset="0"/>
                <a:cs typeface="Arial" panose="020B0604020202020204" pitchFamily="34" charset="0"/>
                <a:hlinkClick r:id="rId5"/>
              </a:rPr>
              <a:t>Licence</a:t>
            </a:r>
            <a:endParaRPr lang="en-US" dirty="0">
              <a:solidFill>
                <a:schemeClr val="bg2">
                  <a:lumMod val="10000"/>
                </a:schemeClr>
              </a:solidFill>
            </a:endParaRPr>
          </a:p>
        </p:txBody>
      </p:sp>
      <p:sp>
        <p:nvSpPr>
          <p:cNvPr id="9" name="Text Placeholder 6"/>
          <p:cNvSpPr>
            <a:spLocks noGrp="1"/>
          </p:cNvSpPr>
          <p:nvPr>
            <p:ph type="body" sz="quarter" idx="10" hasCustomPrompt="1"/>
          </p:nvPr>
        </p:nvSpPr>
        <p:spPr>
          <a:xfrm>
            <a:off x="1947600" y="2300400"/>
            <a:ext cx="9277200" cy="784800"/>
          </a:xfrm>
          <a:prstGeom prst="rect">
            <a:avLst/>
          </a:prstGeom>
        </p:spPr>
        <p:txBody>
          <a:bodyPr/>
          <a:lstStyle>
            <a:lvl1pPr marL="0" indent="0">
              <a:buFontTx/>
              <a:buNone/>
              <a:defRPr sz="2000">
                <a:solidFill>
                  <a:schemeClr val="bg2">
                    <a:lumMod val="10000"/>
                  </a:schemeClr>
                </a:solidFill>
                <a:latin typeface="Arial" panose="020B0604020202020204" pitchFamily="34" charset="0"/>
                <a:cs typeface="Arial" panose="020B0604020202020204" pitchFamily="34" charset="0"/>
              </a:defRPr>
            </a:lvl1pPr>
            <a:lvl2pPr>
              <a:defRPr>
                <a:solidFill>
                  <a:schemeClr val="bg2">
                    <a:lumMod val="10000"/>
                  </a:schemeClr>
                </a:solidFill>
              </a:defRPr>
            </a:lvl2pPr>
            <a:lvl3pPr>
              <a:defRPr>
                <a:solidFill>
                  <a:schemeClr val="bg2">
                    <a:lumMod val="10000"/>
                  </a:schemeClr>
                </a:solidFill>
              </a:defRPr>
            </a:lvl3pPr>
            <a:lvl4pPr>
              <a:defRPr>
                <a:solidFill>
                  <a:schemeClr val="bg2">
                    <a:lumMod val="10000"/>
                  </a:schemeClr>
                </a:solidFill>
              </a:defRPr>
            </a:lvl4pPr>
            <a:lvl5pPr>
              <a:defRPr>
                <a:solidFill>
                  <a:schemeClr val="bg2">
                    <a:lumMod val="10000"/>
                  </a:schemeClr>
                </a:solidFill>
              </a:defRPr>
            </a:lvl5pPr>
          </a:lstStyle>
          <a:p>
            <a:pPr lvl="0"/>
            <a:r>
              <a:rPr lang="en-US" dirty="0" smtClean="0"/>
              <a:t>University of Alberta. (Year). Title of Module. Opening Up Copyright Instructional Module [in italics]. https://sites.library.ualberta.ca/copyright/ [hyperlinked]</a:t>
            </a:r>
          </a:p>
          <a:p>
            <a:pPr lvl="0"/>
            <a:endParaRPr lang="en-CA" dirty="0"/>
          </a:p>
        </p:txBody>
      </p:sp>
    </p:spTree>
    <p:extLst>
      <p:ext uri="{BB962C8B-B14F-4D97-AF65-F5344CB8AC3E}">
        <p14:creationId xmlns:p14="http://schemas.microsoft.com/office/powerpoint/2010/main" val="1277118398"/>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3_Contributor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6D52F16A-22BD-6448-BC29-BAF6A0CDBCAD}"/>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CONTRIBUTORS</a:t>
            </a:r>
            <a:endParaRPr lang="en-US" sz="4000" b="1" dirty="0">
              <a:solidFill>
                <a:schemeClr val="bg1"/>
              </a:solidFill>
            </a:endParaRPr>
          </a:p>
        </p:txBody>
      </p:sp>
      <p:sp>
        <p:nvSpPr>
          <p:cNvPr id="2" name="Rectangle 1">
            <a:extLst>
              <a:ext uri="{FF2B5EF4-FFF2-40B4-BE49-F238E27FC236}">
                <a16:creationId xmlns:a16="http://schemas.microsoft.com/office/drawing/2014/main" id="{FCD53651-6320-51E6-F6CE-81F9FFF227FC}"/>
              </a:ext>
            </a:extLst>
          </p:cNvPr>
          <p:cNvSpPr/>
          <p:nvPr userDrawn="1"/>
        </p:nvSpPr>
        <p:spPr>
          <a:xfrm>
            <a:off x="1233354" y="1800000"/>
            <a:ext cx="3960000" cy="718782"/>
          </a:xfrm>
          <a:prstGeom prst="rect">
            <a:avLst/>
          </a:prstGeom>
          <a:solidFill>
            <a:srgbClr val="879F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Copyright Office </a:t>
            </a:r>
          </a:p>
        </p:txBody>
      </p:sp>
      <p:sp>
        <p:nvSpPr>
          <p:cNvPr id="3" name="Rectangle 2">
            <a:extLst>
              <a:ext uri="{FF2B5EF4-FFF2-40B4-BE49-F238E27FC236}">
                <a16:creationId xmlns:a16="http://schemas.microsoft.com/office/drawing/2014/main" id="{AD97DAC6-EE35-AE9D-7E3C-3248D90AF77D}"/>
              </a:ext>
            </a:extLst>
          </p:cNvPr>
          <p:cNvSpPr/>
          <p:nvPr userDrawn="1"/>
        </p:nvSpPr>
        <p:spPr>
          <a:xfrm>
            <a:off x="7018869" y="4055554"/>
            <a:ext cx="3960000" cy="718782"/>
          </a:xfrm>
          <a:prstGeom prst="rect">
            <a:avLst/>
          </a:prstGeom>
          <a:solidFill>
            <a:srgbClr val="879F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Faculty of Education</a:t>
            </a:r>
          </a:p>
        </p:txBody>
      </p:sp>
      <p:sp>
        <p:nvSpPr>
          <p:cNvPr id="4" name="TextBox 3">
            <a:extLst>
              <a:ext uri="{FF2B5EF4-FFF2-40B4-BE49-F238E27FC236}">
                <a16:creationId xmlns:a16="http://schemas.microsoft.com/office/drawing/2014/main" id="{642EA7BE-D37C-921A-5030-F19629C163E3}"/>
              </a:ext>
            </a:extLst>
          </p:cNvPr>
          <p:cNvSpPr txBox="1"/>
          <p:nvPr userDrawn="1"/>
        </p:nvSpPr>
        <p:spPr>
          <a:xfrm>
            <a:off x="1233355" y="2589764"/>
            <a:ext cx="3960000" cy="1421928"/>
          </a:xfrm>
          <a:prstGeom prst="rect">
            <a:avLst/>
          </a:prstGeom>
          <a:noFill/>
        </p:spPr>
        <p:txBody>
          <a:bodyPr wrap="square" rtlCol="0">
            <a:spAutoFit/>
          </a:bodyPr>
          <a:lstStyle/>
          <a:p>
            <a:pPr algn="ctr">
              <a:lnSpc>
                <a:spcPct val="120000"/>
              </a:lnSpc>
            </a:pPr>
            <a:r>
              <a:rPr lang="en-US" dirty="0">
                <a:solidFill>
                  <a:schemeClr val="bg2">
                    <a:lumMod val="10000"/>
                  </a:schemeClr>
                </a:solidFill>
                <a:latin typeface="Arial" panose="020B0604020202020204" pitchFamily="34" charset="0"/>
                <a:cs typeface="Arial" panose="020B0604020202020204" pitchFamily="34" charset="0"/>
              </a:rPr>
              <a:t>Kimberley </a:t>
            </a:r>
            <a:r>
              <a:rPr lang="en-US" dirty="0" err="1">
                <a:solidFill>
                  <a:schemeClr val="bg2">
                    <a:lumMod val="10000"/>
                  </a:schemeClr>
                </a:solidFill>
                <a:latin typeface="Arial" panose="020B0604020202020204" pitchFamily="34" charset="0"/>
                <a:cs typeface="Arial" panose="020B0604020202020204" pitchFamily="34" charset="0"/>
              </a:rPr>
              <a:t>Kemmer</a:t>
            </a:r>
            <a:endParaRPr lang="en-US" dirty="0">
              <a:solidFill>
                <a:schemeClr val="bg2">
                  <a:lumMod val="10000"/>
                </a:schemeClr>
              </a:solidFill>
              <a:latin typeface="Arial" panose="020B0604020202020204" pitchFamily="34" charset="0"/>
              <a:cs typeface="Arial" panose="020B0604020202020204" pitchFamily="34" charset="0"/>
            </a:endParaRPr>
          </a:p>
          <a:p>
            <a:pPr algn="ctr">
              <a:lnSpc>
                <a:spcPct val="120000"/>
              </a:lnSpc>
            </a:pPr>
            <a:r>
              <a:rPr lang="en-US" dirty="0">
                <a:solidFill>
                  <a:schemeClr val="bg2">
                    <a:lumMod val="10000"/>
                  </a:schemeClr>
                </a:solidFill>
                <a:latin typeface="Arial" panose="020B0604020202020204" pitchFamily="34" charset="0"/>
                <a:cs typeface="Arial" panose="020B0604020202020204" pitchFamily="34" charset="0"/>
              </a:rPr>
              <a:t>Mireille Smith</a:t>
            </a:r>
          </a:p>
          <a:p>
            <a:pPr algn="ctr">
              <a:lnSpc>
                <a:spcPct val="120000"/>
              </a:lnSpc>
            </a:pPr>
            <a:r>
              <a:rPr lang="en-US" dirty="0">
                <a:solidFill>
                  <a:schemeClr val="bg2">
                    <a:lumMod val="10000"/>
                  </a:schemeClr>
                </a:solidFill>
                <a:latin typeface="Arial" panose="020B0604020202020204" pitchFamily="34" charset="0"/>
                <a:cs typeface="Arial" panose="020B0604020202020204" pitchFamily="34" charset="0"/>
              </a:rPr>
              <a:t>Adrian Sheppard</a:t>
            </a:r>
          </a:p>
          <a:p>
            <a:pPr algn="ctr">
              <a:lnSpc>
                <a:spcPct val="120000"/>
              </a:lnSpc>
            </a:pPr>
            <a:r>
              <a:rPr lang="en-US" dirty="0">
                <a:solidFill>
                  <a:schemeClr val="bg2">
                    <a:lumMod val="10000"/>
                  </a:schemeClr>
                </a:solidFill>
                <a:latin typeface="Arial" panose="020B0604020202020204" pitchFamily="34" charset="0"/>
                <a:cs typeface="Arial" panose="020B0604020202020204" pitchFamily="34" charset="0"/>
              </a:rPr>
              <a:t>Amanda </a:t>
            </a:r>
            <a:r>
              <a:rPr lang="en-US" dirty="0" err="1">
                <a:solidFill>
                  <a:schemeClr val="bg2">
                    <a:lumMod val="10000"/>
                  </a:schemeClr>
                </a:solidFill>
                <a:latin typeface="Arial" panose="020B0604020202020204" pitchFamily="34" charset="0"/>
                <a:cs typeface="Arial" panose="020B0604020202020204" pitchFamily="34" charset="0"/>
              </a:rPr>
              <a:t>Wakaruk</a:t>
            </a:r>
            <a:r>
              <a:rPr lang="en-US" dirty="0">
                <a:solidFill>
                  <a:schemeClr val="bg2">
                    <a:lumMod val="10000"/>
                  </a:schemeClr>
                </a:solidFill>
                <a:latin typeface="Arial" panose="020B0604020202020204" pitchFamily="34" charset="0"/>
                <a:cs typeface="Arial" panose="020B0604020202020204" pitchFamily="34" charset="0"/>
              </a:rPr>
              <a:t> </a:t>
            </a:r>
          </a:p>
        </p:txBody>
      </p:sp>
      <p:sp>
        <p:nvSpPr>
          <p:cNvPr id="5" name="TextBox 4">
            <a:extLst>
              <a:ext uri="{FF2B5EF4-FFF2-40B4-BE49-F238E27FC236}">
                <a16:creationId xmlns:a16="http://schemas.microsoft.com/office/drawing/2014/main" id="{48D25A76-9CF6-34AA-D505-7131ECEA7FA6}"/>
              </a:ext>
            </a:extLst>
          </p:cNvPr>
          <p:cNvSpPr txBox="1"/>
          <p:nvPr userDrawn="1"/>
        </p:nvSpPr>
        <p:spPr>
          <a:xfrm>
            <a:off x="7018870" y="5006653"/>
            <a:ext cx="3960000" cy="424732"/>
          </a:xfrm>
          <a:prstGeom prst="rect">
            <a:avLst/>
          </a:prstGeom>
          <a:noFill/>
        </p:spPr>
        <p:txBody>
          <a:bodyPr wrap="square" rtlCol="0">
            <a:spAutoFit/>
          </a:bodyPr>
          <a:lstStyle/>
          <a:p>
            <a:pPr algn="ctr">
              <a:lnSpc>
                <a:spcPct val="120000"/>
              </a:lnSpc>
            </a:pPr>
            <a:r>
              <a:rPr lang="en-US" dirty="0">
                <a:solidFill>
                  <a:schemeClr val="bg2">
                    <a:lumMod val="10000"/>
                  </a:schemeClr>
                </a:solidFill>
                <a:latin typeface="Arial" panose="020B0604020202020204" pitchFamily="34" charset="0"/>
                <a:cs typeface="Arial" panose="020B0604020202020204" pitchFamily="34" charset="0"/>
              </a:rPr>
              <a:t>Michael B. McNally </a:t>
            </a:r>
          </a:p>
        </p:txBody>
      </p:sp>
      <p:sp>
        <p:nvSpPr>
          <p:cNvPr id="6" name="Rectangle 5">
            <a:extLst>
              <a:ext uri="{FF2B5EF4-FFF2-40B4-BE49-F238E27FC236}">
                <a16:creationId xmlns:a16="http://schemas.microsoft.com/office/drawing/2014/main" id="{6248D49B-94C4-A652-A5FE-C871A1A03782}"/>
              </a:ext>
            </a:extLst>
          </p:cNvPr>
          <p:cNvSpPr/>
          <p:nvPr userDrawn="1"/>
        </p:nvSpPr>
        <p:spPr>
          <a:xfrm>
            <a:off x="7018869" y="1800000"/>
            <a:ext cx="3960000" cy="718782"/>
          </a:xfrm>
          <a:prstGeom prst="rect">
            <a:avLst/>
          </a:prstGeom>
          <a:solidFill>
            <a:srgbClr val="879F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Centre for Teaching and Learning</a:t>
            </a:r>
          </a:p>
        </p:txBody>
      </p:sp>
      <p:sp>
        <p:nvSpPr>
          <p:cNvPr id="7" name="TextBox 6">
            <a:extLst>
              <a:ext uri="{FF2B5EF4-FFF2-40B4-BE49-F238E27FC236}">
                <a16:creationId xmlns:a16="http://schemas.microsoft.com/office/drawing/2014/main" id="{0FC9296B-B060-0A68-DA83-7F260A51B9FD}"/>
              </a:ext>
            </a:extLst>
          </p:cNvPr>
          <p:cNvSpPr txBox="1"/>
          <p:nvPr userDrawn="1"/>
        </p:nvSpPr>
        <p:spPr>
          <a:xfrm>
            <a:off x="7018869" y="2758498"/>
            <a:ext cx="3960000" cy="424732"/>
          </a:xfrm>
          <a:prstGeom prst="rect">
            <a:avLst/>
          </a:prstGeom>
          <a:noFill/>
        </p:spPr>
        <p:txBody>
          <a:bodyPr wrap="square" rtlCol="0">
            <a:spAutoFit/>
          </a:bodyPr>
          <a:lstStyle/>
          <a:p>
            <a:pPr algn="ctr">
              <a:lnSpc>
                <a:spcPct val="120000"/>
              </a:lnSpc>
            </a:pPr>
            <a:r>
              <a:rPr lang="en-US" dirty="0">
                <a:solidFill>
                  <a:schemeClr val="bg2">
                    <a:lumMod val="10000"/>
                  </a:schemeClr>
                </a:solidFill>
                <a:latin typeface="Arial" panose="020B0604020202020204" pitchFamily="34" charset="0"/>
                <a:cs typeface="Arial" panose="020B0604020202020204" pitchFamily="34" charset="0"/>
              </a:rPr>
              <a:t>Graeme Pate</a:t>
            </a:r>
          </a:p>
        </p:txBody>
      </p:sp>
      <p:sp>
        <p:nvSpPr>
          <p:cNvPr id="8" name="Rectangle 7">
            <a:extLst>
              <a:ext uri="{FF2B5EF4-FFF2-40B4-BE49-F238E27FC236}">
                <a16:creationId xmlns:a16="http://schemas.microsoft.com/office/drawing/2014/main" id="{BA3E0F4D-E40D-2A9C-A382-D8C598CC1A91}"/>
              </a:ext>
            </a:extLst>
          </p:cNvPr>
          <p:cNvSpPr/>
          <p:nvPr userDrawn="1"/>
        </p:nvSpPr>
        <p:spPr>
          <a:xfrm>
            <a:off x="1233354" y="4052154"/>
            <a:ext cx="3960000" cy="718782"/>
          </a:xfrm>
          <a:prstGeom prst="rect">
            <a:avLst/>
          </a:prstGeom>
          <a:solidFill>
            <a:srgbClr val="879F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University of Alberta </a:t>
            </a:r>
            <a:r>
              <a:rPr lang="en-US" b="1" dirty="0" smtClean="0">
                <a:latin typeface="Arial" panose="020B0604020202020204" pitchFamily="34" charset="0"/>
                <a:cs typeface="Arial" panose="020B0604020202020204" pitchFamily="34" charset="0"/>
              </a:rPr>
              <a:t>Library</a:t>
            </a:r>
            <a:endParaRPr lang="en-US" b="1" dirty="0">
              <a:latin typeface="Arial" panose="020B0604020202020204" pitchFamily="34" charset="0"/>
              <a:cs typeface="Arial" panose="020B0604020202020204" pitchFamily="34" charset="0"/>
            </a:endParaRPr>
          </a:p>
        </p:txBody>
      </p:sp>
      <p:sp>
        <p:nvSpPr>
          <p:cNvPr id="18" name="TextBox 17">
            <a:extLst>
              <a:ext uri="{FF2B5EF4-FFF2-40B4-BE49-F238E27FC236}">
                <a16:creationId xmlns:a16="http://schemas.microsoft.com/office/drawing/2014/main" id="{7E9FD3AE-6425-CA47-46DA-D446ED8EF5A5}"/>
              </a:ext>
            </a:extLst>
          </p:cNvPr>
          <p:cNvSpPr txBox="1"/>
          <p:nvPr userDrawn="1"/>
        </p:nvSpPr>
        <p:spPr>
          <a:xfrm>
            <a:off x="1233356" y="4942566"/>
            <a:ext cx="3959998" cy="757130"/>
          </a:xfrm>
          <a:prstGeom prst="rect">
            <a:avLst/>
          </a:prstGeom>
          <a:noFill/>
        </p:spPr>
        <p:txBody>
          <a:bodyPr wrap="square" rtlCol="0">
            <a:spAutoFit/>
          </a:bodyPr>
          <a:lstStyle/>
          <a:p>
            <a:pPr algn="ctr">
              <a:lnSpc>
                <a:spcPct val="120000"/>
              </a:lnSpc>
            </a:pPr>
            <a:r>
              <a:rPr lang="en-US" dirty="0">
                <a:solidFill>
                  <a:schemeClr val="bg2">
                    <a:lumMod val="10000"/>
                  </a:schemeClr>
                </a:solidFill>
                <a:latin typeface="Arial" panose="020B0604020202020204" pitchFamily="34" charset="0"/>
                <a:cs typeface="Arial" panose="020B0604020202020204" pitchFamily="34" charset="0"/>
              </a:rPr>
              <a:t>Denis Lacroix</a:t>
            </a:r>
          </a:p>
          <a:p>
            <a:pPr algn="ctr">
              <a:lnSpc>
                <a:spcPct val="120000"/>
              </a:lnSpc>
            </a:pPr>
            <a:r>
              <a:rPr lang="en-US" dirty="0">
                <a:solidFill>
                  <a:schemeClr val="bg2">
                    <a:lumMod val="10000"/>
                  </a:schemeClr>
                </a:solidFill>
                <a:latin typeface="Arial" panose="020B0604020202020204" pitchFamily="34" charset="0"/>
                <a:cs typeface="Arial" panose="020B0604020202020204" pitchFamily="34" charset="0"/>
              </a:rPr>
              <a:t>Martine Iradukunda</a:t>
            </a:r>
          </a:p>
        </p:txBody>
      </p:sp>
    </p:spTree>
    <p:extLst>
      <p:ext uri="{BB962C8B-B14F-4D97-AF65-F5344CB8AC3E}">
        <p14:creationId xmlns:p14="http://schemas.microsoft.com/office/powerpoint/2010/main" val="386416983"/>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3_Acknowledgm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35790B6-AE76-C145-98F2-9683FF1673C5}"/>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ACKNOWLEDGMENT</a:t>
            </a:r>
            <a:endParaRPr lang="en-US" sz="4000" b="1" dirty="0">
              <a:solidFill>
                <a:schemeClr val="bg1"/>
              </a:solidFill>
            </a:endParaRP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791600" y="5419440"/>
            <a:ext cx="2480400" cy="677976"/>
          </a:xfrm>
          <a:prstGeom prst="rect">
            <a:avLst/>
          </a:prstGeom>
        </p:spPr>
      </p:pic>
      <p:sp>
        <p:nvSpPr>
          <p:cNvPr id="9" name="TextBox 8">
            <a:extLst>
              <a:ext uri="{FF2B5EF4-FFF2-40B4-BE49-F238E27FC236}">
                <a16:creationId xmlns:a16="http://schemas.microsoft.com/office/drawing/2014/main" id="{5B2CE003-7D14-4BB7-84C6-AFD3B741B256}"/>
              </a:ext>
            </a:extLst>
          </p:cNvPr>
          <p:cNvSpPr txBox="1"/>
          <p:nvPr userDrawn="1"/>
        </p:nvSpPr>
        <p:spPr>
          <a:xfrm>
            <a:off x="1282643" y="1985869"/>
            <a:ext cx="9740957" cy="3046988"/>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400" baseline="0" dirty="0">
                <a:solidFill>
                  <a:schemeClr val="bg2">
                    <a:lumMod val="10000"/>
                  </a:schemeClr>
                </a:solidFill>
                <a:latin typeface="Arial" panose="020B0604020202020204" pitchFamily="34" charset="0"/>
                <a:cs typeface="Arial" panose="020B0604020202020204" pitchFamily="34" charset="0"/>
              </a:rPr>
              <a:t>The Opening Up Copyright (OUC) module series is made available by the University of Alberta Copyright Office.</a:t>
            </a:r>
          </a:p>
          <a:p>
            <a:pPr marL="0" marR="0" lvl="0" indent="0" algn="ctr" defTabSz="457200" rtl="0" eaLnBrk="1" fontAlgn="auto" latinLnBrk="0" hangingPunct="1">
              <a:lnSpc>
                <a:spcPct val="100000"/>
              </a:lnSpc>
              <a:spcBef>
                <a:spcPts val="0"/>
              </a:spcBef>
              <a:spcAft>
                <a:spcPts val="0"/>
              </a:spcAft>
              <a:buClrTx/>
              <a:buSzTx/>
              <a:buFontTx/>
              <a:buNone/>
              <a:tabLst/>
              <a:defRPr/>
            </a:pPr>
            <a:endParaRPr lang="en-US" sz="2400" baseline="0" dirty="0">
              <a:solidFill>
                <a:schemeClr val="bg2">
                  <a:lumMod val="10000"/>
                </a:schemeClr>
              </a:solidFill>
              <a:latin typeface="Arial" panose="020B0604020202020204" pitchFamily="34" charset="0"/>
              <a:cs typeface="Arial" panose="020B0604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lang="en-US" sz="2400" baseline="0" dirty="0">
                <a:solidFill>
                  <a:schemeClr val="bg2">
                    <a:lumMod val="10000"/>
                  </a:schemeClr>
                </a:solidFill>
                <a:latin typeface="Arial" panose="020B0604020202020204" pitchFamily="34" charset="0"/>
                <a:cs typeface="Arial" panose="020B0604020202020204" pitchFamily="34" charset="0"/>
              </a:rPr>
              <a:t>OUC modules have been produced with the assistance of funding at the University of Alberta through its Centre for Teaching and Learning's Teaching and Learning Enhancement Fund (TLEF) (2017-21) and OER Grant Program (2020), and through a Support for the Advancement of Scholarship (SAS) grant (2021).</a:t>
            </a:r>
          </a:p>
        </p:txBody>
      </p:sp>
    </p:spTree>
    <p:extLst>
      <p:ext uri="{BB962C8B-B14F-4D97-AF65-F5344CB8AC3E}">
        <p14:creationId xmlns:p14="http://schemas.microsoft.com/office/powerpoint/2010/main" val="85118525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F42F574-B92E-3447-9812-1E6BAD5BE56C}"/>
              </a:ext>
            </a:extLst>
          </p:cNvPr>
          <p:cNvSpPr>
            <a:spLocks noGrp="1"/>
          </p:cNvSpPr>
          <p:nvPr>
            <p:ph type="body" sz="quarter" idx="15"/>
          </p:nvPr>
        </p:nvSpPr>
        <p:spPr>
          <a:xfrm>
            <a:off x="851192" y="1841277"/>
            <a:ext cx="10502608" cy="4250430"/>
          </a:xfrm>
          <a:prstGeom prst="rect">
            <a:avLst/>
          </a:prstGeom>
        </p:spPr>
        <p:txBody>
          <a:bodyPr/>
          <a:lstStyle>
            <a:lvl1pPr marL="0" indent="0">
              <a:buNone/>
              <a:defRPr sz="2000" baseline="0">
                <a:solidFill>
                  <a:schemeClr val="bg2">
                    <a:lumMod val="50000"/>
                  </a:schemeClr>
                </a:solidFill>
              </a:defRPr>
            </a:lvl1pPr>
          </a:lstStyle>
          <a:p>
            <a:pPr lvl="0"/>
            <a:r>
              <a:rPr lang="en-US" dirty="0"/>
              <a:t>Edit Master text styles</a:t>
            </a:r>
          </a:p>
        </p:txBody>
      </p:sp>
      <p:sp>
        <p:nvSpPr>
          <p:cNvPr id="4" name="TextBox 3">
            <a:extLst>
              <a:ext uri="{FF2B5EF4-FFF2-40B4-BE49-F238E27FC236}">
                <a16:creationId xmlns:a16="http://schemas.microsoft.com/office/drawing/2014/main" id="{A5BACD67-8F37-E94B-A68F-F142AC94137E}"/>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REFERENCES AND RESOURCES</a:t>
            </a:r>
            <a:endParaRPr lang="en-US" sz="4000" b="1" dirty="0">
              <a:solidFill>
                <a:schemeClr val="bg1"/>
              </a:solidFill>
            </a:endParaRPr>
          </a:p>
        </p:txBody>
      </p:sp>
    </p:spTree>
    <p:extLst>
      <p:ext uri="{BB962C8B-B14F-4D97-AF65-F5344CB8AC3E}">
        <p14:creationId xmlns:p14="http://schemas.microsoft.com/office/powerpoint/2010/main" val="218856023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4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a:prstGeom prst="rect">
            <a:avLst/>
          </a:prstGeom>
        </p:spPr>
        <p:txBody>
          <a:bodyPr anchor="b"/>
          <a:lstStyle>
            <a:lvl1pPr algn="ctr">
              <a:defRPr sz="6000" b="1" i="0" baseline="0">
                <a:solidFill>
                  <a:srgbClr val="879F3D"/>
                </a:solidFill>
                <a:latin typeface="Arial" panose="020B0604020202020204" pitchFamily="34" charset="0"/>
              </a:defRPr>
            </a:lvl1pPr>
          </a:lstStyle>
          <a:p>
            <a:r>
              <a:rPr lang="en-US" dirty="0"/>
              <a:t>Level 4</a:t>
            </a:r>
          </a:p>
        </p:txBody>
      </p:sp>
      <p:sp>
        <p:nvSpPr>
          <p:cNvPr id="3" name="Subtitle 2"/>
          <p:cNvSpPr>
            <a:spLocks noGrp="1"/>
          </p:cNvSpPr>
          <p:nvPr>
            <p:ph type="subTitle" idx="1" hasCustomPrompt="1"/>
          </p:nvPr>
        </p:nvSpPr>
        <p:spPr>
          <a:xfrm>
            <a:off x="1524000" y="3602038"/>
            <a:ext cx="9144000" cy="1655762"/>
          </a:xfrm>
          <a:prstGeom prst="rect">
            <a:avLst/>
          </a:prstGeom>
        </p:spPr>
        <p:txBody>
          <a:bodyPr/>
          <a:lstStyle>
            <a:lvl1pPr marL="0" indent="0" algn="ctr">
              <a:buNone/>
              <a:defRPr sz="2400" b="0" i="0" baseline="0">
                <a:solidFill>
                  <a:schemeClr val="bg2">
                    <a:lumMod val="10000"/>
                  </a:schemeClr>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a:t>
            </a:r>
          </a:p>
        </p:txBody>
      </p:sp>
      <p:pic>
        <p:nvPicPr>
          <p:cNvPr id="5" name="Picture 2" descr="Image result for cc-by">
            <a:hlinkClick r:id="rId3"/>
            <a:extLst>
              <a:ext uri="{FF2B5EF4-FFF2-40B4-BE49-F238E27FC236}">
                <a16:creationId xmlns:a16="http://schemas.microsoft.com/office/drawing/2014/main" id="{1F80558F-4391-2944-8442-5C26834E3C5D}"/>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0560127" y="5880819"/>
            <a:ext cx="1106542" cy="390456"/>
          </a:xfrm>
          <a:prstGeom prst="rect">
            <a:avLst/>
          </a:prstGeom>
          <a:noFill/>
          <a:extLst>
            <a:ext uri="{909E8E84-426E-40DD-AFC4-6F175D3DCCD1}">
              <a14:hiddenFill xmlns:a14="http://schemas.microsoft.com/office/drawing/2010/main">
                <a:solidFill>
                  <a:srgbClr val="FFFFFF"/>
                </a:solidFill>
              </a14:hiddenFill>
            </a:ext>
          </a:extLst>
        </p:spPr>
      </p:pic>
      <p:sp>
        <p:nvSpPr>
          <p:cNvPr id="6" name="Text Placeholder 9">
            <a:extLst>
              <a:ext uri="{FF2B5EF4-FFF2-40B4-BE49-F238E27FC236}">
                <a16:creationId xmlns:a16="http://schemas.microsoft.com/office/drawing/2014/main" id="{7D0D2FCC-AC68-6B46-AF07-20394F20DF07}"/>
              </a:ext>
            </a:extLst>
          </p:cNvPr>
          <p:cNvSpPr>
            <a:spLocks noGrp="1"/>
          </p:cNvSpPr>
          <p:nvPr>
            <p:ph type="body" sz="quarter" idx="10" hasCustomPrompt="1"/>
          </p:nvPr>
        </p:nvSpPr>
        <p:spPr>
          <a:xfrm>
            <a:off x="10380663" y="6270625"/>
            <a:ext cx="1428750" cy="374650"/>
          </a:xfrm>
          <a:prstGeom prst="rect">
            <a:avLst/>
          </a:prstGeom>
        </p:spPr>
        <p:txBody>
          <a:bodyPr/>
          <a:lstStyle>
            <a:lvl1pPr marL="0" indent="0" algn="ctr">
              <a:buNone/>
              <a:defRPr sz="1800"/>
            </a:lvl1pPr>
          </a:lstStyle>
          <a:p>
            <a:pPr lvl="0"/>
            <a:r>
              <a:rPr lang="en-US" dirty="0"/>
              <a:t>Month Year</a:t>
            </a:r>
          </a:p>
        </p:txBody>
      </p:sp>
      <p:sp>
        <p:nvSpPr>
          <p:cNvPr id="8" name="TextBox 7"/>
          <p:cNvSpPr txBox="1"/>
          <p:nvPr userDrawn="1"/>
        </p:nvSpPr>
        <p:spPr>
          <a:xfrm>
            <a:off x="2888714" y="6134784"/>
            <a:ext cx="6414572"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100" kern="1200" dirty="0">
                <a:solidFill>
                  <a:schemeClr val="bg2">
                    <a:lumMod val="10000"/>
                  </a:schemeClr>
                </a:solidFill>
                <a:effectLst/>
                <a:latin typeface="+mn-lt"/>
                <a:ea typeface="+mn-ea"/>
                <a:cs typeface="+mn-cs"/>
              </a:rPr>
              <a:t>This instructional module is not intended as legal advice. </a:t>
            </a:r>
            <a:r>
              <a:rPr lang="en-US" sz="1100" kern="1200" dirty="0" smtClean="0">
                <a:solidFill>
                  <a:schemeClr val="bg2">
                    <a:lumMod val="10000"/>
                  </a:schemeClr>
                </a:solidFill>
                <a:effectLst/>
                <a:latin typeface="+mn-lt"/>
                <a:ea typeface="+mn-ea"/>
                <a:cs typeface="+mn-cs"/>
              </a:rPr>
              <a:t>All </a:t>
            </a:r>
            <a:r>
              <a:rPr lang="en-US" sz="1100" kern="1200" dirty="0">
                <a:solidFill>
                  <a:schemeClr val="bg2">
                    <a:lumMod val="10000"/>
                  </a:schemeClr>
                </a:solidFill>
                <a:effectLst/>
                <a:latin typeface="+mn-lt"/>
                <a:ea typeface="+mn-ea"/>
                <a:cs typeface="+mn-cs"/>
              </a:rPr>
              <a:t>Opening Up Copyright modules are made available under a </a:t>
            </a:r>
            <a:r>
              <a:rPr lang="en-US" sz="1100" u="sng" kern="1200" dirty="0">
                <a:solidFill>
                  <a:schemeClr val="bg2">
                    <a:lumMod val="10000"/>
                  </a:schemeClr>
                </a:solidFill>
                <a:effectLst/>
                <a:latin typeface="+mn-lt"/>
                <a:ea typeface="+mn-ea"/>
                <a:cs typeface="+mn-cs"/>
                <a:hlinkClick r:id="rId3"/>
              </a:rPr>
              <a:t>Creative Commons Attribution 4.0 (CC-BY-4.0) International license</a:t>
            </a:r>
            <a:r>
              <a:rPr lang="en-US" sz="1100" kern="1200" dirty="0">
                <a:solidFill>
                  <a:schemeClr val="bg2">
                    <a:lumMod val="10000"/>
                  </a:schemeClr>
                </a:solidFill>
                <a:effectLst/>
                <a:latin typeface="+mn-lt"/>
                <a:ea typeface="+mn-ea"/>
                <a:cs typeface="+mn-cs"/>
              </a:rPr>
              <a:t>. </a:t>
            </a:r>
          </a:p>
          <a:p>
            <a:endParaRPr lang="en-US" sz="1400" dirty="0">
              <a:solidFill>
                <a:schemeClr val="bg2">
                  <a:lumMod val="10000"/>
                </a:schemeClr>
              </a:solidFill>
            </a:endParaRPr>
          </a:p>
        </p:txBody>
      </p:sp>
      <p:pic>
        <p:nvPicPr>
          <p:cNvPr id="9" name="Picture 8"/>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706809" y="4396582"/>
            <a:ext cx="2718000" cy="742920"/>
          </a:xfrm>
          <a:prstGeom prst="rect">
            <a:avLst/>
          </a:prstGeom>
        </p:spPr>
      </p:pic>
    </p:spTree>
    <p:extLst>
      <p:ext uri="{BB962C8B-B14F-4D97-AF65-F5344CB8AC3E}">
        <p14:creationId xmlns:p14="http://schemas.microsoft.com/office/powerpoint/2010/main" val="3073948947"/>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4_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825625"/>
            <a:ext cx="5181600" cy="4351338"/>
          </a:xfrm>
          <a:prstGeom prst="rect">
            <a:avLst/>
          </a:prstGeom>
        </p:spPr>
        <p:txBody>
          <a:bodyPr/>
          <a:lstStyle>
            <a:lvl1pPr>
              <a:defRPr b="0" i="0" baseline="0">
                <a:solidFill>
                  <a:schemeClr val="bg2">
                    <a:lumMod val="10000"/>
                  </a:schemeClr>
                </a:solidFill>
                <a:latin typeface="Arial" panose="020B0604020202020204" pitchFamily="34" charset="0"/>
              </a:defRPr>
            </a:lvl1pPr>
            <a:lvl2pPr>
              <a:defRPr b="0" i="0" baseline="0">
                <a:solidFill>
                  <a:schemeClr val="bg2">
                    <a:lumMod val="10000"/>
                  </a:schemeClr>
                </a:solidFill>
                <a:latin typeface="Arial" panose="020B0604020202020204" pitchFamily="34" charset="0"/>
              </a:defRPr>
            </a:lvl2pPr>
            <a:lvl3pPr>
              <a:defRPr b="0" i="0" baseline="0">
                <a:solidFill>
                  <a:schemeClr val="bg2">
                    <a:lumMod val="10000"/>
                  </a:schemeClr>
                </a:solidFill>
                <a:latin typeface="Arial" panose="020B0604020202020204" pitchFamily="34" charset="0"/>
              </a:defRPr>
            </a:lvl3pPr>
            <a:lvl4pPr>
              <a:defRPr b="0" i="0" baseline="0">
                <a:solidFill>
                  <a:schemeClr val="bg2">
                    <a:lumMod val="10000"/>
                  </a:schemeClr>
                </a:solidFill>
                <a:latin typeface="Arial" panose="020B0604020202020204" pitchFamily="34" charset="0"/>
              </a:defRPr>
            </a:lvl4pPr>
            <a:lvl5pPr>
              <a:defRPr b="0" i="0" baseline="0">
                <a:solidFill>
                  <a:schemeClr val="bg2">
                    <a:lumMod val="10000"/>
                  </a:schemeClr>
                </a:solidFill>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2"/>
          <p:cNvSpPr>
            <a:spLocks noGrp="1"/>
          </p:cNvSpPr>
          <p:nvPr>
            <p:ph sz="half" idx="13"/>
          </p:nvPr>
        </p:nvSpPr>
        <p:spPr>
          <a:xfrm>
            <a:off x="6172200" y="1825625"/>
            <a:ext cx="5181600" cy="4351338"/>
          </a:xfrm>
          <a:prstGeom prst="rect">
            <a:avLst/>
          </a:prstGeom>
        </p:spPr>
        <p:txBody>
          <a:bodyPr/>
          <a:lstStyle>
            <a:lvl1pPr>
              <a:defRPr b="0" i="0" baseline="0">
                <a:solidFill>
                  <a:schemeClr val="bg2">
                    <a:lumMod val="10000"/>
                  </a:schemeClr>
                </a:solidFill>
                <a:latin typeface="Arial" panose="020B0604020202020204" pitchFamily="34" charset="0"/>
              </a:defRPr>
            </a:lvl1pPr>
            <a:lvl2pPr>
              <a:defRPr b="0" i="0" baseline="0">
                <a:solidFill>
                  <a:schemeClr val="bg2">
                    <a:lumMod val="10000"/>
                  </a:schemeClr>
                </a:solidFill>
                <a:latin typeface="Arial" panose="020B0604020202020204" pitchFamily="34" charset="0"/>
              </a:defRPr>
            </a:lvl2pPr>
            <a:lvl3pPr>
              <a:defRPr b="0" i="0" baseline="0">
                <a:solidFill>
                  <a:schemeClr val="bg2">
                    <a:lumMod val="10000"/>
                  </a:schemeClr>
                </a:solidFill>
                <a:latin typeface="Arial" panose="020B0604020202020204" pitchFamily="34" charset="0"/>
              </a:defRPr>
            </a:lvl3pPr>
            <a:lvl4pPr>
              <a:defRPr b="0" i="0" baseline="0">
                <a:solidFill>
                  <a:schemeClr val="bg2">
                    <a:lumMod val="10000"/>
                  </a:schemeClr>
                </a:solidFill>
                <a:latin typeface="Arial" panose="020B0604020202020204" pitchFamily="34" charset="0"/>
              </a:defRPr>
            </a:lvl4pPr>
            <a:lvl5pPr>
              <a:defRPr b="0" i="0" baseline="0">
                <a:solidFill>
                  <a:schemeClr val="bg2">
                    <a:lumMod val="10000"/>
                  </a:schemeClr>
                </a:solidFill>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1">
            <a:extLst>
              <a:ext uri="{FF2B5EF4-FFF2-40B4-BE49-F238E27FC236}">
                <a16:creationId xmlns:a16="http://schemas.microsoft.com/office/drawing/2014/main" id="{E95FE837-4B48-E942-AF08-6D436A9EC429}"/>
              </a:ext>
            </a:extLst>
          </p:cNvPr>
          <p:cNvSpPr>
            <a:spLocks noGrp="1"/>
          </p:cNvSpPr>
          <p:nvPr>
            <p:ph type="title" hasCustomPrompt="1"/>
          </p:nvPr>
        </p:nvSpPr>
        <p:spPr>
          <a:xfrm>
            <a:off x="2671282" y="524256"/>
            <a:ext cx="8682518" cy="938785"/>
          </a:xfrm>
          <a:prstGeom prst="rect">
            <a:avLst/>
          </a:prstGeom>
        </p:spPr>
        <p:txBody>
          <a:bodyPr anchor="ctr" anchorCtr="0"/>
          <a:lstStyle>
            <a:lvl1pPr algn="ctr">
              <a:lnSpc>
                <a:spcPct val="70000"/>
              </a:lnSpc>
              <a:defRPr sz="4000" b="1" i="0" baseline="0">
                <a:solidFill>
                  <a:schemeClr val="bg1"/>
                </a:solidFill>
                <a:latin typeface="Arial" panose="020B0604020202020204" pitchFamily="34" charset="0"/>
              </a:defRPr>
            </a:lvl1pPr>
          </a:lstStyle>
          <a:p>
            <a:r>
              <a:rPr lang="en-US" dirty="0" smtClean="0"/>
              <a:t>LEVEL 4</a:t>
            </a:r>
            <a:br>
              <a:rPr lang="en-US" dirty="0" smtClean="0"/>
            </a:br>
            <a:r>
              <a:rPr lang="en-US" dirty="0" smtClean="0"/>
              <a:t>TITLE PLACEHOLDER</a:t>
            </a:r>
            <a:endParaRPr lang="en-US" dirty="0"/>
          </a:p>
        </p:txBody>
      </p:sp>
    </p:spTree>
    <p:extLst>
      <p:ext uri="{BB962C8B-B14F-4D97-AF65-F5344CB8AC3E}">
        <p14:creationId xmlns:p14="http://schemas.microsoft.com/office/powerpoint/2010/main" val="3022757537"/>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4_Thank You">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11A851A-BABB-6040-A2CB-A19AE34F86A8}"/>
              </a:ext>
            </a:extLst>
          </p:cNvPr>
          <p:cNvSpPr txBox="1"/>
          <p:nvPr userDrawn="1"/>
        </p:nvSpPr>
        <p:spPr>
          <a:xfrm>
            <a:off x="2671282" y="512064"/>
            <a:ext cx="8682518" cy="963149"/>
          </a:xfrm>
          <a:prstGeom prst="rect">
            <a:avLst/>
          </a:prstGeom>
          <a:noFill/>
        </p:spPr>
        <p:txBody>
          <a:bodyPr wrap="square" rtlCol="0">
            <a:spAutoFit/>
          </a:bodyPr>
          <a:lstStyle/>
          <a:p>
            <a:pPr algn="ctr">
              <a:lnSpc>
                <a:spcPct val="70000"/>
              </a:lnSpc>
            </a:pPr>
            <a:r>
              <a:rPr lang="en-CA" sz="4000" b="1" dirty="0">
                <a:solidFill>
                  <a:schemeClr val="bg1"/>
                </a:solidFill>
              </a:rPr>
              <a:t>THANK  YOU  FOR YOUR ATTENTION</a:t>
            </a:r>
            <a:endParaRPr lang="en-US" sz="4000" b="1" dirty="0">
              <a:solidFill>
                <a:schemeClr val="bg1"/>
              </a:solidFill>
            </a:endParaRPr>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16503" y="2534733"/>
            <a:ext cx="11368800" cy="2820971"/>
          </a:xfrm>
          <a:prstGeom prst="rect">
            <a:avLst/>
          </a:prstGeom>
        </p:spPr>
      </p:pic>
    </p:spTree>
    <p:extLst>
      <p:ext uri="{BB962C8B-B14F-4D97-AF65-F5344CB8AC3E}">
        <p14:creationId xmlns:p14="http://schemas.microsoft.com/office/powerpoint/2010/main" val="3684459897"/>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4_Question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5BACD67-8F37-E94B-A68F-F142AC94137E}"/>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US" sz="4000" b="1" dirty="0" smtClean="0">
                <a:solidFill>
                  <a:schemeClr val="bg1"/>
                </a:solidFill>
              </a:rPr>
              <a:t>QUESTIONS</a:t>
            </a:r>
            <a:endParaRPr lang="en-US" sz="4000" b="1" dirty="0">
              <a:solidFill>
                <a:schemeClr val="bg1"/>
              </a:solidFill>
            </a:endParaRPr>
          </a:p>
        </p:txBody>
      </p:sp>
      <p:sp>
        <p:nvSpPr>
          <p:cNvPr id="5" name="Text Placeholder 14"/>
          <p:cNvSpPr>
            <a:spLocks noGrp="1"/>
          </p:cNvSpPr>
          <p:nvPr>
            <p:ph type="body" sz="quarter" idx="15" hasCustomPrompt="1"/>
          </p:nvPr>
        </p:nvSpPr>
        <p:spPr>
          <a:xfrm>
            <a:off x="6206109" y="1831975"/>
            <a:ext cx="5260975" cy="4351338"/>
          </a:xfrm>
          <a:prstGeom prst="rect">
            <a:avLst/>
          </a:prstGeom>
        </p:spPr>
        <p:txBody>
          <a:bodyPr/>
          <a:lstStyle>
            <a:lvl1pPr marL="447675" indent="-331788">
              <a:buFont typeface="+mj-lt"/>
              <a:buAutoNum type="arabicPeriod" startAt="2"/>
              <a:defRPr sz="2000">
                <a:solidFill>
                  <a:schemeClr val="bg2">
                    <a:lumMod val="10000"/>
                  </a:schemeClr>
                </a:solidFill>
              </a:defRPr>
            </a:lvl1pPr>
            <a:lvl2pPr marL="895350" indent="-355600">
              <a:buFont typeface="+mj-lt"/>
              <a:buAutoNum type="alphaLcPeriod"/>
              <a:defRPr sz="2000">
                <a:solidFill>
                  <a:schemeClr val="bg2">
                    <a:lumMod val="10000"/>
                  </a:schemeClr>
                </a:solidFill>
              </a:defRPr>
            </a:lvl2pPr>
          </a:lstStyle>
          <a:p>
            <a:pPr lvl="0"/>
            <a:r>
              <a:rPr lang="en-US" dirty="0" smtClean="0"/>
              <a:t>Question…</a:t>
            </a:r>
          </a:p>
          <a:p>
            <a:pPr lvl="1"/>
            <a:r>
              <a:rPr lang="en-US" dirty="0" smtClean="0"/>
              <a:t>Answer [incorrect in black]</a:t>
            </a:r>
          </a:p>
          <a:p>
            <a:pPr lvl="1"/>
            <a:r>
              <a:rPr lang="en-US" dirty="0" smtClean="0"/>
              <a:t>Answer [correct in bolded green]</a:t>
            </a:r>
          </a:p>
        </p:txBody>
      </p:sp>
      <p:sp>
        <p:nvSpPr>
          <p:cNvPr id="6" name="Text Placeholder 14"/>
          <p:cNvSpPr>
            <a:spLocks noGrp="1"/>
          </p:cNvSpPr>
          <p:nvPr>
            <p:ph type="body" sz="quarter" idx="16" hasCustomPrompt="1"/>
          </p:nvPr>
        </p:nvSpPr>
        <p:spPr>
          <a:xfrm>
            <a:off x="808101" y="1838071"/>
            <a:ext cx="5260975" cy="4351338"/>
          </a:xfrm>
          <a:prstGeom prst="rect">
            <a:avLst/>
          </a:prstGeom>
        </p:spPr>
        <p:txBody>
          <a:bodyPr/>
          <a:lstStyle>
            <a:lvl1pPr marL="447675" indent="-331788">
              <a:buFont typeface="+mj-lt"/>
              <a:buAutoNum type="arabicPeriod"/>
              <a:defRPr sz="2000">
                <a:solidFill>
                  <a:schemeClr val="bg2">
                    <a:lumMod val="10000"/>
                  </a:schemeClr>
                </a:solidFill>
              </a:defRPr>
            </a:lvl1pPr>
            <a:lvl2pPr marL="895350" indent="-355600">
              <a:buFont typeface="+mj-lt"/>
              <a:buAutoNum type="alphaLcPeriod"/>
              <a:defRPr sz="2000">
                <a:solidFill>
                  <a:schemeClr val="bg2">
                    <a:lumMod val="10000"/>
                  </a:schemeClr>
                </a:solidFill>
              </a:defRPr>
            </a:lvl2pPr>
          </a:lstStyle>
          <a:p>
            <a:pPr lvl="0"/>
            <a:r>
              <a:rPr lang="en-US" dirty="0" smtClean="0"/>
              <a:t>Question…</a:t>
            </a:r>
          </a:p>
          <a:p>
            <a:pPr lvl="1"/>
            <a:r>
              <a:rPr lang="en-US" dirty="0" smtClean="0"/>
              <a:t>Answer [incorrect in black]</a:t>
            </a:r>
          </a:p>
          <a:p>
            <a:pPr lvl="1"/>
            <a:r>
              <a:rPr lang="en-US" dirty="0" smtClean="0"/>
              <a:t>Answer [correct in bolded green]</a:t>
            </a:r>
          </a:p>
        </p:txBody>
      </p:sp>
    </p:spTree>
    <p:extLst>
      <p:ext uri="{BB962C8B-B14F-4D97-AF65-F5344CB8AC3E}">
        <p14:creationId xmlns:p14="http://schemas.microsoft.com/office/powerpoint/2010/main" val="1632850016"/>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4_Referenc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F42F574-B92E-3447-9812-1E6BAD5BE56C}"/>
              </a:ext>
            </a:extLst>
          </p:cNvPr>
          <p:cNvSpPr>
            <a:spLocks noGrp="1"/>
          </p:cNvSpPr>
          <p:nvPr>
            <p:ph type="body" sz="quarter" idx="15"/>
          </p:nvPr>
        </p:nvSpPr>
        <p:spPr>
          <a:xfrm>
            <a:off x="851192" y="1841277"/>
            <a:ext cx="10502608" cy="4250430"/>
          </a:xfrm>
          <a:prstGeom prst="rect">
            <a:avLst/>
          </a:prstGeom>
        </p:spPr>
        <p:txBody>
          <a:bodyPr/>
          <a:lstStyle>
            <a:lvl1pPr marL="0" indent="0">
              <a:buNone/>
              <a:defRPr sz="2000" baseline="0">
                <a:solidFill>
                  <a:schemeClr val="bg2">
                    <a:lumMod val="10000"/>
                  </a:schemeClr>
                </a:solidFill>
              </a:defRPr>
            </a:lvl1pPr>
          </a:lstStyle>
          <a:p>
            <a:pPr lvl="0"/>
            <a:r>
              <a:rPr lang="en-US" dirty="0"/>
              <a:t>Edit Master text styles</a:t>
            </a:r>
          </a:p>
        </p:txBody>
      </p:sp>
      <p:sp>
        <p:nvSpPr>
          <p:cNvPr id="4" name="TextBox 3">
            <a:extLst>
              <a:ext uri="{FF2B5EF4-FFF2-40B4-BE49-F238E27FC236}">
                <a16:creationId xmlns:a16="http://schemas.microsoft.com/office/drawing/2014/main" id="{A5BACD67-8F37-E94B-A68F-F142AC94137E}"/>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REFERENCES AND RESOURCES</a:t>
            </a:r>
            <a:endParaRPr lang="en-US" sz="4000" b="1" dirty="0">
              <a:solidFill>
                <a:schemeClr val="bg1"/>
              </a:solidFill>
            </a:endParaRPr>
          </a:p>
        </p:txBody>
      </p:sp>
    </p:spTree>
    <p:extLst>
      <p:ext uri="{BB962C8B-B14F-4D97-AF65-F5344CB8AC3E}">
        <p14:creationId xmlns:p14="http://schemas.microsoft.com/office/powerpoint/2010/main" val="656988972"/>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4_Cas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896F0E2-16C5-024A-B360-E40F0382DBD5}"/>
              </a:ext>
            </a:extLst>
          </p:cNvPr>
          <p:cNvSpPr>
            <a:spLocks noGrp="1"/>
          </p:cNvSpPr>
          <p:nvPr>
            <p:ph type="body" sz="quarter" idx="15"/>
          </p:nvPr>
        </p:nvSpPr>
        <p:spPr>
          <a:xfrm>
            <a:off x="851192" y="1841277"/>
            <a:ext cx="10502608" cy="4250430"/>
          </a:xfrm>
          <a:prstGeom prst="rect">
            <a:avLst/>
          </a:prstGeom>
        </p:spPr>
        <p:txBody>
          <a:bodyPr/>
          <a:lstStyle>
            <a:lvl1pPr marL="0" indent="0">
              <a:buNone/>
              <a:defRPr sz="2000" baseline="0">
                <a:solidFill>
                  <a:schemeClr val="bg2">
                    <a:lumMod val="10000"/>
                  </a:schemeClr>
                </a:solidFill>
              </a:defRPr>
            </a:lvl1pPr>
          </a:lstStyle>
          <a:p>
            <a:pPr lvl="0"/>
            <a:r>
              <a:rPr lang="en-US" dirty="0"/>
              <a:t>Edit Master text styles</a:t>
            </a:r>
          </a:p>
        </p:txBody>
      </p:sp>
      <p:sp>
        <p:nvSpPr>
          <p:cNvPr id="4" name="TextBox 3">
            <a:extLst>
              <a:ext uri="{FF2B5EF4-FFF2-40B4-BE49-F238E27FC236}">
                <a16:creationId xmlns:a16="http://schemas.microsoft.com/office/drawing/2014/main" id="{161200C4-8EC0-5A48-AF35-9A3ECBDC1FB3}"/>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CASES AND LEGISLATION</a:t>
            </a:r>
            <a:endParaRPr lang="en-US" sz="4000" b="1" dirty="0">
              <a:solidFill>
                <a:schemeClr val="bg1"/>
              </a:solidFill>
            </a:endParaRPr>
          </a:p>
        </p:txBody>
      </p:sp>
    </p:spTree>
    <p:extLst>
      <p:ext uri="{BB962C8B-B14F-4D97-AF65-F5344CB8AC3E}">
        <p14:creationId xmlns:p14="http://schemas.microsoft.com/office/powerpoint/2010/main" val="2220961393"/>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4_Image and Sound Referenc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1EAD414-CA57-FA4A-A3D7-AD29DDF5841B}"/>
              </a:ext>
            </a:extLst>
          </p:cNvPr>
          <p:cNvSpPr>
            <a:spLocks noGrp="1"/>
          </p:cNvSpPr>
          <p:nvPr>
            <p:ph type="body" sz="quarter" idx="15"/>
          </p:nvPr>
        </p:nvSpPr>
        <p:spPr>
          <a:xfrm>
            <a:off x="851192" y="1841277"/>
            <a:ext cx="10502608" cy="4250430"/>
          </a:xfrm>
          <a:prstGeom prst="rect">
            <a:avLst/>
          </a:prstGeom>
        </p:spPr>
        <p:txBody>
          <a:bodyPr/>
          <a:lstStyle>
            <a:lvl1pPr marL="0" indent="0">
              <a:buNone/>
              <a:defRPr sz="2000" baseline="0">
                <a:solidFill>
                  <a:schemeClr val="bg2">
                    <a:lumMod val="10000"/>
                  </a:schemeClr>
                </a:solidFill>
              </a:defRPr>
            </a:lvl1pPr>
          </a:lstStyle>
          <a:p>
            <a:pPr lvl="0"/>
            <a:r>
              <a:rPr lang="en-US" dirty="0"/>
              <a:t>Edit Master text styles</a:t>
            </a:r>
          </a:p>
        </p:txBody>
      </p:sp>
      <p:sp>
        <p:nvSpPr>
          <p:cNvPr id="4" name="TextBox 3">
            <a:extLst>
              <a:ext uri="{FF2B5EF4-FFF2-40B4-BE49-F238E27FC236}">
                <a16:creationId xmlns:a16="http://schemas.microsoft.com/office/drawing/2014/main" id="{DB3D0953-9425-B44C-8765-813DA7D606C2}"/>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IMAGE AND SOUND REFERENCES </a:t>
            </a:r>
            <a:endParaRPr lang="en-US" sz="4000" b="1" dirty="0">
              <a:solidFill>
                <a:schemeClr val="bg1"/>
              </a:solidFill>
            </a:endParaRPr>
          </a:p>
        </p:txBody>
      </p:sp>
    </p:spTree>
    <p:extLst>
      <p:ext uri="{BB962C8B-B14F-4D97-AF65-F5344CB8AC3E}">
        <p14:creationId xmlns:p14="http://schemas.microsoft.com/office/powerpoint/2010/main" val="687033209"/>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4_Licensin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DB68A3B7-23E6-C94F-AE98-26E36E065A06}"/>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LICENSING AND ATTRIBUTION</a:t>
            </a:r>
            <a:endParaRPr lang="en-US" sz="4000" b="1" dirty="0">
              <a:solidFill>
                <a:schemeClr val="bg1"/>
              </a:solidFill>
            </a:endParaRPr>
          </a:p>
        </p:txBody>
      </p:sp>
      <p:sp>
        <p:nvSpPr>
          <p:cNvPr id="6" name="TextBox 5">
            <a:extLst>
              <a:ext uri="{FF2B5EF4-FFF2-40B4-BE49-F238E27FC236}">
                <a16:creationId xmlns:a16="http://schemas.microsoft.com/office/drawing/2014/main" id="{13DF3B58-3106-D44A-B64C-5EAF0F8A5754}"/>
              </a:ext>
            </a:extLst>
          </p:cNvPr>
          <p:cNvSpPr txBox="1"/>
          <p:nvPr userDrawn="1"/>
        </p:nvSpPr>
        <p:spPr>
          <a:xfrm>
            <a:off x="1455738" y="1718034"/>
            <a:ext cx="9898062" cy="400110"/>
          </a:xfrm>
          <a:prstGeom prst="rect">
            <a:avLst/>
          </a:prstGeom>
          <a:noFill/>
        </p:spPr>
        <p:txBody>
          <a:bodyPr wrap="square" rtlCol="0">
            <a:spAutoFit/>
          </a:bodyPr>
          <a:lstStyle/>
          <a:p>
            <a:r>
              <a:rPr lang="en-US" sz="2000" dirty="0">
                <a:solidFill>
                  <a:schemeClr val="bg2">
                    <a:lumMod val="10000"/>
                  </a:schemeClr>
                </a:solidFill>
                <a:latin typeface="Arial" panose="020B0604020202020204" pitchFamily="34" charset="0"/>
                <a:cs typeface="Arial" panose="020B0604020202020204" pitchFamily="34" charset="0"/>
              </a:rPr>
              <a:t>Suggested Citation:</a:t>
            </a:r>
          </a:p>
        </p:txBody>
      </p:sp>
      <p:sp>
        <p:nvSpPr>
          <p:cNvPr id="8" name="TextBox 7">
            <a:extLst>
              <a:ext uri="{FF2B5EF4-FFF2-40B4-BE49-F238E27FC236}">
                <a16:creationId xmlns:a16="http://schemas.microsoft.com/office/drawing/2014/main" id="{903FCD8B-1F64-0A40-BE7B-88E76136209D}"/>
              </a:ext>
            </a:extLst>
          </p:cNvPr>
          <p:cNvSpPr txBox="1"/>
          <p:nvPr userDrawn="1"/>
        </p:nvSpPr>
        <p:spPr>
          <a:xfrm>
            <a:off x="1455738" y="3441680"/>
            <a:ext cx="9769062" cy="2246769"/>
          </a:xfrm>
          <a:prstGeom prst="rect">
            <a:avLst/>
          </a:prstGeom>
          <a:noFill/>
        </p:spPr>
        <p:txBody>
          <a:bodyPr wrap="square" rtlCol="0">
            <a:spAutoFit/>
          </a:bodyPr>
          <a:lstStyle/>
          <a:p>
            <a:r>
              <a:rPr lang="en-CA" sz="2000" dirty="0">
                <a:solidFill>
                  <a:schemeClr val="bg2">
                    <a:lumMod val="10000"/>
                  </a:schemeClr>
                </a:solidFill>
                <a:latin typeface="Arial" panose="020B0604020202020204" pitchFamily="34" charset="0"/>
                <a:cs typeface="Arial" panose="020B0604020202020204" pitchFamily="34" charset="0"/>
              </a:rPr>
              <a:t>For the project overview and complete list of modules please visit the project website at: </a:t>
            </a:r>
            <a:r>
              <a:rPr lang="en-CA" sz="2000" dirty="0">
                <a:solidFill>
                  <a:schemeClr val="bg2">
                    <a:lumMod val="10000"/>
                  </a:schemeClr>
                </a:solidFill>
                <a:latin typeface="Arial" panose="020B0604020202020204" pitchFamily="34" charset="0"/>
                <a:cs typeface="Arial" panose="020B0604020202020204" pitchFamily="34" charset="0"/>
                <a:hlinkClick r:id="rId3"/>
              </a:rPr>
              <a:t>https://sites.library.ualberta.ca/copyright/</a:t>
            </a:r>
            <a:endParaRPr lang="en-CA" sz="2000" dirty="0">
              <a:solidFill>
                <a:schemeClr val="bg2">
                  <a:lumMod val="10000"/>
                </a:schemeClr>
              </a:solidFill>
              <a:latin typeface="Arial" panose="020B0604020202020204" pitchFamily="34" charset="0"/>
              <a:cs typeface="Arial" panose="020B0604020202020204" pitchFamily="34" charset="0"/>
            </a:endParaRPr>
          </a:p>
          <a:p>
            <a:endParaRPr lang="en-CA" sz="2000" dirty="0">
              <a:solidFill>
                <a:schemeClr val="bg2">
                  <a:lumMod val="10000"/>
                </a:schemeClr>
              </a:solidFill>
              <a:latin typeface="Arial" panose="020B0604020202020204" pitchFamily="34" charset="0"/>
              <a:cs typeface="Arial" panose="020B0604020202020204" pitchFamily="34" charset="0"/>
            </a:endParaRPr>
          </a:p>
          <a:p>
            <a:r>
              <a:rPr lang="en-CA" sz="2000" dirty="0">
                <a:solidFill>
                  <a:schemeClr val="bg2">
                    <a:lumMod val="10000"/>
                  </a:schemeClr>
                </a:solidFill>
                <a:latin typeface="Arial" panose="020B0604020202020204" pitchFamily="34" charset="0"/>
                <a:cs typeface="Arial" panose="020B0604020202020204" pitchFamily="34" charset="0"/>
              </a:rPr>
              <a:t>Questions, comments, and suggestions should be directed </a:t>
            </a:r>
            <a:r>
              <a:rPr lang="en-CA" sz="2000" dirty="0" smtClean="0">
                <a:solidFill>
                  <a:schemeClr val="bg2">
                    <a:lumMod val="10000"/>
                  </a:schemeClr>
                </a:solidFill>
                <a:latin typeface="Arial" panose="020B0604020202020204" pitchFamily="34" charset="0"/>
                <a:cs typeface="Arial" panose="020B0604020202020204" pitchFamily="34" charset="0"/>
              </a:rPr>
              <a:t>to: </a:t>
            </a:r>
            <a:r>
              <a:rPr lang="en-CA" sz="2000" dirty="0">
                <a:solidFill>
                  <a:schemeClr val="bg2">
                    <a:lumMod val="10000"/>
                  </a:schemeClr>
                </a:solidFill>
                <a:latin typeface="Arial" panose="020B0604020202020204" pitchFamily="34" charset="0"/>
                <a:cs typeface="Arial" panose="020B0604020202020204" pitchFamily="34" charset="0"/>
                <a:hlinkClick r:id="rId4"/>
              </a:rPr>
              <a:t>ouc@ualberta.ca</a:t>
            </a:r>
            <a:endParaRPr lang="en-CA" sz="2000" dirty="0">
              <a:solidFill>
                <a:schemeClr val="bg2">
                  <a:lumMod val="10000"/>
                </a:schemeClr>
              </a:solidFill>
              <a:latin typeface="Arial" panose="020B0604020202020204" pitchFamily="34" charset="0"/>
              <a:cs typeface="Arial" panose="020B0604020202020204" pitchFamily="34" charset="0"/>
            </a:endParaRPr>
          </a:p>
          <a:p>
            <a:endParaRPr lang="en-CA" sz="2000" dirty="0">
              <a:solidFill>
                <a:schemeClr val="bg2">
                  <a:lumMod val="10000"/>
                </a:schemeClr>
              </a:solidFill>
              <a:latin typeface="Arial" panose="020B0604020202020204" pitchFamily="34" charset="0"/>
              <a:cs typeface="Arial" panose="020B0604020202020204" pitchFamily="34" charset="0"/>
            </a:endParaRPr>
          </a:p>
          <a:p>
            <a:r>
              <a:rPr lang="en-CA" sz="2000" dirty="0">
                <a:solidFill>
                  <a:schemeClr val="bg2">
                    <a:lumMod val="10000"/>
                  </a:schemeClr>
                </a:solidFill>
                <a:latin typeface="Arial" panose="020B0604020202020204" pitchFamily="34" charset="0"/>
                <a:cs typeface="Arial" panose="020B0604020202020204" pitchFamily="34" charset="0"/>
              </a:rPr>
              <a:t>This module is made available and licensed under a </a:t>
            </a:r>
            <a:r>
              <a:rPr lang="en-CA" sz="2000" dirty="0">
                <a:solidFill>
                  <a:schemeClr val="bg2">
                    <a:lumMod val="10000"/>
                  </a:schemeClr>
                </a:solidFill>
                <a:latin typeface="Arial" panose="020B0604020202020204" pitchFamily="34" charset="0"/>
                <a:cs typeface="Arial" panose="020B0604020202020204" pitchFamily="34" charset="0"/>
                <a:hlinkClick r:id="rId5"/>
              </a:rPr>
              <a:t>Creative Commons Attribution 4.0 International </a:t>
            </a:r>
            <a:r>
              <a:rPr lang="en-CA" sz="2000" dirty="0" smtClean="0">
                <a:solidFill>
                  <a:schemeClr val="bg2">
                    <a:lumMod val="10000"/>
                  </a:schemeClr>
                </a:solidFill>
                <a:latin typeface="Arial" panose="020B0604020202020204" pitchFamily="34" charset="0"/>
                <a:cs typeface="Arial" panose="020B0604020202020204" pitchFamily="34" charset="0"/>
                <a:hlinkClick r:id="rId5"/>
              </a:rPr>
              <a:t>Licence</a:t>
            </a:r>
            <a:endParaRPr lang="en-US" dirty="0">
              <a:solidFill>
                <a:schemeClr val="bg2">
                  <a:lumMod val="10000"/>
                </a:schemeClr>
              </a:solidFill>
            </a:endParaRPr>
          </a:p>
        </p:txBody>
      </p:sp>
      <p:sp>
        <p:nvSpPr>
          <p:cNvPr id="9" name="Text Placeholder 6"/>
          <p:cNvSpPr>
            <a:spLocks noGrp="1"/>
          </p:cNvSpPr>
          <p:nvPr>
            <p:ph type="body" sz="quarter" idx="10" hasCustomPrompt="1"/>
          </p:nvPr>
        </p:nvSpPr>
        <p:spPr>
          <a:xfrm>
            <a:off x="1947600" y="2300400"/>
            <a:ext cx="9277200" cy="784800"/>
          </a:xfrm>
          <a:prstGeom prst="rect">
            <a:avLst/>
          </a:prstGeom>
        </p:spPr>
        <p:txBody>
          <a:bodyPr/>
          <a:lstStyle>
            <a:lvl1pPr marL="0" indent="0">
              <a:buFontTx/>
              <a:buNone/>
              <a:defRPr sz="2000">
                <a:solidFill>
                  <a:schemeClr val="bg2">
                    <a:lumMod val="10000"/>
                  </a:schemeClr>
                </a:solidFill>
                <a:latin typeface="Arial" panose="020B0604020202020204" pitchFamily="34" charset="0"/>
                <a:cs typeface="Arial" panose="020B0604020202020204" pitchFamily="34" charset="0"/>
              </a:defRPr>
            </a:lvl1pPr>
            <a:lvl2pPr>
              <a:defRPr>
                <a:solidFill>
                  <a:schemeClr val="bg2">
                    <a:lumMod val="10000"/>
                  </a:schemeClr>
                </a:solidFill>
              </a:defRPr>
            </a:lvl2pPr>
            <a:lvl3pPr>
              <a:defRPr>
                <a:solidFill>
                  <a:schemeClr val="bg2">
                    <a:lumMod val="10000"/>
                  </a:schemeClr>
                </a:solidFill>
              </a:defRPr>
            </a:lvl3pPr>
            <a:lvl4pPr>
              <a:defRPr>
                <a:solidFill>
                  <a:schemeClr val="bg2">
                    <a:lumMod val="10000"/>
                  </a:schemeClr>
                </a:solidFill>
              </a:defRPr>
            </a:lvl4pPr>
            <a:lvl5pPr>
              <a:defRPr>
                <a:solidFill>
                  <a:schemeClr val="bg2">
                    <a:lumMod val="10000"/>
                  </a:schemeClr>
                </a:solidFill>
              </a:defRPr>
            </a:lvl5pPr>
          </a:lstStyle>
          <a:p>
            <a:pPr lvl="0"/>
            <a:r>
              <a:rPr lang="en-US" dirty="0" smtClean="0"/>
              <a:t>University of Alberta. (Year). Title of Module. Opening Up Copyright Instructional Module [in italics]. https://sites.library.ualberta.ca/copyright/ [hyperlinked]</a:t>
            </a:r>
          </a:p>
          <a:p>
            <a:pPr lvl="0"/>
            <a:endParaRPr lang="en-CA" dirty="0"/>
          </a:p>
        </p:txBody>
      </p:sp>
    </p:spTree>
    <p:extLst>
      <p:ext uri="{BB962C8B-B14F-4D97-AF65-F5344CB8AC3E}">
        <p14:creationId xmlns:p14="http://schemas.microsoft.com/office/powerpoint/2010/main" val="577850964"/>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4_Contributor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68DE1BED-9DC3-D247-9201-574B7094B04D}"/>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CONTRIBUTORS</a:t>
            </a:r>
            <a:endParaRPr lang="en-US" sz="4000" b="1" dirty="0">
              <a:solidFill>
                <a:schemeClr val="bg1"/>
              </a:solidFill>
            </a:endParaRPr>
          </a:p>
        </p:txBody>
      </p:sp>
      <p:sp>
        <p:nvSpPr>
          <p:cNvPr id="11" name="Rectangle 10">
            <a:extLst>
              <a:ext uri="{FF2B5EF4-FFF2-40B4-BE49-F238E27FC236}">
                <a16:creationId xmlns:a16="http://schemas.microsoft.com/office/drawing/2014/main" id="{067C12BB-6710-DE49-908B-EE1CA386FC4F}"/>
              </a:ext>
            </a:extLst>
          </p:cNvPr>
          <p:cNvSpPr/>
          <p:nvPr userDrawn="1"/>
        </p:nvSpPr>
        <p:spPr>
          <a:xfrm>
            <a:off x="934260" y="1828800"/>
            <a:ext cx="2743200" cy="718782"/>
          </a:xfrm>
          <a:prstGeom prst="rect">
            <a:avLst/>
          </a:prstGeom>
          <a:solidFill>
            <a:srgbClr val="879F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Copyright Office </a:t>
            </a:r>
          </a:p>
        </p:txBody>
      </p:sp>
      <p:sp>
        <p:nvSpPr>
          <p:cNvPr id="12" name="Rectangle 11">
            <a:extLst>
              <a:ext uri="{FF2B5EF4-FFF2-40B4-BE49-F238E27FC236}">
                <a16:creationId xmlns:a16="http://schemas.microsoft.com/office/drawing/2014/main" id="{17537D2A-4C78-5242-B06E-D83E3FD35BE4}"/>
              </a:ext>
            </a:extLst>
          </p:cNvPr>
          <p:cNvSpPr/>
          <p:nvPr userDrawn="1"/>
        </p:nvSpPr>
        <p:spPr>
          <a:xfrm>
            <a:off x="8610600" y="1830200"/>
            <a:ext cx="2743200" cy="718782"/>
          </a:xfrm>
          <a:prstGeom prst="rect">
            <a:avLst/>
          </a:prstGeom>
          <a:solidFill>
            <a:srgbClr val="879F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Technologies in Education </a:t>
            </a:r>
          </a:p>
        </p:txBody>
      </p:sp>
      <p:sp>
        <p:nvSpPr>
          <p:cNvPr id="13" name="Rectangle 12">
            <a:extLst>
              <a:ext uri="{FF2B5EF4-FFF2-40B4-BE49-F238E27FC236}">
                <a16:creationId xmlns:a16="http://schemas.microsoft.com/office/drawing/2014/main" id="{DC84965B-745A-354F-9DA6-00B0B29223ED}"/>
              </a:ext>
            </a:extLst>
          </p:cNvPr>
          <p:cNvSpPr/>
          <p:nvPr userDrawn="1"/>
        </p:nvSpPr>
        <p:spPr>
          <a:xfrm>
            <a:off x="4772430" y="1830200"/>
            <a:ext cx="2743200" cy="718782"/>
          </a:xfrm>
          <a:prstGeom prst="rect">
            <a:avLst/>
          </a:prstGeom>
          <a:solidFill>
            <a:srgbClr val="879F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Centre for Teaching and Learning </a:t>
            </a:r>
          </a:p>
        </p:txBody>
      </p:sp>
      <p:sp>
        <p:nvSpPr>
          <p:cNvPr id="15" name="Rectangle 14">
            <a:extLst>
              <a:ext uri="{FF2B5EF4-FFF2-40B4-BE49-F238E27FC236}">
                <a16:creationId xmlns:a16="http://schemas.microsoft.com/office/drawing/2014/main" id="{946F9044-534F-A045-B776-24B57C032E14}"/>
              </a:ext>
            </a:extLst>
          </p:cNvPr>
          <p:cNvSpPr/>
          <p:nvPr userDrawn="1"/>
        </p:nvSpPr>
        <p:spPr>
          <a:xfrm>
            <a:off x="2862356" y="4154355"/>
            <a:ext cx="2743200" cy="718782"/>
          </a:xfrm>
          <a:prstGeom prst="rect">
            <a:avLst/>
          </a:prstGeom>
          <a:solidFill>
            <a:srgbClr val="879F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University of Alberta </a:t>
            </a:r>
            <a:r>
              <a:rPr lang="en-US" b="1" dirty="0" smtClean="0">
                <a:latin typeface="Arial" panose="020B0604020202020204" pitchFamily="34" charset="0"/>
                <a:cs typeface="Arial" panose="020B0604020202020204" pitchFamily="34" charset="0"/>
              </a:rPr>
              <a:t>Library</a:t>
            </a:r>
            <a:endParaRPr lang="en-US" b="1" dirty="0">
              <a:latin typeface="Arial" panose="020B0604020202020204" pitchFamily="34" charset="0"/>
              <a:cs typeface="Arial" panose="020B0604020202020204" pitchFamily="34" charset="0"/>
            </a:endParaRPr>
          </a:p>
        </p:txBody>
      </p:sp>
      <p:sp>
        <p:nvSpPr>
          <p:cNvPr id="16" name="Rectangle 15">
            <a:extLst>
              <a:ext uri="{FF2B5EF4-FFF2-40B4-BE49-F238E27FC236}">
                <a16:creationId xmlns:a16="http://schemas.microsoft.com/office/drawing/2014/main" id="{44FA4EEC-3F55-4B4A-A3A1-848EED7085A2}"/>
              </a:ext>
            </a:extLst>
          </p:cNvPr>
          <p:cNvSpPr/>
          <p:nvPr userDrawn="1"/>
        </p:nvSpPr>
        <p:spPr>
          <a:xfrm>
            <a:off x="6698995" y="4154355"/>
            <a:ext cx="2743200" cy="718782"/>
          </a:xfrm>
          <a:prstGeom prst="rect">
            <a:avLst/>
          </a:prstGeom>
          <a:solidFill>
            <a:srgbClr val="879F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School of Library and Information Studies </a:t>
            </a:r>
          </a:p>
        </p:txBody>
      </p:sp>
      <p:sp>
        <p:nvSpPr>
          <p:cNvPr id="17" name="TextBox 16">
            <a:extLst>
              <a:ext uri="{FF2B5EF4-FFF2-40B4-BE49-F238E27FC236}">
                <a16:creationId xmlns:a16="http://schemas.microsoft.com/office/drawing/2014/main" id="{E7119F9C-9A80-9A45-A136-8125D5F25092}"/>
              </a:ext>
            </a:extLst>
          </p:cNvPr>
          <p:cNvSpPr txBox="1"/>
          <p:nvPr userDrawn="1"/>
        </p:nvSpPr>
        <p:spPr>
          <a:xfrm>
            <a:off x="934260" y="2590961"/>
            <a:ext cx="2743200" cy="1089529"/>
          </a:xfrm>
          <a:prstGeom prst="rect">
            <a:avLst/>
          </a:prstGeom>
          <a:noFill/>
        </p:spPr>
        <p:txBody>
          <a:bodyPr wrap="square" rtlCol="0">
            <a:spAutoFit/>
          </a:bodyPr>
          <a:lstStyle/>
          <a:p>
            <a:pPr algn="ctr">
              <a:lnSpc>
                <a:spcPct val="120000"/>
              </a:lnSpc>
            </a:pPr>
            <a:r>
              <a:rPr lang="en-US" dirty="0">
                <a:solidFill>
                  <a:schemeClr val="tx1"/>
                </a:solidFill>
                <a:latin typeface="Arial" panose="020B0604020202020204" pitchFamily="34" charset="0"/>
                <a:cs typeface="Arial" panose="020B0604020202020204" pitchFamily="34" charset="0"/>
              </a:rPr>
              <a:t>Adrian Sheppard</a:t>
            </a:r>
          </a:p>
          <a:p>
            <a:pPr algn="ctr">
              <a:lnSpc>
                <a:spcPct val="120000"/>
              </a:lnSpc>
            </a:pPr>
            <a:r>
              <a:rPr lang="en-US" dirty="0">
                <a:solidFill>
                  <a:schemeClr val="tx1"/>
                </a:solidFill>
                <a:latin typeface="Arial" panose="020B0604020202020204" pitchFamily="34" charset="0"/>
                <a:cs typeface="Arial" panose="020B0604020202020204" pitchFamily="34" charset="0"/>
              </a:rPr>
              <a:t>Amanda </a:t>
            </a:r>
            <a:r>
              <a:rPr lang="en-US" dirty="0" err="1" smtClean="0">
                <a:solidFill>
                  <a:schemeClr val="tx1"/>
                </a:solidFill>
                <a:latin typeface="Arial" panose="020B0604020202020204" pitchFamily="34" charset="0"/>
                <a:cs typeface="Arial" panose="020B0604020202020204" pitchFamily="34" charset="0"/>
              </a:rPr>
              <a:t>Wakaruk</a:t>
            </a:r>
            <a:endParaRPr lang="en-US" dirty="0">
              <a:solidFill>
                <a:schemeClr val="tx1"/>
              </a:solidFill>
              <a:latin typeface="Arial" panose="020B0604020202020204" pitchFamily="34" charset="0"/>
              <a:cs typeface="Arial" panose="020B0604020202020204" pitchFamily="34" charset="0"/>
            </a:endParaRPr>
          </a:p>
          <a:p>
            <a:pPr algn="ctr">
              <a:lnSpc>
                <a:spcPct val="120000"/>
              </a:lnSpc>
            </a:pPr>
            <a:r>
              <a:rPr lang="en-US" dirty="0" smtClean="0">
                <a:solidFill>
                  <a:schemeClr val="tx1"/>
                </a:solidFill>
                <a:latin typeface="Arial" panose="020B0604020202020204" pitchFamily="34" charset="0"/>
                <a:cs typeface="Arial" panose="020B0604020202020204" pitchFamily="34" charset="0"/>
              </a:rPr>
              <a:t>Mireille</a:t>
            </a:r>
            <a:r>
              <a:rPr lang="en-US" baseline="0" dirty="0" smtClean="0">
                <a:solidFill>
                  <a:schemeClr val="tx1"/>
                </a:solidFill>
                <a:latin typeface="Arial" panose="020B0604020202020204" pitchFamily="34" charset="0"/>
                <a:cs typeface="Arial" panose="020B0604020202020204" pitchFamily="34" charset="0"/>
              </a:rPr>
              <a:t> Smith</a:t>
            </a:r>
            <a:endParaRPr lang="en-US" dirty="0">
              <a:solidFill>
                <a:schemeClr val="tx1"/>
              </a:solidFill>
              <a:latin typeface="Arial" panose="020B0604020202020204" pitchFamily="34" charset="0"/>
              <a:cs typeface="Arial" panose="020B0604020202020204" pitchFamily="34" charset="0"/>
            </a:endParaRPr>
          </a:p>
        </p:txBody>
      </p:sp>
      <p:sp>
        <p:nvSpPr>
          <p:cNvPr id="19" name="TextBox 18">
            <a:extLst>
              <a:ext uri="{FF2B5EF4-FFF2-40B4-BE49-F238E27FC236}">
                <a16:creationId xmlns:a16="http://schemas.microsoft.com/office/drawing/2014/main" id="{C2167649-29B2-2A41-9342-0ED3192DF0CF}"/>
              </a:ext>
            </a:extLst>
          </p:cNvPr>
          <p:cNvSpPr txBox="1"/>
          <p:nvPr userDrawn="1"/>
        </p:nvSpPr>
        <p:spPr>
          <a:xfrm>
            <a:off x="8610600" y="2585367"/>
            <a:ext cx="2743200" cy="394210"/>
          </a:xfrm>
          <a:prstGeom prst="rect">
            <a:avLst/>
          </a:prstGeom>
          <a:noFill/>
        </p:spPr>
        <p:txBody>
          <a:bodyPr wrap="square" rtlCol="0">
            <a:spAutoFit/>
          </a:bodyPr>
          <a:lstStyle/>
          <a:p>
            <a:pPr algn="ctr">
              <a:lnSpc>
                <a:spcPct val="120000"/>
              </a:lnSpc>
            </a:pPr>
            <a:r>
              <a:rPr lang="en-US" dirty="0" err="1">
                <a:solidFill>
                  <a:schemeClr val="tx1"/>
                </a:solidFill>
                <a:latin typeface="Arial" panose="020B0604020202020204" pitchFamily="34" charset="0"/>
                <a:cs typeface="Arial" panose="020B0604020202020204" pitchFamily="34" charset="0"/>
              </a:rPr>
              <a:t>Anwen</a:t>
            </a:r>
            <a:r>
              <a:rPr lang="en-US" dirty="0">
                <a:solidFill>
                  <a:schemeClr val="tx1"/>
                </a:solidFill>
                <a:latin typeface="Arial" panose="020B0604020202020204" pitchFamily="34" charset="0"/>
                <a:cs typeface="Arial" panose="020B0604020202020204" pitchFamily="34" charset="0"/>
              </a:rPr>
              <a:t> </a:t>
            </a:r>
            <a:r>
              <a:rPr lang="en-US" dirty="0" smtClean="0">
                <a:solidFill>
                  <a:schemeClr val="tx1"/>
                </a:solidFill>
                <a:latin typeface="Arial" panose="020B0604020202020204" pitchFamily="34" charset="0"/>
                <a:cs typeface="Arial" panose="020B0604020202020204" pitchFamily="34" charset="0"/>
              </a:rPr>
              <a:t>Burk</a:t>
            </a:r>
            <a:endParaRPr lang="en-US" dirty="0">
              <a:solidFill>
                <a:schemeClr val="tx1"/>
              </a:solidFill>
              <a:latin typeface="Arial" panose="020B0604020202020204" pitchFamily="34" charset="0"/>
              <a:cs typeface="Arial" panose="020B0604020202020204" pitchFamily="34" charset="0"/>
            </a:endParaRPr>
          </a:p>
        </p:txBody>
      </p:sp>
      <p:sp>
        <p:nvSpPr>
          <p:cNvPr id="20" name="TextBox 19">
            <a:extLst>
              <a:ext uri="{FF2B5EF4-FFF2-40B4-BE49-F238E27FC236}">
                <a16:creationId xmlns:a16="http://schemas.microsoft.com/office/drawing/2014/main" id="{74AA82D0-1DEE-8F41-8C72-B522D2FB0DD6}"/>
              </a:ext>
            </a:extLst>
          </p:cNvPr>
          <p:cNvSpPr txBox="1"/>
          <p:nvPr userDrawn="1"/>
        </p:nvSpPr>
        <p:spPr>
          <a:xfrm>
            <a:off x="4772430" y="2585367"/>
            <a:ext cx="2743200" cy="1080296"/>
          </a:xfrm>
          <a:prstGeom prst="rect">
            <a:avLst/>
          </a:prstGeom>
          <a:noFill/>
        </p:spPr>
        <p:txBody>
          <a:bodyPr wrap="square" rtlCol="0">
            <a:spAutoFit/>
          </a:bodyPr>
          <a:lstStyle/>
          <a:p>
            <a:pPr algn="ctr">
              <a:lnSpc>
                <a:spcPct val="120000"/>
              </a:lnSpc>
            </a:pPr>
            <a:r>
              <a:rPr lang="en-US" dirty="0" err="1" smtClean="0">
                <a:solidFill>
                  <a:schemeClr val="tx1"/>
                </a:solidFill>
                <a:latin typeface="Arial" panose="020B0604020202020204" pitchFamily="34" charset="0"/>
                <a:cs typeface="Arial" panose="020B0604020202020204" pitchFamily="34" charset="0"/>
              </a:rPr>
              <a:t>Cosette</a:t>
            </a:r>
            <a:r>
              <a:rPr lang="en-US" dirty="0" smtClean="0">
                <a:solidFill>
                  <a:schemeClr val="tx1"/>
                </a:solidFill>
                <a:latin typeface="Arial" panose="020B0604020202020204" pitchFamily="34" charset="0"/>
                <a:cs typeface="Arial" panose="020B0604020202020204" pitchFamily="34" charset="0"/>
              </a:rPr>
              <a:t> </a:t>
            </a:r>
            <a:r>
              <a:rPr lang="en-US" dirty="0" err="1" smtClean="0">
                <a:solidFill>
                  <a:schemeClr val="tx1"/>
                </a:solidFill>
                <a:latin typeface="Arial" panose="020B0604020202020204" pitchFamily="34" charset="0"/>
                <a:cs typeface="Arial" panose="020B0604020202020204" pitchFamily="34" charset="0"/>
              </a:rPr>
              <a:t>Lemelin</a:t>
            </a:r>
            <a:endParaRPr lang="en-US" dirty="0" smtClean="0">
              <a:solidFill>
                <a:schemeClr val="tx1"/>
              </a:solidFill>
              <a:latin typeface="Arial" panose="020B0604020202020204" pitchFamily="34" charset="0"/>
              <a:cs typeface="Arial" panose="020B0604020202020204" pitchFamily="34" charset="0"/>
            </a:endParaRPr>
          </a:p>
          <a:p>
            <a:pPr algn="ctr">
              <a:lnSpc>
                <a:spcPct val="120000"/>
              </a:lnSpc>
            </a:pPr>
            <a:r>
              <a:rPr lang="en-US" dirty="0" smtClean="0">
                <a:solidFill>
                  <a:schemeClr val="tx1"/>
                </a:solidFill>
                <a:latin typeface="Arial" panose="020B0604020202020204" pitchFamily="34" charset="0"/>
                <a:cs typeface="Arial" panose="020B0604020202020204" pitchFamily="34" charset="0"/>
              </a:rPr>
              <a:t>Graeme Pate</a:t>
            </a:r>
          </a:p>
          <a:p>
            <a:pPr algn="ctr">
              <a:lnSpc>
                <a:spcPct val="120000"/>
              </a:lnSpc>
            </a:pPr>
            <a:r>
              <a:rPr lang="en-US" dirty="0" smtClean="0">
                <a:solidFill>
                  <a:schemeClr val="tx1"/>
                </a:solidFill>
                <a:latin typeface="Arial" panose="020B0604020202020204" pitchFamily="34" charset="0"/>
                <a:cs typeface="Arial" panose="020B0604020202020204" pitchFamily="34" charset="0"/>
              </a:rPr>
              <a:t>Krysta </a:t>
            </a:r>
            <a:r>
              <a:rPr lang="en-US" dirty="0">
                <a:solidFill>
                  <a:schemeClr val="tx1"/>
                </a:solidFill>
                <a:latin typeface="Arial" panose="020B0604020202020204" pitchFamily="34" charset="0"/>
                <a:cs typeface="Arial" panose="020B0604020202020204" pitchFamily="34" charset="0"/>
              </a:rPr>
              <a:t>McNutt</a:t>
            </a:r>
          </a:p>
        </p:txBody>
      </p:sp>
      <p:sp>
        <p:nvSpPr>
          <p:cNvPr id="21" name="TextBox 20">
            <a:extLst>
              <a:ext uri="{FF2B5EF4-FFF2-40B4-BE49-F238E27FC236}">
                <a16:creationId xmlns:a16="http://schemas.microsoft.com/office/drawing/2014/main" id="{0B2ACF80-C46F-8048-9EB4-950C9E222B3D}"/>
              </a:ext>
            </a:extLst>
          </p:cNvPr>
          <p:cNvSpPr txBox="1"/>
          <p:nvPr userDrawn="1"/>
        </p:nvSpPr>
        <p:spPr>
          <a:xfrm>
            <a:off x="2862356" y="4873752"/>
            <a:ext cx="2743200" cy="369332"/>
          </a:xfrm>
          <a:prstGeom prst="rect">
            <a:avLst/>
          </a:prstGeom>
          <a:noFill/>
        </p:spPr>
        <p:txBody>
          <a:bodyPr wrap="square" rtlCol="0">
            <a:spAutoFit/>
          </a:bodyPr>
          <a:lstStyle/>
          <a:p>
            <a:pPr algn="ctr"/>
            <a:r>
              <a:rPr lang="en-US" dirty="0">
                <a:solidFill>
                  <a:schemeClr val="tx1"/>
                </a:solidFill>
                <a:latin typeface="Arial" panose="020B0604020202020204" pitchFamily="34" charset="0"/>
                <a:cs typeface="Arial" panose="020B0604020202020204" pitchFamily="34" charset="0"/>
              </a:rPr>
              <a:t>Michelle </a:t>
            </a:r>
            <a:r>
              <a:rPr lang="en-US" dirty="0" err="1" smtClean="0">
                <a:solidFill>
                  <a:schemeClr val="tx1"/>
                </a:solidFill>
                <a:latin typeface="Arial" panose="020B0604020202020204" pitchFamily="34" charset="0"/>
                <a:cs typeface="Arial" panose="020B0604020202020204" pitchFamily="34" charset="0"/>
              </a:rPr>
              <a:t>Brailey</a:t>
            </a:r>
            <a:endParaRPr lang="en-US" dirty="0">
              <a:solidFill>
                <a:schemeClr val="tx1"/>
              </a:solidFill>
              <a:latin typeface="Arial" panose="020B0604020202020204" pitchFamily="34" charset="0"/>
              <a:cs typeface="Arial" panose="020B0604020202020204" pitchFamily="34" charset="0"/>
            </a:endParaRPr>
          </a:p>
        </p:txBody>
      </p:sp>
      <p:sp>
        <p:nvSpPr>
          <p:cNvPr id="22" name="TextBox 21">
            <a:extLst>
              <a:ext uri="{FF2B5EF4-FFF2-40B4-BE49-F238E27FC236}">
                <a16:creationId xmlns:a16="http://schemas.microsoft.com/office/drawing/2014/main" id="{40719E68-A586-2E4E-AA56-218C503D4F4E}"/>
              </a:ext>
            </a:extLst>
          </p:cNvPr>
          <p:cNvSpPr txBox="1"/>
          <p:nvPr userDrawn="1"/>
        </p:nvSpPr>
        <p:spPr>
          <a:xfrm>
            <a:off x="6698995" y="4873752"/>
            <a:ext cx="2743200" cy="1089529"/>
          </a:xfrm>
          <a:prstGeom prst="rect">
            <a:avLst/>
          </a:prstGeom>
          <a:noFill/>
        </p:spPr>
        <p:txBody>
          <a:bodyPr wrap="square" rtlCol="0">
            <a:spAutoFit/>
          </a:bodyPr>
          <a:lstStyle/>
          <a:p>
            <a:pPr algn="ctr">
              <a:lnSpc>
                <a:spcPct val="120000"/>
              </a:lnSpc>
            </a:pPr>
            <a:r>
              <a:rPr lang="en-US" dirty="0">
                <a:solidFill>
                  <a:schemeClr val="tx1"/>
                </a:solidFill>
                <a:latin typeface="Arial" panose="020B0604020202020204" pitchFamily="34" charset="0"/>
                <a:cs typeface="Arial" panose="020B0604020202020204" pitchFamily="34" charset="0"/>
              </a:rPr>
              <a:t>Luc </a:t>
            </a:r>
            <a:r>
              <a:rPr lang="en-US" dirty="0" err="1">
                <a:solidFill>
                  <a:schemeClr val="tx1"/>
                </a:solidFill>
                <a:latin typeface="Arial" panose="020B0604020202020204" pitchFamily="34" charset="0"/>
                <a:cs typeface="Arial" panose="020B0604020202020204" pitchFamily="34" charset="0"/>
              </a:rPr>
              <a:t>Fagnan</a:t>
            </a:r>
            <a:endParaRPr lang="en-US" dirty="0">
              <a:solidFill>
                <a:schemeClr val="tx1"/>
              </a:solidFill>
              <a:latin typeface="Arial" panose="020B0604020202020204" pitchFamily="34" charset="0"/>
              <a:cs typeface="Arial" panose="020B0604020202020204" pitchFamily="34" charset="0"/>
            </a:endParaRPr>
          </a:p>
          <a:p>
            <a:pPr algn="ctr">
              <a:lnSpc>
                <a:spcPct val="120000"/>
              </a:lnSpc>
            </a:pPr>
            <a:r>
              <a:rPr lang="en-US" dirty="0">
                <a:solidFill>
                  <a:schemeClr val="tx1"/>
                </a:solidFill>
                <a:latin typeface="Arial" panose="020B0604020202020204" pitchFamily="34" charset="0"/>
                <a:cs typeface="Arial" panose="020B0604020202020204" pitchFamily="34" charset="0"/>
              </a:rPr>
              <a:t>Julia Guy</a:t>
            </a:r>
          </a:p>
          <a:p>
            <a:pPr algn="ctr">
              <a:lnSpc>
                <a:spcPct val="120000"/>
              </a:lnSpc>
            </a:pPr>
            <a:r>
              <a:rPr lang="en-US" dirty="0">
                <a:solidFill>
                  <a:schemeClr val="tx1"/>
                </a:solidFill>
                <a:latin typeface="Arial" panose="020B0604020202020204" pitchFamily="34" charset="0"/>
                <a:cs typeface="Arial" panose="020B0604020202020204" pitchFamily="34" charset="0"/>
              </a:rPr>
              <a:t>Michael B. </a:t>
            </a:r>
            <a:r>
              <a:rPr lang="en-US" dirty="0" smtClean="0">
                <a:solidFill>
                  <a:schemeClr val="tx1"/>
                </a:solidFill>
                <a:latin typeface="Arial" panose="020B0604020202020204" pitchFamily="34" charset="0"/>
                <a:cs typeface="Arial" panose="020B0604020202020204" pitchFamily="34" charset="0"/>
              </a:rPr>
              <a:t>McNally</a:t>
            </a:r>
            <a:endParaRPr lang="en-US"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79668474"/>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4_Acknowledgm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D0E2942-34EE-7D4A-A7C8-5B01D8AF2F92}"/>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ACKNOWLEDGMENT</a:t>
            </a:r>
            <a:endParaRPr lang="en-US" sz="4000" b="1" dirty="0">
              <a:solidFill>
                <a:schemeClr val="bg1"/>
              </a:solidFill>
            </a:endParaRP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791600" y="5419440"/>
            <a:ext cx="2480400" cy="677976"/>
          </a:xfrm>
          <a:prstGeom prst="rect">
            <a:avLst/>
          </a:prstGeom>
        </p:spPr>
      </p:pic>
      <p:sp>
        <p:nvSpPr>
          <p:cNvPr id="9" name="TextBox 8">
            <a:extLst>
              <a:ext uri="{FF2B5EF4-FFF2-40B4-BE49-F238E27FC236}">
                <a16:creationId xmlns:a16="http://schemas.microsoft.com/office/drawing/2014/main" id="{5B2CE003-7D14-4BB7-84C6-AFD3B741B256}"/>
              </a:ext>
            </a:extLst>
          </p:cNvPr>
          <p:cNvSpPr txBox="1"/>
          <p:nvPr userDrawn="1"/>
        </p:nvSpPr>
        <p:spPr>
          <a:xfrm>
            <a:off x="1282643" y="1985869"/>
            <a:ext cx="9740957" cy="3046988"/>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400" baseline="0" dirty="0">
                <a:solidFill>
                  <a:schemeClr val="bg2">
                    <a:lumMod val="10000"/>
                  </a:schemeClr>
                </a:solidFill>
                <a:latin typeface="Arial" panose="020B0604020202020204" pitchFamily="34" charset="0"/>
                <a:cs typeface="Arial" panose="020B0604020202020204" pitchFamily="34" charset="0"/>
              </a:rPr>
              <a:t>The Opening Up Copyright (OUC) module series is made available by the University of Alberta Copyright Office.</a:t>
            </a:r>
          </a:p>
          <a:p>
            <a:pPr marL="0" marR="0" lvl="0" indent="0" algn="ctr" defTabSz="457200" rtl="0" eaLnBrk="1" fontAlgn="auto" latinLnBrk="0" hangingPunct="1">
              <a:lnSpc>
                <a:spcPct val="100000"/>
              </a:lnSpc>
              <a:spcBef>
                <a:spcPts val="0"/>
              </a:spcBef>
              <a:spcAft>
                <a:spcPts val="0"/>
              </a:spcAft>
              <a:buClrTx/>
              <a:buSzTx/>
              <a:buFontTx/>
              <a:buNone/>
              <a:tabLst/>
              <a:defRPr/>
            </a:pPr>
            <a:endParaRPr lang="en-US" sz="2400" baseline="0" dirty="0">
              <a:solidFill>
                <a:schemeClr val="bg2">
                  <a:lumMod val="10000"/>
                </a:schemeClr>
              </a:solidFill>
              <a:latin typeface="Arial" panose="020B0604020202020204" pitchFamily="34" charset="0"/>
              <a:cs typeface="Arial" panose="020B0604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lang="en-US" sz="2400" baseline="0" dirty="0">
                <a:solidFill>
                  <a:schemeClr val="bg2">
                    <a:lumMod val="10000"/>
                  </a:schemeClr>
                </a:solidFill>
                <a:latin typeface="Arial" panose="020B0604020202020204" pitchFamily="34" charset="0"/>
                <a:cs typeface="Arial" panose="020B0604020202020204" pitchFamily="34" charset="0"/>
              </a:rPr>
              <a:t>OUC modules have been produced with the assistance of funding at the University of Alberta through its Centre for Teaching and Learning's Teaching and Learning Enhancement Fund (TLEF) (2017-21) and OER Grant Program (2020), and through a Support for the Advancement of Scholarship (SAS) grant (2021).</a:t>
            </a:r>
          </a:p>
        </p:txBody>
      </p:sp>
    </p:spTree>
    <p:extLst>
      <p:ext uri="{BB962C8B-B14F-4D97-AF65-F5344CB8AC3E}">
        <p14:creationId xmlns:p14="http://schemas.microsoft.com/office/powerpoint/2010/main" val="186560614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896F0E2-16C5-024A-B360-E40F0382DBD5}"/>
              </a:ext>
            </a:extLst>
          </p:cNvPr>
          <p:cNvSpPr>
            <a:spLocks noGrp="1"/>
          </p:cNvSpPr>
          <p:nvPr>
            <p:ph type="body" sz="quarter" idx="15"/>
          </p:nvPr>
        </p:nvSpPr>
        <p:spPr>
          <a:xfrm>
            <a:off x="851192" y="1841277"/>
            <a:ext cx="10502608" cy="4250430"/>
          </a:xfrm>
          <a:prstGeom prst="rect">
            <a:avLst/>
          </a:prstGeom>
        </p:spPr>
        <p:txBody>
          <a:bodyPr/>
          <a:lstStyle>
            <a:lvl1pPr marL="0" indent="0">
              <a:buNone/>
              <a:defRPr sz="2000" baseline="0">
                <a:solidFill>
                  <a:schemeClr val="bg2">
                    <a:lumMod val="50000"/>
                  </a:schemeClr>
                </a:solidFill>
              </a:defRPr>
            </a:lvl1pPr>
          </a:lstStyle>
          <a:p>
            <a:pPr lvl="0"/>
            <a:r>
              <a:rPr lang="en-US" dirty="0"/>
              <a:t>Edit Master text styles</a:t>
            </a:r>
          </a:p>
        </p:txBody>
      </p:sp>
      <p:sp>
        <p:nvSpPr>
          <p:cNvPr id="4" name="TextBox 3">
            <a:extLst>
              <a:ext uri="{FF2B5EF4-FFF2-40B4-BE49-F238E27FC236}">
                <a16:creationId xmlns:a16="http://schemas.microsoft.com/office/drawing/2014/main" id="{161200C4-8EC0-5A48-AF35-9A3ECBDC1FB3}"/>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CASES AND LEGISLATION</a:t>
            </a:r>
            <a:endParaRPr lang="en-US" sz="4000" b="1" dirty="0">
              <a:solidFill>
                <a:schemeClr val="bg1"/>
              </a:solidFill>
            </a:endParaRPr>
          </a:p>
        </p:txBody>
      </p:sp>
    </p:spTree>
    <p:extLst>
      <p:ext uri="{BB962C8B-B14F-4D97-AF65-F5344CB8AC3E}">
        <p14:creationId xmlns:p14="http://schemas.microsoft.com/office/powerpoint/2010/main" val="313895087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5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a:prstGeom prst="rect">
            <a:avLst/>
          </a:prstGeom>
        </p:spPr>
        <p:txBody>
          <a:bodyPr anchor="b"/>
          <a:lstStyle>
            <a:lvl1pPr algn="ctr">
              <a:defRPr sz="6000" b="1" i="0" baseline="0">
                <a:solidFill>
                  <a:srgbClr val="004950"/>
                </a:solidFill>
                <a:latin typeface="Arial" panose="020B0604020202020204" pitchFamily="34" charset="0"/>
              </a:defRPr>
            </a:lvl1pPr>
          </a:lstStyle>
          <a:p>
            <a:r>
              <a:rPr lang="en-US" dirty="0"/>
              <a:t>Level 5</a:t>
            </a:r>
          </a:p>
        </p:txBody>
      </p:sp>
      <p:sp>
        <p:nvSpPr>
          <p:cNvPr id="3" name="Subtitle 2"/>
          <p:cNvSpPr>
            <a:spLocks noGrp="1"/>
          </p:cNvSpPr>
          <p:nvPr>
            <p:ph type="subTitle" idx="1" hasCustomPrompt="1"/>
          </p:nvPr>
        </p:nvSpPr>
        <p:spPr>
          <a:xfrm>
            <a:off x="1524000" y="3602038"/>
            <a:ext cx="9144000" cy="1655762"/>
          </a:xfrm>
          <a:prstGeom prst="rect">
            <a:avLst/>
          </a:prstGeom>
        </p:spPr>
        <p:txBody>
          <a:bodyPr/>
          <a:lstStyle>
            <a:lvl1pPr marL="0" indent="0" algn="ctr">
              <a:buNone/>
              <a:defRPr sz="2400" b="0" i="0" baseline="0">
                <a:solidFill>
                  <a:schemeClr val="bg2">
                    <a:lumMod val="10000"/>
                  </a:schemeClr>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a:t>
            </a:r>
          </a:p>
        </p:txBody>
      </p:sp>
      <p:pic>
        <p:nvPicPr>
          <p:cNvPr id="5" name="Picture 2" descr="Image result for cc-by">
            <a:hlinkClick r:id="rId3"/>
            <a:extLst>
              <a:ext uri="{FF2B5EF4-FFF2-40B4-BE49-F238E27FC236}">
                <a16:creationId xmlns:a16="http://schemas.microsoft.com/office/drawing/2014/main" id="{0A184503-A0DC-8740-942C-725B38E95C6C}"/>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0560127" y="5880819"/>
            <a:ext cx="1106542" cy="390456"/>
          </a:xfrm>
          <a:prstGeom prst="rect">
            <a:avLst/>
          </a:prstGeom>
          <a:noFill/>
          <a:extLst>
            <a:ext uri="{909E8E84-426E-40DD-AFC4-6F175D3DCCD1}">
              <a14:hiddenFill xmlns:a14="http://schemas.microsoft.com/office/drawing/2010/main">
                <a:solidFill>
                  <a:srgbClr val="FFFFFF"/>
                </a:solidFill>
              </a14:hiddenFill>
            </a:ext>
          </a:extLst>
        </p:spPr>
      </p:pic>
      <p:sp>
        <p:nvSpPr>
          <p:cNvPr id="6" name="Text Placeholder 9">
            <a:extLst>
              <a:ext uri="{FF2B5EF4-FFF2-40B4-BE49-F238E27FC236}">
                <a16:creationId xmlns:a16="http://schemas.microsoft.com/office/drawing/2014/main" id="{4EDC62F5-229E-3B49-A44F-9DCD1D73E240}"/>
              </a:ext>
            </a:extLst>
          </p:cNvPr>
          <p:cNvSpPr>
            <a:spLocks noGrp="1"/>
          </p:cNvSpPr>
          <p:nvPr>
            <p:ph type="body" sz="quarter" idx="10" hasCustomPrompt="1"/>
          </p:nvPr>
        </p:nvSpPr>
        <p:spPr>
          <a:xfrm>
            <a:off x="10380663" y="6270625"/>
            <a:ext cx="1428750" cy="374650"/>
          </a:xfrm>
          <a:prstGeom prst="rect">
            <a:avLst/>
          </a:prstGeom>
        </p:spPr>
        <p:txBody>
          <a:bodyPr/>
          <a:lstStyle>
            <a:lvl1pPr marL="0" indent="0" algn="ctr">
              <a:buNone/>
              <a:defRPr sz="1800"/>
            </a:lvl1pPr>
          </a:lstStyle>
          <a:p>
            <a:pPr lvl="0"/>
            <a:r>
              <a:rPr lang="en-US" dirty="0"/>
              <a:t>Month Year</a:t>
            </a:r>
          </a:p>
        </p:txBody>
      </p:sp>
      <p:sp>
        <p:nvSpPr>
          <p:cNvPr id="8" name="TextBox 7"/>
          <p:cNvSpPr txBox="1"/>
          <p:nvPr userDrawn="1"/>
        </p:nvSpPr>
        <p:spPr>
          <a:xfrm>
            <a:off x="2888714" y="6134784"/>
            <a:ext cx="6414572"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100" kern="1200" dirty="0">
                <a:solidFill>
                  <a:schemeClr val="bg2">
                    <a:lumMod val="10000"/>
                  </a:schemeClr>
                </a:solidFill>
                <a:effectLst/>
                <a:latin typeface="+mn-lt"/>
                <a:ea typeface="+mn-ea"/>
                <a:cs typeface="+mn-cs"/>
              </a:rPr>
              <a:t>This instructional module is not intended as legal advice. </a:t>
            </a:r>
            <a:r>
              <a:rPr lang="en-US" sz="1100" kern="1200" dirty="0" smtClean="0">
                <a:solidFill>
                  <a:schemeClr val="bg2">
                    <a:lumMod val="10000"/>
                  </a:schemeClr>
                </a:solidFill>
                <a:effectLst/>
                <a:latin typeface="+mn-lt"/>
                <a:ea typeface="+mn-ea"/>
                <a:cs typeface="+mn-cs"/>
              </a:rPr>
              <a:t>All </a:t>
            </a:r>
            <a:r>
              <a:rPr lang="en-US" sz="1100" kern="1200" dirty="0">
                <a:solidFill>
                  <a:schemeClr val="bg2">
                    <a:lumMod val="10000"/>
                  </a:schemeClr>
                </a:solidFill>
                <a:effectLst/>
                <a:latin typeface="+mn-lt"/>
                <a:ea typeface="+mn-ea"/>
                <a:cs typeface="+mn-cs"/>
              </a:rPr>
              <a:t>Opening Up Copyright modules are made available under a </a:t>
            </a:r>
            <a:r>
              <a:rPr lang="en-US" sz="1100" u="sng" kern="1200" dirty="0">
                <a:solidFill>
                  <a:schemeClr val="bg2">
                    <a:lumMod val="10000"/>
                  </a:schemeClr>
                </a:solidFill>
                <a:effectLst/>
                <a:latin typeface="+mn-lt"/>
                <a:ea typeface="+mn-ea"/>
                <a:cs typeface="+mn-cs"/>
                <a:hlinkClick r:id="rId3"/>
              </a:rPr>
              <a:t>Creative Commons Attribution 4.0 (CC-BY-4.0) International license</a:t>
            </a:r>
            <a:r>
              <a:rPr lang="en-US" sz="1100" kern="1200" dirty="0">
                <a:solidFill>
                  <a:schemeClr val="bg2">
                    <a:lumMod val="10000"/>
                  </a:schemeClr>
                </a:solidFill>
                <a:effectLst/>
                <a:latin typeface="+mn-lt"/>
                <a:ea typeface="+mn-ea"/>
                <a:cs typeface="+mn-cs"/>
              </a:rPr>
              <a:t>. </a:t>
            </a:r>
          </a:p>
          <a:p>
            <a:endParaRPr lang="en-US" sz="1400" dirty="0">
              <a:solidFill>
                <a:schemeClr val="bg2">
                  <a:lumMod val="10000"/>
                </a:schemeClr>
              </a:solidFill>
            </a:endParaRPr>
          </a:p>
        </p:txBody>
      </p:sp>
      <p:pic>
        <p:nvPicPr>
          <p:cNvPr id="9" name="Picture 8"/>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706809" y="4396582"/>
            <a:ext cx="2718000" cy="742920"/>
          </a:xfrm>
          <a:prstGeom prst="rect">
            <a:avLst/>
          </a:prstGeom>
        </p:spPr>
      </p:pic>
    </p:spTree>
    <p:extLst>
      <p:ext uri="{BB962C8B-B14F-4D97-AF65-F5344CB8AC3E}">
        <p14:creationId xmlns:p14="http://schemas.microsoft.com/office/powerpoint/2010/main" val="2980894540"/>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5_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825625"/>
            <a:ext cx="5181600" cy="4351338"/>
          </a:xfrm>
          <a:prstGeom prst="rect">
            <a:avLst/>
          </a:prstGeom>
        </p:spPr>
        <p:txBody>
          <a:bodyPr/>
          <a:lstStyle>
            <a:lvl1pPr>
              <a:defRPr b="0" i="0" baseline="0">
                <a:solidFill>
                  <a:schemeClr val="bg2">
                    <a:lumMod val="10000"/>
                  </a:schemeClr>
                </a:solidFill>
                <a:latin typeface="Arial" panose="020B0604020202020204" pitchFamily="34" charset="0"/>
              </a:defRPr>
            </a:lvl1pPr>
            <a:lvl2pPr>
              <a:defRPr b="0" i="0" baseline="0">
                <a:solidFill>
                  <a:schemeClr val="bg2">
                    <a:lumMod val="10000"/>
                  </a:schemeClr>
                </a:solidFill>
                <a:latin typeface="Arial" panose="020B0604020202020204" pitchFamily="34" charset="0"/>
              </a:defRPr>
            </a:lvl2pPr>
            <a:lvl3pPr>
              <a:defRPr b="0" i="0" baseline="0">
                <a:solidFill>
                  <a:schemeClr val="bg2">
                    <a:lumMod val="10000"/>
                  </a:schemeClr>
                </a:solidFill>
                <a:latin typeface="Arial" panose="020B0604020202020204" pitchFamily="34" charset="0"/>
              </a:defRPr>
            </a:lvl3pPr>
            <a:lvl4pPr>
              <a:defRPr b="0" i="0" baseline="0">
                <a:solidFill>
                  <a:schemeClr val="bg2">
                    <a:lumMod val="10000"/>
                  </a:schemeClr>
                </a:solidFill>
                <a:latin typeface="Arial" panose="020B0604020202020204" pitchFamily="34" charset="0"/>
              </a:defRPr>
            </a:lvl4pPr>
            <a:lvl5pPr>
              <a:defRPr b="0" i="0" baseline="0">
                <a:solidFill>
                  <a:schemeClr val="bg2">
                    <a:lumMod val="10000"/>
                  </a:schemeClr>
                </a:solidFill>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2"/>
          <p:cNvSpPr>
            <a:spLocks noGrp="1"/>
          </p:cNvSpPr>
          <p:nvPr>
            <p:ph sz="half" idx="13"/>
          </p:nvPr>
        </p:nvSpPr>
        <p:spPr>
          <a:xfrm>
            <a:off x="6172200" y="1825625"/>
            <a:ext cx="5181600" cy="4351338"/>
          </a:xfrm>
          <a:prstGeom prst="rect">
            <a:avLst/>
          </a:prstGeom>
        </p:spPr>
        <p:txBody>
          <a:bodyPr/>
          <a:lstStyle>
            <a:lvl1pPr>
              <a:defRPr b="0" i="0" baseline="0">
                <a:solidFill>
                  <a:schemeClr val="bg2">
                    <a:lumMod val="10000"/>
                  </a:schemeClr>
                </a:solidFill>
                <a:latin typeface="Arial" panose="020B0604020202020204" pitchFamily="34" charset="0"/>
              </a:defRPr>
            </a:lvl1pPr>
            <a:lvl2pPr>
              <a:defRPr b="0" i="0" baseline="0">
                <a:solidFill>
                  <a:schemeClr val="bg2">
                    <a:lumMod val="10000"/>
                  </a:schemeClr>
                </a:solidFill>
                <a:latin typeface="Arial" panose="020B0604020202020204" pitchFamily="34" charset="0"/>
              </a:defRPr>
            </a:lvl2pPr>
            <a:lvl3pPr>
              <a:defRPr b="0" i="0" baseline="0">
                <a:solidFill>
                  <a:schemeClr val="bg2">
                    <a:lumMod val="10000"/>
                  </a:schemeClr>
                </a:solidFill>
                <a:latin typeface="Arial" panose="020B0604020202020204" pitchFamily="34" charset="0"/>
              </a:defRPr>
            </a:lvl3pPr>
            <a:lvl4pPr>
              <a:defRPr b="0" i="0" baseline="0">
                <a:solidFill>
                  <a:schemeClr val="bg2">
                    <a:lumMod val="10000"/>
                  </a:schemeClr>
                </a:solidFill>
                <a:latin typeface="Arial" panose="020B0604020202020204" pitchFamily="34" charset="0"/>
              </a:defRPr>
            </a:lvl4pPr>
            <a:lvl5pPr>
              <a:defRPr b="0" i="0" baseline="0">
                <a:solidFill>
                  <a:schemeClr val="bg2">
                    <a:lumMod val="10000"/>
                  </a:schemeClr>
                </a:solidFill>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1">
            <a:extLst>
              <a:ext uri="{FF2B5EF4-FFF2-40B4-BE49-F238E27FC236}">
                <a16:creationId xmlns:a16="http://schemas.microsoft.com/office/drawing/2014/main" id="{DE87C7C1-3175-7D47-B0F6-A14B65210A9B}"/>
              </a:ext>
            </a:extLst>
          </p:cNvPr>
          <p:cNvSpPr>
            <a:spLocks noGrp="1"/>
          </p:cNvSpPr>
          <p:nvPr>
            <p:ph type="title" hasCustomPrompt="1"/>
          </p:nvPr>
        </p:nvSpPr>
        <p:spPr>
          <a:xfrm>
            <a:off x="2671282" y="524256"/>
            <a:ext cx="8682518" cy="938785"/>
          </a:xfrm>
          <a:prstGeom prst="rect">
            <a:avLst/>
          </a:prstGeom>
        </p:spPr>
        <p:txBody>
          <a:bodyPr anchor="ctr" anchorCtr="0"/>
          <a:lstStyle>
            <a:lvl1pPr algn="ctr">
              <a:lnSpc>
                <a:spcPct val="70000"/>
              </a:lnSpc>
              <a:defRPr sz="4000" b="1" i="0" baseline="0">
                <a:solidFill>
                  <a:schemeClr val="bg1"/>
                </a:solidFill>
                <a:latin typeface="Arial" panose="020B0604020202020204" pitchFamily="34" charset="0"/>
              </a:defRPr>
            </a:lvl1pPr>
          </a:lstStyle>
          <a:p>
            <a:r>
              <a:rPr lang="en-US" dirty="0" smtClean="0"/>
              <a:t>LEVEL 5</a:t>
            </a:r>
            <a:br>
              <a:rPr lang="en-US" dirty="0" smtClean="0"/>
            </a:br>
            <a:r>
              <a:rPr lang="en-US" dirty="0" smtClean="0"/>
              <a:t>TITLE PLACEHOLDER</a:t>
            </a:r>
            <a:endParaRPr lang="en-US" dirty="0"/>
          </a:p>
        </p:txBody>
      </p:sp>
    </p:spTree>
    <p:extLst>
      <p:ext uri="{BB962C8B-B14F-4D97-AF65-F5344CB8AC3E}">
        <p14:creationId xmlns:p14="http://schemas.microsoft.com/office/powerpoint/2010/main" val="1760561819"/>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5_Thank You">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994EEDD-FF07-6D45-BFC9-5577D3EB2006}"/>
              </a:ext>
            </a:extLst>
          </p:cNvPr>
          <p:cNvSpPr txBox="1"/>
          <p:nvPr userDrawn="1"/>
        </p:nvSpPr>
        <p:spPr>
          <a:xfrm>
            <a:off x="2671282" y="512064"/>
            <a:ext cx="8682518" cy="963149"/>
          </a:xfrm>
          <a:prstGeom prst="rect">
            <a:avLst/>
          </a:prstGeom>
          <a:noFill/>
        </p:spPr>
        <p:txBody>
          <a:bodyPr wrap="square" rtlCol="0">
            <a:spAutoFit/>
          </a:bodyPr>
          <a:lstStyle/>
          <a:p>
            <a:pPr algn="ctr">
              <a:lnSpc>
                <a:spcPct val="70000"/>
              </a:lnSpc>
            </a:pPr>
            <a:r>
              <a:rPr lang="en-CA" sz="4000" b="1" dirty="0">
                <a:solidFill>
                  <a:schemeClr val="bg1"/>
                </a:solidFill>
              </a:rPr>
              <a:t>THANK  YOU  FOR YOUR ATTENTION</a:t>
            </a:r>
            <a:endParaRPr lang="en-US" sz="4000" b="1" dirty="0">
              <a:solidFill>
                <a:schemeClr val="bg1"/>
              </a:solidFill>
            </a:endParaRPr>
          </a:p>
        </p:txBody>
      </p:sp>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16503" y="2534733"/>
            <a:ext cx="11368800" cy="2820971"/>
          </a:xfrm>
          <a:prstGeom prst="rect">
            <a:avLst/>
          </a:prstGeom>
        </p:spPr>
      </p:pic>
    </p:spTree>
    <p:extLst>
      <p:ext uri="{BB962C8B-B14F-4D97-AF65-F5344CB8AC3E}">
        <p14:creationId xmlns:p14="http://schemas.microsoft.com/office/powerpoint/2010/main" val="2120991299"/>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5_Question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84AA2D9-69DC-6747-B80C-A8EA1E59F41F}"/>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US" sz="4000" b="1" dirty="0" smtClean="0">
                <a:solidFill>
                  <a:schemeClr val="bg1"/>
                </a:solidFill>
              </a:rPr>
              <a:t>QUESTIONS</a:t>
            </a:r>
            <a:endParaRPr lang="en-US" sz="4000" b="1" dirty="0">
              <a:solidFill>
                <a:schemeClr val="bg1"/>
              </a:solidFill>
            </a:endParaRPr>
          </a:p>
        </p:txBody>
      </p:sp>
      <p:sp>
        <p:nvSpPr>
          <p:cNvPr id="5" name="Text Placeholder 14"/>
          <p:cNvSpPr>
            <a:spLocks noGrp="1"/>
          </p:cNvSpPr>
          <p:nvPr>
            <p:ph type="body" sz="quarter" idx="15" hasCustomPrompt="1"/>
          </p:nvPr>
        </p:nvSpPr>
        <p:spPr>
          <a:xfrm>
            <a:off x="6206109" y="1831975"/>
            <a:ext cx="5260975" cy="4351338"/>
          </a:xfrm>
          <a:prstGeom prst="rect">
            <a:avLst/>
          </a:prstGeom>
        </p:spPr>
        <p:txBody>
          <a:bodyPr/>
          <a:lstStyle>
            <a:lvl1pPr marL="447675" indent="-331788">
              <a:buFont typeface="+mj-lt"/>
              <a:buAutoNum type="arabicPeriod" startAt="2"/>
              <a:defRPr sz="2000">
                <a:solidFill>
                  <a:schemeClr val="bg2">
                    <a:lumMod val="10000"/>
                  </a:schemeClr>
                </a:solidFill>
              </a:defRPr>
            </a:lvl1pPr>
            <a:lvl2pPr marL="895350" indent="-355600">
              <a:buFont typeface="+mj-lt"/>
              <a:buAutoNum type="alphaLcPeriod"/>
              <a:defRPr sz="2000">
                <a:solidFill>
                  <a:schemeClr val="bg2">
                    <a:lumMod val="10000"/>
                  </a:schemeClr>
                </a:solidFill>
              </a:defRPr>
            </a:lvl2pPr>
          </a:lstStyle>
          <a:p>
            <a:pPr lvl="0"/>
            <a:r>
              <a:rPr lang="en-US" dirty="0" smtClean="0"/>
              <a:t>Question…</a:t>
            </a:r>
          </a:p>
          <a:p>
            <a:pPr lvl="1"/>
            <a:r>
              <a:rPr lang="en-US" dirty="0" smtClean="0"/>
              <a:t>Answer [incorrect in black]</a:t>
            </a:r>
          </a:p>
          <a:p>
            <a:pPr lvl="1"/>
            <a:r>
              <a:rPr lang="en-US" dirty="0" smtClean="0"/>
              <a:t>Answer [correct in bolded green]</a:t>
            </a:r>
          </a:p>
        </p:txBody>
      </p:sp>
      <p:sp>
        <p:nvSpPr>
          <p:cNvPr id="6" name="Text Placeholder 14"/>
          <p:cNvSpPr>
            <a:spLocks noGrp="1"/>
          </p:cNvSpPr>
          <p:nvPr>
            <p:ph type="body" sz="quarter" idx="16" hasCustomPrompt="1"/>
          </p:nvPr>
        </p:nvSpPr>
        <p:spPr>
          <a:xfrm>
            <a:off x="808101" y="1838071"/>
            <a:ext cx="5260975" cy="4351338"/>
          </a:xfrm>
          <a:prstGeom prst="rect">
            <a:avLst/>
          </a:prstGeom>
        </p:spPr>
        <p:txBody>
          <a:bodyPr/>
          <a:lstStyle>
            <a:lvl1pPr marL="447675" indent="-331788">
              <a:buFont typeface="+mj-lt"/>
              <a:buAutoNum type="arabicPeriod"/>
              <a:defRPr sz="2000">
                <a:solidFill>
                  <a:schemeClr val="bg2">
                    <a:lumMod val="10000"/>
                  </a:schemeClr>
                </a:solidFill>
              </a:defRPr>
            </a:lvl1pPr>
            <a:lvl2pPr marL="895350" indent="-355600">
              <a:buFont typeface="+mj-lt"/>
              <a:buAutoNum type="alphaLcPeriod"/>
              <a:defRPr sz="2000">
                <a:solidFill>
                  <a:schemeClr val="bg2">
                    <a:lumMod val="10000"/>
                  </a:schemeClr>
                </a:solidFill>
              </a:defRPr>
            </a:lvl2pPr>
          </a:lstStyle>
          <a:p>
            <a:pPr lvl="0"/>
            <a:r>
              <a:rPr lang="en-US" dirty="0" smtClean="0"/>
              <a:t>Question…</a:t>
            </a:r>
          </a:p>
          <a:p>
            <a:pPr lvl="1"/>
            <a:r>
              <a:rPr lang="en-US" dirty="0" smtClean="0"/>
              <a:t>Answer [incorrect in black]</a:t>
            </a:r>
          </a:p>
          <a:p>
            <a:pPr lvl="1"/>
            <a:r>
              <a:rPr lang="en-US" dirty="0" smtClean="0"/>
              <a:t>Answer [correct in bolded green]</a:t>
            </a:r>
          </a:p>
        </p:txBody>
      </p:sp>
    </p:spTree>
    <p:extLst>
      <p:ext uri="{BB962C8B-B14F-4D97-AF65-F5344CB8AC3E}">
        <p14:creationId xmlns:p14="http://schemas.microsoft.com/office/powerpoint/2010/main" val="2953801078"/>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5_Referenc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C3DA107-6991-D743-BFF9-91C702F60A5E}"/>
              </a:ext>
            </a:extLst>
          </p:cNvPr>
          <p:cNvSpPr>
            <a:spLocks noGrp="1"/>
          </p:cNvSpPr>
          <p:nvPr>
            <p:ph type="body" sz="quarter" idx="15"/>
          </p:nvPr>
        </p:nvSpPr>
        <p:spPr>
          <a:xfrm>
            <a:off x="851192" y="1841277"/>
            <a:ext cx="10502608" cy="4250430"/>
          </a:xfrm>
          <a:prstGeom prst="rect">
            <a:avLst/>
          </a:prstGeom>
        </p:spPr>
        <p:txBody>
          <a:bodyPr/>
          <a:lstStyle>
            <a:lvl1pPr marL="0" indent="0">
              <a:buNone/>
              <a:defRPr sz="2000" baseline="0">
                <a:solidFill>
                  <a:schemeClr val="bg2">
                    <a:lumMod val="10000"/>
                  </a:schemeClr>
                </a:solidFill>
              </a:defRPr>
            </a:lvl1pPr>
          </a:lstStyle>
          <a:p>
            <a:pPr lvl="0"/>
            <a:r>
              <a:rPr lang="en-US" dirty="0"/>
              <a:t>Edit Master text styles</a:t>
            </a:r>
          </a:p>
        </p:txBody>
      </p:sp>
      <p:sp>
        <p:nvSpPr>
          <p:cNvPr id="4" name="TextBox 3">
            <a:extLst>
              <a:ext uri="{FF2B5EF4-FFF2-40B4-BE49-F238E27FC236}">
                <a16:creationId xmlns:a16="http://schemas.microsoft.com/office/drawing/2014/main" id="{684AA2D9-69DC-6747-B80C-A8EA1E59F41F}"/>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REFERENCES AND RESOURCES</a:t>
            </a:r>
            <a:endParaRPr lang="en-US" sz="4000" b="1" dirty="0">
              <a:solidFill>
                <a:schemeClr val="bg1"/>
              </a:solidFill>
            </a:endParaRPr>
          </a:p>
        </p:txBody>
      </p:sp>
    </p:spTree>
    <p:extLst>
      <p:ext uri="{BB962C8B-B14F-4D97-AF65-F5344CB8AC3E}">
        <p14:creationId xmlns:p14="http://schemas.microsoft.com/office/powerpoint/2010/main" val="1481900632"/>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5_Cas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 Placeholder 2">
            <a:extLst>
              <a:ext uri="{FF2B5EF4-FFF2-40B4-BE49-F238E27FC236}">
                <a16:creationId xmlns:a16="http://schemas.microsoft.com/office/drawing/2014/main" id="{9B6C41C9-4394-064A-BEEB-25895413825C}"/>
              </a:ext>
            </a:extLst>
          </p:cNvPr>
          <p:cNvSpPr>
            <a:spLocks noGrp="1"/>
          </p:cNvSpPr>
          <p:nvPr>
            <p:ph type="body" sz="quarter" idx="15"/>
          </p:nvPr>
        </p:nvSpPr>
        <p:spPr>
          <a:xfrm>
            <a:off x="851192" y="1841277"/>
            <a:ext cx="10502608" cy="4250430"/>
          </a:xfrm>
          <a:prstGeom prst="rect">
            <a:avLst/>
          </a:prstGeom>
        </p:spPr>
        <p:txBody>
          <a:bodyPr/>
          <a:lstStyle>
            <a:lvl1pPr marL="0" indent="0">
              <a:buNone/>
              <a:defRPr sz="2000" baseline="0">
                <a:solidFill>
                  <a:schemeClr val="bg2">
                    <a:lumMod val="10000"/>
                  </a:schemeClr>
                </a:solidFill>
              </a:defRPr>
            </a:lvl1pPr>
          </a:lstStyle>
          <a:p>
            <a:pPr lvl="0"/>
            <a:r>
              <a:rPr lang="en-US" dirty="0"/>
              <a:t>Edit Master text styles</a:t>
            </a:r>
          </a:p>
        </p:txBody>
      </p:sp>
      <p:sp>
        <p:nvSpPr>
          <p:cNvPr id="4" name="TextBox 3">
            <a:extLst>
              <a:ext uri="{FF2B5EF4-FFF2-40B4-BE49-F238E27FC236}">
                <a16:creationId xmlns:a16="http://schemas.microsoft.com/office/drawing/2014/main" id="{5A43551B-05EE-A24E-8E4C-4E668B20191A}"/>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CASES AND LEGISLATION</a:t>
            </a:r>
            <a:endParaRPr lang="en-US" sz="4000" b="1" dirty="0">
              <a:solidFill>
                <a:schemeClr val="bg1"/>
              </a:solidFill>
            </a:endParaRPr>
          </a:p>
        </p:txBody>
      </p:sp>
    </p:spTree>
    <p:extLst>
      <p:ext uri="{BB962C8B-B14F-4D97-AF65-F5344CB8AC3E}">
        <p14:creationId xmlns:p14="http://schemas.microsoft.com/office/powerpoint/2010/main" val="3863013848"/>
      </p:ext>
    </p:extLst>
  </p:cSld>
  <p:clrMapOvr>
    <a:masterClrMapping/>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5_Image and Sound Referenc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 Placeholder 2">
            <a:extLst>
              <a:ext uri="{FF2B5EF4-FFF2-40B4-BE49-F238E27FC236}">
                <a16:creationId xmlns:a16="http://schemas.microsoft.com/office/drawing/2014/main" id="{569F7ED0-55FE-1F49-94C4-341FBBCC21CE}"/>
              </a:ext>
            </a:extLst>
          </p:cNvPr>
          <p:cNvSpPr>
            <a:spLocks noGrp="1"/>
          </p:cNvSpPr>
          <p:nvPr>
            <p:ph type="body" sz="quarter" idx="15"/>
          </p:nvPr>
        </p:nvSpPr>
        <p:spPr>
          <a:xfrm>
            <a:off x="851192" y="1841277"/>
            <a:ext cx="10502608" cy="4250430"/>
          </a:xfrm>
          <a:prstGeom prst="rect">
            <a:avLst/>
          </a:prstGeom>
        </p:spPr>
        <p:txBody>
          <a:bodyPr/>
          <a:lstStyle>
            <a:lvl1pPr marL="0" indent="0">
              <a:buNone/>
              <a:defRPr sz="2000" baseline="0">
                <a:solidFill>
                  <a:schemeClr val="bg2">
                    <a:lumMod val="10000"/>
                  </a:schemeClr>
                </a:solidFill>
              </a:defRPr>
            </a:lvl1pPr>
          </a:lstStyle>
          <a:p>
            <a:pPr lvl="0"/>
            <a:r>
              <a:rPr lang="en-US" dirty="0"/>
              <a:t>Edit Master text styles</a:t>
            </a:r>
          </a:p>
        </p:txBody>
      </p:sp>
      <p:sp>
        <p:nvSpPr>
          <p:cNvPr id="7" name="TextBox 6">
            <a:extLst>
              <a:ext uri="{FF2B5EF4-FFF2-40B4-BE49-F238E27FC236}">
                <a16:creationId xmlns:a16="http://schemas.microsoft.com/office/drawing/2014/main" id="{6645C1BA-C3E8-3546-A1C9-74A2592E2C1E}"/>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IMAGE AND SOUND REFERENCES </a:t>
            </a:r>
            <a:endParaRPr lang="en-US" sz="4000" b="1" dirty="0">
              <a:solidFill>
                <a:schemeClr val="bg1"/>
              </a:solidFill>
            </a:endParaRPr>
          </a:p>
        </p:txBody>
      </p:sp>
    </p:spTree>
    <p:extLst>
      <p:ext uri="{BB962C8B-B14F-4D97-AF65-F5344CB8AC3E}">
        <p14:creationId xmlns:p14="http://schemas.microsoft.com/office/powerpoint/2010/main" val="691102979"/>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5_Licensin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FDCE6B1C-113D-5646-8A6A-9A17B208DF8D}"/>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LICENSING AND ATTRIBUTION</a:t>
            </a:r>
            <a:endParaRPr lang="en-US" sz="4000" b="1" dirty="0">
              <a:solidFill>
                <a:schemeClr val="bg1"/>
              </a:solidFill>
            </a:endParaRPr>
          </a:p>
        </p:txBody>
      </p:sp>
      <p:sp>
        <p:nvSpPr>
          <p:cNvPr id="6" name="TextBox 5">
            <a:extLst>
              <a:ext uri="{FF2B5EF4-FFF2-40B4-BE49-F238E27FC236}">
                <a16:creationId xmlns:a16="http://schemas.microsoft.com/office/drawing/2014/main" id="{13DF3B58-3106-D44A-B64C-5EAF0F8A5754}"/>
              </a:ext>
            </a:extLst>
          </p:cNvPr>
          <p:cNvSpPr txBox="1"/>
          <p:nvPr userDrawn="1"/>
        </p:nvSpPr>
        <p:spPr>
          <a:xfrm>
            <a:off x="1455738" y="1718034"/>
            <a:ext cx="9898062" cy="400110"/>
          </a:xfrm>
          <a:prstGeom prst="rect">
            <a:avLst/>
          </a:prstGeom>
          <a:noFill/>
        </p:spPr>
        <p:txBody>
          <a:bodyPr wrap="square" rtlCol="0">
            <a:spAutoFit/>
          </a:bodyPr>
          <a:lstStyle/>
          <a:p>
            <a:r>
              <a:rPr lang="en-US" sz="2000" dirty="0">
                <a:solidFill>
                  <a:schemeClr val="bg2">
                    <a:lumMod val="10000"/>
                  </a:schemeClr>
                </a:solidFill>
                <a:latin typeface="Arial" panose="020B0604020202020204" pitchFamily="34" charset="0"/>
                <a:cs typeface="Arial" panose="020B0604020202020204" pitchFamily="34" charset="0"/>
              </a:rPr>
              <a:t>Suggested Citation:</a:t>
            </a:r>
          </a:p>
        </p:txBody>
      </p:sp>
      <p:sp>
        <p:nvSpPr>
          <p:cNvPr id="8" name="TextBox 7">
            <a:extLst>
              <a:ext uri="{FF2B5EF4-FFF2-40B4-BE49-F238E27FC236}">
                <a16:creationId xmlns:a16="http://schemas.microsoft.com/office/drawing/2014/main" id="{903FCD8B-1F64-0A40-BE7B-88E76136209D}"/>
              </a:ext>
            </a:extLst>
          </p:cNvPr>
          <p:cNvSpPr txBox="1"/>
          <p:nvPr userDrawn="1"/>
        </p:nvSpPr>
        <p:spPr>
          <a:xfrm>
            <a:off x="1455738" y="3441680"/>
            <a:ext cx="9769062" cy="2246769"/>
          </a:xfrm>
          <a:prstGeom prst="rect">
            <a:avLst/>
          </a:prstGeom>
          <a:noFill/>
        </p:spPr>
        <p:txBody>
          <a:bodyPr wrap="square" rtlCol="0">
            <a:spAutoFit/>
          </a:bodyPr>
          <a:lstStyle/>
          <a:p>
            <a:r>
              <a:rPr lang="en-CA" sz="2000" dirty="0">
                <a:solidFill>
                  <a:schemeClr val="bg2">
                    <a:lumMod val="10000"/>
                  </a:schemeClr>
                </a:solidFill>
                <a:latin typeface="Arial" panose="020B0604020202020204" pitchFamily="34" charset="0"/>
                <a:cs typeface="Arial" panose="020B0604020202020204" pitchFamily="34" charset="0"/>
              </a:rPr>
              <a:t>For the project overview and complete list of modules please visit the project website at: </a:t>
            </a:r>
            <a:r>
              <a:rPr lang="en-CA" sz="2000" dirty="0">
                <a:solidFill>
                  <a:schemeClr val="bg2">
                    <a:lumMod val="10000"/>
                  </a:schemeClr>
                </a:solidFill>
                <a:latin typeface="Arial" panose="020B0604020202020204" pitchFamily="34" charset="0"/>
                <a:cs typeface="Arial" panose="020B0604020202020204" pitchFamily="34" charset="0"/>
                <a:hlinkClick r:id="rId3"/>
              </a:rPr>
              <a:t>https://sites.library.ualberta.ca/copyright/</a:t>
            </a:r>
            <a:endParaRPr lang="en-CA" sz="2000" dirty="0">
              <a:solidFill>
                <a:schemeClr val="bg2">
                  <a:lumMod val="10000"/>
                </a:schemeClr>
              </a:solidFill>
              <a:latin typeface="Arial" panose="020B0604020202020204" pitchFamily="34" charset="0"/>
              <a:cs typeface="Arial" panose="020B0604020202020204" pitchFamily="34" charset="0"/>
            </a:endParaRPr>
          </a:p>
          <a:p>
            <a:endParaRPr lang="en-CA" sz="2000" dirty="0">
              <a:solidFill>
                <a:schemeClr val="bg2">
                  <a:lumMod val="10000"/>
                </a:schemeClr>
              </a:solidFill>
              <a:latin typeface="Arial" panose="020B0604020202020204" pitchFamily="34" charset="0"/>
              <a:cs typeface="Arial" panose="020B0604020202020204" pitchFamily="34" charset="0"/>
            </a:endParaRPr>
          </a:p>
          <a:p>
            <a:r>
              <a:rPr lang="en-CA" sz="2000" dirty="0">
                <a:solidFill>
                  <a:schemeClr val="bg2">
                    <a:lumMod val="10000"/>
                  </a:schemeClr>
                </a:solidFill>
                <a:latin typeface="Arial" panose="020B0604020202020204" pitchFamily="34" charset="0"/>
                <a:cs typeface="Arial" panose="020B0604020202020204" pitchFamily="34" charset="0"/>
              </a:rPr>
              <a:t>Questions, comments, and suggestions should be directed </a:t>
            </a:r>
            <a:r>
              <a:rPr lang="en-CA" sz="2000" dirty="0" smtClean="0">
                <a:solidFill>
                  <a:schemeClr val="bg2">
                    <a:lumMod val="10000"/>
                  </a:schemeClr>
                </a:solidFill>
                <a:latin typeface="Arial" panose="020B0604020202020204" pitchFamily="34" charset="0"/>
                <a:cs typeface="Arial" panose="020B0604020202020204" pitchFamily="34" charset="0"/>
              </a:rPr>
              <a:t>to: </a:t>
            </a:r>
            <a:r>
              <a:rPr lang="en-CA" sz="2000" dirty="0">
                <a:solidFill>
                  <a:schemeClr val="bg2">
                    <a:lumMod val="10000"/>
                  </a:schemeClr>
                </a:solidFill>
                <a:latin typeface="Arial" panose="020B0604020202020204" pitchFamily="34" charset="0"/>
                <a:cs typeface="Arial" panose="020B0604020202020204" pitchFamily="34" charset="0"/>
                <a:hlinkClick r:id="rId4"/>
              </a:rPr>
              <a:t>ouc@ualberta.ca</a:t>
            </a:r>
            <a:endParaRPr lang="en-CA" sz="2000" dirty="0">
              <a:solidFill>
                <a:schemeClr val="bg2">
                  <a:lumMod val="10000"/>
                </a:schemeClr>
              </a:solidFill>
              <a:latin typeface="Arial" panose="020B0604020202020204" pitchFamily="34" charset="0"/>
              <a:cs typeface="Arial" panose="020B0604020202020204" pitchFamily="34" charset="0"/>
            </a:endParaRPr>
          </a:p>
          <a:p>
            <a:endParaRPr lang="en-CA" sz="2000" dirty="0">
              <a:solidFill>
                <a:schemeClr val="bg2">
                  <a:lumMod val="10000"/>
                </a:schemeClr>
              </a:solidFill>
              <a:latin typeface="Arial" panose="020B0604020202020204" pitchFamily="34" charset="0"/>
              <a:cs typeface="Arial" panose="020B0604020202020204" pitchFamily="34" charset="0"/>
            </a:endParaRPr>
          </a:p>
          <a:p>
            <a:r>
              <a:rPr lang="en-CA" sz="2000" dirty="0">
                <a:solidFill>
                  <a:schemeClr val="bg2">
                    <a:lumMod val="10000"/>
                  </a:schemeClr>
                </a:solidFill>
                <a:latin typeface="Arial" panose="020B0604020202020204" pitchFamily="34" charset="0"/>
                <a:cs typeface="Arial" panose="020B0604020202020204" pitchFamily="34" charset="0"/>
              </a:rPr>
              <a:t>This module is made available and licensed under a </a:t>
            </a:r>
            <a:r>
              <a:rPr lang="en-CA" sz="2000" dirty="0">
                <a:solidFill>
                  <a:schemeClr val="bg2">
                    <a:lumMod val="10000"/>
                  </a:schemeClr>
                </a:solidFill>
                <a:latin typeface="Arial" panose="020B0604020202020204" pitchFamily="34" charset="0"/>
                <a:cs typeface="Arial" panose="020B0604020202020204" pitchFamily="34" charset="0"/>
                <a:hlinkClick r:id="rId5"/>
              </a:rPr>
              <a:t>Creative Commons Attribution 4.0 International </a:t>
            </a:r>
            <a:r>
              <a:rPr lang="en-CA" sz="2000" dirty="0" smtClean="0">
                <a:solidFill>
                  <a:schemeClr val="bg2">
                    <a:lumMod val="10000"/>
                  </a:schemeClr>
                </a:solidFill>
                <a:latin typeface="Arial" panose="020B0604020202020204" pitchFamily="34" charset="0"/>
                <a:cs typeface="Arial" panose="020B0604020202020204" pitchFamily="34" charset="0"/>
                <a:hlinkClick r:id="rId5"/>
              </a:rPr>
              <a:t>Licence</a:t>
            </a:r>
            <a:endParaRPr lang="en-US" dirty="0">
              <a:solidFill>
                <a:schemeClr val="bg2">
                  <a:lumMod val="10000"/>
                </a:schemeClr>
              </a:solidFill>
            </a:endParaRPr>
          </a:p>
        </p:txBody>
      </p:sp>
      <p:sp>
        <p:nvSpPr>
          <p:cNvPr id="9" name="Text Placeholder 6"/>
          <p:cNvSpPr>
            <a:spLocks noGrp="1"/>
          </p:cNvSpPr>
          <p:nvPr>
            <p:ph type="body" sz="quarter" idx="10" hasCustomPrompt="1"/>
          </p:nvPr>
        </p:nvSpPr>
        <p:spPr>
          <a:xfrm>
            <a:off x="1947600" y="2300400"/>
            <a:ext cx="9277200" cy="784800"/>
          </a:xfrm>
          <a:prstGeom prst="rect">
            <a:avLst/>
          </a:prstGeom>
        </p:spPr>
        <p:txBody>
          <a:bodyPr/>
          <a:lstStyle>
            <a:lvl1pPr marL="0" indent="0">
              <a:buFontTx/>
              <a:buNone/>
              <a:defRPr sz="2000">
                <a:solidFill>
                  <a:schemeClr val="bg2">
                    <a:lumMod val="10000"/>
                  </a:schemeClr>
                </a:solidFill>
                <a:latin typeface="Arial" panose="020B0604020202020204" pitchFamily="34" charset="0"/>
                <a:cs typeface="Arial" panose="020B0604020202020204" pitchFamily="34" charset="0"/>
              </a:defRPr>
            </a:lvl1pPr>
            <a:lvl2pPr>
              <a:defRPr>
                <a:solidFill>
                  <a:schemeClr val="bg2">
                    <a:lumMod val="10000"/>
                  </a:schemeClr>
                </a:solidFill>
              </a:defRPr>
            </a:lvl2pPr>
            <a:lvl3pPr>
              <a:defRPr>
                <a:solidFill>
                  <a:schemeClr val="bg2">
                    <a:lumMod val="10000"/>
                  </a:schemeClr>
                </a:solidFill>
              </a:defRPr>
            </a:lvl3pPr>
            <a:lvl4pPr>
              <a:defRPr>
                <a:solidFill>
                  <a:schemeClr val="bg2">
                    <a:lumMod val="10000"/>
                  </a:schemeClr>
                </a:solidFill>
              </a:defRPr>
            </a:lvl4pPr>
            <a:lvl5pPr>
              <a:defRPr>
                <a:solidFill>
                  <a:schemeClr val="bg2">
                    <a:lumMod val="10000"/>
                  </a:schemeClr>
                </a:solidFill>
              </a:defRPr>
            </a:lvl5pPr>
          </a:lstStyle>
          <a:p>
            <a:pPr lvl="0"/>
            <a:r>
              <a:rPr lang="en-US" dirty="0" smtClean="0"/>
              <a:t>University of Alberta. (Year). Title of Module. Opening Up Copyright Instructional Module [in italics]. https://sites.library.ualberta.ca/copyright/ [hyperlinked]</a:t>
            </a:r>
          </a:p>
          <a:p>
            <a:pPr lvl="0"/>
            <a:endParaRPr lang="en-CA" dirty="0"/>
          </a:p>
        </p:txBody>
      </p:sp>
    </p:spTree>
    <p:extLst>
      <p:ext uri="{BB962C8B-B14F-4D97-AF65-F5344CB8AC3E}">
        <p14:creationId xmlns:p14="http://schemas.microsoft.com/office/powerpoint/2010/main" val="3767349595"/>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5_Contributor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C1EEF3B8-42A5-C347-B5B6-6EA33594331E}"/>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CONTRIBUTORS</a:t>
            </a:r>
            <a:endParaRPr lang="en-US" sz="4000" b="1" dirty="0">
              <a:solidFill>
                <a:schemeClr val="bg1"/>
              </a:solidFill>
            </a:endParaRPr>
          </a:p>
        </p:txBody>
      </p:sp>
      <p:sp>
        <p:nvSpPr>
          <p:cNvPr id="2" name="Rectangle 1">
            <a:extLst>
              <a:ext uri="{FF2B5EF4-FFF2-40B4-BE49-F238E27FC236}">
                <a16:creationId xmlns:a16="http://schemas.microsoft.com/office/drawing/2014/main" id="{DF930C37-0BBC-5913-1242-AB3B9E88F4EA}"/>
              </a:ext>
            </a:extLst>
          </p:cNvPr>
          <p:cNvSpPr/>
          <p:nvPr userDrawn="1"/>
        </p:nvSpPr>
        <p:spPr>
          <a:xfrm>
            <a:off x="1233354" y="1800000"/>
            <a:ext cx="3960000" cy="718782"/>
          </a:xfrm>
          <a:prstGeom prst="rect">
            <a:avLst/>
          </a:prstGeom>
          <a:solidFill>
            <a:srgbClr val="879F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Copyright Office </a:t>
            </a:r>
          </a:p>
        </p:txBody>
      </p:sp>
      <p:sp>
        <p:nvSpPr>
          <p:cNvPr id="3" name="Rectangle 2">
            <a:extLst>
              <a:ext uri="{FF2B5EF4-FFF2-40B4-BE49-F238E27FC236}">
                <a16:creationId xmlns:a16="http://schemas.microsoft.com/office/drawing/2014/main" id="{9EAA1936-B0F6-D195-D4E5-92F19A0AEC4C}"/>
              </a:ext>
            </a:extLst>
          </p:cNvPr>
          <p:cNvSpPr/>
          <p:nvPr userDrawn="1"/>
        </p:nvSpPr>
        <p:spPr>
          <a:xfrm>
            <a:off x="7018869" y="4055554"/>
            <a:ext cx="3960000" cy="718782"/>
          </a:xfrm>
          <a:prstGeom prst="rect">
            <a:avLst/>
          </a:prstGeom>
          <a:solidFill>
            <a:srgbClr val="879F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Faculty of Education</a:t>
            </a:r>
          </a:p>
        </p:txBody>
      </p:sp>
      <p:sp>
        <p:nvSpPr>
          <p:cNvPr id="4" name="TextBox 3">
            <a:extLst>
              <a:ext uri="{FF2B5EF4-FFF2-40B4-BE49-F238E27FC236}">
                <a16:creationId xmlns:a16="http://schemas.microsoft.com/office/drawing/2014/main" id="{E9A4B056-3C4F-AECF-D7F9-A261F10EBD74}"/>
              </a:ext>
            </a:extLst>
          </p:cNvPr>
          <p:cNvSpPr txBox="1"/>
          <p:nvPr userDrawn="1"/>
        </p:nvSpPr>
        <p:spPr>
          <a:xfrm>
            <a:off x="1233355" y="2589764"/>
            <a:ext cx="3960000" cy="1421928"/>
          </a:xfrm>
          <a:prstGeom prst="rect">
            <a:avLst/>
          </a:prstGeom>
          <a:noFill/>
        </p:spPr>
        <p:txBody>
          <a:bodyPr wrap="square" rtlCol="0">
            <a:spAutoFit/>
          </a:bodyPr>
          <a:lstStyle/>
          <a:p>
            <a:pPr algn="ctr">
              <a:lnSpc>
                <a:spcPct val="120000"/>
              </a:lnSpc>
            </a:pPr>
            <a:r>
              <a:rPr lang="en-US" dirty="0">
                <a:solidFill>
                  <a:schemeClr val="bg2">
                    <a:lumMod val="10000"/>
                  </a:schemeClr>
                </a:solidFill>
                <a:latin typeface="Arial" panose="020B0604020202020204" pitchFamily="34" charset="0"/>
                <a:cs typeface="Arial" panose="020B0604020202020204" pitchFamily="34" charset="0"/>
              </a:rPr>
              <a:t>Kimberley </a:t>
            </a:r>
            <a:r>
              <a:rPr lang="en-US" dirty="0" err="1">
                <a:solidFill>
                  <a:schemeClr val="bg2">
                    <a:lumMod val="10000"/>
                  </a:schemeClr>
                </a:solidFill>
                <a:latin typeface="Arial" panose="020B0604020202020204" pitchFamily="34" charset="0"/>
                <a:cs typeface="Arial" panose="020B0604020202020204" pitchFamily="34" charset="0"/>
              </a:rPr>
              <a:t>Kemmer</a:t>
            </a:r>
            <a:endParaRPr lang="en-US" dirty="0">
              <a:solidFill>
                <a:schemeClr val="bg2">
                  <a:lumMod val="10000"/>
                </a:schemeClr>
              </a:solidFill>
              <a:latin typeface="Arial" panose="020B0604020202020204" pitchFamily="34" charset="0"/>
              <a:cs typeface="Arial" panose="020B0604020202020204" pitchFamily="34" charset="0"/>
            </a:endParaRPr>
          </a:p>
          <a:p>
            <a:pPr algn="ctr">
              <a:lnSpc>
                <a:spcPct val="120000"/>
              </a:lnSpc>
            </a:pPr>
            <a:r>
              <a:rPr lang="en-US" dirty="0">
                <a:solidFill>
                  <a:schemeClr val="bg2">
                    <a:lumMod val="10000"/>
                  </a:schemeClr>
                </a:solidFill>
                <a:latin typeface="Arial" panose="020B0604020202020204" pitchFamily="34" charset="0"/>
                <a:cs typeface="Arial" panose="020B0604020202020204" pitchFamily="34" charset="0"/>
              </a:rPr>
              <a:t>Mireille Smith</a:t>
            </a:r>
          </a:p>
          <a:p>
            <a:pPr algn="ctr">
              <a:lnSpc>
                <a:spcPct val="120000"/>
              </a:lnSpc>
            </a:pPr>
            <a:r>
              <a:rPr lang="en-US" dirty="0">
                <a:solidFill>
                  <a:schemeClr val="bg2">
                    <a:lumMod val="10000"/>
                  </a:schemeClr>
                </a:solidFill>
                <a:latin typeface="Arial" panose="020B0604020202020204" pitchFamily="34" charset="0"/>
                <a:cs typeface="Arial" panose="020B0604020202020204" pitchFamily="34" charset="0"/>
              </a:rPr>
              <a:t>Adrian Sheppard</a:t>
            </a:r>
          </a:p>
          <a:p>
            <a:pPr algn="ctr">
              <a:lnSpc>
                <a:spcPct val="120000"/>
              </a:lnSpc>
            </a:pPr>
            <a:r>
              <a:rPr lang="en-US" dirty="0">
                <a:solidFill>
                  <a:schemeClr val="bg2">
                    <a:lumMod val="10000"/>
                  </a:schemeClr>
                </a:solidFill>
                <a:latin typeface="Arial" panose="020B0604020202020204" pitchFamily="34" charset="0"/>
                <a:cs typeface="Arial" panose="020B0604020202020204" pitchFamily="34" charset="0"/>
              </a:rPr>
              <a:t>Amanda </a:t>
            </a:r>
            <a:r>
              <a:rPr lang="en-US" dirty="0" err="1">
                <a:solidFill>
                  <a:schemeClr val="bg2">
                    <a:lumMod val="10000"/>
                  </a:schemeClr>
                </a:solidFill>
                <a:latin typeface="Arial" panose="020B0604020202020204" pitchFamily="34" charset="0"/>
                <a:cs typeface="Arial" panose="020B0604020202020204" pitchFamily="34" charset="0"/>
              </a:rPr>
              <a:t>Wakaruk</a:t>
            </a:r>
            <a:r>
              <a:rPr lang="en-US" dirty="0">
                <a:solidFill>
                  <a:schemeClr val="bg2">
                    <a:lumMod val="10000"/>
                  </a:schemeClr>
                </a:solidFill>
                <a:latin typeface="Arial" panose="020B0604020202020204" pitchFamily="34" charset="0"/>
                <a:cs typeface="Arial" panose="020B0604020202020204" pitchFamily="34" charset="0"/>
              </a:rPr>
              <a:t> </a:t>
            </a:r>
          </a:p>
        </p:txBody>
      </p:sp>
      <p:sp>
        <p:nvSpPr>
          <p:cNvPr id="5" name="TextBox 4">
            <a:extLst>
              <a:ext uri="{FF2B5EF4-FFF2-40B4-BE49-F238E27FC236}">
                <a16:creationId xmlns:a16="http://schemas.microsoft.com/office/drawing/2014/main" id="{AB53A4CD-06E7-74DA-DBD4-D4AD2A8D68B1}"/>
              </a:ext>
            </a:extLst>
          </p:cNvPr>
          <p:cNvSpPr txBox="1"/>
          <p:nvPr userDrawn="1"/>
        </p:nvSpPr>
        <p:spPr>
          <a:xfrm>
            <a:off x="7018870" y="5006653"/>
            <a:ext cx="3960000" cy="424732"/>
          </a:xfrm>
          <a:prstGeom prst="rect">
            <a:avLst/>
          </a:prstGeom>
          <a:noFill/>
        </p:spPr>
        <p:txBody>
          <a:bodyPr wrap="square" rtlCol="0">
            <a:spAutoFit/>
          </a:bodyPr>
          <a:lstStyle/>
          <a:p>
            <a:pPr algn="ctr">
              <a:lnSpc>
                <a:spcPct val="120000"/>
              </a:lnSpc>
            </a:pPr>
            <a:r>
              <a:rPr lang="en-US" dirty="0">
                <a:solidFill>
                  <a:schemeClr val="bg2">
                    <a:lumMod val="10000"/>
                  </a:schemeClr>
                </a:solidFill>
                <a:latin typeface="Arial" panose="020B0604020202020204" pitchFamily="34" charset="0"/>
                <a:cs typeface="Arial" panose="020B0604020202020204" pitchFamily="34" charset="0"/>
              </a:rPr>
              <a:t>Michael B. McNally </a:t>
            </a:r>
          </a:p>
        </p:txBody>
      </p:sp>
      <p:sp>
        <p:nvSpPr>
          <p:cNvPr id="6" name="Rectangle 5">
            <a:extLst>
              <a:ext uri="{FF2B5EF4-FFF2-40B4-BE49-F238E27FC236}">
                <a16:creationId xmlns:a16="http://schemas.microsoft.com/office/drawing/2014/main" id="{950F8B14-5E2C-EA02-B2E5-630F55BBC6B0}"/>
              </a:ext>
            </a:extLst>
          </p:cNvPr>
          <p:cNvSpPr/>
          <p:nvPr userDrawn="1"/>
        </p:nvSpPr>
        <p:spPr>
          <a:xfrm>
            <a:off x="7018869" y="1800000"/>
            <a:ext cx="3960000" cy="718782"/>
          </a:xfrm>
          <a:prstGeom prst="rect">
            <a:avLst/>
          </a:prstGeom>
          <a:solidFill>
            <a:srgbClr val="879F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Centre for Teaching and Learning</a:t>
            </a:r>
          </a:p>
        </p:txBody>
      </p:sp>
      <p:sp>
        <p:nvSpPr>
          <p:cNvPr id="7" name="TextBox 6">
            <a:extLst>
              <a:ext uri="{FF2B5EF4-FFF2-40B4-BE49-F238E27FC236}">
                <a16:creationId xmlns:a16="http://schemas.microsoft.com/office/drawing/2014/main" id="{EEEB0023-3F66-7451-7DF3-D72EB94B9A5F}"/>
              </a:ext>
            </a:extLst>
          </p:cNvPr>
          <p:cNvSpPr txBox="1"/>
          <p:nvPr userDrawn="1"/>
        </p:nvSpPr>
        <p:spPr>
          <a:xfrm>
            <a:off x="7018869" y="2758498"/>
            <a:ext cx="3960000" cy="424732"/>
          </a:xfrm>
          <a:prstGeom prst="rect">
            <a:avLst/>
          </a:prstGeom>
          <a:noFill/>
        </p:spPr>
        <p:txBody>
          <a:bodyPr wrap="square" rtlCol="0">
            <a:spAutoFit/>
          </a:bodyPr>
          <a:lstStyle/>
          <a:p>
            <a:pPr algn="ctr">
              <a:lnSpc>
                <a:spcPct val="120000"/>
              </a:lnSpc>
            </a:pPr>
            <a:r>
              <a:rPr lang="en-US" dirty="0">
                <a:solidFill>
                  <a:schemeClr val="bg2">
                    <a:lumMod val="10000"/>
                  </a:schemeClr>
                </a:solidFill>
                <a:latin typeface="Arial" panose="020B0604020202020204" pitchFamily="34" charset="0"/>
                <a:cs typeface="Arial" panose="020B0604020202020204" pitchFamily="34" charset="0"/>
              </a:rPr>
              <a:t>Graeme Pate</a:t>
            </a:r>
          </a:p>
        </p:txBody>
      </p:sp>
      <p:sp>
        <p:nvSpPr>
          <p:cNvPr id="8" name="Rectangle 7">
            <a:extLst>
              <a:ext uri="{FF2B5EF4-FFF2-40B4-BE49-F238E27FC236}">
                <a16:creationId xmlns:a16="http://schemas.microsoft.com/office/drawing/2014/main" id="{4F3CEA1F-A0A6-9999-5C35-2EB3F8BC055F}"/>
              </a:ext>
            </a:extLst>
          </p:cNvPr>
          <p:cNvSpPr/>
          <p:nvPr userDrawn="1"/>
        </p:nvSpPr>
        <p:spPr>
          <a:xfrm>
            <a:off x="1233354" y="4052154"/>
            <a:ext cx="3960000" cy="718782"/>
          </a:xfrm>
          <a:prstGeom prst="rect">
            <a:avLst/>
          </a:prstGeom>
          <a:solidFill>
            <a:srgbClr val="879F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University of Alberta </a:t>
            </a:r>
            <a:r>
              <a:rPr lang="en-US" b="1" dirty="0" smtClean="0">
                <a:latin typeface="Arial" panose="020B0604020202020204" pitchFamily="34" charset="0"/>
                <a:cs typeface="Arial" panose="020B0604020202020204" pitchFamily="34" charset="0"/>
              </a:rPr>
              <a:t>Library</a:t>
            </a:r>
            <a:endParaRPr lang="en-US" b="1" dirty="0">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45DEC11A-3115-30A4-CFE8-3CE78B51190A}"/>
              </a:ext>
            </a:extLst>
          </p:cNvPr>
          <p:cNvSpPr txBox="1"/>
          <p:nvPr userDrawn="1"/>
        </p:nvSpPr>
        <p:spPr>
          <a:xfrm>
            <a:off x="1233356" y="4942566"/>
            <a:ext cx="3959998" cy="757130"/>
          </a:xfrm>
          <a:prstGeom prst="rect">
            <a:avLst/>
          </a:prstGeom>
          <a:noFill/>
        </p:spPr>
        <p:txBody>
          <a:bodyPr wrap="square" rtlCol="0">
            <a:spAutoFit/>
          </a:bodyPr>
          <a:lstStyle/>
          <a:p>
            <a:pPr algn="ctr">
              <a:lnSpc>
                <a:spcPct val="120000"/>
              </a:lnSpc>
            </a:pPr>
            <a:r>
              <a:rPr lang="en-US" dirty="0">
                <a:solidFill>
                  <a:schemeClr val="bg2">
                    <a:lumMod val="10000"/>
                  </a:schemeClr>
                </a:solidFill>
                <a:latin typeface="Arial" panose="020B0604020202020204" pitchFamily="34" charset="0"/>
                <a:cs typeface="Arial" panose="020B0604020202020204" pitchFamily="34" charset="0"/>
              </a:rPr>
              <a:t>Denis Lacroix</a:t>
            </a:r>
          </a:p>
          <a:p>
            <a:pPr algn="ctr">
              <a:lnSpc>
                <a:spcPct val="120000"/>
              </a:lnSpc>
            </a:pPr>
            <a:r>
              <a:rPr lang="en-US" dirty="0">
                <a:solidFill>
                  <a:schemeClr val="bg2">
                    <a:lumMod val="10000"/>
                  </a:schemeClr>
                </a:solidFill>
                <a:latin typeface="Arial" panose="020B0604020202020204" pitchFamily="34" charset="0"/>
                <a:cs typeface="Arial" panose="020B0604020202020204" pitchFamily="34" charset="0"/>
              </a:rPr>
              <a:t>Martine Iradukunda</a:t>
            </a:r>
          </a:p>
        </p:txBody>
      </p:sp>
    </p:spTree>
    <p:extLst>
      <p:ext uri="{BB962C8B-B14F-4D97-AF65-F5344CB8AC3E}">
        <p14:creationId xmlns:p14="http://schemas.microsoft.com/office/powerpoint/2010/main" val="3958668811"/>
      </p:ext>
    </p:extLst>
  </p:cSld>
  <p:clrMapOvr>
    <a:masterClrMapping/>
  </p:clrMapOvr>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5_Acknowledgm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7A62C95-003F-9942-B5B9-0B262D32D629}"/>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ACKNOWLEDGMENT</a:t>
            </a:r>
            <a:endParaRPr lang="en-US" sz="4000" b="1" dirty="0">
              <a:solidFill>
                <a:schemeClr val="bg1"/>
              </a:solidFill>
            </a:endParaRPr>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791600" y="5419440"/>
            <a:ext cx="2480400" cy="677976"/>
          </a:xfrm>
          <a:prstGeom prst="rect">
            <a:avLst/>
          </a:prstGeom>
        </p:spPr>
      </p:pic>
      <p:sp>
        <p:nvSpPr>
          <p:cNvPr id="7" name="TextBox 6">
            <a:extLst>
              <a:ext uri="{FF2B5EF4-FFF2-40B4-BE49-F238E27FC236}">
                <a16:creationId xmlns:a16="http://schemas.microsoft.com/office/drawing/2014/main" id="{5B2CE003-7D14-4BB7-84C6-AFD3B741B256}"/>
              </a:ext>
            </a:extLst>
          </p:cNvPr>
          <p:cNvSpPr txBox="1"/>
          <p:nvPr userDrawn="1"/>
        </p:nvSpPr>
        <p:spPr>
          <a:xfrm>
            <a:off x="1282643" y="1985869"/>
            <a:ext cx="9740957" cy="3046988"/>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400" baseline="0" dirty="0">
                <a:solidFill>
                  <a:schemeClr val="bg2">
                    <a:lumMod val="10000"/>
                  </a:schemeClr>
                </a:solidFill>
                <a:latin typeface="Arial" panose="020B0604020202020204" pitchFamily="34" charset="0"/>
                <a:cs typeface="Arial" panose="020B0604020202020204" pitchFamily="34" charset="0"/>
              </a:rPr>
              <a:t>The Opening Up Copyright (OUC) module series is made available by the University of Alberta Copyright Office.</a:t>
            </a:r>
          </a:p>
          <a:p>
            <a:pPr marL="0" marR="0" lvl="0" indent="0" algn="ctr" defTabSz="457200" rtl="0" eaLnBrk="1" fontAlgn="auto" latinLnBrk="0" hangingPunct="1">
              <a:lnSpc>
                <a:spcPct val="100000"/>
              </a:lnSpc>
              <a:spcBef>
                <a:spcPts val="0"/>
              </a:spcBef>
              <a:spcAft>
                <a:spcPts val="0"/>
              </a:spcAft>
              <a:buClrTx/>
              <a:buSzTx/>
              <a:buFontTx/>
              <a:buNone/>
              <a:tabLst/>
              <a:defRPr/>
            </a:pPr>
            <a:endParaRPr lang="en-US" sz="2400" baseline="0" dirty="0">
              <a:solidFill>
                <a:schemeClr val="bg2">
                  <a:lumMod val="10000"/>
                </a:schemeClr>
              </a:solidFill>
              <a:latin typeface="Arial" panose="020B0604020202020204" pitchFamily="34" charset="0"/>
              <a:cs typeface="Arial" panose="020B0604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lang="en-US" sz="2400" baseline="0" dirty="0">
                <a:solidFill>
                  <a:schemeClr val="bg2">
                    <a:lumMod val="10000"/>
                  </a:schemeClr>
                </a:solidFill>
                <a:latin typeface="Arial" panose="020B0604020202020204" pitchFamily="34" charset="0"/>
                <a:cs typeface="Arial" panose="020B0604020202020204" pitchFamily="34" charset="0"/>
              </a:rPr>
              <a:t>OUC modules have been produced with the assistance of funding at the University of Alberta through its Centre for Teaching and Learning's Teaching and Learning Enhancement Fund (TLEF) (2017-21) and OER Grant Program (2020), and through a Support for the Advancement of Scholarship (SAS) grant (2021).</a:t>
            </a:r>
          </a:p>
        </p:txBody>
      </p:sp>
    </p:spTree>
    <p:extLst>
      <p:ext uri="{BB962C8B-B14F-4D97-AF65-F5344CB8AC3E}">
        <p14:creationId xmlns:p14="http://schemas.microsoft.com/office/powerpoint/2010/main" val="3623797083"/>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1EAD414-CA57-FA4A-A3D7-AD29DDF5841B}"/>
              </a:ext>
            </a:extLst>
          </p:cNvPr>
          <p:cNvSpPr>
            <a:spLocks noGrp="1"/>
          </p:cNvSpPr>
          <p:nvPr>
            <p:ph type="body" sz="quarter" idx="15"/>
          </p:nvPr>
        </p:nvSpPr>
        <p:spPr>
          <a:xfrm>
            <a:off x="851192" y="1841277"/>
            <a:ext cx="10502608" cy="4250430"/>
          </a:xfrm>
          <a:prstGeom prst="rect">
            <a:avLst/>
          </a:prstGeom>
        </p:spPr>
        <p:txBody>
          <a:bodyPr/>
          <a:lstStyle>
            <a:lvl1pPr marL="0" indent="0">
              <a:buNone/>
              <a:defRPr sz="2000" baseline="0">
                <a:solidFill>
                  <a:schemeClr val="bg2">
                    <a:lumMod val="50000"/>
                  </a:schemeClr>
                </a:solidFill>
              </a:defRPr>
            </a:lvl1pPr>
          </a:lstStyle>
          <a:p>
            <a:pPr lvl="0"/>
            <a:r>
              <a:rPr lang="en-US" dirty="0"/>
              <a:t>Edit Master text styles</a:t>
            </a:r>
          </a:p>
        </p:txBody>
      </p:sp>
      <p:sp>
        <p:nvSpPr>
          <p:cNvPr id="4" name="TextBox 3">
            <a:extLst>
              <a:ext uri="{FF2B5EF4-FFF2-40B4-BE49-F238E27FC236}">
                <a16:creationId xmlns:a16="http://schemas.microsoft.com/office/drawing/2014/main" id="{DB3D0953-9425-B44C-8765-813DA7D606C2}"/>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IMAGE AND SOUND REFERENCES </a:t>
            </a:r>
            <a:endParaRPr lang="en-US" sz="4000" b="1" dirty="0">
              <a:solidFill>
                <a:schemeClr val="bg1"/>
              </a:solidFill>
            </a:endParaRPr>
          </a:p>
        </p:txBody>
      </p:sp>
    </p:spTree>
    <p:extLst>
      <p:ext uri="{BB962C8B-B14F-4D97-AF65-F5344CB8AC3E}">
        <p14:creationId xmlns:p14="http://schemas.microsoft.com/office/powerpoint/2010/main" val="399136746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52AF85E-984E-2243-BDCD-E5EC5DF65993}"/>
              </a:ext>
            </a:extLst>
          </p:cNvPr>
          <p:cNvSpPr txBox="1"/>
          <p:nvPr userDrawn="1"/>
        </p:nvSpPr>
        <p:spPr>
          <a:xfrm>
            <a:off x="1455738" y="3441680"/>
            <a:ext cx="9898062" cy="3108543"/>
          </a:xfrm>
          <a:prstGeom prst="rect">
            <a:avLst/>
          </a:prstGeom>
          <a:noFill/>
        </p:spPr>
        <p:txBody>
          <a:bodyPr wrap="square" rtlCol="0">
            <a:spAutoFit/>
          </a:bodyPr>
          <a:lstStyle/>
          <a:p>
            <a:r>
              <a:rPr lang="en-CA" sz="2000" dirty="0">
                <a:solidFill>
                  <a:schemeClr val="bg2">
                    <a:lumMod val="50000"/>
                  </a:schemeClr>
                </a:solidFill>
                <a:latin typeface="Arial" panose="020B0604020202020204" pitchFamily="34" charset="0"/>
                <a:cs typeface="Arial" panose="020B0604020202020204" pitchFamily="34" charset="0"/>
              </a:rPr>
              <a:t>For the project overview and complete list of modules please visit the project website at: </a:t>
            </a:r>
            <a:r>
              <a:rPr lang="en-CA" sz="2000" dirty="0">
                <a:solidFill>
                  <a:schemeClr val="bg2">
                    <a:lumMod val="50000"/>
                  </a:schemeClr>
                </a:solidFill>
                <a:latin typeface="Arial" panose="020B0604020202020204" pitchFamily="34" charset="0"/>
                <a:cs typeface="Arial" panose="020B0604020202020204" pitchFamily="34" charset="0"/>
                <a:hlinkClick r:id="rId3"/>
              </a:rPr>
              <a:t>https://sites.library.ualberta.ca/copyright/</a:t>
            </a:r>
            <a:r>
              <a:rPr lang="en-CA" sz="2000" dirty="0">
                <a:solidFill>
                  <a:schemeClr val="bg2">
                    <a:lumMod val="50000"/>
                  </a:schemeClr>
                </a:solidFill>
                <a:latin typeface="Arial" panose="020B0604020202020204" pitchFamily="34" charset="0"/>
                <a:cs typeface="Arial" panose="020B0604020202020204" pitchFamily="34" charset="0"/>
              </a:rPr>
              <a:t> </a:t>
            </a:r>
          </a:p>
          <a:p>
            <a:endParaRPr lang="en-CA" sz="2000" dirty="0">
              <a:solidFill>
                <a:schemeClr val="bg2">
                  <a:lumMod val="50000"/>
                </a:schemeClr>
              </a:solidFill>
              <a:latin typeface="Arial" panose="020B0604020202020204" pitchFamily="34" charset="0"/>
              <a:cs typeface="Arial" panose="020B0604020202020204" pitchFamily="34" charset="0"/>
            </a:endParaRPr>
          </a:p>
          <a:p>
            <a:r>
              <a:rPr lang="en-CA" sz="2000" dirty="0">
                <a:solidFill>
                  <a:schemeClr val="bg2">
                    <a:lumMod val="50000"/>
                  </a:schemeClr>
                </a:solidFill>
                <a:latin typeface="Arial" panose="020B0604020202020204" pitchFamily="34" charset="0"/>
                <a:cs typeface="Arial" panose="020B0604020202020204" pitchFamily="34" charset="0"/>
              </a:rPr>
              <a:t>Questions, comments, and suggestions should be directed to the University of Alberta’s Copyright Office at: </a:t>
            </a:r>
            <a:r>
              <a:rPr lang="en-CA" sz="2000" dirty="0">
                <a:solidFill>
                  <a:schemeClr val="bg2">
                    <a:lumMod val="50000"/>
                  </a:schemeClr>
                </a:solidFill>
                <a:latin typeface="Arial" panose="020B0604020202020204" pitchFamily="34" charset="0"/>
                <a:cs typeface="Arial" panose="020B0604020202020204" pitchFamily="34" charset="0"/>
                <a:hlinkClick r:id="rId4"/>
              </a:rPr>
              <a:t>copyright@ualberta.ca</a:t>
            </a:r>
            <a:endParaRPr lang="en-CA" sz="2000" dirty="0">
              <a:solidFill>
                <a:schemeClr val="bg2">
                  <a:lumMod val="50000"/>
                </a:schemeClr>
              </a:solidFill>
              <a:latin typeface="Arial" panose="020B0604020202020204" pitchFamily="34" charset="0"/>
              <a:cs typeface="Arial" panose="020B0604020202020204" pitchFamily="34" charset="0"/>
            </a:endParaRPr>
          </a:p>
          <a:p>
            <a:endParaRPr lang="en-CA" sz="2000" dirty="0">
              <a:solidFill>
                <a:schemeClr val="bg2">
                  <a:lumMod val="50000"/>
                </a:schemeClr>
              </a:solidFill>
              <a:latin typeface="Arial" panose="020B0604020202020204" pitchFamily="34" charset="0"/>
              <a:cs typeface="Arial" panose="020B0604020202020204" pitchFamily="34" charset="0"/>
            </a:endParaRPr>
          </a:p>
          <a:p>
            <a:r>
              <a:rPr lang="en-CA" sz="2000" dirty="0">
                <a:solidFill>
                  <a:schemeClr val="bg2">
                    <a:lumMod val="50000"/>
                  </a:schemeClr>
                </a:solidFill>
                <a:latin typeface="Arial" panose="020B0604020202020204" pitchFamily="34" charset="0"/>
                <a:cs typeface="Arial" panose="020B0604020202020204" pitchFamily="34" charset="0"/>
              </a:rPr>
              <a:t>This module is made available and licensed under a </a:t>
            </a:r>
            <a:r>
              <a:rPr lang="en-CA" sz="2000" dirty="0">
                <a:solidFill>
                  <a:schemeClr val="bg2">
                    <a:lumMod val="50000"/>
                  </a:schemeClr>
                </a:solidFill>
                <a:latin typeface="Arial" panose="020B0604020202020204" pitchFamily="34" charset="0"/>
                <a:cs typeface="Arial" panose="020B0604020202020204" pitchFamily="34" charset="0"/>
                <a:hlinkClick r:id="rId5"/>
              </a:rPr>
              <a:t>Creative Commons Attribution 4.0 International Licence</a:t>
            </a:r>
            <a:endParaRPr lang="en-CA" sz="2000" dirty="0">
              <a:solidFill>
                <a:schemeClr val="bg2">
                  <a:lumMod val="50000"/>
                </a:schemeClr>
              </a:solidFill>
              <a:latin typeface="Arial" panose="020B0604020202020204" pitchFamily="34" charset="0"/>
              <a:cs typeface="Arial" panose="020B0604020202020204" pitchFamily="34" charset="0"/>
            </a:endParaRPr>
          </a:p>
          <a:p>
            <a:endParaRPr lang="en-CA" dirty="0"/>
          </a:p>
          <a:p>
            <a:endParaRPr lang="en-US" dirty="0"/>
          </a:p>
        </p:txBody>
      </p:sp>
      <p:sp>
        <p:nvSpPr>
          <p:cNvPr id="4" name="Text Placeholder 3">
            <a:extLst>
              <a:ext uri="{FF2B5EF4-FFF2-40B4-BE49-F238E27FC236}">
                <a16:creationId xmlns:a16="http://schemas.microsoft.com/office/drawing/2014/main" id="{878644E4-8450-FE44-88F6-FC7EB7EAD768}"/>
              </a:ext>
            </a:extLst>
          </p:cNvPr>
          <p:cNvSpPr>
            <a:spLocks noGrp="1"/>
          </p:cNvSpPr>
          <p:nvPr>
            <p:ph type="body" sz="quarter" idx="10" hasCustomPrompt="1"/>
          </p:nvPr>
        </p:nvSpPr>
        <p:spPr>
          <a:xfrm>
            <a:off x="2063510" y="2253164"/>
            <a:ext cx="9290290" cy="870739"/>
          </a:xfrm>
          <a:prstGeom prst="rect">
            <a:avLst/>
          </a:prstGeom>
        </p:spPr>
        <p:txBody>
          <a:bodyPr/>
          <a:lstStyle>
            <a:lvl1pPr marL="0" indent="0">
              <a:buNone/>
              <a:defRPr sz="2000" i="0">
                <a:solidFill>
                  <a:schemeClr val="bg2">
                    <a:lumMod val="50000"/>
                  </a:schemeClr>
                </a:solidFill>
                <a:latin typeface="Arial" panose="020B0604020202020204" pitchFamily="34" charset="0"/>
                <a:cs typeface="Arial" panose="020B0604020202020204" pitchFamily="34" charset="0"/>
              </a:defRPr>
            </a:lvl1pPr>
            <a:lvl2pPr marL="457200" indent="0">
              <a:buNone/>
              <a:defRPr sz="2000">
                <a:solidFill>
                  <a:schemeClr val="tx1">
                    <a:lumMod val="75000"/>
                    <a:lumOff val="25000"/>
                  </a:schemeClr>
                </a:solidFill>
                <a:latin typeface="Arial" panose="020B0604020202020204" pitchFamily="34" charset="0"/>
                <a:cs typeface="Arial" panose="020B0604020202020204" pitchFamily="34" charset="0"/>
              </a:defRPr>
            </a:lvl2pPr>
          </a:lstStyle>
          <a:p>
            <a:pPr lvl="0"/>
            <a:r>
              <a:rPr lang="en-CA" dirty="0"/>
              <a:t>University of Alberta. 2019. “Title of Module.” Opening Up Copyright Instructional Module. https://</a:t>
            </a:r>
            <a:r>
              <a:rPr lang="en-CA" dirty="0" err="1"/>
              <a:t>sites.library.ualberta.ca</a:t>
            </a:r>
            <a:r>
              <a:rPr lang="en-CA" dirty="0"/>
              <a:t>/copyright/</a:t>
            </a:r>
          </a:p>
          <a:p>
            <a:pPr lvl="0"/>
            <a:endParaRPr lang="en-CA" dirty="0"/>
          </a:p>
          <a:p>
            <a:pPr lvl="0"/>
            <a:endParaRPr lang="en-CA" dirty="0"/>
          </a:p>
          <a:p>
            <a:pPr lvl="0"/>
            <a:endParaRPr lang="en-US" dirty="0"/>
          </a:p>
        </p:txBody>
      </p:sp>
      <p:sp>
        <p:nvSpPr>
          <p:cNvPr id="5" name="TextBox 4">
            <a:extLst>
              <a:ext uri="{FF2B5EF4-FFF2-40B4-BE49-F238E27FC236}">
                <a16:creationId xmlns:a16="http://schemas.microsoft.com/office/drawing/2014/main" id="{80DCE080-A6C7-9241-81A6-5323D758EDB5}"/>
              </a:ext>
            </a:extLst>
          </p:cNvPr>
          <p:cNvSpPr txBox="1"/>
          <p:nvPr userDrawn="1"/>
        </p:nvSpPr>
        <p:spPr>
          <a:xfrm>
            <a:off x="1455738" y="1718034"/>
            <a:ext cx="9898062" cy="400110"/>
          </a:xfrm>
          <a:prstGeom prst="rect">
            <a:avLst/>
          </a:prstGeom>
          <a:noFill/>
        </p:spPr>
        <p:txBody>
          <a:bodyPr wrap="square" rtlCol="0">
            <a:spAutoFit/>
          </a:bodyPr>
          <a:lstStyle/>
          <a:p>
            <a:r>
              <a:rPr lang="en-US" sz="2000" dirty="0">
                <a:solidFill>
                  <a:schemeClr val="bg2">
                    <a:lumMod val="50000"/>
                  </a:schemeClr>
                </a:solidFill>
                <a:latin typeface="Arial" panose="020B0604020202020204" pitchFamily="34" charset="0"/>
                <a:cs typeface="Arial" panose="020B0604020202020204" pitchFamily="34" charset="0"/>
              </a:rPr>
              <a:t>Suggested Citation:</a:t>
            </a:r>
          </a:p>
        </p:txBody>
      </p:sp>
      <p:sp>
        <p:nvSpPr>
          <p:cNvPr id="7" name="TextBox 6">
            <a:extLst>
              <a:ext uri="{FF2B5EF4-FFF2-40B4-BE49-F238E27FC236}">
                <a16:creationId xmlns:a16="http://schemas.microsoft.com/office/drawing/2014/main" id="{DB68A3B7-23E6-C94F-AE98-26E36E065A06}"/>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LICENSING AND ATTRIBUTION</a:t>
            </a:r>
            <a:endParaRPr lang="en-US" sz="4000" b="1" dirty="0">
              <a:solidFill>
                <a:schemeClr val="bg1"/>
              </a:solidFill>
            </a:endParaRPr>
          </a:p>
        </p:txBody>
      </p:sp>
    </p:spTree>
    <p:extLst>
      <p:ext uri="{BB962C8B-B14F-4D97-AF65-F5344CB8AC3E}">
        <p14:creationId xmlns:p14="http://schemas.microsoft.com/office/powerpoint/2010/main" val="113421767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67C12BB-6710-DE49-908B-EE1CA386FC4F}"/>
              </a:ext>
            </a:extLst>
          </p:cNvPr>
          <p:cNvSpPr/>
          <p:nvPr userDrawn="1"/>
        </p:nvSpPr>
        <p:spPr>
          <a:xfrm>
            <a:off x="934260" y="1828800"/>
            <a:ext cx="2743200" cy="718782"/>
          </a:xfrm>
          <a:prstGeom prst="rect">
            <a:avLst/>
          </a:prstGeom>
          <a:solidFill>
            <a:srgbClr val="879F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Copyright Office </a:t>
            </a:r>
          </a:p>
        </p:txBody>
      </p:sp>
      <p:sp>
        <p:nvSpPr>
          <p:cNvPr id="4" name="Rectangle 3">
            <a:extLst>
              <a:ext uri="{FF2B5EF4-FFF2-40B4-BE49-F238E27FC236}">
                <a16:creationId xmlns:a16="http://schemas.microsoft.com/office/drawing/2014/main" id="{17537D2A-4C78-5242-B06E-D83E3FD35BE4}"/>
              </a:ext>
            </a:extLst>
          </p:cNvPr>
          <p:cNvSpPr/>
          <p:nvPr userDrawn="1"/>
        </p:nvSpPr>
        <p:spPr>
          <a:xfrm>
            <a:off x="8610600" y="1830200"/>
            <a:ext cx="2743200" cy="718782"/>
          </a:xfrm>
          <a:prstGeom prst="rect">
            <a:avLst/>
          </a:prstGeom>
          <a:solidFill>
            <a:srgbClr val="879F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Technologies in Education </a:t>
            </a:r>
          </a:p>
        </p:txBody>
      </p:sp>
      <p:sp>
        <p:nvSpPr>
          <p:cNvPr id="5" name="Rectangle 4">
            <a:extLst>
              <a:ext uri="{FF2B5EF4-FFF2-40B4-BE49-F238E27FC236}">
                <a16:creationId xmlns:a16="http://schemas.microsoft.com/office/drawing/2014/main" id="{DC84965B-745A-354F-9DA6-00B0B29223ED}"/>
              </a:ext>
            </a:extLst>
          </p:cNvPr>
          <p:cNvSpPr/>
          <p:nvPr userDrawn="1"/>
        </p:nvSpPr>
        <p:spPr>
          <a:xfrm>
            <a:off x="4772430" y="1830200"/>
            <a:ext cx="2743200" cy="718782"/>
          </a:xfrm>
          <a:prstGeom prst="rect">
            <a:avLst/>
          </a:prstGeom>
          <a:solidFill>
            <a:srgbClr val="879F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Centre for Teaching and Learning </a:t>
            </a:r>
          </a:p>
        </p:txBody>
      </p:sp>
      <p:sp>
        <p:nvSpPr>
          <p:cNvPr id="7" name="Rectangle 6">
            <a:extLst>
              <a:ext uri="{FF2B5EF4-FFF2-40B4-BE49-F238E27FC236}">
                <a16:creationId xmlns:a16="http://schemas.microsoft.com/office/drawing/2014/main" id="{946F9044-534F-A045-B776-24B57C032E14}"/>
              </a:ext>
            </a:extLst>
          </p:cNvPr>
          <p:cNvSpPr/>
          <p:nvPr userDrawn="1"/>
        </p:nvSpPr>
        <p:spPr>
          <a:xfrm>
            <a:off x="2862356" y="4154355"/>
            <a:ext cx="2743200" cy="718782"/>
          </a:xfrm>
          <a:prstGeom prst="rect">
            <a:avLst/>
          </a:prstGeom>
          <a:solidFill>
            <a:srgbClr val="879F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University of Alberta Libraries </a:t>
            </a:r>
          </a:p>
        </p:txBody>
      </p:sp>
      <p:sp>
        <p:nvSpPr>
          <p:cNvPr id="8" name="Rectangle 7">
            <a:extLst>
              <a:ext uri="{FF2B5EF4-FFF2-40B4-BE49-F238E27FC236}">
                <a16:creationId xmlns:a16="http://schemas.microsoft.com/office/drawing/2014/main" id="{44FA4EEC-3F55-4B4A-A3A1-848EED7085A2}"/>
              </a:ext>
            </a:extLst>
          </p:cNvPr>
          <p:cNvSpPr/>
          <p:nvPr userDrawn="1"/>
        </p:nvSpPr>
        <p:spPr>
          <a:xfrm>
            <a:off x="6698995" y="4154355"/>
            <a:ext cx="2743200" cy="718782"/>
          </a:xfrm>
          <a:prstGeom prst="rect">
            <a:avLst/>
          </a:prstGeom>
          <a:solidFill>
            <a:srgbClr val="879F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School of Library and Information Studies </a:t>
            </a:r>
          </a:p>
        </p:txBody>
      </p:sp>
      <p:sp>
        <p:nvSpPr>
          <p:cNvPr id="9" name="TextBox 8">
            <a:extLst>
              <a:ext uri="{FF2B5EF4-FFF2-40B4-BE49-F238E27FC236}">
                <a16:creationId xmlns:a16="http://schemas.microsoft.com/office/drawing/2014/main" id="{E7119F9C-9A80-9A45-A136-8125D5F25092}"/>
              </a:ext>
            </a:extLst>
          </p:cNvPr>
          <p:cNvSpPr txBox="1"/>
          <p:nvPr userDrawn="1"/>
        </p:nvSpPr>
        <p:spPr>
          <a:xfrm>
            <a:off x="1268630" y="2590961"/>
            <a:ext cx="2074460" cy="747897"/>
          </a:xfrm>
          <a:prstGeom prst="rect">
            <a:avLst/>
          </a:prstGeom>
          <a:noFill/>
        </p:spPr>
        <p:txBody>
          <a:bodyPr wrap="square" rtlCol="0">
            <a:spAutoFit/>
          </a:bodyPr>
          <a:lstStyle/>
          <a:p>
            <a:pPr algn="ctr">
              <a:lnSpc>
                <a:spcPct val="120000"/>
              </a:lnSpc>
            </a:pPr>
            <a:r>
              <a:rPr lang="en-US" dirty="0">
                <a:solidFill>
                  <a:schemeClr val="bg2">
                    <a:lumMod val="50000"/>
                  </a:schemeClr>
                </a:solidFill>
                <a:latin typeface="Arial" panose="020B0604020202020204" pitchFamily="34" charset="0"/>
                <a:cs typeface="Arial" panose="020B0604020202020204" pitchFamily="34" charset="0"/>
              </a:rPr>
              <a:t>Adrian Sheppard</a:t>
            </a:r>
          </a:p>
          <a:p>
            <a:pPr algn="ctr">
              <a:lnSpc>
                <a:spcPct val="120000"/>
              </a:lnSpc>
            </a:pPr>
            <a:r>
              <a:rPr lang="en-US" dirty="0">
                <a:solidFill>
                  <a:schemeClr val="bg2">
                    <a:lumMod val="50000"/>
                  </a:schemeClr>
                </a:solidFill>
                <a:latin typeface="Arial" panose="020B0604020202020204" pitchFamily="34" charset="0"/>
                <a:cs typeface="Arial" panose="020B0604020202020204" pitchFamily="34" charset="0"/>
              </a:rPr>
              <a:t>Amanda </a:t>
            </a:r>
            <a:r>
              <a:rPr lang="en-US" dirty="0" err="1">
                <a:solidFill>
                  <a:schemeClr val="bg2">
                    <a:lumMod val="50000"/>
                  </a:schemeClr>
                </a:solidFill>
                <a:latin typeface="Arial" panose="020B0604020202020204" pitchFamily="34" charset="0"/>
                <a:cs typeface="Arial" panose="020B0604020202020204" pitchFamily="34" charset="0"/>
              </a:rPr>
              <a:t>Wakaruk</a:t>
            </a:r>
            <a:r>
              <a:rPr lang="en-US" dirty="0">
                <a:solidFill>
                  <a:schemeClr val="bg2">
                    <a:lumMod val="50000"/>
                  </a:schemeClr>
                </a:solidFill>
                <a:latin typeface="Arial" panose="020B0604020202020204" pitchFamily="34" charset="0"/>
                <a:cs typeface="Arial" panose="020B0604020202020204" pitchFamily="34" charset="0"/>
              </a:rPr>
              <a:t> </a:t>
            </a:r>
          </a:p>
        </p:txBody>
      </p:sp>
      <p:sp>
        <p:nvSpPr>
          <p:cNvPr id="10" name="TextBox 9">
            <a:extLst>
              <a:ext uri="{FF2B5EF4-FFF2-40B4-BE49-F238E27FC236}">
                <a16:creationId xmlns:a16="http://schemas.microsoft.com/office/drawing/2014/main" id="{C2167649-29B2-2A41-9342-0ED3192DF0CF}"/>
              </a:ext>
            </a:extLst>
          </p:cNvPr>
          <p:cNvSpPr txBox="1"/>
          <p:nvPr userDrawn="1"/>
        </p:nvSpPr>
        <p:spPr>
          <a:xfrm>
            <a:off x="8944970" y="2585367"/>
            <a:ext cx="2074460" cy="726546"/>
          </a:xfrm>
          <a:prstGeom prst="rect">
            <a:avLst/>
          </a:prstGeom>
          <a:noFill/>
        </p:spPr>
        <p:txBody>
          <a:bodyPr wrap="square" rtlCol="0">
            <a:spAutoFit/>
          </a:bodyPr>
          <a:lstStyle/>
          <a:p>
            <a:pPr algn="ctr">
              <a:lnSpc>
                <a:spcPct val="120000"/>
              </a:lnSpc>
            </a:pPr>
            <a:r>
              <a:rPr lang="en-US" dirty="0" err="1">
                <a:solidFill>
                  <a:schemeClr val="bg2">
                    <a:lumMod val="50000"/>
                  </a:schemeClr>
                </a:solidFill>
                <a:latin typeface="Arial" panose="020B0604020202020204" pitchFamily="34" charset="0"/>
                <a:cs typeface="Arial" panose="020B0604020202020204" pitchFamily="34" charset="0"/>
              </a:rPr>
              <a:t>Anwen</a:t>
            </a:r>
            <a:r>
              <a:rPr lang="en-US" dirty="0">
                <a:solidFill>
                  <a:schemeClr val="bg2">
                    <a:lumMod val="50000"/>
                  </a:schemeClr>
                </a:solidFill>
                <a:latin typeface="Arial" panose="020B0604020202020204" pitchFamily="34" charset="0"/>
                <a:cs typeface="Arial" panose="020B0604020202020204" pitchFamily="34" charset="0"/>
              </a:rPr>
              <a:t> Burk</a:t>
            </a:r>
          </a:p>
          <a:p>
            <a:pPr algn="ctr">
              <a:lnSpc>
                <a:spcPct val="120000"/>
              </a:lnSpc>
            </a:pPr>
            <a:endParaRPr lang="en-US" dirty="0">
              <a:solidFill>
                <a:schemeClr val="bg2">
                  <a:lumMod val="50000"/>
                </a:schemeClr>
              </a:solidFill>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74AA82D0-1DEE-8F41-8C72-B522D2FB0DD6}"/>
              </a:ext>
            </a:extLst>
          </p:cNvPr>
          <p:cNvSpPr txBox="1"/>
          <p:nvPr userDrawn="1"/>
        </p:nvSpPr>
        <p:spPr>
          <a:xfrm>
            <a:off x="4929098" y="2585367"/>
            <a:ext cx="2191049" cy="1080296"/>
          </a:xfrm>
          <a:prstGeom prst="rect">
            <a:avLst/>
          </a:prstGeom>
          <a:noFill/>
        </p:spPr>
        <p:txBody>
          <a:bodyPr wrap="square" rtlCol="0">
            <a:spAutoFit/>
          </a:bodyPr>
          <a:lstStyle/>
          <a:p>
            <a:pPr algn="ctr">
              <a:lnSpc>
                <a:spcPct val="120000"/>
              </a:lnSpc>
            </a:pPr>
            <a:r>
              <a:rPr lang="en-US" dirty="0">
                <a:solidFill>
                  <a:schemeClr val="bg2">
                    <a:lumMod val="50000"/>
                  </a:schemeClr>
                </a:solidFill>
                <a:latin typeface="Arial" panose="020B0604020202020204" pitchFamily="34" charset="0"/>
                <a:cs typeface="Arial" panose="020B0604020202020204" pitchFamily="34" charset="0"/>
              </a:rPr>
              <a:t> </a:t>
            </a:r>
            <a:r>
              <a:rPr lang="en-US" dirty="0" err="1">
                <a:solidFill>
                  <a:schemeClr val="bg2">
                    <a:lumMod val="50000"/>
                  </a:schemeClr>
                </a:solidFill>
                <a:latin typeface="Arial" panose="020B0604020202020204" pitchFamily="34" charset="0"/>
                <a:cs typeface="Arial" panose="020B0604020202020204" pitchFamily="34" charset="0"/>
              </a:rPr>
              <a:t>Cosette</a:t>
            </a:r>
            <a:r>
              <a:rPr lang="en-US" dirty="0">
                <a:solidFill>
                  <a:schemeClr val="bg2">
                    <a:lumMod val="50000"/>
                  </a:schemeClr>
                </a:solidFill>
                <a:latin typeface="Arial" panose="020B0604020202020204" pitchFamily="34" charset="0"/>
                <a:cs typeface="Arial" panose="020B0604020202020204" pitchFamily="34" charset="0"/>
              </a:rPr>
              <a:t> </a:t>
            </a:r>
            <a:r>
              <a:rPr lang="en-US" dirty="0" err="1">
                <a:solidFill>
                  <a:schemeClr val="bg2">
                    <a:lumMod val="50000"/>
                  </a:schemeClr>
                </a:solidFill>
                <a:latin typeface="Arial" panose="020B0604020202020204" pitchFamily="34" charset="0"/>
                <a:cs typeface="Arial" panose="020B0604020202020204" pitchFamily="34" charset="0"/>
              </a:rPr>
              <a:t>Lemelin</a:t>
            </a:r>
            <a:r>
              <a:rPr lang="en-US" dirty="0">
                <a:solidFill>
                  <a:schemeClr val="bg2">
                    <a:lumMod val="50000"/>
                  </a:schemeClr>
                </a:solidFill>
                <a:latin typeface="Arial" panose="020B0604020202020204" pitchFamily="34" charset="0"/>
                <a:cs typeface="Arial" panose="020B0604020202020204" pitchFamily="34" charset="0"/>
              </a:rPr>
              <a:t>   </a:t>
            </a:r>
          </a:p>
          <a:p>
            <a:pPr algn="ctr">
              <a:lnSpc>
                <a:spcPct val="120000"/>
              </a:lnSpc>
            </a:pPr>
            <a:r>
              <a:rPr lang="en-US" dirty="0">
                <a:solidFill>
                  <a:schemeClr val="bg2">
                    <a:lumMod val="50000"/>
                  </a:schemeClr>
                </a:solidFill>
                <a:latin typeface="Arial" panose="020B0604020202020204" pitchFamily="34" charset="0"/>
                <a:cs typeface="Arial" panose="020B0604020202020204" pitchFamily="34" charset="0"/>
              </a:rPr>
              <a:t>   Graeme Pate</a:t>
            </a:r>
          </a:p>
          <a:p>
            <a:pPr algn="ctr">
              <a:lnSpc>
                <a:spcPct val="120000"/>
              </a:lnSpc>
            </a:pPr>
            <a:r>
              <a:rPr lang="en-US" dirty="0">
                <a:solidFill>
                  <a:schemeClr val="bg2">
                    <a:lumMod val="50000"/>
                  </a:schemeClr>
                </a:solidFill>
                <a:latin typeface="Arial" panose="020B0604020202020204" pitchFamily="34" charset="0"/>
                <a:cs typeface="Arial" panose="020B0604020202020204" pitchFamily="34" charset="0"/>
              </a:rPr>
              <a:t>   Krysta McNutt</a:t>
            </a:r>
          </a:p>
        </p:txBody>
      </p:sp>
      <p:sp>
        <p:nvSpPr>
          <p:cNvPr id="12" name="TextBox 11">
            <a:extLst>
              <a:ext uri="{FF2B5EF4-FFF2-40B4-BE49-F238E27FC236}">
                <a16:creationId xmlns:a16="http://schemas.microsoft.com/office/drawing/2014/main" id="{0B2ACF80-C46F-8048-9EB4-950C9E222B3D}"/>
              </a:ext>
            </a:extLst>
          </p:cNvPr>
          <p:cNvSpPr txBox="1"/>
          <p:nvPr userDrawn="1"/>
        </p:nvSpPr>
        <p:spPr>
          <a:xfrm>
            <a:off x="3196726" y="4873752"/>
            <a:ext cx="2074460" cy="369332"/>
          </a:xfrm>
          <a:prstGeom prst="rect">
            <a:avLst/>
          </a:prstGeom>
          <a:noFill/>
        </p:spPr>
        <p:txBody>
          <a:bodyPr wrap="square" rtlCol="0">
            <a:spAutoFit/>
          </a:bodyPr>
          <a:lstStyle/>
          <a:p>
            <a:pPr algn="ctr"/>
            <a:r>
              <a:rPr lang="en-US" dirty="0">
                <a:solidFill>
                  <a:schemeClr val="bg2">
                    <a:lumMod val="50000"/>
                  </a:schemeClr>
                </a:solidFill>
                <a:latin typeface="Arial" panose="020B0604020202020204" pitchFamily="34" charset="0"/>
                <a:cs typeface="Arial" panose="020B0604020202020204" pitchFamily="34" charset="0"/>
              </a:rPr>
              <a:t>Michelle </a:t>
            </a:r>
            <a:r>
              <a:rPr lang="en-US" dirty="0" err="1">
                <a:solidFill>
                  <a:schemeClr val="bg2">
                    <a:lumMod val="50000"/>
                  </a:schemeClr>
                </a:solidFill>
                <a:latin typeface="Arial" panose="020B0604020202020204" pitchFamily="34" charset="0"/>
                <a:cs typeface="Arial" panose="020B0604020202020204" pitchFamily="34" charset="0"/>
              </a:rPr>
              <a:t>Brailey</a:t>
            </a:r>
            <a:r>
              <a:rPr lang="en-US" dirty="0">
                <a:solidFill>
                  <a:schemeClr val="bg2">
                    <a:lumMod val="50000"/>
                  </a:schemeClr>
                </a:solidFill>
                <a:latin typeface="Arial" panose="020B0604020202020204" pitchFamily="34" charset="0"/>
                <a:cs typeface="Arial" panose="020B0604020202020204" pitchFamily="34" charset="0"/>
              </a:rPr>
              <a:t> </a:t>
            </a:r>
          </a:p>
        </p:txBody>
      </p:sp>
      <p:sp>
        <p:nvSpPr>
          <p:cNvPr id="13" name="TextBox 12">
            <a:extLst>
              <a:ext uri="{FF2B5EF4-FFF2-40B4-BE49-F238E27FC236}">
                <a16:creationId xmlns:a16="http://schemas.microsoft.com/office/drawing/2014/main" id="{40719E68-A586-2E4E-AA56-218C503D4F4E}"/>
              </a:ext>
            </a:extLst>
          </p:cNvPr>
          <p:cNvSpPr txBox="1"/>
          <p:nvPr userDrawn="1"/>
        </p:nvSpPr>
        <p:spPr>
          <a:xfrm>
            <a:off x="7033365" y="4870679"/>
            <a:ext cx="2215138" cy="1089529"/>
          </a:xfrm>
          <a:prstGeom prst="rect">
            <a:avLst/>
          </a:prstGeom>
          <a:noFill/>
        </p:spPr>
        <p:txBody>
          <a:bodyPr wrap="square" rtlCol="0">
            <a:spAutoFit/>
          </a:bodyPr>
          <a:lstStyle/>
          <a:p>
            <a:pPr algn="ctr">
              <a:lnSpc>
                <a:spcPct val="120000"/>
              </a:lnSpc>
            </a:pPr>
            <a:r>
              <a:rPr lang="en-US" dirty="0">
                <a:solidFill>
                  <a:schemeClr val="bg2">
                    <a:lumMod val="50000"/>
                  </a:schemeClr>
                </a:solidFill>
                <a:latin typeface="Arial" panose="020B0604020202020204" pitchFamily="34" charset="0"/>
                <a:cs typeface="Arial" panose="020B0604020202020204" pitchFamily="34" charset="0"/>
              </a:rPr>
              <a:t>Luc </a:t>
            </a:r>
            <a:r>
              <a:rPr lang="en-US" dirty="0" err="1">
                <a:solidFill>
                  <a:schemeClr val="bg2">
                    <a:lumMod val="50000"/>
                  </a:schemeClr>
                </a:solidFill>
                <a:latin typeface="Arial" panose="020B0604020202020204" pitchFamily="34" charset="0"/>
                <a:cs typeface="Arial" panose="020B0604020202020204" pitchFamily="34" charset="0"/>
              </a:rPr>
              <a:t>Fagnan</a:t>
            </a:r>
            <a:endParaRPr lang="en-US" dirty="0">
              <a:solidFill>
                <a:schemeClr val="bg2">
                  <a:lumMod val="50000"/>
                </a:schemeClr>
              </a:solidFill>
              <a:latin typeface="Arial" panose="020B0604020202020204" pitchFamily="34" charset="0"/>
              <a:cs typeface="Arial" panose="020B0604020202020204" pitchFamily="34" charset="0"/>
            </a:endParaRPr>
          </a:p>
          <a:p>
            <a:pPr algn="ctr">
              <a:lnSpc>
                <a:spcPct val="120000"/>
              </a:lnSpc>
            </a:pPr>
            <a:r>
              <a:rPr lang="en-US" dirty="0">
                <a:solidFill>
                  <a:schemeClr val="bg2">
                    <a:lumMod val="50000"/>
                  </a:schemeClr>
                </a:solidFill>
                <a:latin typeface="Arial" panose="020B0604020202020204" pitchFamily="34" charset="0"/>
                <a:cs typeface="Arial" panose="020B0604020202020204" pitchFamily="34" charset="0"/>
              </a:rPr>
              <a:t>Julia Guy</a:t>
            </a:r>
          </a:p>
          <a:p>
            <a:pPr algn="ctr">
              <a:lnSpc>
                <a:spcPct val="120000"/>
              </a:lnSpc>
            </a:pPr>
            <a:r>
              <a:rPr lang="en-US" dirty="0">
                <a:solidFill>
                  <a:schemeClr val="bg2">
                    <a:lumMod val="50000"/>
                  </a:schemeClr>
                </a:solidFill>
                <a:latin typeface="Arial" panose="020B0604020202020204" pitchFamily="34" charset="0"/>
                <a:cs typeface="Arial" panose="020B0604020202020204" pitchFamily="34" charset="0"/>
              </a:rPr>
              <a:t>Michael B. McNally </a:t>
            </a:r>
          </a:p>
        </p:txBody>
      </p:sp>
      <p:sp>
        <p:nvSpPr>
          <p:cNvPr id="14" name="TextBox 13">
            <a:extLst>
              <a:ext uri="{FF2B5EF4-FFF2-40B4-BE49-F238E27FC236}">
                <a16:creationId xmlns:a16="http://schemas.microsoft.com/office/drawing/2014/main" id="{68DE1BED-9DC3-D247-9201-574B7094B04D}"/>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CONTRIBUTORS</a:t>
            </a:r>
            <a:endParaRPr lang="en-US" sz="4000" b="1" dirty="0">
              <a:solidFill>
                <a:schemeClr val="bg1"/>
              </a:solidFill>
            </a:endParaRPr>
          </a:p>
        </p:txBody>
      </p:sp>
    </p:spTree>
    <p:extLst>
      <p:ext uri="{BB962C8B-B14F-4D97-AF65-F5344CB8AC3E}">
        <p14:creationId xmlns:p14="http://schemas.microsoft.com/office/powerpoint/2010/main" val="359379059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7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0A6978B-C00C-A74C-8724-630D7581639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758731" y="4886866"/>
            <a:ext cx="2478798" cy="702490"/>
          </a:xfrm>
          <a:prstGeom prst="rect">
            <a:avLst/>
          </a:prstGeom>
        </p:spPr>
      </p:pic>
      <p:sp>
        <p:nvSpPr>
          <p:cNvPr id="4" name="TextBox 3">
            <a:extLst>
              <a:ext uri="{FF2B5EF4-FFF2-40B4-BE49-F238E27FC236}">
                <a16:creationId xmlns:a16="http://schemas.microsoft.com/office/drawing/2014/main" id="{DDBAA813-2419-E547-A898-563F99DEF3F4}"/>
              </a:ext>
            </a:extLst>
          </p:cNvPr>
          <p:cNvSpPr txBox="1"/>
          <p:nvPr userDrawn="1"/>
        </p:nvSpPr>
        <p:spPr>
          <a:xfrm>
            <a:off x="1595717" y="2097172"/>
            <a:ext cx="8964707" cy="221599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400" baseline="0" dirty="0">
                <a:solidFill>
                  <a:schemeClr val="bg2">
                    <a:lumMod val="50000"/>
                  </a:schemeClr>
                </a:solidFill>
                <a:latin typeface="Arial" panose="020B0604020202020204" pitchFamily="34" charset="0"/>
                <a:cs typeface="Arial" panose="020B0604020202020204" pitchFamily="34" charset="0"/>
              </a:rPr>
              <a:t>Opening Up Copyright modules were initially funded through the University of Alberta, Centre for Teaching and Learning’s Teaching and Learning Enhancement Fund (TLEF) with in kind contributions from the Copyright Office and the School of Library and Information Studies. </a:t>
            </a:r>
          </a:p>
          <a:p>
            <a:endParaRPr lang="en-US" dirty="0"/>
          </a:p>
        </p:txBody>
      </p:sp>
      <p:sp>
        <p:nvSpPr>
          <p:cNvPr id="5" name="TextBox 4">
            <a:extLst>
              <a:ext uri="{FF2B5EF4-FFF2-40B4-BE49-F238E27FC236}">
                <a16:creationId xmlns:a16="http://schemas.microsoft.com/office/drawing/2014/main" id="{ED0E2942-34EE-7D4A-A7C8-5B01D8AF2F92}"/>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ACKNOWLEDGMENT</a:t>
            </a:r>
            <a:endParaRPr lang="en-US" sz="4000" b="1" dirty="0">
              <a:solidFill>
                <a:schemeClr val="bg1"/>
              </a:solidFill>
            </a:endParaRPr>
          </a:p>
        </p:txBody>
      </p:sp>
    </p:spTree>
    <p:extLst>
      <p:ext uri="{BB962C8B-B14F-4D97-AF65-F5344CB8AC3E}">
        <p14:creationId xmlns:p14="http://schemas.microsoft.com/office/powerpoint/2010/main" val="216843065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theme" Target="../theme/theme2.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7.xml"/><Relationship Id="rId3" Type="http://schemas.openxmlformats.org/officeDocument/2006/relationships/slideLayout" Target="../slideLayouts/slideLayout22.xml"/><Relationship Id="rId7" Type="http://schemas.openxmlformats.org/officeDocument/2006/relationships/slideLayout" Target="../slideLayouts/slideLayout26.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theme" Target="../theme/theme3.xml"/><Relationship Id="rId5" Type="http://schemas.openxmlformats.org/officeDocument/2006/relationships/slideLayout" Target="../slideLayouts/slideLayout2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7.xml"/><Relationship Id="rId3" Type="http://schemas.openxmlformats.org/officeDocument/2006/relationships/slideLayout" Target="../slideLayouts/slideLayout32.xml"/><Relationship Id="rId7" Type="http://schemas.openxmlformats.org/officeDocument/2006/relationships/slideLayout" Target="../slideLayouts/slideLayout36.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theme" Target="../theme/theme4.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7.xml"/><Relationship Id="rId3" Type="http://schemas.openxmlformats.org/officeDocument/2006/relationships/slideLayout" Target="../slideLayouts/slideLayout42.xml"/><Relationship Id="rId7" Type="http://schemas.openxmlformats.org/officeDocument/2006/relationships/slideLayout" Target="../slideLayouts/slideLayout46.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theme" Target="../theme/theme5.xml"/><Relationship Id="rId5" Type="http://schemas.openxmlformats.org/officeDocument/2006/relationships/slideLayout" Target="../slideLayouts/slideLayout4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7.xml"/><Relationship Id="rId3" Type="http://schemas.openxmlformats.org/officeDocument/2006/relationships/slideLayout" Target="../slideLayouts/slideLayout52.xml"/><Relationship Id="rId7" Type="http://schemas.openxmlformats.org/officeDocument/2006/relationships/slideLayout" Target="../slideLayouts/slideLayout56.xml"/><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theme" Target="../theme/theme6.xml"/><Relationship Id="rId5" Type="http://schemas.openxmlformats.org/officeDocument/2006/relationships/slideLayout" Target="../slideLayouts/slideLayout54.xml"/><Relationship Id="rId10" Type="http://schemas.openxmlformats.org/officeDocument/2006/relationships/slideLayout" Target="../slideLayouts/slideLayout59.xml"/><Relationship Id="rId4" Type="http://schemas.openxmlformats.org/officeDocument/2006/relationships/slideLayout" Target="../slideLayouts/slideLayout53.xml"/><Relationship Id="rId9" Type="http://schemas.openxmlformats.org/officeDocument/2006/relationships/slideLayout" Target="../slideLayouts/slideLayout5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30746470"/>
      </p:ext>
    </p:extLst>
  </p:cSld>
  <p:clrMap bg1="lt1" tx1="dk1" bg2="lt2" tx2="dk2" accent1="accent1" accent2="accent2" accent3="accent3" accent4="accent4" accent5="accent5" accent6="accent6" hlink="hlink" folHlink="folHlink"/>
  <p:sldLayoutIdLst>
    <p:sldLayoutId id="2147493484" r:id="rId1"/>
    <p:sldLayoutId id="2147493485" r:id="rId2"/>
    <p:sldLayoutId id="2147493530" r:id="rId3"/>
    <p:sldLayoutId id="2147493531" r:id="rId4"/>
    <p:sldLayoutId id="2147493532" r:id="rId5"/>
    <p:sldLayoutId id="2147493533" r:id="rId6"/>
    <p:sldLayoutId id="2147493534" r:id="rId7"/>
    <p:sldLayoutId id="2147493535" r:id="rId8"/>
    <p:sldLayoutId id="2147493536" r:id="rId9"/>
  </p:sldLayoutIdLst>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34920793"/>
      </p:ext>
    </p:extLst>
  </p:cSld>
  <p:clrMap bg1="lt1" tx1="dk1" bg2="lt2" tx2="dk2" accent1="accent1" accent2="accent2" accent3="accent3" accent4="accent4" accent5="accent5" accent6="accent6" hlink="hlink" folHlink="folHlink"/>
  <p:sldLayoutIdLst>
    <p:sldLayoutId id="2147493538" r:id="rId1"/>
    <p:sldLayoutId id="2147493539" r:id="rId2"/>
    <p:sldLayoutId id="2147493540" r:id="rId3"/>
    <p:sldLayoutId id="2147493541" r:id="rId4"/>
    <p:sldLayoutId id="2147493542" r:id="rId5"/>
    <p:sldLayoutId id="2147493543" r:id="rId6"/>
    <p:sldLayoutId id="2147493544" r:id="rId7"/>
    <p:sldLayoutId id="2147493545" r:id="rId8"/>
    <p:sldLayoutId id="2147493546" r:id="rId9"/>
    <p:sldLayoutId id="2147493547" r:id="rId10"/>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48669471"/>
      </p:ext>
    </p:extLst>
  </p:cSld>
  <p:clrMap bg1="lt1" tx1="dk1" bg2="lt2" tx2="dk2" accent1="accent1" accent2="accent2" accent3="accent3" accent4="accent4" accent5="accent5" accent6="accent6" hlink="hlink" folHlink="folHlink"/>
  <p:sldLayoutIdLst>
    <p:sldLayoutId id="2147493549" r:id="rId1"/>
    <p:sldLayoutId id="2147493550" r:id="rId2"/>
    <p:sldLayoutId id="2147493551" r:id="rId3"/>
    <p:sldLayoutId id="2147493552" r:id="rId4"/>
    <p:sldLayoutId id="2147493553" r:id="rId5"/>
    <p:sldLayoutId id="2147493554" r:id="rId6"/>
    <p:sldLayoutId id="2147493555" r:id="rId7"/>
    <p:sldLayoutId id="2147493556" r:id="rId8"/>
    <p:sldLayoutId id="2147493557" r:id="rId9"/>
    <p:sldLayoutId id="2147493558" r:id="rId10"/>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32946579"/>
      </p:ext>
    </p:extLst>
  </p:cSld>
  <p:clrMap bg1="lt1" tx1="dk1" bg2="lt2" tx2="dk2" accent1="accent1" accent2="accent2" accent3="accent3" accent4="accent4" accent5="accent5" accent6="accent6" hlink="hlink" folHlink="folHlink"/>
  <p:sldLayoutIdLst>
    <p:sldLayoutId id="2147493560" r:id="rId1"/>
    <p:sldLayoutId id="2147493561" r:id="rId2"/>
    <p:sldLayoutId id="2147493562" r:id="rId3"/>
    <p:sldLayoutId id="2147493563" r:id="rId4"/>
    <p:sldLayoutId id="2147493564" r:id="rId5"/>
    <p:sldLayoutId id="2147493565" r:id="rId6"/>
    <p:sldLayoutId id="2147493566" r:id="rId7"/>
    <p:sldLayoutId id="2147493567" r:id="rId8"/>
    <p:sldLayoutId id="2147493568" r:id="rId9"/>
    <p:sldLayoutId id="2147493569" r:id="rId10"/>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16143316"/>
      </p:ext>
    </p:extLst>
  </p:cSld>
  <p:clrMap bg1="lt1" tx1="dk1" bg2="lt2" tx2="dk2" accent1="accent1" accent2="accent2" accent3="accent3" accent4="accent4" accent5="accent5" accent6="accent6" hlink="hlink" folHlink="folHlink"/>
  <p:sldLayoutIdLst>
    <p:sldLayoutId id="2147493571" r:id="rId1"/>
    <p:sldLayoutId id="2147493572" r:id="rId2"/>
    <p:sldLayoutId id="2147493573" r:id="rId3"/>
    <p:sldLayoutId id="2147493574" r:id="rId4"/>
    <p:sldLayoutId id="2147493575" r:id="rId5"/>
    <p:sldLayoutId id="2147493576" r:id="rId6"/>
    <p:sldLayoutId id="2147493577" r:id="rId7"/>
    <p:sldLayoutId id="2147493578" r:id="rId8"/>
    <p:sldLayoutId id="2147493579" r:id="rId9"/>
    <p:sldLayoutId id="2147493580" r:id="rId10"/>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58413212"/>
      </p:ext>
    </p:extLst>
  </p:cSld>
  <p:clrMap bg1="lt1" tx1="dk1" bg2="lt2" tx2="dk2" accent1="accent1" accent2="accent2" accent3="accent3" accent4="accent4" accent5="accent5" accent6="accent6" hlink="hlink" folHlink="folHlink"/>
  <p:sldLayoutIdLst>
    <p:sldLayoutId id="2147493582" r:id="rId1"/>
    <p:sldLayoutId id="2147493583" r:id="rId2"/>
    <p:sldLayoutId id="2147493584" r:id="rId3"/>
    <p:sldLayoutId id="2147493585" r:id="rId4"/>
    <p:sldLayoutId id="2147493586" r:id="rId5"/>
    <p:sldLayoutId id="2147493587" r:id="rId6"/>
    <p:sldLayoutId id="2147493588" r:id="rId7"/>
    <p:sldLayoutId id="2147493589" r:id="rId8"/>
    <p:sldLayoutId id="2147493590" r:id="rId9"/>
    <p:sldLayoutId id="2147493591" r:id="rId10"/>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0.xml"/></Relationships>
</file>

<file path=ppt/slides/_rels/slide1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43.jpeg"/></Relationships>
</file>

<file path=ppt/slides/_rels/slide1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1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13.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38.png"/><Relationship Id="rId7" Type="http://schemas.openxmlformats.org/officeDocument/2006/relationships/image" Target="../media/image48.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47.png"/><Relationship Id="rId5" Type="http://schemas.openxmlformats.org/officeDocument/2006/relationships/image" Target="../media/image36.png"/><Relationship Id="rId10" Type="http://schemas.openxmlformats.org/officeDocument/2006/relationships/image" Target="../media/image20.png"/><Relationship Id="rId4" Type="http://schemas.openxmlformats.org/officeDocument/2006/relationships/image" Target="../media/image37.png"/><Relationship Id="rId9" Type="http://schemas.openxmlformats.org/officeDocument/2006/relationships/image" Target="../media/image50.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52.png"/></Relationships>
</file>

<file path=ppt/slides/_rels/slide16.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8.png"/><Relationship Id="rId7" Type="http://schemas.openxmlformats.org/officeDocument/2006/relationships/image" Target="../media/image33.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5.png"/><Relationship Id="rId4" Type="http://schemas.openxmlformats.org/officeDocument/2006/relationships/image" Target="../media/image36.png"/><Relationship Id="rId9" Type="http://schemas.openxmlformats.org/officeDocument/2006/relationships/image" Target="../media/image53.png"/></Relationships>
</file>

<file path=ppt/slides/_rels/slide17.xml.rels><?xml version="1.0" encoding="UTF-8" standalone="yes"?>
<Relationships xmlns="http://schemas.openxmlformats.org/package/2006/relationships"><Relationship Id="rId8" Type="http://schemas.openxmlformats.org/officeDocument/2006/relationships/image" Target="../media/image58.png"/><Relationship Id="rId3" Type="http://schemas.openxmlformats.org/officeDocument/2006/relationships/image" Target="../media/image22.png"/><Relationship Id="rId7" Type="http://schemas.openxmlformats.org/officeDocument/2006/relationships/image" Target="../media/image57.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54.png"/><Relationship Id="rId9" Type="http://schemas.openxmlformats.org/officeDocument/2006/relationships/image" Target="../media/image59.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2.xml"/></Relationships>
</file>

<file path=ppt/slides/_rels/slide2.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7.png"/><Relationship Id="rId7" Type="http://schemas.microsoft.com/office/2007/relationships/hdphoto" Target="../media/hdphoto2.wdp"/><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9.png"/><Relationship Id="rId5" Type="http://schemas.microsoft.com/office/2007/relationships/hdphoto" Target="../media/hdphoto1.wdp"/><Relationship Id="rId10" Type="http://schemas.openxmlformats.org/officeDocument/2006/relationships/image" Target="../media/image22.png"/><Relationship Id="rId4" Type="http://schemas.openxmlformats.org/officeDocument/2006/relationships/image" Target="../media/image18.png"/><Relationship Id="rId9" Type="http://schemas.openxmlformats.org/officeDocument/2006/relationships/image" Target="../media/image2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23.xml.rels><?xml version="1.0" encoding="UTF-8" standalone="yes"?>
<Relationships xmlns="http://schemas.openxmlformats.org/package/2006/relationships"><Relationship Id="rId8" Type="http://schemas.openxmlformats.org/officeDocument/2006/relationships/hyperlink" Target="https://onesearch.library.utoronto.ca/sites/default/public/copyright/2023_copyrightbasics_faqs.pdf" TargetMode="External"/><Relationship Id="rId3" Type="http://schemas.openxmlformats.org/officeDocument/2006/relationships/hyperlink" Target="https://www.carl-abrc.ca/wp-content/uploads/2024/02/CARL_Code_Best_Practices_FD_OER-1.pdf" TargetMode="External"/><Relationship Id="rId7" Type="http://schemas.openxmlformats.org/officeDocument/2006/relationships/hyperlink" Target="https://www.uottawa.ca/library/copyright/what-is-copyright/exceptions-copyright/fair-dealing-guidelines" TargetMode="External"/><Relationship Id="rId2" Type="http://schemas.openxmlformats.org/officeDocument/2006/relationships/notesSlide" Target="../notesSlides/notesSlide20.xml"/><Relationship Id="rId1" Type="http://schemas.openxmlformats.org/officeDocument/2006/relationships/slideLayout" Target="../slideLayouts/slideLayout44.xml"/><Relationship Id="rId6" Type="http://schemas.openxmlformats.org/officeDocument/2006/relationships/hyperlink" Target="https://www.ualberta.ca/faculty-and-staff/copyright/intro-to-copyright-law/fair-dealing/index.html" TargetMode="External"/><Relationship Id="rId5" Type="http://schemas.openxmlformats.org/officeDocument/2006/relationships/hyperlink" Target="https://www.michaelgeist.ca/2018/02/fair-dealing-safeguards-freedom-expression-case-vancouver-aquarium/" TargetMode="External"/><Relationship Id="rId4" Type="http://schemas.openxmlformats.org/officeDocument/2006/relationships/hyperlink" Target="https://www.caut.ca/docs/default-source/copyright/revised-caut-guidelines-for-the-use-of-copyrighted-material-(feb-2013).pdf"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scc-csc.lexum.com/scc-csc/scc-csc/en/item/2125/index.do" TargetMode="External"/><Relationship Id="rId2" Type="http://schemas.openxmlformats.org/officeDocument/2006/relationships/hyperlink" Target="https://scc-csc.lexum.com/scc-csc/scc-csc/en/item/9997/index.do" TargetMode="External"/><Relationship Id="rId1" Type="http://schemas.openxmlformats.org/officeDocument/2006/relationships/slideLayout" Target="../slideLayouts/slideLayout45.xml"/><Relationship Id="rId4" Type="http://schemas.openxmlformats.org/officeDocument/2006/relationships/hyperlink" Target="https://scc-csc.lexum.com/scc-csc/scc-csc/en/item/9996/index.do" TargetMode="External"/></Relationships>
</file>

<file path=ppt/slides/_rels/slide25.xml.rels><?xml version="1.0" encoding="UTF-8" standalone="yes"?>
<Relationships xmlns="http://schemas.openxmlformats.org/package/2006/relationships"><Relationship Id="rId8" Type="http://schemas.openxmlformats.org/officeDocument/2006/relationships/hyperlink" Target="https://thenounproject.com/icon/united-kingdom-flag-168361/" TargetMode="External"/><Relationship Id="rId3" Type="http://schemas.openxmlformats.org/officeDocument/2006/relationships/hyperlink" Target="https://thenounproject.com/icon/string-lights-1797620/" TargetMode="External"/><Relationship Id="rId7" Type="http://schemas.openxmlformats.org/officeDocument/2006/relationships/hyperlink" Target="https://thenounproject.com/icon/equilibrist-44479/" TargetMode="External"/><Relationship Id="rId2" Type="http://schemas.openxmlformats.org/officeDocument/2006/relationships/hyperlink" Target="https://freesound.org/people/klankbeeld/sounds/120368/" TargetMode="External"/><Relationship Id="rId1" Type="http://schemas.openxmlformats.org/officeDocument/2006/relationships/slideLayout" Target="../slideLayouts/slideLayout46.xml"/><Relationship Id="rId6" Type="http://schemas.openxmlformats.org/officeDocument/2006/relationships/hyperlink" Target="https://freesound.org/people/fabian_lm/sounds/436437/" TargetMode="External"/><Relationship Id="rId5" Type="http://schemas.openxmlformats.org/officeDocument/2006/relationships/hyperlink" Target="https://freesound.org/people/Isaac200000/sounds/184650/" TargetMode="External"/><Relationship Id="rId4" Type="http://schemas.openxmlformats.org/officeDocument/2006/relationships/hyperlink" Target="https://thenounproject.com/icon/cannon-1252720/" TargetMode="External"/></Relationships>
</file>

<file path=ppt/slides/_rels/slide26.xml.rels><?xml version="1.0" encoding="UTF-8" standalone="yes"?>
<Relationships xmlns="http://schemas.openxmlformats.org/package/2006/relationships"><Relationship Id="rId8" Type="http://schemas.openxmlformats.org/officeDocument/2006/relationships/hyperlink" Target="https://thenounproject.com/icon/percent-397874/" TargetMode="External"/><Relationship Id="rId3" Type="http://schemas.openxmlformats.org/officeDocument/2006/relationships/hyperlink" Target="https://thenounproject.com/icon/carnival-game-1175829/" TargetMode="External"/><Relationship Id="rId7" Type="http://schemas.openxmlformats.org/officeDocument/2006/relationships/hyperlink" Target="https://thenounproject.com/icon/copy-1474212/" TargetMode="External"/><Relationship Id="rId2" Type="http://schemas.openxmlformats.org/officeDocument/2006/relationships/hyperlink" Target="https://thenounproject.com/icon/canada-78131/" TargetMode="External"/><Relationship Id="rId1" Type="http://schemas.openxmlformats.org/officeDocument/2006/relationships/slideLayout" Target="../slideLayouts/slideLayout46.xml"/><Relationship Id="rId6" Type="http://schemas.openxmlformats.org/officeDocument/2006/relationships/hyperlink" Target="https://thenounproject.com/icon/target-1005058/" TargetMode="External"/><Relationship Id="rId5" Type="http://schemas.openxmlformats.org/officeDocument/2006/relationships/hyperlink" Target="https://freesound.org/people/deleted_user_7146007/sounds/383900/" TargetMode="External"/><Relationship Id="rId4" Type="http://schemas.openxmlformats.org/officeDocument/2006/relationships/hyperlink" Target="https://thenounproject.com/icon/hammer-1248131/" TargetMode="External"/></Relationships>
</file>

<file path=ppt/slides/_rels/slide27.xml.rels><?xml version="1.0" encoding="UTF-8" standalone="yes"?>
<Relationships xmlns="http://schemas.openxmlformats.org/package/2006/relationships"><Relationship Id="rId8" Type="http://schemas.openxmlformats.org/officeDocument/2006/relationships/hyperlink" Target="https://thenounproject.com/icon/documents-1353220/" TargetMode="External"/><Relationship Id="rId3" Type="http://schemas.openxmlformats.org/officeDocument/2006/relationships/hyperlink" Target="https://thenounproject.com/icon/leaf-1737325/" TargetMode="External"/><Relationship Id="rId7" Type="http://schemas.openxmlformats.org/officeDocument/2006/relationships/hyperlink" Target="https://thenounproject.com/icon/money-890872/" TargetMode="External"/><Relationship Id="rId2" Type="http://schemas.openxmlformats.org/officeDocument/2006/relationships/hyperlink" Target="https://thenounproject.com/icon/decision-1074053/" TargetMode="External"/><Relationship Id="rId1" Type="http://schemas.openxmlformats.org/officeDocument/2006/relationships/slideLayout" Target="../slideLayouts/slideLayout46.xml"/><Relationship Id="rId6" Type="http://schemas.openxmlformats.org/officeDocument/2006/relationships/hyperlink" Target="https://thenounproject.com/icon/charity-1941158/" TargetMode="External"/><Relationship Id="rId5" Type="http://schemas.openxmlformats.org/officeDocument/2006/relationships/hyperlink" Target="https://thenounproject.com/icon/clock-635969/" TargetMode="External"/><Relationship Id="rId4" Type="http://schemas.openxmlformats.org/officeDocument/2006/relationships/hyperlink" Target="https://thenounproject.com/icon/dollar-sign-171145/" TargetMode="External"/><Relationship Id="rId9" Type="http://schemas.openxmlformats.org/officeDocument/2006/relationships/hyperlink" Target="https://thenounproject.com/icon/who-2714591/" TargetMode="External"/></Relationships>
</file>

<file path=ppt/slides/_rels/slide28.xml.rels><?xml version="1.0" encoding="UTF-8" standalone="yes"?>
<Relationships xmlns="http://schemas.openxmlformats.org/package/2006/relationships"><Relationship Id="rId8" Type="http://schemas.openxmlformats.org/officeDocument/2006/relationships/hyperlink" Target="https://thenounproject.com/icon/ladder-424668/" TargetMode="External"/><Relationship Id="rId3" Type="http://schemas.openxmlformats.org/officeDocument/2006/relationships/hyperlink" Target="https://thenounproject.com/icon/locked-folder-608660/" TargetMode="External"/><Relationship Id="rId7" Type="http://schemas.openxmlformats.org/officeDocument/2006/relationships/hyperlink" Target="https://thenounproject.com/icon/table-929234/" TargetMode="External"/><Relationship Id="rId2" Type="http://schemas.openxmlformats.org/officeDocument/2006/relationships/hyperlink" Target="https://thenounproject.com/icon/quarter-607600/" TargetMode="External"/><Relationship Id="rId1" Type="http://schemas.openxmlformats.org/officeDocument/2006/relationships/slideLayout" Target="../slideLayouts/slideLayout46.xml"/><Relationship Id="rId6" Type="http://schemas.openxmlformats.org/officeDocument/2006/relationships/hyperlink" Target="https://freesound.org/people/Ari_Glitch/sounds/432288/" TargetMode="External"/><Relationship Id="rId5" Type="http://schemas.openxmlformats.org/officeDocument/2006/relationships/hyperlink" Target="https://thenounproject.com/icon/crystal-ball-2126128/" TargetMode="External"/><Relationship Id="rId4" Type="http://schemas.openxmlformats.org/officeDocument/2006/relationships/hyperlink" Target="https://thenounproject.com/icon/sun-1777177/" TargetMode="External"/><Relationship Id="rId9" Type="http://schemas.openxmlformats.org/officeDocument/2006/relationships/hyperlink" Target="https://thenounproject.com/icon/banners-2324856/"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s://thenounproject.com/icon/diving-229/" TargetMode="External"/><Relationship Id="rId2" Type="http://schemas.openxmlformats.org/officeDocument/2006/relationships/hyperlink" Target="https://thenounproject.com/icon/walking-26898/" TargetMode="External"/><Relationship Id="rId1" Type="http://schemas.openxmlformats.org/officeDocument/2006/relationships/slideLayout" Target="../slideLayouts/slideLayout46.xml"/><Relationship Id="rId5" Type="http://schemas.openxmlformats.org/officeDocument/2006/relationships/hyperlink" Target="http://www.hooksounds.com/" TargetMode="External"/><Relationship Id="rId4" Type="http://schemas.openxmlformats.org/officeDocument/2006/relationships/hyperlink" Target="https://freesound.org/people/qubodup/sounds/182442/" TargetMode="External"/></Relationships>
</file>

<file path=ppt/slides/_rels/slide3.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23.png"/><Relationship Id="rId7" Type="http://schemas.openxmlformats.org/officeDocument/2006/relationships/image" Target="../media/image26.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30.png"/><Relationship Id="rId5" Type="http://schemas.openxmlformats.org/officeDocument/2006/relationships/image" Target="../media/image25.png"/><Relationship Id="rId10" Type="http://schemas.openxmlformats.org/officeDocument/2006/relationships/image" Target="../media/image28.png"/><Relationship Id="rId4" Type="http://schemas.openxmlformats.org/officeDocument/2006/relationships/image" Target="../media/image24.png"/><Relationship Id="rId9" Type="http://schemas.openxmlformats.org/officeDocument/2006/relationships/image" Target="../media/image27.png"/></Relationships>
</file>

<file path=ppt/slides/_rels/slide30.xml.rels><?xml version="1.0" encoding="UTF-8" standalone="yes"?>
<Relationships xmlns="http://schemas.openxmlformats.org/package/2006/relationships"><Relationship Id="rId2" Type="http://schemas.openxmlformats.org/officeDocument/2006/relationships/hyperlink" Target="https://sites.library.ualberta.ca/copyright/" TargetMode="External"/><Relationship Id="rId1" Type="http://schemas.openxmlformats.org/officeDocument/2006/relationships/slideLayout" Target="../slideLayouts/slideLayout4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4.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17.png"/><Relationship Id="rId7" Type="http://schemas.microsoft.com/office/2007/relationships/hdphoto" Target="../media/hdphoto2.wdp"/><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9.png"/><Relationship Id="rId5" Type="http://schemas.microsoft.com/office/2007/relationships/hdphoto" Target="../media/hdphoto1.wdp"/><Relationship Id="rId4" Type="http://schemas.openxmlformats.org/officeDocument/2006/relationships/image" Target="../media/image18.png"/><Relationship Id="rId9" Type="http://schemas.openxmlformats.org/officeDocument/2006/relationships/image" Target="../media/image22.png"/></Relationships>
</file>

<file path=ppt/slides/_rels/slide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31.png"/></Relationships>
</file>

<file path=ppt/slides/_rels/slide6.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 Id="rId9" Type="http://schemas.openxmlformats.org/officeDocument/2006/relationships/image" Target="../media/image38.png"/></Relationships>
</file>

<file path=ppt/slides/_rels/slide7.xml.rels><?xml version="1.0" encoding="UTF-8" standalone="yes"?>
<Relationships xmlns="http://schemas.openxmlformats.org/package/2006/relationships"><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44.png"/><Relationship Id="rId4" Type="http://schemas.openxmlformats.org/officeDocument/2006/relationships/image" Target="../media/image43.jpeg"/></Relationships>
</file>

<file path=ppt/slides/_rels/slide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45.png"/><Relationship Id="rId4" Type="http://schemas.openxmlformats.org/officeDocument/2006/relationships/image" Target="../media/image3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Applying Fair Dealing</a:t>
            </a:r>
            <a:endParaRPr lang="en-CA" dirty="0"/>
          </a:p>
        </p:txBody>
      </p:sp>
      <p:sp>
        <p:nvSpPr>
          <p:cNvPr id="3" name="Subtitle 2"/>
          <p:cNvSpPr>
            <a:spLocks noGrp="1"/>
          </p:cNvSpPr>
          <p:nvPr>
            <p:ph type="subTitle" idx="1"/>
          </p:nvPr>
        </p:nvSpPr>
        <p:spPr/>
        <p:txBody>
          <a:bodyPr/>
          <a:lstStyle/>
          <a:p>
            <a:endParaRPr lang="en-CA"/>
          </a:p>
        </p:txBody>
      </p:sp>
      <p:sp>
        <p:nvSpPr>
          <p:cNvPr id="4" name="Text Placeholder 3"/>
          <p:cNvSpPr>
            <a:spLocks noGrp="1"/>
          </p:cNvSpPr>
          <p:nvPr>
            <p:ph type="body" sz="quarter" idx="10"/>
          </p:nvPr>
        </p:nvSpPr>
        <p:spPr>
          <a:xfrm>
            <a:off x="10368788" y="6270625"/>
            <a:ext cx="1428750" cy="374650"/>
          </a:xfrm>
        </p:spPr>
        <p:txBody>
          <a:bodyPr/>
          <a:lstStyle/>
          <a:p>
            <a:r>
              <a:rPr lang="en-US" dirty="0" smtClean="0"/>
              <a:t>*May 2020</a:t>
            </a:r>
            <a:endParaRPr lang="en-CA" dirty="0"/>
          </a:p>
        </p:txBody>
      </p:sp>
    </p:spTree>
    <p:extLst>
      <p:ext uri="{BB962C8B-B14F-4D97-AF65-F5344CB8AC3E}">
        <p14:creationId xmlns:p14="http://schemas.microsoft.com/office/powerpoint/2010/main" val="385916283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A2617EA0-952B-4242-A293-4B20F95EAB57}"/>
              </a:ext>
            </a:extLst>
          </p:cNvPr>
          <p:cNvSpPr>
            <a:spLocks noGrp="1"/>
          </p:cNvSpPr>
          <p:nvPr>
            <p:ph type="title" hasCustomPrompt="1"/>
          </p:nvPr>
        </p:nvSpPr>
        <p:spPr>
          <a:xfrm>
            <a:off x="2671282" y="524256"/>
            <a:ext cx="8682518" cy="938785"/>
          </a:xfrm>
          <a:prstGeom prst="rect">
            <a:avLst/>
          </a:prstGeom>
        </p:spPr>
        <p:txBody>
          <a:bodyPr anchor="ctr" anchorCtr="0"/>
          <a:lstStyle>
            <a:lvl1pPr algn="ctr">
              <a:lnSpc>
                <a:spcPct val="70000"/>
              </a:lnSpc>
              <a:defRPr sz="4000" b="1" i="0" baseline="0">
                <a:solidFill>
                  <a:schemeClr val="bg1"/>
                </a:solidFill>
                <a:latin typeface="Arial" panose="020B0604020202020204" pitchFamily="34" charset="0"/>
              </a:defRPr>
            </a:lvl1pPr>
          </a:lstStyle>
          <a:p>
            <a:r>
              <a:rPr lang="en-US" dirty="0"/>
              <a:t>ALTERNATIVES FACTOR</a:t>
            </a:r>
          </a:p>
        </p:txBody>
      </p:sp>
      <p:pic>
        <p:nvPicPr>
          <p:cNvPr id="3" name="Picture 2">
            <a:extLst>
              <a:ext uri="{FF2B5EF4-FFF2-40B4-BE49-F238E27FC236}">
                <a16:creationId xmlns:a16="http://schemas.microsoft.com/office/drawing/2014/main" id="{81E299ED-1C32-0F42-9D5A-49104A4AD8BA}"/>
              </a:ext>
            </a:extLst>
          </p:cNvPr>
          <p:cNvPicPr>
            <a:picLocks noChangeAspect="1"/>
          </p:cNvPicPr>
          <p:nvPr/>
        </p:nvPicPr>
        <p:blipFill>
          <a:blip r:embed="rId3"/>
          <a:stretch>
            <a:fillRect/>
          </a:stretch>
        </p:blipFill>
        <p:spPr>
          <a:xfrm>
            <a:off x="826247" y="3057822"/>
            <a:ext cx="1845035" cy="1457806"/>
          </a:xfrm>
          <a:prstGeom prst="rect">
            <a:avLst/>
          </a:prstGeom>
        </p:spPr>
      </p:pic>
      <p:sp>
        <p:nvSpPr>
          <p:cNvPr id="4" name="TextBox 3">
            <a:extLst>
              <a:ext uri="{FF2B5EF4-FFF2-40B4-BE49-F238E27FC236}">
                <a16:creationId xmlns:a16="http://schemas.microsoft.com/office/drawing/2014/main" id="{EFF0992C-03B6-244B-AE74-9BDE0356A372}"/>
              </a:ext>
            </a:extLst>
          </p:cNvPr>
          <p:cNvSpPr txBox="1"/>
          <p:nvPr/>
        </p:nvSpPr>
        <p:spPr>
          <a:xfrm>
            <a:off x="2794000" y="2082800"/>
            <a:ext cx="7162800" cy="461665"/>
          </a:xfrm>
          <a:prstGeom prst="rect">
            <a:avLst/>
          </a:prstGeom>
          <a:noFill/>
        </p:spPr>
        <p:txBody>
          <a:bodyPr wrap="square" rtlCol="0">
            <a:spAutoFit/>
          </a:bodyPr>
          <a:lstStyle/>
          <a:p>
            <a:r>
              <a:rPr lang="en-US" sz="2400" dirty="0"/>
              <a:t>Guidance based on Supreme Court decisions:</a:t>
            </a:r>
          </a:p>
        </p:txBody>
      </p:sp>
      <p:sp>
        <p:nvSpPr>
          <p:cNvPr id="5" name="TextBox 4">
            <a:extLst>
              <a:ext uri="{FF2B5EF4-FFF2-40B4-BE49-F238E27FC236}">
                <a16:creationId xmlns:a16="http://schemas.microsoft.com/office/drawing/2014/main" id="{EA086D5F-E810-7045-9129-EB48E90A0A9A}"/>
              </a:ext>
            </a:extLst>
          </p:cNvPr>
          <p:cNvSpPr txBox="1"/>
          <p:nvPr/>
        </p:nvSpPr>
        <p:spPr>
          <a:xfrm>
            <a:off x="4458481" y="2891473"/>
            <a:ext cx="6735823" cy="2954655"/>
          </a:xfrm>
          <a:prstGeom prst="rect">
            <a:avLst/>
          </a:prstGeom>
          <a:noFill/>
        </p:spPr>
        <p:txBody>
          <a:bodyPr wrap="square" rtlCol="0">
            <a:spAutoFit/>
          </a:bodyPr>
          <a:lstStyle/>
          <a:p>
            <a:pPr marL="285750" indent="-285750">
              <a:buFont typeface="Arial" panose="020B0604020202020204" pitchFamily="34" charset="0"/>
              <a:buChar char="•"/>
            </a:pPr>
            <a:r>
              <a:rPr lang="en-CA" sz="2400" dirty="0"/>
              <a:t>Consider what the other options are</a:t>
            </a:r>
          </a:p>
          <a:p>
            <a:pPr marL="285750" indent="-285750">
              <a:buFont typeface="Arial" panose="020B0604020202020204" pitchFamily="34" charset="0"/>
              <a:buChar char="•"/>
            </a:pPr>
            <a:endParaRPr lang="en-CA" sz="2400" dirty="0"/>
          </a:p>
          <a:p>
            <a:pPr marL="285750" indent="-285750">
              <a:buFont typeface="Arial" panose="020B0604020202020204" pitchFamily="34" charset="0"/>
              <a:buChar char="•"/>
            </a:pPr>
            <a:r>
              <a:rPr lang="en-CA" sz="2400" dirty="0"/>
              <a:t>Whether a </a:t>
            </a:r>
            <a:r>
              <a:rPr lang="en-CA" sz="2400" dirty="0"/>
              <a:t>non-copyright-protected </a:t>
            </a:r>
            <a:r>
              <a:rPr lang="en-CA" sz="2400" dirty="0"/>
              <a:t>work could be used instead</a:t>
            </a:r>
          </a:p>
          <a:p>
            <a:pPr marL="285750" indent="-285750">
              <a:buFont typeface="Arial" panose="020B0604020202020204" pitchFamily="34" charset="0"/>
              <a:buChar char="•"/>
            </a:pPr>
            <a:endParaRPr lang="en-CA" sz="2400" dirty="0"/>
          </a:p>
          <a:p>
            <a:pPr marL="285750" indent="-285750">
              <a:buFont typeface="Arial" panose="020B0604020202020204" pitchFamily="34" charset="0"/>
              <a:buChar char="•"/>
            </a:pPr>
            <a:r>
              <a:rPr lang="en-CA" sz="2400" dirty="0"/>
              <a:t>Availability of a licence does not weigh on fairness</a:t>
            </a:r>
          </a:p>
          <a:p>
            <a:endParaRPr lang="en-US" dirty="0"/>
          </a:p>
        </p:txBody>
      </p:sp>
      <p:pic>
        <p:nvPicPr>
          <p:cNvPr id="7" name="Picture 6">
            <a:extLst>
              <a:ext uri="{FF2B5EF4-FFF2-40B4-BE49-F238E27FC236}">
                <a16:creationId xmlns:a16="http://schemas.microsoft.com/office/drawing/2014/main" id="{BDD6A1D2-036F-1042-A1CE-AC8CCF3B57ED}"/>
              </a:ext>
            </a:extLst>
          </p:cNvPr>
          <p:cNvPicPr>
            <a:picLocks noChangeAspect="1"/>
          </p:cNvPicPr>
          <p:nvPr/>
        </p:nvPicPr>
        <p:blipFill>
          <a:blip r:embed="rId4"/>
          <a:stretch>
            <a:fillRect/>
          </a:stretch>
        </p:blipFill>
        <p:spPr>
          <a:xfrm>
            <a:off x="6326128" y="5635231"/>
            <a:ext cx="945532" cy="1115809"/>
          </a:xfrm>
          <a:prstGeom prst="rect">
            <a:avLst/>
          </a:prstGeom>
        </p:spPr>
      </p:pic>
      <p:pic>
        <p:nvPicPr>
          <p:cNvPr id="9" name="Picture 8">
            <a:extLst>
              <a:ext uri="{FF2B5EF4-FFF2-40B4-BE49-F238E27FC236}">
                <a16:creationId xmlns:a16="http://schemas.microsoft.com/office/drawing/2014/main" id="{35FAB4C0-38AE-FA4E-A55D-4F034AC1D37D}"/>
              </a:ext>
            </a:extLst>
          </p:cNvPr>
          <p:cNvPicPr>
            <a:picLocks noChangeAspect="1"/>
          </p:cNvPicPr>
          <p:nvPr/>
        </p:nvPicPr>
        <p:blipFill>
          <a:blip r:embed="rId4"/>
          <a:stretch>
            <a:fillRect/>
          </a:stretch>
        </p:blipFill>
        <p:spPr>
          <a:xfrm>
            <a:off x="4920342" y="5635231"/>
            <a:ext cx="945532" cy="1115809"/>
          </a:xfrm>
          <a:prstGeom prst="rect">
            <a:avLst/>
          </a:prstGeom>
        </p:spPr>
      </p:pic>
      <p:sp>
        <p:nvSpPr>
          <p:cNvPr id="2" name="Rectangle 1">
            <a:extLst>
              <a:ext uri="{FF2B5EF4-FFF2-40B4-BE49-F238E27FC236}">
                <a16:creationId xmlns:a16="http://schemas.microsoft.com/office/drawing/2014/main" id="{512A28DB-A138-C94B-B881-7F2DE88CEFD5}"/>
              </a:ext>
            </a:extLst>
          </p:cNvPr>
          <p:cNvSpPr/>
          <p:nvPr/>
        </p:nvSpPr>
        <p:spPr>
          <a:xfrm>
            <a:off x="6674177" y="6027895"/>
            <a:ext cx="310082" cy="305849"/>
          </a:xfrm>
          <a:prstGeom prst="rect">
            <a:avLst/>
          </a:prstGeom>
          <a:pattFill prst="lgGrid">
            <a:fgClr>
              <a:schemeClr val="bg2">
                <a:lumMod val="50000"/>
              </a:schemeClr>
            </a:fgClr>
            <a:bgClr>
              <a:schemeClr val="bg1"/>
            </a:bgClr>
          </a:patt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44BD9594-AFEA-C045-885E-E4EFB993A161}"/>
              </a:ext>
            </a:extLst>
          </p:cNvPr>
          <p:cNvPicPr>
            <a:picLocks noChangeAspect="1"/>
          </p:cNvPicPr>
          <p:nvPr/>
        </p:nvPicPr>
        <p:blipFill>
          <a:blip r:embed="rId4"/>
          <a:stretch>
            <a:fillRect/>
          </a:stretch>
        </p:blipFill>
        <p:spPr>
          <a:xfrm>
            <a:off x="6356452" y="5635231"/>
            <a:ext cx="945532" cy="1115809"/>
          </a:xfrm>
          <a:prstGeom prst="rect">
            <a:avLst/>
          </a:prstGeom>
        </p:spPr>
      </p:pic>
      <p:sp>
        <p:nvSpPr>
          <p:cNvPr id="11" name="TextBox 10">
            <a:extLst>
              <a:ext uri="{FF2B5EF4-FFF2-40B4-BE49-F238E27FC236}">
                <a16:creationId xmlns:a16="http://schemas.microsoft.com/office/drawing/2014/main" id="{F26EA1EF-5BAF-3045-8C55-707CF14347CA}"/>
              </a:ext>
            </a:extLst>
          </p:cNvPr>
          <p:cNvSpPr txBox="1"/>
          <p:nvPr/>
        </p:nvSpPr>
        <p:spPr>
          <a:xfrm rot="785421">
            <a:off x="7790983" y="5919392"/>
            <a:ext cx="538192" cy="646331"/>
          </a:xfrm>
          <a:prstGeom prst="rect">
            <a:avLst/>
          </a:prstGeom>
          <a:noFill/>
        </p:spPr>
        <p:txBody>
          <a:bodyPr wrap="square" rtlCol="0">
            <a:spAutoFit/>
          </a:bodyPr>
          <a:lstStyle/>
          <a:p>
            <a:r>
              <a:rPr lang="en-US" sz="3600" dirty="0"/>
              <a:t>?</a:t>
            </a:r>
          </a:p>
        </p:txBody>
      </p:sp>
    </p:spTree>
    <p:extLst>
      <p:ext uri="{BB962C8B-B14F-4D97-AF65-F5344CB8AC3E}">
        <p14:creationId xmlns:p14="http://schemas.microsoft.com/office/powerpoint/2010/main" val="222261919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500"/>
                                        <p:tgtEl>
                                          <p:spTgt spid="2"/>
                                        </p:tgtEl>
                                      </p:cBhvr>
                                    </p:animEffect>
                                  </p:childTnLst>
                                </p:cTn>
                              </p:par>
                            </p:childTnLst>
                          </p:cTn>
                        </p:par>
                        <p:par>
                          <p:cTn id="25" fill="hold">
                            <p:stCondLst>
                              <p:cond delay="1000"/>
                            </p:stCondLst>
                            <p:childTnLst>
                              <p:par>
                                <p:cTn id="26" presetID="10" presetClass="entr" presetSubtype="0" fill="hold" nodeType="afterEffect">
                                  <p:stCondLst>
                                    <p:cond delay="0"/>
                                  </p:stCondLst>
                                  <p:childTnLst>
                                    <p:set>
                                      <p:cBhvr>
                                        <p:cTn id="27" dur="1" fill="hold">
                                          <p:stCondLst>
                                            <p:cond delay="0"/>
                                          </p:stCondLst>
                                        </p:cTn>
                                        <p:tgtEl>
                                          <p:spTgt spid="5">
                                            <p:txEl>
                                              <p:pRg st="4" end="4"/>
                                            </p:txEl>
                                          </p:spTgt>
                                        </p:tgtEl>
                                        <p:attrNameLst>
                                          <p:attrName>style.visibility</p:attrName>
                                        </p:attrNameLst>
                                      </p:cBhvr>
                                      <p:to>
                                        <p:strVal val="visible"/>
                                      </p:to>
                                    </p:set>
                                    <p:animEffect transition="in" filter="fade">
                                      <p:cBhvr>
                                        <p:cTn id="28" dur="500"/>
                                        <p:tgtEl>
                                          <p:spTgt spid="5">
                                            <p:txEl>
                                              <p:pRg st="4" end="4"/>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xit" presetSubtype="0" fill="hold" nodeType="clickEffect">
                                  <p:stCondLst>
                                    <p:cond delay="0"/>
                                  </p:stCondLst>
                                  <p:childTnLst>
                                    <p:animEffect transition="out" filter="fade">
                                      <p:cBhvr>
                                        <p:cTn id="32" dur="500"/>
                                        <p:tgtEl>
                                          <p:spTgt spid="7"/>
                                        </p:tgtEl>
                                      </p:cBhvr>
                                    </p:animEffect>
                                    <p:set>
                                      <p:cBhvr>
                                        <p:cTn id="33" dur="1" fill="hold">
                                          <p:stCondLst>
                                            <p:cond delay="499"/>
                                          </p:stCondLst>
                                        </p:cTn>
                                        <p:tgtEl>
                                          <p:spTgt spid="7"/>
                                        </p:tgtEl>
                                        <p:attrNameLst>
                                          <p:attrName>style.visibility</p:attrName>
                                        </p:attrNameLst>
                                      </p:cBhvr>
                                      <p:to>
                                        <p:strVal val="hidden"/>
                                      </p:to>
                                    </p:set>
                                  </p:childTnLst>
                                </p:cTn>
                              </p:par>
                              <p:par>
                                <p:cTn id="34" presetID="10" presetClass="exit" presetSubtype="0" fill="hold" grpId="1" nodeType="withEffect">
                                  <p:stCondLst>
                                    <p:cond delay="0"/>
                                  </p:stCondLst>
                                  <p:childTnLst>
                                    <p:animEffect transition="out" filter="fade">
                                      <p:cBhvr>
                                        <p:cTn id="35" dur="500"/>
                                        <p:tgtEl>
                                          <p:spTgt spid="2"/>
                                        </p:tgtEl>
                                      </p:cBhvr>
                                    </p:animEffect>
                                    <p:set>
                                      <p:cBhvr>
                                        <p:cTn id="36" dur="1" fill="hold">
                                          <p:stCondLst>
                                            <p:cond delay="499"/>
                                          </p:stCondLst>
                                        </p:cTn>
                                        <p:tgtEl>
                                          <p:spTgt spid="2"/>
                                        </p:tgtEl>
                                        <p:attrNameLst>
                                          <p:attrName>style.visibility</p:attrName>
                                        </p:attrNameLst>
                                      </p:cBhvr>
                                      <p:to>
                                        <p:strVal val="hidden"/>
                                      </p:to>
                                    </p:set>
                                  </p:childTnLst>
                                </p:cTn>
                              </p:par>
                            </p:childTnLst>
                          </p:cTn>
                        </p:par>
                        <p:par>
                          <p:cTn id="37" fill="hold">
                            <p:stCondLst>
                              <p:cond delay="500"/>
                            </p:stCondLst>
                            <p:childTnLst>
                              <p:par>
                                <p:cTn id="38" presetID="10" presetClass="entr" presetSubtype="0" fill="hold" nodeType="afterEffect">
                                  <p:stCondLst>
                                    <p:cond delay="500"/>
                                  </p:stCondLst>
                                  <p:childTnLst>
                                    <p:set>
                                      <p:cBhvr>
                                        <p:cTn id="39" dur="1" fill="hold">
                                          <p:stCondLst>
                                            <p:cond delay="0"/>
                                          </p:stCondLst>
                                        </p:cTn>
                                        <p:tgtEl>
                                          <p:spTgt spid="10"/>
                                        </p:tgtEl>
                                        <p:attrNameLst>
                                          <p:attrName>style.visibility</p:attrName>
                                        </p:attrNameLst>
                                      </p:cBhvr>
                                      <p:to>
                                        <p:strVal val="visible"/>
                                      </p:to>
                                    </p:set>
                                    <p:animEffect transition="in" filter="fade">
                                      <p:cBhvr>
                                        <p:cTn id="40" dur="500"/>
                                        <p:tgtEl>
                                          <p:spTgt spid="10"/>
                                        </p:tgtEl>
                                      </p:cBhvr>
                                    </p:animEffect>
                                  </p:childTnLst>
                                </p:cTn>
                              </p:par>
                            </p:childTnLst>
                          </p:cTn>
                        </p:par>
                        <p:par>
                          <p:cTn id="41" fill="hold">
                            <p:stCondLst>
                              <p:cond delay="1500"/>
                            </p:stCondLst>
                            <p:childTnLst>
                              <p:par>
                                <p:cTn id="42" presetID="42" presetClass="entr" presetSubtype="0" fill="hold" grpId="0" nodeType="afterEffect">
                                  <p:stCondLst>
                                    <p:cond delay="1000"/>
                                  </p:stCondLst>
                                  <p:childTnLst>
                                    <p:set>
                                      <p:cBhvr>
                                        <p:cTn id="43" dur="1" fill="hold">
                                          <p:stCondLst>
                                            <p:cond delay="0"/>
                                          </p:stCondLst>
                                        </p:cTn>
                                        <p:tgtEl>
                                          <p:spTgt spid="11"/>
                                        </p:tgtEl>
                                        <p:attrNameLst>
                                          <p:attrName>style.visibility</p:attrName>
                                        </p:attrNameLst>
                                      </p:cBhvr>
                                      <p:to>
                                        <p:strVal val="visible"/>
                                      </p:to>
                                    </p:set>
                                    <p:animEffect transition="in" filter="fade">
                                      <p:cBhvr>
                                        <p:cTn id="44" dur="1000"/>
                                        <p:tgtEl>
                                          <p:spTgt spid="11"/>
                                        </p:tgtEl>
                                      </p:cBhvr>
                                    </p:animEffect>
                                    <p:anim calcmode="lin" valueType="num">
                                      <p:cBhvr>
                                        <p:cTn id="45" dur="1000" fill="hold"/>
                                        <p:tgtEl>
                                          <p:spTgt spid="11"/>
                                        </p:tgtEl>
                                        <p:attrNameLst>
                                          <p:attrName>ppt_x</p:attrName>
                                        </p:attrNameLst>
                                      </p:cBhvr>
                                      <p:tavLst>
                                        <p:tav tm="0">
                                          <p:val>
                                            <p:strVal val="#ppt_x"/>
                                          </p:val>
                                        </p:tav>
                                        <p:tav tm="100000">
                                          <p:val>
                                            <p:strVal val="#ppt_x"/>
                                          </p:val>
                                        </p:tav>
                                      </p:tavLst>
                                    </p:anim>
                                    <p:anim calcmode="lin" valueType="num">
                                      <p:cBhvr>
                                        <p:cTn id="4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A2617EA0-952B-4242-A293-4B20F95EAB57}"/>
              </a:ext>
            </a:extLst>
          </p:cNvPr>
          <p:cNvSpPr>
            <a:spLocks noGrp="1"/>
          </p:cNvSpPr>
          <p:nvPr>
            <p:ph type="title" hasCustomPrompt="1"/>
          </p:nvPr>
        </p:nvSpPr>
        <p:spPr>
          <a:xfrm>
            <a:off x="2671282" y="524256"/>
            <a:ext cx="8682518" cy="938785"/>
          </a:xfrm>
          <a:prstGeom prst="rect">
            <a:avLst/>
          </a:prstGeom>
        </p:spPr>
        <p:txBody>
          <a:bodyPr anchor="ctr" anchorCtr="0"/>
          <a:lstStyle>
            <a:lvl1pPr algn="ctr">
              <a:lnSpc>
                <a:spcPct val="70000"/>
              </a:lnSpc>
              <a:defRPr sz="4000" b="1" i="0" baseline="0">
                <a:solidFill>
                  <a:schemeClr val="bg1"/>
                </a:solidFill>
                <a:latin typeface="Arial" panose="020B0604020202020204" pitchFamily="34" charset="0"/>
              </a:defRPr>
            </a:lvl1pPr>
          </a:lstStyle>
          <a:p>
            <a:r>
              <a:rPr lang="en-US" dirty="0"/>
              <a:t>NATURE OF THE WORK</a:t>
            </a:r>
          </a:p>
        </p:txBody>
      </p:sp>
      <p:pic>
        <p:nvPicPr>
          <p:cNvPr id="3" name="Picture 2">
            <a:extLst>
              <a:ext uri="{FF2B5EF4-FFF2-40B4-BE49-F238E27FC236}">
                <a16:creationId xmlns:a16="http://schemas.microsoft.com/office/drawing/2014/main" id="{C4661272-BB8D-564D-A66F-952E5399D5AD}"/>
              </a:ext>
            </a:extLst>
          </p:cNvPr>
          <p:cNvPicPr>
            <a:picLocks noChangeAspect="1"/>
          </p:cNvPicPr>
          <p:nvPr/>
        </p:nvPicPr>
        <p:blipFill>
          <a:blip r:embed="rId3"/>
          <a:stretch>
            <a:fillRect/>
          </a:stretch>
        </p:blipFill>
        <p:spPr>
          <a:xfrm>
            <a:off x="973872" y="3010881"/>
            <a:ext cx="1265905" cy="1534611"/>
          </a:xfrm>
          <a:prstGeom prst="rect">
            <a:avLst/>
          </a:prstGeom>
        </p:spPr>
      </p:pic>
      <p:sp>
        <p:nvSpPr>
          <p:cNvPr id="4" name="TextBox 3">
            <a:extLst>
              <a:ext uri="{FF2B5EF4-FFF2-40B4-BE49-F238E27FC236}">
                <a16:creationId xmlns:a16="http://schemas.microsoft.com/office/drawing/2014/main" id="{4FC8D523-D231-B641-A05A-00E328A858C4}"/>
              </a:ext>
            </a:extLst>
          </p:cNvPr>
          <p:cNvSpPr txBox="1"/>
          <p:nvPr/>
        </p:nvSpPr>
        <p:spPr>
          <a:xfrm>
            <a:off x="2794000" y="2082800"/>
            <a:ext cx="7162800" cy="461665"/>
          </a:xfrm>
          <a:prstGeom prst="rect">
            <a:avLst/>
          </a:prstGeom>
          <a:noFill/>
        </p:spPr>
        <p:txBody>
          <a:bodyPr wrap="square" rtlCol="0">
            <a:spAutoFit/>
          </a:bodyPr>
          <a:lstStyle/>
          <a:p>
            <a:r>
              <a:rPr lang="en-US" sz="2400" dirty="0"/>
              <a:t>Guidance based on Supreme Court decisions:</a:t>
            </a:r>
          </a:p>
        </p:txBody>
      </p:sp>
      <p:sp>
        <p:nvSpPr>
          <p:cNvPr id="7" name="TextBox 6">
            <a:extLst>
              <a:ext uri="{FF2B5EF4-FFF2-40B4-BE49-F238E27FC236}">
                <a16:creationId xmlns:a16="http://schemas.microsoft.com/office/drawing/2014/main" id="{F20C3D8A-411D-C746-A3A6-226EC8E40CF8}"/>
              </a:ext>
            </a:extLst>
          </p:cNvPr>
          <p:cNvSpPr txBox="1"/>
          <p:nvPr/>
        </p:nvSpPr>
        <p:spPr>
          <a:xfrm>
            <a:off x="4458481" y="2891473"/>
            <a:ext cx="6735823" cy="1569660"/>
          </a:xfrm>
          <a:prstGeom prst="rect">
            <a:avLst/>
          </a:prstGeom>
          <a:noFill/>
        </p:spPr>
        <p:txBody>
          <a:bodyPr wrap="square" rtlCol="0">
            <a:spAutoFit/>
          </a:bodyPr>
          <a:lstStyle/>
          <a:p>
            <a:pPr marL="285750" indent="-285750">
              <a:buFont typeface="Arial" panose="020B0604020202020204" pitchFamily="34" charset="0"/>
              <a:buChar char="•"/>
            </a:pPr>
            <a:r>
              <a:rPr lang="en-CA" sz="2400" dirty="0"/>
              <a:t>Think about the relationship between the work and its distribution</a:t>
            </a:r>
          </a:p>
          <a:p>
            <a:endParaRPr lang="en-CA" sz="2400" dirty="0"/>
          </a:p>
          <a:p>
            <a:pPr marL="285750" indent="-285750">
              <a:buFont typeface="Arial" panose="020B0604020202020204" pitchFamily="34" charset="0"/>
              <a:buChar char="•"/>
            </a:pPr>
            <a:r>
              <a:rPr lang="en-CA" sz="2400" dirty="0"/>
              <a:t>Consider if it is fair to distribute this work</a:t>
            </a:r>
            <a:endParaRPr lang="en-US" dirty="0"/>
          </a:p>
        </p:txBody>
      </p:sp>
      <p:pic>
        <p:nvPicPr>
          <p:cNvPr id="9" name="Picture 8" descr="A picture containing laptop&#10;&#10;Description automatically generated">
            <a:extLst>
              <a:ext uri="{FF2B5EF4-FFF2-40B4-BE49-F238E27FC236}">
                <a16:creationId xmlns:a16="http://schemas.microsoft.com/office/drawing/2014/main" id="{6FAC4F71-409A-D646-9337-9D9A6F294F98}"/>
              </a:ext>
            </a:extLst>
          </p:cNvPr>
          <p:cNvPicPr>
            <a:picLocks noChangeAspect="1"/>
          </p:cNvPicPr>
          <p:nvPr/>
        </p:nvPicPr>
        <p:blipFill>
          <a:blip r:embed="rId4"/>
          <a:stretch>
            <a:fillRect/>
          </a:stretch>
        </p:blipFill>
        <p:spPr>
          <a:xfrm>
            <a:off x="6717926" y="4808141"/>
            <a:ext cx="2216931" cy="1939358"/>
          </a:xfrm>
          <a:prstGeom prst="rect">
            <a:avLst/>
          </a:prstGeom>
        </p:spPr>
      </p:pic>
    </p:spTree>
    <p:extLst>
      <p:ext uri="{BB962C8B-B14F-4D97-AF65-F5344CB8AC3E}">
        <p14:creationId xmlns:p14="http://schemas.microsoft.com/office/powerpoint/2010/main" val="157091684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A2617EA0-952B-4242-A293-4B20F95EAB57}"/>
              </a:ext>
            </a:extLst>
          </p:cNvPr>
          <p:cNvSpPr>
            <a:spLocks noGrp="1"/>
          </p:cNvSpPr>
          <p:nvPr>
            <p:ph type="title" hasCustomPrompt="1"/>
          </p:nvPr>
        </p:nvSpPr>
        <p:spPr>
          <a:xfrm>
            <a:off x="2671282" y="524256"/>
            <a:ext cx="8682518" cy="938785"/>
          </a:xfrm>
          <a:prstGeom prst="rect">
            <a:avLst/>
          </a:prstGeom>
        </p:spPr>
        <p:txBody>
          <a:bodyPr anchor="ctr" anchorCtr="0"/>
          <a:lstStyle>
            <a:lvl1pPr algn="ctr">
              <a:lnSpc>
                <a:spcPct val="70000"/>
              </a:lnSpc>
              <a:defRPr sz="4000" b="1" i="0" baseline="0">
                <a:solidFill>
                  <a:schemeClr val="bg1"/>
                </a:solidFill>
                <a:latin typeface="Arial" panose="020B0604020202020204" pitchFamily="34" charset="0"/>
              </a:defRPr>
            </a:lvl1pPr>
          </a:lstStyle>
          <a:p>
            <a:r>
              <a:rPr lang="en-US" dirty="0"/>
              <a:t>EFFECT OF THE DEALING</a:t>
            </a:r>
          </a:p>
        </p:txBody>
      </p:sp>
      <p:pic>
        <p:nvPicPr>
          <p:cNvPr id="3" name="Picture 2">
            <a:extLst>
              <a:ext uri="{FF2B5EF4-FFF2-40B4-BE49-F238E27FC236}">
                <a16:creationId xmlns:a16="http://schemas.microsoft.com/office/drawing/2014/main" id="{E6C98D69-446B-8B40-B609-6F9BB7A9047D}"/>
              </a:ext>
            </a:extLst>
          </p:cNvPr>
          <p:cNvPicPr>
            <a:picLocks noChangeAspect="1"/>
          </p:cNvPicPr>
          <p:nvPr/>
        </p:nvPicPr>
        <p:blipFill>
          <a:blip r:embed="rId3"/>
          <a:stretch>
            <a:fillRect/>
          </a:stretch>
        </p:blipFill>
        <p:spPr>
          <a:xfrm>
            <a:off x="1038480" y="3009908"/>
            <a:ext cx="1265905" cy="1873022"/>
          </a:xfrm>
          <a:prstGeom prst="rect">
            <a:avLst/>
          </a:prstGeom>
        </p:spPr>
      </p:pic>
      <p:sp>
        <p:nvSpPr>
          <p:cNvPr id="4" name="TextBox 3">
            <a:extLst>
              <a:ext uri="{FF2B5EF4-FFF2-40B4-BE49-F238E27FC236}">
                <a16:creationId xmlns:a16="http://schemas.microsoft.com/office/drawing/2014/main" id="{76318072-610E-5F45-8F5A-031425257123}"/>
              </a:ext>
            </a:extLst>
          </p:cNvPr>
          <p:cNvSpPr txBox="1"/>
          <p:nvPr/>
        </p:nvSpPr>
        <p:spPr>
          <a:xfrm>
            <a:off x="2794000" y="2082800"/>
            <a:ext cx="7162800" cy="461665"/>
          </a:xfrm>
          <a:prstGeom prst="rect">
            <a:avLst/>
          </a:prstGeom>
          <a:noFill/>
        </p:spPr>
        <p:txBody>
          <a:bodyPr wrap="square" rtlCol="0">
            <a:spAutoFit/>
          </a:bodyPr>
          <a:lstStyle/>
          <a:p>
            <a:r>
              <a:rPr lang="en-US" sz="2400" dirty="0"/>
              <a:t>Guidance based on Supreme Court decisions:</a:t>
            </a:r>
          </a:p>
        </p:txBody>
      </p:sp>
      <p:sp>
        <p:nvSpPr>
          <p:cNvPr id="5" name="TextBox 4">
            <a:extLst>
              <a:ext uri="{FF2B5EF4-FFF2-40B4-BE49-F238E27FC236}">
                <a16:creationId xmlns:a16="http://schemas.microsoft.com/office/drawing/2014/main" id="{0766D404-4027-9D41-98A5-19B2EB26B460}"/>
              </a:ext>
            </a:extLst>
          </p:cNvPr>
          <p:cNvSpPr txBox="1"/>
          <p:nvPr/>
        </p:nvSpPr>
        <p:spPr>
          <a:xfrm>
            <a:off x="4458481" y="2891473"/>
            <a:ext cx="6735823" cy="3046988"/>
          </a:xfrm>
          <a:prstGeom prst="rect">
            <a:avLst/>
          </a:prstGeom>
          <a:noFill/>
        </p:spPr>
        <p:txBody>
          <a:bodyPr wrap="square" rtlCol="0">
            <a:spAutoFit/>
          </a:bodyPr>
          <a:lstStyle/>
          <a:p>
            <a:pPr marL="285750" indent="-285750">
              <a:buFont typeface="Arial" panose="020B0604020202020204" pitchFamily="34" charset="0"/>
              <a:buChar char="•"/>
            </a:pPr>
            <a:r>
              <a:rPr lang="en-CA" sz="2400" dirty="0"/>
              <a:t>Consider the financial impact of these copies on the </a:t>
            </a:r>
            <a:r>
              <a:rPr lang="en-CA" sz="2400" dirty="0" smtClean="0"/>
              <a:t>rights holder</a:t>
            </a:r>
            <a:endParaRPr lang="en-CA" sz="2400" dirty="0"/>
          </a:p>
          <a:p>
            <a:endParaRPr lang="en-CA" sz="2400" dirty="0"/>
          </a:p>
          <a:p>
            <a:pPr marL="285750" indent="-285750">
              <a:buFont typeface="Arial" panose="020B0604020202020204" pitchFamily="34" charset="0"/>
              <a:buChar char="•"/>
            </a:pPr>
            <a:r>
              <a:rPr lang="en-CA" sz="2400" dirty="0"/>
              <a:t>This factor should not be weighed more heavily than the other factors, unlike how it is treated under fair use in the </a:t>
            </a:r>
            <a:r>
              <a:rPr lang="en-CA" sz="2400" dirty="0" smtClean="0"/>
              <a:t>U.S.</a:t>
            </a:r>
            <a:endParaRPr lang="en-CA" sz="2400" dirty="0"/>
          </a:p>
          <a:p>
            <a:pPr marL="285750" indent="-285750">
              <a:buFont typeface="Arial" panose="020B0604020202020204" pitchFamily="34" charset="0"/>
              <a:buChar char="•"/>
            </a:pPr>
            <a:endParaRPr lang="en-CA" sz="2400" dirty="0"/>
          </a:p>
          <a:p>
            <a:pPr marL="285750" indent="-285750">
              <a:buFont typeface="Arial" panose="020B0604020202020204" pitchFamily="34" charset="0"/>
              <a:buChar char="•"/>
            </a:pPr>
            <a:endParaRPr lang="en-CA" sz="2400" dirty="0"/>
          </a:p>
        </p:txBody>
      </p:sp>
      <p:pic>
        <p:nvPicPr>
          <p:cNvPr id="7" name="Picture 6">
            <a:extLst>
              <a:ext uri="{FF2B5EF4-FFF2-40B4-BE49-F238E27FC236}">
                <a16:creationId xmlns:a16="http://schemas.microsoft.com/office/drawing/2014/main" id="{FE38F968-22C1-F846-873E-5B6124DFD1BA}"/>
              </a:ext>
            </a:extLst>
          </p:cNvPr>
          <p:cNvPicPr>
            <a:picLocks noChangeAspect="1"/>
          </p:cNvPicPr>
          <p:nvPr/>
        </p:nvPicPr>
        <p:blipFill>
          <a:blip r:embed="rId4"/>
          <a:stretch>
            <a:fillRect/>
          </a:stretch>
        </p:blipFill>
        <p:spPr>
          <a:xfrm rot="20559010">
            <a:off x="3263242" y="5528766"/>
            <a:ext cx="1127739" cy="819390"/>
          </a:xfrm>
          <a:prstGeom prst="rect">
            <a:avLst/>
          </a:prstGeom>
        </p:spPr>
      </p:pic>
      <p:pic>
        <p:nvPicPr>
          <p:cNvPr id="8" name="Picture 7">
            <a:extLst>
              <a:ext uri="{FF2B5EF4-FFF2-40B4-BE49-F238E27FC236}">
                <a16:creationId xmlns:a16="http://schemas.microsoft.com/office/drawing/2014/main" id="{577938AA-93EB-7D47-8D1F-E425D93CBEBC}"/>
              </a:ext>
            </a:extLst>
          </p:cNvPr>
          <p:cNvPicPr>
            <a:picLocks noChangeAspect="1"/>
          </p:cNvPicPr>
          <p:nvPr/>
        </p:nvPicPr>
        <p:blipFill>
          <a:blip r:embed="rId4"/>
          <a:stretch>
            <a:fillRect/>
          </a:stretch>
        </p:blipFill>
        <p:spPr>
          <a:xfrm rot="20559010">
            <a:off x="4853501" y="5497132"/>
            <a:ext cx="1127739" cy="819390"/>
          </a:xfrm>
          <a:prstGeom prst="rect">
            <a:avLst/>
          </a:prstGeom>
        </p:spPr>
      </p:pic>
      <p:pic>
        <p:nvPicPr>
          <p:cNvPr id="9" name="Picture 8">
            <a:extLst>
              <a:ext uri="{FF2B5EF4-FFF2-40B4-BE49-F238E27FC236}">
                <a16:creationId xmlns:a16="http://schemas.microsoft.com/office/drawing/2014/main" id="{4235CD73-51EA-2C43-9DDA-E8C756505D35}"/>
              </a:ext>
            </a:extLst>
          </p:cNvPr>
          <p:cNvPicPr>
            <a:picLocks noChangeAspect="1"/>
          </p:cNvPicPr>
          <p:nvPr/>
        </p:nvPicPr>
        <p:blipFill>
          <a:blip r:embed="rId4"/>
          <a:stretch>
            <a:fillRect/>
          </a:stretch>
        </p:blipFill>
        <p:spPr>
          <a:xfrm rot="20559010">
            <a:off x="6471918" y="5483366"/>
            <a:ext cx="1127739" cy="819390"/>
          </a:xfrm>
          <a:prstGeom prst="rect">
            <a:avLst/>
          </a:prstGeom>
        </p:spPr>
      </p:pic>
      <p:pic>
        <p:nvPicPr>
          <p:cNvPr id="10" name="Picture 9">
            <a:extLst>
              <a:ext uri="{FF2B5EF4-FFF2-40B4-BE49-F238E27FC236}">
                <a16:creationId xmlns:a16="http://schemas.microsoft.com/office/drawing/2014/main" id="{78C5BEE3-9033-B142-A944-151C79137849}"/>
              </a:ext>
            </a:extLst>
          </p:cNvPr>
          <p:cNvPicPr>
            <a:picLocks noChangeAspect="1"/>
          </p:cNvPicPr>
          <p:nvPr/>
        </p:nvPicPr>
        <p:blipFill>
          <a:blip r:embed="rId4"/>
          <a:stretch>
            <a:fillRect/>
          </a:stretch>
        </p:blipFill>
        <p:spPr>
          <a:xfrm rot="20559010">
            <a:off x="8090334" y="5368334"/>
            <a:ext cx="1127739" cy="819390"/>
          </a:xfrm>
          <a:prstGeom prst="rect">
            <a:avLst/>
          </a:prstGeom>
        </p:spPr>
      </p:pic>
    </p:spTree>
    <p:extLst>
      <p:ext uri="{BB962C8B-B14F-4D97-AF65-F5344CB8AC3E}">
        <p14:creationId xmlns:p14="http://schemas.microsoft.com/office/powerpoint/2010/main" val="280235839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7"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900" decel="100000" fill="hold"/>
                                        <p:tgtEl>
                                          <p:spTgt spid="7"/>
                                        </p:tgtEl>
                                        <p:attrNameLst>
                                          <p:attrName>ppt_y</p:attrName>
                                        </p:attrNameLst>
                                      </p:cBhvr>
                                      <p:tavLst>
                                        <p:tav tm="0">
                                          <p:val>
                                            <p:strVal val="#ppt_y+1"/>
                                          </p:val>
                                        </p:tav>
                                        <p:tav tm="100000">
                                          <p:val>
                                            <p:strVal val="#ppt_y-.03"/>
                                          </p:val>
                                        </p:tav>
                                      </p:tavLst>
                                    </p:anim>
                                    <p:anim calcmode="lin" valueType="num">
                                      <p:cBhvr>
                                        <p:cTn id="1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16" fill="hold">
                            <p:stCondLst>
                              <p:cond delay="1000"/>
                            </p:stCondLst>
                            <p:childTnLst>
                              <p:par>
                                <p:cTn id="17" presetID="10" presetClass="entr" presetSubtype="0" fill="hold" nodeType="after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Effect transition="in" filter="fade">
                                      <p:cBhvr>
                                        <p:cTn id="19" dur="500"/>
                                        <p:tgtEl>
                                          <p:spTgt spid="5">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37" presetClass="entr" presetSubtype="0" fill="hold"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1000"/>
                                        <p:tgtEl>
                                          <p:spTgt spid="8"/>
                                        </p:tgtEl>
                                      </p:cBhvr>
                                    </p:animEffect>
                                    <p:anim calcmode="lin" valueType="num">
                                      <p:cBhvr>
                                        <p:cTn id="25" dur="1000" fill="hold"/>
                                        <p:tgtEl>
                                          <p:spTgt spid="8"/>
                                        </p:tgtEl>
                                        <p:attrNameLst>
                                          <p:attrName>ppt_x</p:attrName>
                                        </p:attrNameLst>
                                      </p:cBhvr>
                                      <p:tavLst>
                                        <p:tav tm="0">
                                          <p:val>
                                            <p:strVal val="#ppt_x"/>
                                          </p:val>
                                        </p:tav>
                                        <p:tav tm="100000">
                                          <p:val>
                                            <p:strVal val="#ppt_x"/>
                                          </p:val>
                                        </p:tav>
                                      </p:tavLst>
                                    </p:anim>
                                    <p:anim calcmode="lin" valueType="num">
                                      <p:cBhvr>
                                        <p:cTn id="26" dur="900" decel="100000" fill="hold"/>
                                        <p:tgtEl>
                                          <p:spTgt spid="8"/>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28" fill="hold">
                            <p:stCondLst>
                              <p:cond delay="1000"/>
                            </p:stCondLst>
                            <p:childTnLst>
                              <p:par>
                                <p:cTn id="29" presetID="37" presetClass="entr" presetSubtype="0" fill="hold"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900" decel="100000" fill="hold"/>
                                        <p:tgtEl>
                                          <p:spTgt spid="9"/>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35" fill="hold">
                            <p:stCondLst>
                              <p:cond delay="2000"/>
                            </p:stCondLst>
                            <p:childTnLst>
                              <p:par>
                                <p:cTn id="36" presetID="37" presetClass="entr" presetSubtype="0" fill="hold" nodeType="after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fade">
                                      <p:cBhvr>
                                        <p:cTn id="38" dur="1000"/>
                                        <p:tgtEl>
                                          <p:spTgt spid="10"/>
                                        </p:tgtEl>
                                      </p:cBhvr>
                                    </p:animEffect>
                                    <p:anim calcmode="lin" valueType="num">
                                      <p:cBhvr>
                                        <p:cTn id="39" dur="1000" fill="hold"/>
                                        <p:tgtEl>
                                          <p:spTgt spid="10"/>
                                        </p:tgtEl>
                                        <p:attrNameLst>
                                          <p:attrName>ppt_x</p:attrName>
                                        </p:attrNameLst>
                                      </p:cBhvr>
                                      <p:tavLst>
                                        <p:tav tm="0">
                                          <p:val>
                                            <p:strVal val="#ppt_x"/>
                                          </p:val>
                                        </p:tav>
                                        <p:tav tm="100000">
                                          <p:val>
                                            <p:strVal val="#ppt_x"/>
                                          </p:val>
                                        </p:tav>
                                      </p:tavLst>
                                    </p:anim>
                                    <p:anim calcmode="lin" valueType="num">
                                      <p:cBhvr>
                                        <p:cTn id="40" dur="900" decel="100000" fill="hold"/>
                                        <p:tgtEl>
                                          <p:spTgt spid="10"/>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3719907" y="2535721"/>
            <a:ext cx="1364104" cy="1431892"/>
            <a:chOff x="1165637" y="2426540"/>
            <a:chExt cx="1364104" cy="1431892"/>
          </a:xfrm>
        </p:grpSpPr>
        <p:pic>
          <p:nvPicPr>
            <p:cNvPr id="16" name="Picture 15">
              <a:extLst>
                <a:ext uri="{FF2B5EF4-FFF2-40B4-BE49-F238E27FC236}">
                  <a16:creationId xmlns:a16="http://schemas.microsoft.com/office/drawing/2014/main" id="{686AAE37-1B3D-C64C-A44A-315380517604}"/>
                </a:ext>
              </a:extLst>
            </p:cNvPr>
            <p:cNvPicPr>
              <a:picLocks noChangeAspect="1"/>
            </p:cNvPicPr>
            <p:nvPr/>
          </p:nvPicPr>
          <p:blipFill rotWithShape="1">
            <a:blip r:embed="rId3"/>
            <a:srcRect l="9437" t="8926" r="9389" b="21953"/>
            <a:stretch/>
          </p:blipFill>
          <p:spPr>
            <a:xfrm>
              <a:off x="1258111" y="2884246"/>
              <a:ext cx="1144058" cy="974186"/>
            </a:xfrm>
            <a:prstGeom prst="rect">
              <a:avLst/>
            </a:prstGeom>
          </p:spPr>
        </p:pic>
        <p:sp>
          <p:nvSpPr>
            <p:cNvPr id="18" name="TextBox 17">
              <a:extLst>
                <a:ext uri="{FF2B5EF4-FFF2-40B4-BE49-F238E27FC236}">
                  <a16:creationId xmlns:a16="http://schemas.microsoft.com/office/drawing/2014/main" id="{E9152089-B3EC-2D40-9BB7-9E486F93751A}"/>
                </a:ext>
              </a:extLst>
            </p:cNvPr>
            <p:cNvSpPr txBox="1"/>
            <p:nvPr/>
          </p:nvSpPr>
          <p:spPr>
            <a:xfrm>
              <a:off x="1165637" y="2426540"/>
              <a:ext cx="1364104" cy="461665"/>
            </a:xfrm>
            <a:prstGeom prst="rect">
              <a:avLst/>
            </a:prstGeom>
            <a:noFill/>
          </p:spPr>
          <p:txBody>
            <a:bodyPr wrap="square" rtlCol="0">
              <a:spAutoFit/>
            </a:bodyPr>
            <a:lstStyle/>
            <a:p>
              <a:r>
                <a:rPr lang="en-CA" sz="2400" dirty="0">
                  <a:solidFill>
                    <a:schemeClr val="bg2">
                      <a:lumMod val="10000"/>
                    </a:schemeClr>
                  </a:solidFill>
                  <a:ea typeface="Tahoma" panose="020B0604030504040204" pitchFamily="34" charset="0"/>
                  <a:cs typeface="Tahoma" panose="020B0604030504040204" pitchFamily="34" charset="0"/>
                </a:rPr>
                <a:t>Purpose</a:t>
              </a:r>
            </a:p>
          </p:txBody>
        </p:sp>
        <p:cxnSp>
          <p:nvCxnSpPr>
            <p:cNvPr id="19" name="Straight Connector 18"/>
            <p:cNvCxnSpPr/>
            <p:nvPr/>
          </p:nvCxnSpPr>
          <p:spPr>
            <a:xfrm>
              <a:off x="1246450" y="2799838"/>
              <a:ext cx="1152000" cy="0"/>
            </a:xfrm>
            <a:prstGeom prst="line">
              <a:avLst/>
            </a:prstGeom>
            <a:ln w="25400">
              <a:solidFill>
                <a:schemeClr val="tx1">
                  <a:lumMod val="75000"/>
                  <a:lumOff val="25000"/>
                </a:schemeClr>
              </a:solidFill>
            </a:ln>
          </p:spPr>
          <p:style>
            <a:lnRef idx="1">
              <a:schemeClr val="dk1"/>
            </a:lnRef>
            <a:fillRef idx="0">
              <a:schemeClr val="dk1"/>
            </a:fillRef>
            <a:effectRef idx="0">
              <a:schemeClr val="dk1"/>
            </a:effectRef>
            <a:fontRef idx="minor">
              <a:schemeClr val="tx1"/>
            </a:fontRef>
          </p:style>
        </p:cxnSp>
      </p:grpSp>
      <p:sp>
        <p:nvSpPr>
          <p:cNvPr id="4" name="Title 3">
            <a:extLst>
              <a:ext uri="{FF2B5EF4-FFF2-40B4-BE49-F238E27FC236}">
                <a16:creationId xmlns:a16="http://schemas.microsoft.com/office/drawing/2014/main" id="{DE7AE5AC-E04A-174A-A4C9-AC556CCAAC33}"/>
              </a:ext>
            </a:extLst>
          </p:cNvPr>
          <p:cNvSpPr>
            <a:spLocks noGrp="1"/>
          </p:cNvSpPr>
          <p:nvPr>
            <p:ph type="title"/>
          </p:nvPr>
        </p:nvSpPr>
        <p:spPr/>
        <p:txBody>
          <a:bodyPr/>
          <a:lstStyle/>
          <a:p>
            <a:r>
              <a:rPr lang="en-US" dirty="0"/>
              <a:t>IT DEPENDS</a:t>
            </a:r>
          </a:p>
        </p:txBody>
      </p:sp>
      <p:pic>
        <p:nvPicPr>
          <p:cNvPr id="6" name="Picture 5">
            <a:extLst>
              <a:ext uri="{FF2B5EF4-FFF2-40B4-BE49-F238E27FC236}">
                <a16:creationId xmlns:a16="http://schemas.microsoft.com/office/drawing/2014/main" id="{41B35C09-343C-5640-B874-51D6CE8629EA}"/>
              </a:ext>
            </a:extLst>
          </p:cNvPr>
          <p:cNvPicPr>
            <a:picLocks noChangeAspect="1"/>
          </p:cNvPicPr>
          <p:nvPr/>
        </p:nvPicPr>
        <p:blipFill>
          <a:blip r:embed="rId4"/>
          <a:stretch>
            <a:fillRect/>
          </a:stretch>
        </p:blipFill>
        <p:spPr>
          <a:xfrm>
            <a:off x="5198748" y="1463041"/>
            <a:ext cx="1656092" cy="1551495"/>
          </a:xfrm>
          <a:prstGeom prst="rect">
            <a:avLst/>
          </a:prstGeom>
        </p:spPr>
      </p:pic>
      <p:pic>
        <p:nvPicPr>
          <p:cNvPr id="7" name="Picture 6">
            <a:extLst>
              <a:ext uri="{FF2B5EF4-FFF2-40B4-BE49-F238E27FC236}">
                <a16:creationId xmlns:a16="http://schemas.microsoft.com/office/drawing/2014/main" id="{E7D63E7F-CA04-DD42-8937-EFCDFF22854A}"/>
              </a:ext>
            </a:extLst>
          </p:cNvPr>
          <p:cNvPicPr>
            <a:picLocks noChangeAspect="1"/>
          </p:cNvPicPr>
          <p:nvPr/>
        </p:nvPicPr>
        <p:blipFill>
          <a:blip r:embed="rId5"/>
          <a:stretch>
            <a:fillRect/>
          </a:stretch>
        </p:blipFill>
        <p:spPr>
          <a:xfrm>
            <a:off x="7085318" y="2299521"/>
            <a:ext cx="1305019" cy="1501898"/>
          </a:xfrm>
          <a:prstGeom prst="rect">
            <a:avLst/>
          </a:prstGeom>
        </p:spPr>
      </p:pic>
      <p:pic>
        <p:nvPicPr>
          <p:cNvPr id="20" name="Picture 19">
            <a:extLst>
              <a:ext uri="{FF2B5EF4-FFF2-40B4-BE49-F238E27FC236}">
                <a16:creationId xmlns:a16="http://schemas.microsoft.com/office/drawing/2014/main" id="{EF2C5069-8304-2145-A1A4-0DFC32971DA4}"/>
              </a:ext>
            </a:extLst>
          </p:cNvPr>
          <p:cNvPicPr>
            <a:picLocks noChangeAspect="1"/>
          </p:cNvPicPr>
          <p:nvPr/>
        </p:nvPicPr>
        <p:blipFill>
          <a:blip r:embed="rId6"/>
          <a:srcRect/>
          <a:stretch/>
        </p:blipFill>
        <p:spPr>
          <a:xfrm>
            <a:off x="7012541" y="4265205"/>
            <a:ext cx="1857736" cy="1457806"/>
          </a:xfrm>
          <a:prstGeom prst="rect">
            <a:avLst/>
          </a:prstGeom>
        </p:spPr>
      </p:pic>
      <p:pic>
        <p:nvPicPr>
          <p:cNvPr id="21" name="Picture 20">
            <a:extLst>
              <a:ext uri="{FF2B5EF4-FFF2-40B4-BE49-F238E27FC236}">
                <a16:creationId xmlns:a16="http://schemas.microsoft.com/office/drawing/2014/main" id="{B6E6F061-5B55-2D46-AE21-A1610F473007}"/>
              </a:ext>
            </a:extLst>
          </p:cNvPr>
          <p:cNvPicPr>
            <a:picLocks noChangeAspect="1"/>
          </p:cNvPicPr>
          <p:nvPr/>
        </p:nvPicPr>
        <p:blipFill>
          <a:blip r:embed="rId7"/>
          <a:srcRect/>
          <a:stretch/>
        </p:blipFill>
        <p:spPr>
          <a:xfrm>
            <a:off x="5494654" y="5227383"/>
            <a:ext cx="1202689" cy="1457806"/>
          </a:xfrm>
          <a:prstGeom prst="rect">
            <a:avLst/>
          </a:prstGeom>
        </p:spPr>
      </p:pic>
      <p:pic>
        <p:nvPicPr>
          <p:cNvPr id="22" name="Picture 21">
            <a:extLst>
              <a:ext uri="{FF2B5EF4-FFF2-40B4-BE49-F238E27FC236}">
                <a16:creationId xmlns:a16="http://schemas.microsoft.com/office/drawing/2014/main" id="{5A198A1E-FF98-5141-8341-F7728BF5A8B1}"/>
              </a:ext>
            </a:extLst>
          </p:cNvPr>
          <p:cNvPicPr>
            <a:picLocks noChangeAspect="1"/>
          </p:cNvPicPr>
          <p:nvPr/>
        </p:nvPicPr>
        <p:blipFill>
          <a:blip r:embed="rId8"/>
          <a:srcRect/>
          <a:stretch/>
        </p:blipFill>
        <p:spPr>
          <a:xfrm>
            <a:off x="3863707" y="4265205"/>
            <a:ext cx="1060996" cy="1564702"/>
          </a:xfrm>
          <a:prstGeom prst="rect">
            <a:avLst/>
          </a:prstGeom>
        </p:spPr>
      </p:pic>
      <p:pic>
        <p:nvPicPr>
          <p:cNvPr id="25" name="Picture 24">
            <a:extLst>
              <a:ext uri="{FF2B5EF4-FFF2-40B4-BE49-F238E27FC236}">
                <a16:creationId xmlns:a16="http://schemas.microsoft.com/office/drawing/2014/main" id="{5DC5B064-D5CC-CB48-A6EE-7AE9913A1D2E}"/>
              </a:ext>
            </a:extLst>
          </p:cNvPr>
          <p:cNvPicPr>
            <a:picLocks noChangeAspect="1"/>
          </p:cNvPicPr>
          <p:nvPr/>
        </p:nvPicPr>
        <p:blipFill>
          <a:blip r:embed="rId9"/>
          <a:srcRect/>
          <a:stretch/>
        </p:blipFill>
        <p:spPr>
          <a:xfrm>
            <a:off x="4974787" y="3111554"/>
            <a:ext cx="2340780" cy="2222981"/>
          </a:xfrm>
          <a:prstGeom prst="rect">
            <a:avLst/>
          </a:prstGeom>
        </p:spPr>
      </p:pic>
      <p:sp>
        <p:nvSpPr>
          <p:cNvPr id="26" name="Triangle 25">
            <a:extLst>
              <a:ext uri="{FF2B5EF4-FFF2-40B4-BE49-F238E27FC236}">
                <a16:creationId xmlns:a16="http://schemas.microsoft.com/office/drawing/2014/main" id="{F6F6B616-0959-444F-BDF5-534404BBAB8B}"/>
              </a:ext>
            </a:extLst>
          </p:cNvPr>
          <p:cNvSpPr/>
          <p:nvPr/>
        </p:nvSpPr>
        <p:spPr>
          <a:xfrm>
            <a:off x="5382060" y="4251293"/>
            <a:ext cx="1427879" cy="1125270"/>
          </a:xfrm>
          <a:prstGeom prst="triangle">
            <a:avLst>
              <a:gd name="adj" fmla="val 51099"/>
            </a:avLst>
          </a:prstGeom>
          <a:noFill/>
          <a:ln w="38100" cmpd="dbl">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75205960-C11C-5F4C-9FDD-DE1C75064B3B}"/>
              </a:ext>
            </a:extLst>
          </p:cNvPr>
          <p:cNvSpPr/>
          <p:nvPr/>
        </p:nvSpPr>
        <p:spPr>
          <a:xfrm>
            <a:off x="5074956" y="3228448"/>
            <a:ext cx="2078602" cy="2015757"/>
          </a:xfrm>
          <a:prstGeom prst="ellipse">
            <a:avLst/>
          </a:prstGeom>
          <a:noFill/>
          <a:ln w="25400">
            <a:solidFill>
              <a:srgbClr val="FFC000">
                <a:alpha val="97000"/>
              </a:srgb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B7100047-84C0-CD43-A7C7-650DA9A2876C}"/>
              </a:ext>
            </a:extLst>
          </p:cNvPr>
          <p:cNvSpPr/>
          <p:nvPr/>
        </p:nvSpPr>
        <p:spPr>
          <a:xfrm>
            <a:off x="5086712" y="3215165"/>
            <a:ext cx="2078602" cy="2015757"/>
          </a:xfrm>
          <a:prstGeom prst="ellipse">
            <a:avLst/>
          </a:prstGeom>
          <a:noFill/>
          <a:ln w="25400">
            <a:solidFill>
              <a:schemeClr val="tx1">
                <a:lumMod val="65000"/>
                <a:lumOff val="35000"/>
                <a:alpha val="97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A close up of a logo&#10;&#10;Description automatically generated">
            <a:extLst>
              <a:ext uri="{FF2B5EF4-FFF2-40B4-BE49-F238E27FC236}">
                <a16:creationId xmlns:a16="http://schemas.microsoft.com/office/drawing/2014/main" id="{4DBC77C9-8425-2E49-A40E-FDA70B3693CF}"/>
              </a:ext>
            </a:extLst>
          </p:cNvPr>
          <p:cNvPicPr>
            <a:picLocks noChangeAspect="1"/>
          </p:cNvPicPr>
          <p:nvPr/>
        </p:nvPicPr>
        <p:blipFill>
          <a:blip r:embed="rId10"/>
          <a:stretch>
            <a:fillRect/>
          </a:stretch>
        </p:blipFill>
        <p:spPr>
          <a:xfrm rot="795892">
            <a:off x="9301589" y="1398741"/>
            <a:ext cx="3022215" cy="1326826"/>
          </a:xfrm>
          <a:prstGeom prst="rect">
            <a:avLst/>
          </a:prstGeom>
        </p:spPr>
      </p:pic>
      <p:pic>
        <p:nvPicPr>
          <p:cNvPr id="14" name="Picture 13" descr="A close up of a logo&#10;&#10;Description automatically generated">
            <a:extLst>
              <a:ext uri="{FF2B5EF4-FFF2-40B4-BE49-F238E27FC236}">
                <a16:creationId xmlns:a16="http://schemas.microsoft.com/office/drawing/2014/main" id="{18B2852A-A80B-844E-90BC-26C769F3E05E}"/>
              </a:ext>
            </a:extLst>
          </p:cNvPr>
          <p:cNvPicPr>
            <a:picLocks noChangeAspect="1"/>
          </p:cNvPicPr>
          <p:nvPr/>
        </p:nvPicPr>
        <p:blipFill>
          <a:blip r:embed="rId10"/>
          <a:stretch>
            <a:fillRect/>
          </a:stretch>
        </p:blipFill>
        <p:spPr>
          <a:xfrm rot="19852015">
            <a:off x="-187705" y="1342484"/>
            <a:ext cx="3022215" cy="1326826"/>
          </a:xfrm>
          <a:prstGeom prst="rect">
            <a:avLst/>
          </a:prstGeom>
        </p:spPr>
      </p:pic>
    </p:spTree>
    <p:extLst>
      <p:ext uri="{BB962C8B-B14F-4D97-AF65-F5344CB8AC3E}">
        <p14:creationId xmlns:p14="http://schemas.microsoft.com/office/powerpoint/2010/main" val="358363736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500"/>
                                            <p:tgtEl>
                                              <p:spTgt spid="20"/>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500"/>
                                            <p:tgtEl>
                                              <p:spTgt spid="21"/>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500"/>
                                            <p:tgtEl>
                                              <p:spTgt spid="22"/>
                                            </p:tgtEl>
                                          </p:cBhvr>
                                        </p:animEffect>
                                      </p:childTnLst>
                                    </p:cTn>
                                  </p:par>
                                </p:childTnLst>
                              </p:cTn>
                            </p:par>
                            <p:par>
                              <p:cTn id="28" fill="hold">
                                <p:stCondLst>
                                  <p:cond delay="3000"/>
                                </p:stCondLst>
                                <p:childTnLst>
                                  <p:par>
                                    <p:cTn id="29" presetID="1" presetClass="entr" presetSubtype="0"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5"/>
                                            </p:tgtEl>
                                            <p:attrNameLst>
                                              <p:attrName>style.visibility</p:attrName>
                                            </p:attrNameLst>
                                          </p:cBhvr>
                                          <p:to>
                                            <p:strVal val="visible"/>
                                          </p:to>
                                        </p:set>
                                      </p:childTnLst>
                                    </p:cTn>
                                  </p:par>
                                  <p:par>
                                    <p:cTn id="33" presetID="10" presetClass="entr" presetSubtype="0" fill="hold" grpId="0" nodeType="with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fade">
                                          <p:cBhvr>
                                            <p:cTn id="35" dur="500"/>
                                            <p:tgtEl>
                                              <p:spTgt spid="27"/>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28"/>
                                            </p:tgtEl>
                                            <p:attrNameLst>
                                              <p:attrName>style.visibility</p:attrName>
                                            </p:attrNameLst>
                                          </p:cBhvr>
                                          <p:to>
                                            <p:strVal val="visible"/>
                                          </p:to>
                                        </p:set>
                                        <p:animEffect transition="in" filter="fade">
                                          <p:cBhvr>
                                            <p:cTn id="38" dur="500"/>
                                            <p:tgtEl>
                                              <p:spTgt spid="28"/>
                                            </p:tgtEl>
                                          </p:cBhvr>
                                        </p:animEffect>
                                      </p:childTnLst>
                                    </p:cTn>
                                  </p:par>
                                </p:childTnLst>
                              </p:cTn>
                            </p:par>
                            <p:par>
                              <p:cTn id="39" fill="hold">
                                <p:stCondLst>
                                  <p:cond delay="3500"/>
                                </p:stCondLst>
                                <p:childTnLst>
                                  <p:par>
                                    <p:cTn id="40" presetID="8" presetClass="emph" presetSubtype="0" accel="50000" fill="hold" nodeType="afterEffect" p14:presetBounceEnd="50000">
                                      <p:stCondLst>
                                        <p:cond delay="0"/>
                                      </p:stCondLst>
                                      <p:childTnLst>
                                        <p:animRot by="21600000" p14:bounceEnd="50000">
                                          <p:cBhvr>
                                            <p:cTn id="41" dur="7000" fill="hold"/>
                                            <p:tgtEl>
                                              <p:spTgt spid="25"/>
                                            </p:tgtEl>
                                            <p:attrNameLst>
                                              <p:attrName>r</p:attrName>
                                            </p:attrNameLst>
                                          </p:cBhvr>
                                        </p:animRot>
                                      </p:childTnLst>
                                    </p:cTn>
                                  </p:par>
                                  <p:par>
                                    <p:cTn id="42" presetID="1" presetClass="path" presetSubtype="0" accel="50000" fill="hold" nodeType="withEffect" p14:presetBounceEnd="50000">
                                      <p:stCondLst>
                                        <p:cond delay="0"/>
                                      </p:stCondLst>
                                      <p:childTnLst>
                                        <p:animMotion origin="layout" path="M -0.00026 0.00139 C 0.08828 0.00139 0.16016 0.13102 0.16016 0.29143 C 0.16016 0.45069 0.08828 0.58148 -0.00026 0.58148 C -0.08854 0.58148 -0.15989 0.45069 -0.15989 0.29143 C -0.15989 0.13102 -0.08854 0.00139 -0.00026 0.00139 Z " pathEditMode="relative" rAng="0" ptsTypes="AAAAA" p14:bounceEnd="50000">
                                          <p:cBhvr>
                                            <p:cTn id="43" dur="7000" fill="hold"/>
                                            <p:tgtEl>
                                              <p:spTgt spid="6"/>
                                            </p:tgtEl>
                                            <p:attrNameLst>
                                              <p:attrName>ppt_x</p:attrName>
                                              <p:attrName>ppt_y</p:attrName>
                                            </p:attrNameLst>
                                          </p:cBhvr>
                                          <p:rCtr x="39" y="29005"/>
                                        </p:animMotion>
                                      </p:childTnLst>
                                    </p:cTn>
                                  </p:par>
                                  <p:par>
                                    <p:cTn id="44" presetID="1" presetClass="path" presetSubtype="0" accel="50000" fill="hold" nodeType="withEffect" p14:presetBounceEnd="50000">
                                      <p:stCondLst>
                                        <p:cond delay="0"/>
                                      </p:stCondLst>
                                      <p:childTnLst>
                                        <p:animMotion origin="layout" path="M 4.58333E-6 -0.00232 C 0.05325 0.12685 0.03684 0.3074 -0.03477 0.40185 C -0.10912 0.49514 -0.20964 0.4669 -0.26394 0.33958 C -0.31511 0.21088 -0.29805 0.02893 -0.22631 -0.06459 C -0.15313 -0.1588 -0.05235 -0.13102 4.58333E-6 -0.00232 Z " pathEditMode="relative" rAng="3240000" ptsTypes="AAAAA" p14:bounceEnd="50000">
                                          <p:cBhvr>
                                            <p:cTn id="45" dur="7000" fill="hold"/>
                                            <p:tgtEl>
                                              <p:spTgt spid="7"/>
                                            </p:tgtEl>
                                            <p:attrNameLst>
                                              <p:attrName>ppt_x</p:attrName>
                                              <p:attrName>ppt_y</p:attrName>
                                            </p:attrNameLst>
                                          </p:cBhvr>
                                          <p:rCtr x="-13138" y="17199"/>
                                        </p:animMotion>
                                      </p:childTnLst>
                                    </p:cTn>
                                  </p:par>
                                  <p:par>
                                    <p:cTn id="46" presetID="1" presetClass="path" presetSubtype="0" accel="50000" fill="hold" nodeType="withEffect" p14:presetBounceEnd="50000">
                                      <p:stCondLst>
                                        <p:cond delay="0"/>
                                      </p:stCondLst>
                                      <p:childTnLst>
                                        <p:animMotion origin="layout" path="M -0.00013 -0.00463 C 0.05534 -0.13032 0.15872 -0.15648 0.23255 -0.06203 C 0.31028 0.03843 0.32656 0.21991 0.27265 0.35024 C 0.22226 0.48241 0.11797 0.50649 0.04297 0.40857 C -0.03555 0.30811 -0.05313 0.12662 -0.00013 -0.00463 Z " pathEditMode="relative" rAng="18360000" ptsTypes="AAAAA" p14:bounceEnd="50000">
                                          <p:cBhvr>
                                            <p:cTn id="47" dur="7000" fill="hold"/>
                                            <p:tgtEl>
                                              <p:spTgt spid="15"/>
                                            </p:tgtEl>
                                            <p:attrNameLst>
                                              <p:attrName>ppt_x</p:attrName>
                                              <p:attrName>ppt_y</p:attrName>
                                            </p:attrNameLst>
                                          </p:cBhvr>
                                          <p:rCtr x="13672" y="17662"/>
                                        </p:animMotion>
                                      </p:childTnLst>
                                    </p:cTn>
                                  </p:par>
                                  <p:par>
                                    <p:cTn id="48" presetID="1" presetClass="path" presetSubtype="0" accel="50000" fill="hold" nodeType="withEffect" p14:presetBounceEnd="50000">
                                      <p:stCondLst>
                                        <p:cond delay="0"/>
                                      </p:stCondLst>
                                      <p:childTnLst>
                                        <p:animMotion origin="layout" path="M 0.00261 0.00903 C -0.04752 0.14236 -0.14739 0.18125 -0.21888 0.09514 C -0.29101 0.00718 -0.30807 -0.17083 -0.25898 -0.3037 C -0.20846 -0.43495 -0.10794 -0.47199 -0.03659 -0.38657 C 0.03529 -0.29954 0.05326 -0.1243 0.00261 0.00903 Z " pathEditMode="relative" rAng="7440000" ptsTypes="AAAAA" p14:bounceEnd="50000">
                                          <p:cBhvr>
                                            <p:cTn id="49" dur="7000" fill="hold"/>
                                            <p:tgtEl>
                                              <p:spTgt spid="20"/>
                                            </p:tgtEl>
                                            <p:attrNameLst>
                                              <p:attrName>ppt_x</p:attrName>
                                              <p:attrName>ppt_y</p:attrName>
                                            </p:attrNameLst>
                                          </p:cBhvr>
                                          <p:rCtr x="-13099" y="-15556"/>
                                        </p:animMotion>
                                      </p:childTnLst>
                                    </p:cTn>
                                  </p:par>
                                  <p:par>
                                    <p:cTn id="50" presetID="1" presetClass="path" presetSubtype="0" accel="50000" fill="hold" nodeType="withEffect" p14:presetBounceEnd="50000">
                                      <p:stCondLst>
                                        <p:cond delay="0"/>
                                      </p:stCondLst>
                                      <p:childTnLst>
                                        <p:animMotion origin="layout" path="M 0.00078 -0.0007 C -0.09714 -0.0007 -0.17721 -0.1257 -0.17721 -0.27894 C -0.17643 -0.4338 -0.09674 -0.55972 0 -0.56088 C 0.09753 -0.55996 0.17695 -0.43287 0.17721 -0.27986 C 0.17682 -0.12477 0.09883 -0.00093 0.00078 -0.0007 Z " pathEditMode="relative" rAng="10800000" ptsTypes="AAAAA" p14:bounceEnd="50000">
                                          <p:cBhvr>
                                            <p:cTn id="51" dur="7000" fill="hold"/>
                                            <p:tgtEl>
                                              <p:spTgt spid="21"/>
                                            </p:tgtEl>
                                            <p:attrNameLst>
                                              <p:attrName>ppt_x</p:attrName>
                                              <p:attrName>ppt_y</p:attrName>
                                            </p:attrNameLst>
                                          </p:cBhvr>
                                          <p:rCtr x="-78" y="-28009"/>
                                        </p:animMotion>
                                      </p:childTnLst>
                                    </p:cTn>
                                  </p:par>
                                  <p:par>
                                    <p:cTn id="52" presetID="1" presetClass="path" presetSubtype="0" accel="50000" fill="hold" nodeType="withEffect" p14:presetBounceEnd="50000">
                                      <p:stCondLst>
                                        <p:cond delay="0"/>
                                      </p:stCondLst>
                                      <p:childTnLst>
                                        <p:animMotion origin="layout" path="M 0.0013 -0.00324 C -0.05013 -0.1287 -0.0362 -0.30347 0.03203 -0.39213 C 0.10247 -0.48032 0.20013 -0.45116 0.2513 -0.32778 C 0.30195 -0.20324 0.28619 -0.02801 0.2181 0.06065 C 0.14843 0.15093 0.05247 0.12245 0.0013 -0.00324 Z " pathEditMode="relative" rAng="14040000" ptsTypes="AAAAA" p14:bounceEnd="50000">
                                          <p:cBhvr>
                                            <p:cTn id="53" dur="7000" fill="hold"/>
                                            <p:tgtEl>
                                              <p:spTgt spid="22"/>
                                            </p:tgtEl>
                                            <p:attrNameLst>
                                              <p:attrName>ppt_x</p:attrName>
                                              <p:attrName>ppt_y</p:attrName>
                                            </p:attrNameLst>
                                          </p:cBhvr>
                                          <p:rCtr x="12448" y="-1631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28"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500"/>
                                            <p:tgtEl>
                                              <p:spTgt spid="20"/>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500"/>
                                            <p:tgtEl>
                                              <p:spTgt spid="21"/>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500"/>
                                            <p:tgtEl>
                                              <p:spTgt spid="22"/>
                                            </p:tgtEl>
                                          </p:cBhvr>
                                        </p:animEffect>
                                      </p:childTnLst>
                                    </p:cTn>
                                  </p:par>
                                </p:childTnLst>
                              </p:cTn>
                            </p:par>
                            <p:par>
                              <p:cTn id="28" fill="hold">
                                <p:stCondLst>
                                  <p:cond delay="3000"/>
                                </p:stCondLst>
                                <p:childTnLst>
                                  <p:par>
                                    <p:cTn id="29" presetID="1" presetClass="entr" presetSubtype="0"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5"/>
                                            </p:tgtEl>
                                            <p:attrNameLst>
                                              <p:attrName>style.visibility</p:attrName>
                                            </p:attrNameLst>
                                          </p:cBhvr>
                                          <p:to>
                                            <p:strVal val="visible"/>
                                          </p:to>
                                        </p:set>
                                      </p:childTnLst>
                                    </p:cTn>
                                  </p:par>
                                  <p:par>
                                    <p:cTn id="33" presetID="10" presetClass="entr" presetSubtype="0" fill="hold" grpId="0" nodeType="with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fade">
                                          <p:cBhvr>
                                            <p:cTn id="35" dur="500"/>
                                            <p:tgtEl>
                                              <p:spTgt spid="27"/>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28"/>
                                            </p:tgtEl>
                                            <p:attrNameLst>
                                              <p:attrName>style.visibility</p:attrName>
                                            </p:attrNameLst>
                                          </p:cBhvr>
                                          <p:to>
                                            <p:strVal val="visible"/>
                                          </p:to>
                                        </p:set>
                                        <p:animEffect transition="in" filter="fade">
                                          <p:cBhvr>
                                            <p:cTn id="38" dur="500"/>
                                            <p:tgtEl>
                                              <p:spTgt spid="28"/>
                                            </p:tgtEl>
                                          </p:cBhvr>
                                        </p:animEffect>
                                      </p:childTnLst>
                                    </p:cTn>
                                  </p:par>
                                </p:childTnLst>
                              </p:cTn>
                            </p:par>
                            <p:par>
                              <p:cTn id="39" fill="hold">
                                <p:stCondLst>
                                  <p:cond delay="3500"/>
                                </p:stCondLst>
                                <p:childTnLst>
                                  <p:par>
                                    <p:cTn id="40" presetID="8" presetClass="emph" presetSubtype="0" accel="50000" fill="hold" nodeType="afterEffect">
                                      <p:stCondLst>
                                        <p:cond delay="0"/>
                                      </p:stCondLst>
                                      <p:childTnLst>
                                        <p:animRot by="21600000">
                                          <p:cBhvr>
                                            <p:cTn id="41" dur="7000" fill="hold"/>
                                            <p:tgtEl>
                                              <p:spTgt spid="25"/>
                                            </p:tgtEl>
                                            <p:attrNameLst>
                                              <p:attrName>r</p:attrName>
                                            </p:attrNameLst>
                                          </p:cBhvr>
                                        </p:animRot>
                                      </p:childTnLst>
                                    </p:cTn>
                                  </p:par>
                                  <p:par>
                                    <p:cTn id="42" presetID="1" presetClass="path" presetSubtype="0" accel="50000" fill="hold" nodeType="withEffect">
                                      <p:stCondLst>
                                        <p:cond delay="0"/>
                                      </p:stCondLst>
                                      <p:childTnLst>
                                        <p:animMotion origin="layout" path="M -0.00026 0.00139 C 0.08828 0.00139 0.16016 0.13102 0.16016 0.29143 C 0.16016 0.45069 0.08828 0.58148 -0.00026 0.58148 C -0.08854 0.58148 -0.15989 0.45069 -0.15989 0.29143 C -0.15989 0.13102 -0.08854 0.00139 -0.00026 0.00139 Z " pathEditMode="relative" rAng="0" ptsTypes="AAAAA">
                                          <p:cBhvr>
                                            <p:cTn id="43" dur="7000" fill="hold"/>
                                            <p:tgtEl>
                                              <p:spTgt spid="6"/>
                                            </p:tgtEl>
                                            <p:attrNameLst>
                                              <p:attrName>ppt_x</p:attrName>
                                              <p:attrName>ppt_y</p:attrName>
                                            </p:attrNameLst>
                                          </p:cBhvr>
                                          <p:rCtr x="39" y="29005"/>
                                        </p:animMotion>
                                      </p:childTnLst>
                                    </p:cTn>
                                  </p:par>
                                  <p:par>
                                    <p:cTn id="44" presetID="1" presetClass="path" presetSubtype="0" accel="50000" fill="hold" nodeType="withEffect">
                                      <p:stCondLst>
                                        <p:cond delay="0"/>
                                      </p:stCondLst>
                                      <p:childTnLst>
                                        <p:animMotion origin="layout" path="M 4.58333E-6 -0.00232 C 0.05325 0.12685 0.03684 0.3074 -0.03477 0.40185 C -0.10912 0.49514 -0.20964 0.4669 -0.26394 0.33958 C -0.31511 0.21088 -0.29805 0.02893 -0.22631 -0.06459 C -0.15313 -0.1588 -0.05235 -0.13102 4.58333E-6 -0.00232 Z " pathEditMode="relative" rAng="3240000" ptsTypes="AAAAA">
                                          <p:cBhvr>
                                            <p:cTn id="45" dur="7000" fill="hold"/>
                                            <p:tgtEl>
                                              <p:spTgt spid="7"/>
                                            </p:tgtEl>
                                            <p:attrNameLst>
                                              <p:attrName>ppt_x</p:attrName>
                                              <p:attrName>ppt_y</p:attrName>
                                            </p:attrNameLst>
                                          </p:cBhvr>
                                          <p:rCtr x="-13138" y="17199"/>
                                        </p:animMotion>
                                      </p:childTnLst>
                                    </p:cTn>
                                  </p:par>
                                  <p:par>
                                    <p:cTn id="46" presetID="1" presetClass="path" presetSubtype="0" accel="50000" fill="hold" nodeType="withEffect">
                                      <p:stCondLst>
                                        <p:cond delay="0"/>
                                      </p:stCondLst>
                                      <p:childTnLst>
                                        <p:animMotion origin="layout" path="M -0.00013 -0.00463 C 0.05534 -0.13032 0.15872 -0.15648 0.23255 -0.06203 C 0.31028 0.03843 0.32656 0.21991 0.27265 0.35024 C 0.22226 0.48241 0.11797 0.50649 0.04297 0.40857 C -0.03555 0.30811 -0.05313 0.12662 -0.00013 -0.00463 Z " pathEditMode="relative" rAng="18360000" ptsTypes="AAAAA">
                                          <p:cBhvr>
                                            <p:cTn id="47" dur="7000" fill="hold"/>
                                            <p:tgtEl>
                                              <p:spTgt spid="15"/>
                                            </p:tgtEl>
                                            <p:attrNameLst>
                                              <p:attrName>ppt_x</p:attrName>
                                              <p:attrName>ppt_y</p:attrName>
                                            </p:attrNameLst>
                                          </p:cBhvr>
                                          <p:rCtr x="13672" y="17662"/>
                                        </p:animMotion>
                                      </p:childTnLst>
                                    </p:cTn>
                                  </p:par>
                                  <p:par>
                                    <p:cTn id="48" presetID="1" presetClass="path" presetSubtype="0" accel="50000" fill="hold" nodeType="withEffect">
                                      <p:stCondLst>
                                        <p:cond delay="0"/>
                                      </p:stCondLst>
                                      <p:childTnLst>
                                        <p:animMotion origin="layout" path="M 0.00261 0.00903 C -0.04752 0.14236 -0.14739 0.18125 -0.21888 0.09514 C -0.29101 0.00718 -0.30807 -0.17083 -0.25898 -0.3037 C -0.20846 -0.43495 -0.10794 -0.47199 -0.03659 -0.38657 C 0.03529 -0.29954 0.05326 -0.1243 0.00261 0.00903 Z " pathEditMode="relative" rAng="7440000" ptsTypes="AAAAA">
                                          <p:cBhvr>
                                            <p:cTn id="49" dur="7000" fill="hold"/>
                                            <p:tgtEl>
                                              <p:spTgt spid="20"/>
                                            </p:tgtEl>
                                            <p:attrNameLst>
                                              <p:attrName>ppt_x</p:attrName>
                                              <p:attrName>ppt_y</p:attrName>
                                            </p:attrNameLst>
                                          </p:cBhvr>
                                          <p:rCtr x="-13099" y="-15556"/>
                                        </p:animMotion>
                                      </p:childTnLst>
                                    </p:cTn>
                                  </p:par>
                                  <p:par>
                                    <p:cTn id="50" presetID="1" presetClass="path" presetSubtype="0" accel="50000" fill="hold" nodeType="withEffect">
                                      <p:stCondLst>
                                        <p:cond delay="0"/>
                                      </p:stCondLst>
                                      <p:childTnLst>
                                        <p:animMotion origin="layout" path="M 0.00078 -0.0007 C -0.09714 -0.0007 -0.17721 -0.1257 -0.17721 -0.27894 C -0.17643 -0.4338 -0.09674 -0.55972 0 -0.56088 C 0.09753 -0.55996 0.17695 -0.43287 0.17721 -0.27986 C 0.17682 -0.12477 0.09883 -0.00093 0.00078 -0.0007 Z " pathEditMode="relative" rAng="10800000" ptsTypes="AAAAA">
                                          <p:cBhvr>
                                            <p:cTn id="51" dur="7000" fill="hold"/>
                                            <p:tgtEl>
                                              <p:spTgt spid="21"/>
                                            </p:tgtEl>
                                            <p:attrNameLst>
                                              <p:attrName>ppt_x</p:attrName>
                                              <p:attrName>ppt_y</p:attrName>
                                            </p:attrNameLst>
                                          </p:cBhvr>
                                          <p:rCtr x="-78" y="-28009"/>
                                        </p:animMotion>
                                      </p:childTnLst>
                                    </p:cTn>
                                  </p:par>
                                  <p:par>
                                    <p:cTn id="52" presetID="1" presetClass="path" presetSubtype="0" accel="50000" fill="hold" nodeType="withEffect">
                                      <p:stCondLst>
                                        <p:cond delay="0"/>
                                      </p:stCondLst>
                                      <p:childTnLst>
                                        <p:animMotion origin="layout" path="M 0.0013 -0.00324 C -0.05013 -0.1287 -0.0362 -0.30347 0.03203 -0.39213 C 0.10247 -0.48032 0.20013 -0.45116 0.2513 -0.32778 C 0.30195 -0.20324 0.28619 -0.02801 0.2181 0.06065 C 0.14843 0.15093 0.05247 0.12245 0.0013 -0.00324 Z " pathEditMode="relative" rAng="14040000" ptsTypes="AAAAA">
                                          <p:cBhvr>
                                            <p:cTn id="53" dur="7000" fill="hold"/>
                                            <p:tgtEl>
                                              <p:spTgt spid="22"/>
                                            </p:tgtEl>
                                            <p:attrNameLst>
                                              <p:attrName>ppt_x</p:attrName>
                                              <p:attrName>ppt_y</p:attrName>
                                            </p:attrNameLst>
                                          </p:cBhvr>
                                          <p:rCtr x="12448" y="-1631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28" grpId="0" animBg="1"/>
        </p:bldLst>
      </p:timing>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040F71B-BBA7-194C-8BC8-23327D969011}"/>
              </a:ext>
            </a:extLst>
          </p:cNvPr>
          <p:cNvSpPr>
            <a:spLocks noGrp="1"/>
          </p:cNvSpPr>
          <p:nvPr>
            <p:ph type="title"/>
          </p:nvPr>
        </p:nvSpPr>
        <p:spPr/>
        <p:txBody>
          <a:bodyPr/>
          <a:lstStyle/>
          <a:p>
            <a:r>
              <a:rPr lang="en-US" dirty="0"/>
              <a:t>FAIR DEALING RESOURCES</a:t>
            </a:r>
          </a:p>
        </p:txBody>
      </p:sp>
      <p:sp>
        <p:nvSpPr>
          <p:cNvPr id="22" name="TextBox 21">
            <a:extLst>
              <a:ext uri="{FF2B5EF4-FFF2-40B4-BE49-F238E27FC236}">
                <a16:creationId xmlns:a16="http://schemas.microsoft.com/office/drawing/2014/main" id="{AE71B8D0-ECBF-2645-A407-49C2D6E391FE}"/>
              </a:ext>
            </a:extLst>
          </p:cNvPr>
          <p:cNvSpPr txBox="1"/>
          <p:nvPr/>
        </p:nvSpPr>
        <p:spPr>
          <a:xfrm>
            <a:off x="505794" y="1648656"/>
            <a:ext cx="4614846" cy="461665"/>
          </a:xfrm>
          <a:prstGeom prst="rect">
            <a:avLst/>
          </a:prstGeom>
          <a:noFill/>
        </p:spPr>
        <p:txBody>
          <a:bodyPr wrap="square" rtlCol="0">
            <a:spAutoFit/>
          </a:bodyPr>
          <a:lstStyle/>
          <a:p>
            <a:r>
              <a:rPr lang="en-US" sz="2400" dirty="0"/>
              <a:t>Opening Up Copyright Modules: </a:t>
            </a:r>
          </a:p>
        </p:txBody>
      </p:sp>
      <p:sp>
        <p:nvSpPr>
          <p:cNvPr id="23" name="TextBox 22">
            <a:extLst>
              <a:ext uri="{FF2B5EF4-FFF2-40B4-BE49-F238E27FC236}">
                <a16:creationId xmlns:a16="http://schemas.microsoft.com/office/drawing/2014/main" id="{F7F7A59F-AC13-194E-8FA1-2F493A3208CC}"/>
              </a:ext>
            </a:extLst>
          </p:cNvPr>
          <p:cNvSpPr txBox="1"/>
          <p:nvPr/>
        </p:nvSpPr>
        <p:spPr>
          <a:xfrm>
            <a:off x="505794" y="3718498"/>
            <a:ext cx="4614846" cy="461665"/>
          </a:xfrm>
          <a:prstGeom prst="rect">
            <a:avLst/>
          </a:prstGeom>
          <a:noFill/>
        </p:spPr>
        <p:txBody>
          <a:bodyPr wrap="square" rtlCol="0">
            <a:spAutoFit/>
          </a:bodyPr>
          <a:lstStyle/>
          <a:p>
            <a:r>
              <a:rPr lang="en-US" sz="2400" dirty="0"/>
              <a:t>Other Resources: </a:t>
            </a:r>
          </a:p>
        </p:txBody>
      </p:sp>
    </p:spTree>
    <p:extLst>
      <p:ext uri="{BB962C8B-B14F-4D97-AF65-F5344CB8AC3E}">
        <p14:creationId xmlns:p14="http://schemas.microsoft.com/office/powerpoint/2010/main" val="105061896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a:extLst>
              <a:ext uri="{FF2B5EF4-FFF2-40B4-BE49-F238E27FC236}">
                <a16:creationId xmlns:a16="http://schemas.microsoft.com/office/drawing/2014/main" id="{219DFE08-DB42-3141-9C7F-5DC4E8B924F2}"/>
              </a:ext>
            </a:extLst>
          </p:cNvPr>
          <p:cNvSpPr/>
          <p:nvPr/>
        </p:nvSpPr>
        <p:spPr>
          <a:xfrm>
            <a:off x="5137094" y="2302586"/>
            <a:ext cx="1990838" cy="1981019"/>
          </a:xfrm>
          <a:prstGeom prst="ellipse">
            <a:avLst/>
          </a:prstGeom>
          <a:solidFill>
            <a:srgbClr val="AA82E9">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1EF88531-9834-0B42-8515-2C161FBEF7FC}"/>
              </a:ext>
            </a:extLst>
          </p:cNvPr>
          <p:cNvSpPr>
            <a:spLocks noGrp="1"/>
          </p:cNvSpPr>
          <p:nvPr>
            <p:ph type="title"/>
          </p:nvPr>
        </p:nvSpPr>
        <p:spPr/>
        <p:txBody>
          <a:bodyPr/>
          <a:lstStyle/>
          <a:p>
            <a:r>
              <a:rPr lang="en-US" dirty="0"/>
              <a:t>INTERPRETING FAIR DEALING</a:t>
            </a:r>
          </a:p>
        </p:txBody>
      </p:sp>
      <p:pic>
        <p:nvPicPr>
          <p:cNvPr id="6" name="Picture 5" descr="A picture containing drawing&#10;&#10;Description automatically generated">
            <a:extLst>
              <a:ext uri="{FF2B5EF4-FFF2-40B4-BE49-F238E27FC236}">
                <a16:creationId xmlns:a16="http://schemas.microsoft.com/office/drawing/2014/main" id="{07AD3AC2-E360-B44D-9C72-67C102CF6F7E}"/>
              </a:ext>
            </a:extLst>
          </p:cNvPr>
          <p:cNvPicPr>
            <a:picLocks noChangeAspect="1"/>
          </p:cNvPicPr>
          <p:nvPr/>
        </p:nvPicPr>
        <p:blipFill>
          <a:blip r:embed="rId3"/>
          <a:stretch>
            <a:fillRect/>
          </a:stretch>
        </p:blipFill>
        <p:spPr>
          <a:xfrm>
            <a:off x="4833482" y="2141977"/>
            <a:ext cx="2525036" cy="3079053"/>
          </a:xfrm>
          <a:prstGeom prst="rect">
            <a:avLst/>
          </a:prstGeom>
        </p:spPr>
      </p:pic>
      <p:sp>
        <p:nvSpPr>
          <p:cNvPr id="7" name="TextBox 6">
            <a:extLst>
              <a:ext uri="{FF2B5EF4-FFF2-40B4-BE49-F238E27FC236}">
                <a16:creationId xmlns:a16="http://schemas.microsoft.com/office/drawing/2014/main" id="{6900CF2F-153F-B642-A2FA-23E0C125DF28}"/>
              </a:ext>
            </a:extLst>
          </p:cNvPr>
          <p:cNvSpPr txBox="1"/>
          <p:nvPr/>
        </p:nvSpPr>
        <p:spPr>
          <a:xfrm>
            <a:off x="5267048" y="3067696"/>
            <a:ext cx="1860884" cy="369332"/>
          </a:xfrm>
          <a:prstGeom prst="rect">
            <a:avLst/>
          </a:prstGeom>
          <a:noFill/>
        </p:spPr>
        <p:txBody>
          <a:bodyPr wrap="square" rtlCol="0">
            <a:spAutoFit/>
          </a:bodyPr>
          <a:lstStyle/>
          <a:p>
            <a:r>
              <a:rPr lang="en-US" dirty="0"/>
              <a:t>FAIR DEALING </a:t>
            </a:r>
          </a:p>
        </p:txBody>
      </p:sp>
      <p:pic>
        <p:nvPicPr>
          <p:cNvPr id="12" name="Picture 11" descr="A close up of a logo&#10;&#10;Description automatically generated">
            <a:extLst>
              <a:ext uri="{FF2B5EF4-FFF2-40B4-BE49-F238E27FC236}">
                <a16:creationId xmlns:a16="http://schemas.microsoft.com/office/drawing/2014/main" id="{B16C0D67-B022-264E-A808-9177FAABAE0C}"/>
              </a:ext>
            </a:extLst>
          </p:cNvPr>
          <p:cNvPicPr>
            <a:picLocks noChangeAspect="1"/>
          </p:cNvPicPr>
          <p:nvPr/>
        </p:nvPicPr>
        <p:blipFill>
          <a:blip r:embed="rId4"/>
          <a:stretch>
            <a:fillRect/>
          </a:stretch>
        </p:blipFill>
        <p:spPr>
          <a:xfrm>
            <a:off x="4061033" y="5041684"/>
            <a:ext cx="4069933" cy="2291596"/>
          </a:xfrm>
          <a:prstGeom prst="rect">
            <a:avLst/>
          </a:prstGeom>
        </p:spPr>
      </p:pic>
      <p:pic>
        <p:nvPicPr>
          <p:cNvPr id="13" name="Picture 12" descr="A close up of a logo&#10;&#10;Description automatically generated">
            <a:extLst>
              <a:ext uri="{FF2B5EF4-FFF2-40B4-BE49-F238E27FC236}">
                <a16:creationId xmlns:a16="http://schemas.microsoft.com/office/drawing/2014/main" id="{1A32623A-456D-E642-885B-7185F3933143}"/>
              </a:ext>
            </a:extLst>
          </p:cNvPr>
          <p:cNvPicPr>
            <a:picLocks noChangeAspect="1"/>
          </p:cNvPicPr>
          <p:nvPr/>
        </p:nvPicPr>
        <p:blipFill>
          <a:blip r:embed="rId5"/>
          <a:stretch>
            <a:fillRect/>
          </a:stretch>
        </p:blipFill>
        <p:spPr>
          <a:xfrm rot="20430483">
            <a:off x="125207" y="1426797"/>
            <a:ext cx="2807973" cy="1232769"/>
          </a:xfrm>
          <a:prstGeom prst="rect">
            <a:avLst/>
          </a:prstGeom>
        </p:spPr>
      </p:pic>
    </p:spTree>
    <p:extLst>
      <p:ext uri="{BB962C8B-B14F-4D97-AF65-F5344CB8AC3E}">
        <p14:creationId xmlns:p14="http://schemas.microsoft.com/office/powerpoint/2010/main" val="71229755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mph" presetSubtype="0" repeatCount="0" fill="hold" grpId="0" nodeType="clickEffect">
                                  <p:stCondLst>
                                    <p:cond delay="0"/>
                                  </p:stCondLst>
                                  <p:childTnLst>
                                    <p:animClr clrSpc="hsl" dir="cw">
                                      <p:cBhvr override="childStyle">
                                        <p:cTn id="6" dur="2000" fill="hold"/>
                                        <p:tgtEl>
                                          <p:spTgt spid="8"/>
                                        </p:tgtEl>
                                        <p:attrNameLst>
                                          <p:attrName>style.color</p:attrName>
                                        </p:attrNameLst>
                                      </p:cBhvr>
                                      <p:by>
                                        <p:hsl h="0" s="-12549" l="-25098"/>
                                      </p:by>
                                    </p:animClr>
                                    <p:animClr clrSpc="hsl" dir="cw">
                                      <p:cBhvr>
                                        <p:cTn id="7" dur="2000" fill="hold"/>
                                        <p:tgtEl>
                                          <p:spTgt spid="8"/>
                                        </p:tgtEl>
                                        <p:attrNameLst>
                                          <p:attrName>fillcolor</p:attrName>
                                        </p:attrNameLst>
                                      </p:cBhvr>
                                      <p:by>
                                        <p:hsl h="0" s="-12549" l="-25098"/>
                                      </p:by>
                                    </p:animClr>
                                    <p:animClr clrSpc="hsl" dir="cw">
                                      <p:cBhvr>
                                        <p:cTn id="8" dur="2000" fill="hold"/>
                                        <p:tgtEl>
                                          <p:spTgt spid="8"/>
                                        </p:tgtEl>
                                        <p:attrNameLst>
                                          <p:attrName>stroke.color</p:attrName>
                                        </p:attrNameLst>
                                      </p:cBhvr>
                                      <p:by>
                                        <p:hsl h="0" s="-12549" l="-25098"/>
                                      </p:by>
                                    </p:animClr>
                                    <p:set>
                                      <p:cBhvr>
                                        <p:cTn id="9" dur="2000" fill="hold"/>
                                        <p:tgtEl>
                                          <p:spTgt spid="8"/>
                                        </p:tgtEl>
                                        <p:attrNameLst>
                                          <p:attrName>fill.type</p:attrName>
                                        </p:attrNameLst>
                                      </p:cBhvr>
                                      <p:to>
                                        <p:strVal val="solid"/>
                                      </p:to>
                                    </p:set>
                                  </p:childTnLst>
                                </p:cTn>
                              </p:par>
                            </p:childTnLst>
                          </p:cTn>
                        </p:par>
                        <p:par>
                          <p:cTn id="10" fill="hold">
                            <p:stCondLst>
                              <p:cond delay="2000"/>
                            </p:stCondLst>
                            <p:childTnLst>
                              <p:par>
                                <p:cTn id="11" presetID="30" presetClass="emph" presetSubtype="0" fill="hold" grpId="1" nodeType="afterEffect">
                                  <p:stCondLst>
                                    <p:cond delay="0"/>
                                  </p:stCondLst>
                                  <p:childTnLst>
                                    <p:animClr clrSpc="hsl" dir="cw">
                                      <p:cBhvr override="childStyle">
                                        <p:cTn id="12" dur="500" fill="hold"/>
                                        <p:tgtEl>
                                          <p:spTgt spid="8"/>
                                        </p:tgtEl>
                                        <p:attrNameLst>
                                          <p:attrName>style.color</p:attrName>
                                        </p:attrNameLst>
                                      </p:cBhvr>
                                      <p:by>
                                        <p:hsl h="0" s="12549" l="25098"/>
                                      </p:by>
                                    </p:animClr>
                                    <p:animClr clrSpc="hsl" dir="cw">
                                      <p:cBhvr>
                                        <p:cTn id="13" dur="500" fill="hold"/>
                                        <p:tgtEl>
                                          <p:spTgt spid="8"/>
                                        </p:tgtEl>
                                        <p:attrNameLst>
                                          <p:attrName>fillcolor</p:attrName>
                                        </p:attrNameLst>
                                      </p:cBhvr>
                                      <p:by>
                                        <p:hsl h="0" s="12549" l="25098"/>
                                      </p:by>
                                    </p:animClr>
                                    <p:animClr clrSpc="hsl" dir="cw">
                                      <p:cBhvr>
                                        <p:cTn id="14" dur="500" fill="hold"/>
                                        <p:tgtEl>
                                          <p:spTgt spid="8"/>
                                        </p:tgtEl>
                                        <p:attrNameLst>
                                          <p:attrName>stroke.color</p:attrName>
                                        </p:attrNameLst>
                                      </p:cBhvr>
                                      <p:by>
                                        <p:hsl h="0" s="12549" l="25098"/>
                                      </p:by>
                                    </p:animClr>
                                    <p:set>
                                      <p:cBhvr>
                                        <p:cTn id="15" dur="500" fill="hold"/>
                                        <p:tgtEl>
                                          <p:spTgt spid="8"/>
                                        </p:tgtEl>
                                        <p:attrNameLst>
                                          <p:attrName>fill.type</p:attrName>
                                        </p:attrNameLst>
                                      </p:cBhvr>
                                      <p:to>
                                        <p:strVal val="solid"/>
                                      </p:to>
                                    </p:set>
                                  </p:childTnLst>
                                </p:cTn>
                              </p:par>
                              <p:par>
                                <p:cTn id="16" presetID="56" presetClass="entr" presetSubtype="0" fill="hold" nodeType="withEffect">
                                  <p:stCondLst>
                                    <p:cond delay="0"/>
                                  </p:stCondLst>
                                  <p:iterate type="lt">
                                    <p:tmPct val="10000"/>
                                  </p:iterate>
                                  <p:childTnLst>
                                    <p:set>
                                      <p:cBhvr>
                                        <p:cTn id="17" dur="1" fill="hold">
                                          <p:stCondLst>
                                            <p:cond delay="0"/>
                                          </p:stCondLst>
                                        </p:cTn>
                                        <p:tgtEl>
                                          <p:spTgt spid="7">
                                            <p:txEl>
                                              <p:pRg st="0" end="0"/>
                                            </p:txEl>
                                          </p:spTgt>
                                        </p:tgtEl>
                                        <p:attrNameLst>
                                          <p:attrName>style.visibility</p:attrName>
                                        </p:attrNameLst>
                                      </p:cBhvr>
                                      <p:to>
                                        <p:strVal val="visible"/>
                                      </p:to>
                                    </p:set>
                                    <p:anim by="(-#ppt_w*2)" calcmode="lin" valueType="num">
                                      <p:cBhvr rctx="PPT">
                                        <p:cTn id="18" dur="1000" autoRev="1" fill="hold">
                                          <p:stCondLst>
                                            <p:cond delay="0"/>
                                          </p:stCondLst>
                                        </p:cTn>
                                        <p:tgtEl>
                                          <p:spTgt spid="7">
                                            <p:txEl>
                                              <p:pRg st="0" end="0"/>
                                            </p:txEl>
                                          </p:spTgt>
                                        </p:tgtEl>
                                        <p:attrNameLst>
                                          <p:attrName>ppt_w</p:attrName>
                                        </p:attrNameLst>
                                      </p:cBhvr>
                                    </p:anim>
                                    <p:anim by="(#ppt_w*0.50)" calcmode="lin" valueType="num">
                                      <p:cBhvr>
                                        <p:cTn id="19" dur="1000" decel="50000" autoRev="1" fill="hold">
                                          <p:stCondLst>
                                            <p:cond delay="0"/>
                                          </p:stCondLst>
                                        </p:cTn>
                                        <p:tgtEl>
                                          <p:spTgt spid="7">
                                            <p:txEl>
                                              <p:pRg st="0" end="0"/>
                                            </p:txEl>
                                          </p:spTgt>
                                        </p:tgtEl>
                                        <p:attrNameLst>
                                          <p:attrName>ppt_x</p:attrName>
                                        </p:attrNameLst>
                                      </p:cBhvr>
                                    </p:anim>
                                    <p:anim from="(-#ppt_h/2)" to="(#ppt_y)" calcmode="lin" valueType="num">
                                      <p:cBhvr>
                                        <p:cTn id="20" dur="2000" fill="hold">
                                          <p:stCondLst>
                                            <p:cond delay="0"/>
                                          </p:stCondLst>
                                        </p:cTn>
                                        <p:tgtEl>
                                          <p:spTgt spid="7">
                                            <p:txEl>
                                              <p:pRg st="0" end="0"/>
                                            </p:txEl>
                                          </p:spTgt>
                                        </p:tgtEl>
                                        <p:attrNameLst>
                                          <p:attrName>ppt_y</p:attrName>
                                        </p:attrNameLst>
                                      </p:cBhvr>
                                    </p:anim>
                                    <p:animRot by="21600000">
                                      <p:cBhvr>
                                        <p:cTn id="21" dur="2000" fill="hold">
                                          <p:stCondLst>
                                            <p:cond delay="0"/>
                                          </p:stCondLst>
                                        </p:cTn>
                                        <p:tgtEl>
                                          <p:spTgt spid="7">
                                            <p:txEl>
                                              <p:pRg st="0" end="0"/>
                                            </p:txEl>
                                          </p:spTgt>
                                        </p:tgtEl>
                                        <p:attrNameLst>
                                          <p:attrName>r</p:attrName>
                                        </p:attrNameLst>
                                      </p:cBhvr>
                                    </p:animRot>
                                  </p:childTnLst>
                                </p:cTn>
                              </p:par>
                            </p:childTnLst>
                          </p:cTn>
                        </p:par>
                        <p:par>
                          <p:cTn id="22" fill="hold">
                            <p:stCondLst>
                              <p:cond delay="6000"/>
                            </p:stCondLst>
                            <p:childTnLst>
                              <p:par>
                                <p:cTn id="23" presetID="24" presetClass="emph" presetSubtype="0" fill="hold" grpId="2" nodeType="afterEffect">
                                  <p:stCondLst>
                                    <p:cond delay="0"/>
                                  </p:stCondLst>
                                  <p:childTnLst>
                                    <p:animClr clrSpc="hsl" dir="cw">
                                      <p:cBhvr override="childStyle">
                                        <p:cTn id="24" dur="500" fill="hold"/>
                                        <p:tgtEl>
                                          <p:spTgt spid="8"/>
                                        </p:tgtEl>
                                        <p:attrNameLst>
                                          <p:attrName>style.color</p:attrName>
                                        </p:attrNameLst>
                                      </p:cBhvr>
                                      <p:by>
                                        <p:hsl h="0" s="-12549" l="-25098"/>
                                      </p:by>
                                    </p:animClr>
                                    <p:animClr clrSpc="hsl" dir="cw">
                                      <p:cBhvr>
                                        <p:cTn id="25" dur="500" fill="hold"/>
                                        <p:tgtEl>
                                          <p:spTgt spid="8"/>
                                        </p:tgtEl>
                                        <p:attrNameLst>
                                          <p:attrName>fillcolor</p:attrName>
                                        </p:attrNameLst>
                                      </p:cBhvr>
                                      <p:by>
                                        <p:hsl h="0" s="-12549" l="-25098"/>
                                      </p:by>
                                    </p:animClr>
                                    <p:animClr clrSpc="hsl" dir="cw">
                                      <p:cBhvr>
                                        <p:cTn id="26" dur="500" fill="hold"/>
                                        <p:tgtEl>
                                          <p:spTgt spid="8"/>
                                        </p:tgtEl>
                                        <p:attrNameLst>
                                          <p:attrName>stroke.color</p:attrName>
                                        </p:attrNameLst>
                                      </p:cBhvr>
                                      <p:by>
                                        <p:hsl h="0" s="-12549" l="-25098"/>
                                      </p:by>
                                    </p:animClr>
                                    <p:set>
                                      <p:cBhvr>
                                        <p:cTn id="27" dur="500" fill="hold"/>
                                        <p:tgtEl>
                                          <p:spTgt spid="8"/>
                                        </p:tgtEl>
                                        <p:attrNameLst>
                                          <p:attrName>fill.type</p:attrName>
                                        </p:attrNameLst>
                                      </p:cBhvr>
                                      <p:to>
                                        <p:strVal val="solid"/>
                                      </p:to>
                                    </p:set>
                                  </p:childTnLst>
                                </p:cTn>
                              </p:par>
                            </p:childTnLst>
                          </p:cTn>
                        </p:par>
                        <p:par>
                          <p:cTn id="28" fill="hold">
                            <p:stCondLst>
                              <p:cond delay="6500"/>
                            </p:stCondLst>
                            <p:childTnLst>
                              <p:par>
                                <p:cTn id="29" presetID="30" presetClass="emph" presetSubtype="0" fill="hold" grpId="3" nodeType="afterEffect">
                                  <p:stCondLst>
                                    <p:cond delay="0"/>
                                  </p:stCondLst>
                                  <p:childTnLst>
                                    <p:animClr clrSpc="hsl" dir="cw">
                                      <p:cBhvr override="childStyle">
                                        <p:cTn id="30" dur="500" fill="hold"/>
                                        <p:tgtEl>
                                          <p:spTgt spid="8"/>
                                        </p:tgtEl>
                                        <p:attrNameLst>
                                          <p:attrName>style.color</p:attrName>
                                        </p:attrNameLst>
                                      </p:cBhvr>
                                      <p:by>
                                        <p:hsl h="0" s="12549" l="25098"/>
                                      </p:by>
                                    </p:animClr>
                                    <p:animClr clrSpc="hsl" dir="cw">
                                      <p:cBhvr>
                                        <p:cTn id="31" dur="500" fill="hold"/>
                                        <p:tgtEl>
                                          <p:spTgt spid="8"/>
                                        </p:tgtEl>
                                        <p:attrNameLst>
                                          <p:attrName>fillcolor</p:attrName>
                                        </p:attrNameLst>
                                      </p:cBhvr>
                                      <p:by>
                                        <p:hsl h="0" s="12549" l="25098"/>
                                      </p:by>
                                    </p:animClr>
                                    <p:animClr clrSpc="hsl" dir="cw">
                                      <p:cBhvr>
                                        <p:cTn id="32" dur="500" fill="hold"/>
                                        <p:tgtEl>
                                          <p:spTgt spid="8"/>
                                        </p:tgtEl>
                                        <p:attrNameLst>
                                          <p:attrName>stroke.color</p:attrName>
                                        </p:attrNameLst>
                                      </p:cBhvr>
                                      <p:by>
                                        <p:hsl h="0" s="12549" l="25098"/>
                                      </p:by>
                                    </p:animClr>
                                    <p:set>
                                      <p:cBhvr>
                                        <p:cTn id="33" dur="500" fill="hold"/>
                                        <p:tgtEl>
                                          <p:spTgt spid="8"/>
                                        </p:tgtEl>
                                        <p:attrNameLst>
                                          <p:attrName>fill.type</p:attrName>
                                        </p:attrNameLst>
                                      </p:cBhvr>
                                      <p:to>
                                        <p:strVal val="solid"/>
                                      </p:to>
                                    </p:set>
                                  </p:childTnLst>
                                </p:cTn>
                              </p:par>
                            </p:childTnLst>
                          </p:cTn>
                        </p:par>
                        <p:par>
                          <p:cTn id="34" fill="hold">
                            <p:stCondLst>
                              <p:cond delay="7000"/>
                            </p:stCondLst>
                            <p:childTnLst>
                              <p:par>
                                <p:cTn id="35" presetID="24" presetClass="emph" presetSubtype="0" fill="hold" grpId="4" nodeType="afterEffect">
                                  <p:stCondLst>
                                    <p:cond delay="0"/>
                                  </p:stCondLst>
                                  <p:childTnLst>
                                    <p:animClr clrSpc="hsl" dir="cw">
                                      <p:cBhvr override="childStyle">
                                        <p:cTn id="36" dur="2000" fill="hold"/>
                                        <p:tgtEl>
                                          <p:spTgt spid="8"/>
                                        </p:tgtEl>
                                        <p:attrNameLst>
                                          <p:attrName>style.color</p:attrName>
                                        </p:attrNameLst>
                                      </p:cBhvr>
                                      <p:by>
                                        <p:hsl h="0" s="-12549" l="-25098"/>
                                      </p:by>
                                    </p:animClr>
                                    <p:animClr clrSpc="hsl" dir="cw">
                                      <p:cBhvr>
                                        <p:cTn id="37" dur="2000" fill="hold"/>
                                        <p:tgtEl>
                                          <p:spTgt spid="8"/>
                                        </p:tgtEl>
                                        <p:attrNameLst>
                                          <p:attrName>fillcolor</p:attrName>
                                        </p:attrNameLst>
                                      </p:cBhvr>
                                      <p:by>
                                        <p:hsl h="0" s="-12549" l="-25098"/>
                                      </p:by>
                                    </p:animClr>
                                    <p:animClr clrSpc="hsl" dir="cw">
                                      <p:cBhvr>
                                        <p:cTn id="38" dur="2000" fill="hold"/>
                                        <p:tgtEl>
                                          <p:spTgt spid="8"/>
                                        </p:tgtEl>
                                        <p:attrNameLst>
                                          <p:attrName>stroke.color</p:attrName>
                                        </p:attrNameLst>
                                      </p:cBhvr>
                                      <p:by>
                                        <p:hsl h="0" s="-12549" l="-25098"/>
                                      </p:by>
                                    </p:animClr>
                                    <p:set>
                                      <p:cBhvr>
                                        <p:cTn id="39" dur="2000" fill="hold"/>
                                        <p:tgtEl>
                                          <p:spTgt spid="8"/>
                                        </p:tgtEl>
                                        <p:attrNameLst>
                                          <p:attrName>fill.type</p:attrName>
                                        </p:attrNameLst>
                                      </p:cBhvr>
                                      <p:to>
                                        <p:strVal val="solid"/>
                                      </p:to>
                                    </p:set>
                                  </p:childTnLst>
                                </p:cTn>
                              </p:par>
                            </p:childTnLst>
                          </p:cTn>
                        </p:par>
                        <p:par>
                          <p:cTn id="40" fill="hold">
                            <p:stCondLst>
                              <p:cond delay="9000"/>
                            </p:stCondLst>
                            <p:childTnLst>
                              <p:par>
                                <p:cTn id="41" presetID="30" presetClass="emph" presetSubtype="0" fill="hold" grpId="5" nodeType="afterEffect">
                                  <p:stCondLst>
                                    <p:cond delay="0"/>
                                  </p:stCondLst>
                                  <p:childTnLst>
                                    <p:animClr clrSpc="hsl" dir="cw">
                                      <p:cBhvr override="childStyle">
                                        <p:cTn id="42" dur="500" fill="hold"/>
                                        <p:tgtEl>
                                          <p:spTgt spid="8"/>
                                        </p:tgtEl>
                                        <p:attrNameLst>
                                          <p:attrName>style.color</p:attrName>
                                        </p:attrNameLst>
                                      </p:cBhvr>
                                      <p:by>
                                        <p:hsl h="0" s="12549" l="25098"/>
                                      </p:by>
                                    </p:animClr>
                                    <p:animClr clrSpc="hsl" dir="cw">
                                      <p:cBhvr>
                                        <p:cTn id="43" dur="500" fill="hold"/>
                                        <p:tgtEl>
                                          <p:spTgt spid="8"/>
                                        </p:tgtEl>
                                        <p:attrNameLst>
                                          <p:attrName>fillcolor</p:attrName>
                                        </p:attrNameLst>
                                      </p:cBhvr>
                                      <p:by>
                                        <p:hsl h="0" s="12549" l="25098"/>
                                      </p:by>
                                    </p:animClr>
                                    <p:animClr clrSpc="hsl" dir="cw">
                                      <p:cBhvr>
                                        <p:cTn id="44" dur="500" fill="hold"/>
                                        <p:tgtEl>
                                          <p:spTgt spid="8"/>
                                        </p:tgtEl>
                                        <p:attrNameLst>
                                          <p:attrName>stroke.color</p:attrName>
                                        </p:attrNameLst>
                                      </p:cBhvr>
                                      <p:by>
                                        <p:hsl h="0" s="12549" l="25098"/>
                                      </p:by>
                                    </p:animClr>
                                    <p:set>
                                      <p:cBhvr>
                                        <p:cTn id="45" dur="500" fill="hold"/>
                                        <p:tgtEl>
                                          <p:spTgt spid="8"/>
                                        </p:tgtEl>
                                        <p:attrNameLst>
                                          <p:attrName>fill.type</p:attrName>
                                        </p:attrNameLst>
                                      </p:cBhvr>
                                      <p:to>
                                        <p:strVal val="solid"/>
                                      </p:to>
                                    </p:set>
                                  </p:childTnLst>
                                </p:cTn>
                              </p:par>
                            </p:childTnLst>
                          </p:cTn>
                        </p:par>
                        <p:par>
                          <p:cTn id="46" fill="hold">
                            <p:stCondLst>
                              <p:cond delay="9500"/>
                            </p:stCondLst>
                            <p:childTnLst>
                              <p:par>
                                <p:cTn id="47" presetID="24" presetClass="emph" presetSubtype="0" fill="hold" grpId="6" nodeType="afterEffect">
                                  <p:stCondLst>
                                    <p:cond delay="0"/>
                                  </p:stCondLst>
                                  <p:childTnLst>
                                    <p:animClr clrSpc="hsl" dir="cw">
                                      <p:cBhvr override="childStyle">
                                        <p:cTn id="48" dur="500" fill="hold"/>
                                        <p:tgtEl>
                                          <p:spTgt spid="8"/>
                                        </p:tgtEl>
                                        <p:attrNameLst>
                                          <p:attrName>style.color</p:attrName>
                                        </p:attrNameLst>
                                      </p:cBhvr>
                                      <p:by>
                                        <p:hsl h="0" s="-12549" l="-25098"/>
                                      </p:by>
                                    </p:animClr>
                                    <p:animClr clrSpc="hsl" dir="cw">
                                      <p:cBhvr>
                                        <p:cTn id="49" dur="500" fill="hold"/>
                                        <p:tgtEl>
                                          <p:spTgt spid="8"/>
                                        </p:tgtEl>
                                        <p:attrNameLst>
                                          <p:attrName>fillcolor</p:attrName>
                                        </p:attrNameLst>
                                      </p:cBhvr>
                                      <p:by>
                                        <p:hsl h="0" s="-12549" l="-25098"/>
                                      </p:by>
                                    </p:animClr>
                                    <p:animClr clrSpc="hsl" dir="cw">
                                      <p:cBhvr>
                                        <p:cTn id="50" dur="500" fill="hold"/>
                                        <p:tgtEl>
                                          <p:spTgt spid="8"/>
                                        </p:tgtEl>
                                        <p:attrNameLst>
                                          <p:attrName>stroke.color</p:attrName>
                                        </p:attrNameLst>
                                      </p:cBhvr>
                                      <p:by>
                                        <p:hsl h="0" s="-12549" l="-25098"/>
                                      </p:by>
                                    </p:animClr>
                                    <p:set>
                                      <p:cBhvr>
                                        <p:cTn id="51" dur="500" fill="hold"/>
                                        <p:tgtEl>
                                          <p:spTgt spid="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8" grpId="2" animBg="1"/>
      <p:bldP spid="8" grpId="3" animBg="1"/>
      <p:bldP spid="8" grpId="4" animBg="1"/>
      <p:bldP spid="8" grpId="5" animBg="1"/>
      <p:bldP spid="8" grpId="6"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22"/>
          <p:cNvGrpSpPr/>
          <p:nvPr/>
        </p:nvGrpSpPr>
        <p:grpSpPr>
          <a:xfrm>
            <a:off x="5809149" y="2365580"/>
            <a:ext cx="1364104" cy="1431892"/>
            <a:chOff x="1165637" y="2426540"/>
            <a:chExt cx="1364104" cy="1431892"/>
          </a:xfrm>
        </p:grpSpPr>
        <p:pic>
          <p:nvPicPr>
            <p:cNvPr id="24" name="Picture 23">
              <a:extLst>
                <a:ext uri="{FF2B5EF4-FFF2-40B4-BE49-F238E27FC236}">
                  <a16:creationId xmlns:a16="http://schemas.microsoft.com/office/drawing/2014/main" id="{686AAE37-1B3D-C64C-A44A-315380517604}"/>
                </a:ext>
              </a:extLst>
            </p:cNvPr>
            <p:cNvPicPr>
              <a:picLocks noChangeAspect="1"/>
            </p:cNvPicPr>
            <p:nvPr/>
          </p:nvPicPr>
          <p:blipFill rotWithShape="1">
            <a:blip r:embed="rId3"/>
            <a:srcRect l="9437" t="8926" r="9389" b="21953"/>
            <a:stretch/>
          </p:blipFill>
          <p:spPr>
            <a:xfrm>
              <a:off x="1258111" y="2884246"/>
              <a:ext cx="1144058" cy="974186"/>
            </a:xfrm>
            <a:prstGeom prst="rect">
              <a:avLst/>
            </a:prstGeom>
          </p:spPr>
        </p:pic>
        <p:sp>
          <p:nvSpPr>
            <p:cNvPr id="25" name="TextBox 24">
              <a:extLst>
                <a:ext uri="{FF2B5EF4-FFF2-40B4-BE49-F238E27FC236}">
                  <a16:creationId xmlns:a16="http://schemas.microsoft.com/office/drawing/2014/main" id="{E9152089-B3EC-2D40-9BB7-9E486F93751A}"/>
                </a:ext>
              </a:extLst>
            </p:cNvPr>
            <p:cNvSpPr txBox="1"/>
            <p:nvPr/>
          </p:nvSpPr>
          <p:spPr>
            <a:xfrm>
              <a:off x="1165637" y="2426540"/>
              <a:ext cx="1364104" cy="461665"/>
            </a:xfrm>
            <a:prstGeom prst="rect">
              <a:avLst/>
            </a:prstGeom>
            <a:noFill/>
          </p:spPr>
          <p:txBody>
            <a:bodyPr wrap="square" rtlCol="0">
              <a:spAutoFit/>
            </a:bodyPr>
            <a:lstStyle/>
            <a:p>
              <a:r>
                <a:rPr lang="en-CA" sz="2400" dirty="0">
                  <a:solidFill>
                    <a:schemeClr val="bg2">
                      <a:lumMod val="10000"/>
                    </a:schemeClr>
                  </a:solidFill>
                  <a:ea typeface="Tahoma" panose="020B0604030504040204" pitchFamily="34" charset="0"/>
                  <a:cs typeface="Tahoma" panose="020B0604030504040204" pitchFamily="34" charset="0"/>
                </a:rPr>
                <a:t>Purpose</a:t>
              </a:r>
            </a:p>
          </p:txBody>
        </p:sp>
        <p:cxnSp>
          <p:nvCxnSpPr>
            <p:cNvPr id="27" name="Straight Connector 26"/>
            <p:cNvCxnSpPr/>
            <p:nvPr/>
          </p:nvCxnSpPr>
          <p:spPr>
            <a:xfrm>
              <a:off x="1246450" y="2799838"/>
              <a:ext cx="1152000" cy="0"/>
            </a:xfrm>
            <a:prstGeom prst="line">
              <a:avLst/>
            </a:prstGeom>
            <a:ln w="25400">
              <a:solidFill>
                <a:schemeClr val="tx1">
                  <a:lumMod val="75000"/>
                  <a:lumOff val="25000"/>
                </a:schemeClr>
              </a:solidFill>
            </a:ln>
          </p:spPr>
          <p:style>
            <a:lnRef idx="1">
              <a:schemeClr val="dk1"/>
            </a:lnRef>
            <a:fillRef idx="0">
              <a:schemeClr val="dk1"/>
            </a:fillRef>
            <a:effectRef idx="0">
              <a:schemeClr val="dk1"/>
            </a:effectRef>
            <a:fontRef idx="minor">
              <a:schemeClr val="tx1"/>
            </a:fontRef>
          </p:style>
        </p:cxnSp>
      </p:grpSp>
      <p:pic>
        <p:nvPicPr>
          <p:cNvPr id="28" name="Picture 27">
            <a:extLst>
              <a:ext uri="{FF2B5EF4-FFF2-40B4-BE49-F238E27FC236}">
                <a16:creationId xmlns:a16="http://schemas.microsoft.com/office/drawing/2014/main" id="{FD08FBAB-5C38-C243-9437-DD77CE7E2FDD}"/>
              </a:ext>
            </a:extLst>
          </p:cNvPr>
          <p:cNvPicPr>
            <a:picLocks noChangeAspect="1"/>
          </p:cNvPicPr>
          <p:nvPr/>
        </p:nvPicPr>
        <p:blipFill>
          <a:blip r:embed="rId4"/>
          <a:stretch>
            <a:fillRect/>
          </a:stretch>
        </p:blipFill>
        <p:spPr>
          <a:xfrm>
            <a:off x="8897519" y="2346209"/>
            <a:ext cx="1305019" cy="1501898"/>
          </a:xfrm>
          <a:prstGeom prst="rect">
            <a:avLst/>
          </a:prstGeom>
        </p:spPr>
      </p:pic>
      <p:pic>
        <p:nvPicPr>
          <p:cNvPr id="29" name="Picture 28">
            <a:extLst>
              <a:ext uri="{FF2B5EF4-FFF2-40B4-BE49-F238E27FC236}">
                <a16:creationId xmlns:a16="http://schemas.microsoft.com/office/drawing/2014/main" id="{6DEB2CA0-661D-FB45-A1D9-9264249D07E0}"/>
              </a:ext>
            </a:extLst>
          </p:cNvPr>
          <p:cNvPicPr>
            <a:picLocks noChangeAspect="1"/>
          </p:cNvPicPr>
          <p:nvPr/>
        </p:nvPicPr>
        <p:blipFill>
          <a:blip r:embed="rId5"/>
          <a:stretch>
            <a:fillRect/>
          </a:stretch>
        </p:blipFill>
        <p:spPr>
          <a:xfrm>
            <a:off x="8692199" y="3935210"/>
            <a:ext cx="1913624" cy="1512000"/>
          </a:xfrm>
          <a:prstGeom prst="rect">
            <a:avLst/>
          </a:prstGeom>
        </p:spPr>
      </p:pic>
      <p:pic>
        <p:nvPicPr>
          <p:cNvPr id="30" name="Picture 29">
            <a:extLst>
              <a:ext uri="{FF2B5EF4-FFF2-40B4-BE49-F238E27FC236}">
                <a16:creationId xmlns:a16="http://schemas.microsoft.com/office/drawing/2014/main" id="{7FD7A282-2EFD-124D-92EC-B00B59F350DF}"/>
              </a:ext>
            </a:extLst>
          </p:cNvPr>
          <p:cNvPicPr>
            <a:picLocks noChangeAspect="1"/>
          </p:cNvPicPr>
          <p:nvPr/>
        </p:nvPicPr>
        <p:blipFill>
          <a:blip r:embed="rId6"/>
          <a:stretch>
            <a:fillRect/>
          </a:stretch>
        </p:blipFill>
        <p:spPr>
          <a:xfrm>
            <a:off x="7337480" y="4533792"/>
            <a:ext cx="1265905" cy="1534611"/>
          </a:xfrm>
          <a:prstGeom prst="rect">
            <a:avLst/>
          </a:prstGeom>
        </p:spPr>
      </p:pic>
      <p:pic>
        <p:nvPicPr>
          <p:cNvPr id="31" name="Picture 30">
            <a:extLst>
              <a:ext uri="{FF2B5EF4-FFF2-40B4-BE49-F238E27FC236}">
                <a16:creationId xmlns:a16="http://schemas.microsoft.com/office/drawing/2014/main" id="{A893E774-0478-E449-94E7-37FB9538EA1C}"/>
              </a:ext>
            </a:extLst>
          </p:cNvPr>
          <p:cNvPicPr>
            <a:picLocks noChangeAspect="1"/>
          </p:cNvPicPr>
          <p:nvPr/>
        </p:nvPicPr>
        <p:blipFill>
          <a:blip r:embed="rId7"/>
          <a:stretch>
            <a:fillRect/>
          </a:stretch>
        </p:blipFill>
        <p:spPr>
          <a:xfrm>
            <a:off x="5865372" y="3893828"/>
            <a:ext cx="1240883" cy="1836000"/>
          </a:xfrm>
          <a:prstGeom prst="rect">
            <a:avLst/>
          </a:prstGeom>
        </p:spPr>
      </p:pic>
      <p:pic>
        <p:nvPicPr>
          <p:cNvPr id="32" name="Picture 31">
            <a:extLst>
              <a:ext uri="{FF2B5EF4-FFF2-40B4-BE49-F238E27FC236}">
                <a16:creationId xmlns:a16="http://schemas.microsoft.com/office/drawing/2014/main" id="{A0D95A07-9CD0-DA4F-BDA2-7FD4267C35CE}"/>
              </a:ext>
            </a:extLst>
          </p:cNvPr>
          <p:cNvPicPr>
            <a:picLocks noChangeAspect="1"/>
          </p:cNvPicPr>
          <p:nvPr/>
        </p:nvPicPr>
        <p:blipFill>
          <a:blip r:embed="rId8"/>
          <a:stretch>
            <a:fillRect/>
          </a:stretch>
        </p:blipFill>
        <p:spPr>
          <a:xfrm>
            <a:off x="7186387" y="1484483"/>
            <a:ext cx="1656092" cy="1551495"/>
          </a:xfrm>
          <a:prstGeom prst="rect">
            <a:avLst/>
          </a:prstGeom>
        </p:spPr>
      </p:pic>
      <p:sp>
        <p:nvSpPr>
          <p:cNvPr id="17" name="Title 3">
            <a:extLst>
              <a:ext uri="{FF2B5EF4-FFF2-40B4-BE49-F238E27FC236}">
                <a16:creationId xmlns:a16="http://schemas.microsoft.com/office/drawing/2014/main" id="{F5394CAF-D993-A04C-A14D-73F499C65B3D}"/>
              </a:ext>
            </a:extLst>
          </p:cNvPr>
          <p:cNvSpPr>
            <a:spLocks noGrp="1"/>
          </p:cNvSpPr>
          <p:nvPr>
            <p:ph type="title"/>
          </p:nvPr>
        </p:nvSpPr>
        <p:spPr>
          <a:xfrm>
            <a:off x="2671282" y="524256"/>
            <a:ext cx="8682518" cy="938785"/>
          </a:xfrm>
        </p:spPr>
        <p:txBody>
          <a:bodyPr/>
          <a:lstStyle/>
          <a:p>
            <a:r>
              <a:rPr lang="en-US" dirty="0"/>
              <a:t>INTERPRETING FAIR DEALING</a:t>
            </a:r>
          </a:p>
        </p:txBody>
      </p:sp>
      <p:grpSp>
        <p:nvGrpSpPr>
          <p:cNvPr id="3" name="Group 2"/>
          <p:cNvGrpSpPr/>
          <p:nvPr/>
        </p:nvGrpSpPr>
        <p:grpSpPr>
          <a:xfrm>
            <a:off x="2143711" y="2212317"/>
            <a:ext cx="2404040" cy="3405694"/>
            <a:chOff x="2143711" y="2212317"/>
            <a:chExt cx="2404040" cy="3405694"/>
          </a:xfrm>
        </p:grpSpPr>
        <p:pic>
          <p:nvPicPr>
            <p:cNvPr id="2" name="Picture 1"/>
            <p:cNvPicPr>
              <a:picLocks noChangeAspect="1"/>
            </p:cNvPicPr>
            <p:nvPr/>
          </p:nvPicPr>
          <p:blipFill rotWithShape="1">
            <a:blip r:embed="rId9">
              <a:extLst>
                <a:ext uri="{28A0092B-C50C-407E-A947-70E740481C1C}">
                  <a14:useLocalDpi xmlns:a14="http://schemas.microsoft.com/office/drawing/2010/main" val="0"/>
                </a:ext>
              </a:extLst>
            </a:blip>
            <a:srcRect t="16297"/>
            <a:stretch/>
          </p:blipFill>
          <p:spPr>
            <a:xfrm>
              <a:off x="2143711" y="2695074"/>
              <a:ext cx="2404040" cy="2922937"/>
            </a:xfrm>
            <a:prstGeom prst="rect">
              <a:avLst/>
            </a:prstGeom>
          </p:spPr>
        </p:pic>
        <p:sp>
          <p:nvSpPr>
            <p:cNvPr id="26" name="TextBox 25">
              <a:extLst>
                <a:ext uri="{FF2B5EF4-FFF2-40B4-BE49-F238E27FC236}">
                  <a16:creationId xmlns:a16="http://schemas.microsoft.com/office/drawing/2014/main" id="{367E9C7A-1882-0444-BB74-CE44CED40304}"/>
                </a:ext>
              </a:extLst>
            </p:cNvPr>
            <p:cNvSpPr txBox="1"/>
            <p:nvPr/>
          </p:nvSpPr>
          <p:spPr>
            <a:xfrm>
              <a:off x="2262032" y="2212317"/>
              <a:ext cx="1364104" cy="461665"/>
            </a:xfrm>
            <a:prstGeom prst="rect">
              <a:avLst/>
            </a:prstGeom>
            <a:noFill/>
          </p:spPr>
          <p:txBody>
            <a:bodyPr wrap="square" rtlCol="0">
              <a:spAutoFit/>
            </a:bodyPr>
            <a:lstStyle/>
            <a:p>
              <a:r>
                <a:rPr lang="en-CA" sz="2400" u="sng" dirty="0">
                  <a:solidFill>
                    <a:schemeClr val="bg2">
                      <a:lumMod val="10000"/>
                    </a:schemeClr>
                  </a:solidFill>
                  <a:ea typeface="Tahoma" panose="020B0604030504040204" pitchFamily="34" charset="0"/>
                  <a:cs typeface="Tahoma" panose="020B0604030504040204" pitchFamily="34" charset="0"/>
                </a:rPr>
                <a:t>Purpose</a:t>
              </a:r>
            </a:p>
          </p:txBody>
        </p:sp>
      </p:grpSp>
    </p:spTree>
    <p:extLst>
      <p:ext uri="{BB962C8B-B14F-4D97-AF65-F5344CB8AC3E}">
        <p14:creationId xmlns:p14="http://schemas.microsoft.com/office/powerpoint/2010/main" val="23650595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360656C-70B1-B64D-AC51-0F1A6104F361}"/>
              </a:ext>
            </a:extLst>
          </p:cNvPr>
          <p:cNvSpPr>
            <a:spLocks noGrp="1"/>
          </p:cNvSpPr>
          <p:nvPr>
            <p:ph type="title"/>
          </p:nvPr>
        </p:nvSpPr>
        <p:spPr/>
        <p:txBody>
          <a:bodyPr/>
          <a:lstStyle/>
          <a:p>
            <a:r>
              <a:rPr lang="en-US" dirty="0"/>
              <a:t>INTERPRETING FAIR DEALING</a:t>
            </a:r>
          </a:p>
        </p:txBody>
      </p:sp>
      <p:pic>
        <p:nvPicPr>
          <p:cNvPr id="22" name="Picture 21">
            <a:extLst>
              <a:ext uri="{FF2B5EF4-FFF2-40B4-BE49-F238E27FC236}">
                <a16:creationId xmlns:a16="http://schemas.microsoft.com/office/drawing/2014/main" id="{93AB2D48-2850-7744-9B25-BB4FE39E3AC8}"/>
              </a:ext>
            </a:extLst>
          </p:cNvPr>
          <p:cNvPicPr>
            <a:picLocks noChangeAspect="1"/>
          </p:cNvPicPr>
          <p:nvPr/>
        </p:nvPicPr>
        <p:blipFill>
          <a:blip r:embed="rId3"/>
          <a:srcRect/>
          <a:stretch/>
        </p:blipFill>
        <p:spPr>
          <a:xfrm>
            <a:off x="8853424" y="1975047"/>
            <a:ext cx="2169564" cy="583920"/>
          </a:xfrm>
          <a:prstGeom prst="rect">
            <a:avLst/>
          </a:prstGeom>
          <a:scene3d>
            <a:camera prst="orthographicFront">
              <a:rot lat="0" lon="0" rev="0"/>
            </a:camera>
            <a:lightRig rig="threePt" dir="t"/>
          </a:scene3d>
        </p:spPr>
      </p:pic>
      <p:pic>
        <p:nvPicPr>
          <p:cNvPr id="24" name="Picture 23" descr="A close up of a logo&#10;&#10;Description automatically generated">
            <a:extLst>
              <a:ext uri="{FF2B5EF4-FFF2-40B4-BE49-F238E27FC236}">
                <a16:creationId xmlns:a16="http://schemas.microsoft.com/office/drawing/2014/main" id="{984E49AB-D04A-114F-B8B3-D95E72882F12}"/>
              </a:ext>
            </a:extLst>
          </p:cNvPr>
          <p:cNvPicPr>
            <a:picLocks noChangeAspect="1"/>
          </p:cNvPicPr>
          <p:nvPr/>
        </p:nvPicPr>
        <p:blipFill>
          <a:blip r:embed="rId4"/>
          <a:stretch>
            <a:fillRect/>
          </a:stretch>
        </p:blipFill>
        <p:spPr>
          <a:xfrm>
            <a:off x="8422959" y="1775130"/>
            <a:ext cx="2851638" cy="1145182"/>
          </a:xfrm>
          <a:prstGeom prst="rect">
            <a:avLst/>
          </a:prstGeom>
          <a:scene3d>
            <a:camera prst="orthographicFront">
              <a:rot lat="0" lon="0" rev="0"/>
            </a:camera>
            <a:lightRig rig="threePt" dir="t"/>
          </a:scene3d>
        </p:spPr>
      </p:pic>
      <p:pic>
        <p:nvPicPr>
          <p:cNvPr id="66" name="Picture 65" descr="A close up of a logo&#10;&#10;Description automatically generated">
            <a:extLst>
              <a:ext uri="{FF2B5EF4-FFF2-40B4-BE49-F238E27FC236}">
                <a16:creationId xmlns:a16="http://schemas.microsoft.com/office/drawing/2014/main" id="{D811F423-AEF9-DF49-A96B-390E418DCE4D}"/>
              </a:ext>
            </a:extLst>
          </p:cNvPr>
          <p:cNvPicPr>
            <a:picLocks noChangeAspect="1"/>
          </p:cNvPicPr>
          <p:nvPr/>
        </p:nvPicPr>
        <p:blipFill>
          <a:blip r:embed="rId5"/>
          <a:stretch>
            <a:fillRect/>
          </a:stretch>
        </p:blipFill>
        <p:spPr>
          <a:xfrm>
            <a:off x="-1272196" y="3321050"/>
            <a:ext cx="1272196" cy="1642236"/>
          </a:xfrm>
          <a:prstGeom prst="rect">
            <a:avLst/>
          </a:prstGeom>
        </p:spPr>
      </p:pic>
      <p:pic>
        <p:nvPicPr>
          <p:cNvPr id="67" name="Picture 66" descr="A close up of a logo&#10;&#10;Description automatically generated">
            <a:extLst>
              <a:ext uri="{FF2B5EF4-FFF2-40B4-BE49-F238E27FC236}">
                <a16:creationId xmlns:a16="http://schemas.microsoft.com/office/drawing/2014/main" id="{6CFF062A-FB25-F740-A78C-D693C5049DD1}"/>
              </a:ext>
            </a:extLst>
          </p:cNvPr>
          <p:cNvPicPr>
            <a:picLocks noChangeAspect="1"/>
          </p:cNvPicPr>
          <p:nvPr/>
        </p:nvPicPr>
        <p:blipFill>
          <a:blip r:embed="rId5"/>
          <a:stretch>
            <a:fillRect/>
          </a:stretch>
        </p:blipFill>
        <p:spPr>
          <a:xfrm flipH="1">
            <a:off x="1143874" y="3501325"/>
            <a:ext cx="1274487" cy="1642236"/>
          </a:xfrm>
          <a:prstGeom prst="rect">
            <a:avLst/>
          </a:prstGeom>
        </p:spPr>
      </p:pic>
      <p:sp>
        <p:nvSpPr>
          <p:cNvPr id="68" name="Oval Callout 67">
            <a:extLst>
              <a:ext uri="{FF2B5EF4-FFF2-40B4-BE49-F238E27FC236}">
                <a16:creationId xmlns:a16="http://schemas.microsoft.com/office/drawing/2014/main" id="{09EBF486-7B48-1541-B4BB-D2AB47767FEE}"/>
              </a:ext>
            </a:extLst>
          </p:cNvPr>
          <p:cNvSpPr/>
          <p:nvPr/>
        </p:nvSpPr>
        <p:spPr>
          <a:xfrm>
            <a:off x="460663" y="1622991"/>
            <a:ext cx="2807978" cy="897911"/>
          </a:xfrm>
          <a:prstGeom prst="wedgeEllipseCallout">
            <a:avLst>
              <a:gd name="adj1" fmla="val 2494"/>
              <a:gd name="adj2" fmla="val 123736"/>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What even is fair dealing?</a:t>
            </a:r>
          </a:p>
        </p:txBody>
      </p:sp>
      <p:pic>
        <p:nvPicPr>
          <p:cNvPr id="69" name="Picture 68" descr="A close up of a logo&#10;&#10;Description automatically generated">
            <a:extLst>
              <a:ext uri="{FF2B5EF4-FFF2-40B4-BE49-F238E27FC236}">
                <a16:creationId xmlns:a16="http://schemas.microsoft.com/office/drawing/2014/main" id="{8BBD559A-C8FB-D54C-B4BB-BF8C9C0A8377}"/>
              </a:ext>
            </a:extLst>
          </p:cNvPr>
          <p:cNvPicPr>
            <a:picLocks noChangeAspect="1"/>
          </p:cNvPicPr>
          <p:nvPr/>
        </p:nvPicPr>
        <p:blipFill>
          <a:blip r:embed="rId5"/>
          <a:stretch>
            <a:fillRect/>
          </a:stretch>
        </p:blipFill>
        <p:spPr>
          <a:xfrm>
            <a:off x="-1401708" y="4272785"/>
            <a:ext cx="1272196" cy="1642236"/>
          </a:xfrm>
          <a:prstGeom prst="rect">
            <a:avLst/>
          </a:prstGeom>
        </p:spPr>
      </p:pic>
      <p:pic>
        <p:nvPicPr>
          <p:cNvPr id="70" name="Picture 69" descr="A close up of a logo&#10;&#10;Description automatically generated">
            <a:extLst>
              <a:ext uri="{FF2B5EF4-FFF2-40B4-BE49-F238E27FC236}">
                <a16:creationId xmlns:a16="http://schemas.microsoft.com/office/drawing/2014/main" id="{3D4012F9-F612-7B44-8F29-B5DD88929474}"/>
              </a:ext>
            </a:extLst>
          </p:cNvPr>
          <p:cNvPicPr>
            <a:picLocks noChangeAspect="1"/>
          </p:cNvPicPr>
          <p:nvPr/>
        </p:nvPicPr>
        <p:blipFill>
          <a:blip r:embed="rId5"/>
          <a:stretch>
            <a:fillRect/>
          </a:stretch>
        </p:blipFill>
        <p:spPr>
          <a:xfrm flipH="1">
            <a:off x="1159211" y="4406186"/>
            <a:ext cx="1274487" cy="1642236"/>
          </a:xfrm>
          <a:prstGeom prst="rect">
            <a:avLst/>
          </a:prstGeom>
        </p:spPr>
      </p:pic>
      <p:pic>
        <p:nvPicPr>
          <p:cNvPr id="71" name="Picture 70" descr="A close up of a logo&#10;&#10;Description automatically generated">
            <a:extLst>
              <a:ext uri="{FF2B5EF4-FFF2-40B4-BE49-F238E27FC236}">
                <a16:creationId xmlns:a16="http://schemas.microsoft.com/office/drawing/2014/main" id="{EFE5DF52-4253-6D42-BA95-4BC9A7207F38}"/>
              </a:ext>
            </a:extLst>
          </p:cNvPr>
          <p:cNvPicPr>
            <a:picLocks noChangeAspect="1"/>
          </p:cNvPicPr>
          <p:nvPr/>
        </p:nvPicPr>
        <p:blipFill>
          <a:blip r:embed="rId5"/>
          <a:stretch>
            <a:fillRect/>
          </a:stretch>
        </p:blipFill>
        <p:spPr>
          <a:xfrm>
            <a:off x="-2296952" y="2862530"/>
            <a:ext cx="1272196" cy="1642236"/>
          </a:xfrm>
          <a:prstGeom prst="rect">
            <a:avLst/>
          </a:prstGeom>
        </p:spPr>
      </p:pic>
      <p:pic>
        <p:nvPicPr>
          <p:cNvPr id="72" name="Picture 71" descr="A close up of a logo&#10;&#10;Description automatically generated">
            <a:extLst>
              <a:ext uri="{FF2B5EF4-FFF2-40B4-BE49-F238E27FC236}">
                <a16:creationId xmlns:a16="http://schemas.microsoft.com/office/drawing/2014/main" id="{14809CEF-FC6A-8A4F-9F77-B2A6050104B8}"/>
              </a:ext>
            </a:extLst>
          </p:cNvPr>
          <p:cNvPicPr>
            <a:picLocks noChangeAspect="1"/>
          </p:cNvPicPr>
          <p:nvPr/>
        </p:nvPicPr>
        <p:blipFill>
          <a:blip r:embed="rId5"/>
          <a:stretch>
            <a:fillRect/>
          </a:stretch>
        </p:blipFill>
        <p:spPr>
          <a:xfrm flipH="1">
            <a:off x="190922" y="2920312"/>
            <a:ext cx="1274487" cy="1642236"/>
          </a:xfrm>
          <a:prstGeom prst="rect">
            <a:avLst/>
          </a:prstGeom>
        </p:spPr>
      </p:pic>
      <p:sp>
        <p:nvSpPr>
          <p:cNvPr id="73" name="Oval Callout 72">
            <a:extLst>
              <a:ext uri="{FF2B5EF4-FFF2-40B4-BE49-F238E27FC236}">
                <a16:creationId xmlns:a16="http://schemas.microsoft.com/office/drawing/2014/main" id="{55B536FF-D8BC-214E-A881-1CA13CDD74BD}"/>
              </a:ext>
            </a:extLst>
          </p:cNvPr>
          <p:cNvSpPr/>
          <p:nvPr/>
        </p:nvSpPr>
        <p:spPr>
          <a:xfrm>
            <a:off x="1505614" y="1546952"/>
            <a:ext cx="2655578" cy="1238391"/>
          </a:xfrm>
          <a:prstGeom prst="wedgeEllipseCallout">
            <a:avLst>
              <a:gd name="adj1" fmla="val -22854"/>
              <a:gd name="adj2" fmla="val 14795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“It depends.”</a:t>
            </a:r>
          </a:p>
          <a:p>
            <a:pPr algn="ctr"/>
            <a:r>
              <a:rPr lang="en-US" sz="2000" dirty="0"/>
              <a:t>…Not sure about this. </a:t>
            </a:r>
          </a:p>
        </p:txBody>
      </p:sp>
      <p:sp>
        <p:nvSpPr>
          <p:cNvPr id="74" name="Oval Callout 73">
            <a:extLst>
              <a:ext uri="{FF2B5EF4-FFF2-40B4-BE49-F238E27FC236}">
                <a16:creationId xmlns:a16="http://schemas.microsoft.com/office/drawing/2014/main" id="{6434ACE7-9C6A-684A-B3D7-1868EE5141FF}"/>
              </a:ext>
            </a:extLst>
          </p:cNvPr>
          <p:cNvSpPr/>
          <p:nvPr/>
        </p:nvSpPr>
        <p:spPr>
          <a:xfrm>
            <a:off x="460662" y="524256"/>
            <a:ext cx="2408735" cy="808228"/>
          </a:xfrm>
          <a:prstGeom prst="wedgeEllipseCallout">
            <a:avLst>
              <a:gd name="adj1" fmla="val -22648"/>
              <a:gd name="adj2" fmla="val 196666"/>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Yeah. This looks risky!</a:t>
            </a:r>
          </a:p>
        </p:txBody>
      </p:sp>
      <p:pic>
        <p:nvPicPr>
          <p:cNvPr id="76" name="Picture 75" descr="A picture containing drawing, clock&#10;&#10;Description automatically generated">
            <a:extLst>
              <a:ext uri="{FF2B5EF4-FFF2-40B4-BE49-F238E27FC236}">
                <a16:creationId xmlns:a16="http://schemas.microsoft.com/office/drawing/2014/main" id="{92FE1841-E78C-7F46-83EB-2E38300C823D}"/>
              </a:ext>
            </a:extLst>
          </p:cNvPr>
          <p:cNvPicPr>
            <a:picLocks noChangeAspect="1"/>
          </p:cNvPicPr>
          <p:nvPr/>
        </p:nvPicPr>
        <p:blipFill>
          <a:blip r:embed="rId6"/>
          <a:stretch>
            <a:fillRect/>
          </a:stretch>
        </p:blipFill>
        <p:spPr>
          <a:xfrm flipH="1">
            <a:off x="4197095" y="1719182"/>
            <a:ext cx="2324591" cy="4845972"/>
          </a:xfrm>
          <a:prstGeom prst="rect">
            <a:avLst/>
          </a:prstGeom>
        </p:spPr>
      </p:pic>
      <p:pic>
        <p:nvPicPr>
          <p:cNvPr id="48" name="Picture 47" descr="A close up of a sign&#10;&#10;Description automatically generated">
            <a:extLst>
              <a:ext uri="{FF2B5EF4-FFF2-40B4-BE49-F238E27FC236}">
                <a16:creationId xmlns:a16="http://schemas.microsoft.com/office/drawing/2014/main" id="{AECDF29C-33B0-C94C-A1A3-0A24D2B9C2D9}"/>
              </a:ext>
            </a:extLst>
          </p:cNvPr>
          <p:cNvPicPr>
            <a:picLocks noChangeAspect="1"/>
          </p:cNvPicPr>
          <p:nvPr/>
        </p:nvPicPr>
        <p:blipFill>
          <a:blip r:embed="rId7"/>
          <a:stretch>
            <a:fillRect/>
          </a:stretch>
        </p:blipFill>
        <p:spPr>
          <a:xfrm>
            <a:off x="6472010" y="4963286"/>
            <a:ext cx="2517612" cy="1521057"/>
          </a:xfrm>
          <a:prstGeom prst="rect">
            <a:avLst/>
          </a:prstGeom>
        </p:spPr>
      </p:pic>
      <p:pic>
        <p:nvPicPr>
          <p:cNvPr id="78" name="Picture 77" descr="A picture containing drawing, red, holding, train&#10;&#10;Description automatically generated">
            <a:extLst>
              <a:ext uri="{FF2B5EF4-FFF2-40B4-BE49-F238E27FC236}">
                <a16:creationId xmlns:a16="http://schemas.microsoft.com/office/drawing/2014/main" id="{DCEFC4C6-D83B-0543-B956-38E416802020}"/>
              </a:ext>
            </a:extLst>
          </p:cNvPr>
          <p:cNvPicPr>
            <a:picLocks noChangeAspect="1"/>
          </p:cNvPicPr>
          <p:nvPr/>
        </p:nvPicPr>
        <p:blipFill>
          <a:blip r:embed="rId8"/>
          <a:stretch>
            <a:fillRect/>
          </a:stretch>
        </p:blipFill>
        <p:spPr>
          <a:xfrm>
            <a:off x="8853424" y="1982393"/>
            <a:ext cx="1928577" cy="586554"/>
          </a:xfrm>
          <a:prstGeom prst="rect">
            <a:avLst/>
          </a:prstGeom>
        </p:spPr>
      </p:pic>
      <p:pic>
        <p:nvPicPr>
          <p:cNvPr id="80" name="Picture 79" descr="A close up of a logo&#10;&#10;Description automatically generated">
            <a:extLst>
              <a:ext uri="{FF2B5EF4-FFF2-40B4-BE49-F238E27FC236}">
                <a16:creationId xmlns:a16="http://schemas.microsoft.com/office/drawing/2014/main" id="{A5A67FAB-CAFB-8E4F-801A-A9BDD8FFF354}"/>
              </a:ext>
            </a:extLst>
          </p:cNvPr>
          <p:cNvPicPr>
            <a:picLocks noChangeAspect="1"/>
          </p:cNvPicPr>
          <p:nvPr/>
        </p:nvPicPr>
        <p:blipFill>
          <a:blip r:embed="rId9"/>
          <a:stretch>
            <a:fillRect/>
          </a:stretch>
        </p:blipFill>
        <p:spPr>
          <a:xfrm flipH="1">
            <a:off x="6178888" y="1424973"/>
            <a:ext cx="1336494" cy="1591819"/>
          </a:xfrm>
          <a:prstGeom prst="rect">
            <a:avLst/>
          </a:prstGeom>
        </p:spPr>
      </p:pic>
      <p:pic>
        <p:nvPicPr>
          <p:cNvPr id="82" name="Picture 81" descr="A close up of a logo&#10;&#10;Description automatically generated">
            <a:extLst>
              <a:ext uri="{FF2B5EF4-FFF2-40B4-BE49-F238E27FC236}">
                <a16:creationId xmlns:a16="http://schemas.microsoft.com/office/drawing/2014/main" id="{72C91484-E16A-BE42-A993-CB71C537A9F8}"/>
              </a:ext>
            </a:extLst>
          </p:cNvPr>
          <p:cNvPicPr>
            <a:picLocks noChangeAspect="1"/>
          </p:cNvPicPr>
          <p:nvPr/>
        </p:nvPicPr>
        <p:blipFill>
          <a:blip r:embed="rId5"/>
          <a:stretch>
            <a:fillRect/>
          </a:stretch>
        </p:blipFill>
        <p:spPr>
          <a:xfrm>
            <a:off x="-1249308" y="4425185"/>
            <a:ext cx="1272196" cy="1642236"/>
          </a:xfrm>
          <a:prstGeom prst="rect">
            <a:avLst/>
          </a:prstGeom>
        </p:spPr>
      </p:pic>
      <p:pic>
        <p:nvPicPr>
          <p:cNvPr id="83" name="Picture 82" descr="A close up of a logo&#10;&#10;Description automatically generated">
            <a:extLst>
              <a:ext uri="{FF2B5EF4-FFF2-40B4-BE49-F238E27FC236}">
                <a16:creationId xmlns:a16="http://schemas.microsoft.com/office/drawing/2014/main" id="{4279AA23-E843-5642-96E1-BE99D6E6F37C}"/>
              </a:ext>
            </a:extLst>
          </p:cNvPr>
          <p:cNvPicPr>
            <a:picLocks noChangeAspect="1"/>
          </p:cNvPicPr>
          <p:nvPr/>
        </p:nvPicPr>
        <p:blipFill>
          <a:blip r:embed="rId5"/>
          <a:stretch>
            <a:fillRect/>
          </a:stretch>
        </p:blipFill>
        <p:spPr>
          <a:xfrm flipH="1">
            <a:off x="1311611" y="4558586"/>
            <a:ext cx="1274487" cy="1642236"/>
          </a:xfrm>
          <a:prstGeom prst="rect">
            <a:avLst/>
          </a:prstGeom>
        </p:spPr>
      </p:pic>
      <p:sp>
        <p:nvSpPr>
          <p:cNvPr id="84" name="Oval Callout 83">
            <a:extLst>
              <a:ext uri="{FF2B5EF4-FFF2-40B4-BE49-F238E27FC236}">
                <a16:creationId xmlns:a16="http://schemas.microsoft.com/office/drawing/2014/main" id="{729CD386-F492-FB4A-8287-EBA705B77533}"/>
              </a:ext>
            </a:extLst>
          </p:cNvPr>
          <p:cNvSpPr/>
          <p:nvPr/>
        </p:nvSpPr>
        <p:spPr>
          <a:xfrm>
            <a:off x="1331407" y="1970302"/>
            <a:ext cx="1932532" cy="758721"/>
          </a:xfrm>
          <a:prstGeom prst="wedgeEllipseCallout">
            <a:avLst>
              <a:gd name="adj1" fmla="val -15113"/>
              <a:gd name="adj2" fmla="val 259593"/>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WAY too risky.</a:t>
            </a:r>
          </a:p>
        </p:txBody>
      </p:sp>
    </p:spTree>
    <p:extLst>
      <p:ext uri="{BB962C8B-B14F-4D97-AF65-F5344CB8AC3E}">
        <p14:creationId xmlns:p14="http://schemas.microsoft.com/office/powerpoint/2010/main" val="140290576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afterEffect">
                                  <p:stCondLst>
                                    <p:cond delay="0"/>
                                  </p:stCondLst>
                                  <p:childTnLst>
                                    <p:animMotion origin="layout" path="M -0.07605 -0.00301 L 0.20794 0.00069 " pathEditMode="relative" rAng="0" ptsTypes="AA">
                                      <p:cBhvr>
                                        <p:cTn id="6" dur="2000" fill="hold"/>
                                        <p:tgtEl>
                                          <p:spTgt spid="66"/>
                                        </p:tgtEl>
                                        <p:attrNameLst>
                                          <p:attrName>ppt_x</p:attrName>
                                          <p:attrName>ppt_y</p:attrName>
                                        </p:attrNameLst>
                                      </p:cBhvr>
                                      <p:rCtr x="14193" y="185"/>
                                    </p:animMotion>
                                  </p:childTnLst>
                                </p:cTn>
                              </p:par>
                            </p:childTnLst>
                          </p:cTn>
                        </p:par>
                        <p:par>
                          <p:cTn id="7" fill="hold">
                            <p:stCondLst>
                              <p:cond delay="2000"/>
                            </p:stCondLst>
                            <p:childTnLst>
                              <p:par>
                                <p:cTn id="8" presetID="10" presetClass="entr" presetSubtype="0" fill="hold" grpId="0" nodeType="afterEffect">
                                  <p:stCondLst>
                                    <p:cond delay="0"/>
                                  </p:stCondLst>
                                  <p:childTnLst>
                                    <p:set>
                                      <p:cBhvr>
                                        <p:cTn id="9" dur="1" fill="hold">
                                          <p:stCondLst>
                                            <p:cond delay="0"/>
                                          </p:stCondLst>
                                        </p:cTn>
                                        <p:tgtEl>
                                          <p:spTgt spid="68"/>
                                        </p:tgtEl>
                                        <p:attrNameLst>
                                          <p:attrName>style.visibility</p:attrName>
                                        </p:attrNameLst>
                                      </p:cBhvr>
                                      <p:to>
                                        <p:strVal val="visible"/>
                                      </p:to>
                                    </p:set>
                                    <p:animEffect transition="in" filter="fade">
                                      <p:cBhvr>
                                        <p:cTn id="10" dur="500"/>
                                        <p:tgtEl>
                                          <p:spTgt spid="6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0"/>
                                  </p:stCondLst>
                                  <p:childTnLst>
                                    <p:animEffect transition="out" filter="fade">
                                      <p:cBhvr>
                                        <p:cTn id="14" dur="100"/>
                                        <p:tgtEl>
                                          <p:spTgt spid="66"/>
                                        </p:tgtEl>
                                      </p:cBhvr>
                                    </p:animEffect>
                                    <p:set>
                                      <p:cBhvr>
                                        <p:cTn id="15" dur="1" fill="hold">
                                          <p:stCondLst>
                                            <p:cond delay="99"/>
                                          </p:stCondLst>
                                        </p:cTn>
                                        <p:tgtEl>
                                          <p:spTgt spid="66"/>
                                        </p:tgtEl>
                                        <p:attrNameLst>
                                          <p:attrName>style.visibility</p:attrName>
                                        </p:attrNameLst>
                                      </p:cBhvr>
                                      <p:to>
                                        <p:strVal val="hidden"/>
                                      </p:to>
                                    </p:set>
                                  </p:childTnLst>
                                </p:cTn>
                              </p:par>
                              <p:par>
                                <p:cTn id="16" presetID="1" presetClass="entr" presetSubtype="0" fill="hold" nodeType="withEffect">
                                  <p:stCondLst>
                                    <p:cond delay="0"/>
                                  </p:stCondLst>
                                  <p:childTnLst>
                                    <p:set>
                                      <p:cBhvr>
                                        <p:cTn id="17" dur="1" fill="hold">
                                          <p:stCondLst>
                                            <p:cond delay="0"/>
                                          </p:stCondLst>
                                        </p:cTn>
                                        <p:tgtEl>
                                          <p:spTgt spid="67"/>
                                        </p:tgtEl>
                                        <p:attrNameLst>
                                          <p:attrName>style.visibility</p:attrName>
                                        </p:attrNameLst>
                                      </p:cBhvr>
                                      <p:to>
                                        <p:strVal val="visible"/>
                                      </p:to>
                                    </p:set>
                                  </p:childTnLst>
                                </p:cTn>
                              </p:par>
                            </p:childTnLst>
                          </p:cTn>
                        </p:par>
                        <p:par>
                          <p:cTn id="18" fill="hold">
                            <p:stCondLst>
                              <p:cond delay="100"/>
                            </p:stCondLst>
                            <p:childTnLst>
                              <p:par>
                                <p:cTn id="19" presetID="0" presetClass="path" presetSubtype="0" accel="50000" decel="50000" fill="hold" nodeType="afterEffect">
                                  <p:stCondLst>
                                    <p:cond delay="0"/>
                                  </p:stCondLst>
                                  <p:childTnLst>
                                    <p:animMotion origin="layout" path="M -3.75E-6 -4.07407E-6 L -0.28489 -0.00301 " pathEditMode="relative" rAng="0" ptsTypes="AA">
                                      <p:cBhvr>
                                        <p:cTn id="20" dur="2000" fill="hold"/>
                                        <p:tgtEl>
                                          <p:spTgt spid="67"/>
                                        </p:tgtEl>
                                        <p:attrNameLst>
                                          <p:attrName>ppt_x</p:attrName>
                                          <p:attrName>ppt_y</p:attrName>
                                        </p:attrNameLst>
                                      </p:cBhvr>
                                      <p:rCtr x="-14245" y="-162"/>
                                    </p:animMotion>
                                  </p:childTnLst>
                                </p:cTn>
                              </p:par>
                              <p:par>
                                <p:cTn id="21" presetID="10" presetClass="exit" presetSubtype="0" fill="hold" grpId="1" nodeType="withEffect">
                                  <p:stCondLst>
                                    <p:cond delay="0"/>
                                  </p:stCondLst>
                                  <p:childTnLst>
                                    <p:animEffect transition="out" filter="fade">
                                      <p:cBhvr>
                                        <p:cTn id="22" dur="500"/>
                                        <p:tgtEl>
                                          <p:spTgt spid="68"/>
                                        </p:tgtEl>
                                      </p:cBhvr>
                                    </p:animEffect>
                                    <p:set>
                                      <p:cBhvr>
                                        <p:cTn id="23" dur="1" fill="hold">
                                          <p:stCondLst>
                                            <p:cond delay="499"/>
                                          </p:stCondLst>
                                        </p:cTn>
                                        <p:tgtEl>
                                          <p:spTgt spid="68"/>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0" presetClass="path" presetSubtype="0" accel="50000" decel="50000" fill="hold" nodeType="clickEffect">
                                  <p:stCondLst>
                                    <p:cond delay="0"/>
                                  </p:stCondLst>
                                  <p:childTnLst>
                                    <p:animMotion origin="layout" path="M -0.07604 -0.00301 L 0.20794 0.0007 " pathEditMode="relative" rAng="0" ptsTypes="AA">
                                      <p:cBhvr>
                                        <p:cTn id="27" dur="2000" fill="hold"/>
                                        <p:tgtEl>
                                          <p:spTgt spid="69"/>
                                        </p:tgtEl>
                                        <p:attrNameLst>
                                          <p:attrName>ppt_x</p:attrName>
                                          <p:attrName>ppt_y</p:attrName>
                                        </p:attrNameLst>
                                      </p:cBhvr>
                                      <p:rCtr x="14193" y="185"/>
                                    </p:animMotion>
                                  </p:childTnLst>
                                </p:cTn>
                              </p:par>
                            </p:childTnLst>
                          </p:cTn>
                        </p:par>
                        <p:par>
                          <p:cTn id="28" fill="hold">
                            <p:stCondLst>
                              <p:cond delay="2000"/>
                            </p:stCondLst>
                            <p:childTnLst>
                              <p:par>
                                <p:cTn id="29" presetID="0" presetClass="path" presetSubtype="0" accel="50000" decel="50000" fill="hold" nodeType="afterEffect">
                                  <p:stCondLst>
                                    <p:cond delay="0"/>
                                  </p:stCondLst>
                                  <p:childTnLst>
                                    <p:animMotion origin="layout" path="M -0.07604 -0.00301 L 0.20794 0.00069 " pathEditMode="relative" rAng="0" ptsTypes="AA">
                                      <p:cBhvr>
                                        <p:cTn id="30" dur="2000" fill="hold"/>
                                        <p:tgtEl>
                                          <p:spTgt spid="71"/>
                                        </p:tgtEl>
                                        <p:attrNameLst>
                                          <p:attrName>ppt_x</p:attrName>
                                          <p:attrName>ppt_y</p:attrName>
                                        </p:attrNameLst>
                                      </p:cBhvr>
                                      <p:rCtr x="14206" y="185"/>
                                    </p:animMotion>
                                  </p:childTnLst>
                                </p:cTn>
                              </p:par>
                            </p:childTnLst>
                          </p:cTn>
                        </p:par>
                        <p:par>
                          <p:cTn id="31" fill="hold">
                            <p:stCondLst>
                              <p:cond delay="4000"/>
                            </p:stCondLst>
                            <p:childTnLst>
                              <p:par>
                                <p:cTn id="32" presetID="10" presetClass="entr" presetSubtype="0" fill="hold" grpId="0" nodeType="afterEffect">
                                  <p:stCondLst>
                                    <p:cond delay="0"/>
                                  </p:stCondLst>
                                  <p:childTnLst>
                                    <p:set>
                                      <p:cBhvr>
                                        <p:cTn id="33" dur="1" fill="hold">
                                          <p:stCondLst>
                                            <p:cond delay="0"/>
                                          </p:stCondLst>
                                        </p:cTn>
                                        <p:tgtEl>
                                          <p:spTgt spid="73"/>
                                        </p:tgtEl>
                                        <p:attrNameLst>
                                          <p:attrName>style.visibility</p:attrName>
                                        </p:attrNameLst>
                                      </p:cBhvr>
                                      <p:to>
                                        <p:strVal val="visible"/>
                                      </p:to>
                                    </p:set>
                                    <p:animEffect transition="in" filter="fade">
                                      <p:cBhvr>
                                        <p:cTn id="34" dur="500"/>
                                        <p:tgtEl>
                                          <p:spTgt spid="73"/>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74"/>
                                        </p:tgtEl>
                                        <p:attrNameLst>
                                          <p:attrName>style.visibility</p:attrName>
                                        </p:attrNameLst>
                                      </p:cBhvr>
                                      <p:to>
                                        <p:strVal val="visible"/>
                                      </p:to>
                                    </p:set>
                                    <p:animEffect transition="in" filter="fade">
                                      <p:cBhvr>
                                        <p:cTn id="39" dur="500"/>
                                        <p:tgtEl>
                                          <p:spTgt spid="74"/>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xit" presetSubtype="0" fill="hold" nodeType="clickEffect">
                                  <p:stCondLst>
                                    <p:cond delay="0"/>
                                  </p:stCondLst>
                                  <p:childTnLst>
                                    <p:animEffect transition="out" filter="fade">
                                      <p:cBhvr>
                                        <p:cTn id="43" dur="100"/>
                                        <p:tgtEl>
                                          <p:spTgt spid="69"/>
                                        </p:tgtEl>
                                      </p:cBhvr>
                                    </p:animEffect>
                                    <p:set>
                                      <p:cBhvr>
                                        <p:cTn id="44" dur="1" fill="hold">
                                          <p:stCondLst>
                                            <p:cond delay="99"/>
                                          </p:stCondLst>
                                        </p:cTn>
                                        <p:tgtEl>
                                          <p:spTgt spid="69"/>
                                        </p:tgtEl>
                                        <p:attrNameLst>
                                          <p:attrName>style.visibility</p:attrName>
                                        </p:attrNameLst>
                                      </p:cBhvr>
                                      <p:to>
                                        <p:strVal val="hidden"/>
                                      </p:to>
                                    </p:set>
                                  </p:childTnLst>
                                </p:cTn>
                              </p:par>
                              <p:par>
                                <p:cTn id="45" presetID="1" presetClass="entr" presetSubtype="0" fill="hold" nodeType="withEffect">
                                  <p:stCondLst>
                                    <p:cond delay="0"/>
                                  </p:stCondLst>
                                  <p:childTnLst>
                                    <p:set>
                                      <p:cBhvr>
                                        <p:cTn id="46" dur="1" fill="hold">
                                          <p:stCondLst>
                                            <p:cond delay="0"/>
                                          </p:stCondLst>
                                        </p:cTn>
                                        <p:tgtEl>
                                          <p:spTgt spid="70"/>
                                        </p:tgtEl>
                                        <p:attrNameLst>
                                          <p:attrName>style.visibility</p:attrName>
                                        </p:attrNameLst>
                                      </p:cBhvr>
                                      <p:to>
                                        <p:strVal val="visible"/>
                                      </p:to>
                                    </p:set>
                                  </p:childTnLst>
                                </p:cTn>
                              </p:par>
                              <p:par>
                                <p:cTn id="47" presetID="0" presetClass="path" presetSubtype="0" fill="hold" nodeType="withEffect">
                                  <p:stCondLst>
                                    <p:cond delay="0"/>
                                  </p:stCondLst>
                                  <p:childTnLst>
                                    <p:animMotion origin="layout" path="M 4.375E-6 1.48148E-6 L -0.2849 -0.00301 " pathEditMode="relative" rAng="0" ptsTypes="AA">
                                      <p:cBhvr>
                                        <p:cTn id="48" dur="2000" fill="hold"/>
                                        <p:tgtEl>
                                          <p:spTgt spid="70"/>
                                        </p:tgtEl>
                                        <p:attrNameLst>
                                          <p:attrName>ppt_x</p:attrName>
                                          <p:attrName>ppt_y</p:attrName>
                                        </p:attrNameLst>
                                      </p:cBhvr>
                                      <p:rCtr x="-14245" y="-162"/>
                                    </p:animMotion>
                                  </p:childTnLst>
                                </p:cTn>
                              </p:par>
                              <p:par>
                                <p:cTn id="49" presetID="10" presetClass="exit" presetSubtype="0" fill="hold" nodeType="withEffect">
                                  <p:stCondLst>
                                    <p:cond delay="0"/>
                                  </p:stCondLst>
                                  <p:childTnLst>
                                    <p:animEffect transition="out" filter="fade">
                                      <p:cBhvr>
                                        <p:cTn id="50" dur="100"/>
                                        <p:tgtEl>
                                          <p:spTgt spid="71"/>
                                        </p:tgtEl>
                                      </p:cBhvr>
                                    </p:animEffect>
                                    <p:set>
                                      <p:cBhvr>
                                        <p:cTn id="51" dur="1" fill="hold">
                                          <p:stCondLst>
                                            <p:cond delay="99"/>
                                          </p:stCondLst>
                                        </p:cTn>
                                        <p:tgtEl>
                                          <p:spTgt spid="71"/>
                                        </p:tgtEl>
                                        <p:attrNameLst>
                                          <p:attrName>style.visibility</p:attrName>
                                        </p:attrNameLst>
                                      </p:cBhvr>
                                      <p:to>
                                        <p:strVal val="hidden"/>
                                      </p:to>
                                    </p:set>
                                  </p:childTnLst>
                                </p:cTn>
                              </p:par>
                              <p:par>
                                <p:cTn id="52" presetID="1" presetClass="entr" presetSubtype="0" fill="hold" nodeType="withEffect">
                                  <p:stCondLst>
                                    <p:cond delay="0"/>
                                  </p:stCondLst>
                                  <p:childTnLst>
                                    <p:set>
                                      <p:cBhvr>
                                        <p:cTn id="53" dur="1" fill="hold">
                                          <p:stCondLst>
                                            <p:cond delay="0"/>
                                          </p:stCondLst>
                                        </p:cTn>
                                        <p:tgtEl>
                                          <p:spTgt spid="72"/>
                                        </p:tgtEl>
                                        <p:attrNameLst>
                                          <p:attrName>style.visibility</p:attrName>
                                        </p:attrNameLst>
                                      </p:cBhvr>
                                      <p:to>
                                        <p:strVal val="visible"/>
                                      </p:to>
                                    </p:set>
                                  </p:childTnLst>
                                </p:cTn>
                              </p:par>
                              <p:par>
                                <p:cTn id="54" presetID="0" presetClass="path" presetSubtype="0" accel="50000" decel="50000" fill="hold" nodeType="withEffect">
                                  <p:stCondLst>
                                    <p:cond delay="0"/>
                                  </p:stCondLst>
                                  <p:childTnLst>
                                    <p:animMotion origin="layout" path="M 1.45833E-6 -1.85185E-6 L -0.2849 -0.00301 " pathEditMode="relative" rAng="0" ptsTypes="AA">
                                      <p:cBhvr>
                                        <p:cTn id="55" dur="2000" fill="hold"/>
                                        <p:tgtEl>
                                          <p:spTgt spid="72"/>
                                        </p:tgtEl>
                                        <p:attrNameLst>
                                          <p:attrName>ppt_x</p:attrName>
                                          <p:attrName>ppt_y</p:attrName>
                                        </p:attrNameLst>
                                      </p:cBhvr>
                                      <p:rCtr x="-14245" y="-162"/>
                                    </p:animMotion>
                                  </p:childTnLst>
                                </p:cTn>
                              </p:par>
                              <p:par>
                                <p:cTn id="56" presetID="10" presetClass="exit" presetSubtype="0" fill="hold" grpId="1" nodeType="withEffect">
                                  <p:stCondLst>
                                    <p:cond delay="0"/>
                                  </p:stCondLst>
                                  <p:childTnLst>
                                    <p:animEffect transition="out" filter="fade">
                                      <p:cBhvr>
                                        <p:cTn id="57" dur="500"/>
                                        <p:tgtEl>
                                          <p:spTgt spid="73"/>
                                        </p:tgtEl>
                                      </p:cBhvr>
                                    </p:animEffect>
                                    <p:set>
                                      <p:cBhvr>
                                        <p:cTn id="58" dur="1" fill="hold">
                                          <p:stCondLst>
                                            <p:cond delay="499"/>
                                          </p:stCondLst>
                                        </p:cTn>
                                        <p:tgtEl>
                                          <p:spTgt spid="73"/>
                                        </p:tgtEl>
                                        <p:attrNameLst>
                                          <p:attrName>style.visibility</p:attrName>
                                        </p:attrNameLst>
                                      </p:cBhvr>
                                      <p:to>
                                        <p:strVal val="hidden"/>
                                      </p:to>
                                    </p:set>
                                  </p:childTnLst>
                                </p:cTn>
                              </p:par>
                              <p:par>
                                <p:cTn id="59" presetID="10" presetClass="exit" presetSubtype="0" fill="hold" grpId="1" nodeType="withEffect">
                                  <p:stCondLst>
                                    <p:cond delay="0"/>
                                  </p:stCondLst>
                                  <p:childTnLst>
                                    <p:animEffect transition="out" filter="fade">
                                      <p:cBhvr>
                                        <p:cTn id="60" dur="500"/>
                                        <p:tgtEl>
                                          <p:spTgt spid="74"/>
                                        </p:tgtEl>
                                      </p:cBhvr>
                                    </p:animEffect>
                                    <p:set>
                                      <p:cBhvr>
                                        <p:cTn id="61" dur="1" fill="hold">
                                          <p:stCondLst>
                                            <p:cond delay="499"/>
                                          </p:stCondLst>
                                        </p:cTn>
                                        <p:tgtEl>
                                          <p:spTgt spid="74"/>
                                        </p:tgtEl>
                                        <p:attrNameLst>
                                          <p:attrName>style.visibility</p:attrName>
                                        </p:attrNameLst>
                                      </p:cBhvr>
                                      <p:to>
                                        <p:strVal val="hidden"/>
                                      </p:to>
                                    </p:set>
                                  </p:childTnLst>
                                </p:cTn>
                              </p:par>
                            </p:childTnLst>
                          </p:cTn>
                        </p:par>
                      </p:childTnLst>
                    </p:cTn>
                  </p:par>
                  <p:par>
                    <p:cTn id="62" fill="hold">
                      <p:stCondLst>
                        <p:cond delay="indefinite"/>
                      </p:stCondLst>
                      <p:childTnLst>
                        <p:par>
                          <p:cTn id="63" fill="hold">
                            <p:stCondLst>
                              <p:cond delay="0"/>
                            </p:stCondLst>
                            <p:childTnLst>
                              <p:par>
                                <p:cTn id="64" presetID="6" presetClass="emph" presetSubtype="0" fill="hold" nodeType="clickEffect">
                                  <p:stCondLst>
                                    <p:cond delay="0"/>
                                  </p:stCondLst>
                                  <p:childTnLst>
                                    <p:animScale>
                                      <p:cBhvr>
                                        <p:cTn id="65" dur="2000" fill="hold"/>
                                        <p:tgtEl>
                                          <p:spTgt spid="48"/>
                                        </p:tgtEl>
                                      </p:cBhvr>
                                      <p:by x="55000" y="55000"/>
                                    </p:animScale>
                                  </p:childTnLst>
                                </p:cTn>
                              </p:par>
                            </p:childTnLst>
                          </p:cTn>
                        </p:par>
                        <p:par>
                          <p:cTn id="66" fill="hold">
                            <p:stCondLst>
                              <p:cond delay="2000"/>
                            </p:stCondLst>
                            <p:childTnLst>
                              <p:par>
                                <p:cTn id="67" presetID="22" presetClass="entr" presetSubtype="8" fill="hold" nodeType="afterEffect">
                                  <p:stCondLst>
                                    <p:cond delay="0"/>
                                  </p:stCondLst>
                                  <p:childTnLst>
                                    <p:set>
                                      <p:cBhvr>
                                        <p:cTn id="68" dur="1" fill="hold">
                                          <p:stCondLst>
                                            <p:cond delay="0"/>
                                          </p:stCondLst>
                                        </p:cTn>
                                        <p:tgtEl>
                                          <p:spTgt spid="78"/>
                                        </p:tgtEl>
                                        <p:attrNameLst>
                                          <p:attrName>style.visibility</p:attrName>
                                        </p:attrNameLst>
                                      </p:cBhvr>
                                      <p:to>
                                        <p:strVal val="visible"/>
                                      </p:to>
                                    </p:set>
                                    <p:animEffect transition="in" filter="wipe(left)">
                                      <p:cBhvr>
                                        <p:cTn id="69" dur="500"/>
                                        <p:tgtEl>
                                          <p:spTgt spid="78"/>
                                        </p:tgtEl>
                                      </p:cBhvr>
                                    </p:animEffect>
                                  </p:childTnLst>
                                </p:cTn>
                              </p:par>
                            </p:childTnLst>
                          </p:cTn>
                        </p:par>
                      </p:childTnLst>
                    </p:cTn>
                  </p:par>
                  <p:par>
                    <p:cTn id="70" fill="hold">
                      <p:stCondLst>
                        <p:cond delay="indefinite"/>
                      </p:stCondLst>
                      <p:childTnLst>
                        <p:par>
                          <p:cTn id="71" fill="hold">
                            <p:stCondLst>
                              <p:cond delay="0"/>
                            </p:stCondLst>
                            <p:childTnLst>
                              <p:par>
                                <p:cTn id="72" presetID="0" presetClass="path" presetSubtype="0" accel="50000" decel="50000" fill="hold" nodeType="clickEffect">
                                  <p:stCondLst>
                                    <p:cond delay="0"/>
                                  </p:stCondLst>
                                  <p:childTnLst>
                                    <p:animMotion origin="layout" path="M -0.07604 -0.00301 L 0.20794 0.0007 " pathEditMode="relative" rAng="0" ptsTypes="AA">
                                      <p:cBhvr>
                                        <p:cTn id="73" dur="2000" fill="hold"/>
                                        <p:tgtEl>
                                          <p:spTgt spid="82"/>
                                        </p:tgtEl>
                                        <p:attrNameLst>
                                          <p:attrName>ppt_x</p:attrName>
                                          <p:attrName>ppt_y</p:attrName>
                                        </p:attrNameLst>
                                      </p:cBhvr>
                                      <p:rCtr x="14193" y="185"/>
                                    </p:animMotion>
                                  </p:childTnLst>
                                </p:cTn>
                              </p:par>
                            </p:childTnLst>
                          </p:cTn>
                        </p:par>
                        <p:par>
                          <p:cTn id="74" fill="hold">
                            <p:stCondLst>
                              <p:cond delay="2000"/>
                            </p:stCondLst>
                            <p:childTnLst>
                              <p:par>
                                <p:cTn id="75" presetID="10" presetClass="entr" presetSubtype="0" fill="hold" grpId="0" nodeType="afterEffect">
                                  <p:stCondLst>
                                    <p:cond delay="0"/>
                                  </p:stCondLst>
                                  <p:childTnLst>
                                    <p:set>
                                      <p:cBhvr>
                                        <p:cTn id="76" dur="1" fill="hold">
                                          <p:stCondLst>
                                            <p:cond delay="0"/>
                                          </p:stCondLst>
                                        </p:cTn>
                                        <p:tgtEl>
                                          <p:spTgt spid="84"/>
                                        </p:tgtEl>
                                        <p:attrNameLst>
                                          <p:attrName>style.visibility</p:attrName>
                                        </p:attrNameLst>
                                      </p:cBhvr>
                                      <p:to>
                                        <p:strVal val="visible"/>
                                      </p:to>
                                    </p:set>
                                    <p:animEffect transition="in" filter="fade">
                                      <p:cBhvr>
                                        <p:cTn id="77" dur="500"/>
                                        <p:tgtEl>
                                          <p:spTgt spid="84"/>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xit" presetSubtype="0" fill="hold" nodeType="clickEffect">
                                  <p:stCondLst>
                                    <p:cond delay="0"/>
                                  </p:stCondLst>
                                  <p:childTnLst>
                                    <p:animEffect transition="out" filter="fade">
                                      <p:cBhvr>
                                        <p:cTn id="81" dur="100"/>
                                        <p:tgtEl>
                                          <p:spTgt spid="82"/>
                                        </p:tgtEl>
                                      </p:cBhvr>
                                    </p:animEffect>
                                    <p:set>
                                      <p:cBhvr>
                                        <p:cTn id="82" dur="1" fill="hold">
                                          <p:stCondLst>
                                            <p:cond delay="99"/>
                                          </p:stCondLst>
                                        </p:cTn>
                                        <p:tgtEl>
                                          <p:spTgt spid="82"/>
                                        </p:tgtEl>
                                        <p:attrNameLst>
                                          <p:attrName>style.visibility</p:attrName>
                                        </p:attrNameLst>
                                      </p:cBhvr>
                                      <p:to>
                                        <p:strVal val="hidden"/>
                                      </p:to>
                                    </p:set>
                                  </p:childTnLst>
                                </p:cTn>
                              </p:par>
                              <p:par>
                                <p:cTn id="83" presetID="1" presetClass="entr" presetSubtype="0" fill="hold" nodeType="withEffect">
                                  <p:stCondLst>
                                    <p:cond delay="0"/>
                                  </p:stCondLst>
                                  <p:childTnLst>
                                    <p:set>
                                      <p:cBhvr>
                                        <p:cTn id="84" dur="1" fill="hold">
                                          <p:stCondLst>
                                            <p:cond delay="0"/>
                                          </p:stCondLst>
                                        </p:cTn>
                                        <p:tgtEl>
                                          <p:spTgt spid="83"/>
                                        </p:tgtEl>
                                        <p:attrNameLst>
                                          <p:attrName>style.visibility</p:attrName>
                                        </p:attrNameLst>
                                      </p:cBhvr>
                                      <p:to>
                                        <p:strVal val="visible"/>
                                      </p:to>
                                    </p:set>
                                  </p:childTnLst>
                                </p:cTn>
                              </p:par>
                              <p:par>
                                <p:cTn id="85" presetID="0" presetClass="path" presetSubtype="0" fill="hold" nodeType="withEffect">
                                  <p:stCondLst>
                                    <p:cond delay="0"/>
                                  </p:stCondLst>
                                  <p:childTnLst>
                                    <p:animMotion origin="layout" path="M 4.375E-6 1.48148E-6 L -0.2849 -0.00301 " pathEditMode="relative" rAng="0" ptsTypes="AA">
                                      <p:cBhvr>
                                        <p:cTn id="86" dur="2000" fill="hold"/>
                                        <p:tgtEl>
                                          <p:spTgt spid="83"/>
                                        </p:tgtEl>
                                        <p:attrNameLst>
                                          <p:attrName>ppt_x</p:attrName>
                                          <p:attrName>ppt_y</p:attrName>
                                        </p:attrNameLst>
                                      </p:cBhvr>
                                      <p:rCtr x="-14245" y="-162"/>
                                    </p:animMotion>
                                  </p:childTnLst>
                                </p:cTn>
                              </p:par>
                              <p:par>
                                <p:cTn id="87" presetID="10" presetClass="exit" presetSubtype="0" fill="hold" grpId="1" nodeType="withEffect">
                                  <p:stCondLst>
                                    <p:cond delay="0"/>
                                  </p:stCondLst>
                                  <p:childTnLst>
                                    <p:animEffect transition="out" filter="fade">
                                      <p:cBhvr>
                                        <p:cTn id="88" dur="500"/>
                                        <p:tgtEl>
                                          <p:spTgt spid="84"/>
                                        </p:tgtEl>
                                      </p:cBhvr>
                                    </p:animEffect>
                                    <p:set>
                                      <p:cBhvr>
                                        <p:cTn id="89" dur="1" fill="hold">
                                          <p:stCondLst>
                                            <p:cond delay="499"/>
                                          </p:stCondLst>
                                        </p:cTn>
                                        <p:tgtEl>
                                          <p:spTgt spid="84"/>
                                        </p:tgtEl>
                                        <p:attrNameLst>
                                          <p:attrName>style.visibility</p:attrName>
                                        </p:attrNameLst>
                                      </p:cBhvr>
                                      <p:to>
                                        <p:strVal val="hidden"/>
                                      </p:to>
                                    </p:set>
                                  </p:childTnLst>
                                </p:cTn>
                              </p:par>
                            </p:childTnLst>
                          </p:cTn>
                        </p:par>
                      </p:childTnLst>
                    </p:cTn>
                  </p:par>
                  <p:par>
                    <p:cTn id="90" fill="hold">
                      <p:stCondLst>
                        <p:cond delay="indefinite"/>
                      </p:stCondLst>
                      <p:childTnLst>
                        <p:par>
                          <p:cTn id="91" fill="hold">
                            <p:stCondLst>
                              <p:cond delay="0"/>
                            </p:stCondLst>
                            <p:childTnLst>
                              <p:par>
                                <p:cTn id="92" presetID="22" presetClass="exit" presetSubtype="8" fill="hold" nodeType="clickEffect">
                                  <p:stCondLst>
                                    <p:cond delay="0"/>
                                  </p:stCondLst>
                                  <p:childTnLst>
                                    <p:animEffect transition="out" filter="wipe(left)">
                                      <p:cBhvr>
                                        <p:cTn id="93" dur="500"/>
                                        <p:tgtEl>
                                          <p:spTgt spid="78"/>
                                        </p:tgtEl>
                                      </p:cBhvr>
                                    </p:animEffect>
                                    <p:set>
                                      <p:cBhvr>
                                        <p:cTn id="94" dur="1" fill="hold">
                                          <p:stCondLst>
                                            <p:cond delay="499"/>
                                          </p:stCondLst>
                                        </p:cTn>
                                        <p:tgtEl>
                                          <p:spTgt spid="78"/>
                                        </p:tgtEl>
                                        <p:attrNameLst>
                                          <p:attrName>style.visibility</p:attrName>
                                        </p:attrNameLst>
                                      </p:cBhvr>
                                      <p:to>
                                        <p:strVal val="hidden"/>
                                      </p:to>
                                    </p:set>
                                  </p:childTnLst>
                                </p:cTn>
                              </p:par>
                              <p:par>
                                <p:cTn id="95" presetID="6" presetClass="emph" presetSubtype="0" fill="hold" nodeType="withEffect">
                                  <p:stCondLst>
                                    <p:cond delay="0"/>
                                  </p:stCondLst>
                                  <p:childTnLst>
                                    <p:animScale>
                                      <p:cBhvr>
                                        <p:cTn id="96" dur="2000" fill="hold"/>
                                        <p:tgtEl>
                                          <p:spTgt spid="48"/>
                                        </p:tgtEl>
                                      </p:cBhvr>
                                      <p:by x="175000" y="175000"/>
                                    </p:animScale>
                                  </p:childTnLst>
                                </p:cTn>
                              </p:par>
                            </p:childTnLst>
                          </p:cTn>
                        </p:par>
                        <p:par>
                          <p:cTn id="97" fill="hold">
                            <p:stCondLst>
                              <p:cond delay="2000"/>
                            </p:stCondLst>
                            <p:childTnLst>
                              <p:par>
                                <p:cTn id="98" presetID="1" presetClass="entr" presetSubtype="0" fill="hold" nodeType="afterEffect">
                                  <p:stCondLst>
                                    <p:cond delay="0"/>
                                  </p:stCondLst>
                                  <p:childTnLst>
                                    <p:set>
                                      <p:cBhvr>
                                        <p:cTn id="99" dur="1" fill="hold">
                                          <p:stCondLst>
                                            <p:cond delay="0"/>
                                          </p:stCondLst>
                                        </p:cTn>
                                        <p:tgtEl>
                                          <p:spTgt spid="80"/>
                                        </p:tgtEl>
                                        <p:attrNameLst>
                                          <p:attrName>style.visibility</p:attrName>
                                        </p:attrNameLst>
                                      </p:cBhvr>
                                      <p:to>
                                        <p:strVal val="visible"/>
                                      </p:to>
                                    </p:set>
                                  </p:childTnLst>
                                </p:cTn>
                              </p:par>
                              <p:par>
                                <p:cTn id="100" presetID="0" presetClass="path" presetSubtype="0" accel="50000" decel="50000" fill="hold" nodeType="withEffect">
                                  <p:stCondLst>
                                    <p:cond delay="0"/>
                                  </p:stCondLst>
                                  <p:childTnLst>
                                    <p:animMotion origin="layout" path="M -0.00729 0.02408 L 0.07279 0.48519 " pathEditMode="relative" rAng="0" ptsTypes="AA">
                                      <p:cBhvr>
                                        <p:cTn id="101" dur="2000" fill="hold"/>
                                        <p:tgtEl>
                                          <p:spTgt spid="80"/>
                                        </p:tgtEl>
                                        <p:attrNameLst>
                                          <p:attrName>ppt_x</p:attrName>
                                          <p:attrName>ppt_y</p:attrName>
                                        </p:attrNameLst>
                                      </p:cBhvr>
                                      <p:rCtr x="3997" y="23056"/>
                                    </p:animMotion>
                                  </p:childTnLst>
                                </p:cTn>
                              </p:par>
                              <p:par>
                                <p:cTn id="102" presetID="22" presetClass="exit" presetSubtype="4" fill="hold" nodeType="withEffect">
                                  <p:stCondLst>
                                    <p:cond delay="1000"/>
                                  </p:stCondLst>
                                  <p:childTnLst>
                                    <p:animEffect transition="out" filter="wipe(down)">
                                      <p:cBhvr>
                                        <p:cTn id="103" dur="500"/>
                                        <p:tgtEl>
                                          <p:spTgt spid="80"/>
                                        </p:tgtEl>
                                      </p:cBhvr>
                                    </p:animEffect>
                                    <p:set>
                                      <p:cBhvr>
                                        <p:cTn id="104" dur="1" fill="hold">
                                          <p:stCondLst>
                                            <p:cond delay="499"/>
                                          </p:stCondLst>
                                        </p:cTn>
                                        <p:tgtEl>
                                          <p:spTgt spid="8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8" grpId="1" animBg="1"/>
      <p:bldP spid="73" grpId="0" animBg="1"/>
      <p:bldP spid="73" grpId="1" animBg="1"/>
      <p:bldP spid="74" grpId="0" animBg="1"/>
      <p:bldP spid="74" grpId="1" animBg="1"/>
      <p:bldP spid="84" grpId="0" animBg="1"/>
      <p:bldP spid="84"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A2617EA0-952B-4242-A293-4B20F95EAB57}"/>
              </a:ext>
            </a:extLst>
          </p:cNvPr>
          <p:cNvSpPr>
            <a:spLocks noGrp="1"/>
          </p:cNvSpPr>
          <p:nvPr>
            <p:ph type="title" hasCustomPrompt="1"/>
          </p:nvPr>
        </p:nvSpPr>
        <p:spPr>
          <a:xfrm>
            <a:off x="2671282" y="524256"/>
            <a:ext cx="8682518" cy="938785"/>
          </a:xfrm>
          <a:prstGeom prst="rect">
            <a:avLst/>
          </a:prstGeom>
        </p:spPr>
        <p:txBody>
          <a:bodyPr anchor="ctr" anchorCtr="0"/>
          <a:lstStyle>
            <a:lvl1pPr algn="ctr">
              <a:lnSpc>
                <a:spcPct val="70000"/>
              </a:lnSpc>
              <a:defRPr sz="4000" b="1" i="0" baseline="0">
                <a:solidFill>
                  <a:schemeClr val="bg1"/>
                </a:solidFill>
                <a:latin typeface="Arial" panose="020B0604020202020204" pitchFamily="34" charset="0"/>
              </a:defRPr>
            </a:lvl1pPr>
          </a:lstStyle>
          <a:p>
            <a:r>
              <a:rPr lang="en-US" dirty="0"/>
              <a:t>LEARNING OBJECTIVES</a:t>
            </a:r>
          </a:p>
        </p:txBody>
      </p:sp>
      <p:sp>
        <p:nvSpPr>
          <p:cNvPr id="2" name="TextBox 1">
            <a:extLst>
              <a:ext uri="{FF2B5EF4-FFF2-40B4-BE49-F238E27FC236}">
                <a16:creationId xmlns:a16="http://schemas.microsoft.com/office/drawing/2014/main" id="{073FA8CF-A5AA-F540-9DBB-E6C0E089E0AC}"/>
              </a:ext>
            </a:extLst>
          </p:cNvPr>
          <p:cNvSpPr txBox="1"/>
          <p:nvPr/>
        </p:nvSpPr>
        <p:spPr>
          <a:xfrm>
            <a:off x="833376" y="2513984"/>
            <a:ext cx="10324619" cy="3323987"/>
          </a:xfrm>
          <a:prstGeom prst="rect">
            <a:avLst/>
          </a:prstGeom>
          <a:noFill/>
        </p:spPr>
        <p:txBody>
          <a:bodyPr wrap="square" rtlCol="0">
            <a:spAutoFit/>
          </a:bodyPr>
          <a:lstStyle/>
          <a:p>
            <a:pPr marL="285750" indent="-285750">
              <a:buFont typeface="Arial" panose="020B0604020202020204" pitchFamily="34" charset="0"/>
              <a:buChar char="•"/>
            </a:pPr>
            <a:r>
              <a:rPr lang="en-CA" sz="2400" dirty="0"/>
              <a:t>Recognize that satisfying a fair dealing purpose fulfills only the first step of the two-step fair dealing test</a:t>
            </a:r>
          </a:p>
          <a:p>
            <a:pPr marL="285750" indent="-285750">
              <a:buFont typeface="Arial" panose="020B0604020202020204" pitchFamily="34" charset="0"/>
              <a:buChar char="•"/>
            </a:pPr>
            <a:endParaRPr lang="en-CA" sz="2400" dirty="0"/>
          </a:p>
          <a:p>
            <a:pPr marL="285750" indent="-285750">
              <a:buFont typeface="Arial" panose="020B0604020202020204" pitchFamily="34" charset="0"/>
              <a:buChar char="•"/>
            </a:pPr>
            <a:r>
              <a:rPr lang="en-CA" sz="2400" dirty="0"/>
              <a:t>Understand the six factors and their relationship to one another in the second part of the two-step fair dealing test</a:t>
            </a:r>
          </a:p>
          <a:p>
            <a:pPr marL="285750" indent="-285750">
              <a:buFont typeface="Arial" panose="020B0604020202020204" pitchFamily="34" charset="0"/>
              <a:buChar char="•"/>
            </a:pPr>
            <a:endParaRPr lang="en-CA" sz="2400" dirty="0"/>
          </a:p>
          <a:p>
            <a:pPr marL="285750" indent="-285750">
              <a:buFont typeface="Arial" panose="020B0604020202020204" pitchFamily="34" charset="0"/>
              <a:buChar char="•"/>
            </a:pPr>
            <a:r>
              <a:rPr lang="en-CA" sz="2400" dirty="0"/>
              <a:t>Apply both steps of the </a:t>
            </a:r>
            <a:r>
              <a:rPr lang="en-CA" sz="2400" dirty="0" smtClean="0"/>
              <a:t>two-step fair </a:t>
            </a:r>
            <a:r>
              <a:rPr lang="en-CA" sz="2400" dirty="0"/>
              <a:t>dealing test to conduct a fair dealing analysis</a:t>
            </a:r>
          </a:p>
          <a:p>
            <a:endParaRPr lang="en-US" dirty="0"/>
          </a:p>
        </p:txBody>
      </p:sp>
      <p:sp>
        <p:nvSpPr>
          <p:cNvPr id="4" name="You should now...">
            <a:extLst>
              <a:ext uri="{FF2B5EF4-FFF2-40B4-BE49-F238E27FC236}">
                <a16:creationId xmlns:a16="http://schemas.microsoft.com/office/drawing/2014/main" id="{3322B967-2847-7248-A9E8-5950FEE0FD38}"/>
              </a:ext>
            </a:extLst>
          </p:cNvPr>
          <p:cNvSpPr txBox="1"/>
          <p:nvPr/>
        </p:nvSpPr>
        <p:spPr>
          <a:xfrm>
            <a:off x="579120" y="1757680"/>
            <a:ext cx="3872150" cy="461665"/>
          </a:xfrm>
          <a:prstGeom prst="rect">
            <a:avLst/>
          </a:prstGeom>
          <a:noFill/>
        </p:spPr>
        <p:txBody>
          <a:bodyPr wrap="none" rtlCol="0">
            <a:spAutoFit/>
          </a:bodyPr>
          <a:lstStyle/>
          <a:p>
            <a:r>
              <a:rPr lang="en-US" sz="2400" dirty="0"/>
              <a:t>You should now be able to:</a:t>
            </a:r>
          </a:p>
        </p:txBody>
      </p:sp>
    </p:spTree>
    <p:extLst>
      <p:ext uri="{BB962C8B-B14F-4D97-AF65-F5344CB8AC3E}">
        <p14:creationId xmlns:p14="http://schemas.microsoft.com/office/powerpoint/2010/main" val="58821119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fade">
                                      <p:cBhvr>
                                        <p:cTn id="1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036966513"/>
      </p:ext>
    </p:extLst>
  </p:cSld>
  <p:clrMapOvr>
    <a:masterClrMapping/>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129398" y="3216574"/>
            <a:ext cx="2798108" cy="2231948"/>
            <a:chOff x="351139" y="3737200"/>
            <a:chExt cx="2798108" cy="2231948"/>
          </a:xfrm>
        </p:grpSpPr>
        <p:grpSp>
          <p:nvGrpSpPr>
            <p:cNvPr id="21" name="Group 20"/>
            <p:cNvGrpSpPr/>
            <p:nvPr/>
          </p:nvGrpSpPr>
          <p:grpSpPr>
            <a:xfrm>
              <a:off x="351139" y="3737200"/>
              <a:ext cx="2798108" cy="2032681"/>
              <a:chOff x="3636065" y="2890149"/>
              <a:chExt cx="2798108" cy="2032681"/>
            </a:xfrm>
          </p:grpSpPr>
          <p:pic>
            <p:nvPicPr>
              <p:cNvPr id="23" name="Picture 2" descr="Image result for canada coat of arm">
                <a:extLst>
                  <a:ext uri="{FF2B5EF4-FFF2-40B4-BE49-F238E27FC236}">
                    <a16:creationId xmlns:a16="http://schemas.microsoft.com/office/drawing/2014/main" id="{B437FE9A-FE50-6248-A64C-7CE5D0977B0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61220" y="2890149"/>
                <a:ext cx="1183931" cy="1499563"/>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4">
                <a:extLst>
                  <a:ext uri="{FF2B5EF4-FFF2-40B4-BE49-F238E27FC236}">
                    <a16:creationId xmlns:a16="http://schemas.microsoft.com/office/drawing/2014/main" id="{913F7A6A-C5CB-8442-9534-A9E803F77A4A}"/>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Layer>
                    </a14:imgProps>
                  </a:ext>
                </a:extLst>
              </a:blip>
              <a:stretch>
                <a:fillRect/>
              </a:stretch>
            </p:blipFill>
            <p:spPr>
              <a:xfrm>
                <a:off x="4288127" y="4429673"/>
                <a:ext cx="1488534" cy="216000"/>
              </a:xfrm>
              <a:prstGeom prst="rect">
                <a:avLst/>
              </a:prstGeom>
            </p:spPr>
          </p:pic>
          <p:pic>
            <p:nvPicPr>
              <p:cNvPr id="26" name="Picture 6" descr="https://lh7-rt.googleusercontent.com/docsz/AD_4nXciVLr7ryM6ztZ8dfGqsYWjtwVORyslSWfopa7Z6EaNx6COy08Ok_rs03NyCE5YQ7FJ8u0dk03v7F57D0YO8qDfhHSwBTAK6vzIbJF8p4bGiw9b2JmxyxmzN-4O-7fo6lHOfFuTmD86k0zu0r3N_1aSofhI?key=bpcRMDVvSMxCN_qRCWNUiQ"/>
              <p:cNvPicPr>
                <a:picLocks noChangeAspect="1" noChangeArrowheads="1"/>
              </p:cNvPicPr>
              <p:nvPr/>
            </p:nvPicPr>
            <p:blipFill rotWithShape="1">
              <a:blip r:embed="rId6">
                <a:extLst>
                  <a:ext uri="{BEBA8EAE-BF5A-486C-A8C5-ECC9F3942E4B}">
                    <a14:imgProps xmlns:a14="http://schemas.microsoft.com/office/drawing/2010/main">
                      <a14:imgLayer r:embed="rId7">
                        <a14:imgEffect>
                          <a14:sharpenSoften amount="25000"/>
                        </a14:imgEffect>
                      </a14:imgLayer>
                    </a14:imgProps>
                  </a:ext>
                  <a:ext uri="{28A0092B-C50C-407E-A947-70E740481C1C}">
                    <a14:useLocalDpi xmlns:a14="http://schemas.microsoft.com/office/drawing/2010/main" val="0"/>
                  </a:ext>
                </a:extLst>
              </a:blip>
              <a:srcRect l="-1503" t="59662" r="18498" b="30797"/>
              <a:stretch/>
            </p:blipFill>
            <p:spPr bwMode="auto">
              <a:xfrm>
                <a:off x="3636065" y="4598830"/>
                <a:ext cx="2798108" cy="324000"/>
              </a:xfrm>
              <a:prstGeom prst="rect">
                <a:avLst/>
              </a:prstGeom>
              <a:noFill/>
              <a:extLst>
                <a:ext uri="{909E8E84-426E-40DD-AFC4-6F175D3DCCD1}">
                  <a14:hiddenFill xmlns:a14="http://schemas.microsoft.com/office/drawing/2010/main">
                    <a:solidFill>
                      <a:srgbClr val="FFFFFF"/>
                    </a:solidFill>
                  </a14:hiddenFill>
                </a:ext>
              </a:extLst>
            </p:spPr>
          </p:pic>
        </p:grpSp>
        <p:sp>
          <p:nvSpPr>
            <p:cNvPr id="28" name="TextBox 27">
              <a:extLst>
                <a:ext uri="{FF2B5EF4-FFF2-40B4-BE49-F238E27FC236}">
                  <a16:creationId xmlns:a16="http://schemas.microsoft.com/office/drawing/2014/main" id="{DC42EC67-E17C-024C-BC07-3C1D1B413440}"/>
                </a:ext>
              </a:extLst>
            </p:cNvPr>
            <p:cNvSpPr txBox="1"/>
            <p:nvPr/>
          </p:nvSpPr>
          <p:spPr>
            <a:xfrm>
              <a:off x="1350328" y="5661371"/>
              <a:ext cx="675867" cy="307777"/>
            </a:xfrm>
            <a:prstGeom prst="rect">
              <a:avLst/>
            </a:prstGeom>
            <a:noFill/>
          </p:spPr>
          <p:txBody>
            <a:bodyPr wrap="square" rtlCol="0">
              <a:spAutoFit/>
            </a:bodyPr>
            <a:lstStyle/>
            <a:p>
              <a:pPr algn="ctr"/>
              <a:r>
                <a:rPr lang="en-US" sz="1400" b="1" dirty="0"/>
                <a:t>s. </a:t>
              </a:r>
              <a:r>
                <a:rPr lang="en-US" sz="1200" b="1" dirty="0"/>
                <a:t>29</a:t>
              </a:r>
            </a:p>
          </p:txBody>
        </p:sp>
      </p:grpSp>
      <p:pic>
        <p:nvPicPr>
          <p:cNvPr id="11" name="Picture 10" descr="A close up of a logo&#10;&#10;Description automatically generated">
            <a:extLst>
              <a:ext uri="{FF2B5EF4-FFF2-40B4-BE49-F238E27FC236}">
                <a16:creationId xmlns:a16="http://schemas.microsoft.com/office/drawing/2014/main" id="{1B248CF8-8AE2-EF4E-BA86-0C5C7F2BB993}"/>
              </a:ext>
            </a:extLst>
          </p:cNvPr>
          <p:cNvPicPr>
            <a:picLocks noChangeAspect="1"/>
          </p:cNvPicPr>
          <p:nvPr/>
        </p:nvPicPr>
        <p:blipFill>
          <a:blip r:embed="rId8"/>
          <a:stretch>
            <a:fillRect/>
          </a:stretch>
        </p:blipFill>
        <p:spPr>
          <a:xfrm rot="250339">
            <a:off x="9411752" y="1188234"/>
            <a:ext cx="2970726" cy="1304221"/>
          </a:xfrm>
          <a:prstGeom prst="rect">
            <a:avLst/>
          </a:prstGeom>
        </p:spPr>
      </p:pic>
      <p:pic>
        <p:nvPicPr>
          <p:cNvPr id="12" name="Picture 11" descr="A close up of a logo&#10;&#10;Description automatically generated">
            <a:extLst>
              <a:ext uri="{FF2B5EF4-FFF2-40B4-BE49-F238E27FC236}">
                <a16:creationId xmlns:a16="http://schemas.microsoft.com/office/drawing/2014/main" id="{88530AE1-EC77-5B42-B7F4-B56502E57B53}"/>
              </a:ext>
            </a:extLst>
          </p:cNvPr>
          <p:cNvPicPr>
            <a:picLocks noChangeAspect="1"/>
          </p:cNvPicPr>
          <p:nvPr/>
        </p:nvPicPr>
        <p:blipFill>
          <a:blip r:embed="rId8"/>
          <a:stretch>
            <a:fillRect/>
          </a:stretch>
        </p:blipFill>
        <p:spPr>
          <a:xfrm rot="20430483">
            <a:off x="48088" y="1247310"/>
            <a:ext cx="2807973" cy="1232769"/>
          </a:xfrm>
          <a:prstGeom prst="rect">
            <a:avLst/>
          </a:prstGeom>
        </p:spPr>
      </p:pic>
      <p:sp>
        <p:nvSpPr>
          <p:cNvPr id="6" name="Title 1">
            <a:extLst>
              <a:ext uri="{FF2B5EF4-FFF2-40B4-BE49-F238E27FC236}">
                <a16:creationId xmlns:a16="http://schemas.microsoft.com/office/drawing/2014/main" id="{A2617EA0-952B-4242-A293-4B20F95EAB57}"/>
              </a:ext>
            </a:extLst>
          </p:cNvPr>
          <p:cNvSpPr>
            <a:spLocks noGrp="1"/>
          </p:cNvSpPr>
          <p:nvPr>
            <p:ph type="title" hasCustomPrompt="1"/>
          </p:nvPr>
        </p:nvSpPr>
        <p:spPr>
          <a:xfrm>
            <a:off x="2671282" y="524256"/>
            <a:ext cx="8682518" cy="938785"/>
          </a:xfrm>
          <a:prstGeom prst="rect">
            <a:avLst/>
          </a:prstGeom>
        </p:spPr>
        <p:txBody>
          <a:bodyPr anchor="ctr" anchorCtr="0"/>
          <a:lstStyle>
            <a:lvl1pPr algn="ctr">
              <a:lnSpc>
                <a:spcPct val="70000"/>
              </a:lnSpc>
              <a:defRPr sz="4000" b="1" i="0" baseline="0">
                <a:solidFill>
                  <a:schemeClr val="bg1"/>
                </a:solidFill>
                <a:latin typeface="Arial" panose="020B0604020202020204" pitchFamily="34" charset="0"/>
              </a:defRPr>
            </a:lvl1pPr>
          </a:lstStyle>
          <a:p>
            <a:r>
              <a:rPr lang="en-US" dirty="0"/>
              <a:t>FAIR DEALING</a:t>
            </a:r>
          </a:p>
        </p:txBody>
      </p:sp>
      <p:sp>
        <p:nvSpPr>
          <p:cNvPr id="42" name="5-Point Star 41">
            <a:extLst>
              <a:ext uri="{FF2B5EF4-FFF2-40B4-BE49-F238E27FC236}">
                <a16:creationId xmlns:a16="http://schemas.microsoft.com/office/drawing/2014/main" id="{D54BE834-6F48-594D-8C81-2A227389EE56}"/>
              </a:ext>
            </a:extLst>
          </p:cNvPr>
          <p:cNvSpPr/>
          <p:nvPr/>
        </p:nvSpPr>
        <p:spPr>
          <a:xfrm rot="18425212">
            <a:off x="1996578" y="6051208"/>
            <a:ext cx="456685" cy="449925"/>
          </a:xfrm>
          <a:prstGeom prst="star5">
            <a:avLst/>
          </a:prstGeom>
          <a:solidFill>
            <a:schemeClr val="accent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a:extLst>
              <a:ext uri="{FF2B5EF4-FFF2-40B4-BE49-F238E27FC236}">
                <a16:creationId xmlns:a16="http://schemas.microsoft.com/office/drawing/2014/main" id="{1E382503-372E-AA41-9554-BDCF88F451EF}"/>
              </a:ext>
            </a:extLst>
          </p:cNvPr>
          <p:cNvSpPr/>
          <p:nvPr/>
        </p:nvSpPr>
        <p:spPr>
          <a:xfrm rot="3870764">
            <a:off x="2421504" y="5303392"/>
            <a:ext cx="1119528" cy="3187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descr="A close up of a logo&#10;&#10;Description automatically generated">
            <a:extLst>
              <a:ext uri="{FF2B5EF4-FFF2-40B4-BE49-F238E27FC236}">
                <a16:creationId xmlns:a16="http://schemas.microsoft.com/office/drawing/2014/main" id="{F0105E2C-923A-BF4C-8AA4-1417EFB2BD2E}"/>
              </a:ext>
            </a:extLst>
          </p:cNvPr>
          <p:cNvPicPr>
            <a:picLocks noChangeAspect="1"/>
          </p:cNvPicPr>
          <p:nvPr/>
        </p:nvPicPr>
        <p:blipFill>
          <a:blip r:embed="rId9"/>
          <a:stretch>
            <a:fillRect/>
          </a:stretch>
        </p:blipFill>
        <p:spPr>
          <a:xfrm rot="1239125">
            <a:off x="1077451" y="4027449"/>
            <a:ext cx="3187664" cy="2943398"/>
          </a:xfrm>
          <a:prstGeom prst="rect">
            <a:avLst/>
          </a:prstGeom>
        </p:spPr>
      </p:pic>
      <p:cxnSp>
        <p:nvCxnSpPr>
          <p:cNvPr id="24" name="Straight Connector 23">
            <a:extLst>
              <a:ext uri="{FF2B5EF4-FFF2-40B4-BE49-F238E27FC236}">
                <a16:creationId xmlns:a16="http://schemas.microsoft.com/office/drawing/2014/main" id="{E948FB80-1374-9246-9B43-216090CCD378}"/>
              </a:ext>
            </a:extLst>
          </p:cNvPr>
          <p:cNvCxnSpPr>
            <a:cxnSpLocks/>
          </p:cNvCxnSpPr>
          <p:nvPr/>
        </p:nvCxnSpPr>
        <p:spPr>
          <a:xfrm flipH="1" flipV="1">
            <a:off x="973158" y="4942901"/>
            <a:ext cx="286437" cy="323162"/>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Explosion 1 26">
            <a:extLst>
              <a:ext uri="{FF2B5EF4-FFF2-40B4-BE49-F238E27FC236}">
                <a16:creationId xmlns:a16="http://schemas.microsoft.com/office/drawing/2014/main" id="{ECAD36D4-A38D-984E-9A2C-442D9C83E800}"/>
              </a:ext>
            </a:extLst>
          </p:cNvPr>
          <p:cNvSpPr/>
          <p:nvPr/>
        </p:nvSpPr>
        <p:spPr>
          <a:xfrm flipH="1">
            <a:off x="808394" y="4681126"/>
            <a:ext cx="249224" cy="370491"/>
          </a:xfrm>
          <a:prstGeom prst="irregularSeal1">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 name="Picture 39">
            <a:extLst>
              <a:ext uri="{FF2B5EF4-FFF2-40B4-BE49-F238E27FC236}">
                <a16:creationId xmlns:a16="http://schemas.microsoft.com/office/drawing/2014/main" id="{50FA11A2-FB4F-3042-A99B-73A6E8624203}"/>
              </a:ext>
            </a:extLst>
          </p:cNvPr>
          <p:cNvPicPr>
            <a:picLocks noChangeAspect="1"/>
          </p:cNvPicPr>
          <p:nvPr/>
        </p:nvPicPr>
        <p:blipFill>
          <a:blip r:embed="rId10"/>
          <a:srcRect/>
          <a:stretch/>
        </p:blipFill>
        <p:spPr>
          <a:xfrm rot="20199900">
            <a:off x="4680474" y="2752964"/>
            <a:ext cx="5508916" cy="1482678"/>
          </a:xfrm>
          <a:prstGeom prst="rect">
            <a:avLst/>
          </a:prstGeom>
        </p:spPr>
      </p:pic>
      <p:sp>
        <p:nvSpPr>
          <p:cNvPr id="43" name="Title 1">
            <a:extLst>
              <a:ext uri="{FF2B5EF4-FFF2-40B4-BE49-F238E27FC236}">
                <a16:creationId xmlns:a16="http://schemas.microsoft.com/office/drawing/2014/main" id="{D1FCB7B6-C6C7-0546-B3C7-92970DBA2F36}"/>
              </a:ext>
            </a:extLst>
          </p:cNvPr>
          <p:cNvSpPr txBox="1">
            <a:spLocks/>
          </p:cNvSpPr>
          <p:nvPr/>
        </p:nvSpPr>
        <p:spPr>
          <a:xfrm>
            <a:off x="2671282" y="524256"/>
            <a:ext cx="8682518" cy="938785"/>
          </a:xfrm>
          <a:prstGeom prst="rect">
            <a:avLst/>
          </a:prstGeom>
        </p:spPr>
        <p:txBody>
          <a:bodyPr anchor="ctr" anchorCtr="0"/>
          <a:lstStyle>
            <a:lvl1pPr algn="ctr" defTabSz="914400" rtl="0" eaLnBrk="1" latinLnBrk="0" hangingPunct="1">
              <a:lnSpc>
                <a:spcPct val="70000"/>
              </a:lnSpc>
              <a:spcBef>
                <a:spcPct val="0"/>
              </a:spcBef>
              <a:buNone/>
              <a:defRPr sz="4000" b="1" i="0" kern="1200" baseline="0">
                <a:solidFill>
                  <a:schemeClr val="bg1"/>
                </a:solidFill>
                <a:latin typeface="Arial" panose="020B0604020202020204" pitchFamily="34" charset="0"/>
                <a:ea typeface="+mj-ea"/>
                <a:cs typeface="+mj-cs"/>
              </a:defRPr>
            </a:lvl1pPr>
          </a:lstStyle>
          <a:p>
            <a:r>
              <a:rPr lang="en-US" dirty="0">
                <a:solidFill>
                  <a:srgbClr val="FF0000"/>
                </a:solidFill>
              </a:rPr>
              <a:t>FAIR DEALING</a:t>
            </a:r>
          </a:p>
        </p:txBody>
      </p:sp>
      <p:sp>
        <p:nvSpPr>
          <p:cNvPr id="51" name="TextBox 50">
            <a:extLst>
              <a:ext uri="{FF2B5EF4-FFF2-40B4-BE49-F238E27FC236}">
                <a16:creationId xmlns:a16="http://schemas.microsoft.com/office/drawing/2014/main" id="{4DC4E5F2-BE6A-9D45-94C3-BCA8F8C4EFCF}"/>
              </a:ext>
            </a:extLst>
          </p:cNvPr>
          <p:cNvSpPr txBox="1"/>
          <p:nvPr/>
        </p:nvSpPr>
        <p:spPr>
          <a:xfrm>
            <a:off x="4994096" y="2066690"/>
            <a:ext cx="6614192" cy="4124206"/>
          </a:xfrm>
          <a:prstGeom prst="rect">
            <a:avLst/>
          </a:prstGeom>
          <a:noFill/>
        </p:spPr>
        <p:txBody>
          <a:bodyPr wrap="square" rtlCol="0">
            <a:spAutoFit/>
          </a:bodyPr>
          <a:lstStyle/>
          <a:p>
            <a:r>
              <a:rPr lang="en-CA" sz="2800" dirty="0">
                <a:latin typeface="Arial" panose="020B0604020202020204" pitchFamily="34" charset="0"/>
                <a:cs typeface="Arial" panose="020B0604020202020204" pitchFamily="34" charset="0"/>
              </a:rPr>
              <a:t>Exceptions</a:t>
            </a:r>
            <a:endParaRPr lang="en-CA" dirty="0">
              <a:latin typeface="Arial" panose="020B0604020202020204" pitchFamily="34" charset="0"/>
              <a:cs typeface="Arial" panose="020B0604020202020204" pitchFamily="34" charset="0"/>
            </a:endParaRPr>
          </a:p>
          <a:p>
            <a:endParaRPr lang="en-CA" dirty="0">
              <a:latin typeface="Arial" panose="020B0604020202020204" pitchFamily="34" charset="0"/>
              <a:cs typeface="Arial" panose="020B0604020202020204" pitchFamily="34" charset="0"/>
            </a:endParaRPr>
          </a:p>
          <a:p>
            <a:r>
              <a:rPr lang="en-CA" b="1" dirty="0">
                <a:latin typeface="Arial" panose="020B0604020202020204" pitchFamily="34" charset="0"/>
                <a:cs typeface="Arial" panose="020B0604020202020204" pitchFamily="34" charset="0"/>
              </a:rPr>
              <a:t>Fair Dealing</a:t>
            </a:r>
            <a:endParaRPr lang="en-CA" dirty="0">
              <a:latin typeface="Arial" panose="020B0604020202020204" pitchFamily="34" charset="0"/>
              <a:cs typeface="Arial" panose="020B0604020202020204" pitchFamily="34" charset="0"/>
            </a:endParaRPr>
          </a:p>
          <a:p>
            <a:r>
              <a:rPr lang="en-CA" b="1" dirty="0">
                <a:latin typeface="Arial" panose="020B0604020202020204" pitchFamily="34" charset="0"/>
                <a:cs typeface="Arial" panose="020B0604020202020204" pitchFamily="34" charset="0"/>
              </a:rPr>
              <a:t>Research, private study, etc.</a:t>
            </a:r>
          </a:p>
          <a:p>
            <a:r>
              <a:rPr lang="en-CA" b="1" dirty="0">
                <a:latin typeface="Arial" panose="020B0604020202020204" pitchFamily="34" charset="0"/>
                <a:cs typeface="Arial" panose="020B0604020202020204" pitchFamily="34" charset="0"/>
              </a:rPr>
              <a:t>29</a:t>
            </a:r>
            <a:r>
              <a:rPr lang="en-CA" dirty="0">
                <a:latin typeface="Arial" panose="020B0604020202020204" pitchFamily="34" charset="0"/>
                <a:cs typeface="Arial" panose="020B0604020202020204" pitchFamily="34" charset="0"/>
              </a:rPr>
              <a:t> Fair dealing for the purpose of research, private study, education, parody or satire does not infringe </a:t>
            </a:r>
            <a:r>
              <a:rPr lang="en-CA" dirty="0" smtClean="0">
                <a:latin typeface="Arial" panose="020B0604020202020204" pitchFamily="34" charset="0"/>
                <a:cs typeface="Arial" panose="020B0604020202020204" pitchFamily="34" charset="0"/>
              </a:rPr>
              <a:t>copyright. </a:t>
            </a:r>
            <a:endParaRPr lang="en-CA" dirty="0">
              <a:latin typeface="Arial" panose="020B0604020202020204" pitchFamily="34" charset="0"/>
              <a:cs typeface="Arial" panose="020B0604020202020204" pitchFamily="34" charset="0"/>
            </a:endParaRPr>
          </a:p>
          <a:p>
            <a:endParaRPr lang="en-CA" dirty="0">
              <a:latin typeface="Arial" panose="020B0604020202020204" pitchFamily="34" charset="0"/>
              <a:cs typeface="Arial" panose="020B0604020202020204" pitchFamily="34" charset="0"/>
            </a:endParaRPr>
          </a:p>
          <a:p>
            <a:r>
              <a:rPr lang="en-CA" b="1" dirty="0">
                <a:latin typeface="Arial" panose="020B0604020202020204" pitchFamily="34" charset="0"/>
                <a:cs typeface="Arial" panose="020B0604020202020204" pitchFamily="34" charset="0"/>
              </a:rPr>
              <a:t>Criticism or review</a:t>
            </a:r>
          </a:p>
          <a:p>
            <a:r>
              <a:rPr lang="en-CA" b="1" dirty="0">
                <a:latin typeface="Arial" panose="020B0604020202020204" pitchFamily="34" charset="0"/>
                <a:cs typeface="Arial" panose="020B0604020202020204" pitchFamily="34" charset="0"/>
              </a:rPr>
              <a:t>29.1</a:t>
            </a:r>
            <a:r>
              <a:rPr lang="en-CA" dirty="0">
                <a:latin typeface="Arial" panose="020B0604020202020204" pitchFamily="34" charset="0"/>
                <a:cs typeface="Arial" panose="020B0604020202020204" pitchFamily="34" charset="0"/>
              </a:rPr>
              <a:t> Fair dealing for the purpose of criticism or review</a:t>
            </a:r>
            <a:r>
              <a:rPr lang="en-CA" dirty="0"/>
              <a:t> </a:t>
            </a:r>
            <a:r>
              <a:rPr lang="en-CA" dirty="0">
                <a:latin typeface="Arial" panose="020B0604020202020204" pitchFamily="34" charset="0"/>
                <a:cs typeface="Arial" panose="020B0604020202020204" pitchFamily="34" charset="0"/>
              </a:rPr>
              <a:t>does not infringe copyright if the following are mentioned: …</a:t>
            </a:r>
            <a:endParaRPr lang="en-CA" b="1" dirty="0">
              <a:latin typeface="Arial" panose="020B0604020202020204" pitchFamily="34" charset="0"/>
              <a:cs typeface="Arial" panose="020B0604020202020204" pitchFamily="34" charset="0"/>
            </a:endParaRPr>
          </a:p>
          <a:p>
            <a:endParaRPr lang="en-CA" b="1" dirty="0">
              <a:latin typeface="Arial" panose="020B0604020202020204" pitchFamily="34" charset="0"/>
              <a:cs typeface="Arial" panose="020B0604020202020204" pitchFamily="34" charset="0"/>
            </a:endParaRPr>
          </a:p>
          <a:p>
            <a:r>
              <a:rPr lang="en-CA" b="1" dirty="0">
                <a:latin typeface="Arial" panose="020B0604020202020204" pitchFamily="34" charset="0"/>
                <a:cs typeface="Arial" panose="020B0604020202020204" pitchFamily="34" charset="0"/>
              </a:rPr>
              <a:t>News reporting</a:t>
            </a:r>
          </a:p>
          <a:p>
            <a:r>
              <a:rPr lang="en-CA" b="1" dirty="0">
                <a:latin typeface="Arial" panose="020B0604020202020204" pitchFamily="34" charset="0"/>
                <a:cs typeface="Arial" panose="020B0604020202020204" pitchFamily="34" charset="0"/>
              </a:rPr>
              <a:t>29.2</a:t>
            </a:r>
            <a:r>
              <a:rPr lang="en-CA" dirty="0">
                <a:latin typeface="Arial" panose="020B0604020202020204" pitchFamily="34" charset="0"/>
                <a:cs typeface="Arial" panose="020B0604020202020204" pitchFamily="34" charset="0"/>
              </a:rPr>
              <a:t> Fair dealing for the purpose of news reporting does not infringe copyright if the following are mentioned: …</a:t>
            </a:r>
          </a:p>
        </p:txBody>
      </p:sp>
      <p:cxnSp>
        <p:nvCxnSpPr>
          <p:cNvPr id="16" name="Straight Connector 15">
            <a:extLst>
              <a:ext uri="{FF2B5EF4-FFF2-40B4-BE49-F238E27FC236}">
                <a16:creationId xmlns:a16="http://schemas.microsoft.com/office/drawing/2014/main" id="{DE6ECC8D-876E-554C-9330-328652B77245}"/>
              </a:ext>
            </a:extLst>
          </p:cNvPr>
          <p:cNvCxnSpPr>
            <a:cxnSpLocks/>
          </p:cNvCxnSpPr>
          <p:nvPr/>
        </p:nvCxnSpPr>
        <p:spPr>
          <a:xfrm>
            <a:off x="5149516" y="1219200"/>
            <a:ext cx="1267326" cy="0"/>
          </a:xfrm>
          <a:prstGeom prst="line">
            <a:avLst/>
          </a:prstGeom>
          <a:ln w="6032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2303183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2.29167E-6 -7.40741E-7 L 0.03985 0.10046 " pathEditMode="relative" rAng="0" ptsTypes="AA">
                                      <p:cBhvr>
                                        <p:cTn id="6" dur="5000" fill="hold"/>
                                        <p:tgtEl>
                                          <p:spTgt spid="27"/>
                                        </p:tgtEl>
                                        <p:attrNameLst>
                                          <p:attrName>ppt_x</p:attrName>
                                          <p:attrName>ppt_y</p:attrName>
                                        </p:attrNameLst>
                                      </p:cBhvr>
                                      <p:rCtr x="1992" y="5023"/>
                                    </p:animMotion>
                                  </p:childTnLst>
                                </p:cTn>
                              </p:par>
                            </p:childTnLst>
                          </p:cTn>
                        </p:par>
                        <p:par>
                          <p:cTn id="7" fill="hold">
                            <p:stCondLst>
                              <p:cond delay="5000"/>
                            </p:stCondLst>
                            <p:childTnLst>
                              <p:par>
                                <p:cTn id="8" presetID="1" presetClass="entr" presetSubtype="0" fill="hold" nodeType="afterEffect">
                                  <p:stCondLst>
                                    <p:cond delay="0"/>
                                  </p:stCondLst>
                                  <p:childTnLst>
                                    <p:set>
                                      <p:cBhvr>
                                        <p:cTn id="9" dur="1" fill="hold">
                                          <p:stCondLst>
                                            <p:cond delay="0"/>
                                          </p:stCondLst>
                                        </p:cTn>
                                        <p:tgtEl>
                                          <p:spTgt spid="40"/>
                                        </p:tgtEl>
                                        <p:attrNameLst>
                                          <p:attrName>style.visibility</p:attrName>
                                        </p:attrNameLst>
                                      </p:cBhvr>
                                      <p:to>
                                        <p:strVal val="visible"/>
                                      </p:to>
                                    </p:set>
                                  </p:childTnLst>
                                </p:cTn>
                              </p:par>
                              <p:par>
                                <p:cTn id="10" presetID="42" presetClass="path" presetSubtype="0" accel="50000" decel="50000" fill="hold" nodeType="withEffect">
                                  <p:stCondLst>
                                    <p:cond delay="0"/>
                                  </p:stCondLst>
                                  <p:childTnLst>
                                    <p:animMotion origin="layout" path="M -0.19688 0.11991 L -0.00573 -0.02361 " pathEditMode="relative" rAng="0" ptsTypes="AA">
                                      <p:cBhvr>
                                        <p:cTn id="11" dur="100" fill="hold"/>
                                        <p:tgtEl>
                                          <p:spTgt spid="40"/>
                                        </p:tgtEl>
                                        <p:attrNameLst>
                                          <p:attrName>ppt_x</p:attrName>
                                          <p:attrName>ppt_y</p:attrName>
                                        </p:attrNameLst>
                                      </p:cBhvr>
                                      <p:rCtr x="9557" y="-7176"/>
                                    </p:animMotion>
                                  </p:childTnLst>
                                </p:cTn>
                              </p:par>
                              <p:par>
                                <p:cTn id="12" presetID="10" presetClass="exit" presetSubtype="0" fill="hold" grpId="1" nodeType="withEffect">
                                  <p:stCondLst>
                                    <p:cond delay="0"/>
                                  </p:stCondLst>
                                  <p:childTnLst>
                                    <p:animEffect transition="out" filter="fade">
                                      <p:cBhvr>
                                        <p:cTn id="13" dur="500"/>
                                        <p:tgtEl>
                                          <p:spTgt spid="27"/>
                                        </p:tgtEl>
                                      </p:cBhvr>
                                    </p:animEffect>
                                    <p:set>
                                      <p:cBhvr>
                                        <p:cTn id="14" dur="1" fill="hold">
                                          <p:stCondLst>
                                            <p:cond delay="499"/>
                                          </p:stCondLst>
                                        </p:cTn>
                                        <p:tgtEl>
                                          <p:spTgt spid="27"/>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9" presetClass="exit" presetSubtype="0" fill="hold" nodeType="clickEffect">
                                  <p:stCondLst>
                                    <p:cond delay="0"/>
                                  </p:stCondLst>
                                  <p:childTnLst>
                                    <p:animEffect transition="out" filter="dissolve">
                                      <p:cBhvr>
                                        <p:cTn id="18" dur="500"/>
                                        <p:tgtEl>
                                          <p:spTgt spid="40"/>
                                        </p:tgtEl>
                                      </p:cBhvr>
                                    </p:animEffect>
                                    <p:set>
                                      <p:cBhvr>
                                        <p:cTn id="19" dur="1" fill="hold">
                                          <p:stCondLst>
                                            <p:cond delay="499"/>
                                          </p:stCondLst>
                                        </p:cTn>
                                        <p:tgtEl>
                                          <p:spTgt spid="40"/>
                                        </p:tgtEl>
                                        <p:attrNameLst>
                                          <p:attrName>style.visibility</p:attrName>
                                        </p:attrNameLst>
                                      </p:cBhvr>
                                      <p:to>
                                        <p:strVal val="hidden"/>
                                      </p:to>
                                    </p:set>
                                  </p:childTnLst>
                                </p:cTn>
                              </p:par>
                              <p:par>
                                <p:cTn id="20" presetID="10" presetClass="entr" presetSubtype="0" fill="hold" nodeType="with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500"/>
                                        <p:tgtEl>
                                          <p:spTgt spid="2"/>
                                        </p:tgtEl>
                                      </p:cBhvr>
                                    </p:animEffect>
                                  </p:childTnLst>
                                </p:cTn>
                              </p:par>
                              <p:par>
                                <p:cTn id="23" presetID="9" presetClass="exit" presetSubtype="0" fill="hold" grpId="0" nodeType="withEffect">
                                  <p:stCondLst>
                                    <p:cond delay="0"/>
                                  </p:stCondLst>
                                  <p:childTnLst>
                                    <p:animEffect transition="out" filter="dissolve">
                                      <p:cBhvr>
                                        <p:cTn id="24" dur="500"/>
                                        <p:tgtEl>
                                          <p:spTgt spid="42"/>
                                        </p:tgtEl>
                                      </p:cBhvr>
                                    </p:animEffect>
                                    <p:set>
                                      <p:cBhvr>
                                        <p:cTn id="25" dur="1" fill="hold">
                                          <p:stCondLst>
                                            <p:cond delay="499"/>
                                          </p:stCondLst>
                                        </p:cTn>
                                        <p:tgtEl>
                                          <p:spTgt spid="42"/>
                                        </p:tgtEl>
                                        <p:attrNameLst>
                                          <p:attrName>style.visibility</p:attrName>
                                        </p:attrNameLst>
                                      </p:cBhvr>
                                      <p:to>
                                        <p:strVal val="hidden"/>
                                      </p:to>
                                    </p:set>
                                  </p:childTnLst>
                                </p:cTn>
                              </p:par>
                              <p:par>
                                <p:cTn id="26" presetID="9" presetClass="exit" presetSubtype="0" fill="hold" grpId="0" nodeType="withEffect">
                                  <p:stCondLst>
                                    <p:cond delay="0"/>
                                  </p:stCondLst>
                                  <p:childTnLst>
                                    <p:animEffect transition="out" filter="dissolve">
                                      <p:cBhvr>
                                        <p:cTn id="27" dur="500"/>
                                        <p:tgtEl>
                                          <p:spTgt spid="41"/>
                                        </p:tgtEl>
                                      </p:cBhvr>
                                    </p:animEffect>
                                    <p:set>
                                      <p:cBhvr>
                                        <p:cTn id="28" dur="1" fill="hold">
                                          <p:stCondLst>
                                            <p:cond delay="499"/>
                                          </p:stCondLst>
                                        </p:cTn>
                                        <p:tgtEl>
                                          <p:spTgt spid="41"/>
                                        </p:tgtEl>
                                        <p:attrNameLst>
                                          <p:attrName>style.visibility</p:attrName>
                                        </p:attrNameLst>
                                      </p:cBhvr>
                                      <p:to>
                                        <p:strVal val="hidden"/>
                                      </p:to>
                                    </p:set>
                                  </p:childTnLst>
                                </p:cTn>
                              </p:par>
                              <p:par>
                                <p:cTn id="29" presetID="9" presetClass="exit" presetSubtype="0" fill="hold" nodeType="withEffect">
                                  <p:stCondLst>
                                    <p:cond delay="0"/>
                                  </p:stCondLst>
                                  <p:childTnLst>
                                    <p:animEffect transition="out" filter="dissolve">
                                      <p:cBhvr>
                                        <p:cTn id="30" dur="500"/>
                                        <p:tgtEl>
                                          <p:spTgt spid="24"/>
                                        </p:tgtEl>
                                      </p:cBhvr>
                                    </p:animEffect>
                                    <p:set>
                                      <p:cBhvr>
                                        <p:cTn id="31" dur="1" fill="hold">
                                          <p:stCondLst>
                                            <p:cond delay="499"/>
                                          </p:stCondLst>
                                        </p:cTn>
                                        <p:tgtEl>
                                          <p:spTgt spid="24"/>
                                        </p:tgtEl>
                                        <p:attrNameLst>
                                          <p:attrName>style.visibility</p:attrName>
                                        </p:attrNameLst>
                                      </p:cBhvr>
                                      <p:to>
                                        <p:strVal val="hidden"/>
                                      </p:to>
                                    </p:set>
                                  </p:childTnLst>
                                </p:cTn>
                              </p:par>
                              <p:par>
                                <p:cTn id="32" presetID="9" presetClass="exit" presetSubtype="0" fill="hold" grpId="2" nodeType="withEffect">
                                  <p:stCondLst>
                                    <p:cond delay="0"/>
                                  </p:stCondLst>
                                  <p:childTnLst>
                                    <p:animEffect transition="out" filter="dissolve">
                                      <p:cBhvr>
                                        <p:cTn id="33" dur="500"/>
                                        <p:tgtEl>
                                          <p:spTgt spid="27"/>
                                        </p:tgtEl>
                                      </p:cBhvr>
                                    </p:animEffect>
                                    <p:set>
                                      <p:cBhvr>
                                        <p:cTn id="34" dur="1" fill="hold">
                                          <p:stCondLst>
                                            <p:cond delay="499"/>
                                          </p:stCondLst>
                                        </p:cTn>
                                        <p:tgtEl>
                                          <p:spTgt spid="27"/>
                                        </p:tgtEl>
                                        <p:attrNameLst>
                                          <p:attrName>style.visibility</p:attrName>
                                        </p:attrNameLst>
                                      </p:cBhvr>
                                      <p:to>
                                        <p:strVal val="hidden"/>
                                      </p:to>
                                    </p:set>
                                  </p:childTnLst>
                                </p:cTn>
                              </p:par>
                              <p:par>
                                <p:cTn id="35" presetID="9" presetClass="exit" presetSubtype="0" fill="hold" nodeType="withEffect">
                                  <p:stCondLst>
                                    <p:cond delay="0"/>
                                  </p:stCondLst>
                                  <p:childTnLst>
                                    <p:animEffect transition="out" filter="dissolve">
                                      <p:cBhvr>
                                        <p:cTn id="36" dur="500"/>
                                        <p:tgtEl>
                                          <p:spTgt spid="22"/>
                                        </p:tgtEl>
                                      </p:cBhvr>
                                    </p:animEffect>
                                    <p:set>
                                      <p:cBhvr>
                                        <p:cTn id="37" dur="1" fill="hold">
                                          <p:stCondLst>
                                            <p:cond delay="499"/>
                                          </p:stCondLst>
                                        </p:cTn>
                                        <p:tgtEl>
                                          <p:spTgt spid="22"/>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43"/>
                                        </p:tgtEl>
                                        <p:attrNameLst>
                                          <p:attrName>style.visibility</p:attrName>
                                        </p:attrNameLst>
                                      </p:cBhvr>
                                      <p:to>
                                        <p:strVal val="visible"/>
                                      </p:to>
                                    </p:set>
                                    <p:animEffect transition="in" filter="wipe(left)">
                                      <p:cBhvr>
                                        <p:cTn id="42" dur="500"/>
                                        <p:tgtEl>
                                          <p:spTgt spid="43"/>
                                        </p:tgtEl>
                                      </p:cBhvr>
                                    </p:animEffect>
                                  </p:childTnLst>
                                </p:cTn>
                              </p:par>
                            </p:childTnLst>
                          </p:cTn>
                        </p:par>
                        <p:par>
                          <p:cTn id="43" fill="hold">
                            <p:stCondLst>
                              <p:cond delay="500"/>
                            </p:stCondLst>
                            <p:childTnLst>
                              <p:par>
                                <p:cTn id="44" presetID="22" presetClass="exit" presetSubtype="8" fill="hold" grpId="1" nodeType="afterEffect">
                                  <p:stCondLst>
                                    <p:cond delay="0"/>
                                  </p:stCondLst>
                                  <p:childTnLst>
                                    <p:animEffect transition="out" filter="wipe(left)">
                                      <p:cBhvr>
                                        <p:cTn id="45" dur="500"/>
                                        <p:tgtEl>
                                          <p:spTgt spid="43"/>
                                        </p:tgtEl>
                                      </p:cBhvr>
                                    </p:animEffect>
                                    <p:set>
                                      <p:cBhvr>
                                        <p:cTn id="46" dur="1" fill="hold">
                                          <p:stCondLst>
                                            <p:cond delay="499"/>
                                          </p:stCondLst>
                                        </p:cTn>
                                        <p:tgtEl>
                                          <p:spTgt spid="43"/>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23" presetClass="entr" presetSubtype="16" fill="hold" grpId="4" nodeType="clickEffect">
                                  <p:stCondLst>
                                    <p:cond delay="0"/>
                                  </p:stCondLst>
                                  <p:childTnLst>
                                    <p:set>
                                      <p:cBhvr>
                                        <p:cTn id="50" dur="1" fill="hold">
                                          <p:stCondLst>
                                            <p:cond delay="0"/>
                                          </p:stCondLst>
                                        </p:cTn>
                                        <p:tgtEl>
                                          <p:spTgt spid="51"/>
                                        </p:tgtEl>
                                        <p:attrNameLst>
                                          <p:attrName>style.visibility</p:attrName>
                                        </p:attrNameLst>
                                      </p:cBhvr>
                                      <p:to>
                                        <p:strVal val="visible"/>
                                      </p:to>
                                    </p:set>
                                    <p:anim calcmode="lin" valueType="num">
                                      <p:cBhvr>
                                        <p:cTn id="51" dur="200" fill="hold"/>
                                        <p:tgtEl>
                                          <p:spTgt spid="51"/>
                                        </p:tgtEl>
                                        <p:attrNameLst>
                                          <p:attrName>ppt_w</p:attrName>
                                        </p:attrNameLst>
                                      </p:cBhvr>
                                      <p:tavLst>
                                        <p:tav tm="0">
                                          <p:val>
                                            <p:fltVal val="0"/>
                                          </p:val>
                                        </p:tav>
                                        <p:tav tm="100000">
                                          <p:val>
                                            <p:strVal val="#ppt_w"/>
                                          </p:val>
                                        </p:tav>
                                      </p:tavLst>
                                    </p:anim>
                                    <p:anim calcmode="lin" valueType="num">
                                      <p:cBhvr>
                                        <p:cTn id="52" dur="200" fill="hold"/>
                                        <p:tgtEl>
                                          <p:spTgt spid="51"/>
                                        </p:tgtEl>
                                        <p:attrNameLst>
                                          <p:attrName>ppt_h</p:attrName>
                                        </p:attrNameLst>
                                      </p:cBhvr>
                                      <p:tavLst>
                                        <p:tav tm="0">
                                          <p:val>
                                            <p:fltVal val="0"/>
                                          </p:val>
                                        </p:tav>
                                        <p:tav tm="100000">
                                          <p:val>
                                            <p:strVal val="#ppt_h"/>
                                          </p:val>
                                        </p:tav>
                                      </p:tavLst>
                                    </p:anim>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1" grpId="0" animBg="1"/>
      <p:bldP spid="27" grpId="0" animBg="1"/>
      <p:bldP spid="27" grpId="1" animBg="1"/>
      <p:bldP spid="27" grpId="2" animBg="1"/>
      <p:bldP spid="43" grpId="0"/>
      <p:bldP spid="43" grpId="1"/>
      <p:bldP spid="51" grpId="4"/>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a:xfrm>
            <a:off x="7814239" y="1778696"/>
            <a:ext cx="3954483" cy="4351338"/>
          </a:xfrm>
        </p:spPr>
        <p:txBody>
          <a:bodyPr/>
          <a:lstStyle/>
          <a:p>
            <a:r>
              <a:rPr lang="en-CA" dirty="0">
                <a:solidFill>
                  <a:schemeClr val="tx1"/>
                </a:solidFill>
              </a:rPr>
              <a:t>In conducting the first step of the </a:t>
            </a:r>
            <a:r>
              <a:rPr lang="en-CA" dirty="0" smtClean="0">
                <a:solidFill>
                  <a:schemeClr val="tx1"/>
                </a:solidFill>
              </a:rPr>
              <a:t>two-step </a:t>
            </a:r>
            <a:r>
              <a:rPr lang="en-CA" dirty="0">
                <a:solidFill>
                  <a:schemeClr val="tx1"/>
                </a:solidFill>
              </a:rPr>
              <a:t>fair dealing test, the stated purposes should be </a:t>
            </a:r>
            <a:r>
              <a:rPr lang="en-CA" dirty="0" smtClean="0">
                <a:solidFill>
                  <a:schemeClr val="tx1"/>
                </a:solidFill>
              </a:rPr>
              <a:t>interpreted:</a:t>
            </a:r>
          </a:p>
          <a:p>
            <a:pPr lvl="1"/>
            <a:r>
              <a:rPr lang="en-CA" dirty="0" smtClean="0">
                <a:solidFill>
                  <a:schemeClr val="tx1"/>
                </a:solidFill>
              </a:rPr>
              <a:t>Narrowly/restrictively</a:t>
            </a:r>
          </a:p>
          <a:p>
            <a:pPr lvl="1"/>
            <a:r>
              <a:rPr lang="en-CA" b="1" dirty="0" smtClean="0">
                <a:solidFill>
                  <a:srgbClr val="879F3D"/>
                </a:solidFill>
              </a:rPr>
              <a:t>Broadly/liberally</a:t>
            </a:r>
          </a:p>
          <a:p>
            <a:pPr lvl="1"/>
            <a:r>
              <a:rPr lang="en-CA" dirty="0" smtClean="0">
                <a:solidFill>
                  <a:schemeClr val="tx1"/>
                </a:solidFill>
              </a:rPr>
              <a:t>Only </a:t>
            </a:r>
            <a:r>
              <a:rPr lang="en-CA" dirty="0">
                <a:solidFill>
                  <a:schemeClr val="tx1"/>
                </a:solidFill>
              </a:rPr>
              <a:t>by a Major League Baseball heavy hitter</a:t>
            </a:r>
          </a:p>
          <a:p>
            <a:endParaRPr lang="en-CA" dirty="0">
              <a:solidFill>
                <a:schemeClr val="tx1"/>
              </a:solidFill>
            </a:endParaRPr>
          </a:p>
          <a:p>
            <a:endParaRPr lang="en-CA" dirty="0"/>
          </a:p>
        </p:txBody>
      </p:sp>
      <p:sp>
        <p:nvSpPr>
          <p:cNvPr id="3" name="Text Placeholder 2"/>
          <p:cNvSpPr>
            <a:spLocks noGrp="1"/>
          </p:cNvSpPr>
          <p:nvPr>
            <p:ph type="body" sz="quarter" idx="16"/>
          </p:nvPr>
        </p:nvSpPr>
        <p:spPr>
          <a:xfrm>
            <a:off x="190591" y="1778696"/>
            <a:ext cx="7932135" cy="4351338"/>
          </a:xfrm>
        </p:spPr>
        <p:txBody>
          <a:bodyPr/>
          <a:lstStyle/>
          <a:p>
            <a:r>
              <a:rPr lang="en-CA" dirty="0">
                <a:solidFill>
                  <a:schemeClr val="tx1"/>
                </a:solidFill>
              </a:rPr>
              <a:t>A fair dealing analysis </a:t>
            </a:r>
            <a:r>
              <a:rPr lang="en-CA" dirty="0" smtClean="0">
                <a:solidFill>
                  <a:schemeClr val="tx1"/>
                </a:solidFill>
              </a:rPr>
              <a:t>consists of: </a:t>
            </a:r>
          </a:p>
          <a:p>
            <a:pPr lvl="1"/>
            <a:r>
              <a:rPr lang="en-CA" dirty="0" smtClean="0">
                <a:solidFill>
                  <a:schemeClr val="tx1"/>
                </a:solidFill>
              </a:rPr>
              <a:t>A one-step </a:t>
            </a:r>
            <a:r>
              <a:rPr lang="en-CA" dirty="0">
                <a:solidFill>
                  <a:schemeClr val="tx1"/>
                </a:solidFill>
              </a:rPr>
              <a:t>test that determines if the purpose for using the work matches at least one of the purposes listed in the </a:t>
            </a:r>
            <a:r>
              <a:rPr lang="en-CA" i="1" dirty="0">
                <a:solidFill>
                  <a:schemeClr val="tx1"/>
                </a:solidFill>
              </a:rPr>
              <a:t>Copyright </a:t>
            </a:r>
            <a:r>
              <a:rPr lang="en-CA" i="1" dirty="0" smtClean="0">
                <a:solidFill>
                  <a:schemeClr val="tx1"/>
                </a:solidFill>
              </a:rPr>
              <a:t>Act</a:t>
            </a:r>
          </a:p>
          <a:p>
            <a:pPr lvl="1"/>
            <a:r>
              <a:rPr lang="en-CA" b="1" dirty="0" smtClean="0">
                <a:solidFill>
                  <a:srgbClr val="879F3D"/>
                </a:solidFill>
              </a:rPr>
              <a:t>A two-step </a:t>
            </a:r>
            <a:r>
              <a:rPr lang="en-CA" b="1" dirty="0">
                <a:solidFill>
                  <a:srgbClr val="879F3D"/>
                </a:solidFill>
              </a:rPr>
              <a:t>test that involves assessing if the purpose for using the work matches at least one the purposes listed in the </a:t>
            </a:r>
            <a:r>
              <a:rPr lang="en-CA" b="1" i="1" dirty="0">
                <a:solidFill>
                  <a:srgbClr val="879F3D"/>
                </a:solidFill>
              </a:rPr>
              <a:t>Copyright Act</a:t>
            </a:r>
            <a:r>
              <a:rPr lang="en-CA" b="1" dirty="0">
                <a:solidFill>
                  <a:srgbClr val="879F3D"/>
                </a:solidFill>
              </a:rPr>
              <a:t>, and then evaluating fairness based on considering the six factors noted by the Supreme Court of Canada </a:t>
            </a:r>
            <a:endParaRPr lang="en-CA" b="1" dirty="0" smtClean="0">
              <a:solidFill>
                <a:srgbClr val="879F3D"/>
              </a:solidFill>
            </a:endParaRPr>
          </a:p>
          <a:p>
            <a:pPr lvl="1"/>
            <a:r>
              <a:rPr lang="en-CA" dirty="0" smtClean="0">
                <a:solidFill>
                  <a:schemeClr val="tx1"/>
                </a:solidFill>
              </a:rPr>
              <a:t>A six-step </a:t>
            </a:r>
            <a:r>
              <a:rPr lang="en-CA" dirty="0">
                <a:solidFill>
                  <a:schemeClr val="tx1"/>
                </a:solidFill>
              </a:rPr>
              <a:t>test that determines fairness based on considering the six factors noted by the Supreme Court of </a:t>
            </a:r>
            <a:r>
              <a:rPr lang="en-CA" dirty="0" smtClean="0">
                <a:solidFill>
                  <a:schemeClr val="tx1"/>
                </a:solidFill>
              </a:rPr>
              <a:t>Canada</a:t>
            </a:r>
          </a:p>
          <a:p>
            <a:pPr lvl="1"/>
            <a:r>
              <a:rPr lang="en-CA" dirty="0" smtClean="0">
                <a:solidFill>
                  <a:schemeClr val="tx1"/>
                </a:solidFill>
              </a:rPr>
              <a:t>A 48-step </a:t>
            </a:r>
            <a:r>
              <a:rPr lang="en-CA" dirty="0">
                <a:solidFill>
                  <a:schemeClr val="tx1"/>
                </a:solidFill>
              </a:rPr>
              <a:t>test analyzing fairness for every purpose and every </a:t>
            </a:r>
            <a:r>
              <a:rPr lang="en-CA" dirty="0" smtClean="0">
                <a:solidFill>
                  <a:schemeClr val="tx1"/>
                </a:solidFill>
              </a:rPr>
              <a:t>factor</a:t>
            </a:r>
          </a:p>
          <a:p>
            <a:pPr lvl="1"/>
            <a:r>
              <a:rPr lang="en-CA" dirty="0" smtClean="0">
                <a:solidFill>
                  <a:schemeClr val="tx1"/>
                </a:solidFill>
              </a:rPr>
              <a:t>Roll </a:t>
            </a:r>
            <a:r>
              <a:rPr lang="en-CA" dirty="0">
                <a:solidFill>
                  <a:schemeClr val="tx1"/>
                </a:solidFill>
              </a:rPr>
              <a:t>a pair of dice </a:t>
            </a:r>
            <a:r>
              <a:rPr lang="en-CA" dirty="0" smtClean="0">
                <a:solidFill>
                  <a:schemeClr val="tx1"/>
                </a:solidFill>
              </a:rPr>
              <a:t>– snake </a:t>
            </a:r>
            <a:r>
              <a:rPr lang="en-CA" dirty="0">
                <a:solidFill>
                  <a:schemeClr val="tx1"/>
                </a:solidFill>
              </a:rPr>
              <a:t>eyes, box cars or a 7 and the dealing is fair, if not the dealing is unfair</a:t>
            </a:r>
          </a:p>
          <a:p>
            <a:endParaRPr lang="en-CA" dirty="0"/>
          </a:p>
        </p:txBody>
      </p:sp>
    </p:spTree>
    <p:extLst>
      <p:ext uri="{BB962C8B-B14F-4D97-AF65-F5344CB8AC3E}">
        <p14:creationId xmlns:p14="http://schemas.microsoft.com/office/powerpoint/2010/main" val="221759829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a:lstStyle/>
          <a:p>
            <a:pPr>
              <a:buFont typeface="+mj-lt"/>
              <a:buAutoNum type="arabicPeriod" startAt="4"/>
            </a:pPr>
            <a:r>
              <a:rPr lang="en-CA" dirty="0">
                <a:solidFill>
                  <a:schemeClr val="tx1"/>
                </a:solidFill>
              </a:rPr>
              <a:t>When considering fairness in the second step of the two-step test, each factor should be considered in isolation with no consideration of how the factors </a:t>
            </a:r>
            <a:r>
              <a:rPr lang="en-CA" dirty="0" smtClean="0">
                <a:solidFill>
                  <a:schemeClr val="tx1"/>
                </a:solidFill>
              </a:rPr>
              <a:t>relate.</a:t>
            </a:r>
          </a:p>
          <a:p>
            <a:pPr lvl="1"/>
            <a:r>
              <a:rPr lang="en-CA" dirty="0" smtClean="0">
                <a:solidFill>
                  <a:schemeClr val="tx1"/>
                </a:solidFill>
              </a:rPr>
              <a:t>True </a:t>
            </a:r>
          </a:p>
          <a:p>
            <a:pPr lvl="1"/>
            <a:r>
              <a:rPr lang="en-CA" b="1" dirty="0" smtClean="0">
                <a:solidFill>
                  <a:srgbClr val="879F3D"/>
                </a:solidFill>
              </a:rPr>
              <a:t>False</a:t>
            </a:r>
            <a:endParaRPr lang="en-CA" b="1" dirty="0">
              <a:solidFill>
                <a:srgbClr val="879F3D"/>
              </a:solidFill>
            </a:endParaRPr>
          </a:p>
          <a:p>
            <a:pPr>
              <a:buAutoNum type="arabicPeriod" startAt="4"/>
            </a:pPr>
            <a:endParaRPr lang="en-CA" dirty="0"/>
          </a:p>
        </p:txBody>
      </p:sp>
      <p:sp>
        <p:nvSpPr>
          <p:cNvPr id="3" name="Text Placeholder 2"/>
          <p:cNvSpPr>
            <a:spLocks noGrp="1"/>
          </p:cNvSpPr>
          <p:nvPr>
            <p:ph type="body" sz="quarter" idx="16"/>
          </p:nvPr>
        </p:nvSpPr>
        <p:spPr/>
        <p:txBody>
          <a:bodyPr/>
          <a:lstStyle/>
          <a:p>
            <a:pPr>
              <a:buFont typeface="+mj-lt"/>
              <a:buAutoNum type="arabicPeriod" startAt="3"/>
            </a:pPr>
            <a:r>
              <a:rPr lang="en-CA" dirty="0">
                <a:solidFill>
                  <a:schemeClr val="tx1"/>
                </a:solidFill>
              </a:rPr>
              <a:t>Identify the six factors in the fair dealing </a:t>
            </a:r>
            <a:r>
              <a:rPr lang="en-CA" dirty="0" smtClean="0">
                <a:solidFill>
                  <a:schemeClr val="tx1"/>
                </a:solidFill>
              </a:rPr>
              <a:t>assessment:</a:t>
            </a:r>
          </a:p>
          <a:p>
            <a:pPr lvl="1"/>
            <a:r>
              <a:rPr lang="en-CA" b="1" dirty="0" smtClean="0">
                <a:solidFill>
                  <a:srgbClr val="879F3D"/>
                </a:solidFill>
              </a:rPr>
              <a:t>Nature</a:t>
            </a:r>
          </a:p>
          <a:p>
            <a:pPr lvl="1"/>
            <a:r>
              <a:rPr lang="en-CA" dirty="0" smtClean="0">
                <a:solidFill>
                  <a:schemeClr val="tx1"/>
                </a:solidFill>
              </a:rPr>
              <a:t>Novelty</a:t>
            </a:r>
          </a:p>
          <a:p>
            <a:pPr lvl="1"/>
            <a:r>
              <a:rPr lang="en-CA" b="1" dirty="0" smtClean="0">
                <a:solidFill>
                  <a:srgbClr val="879F3D"/>
                </a:solidFill>
              </a:rPr>
              <a:t>Amount</a:t>
            </a:r>
          </a:p>
          <a:p>
            <a:pPr lvl="1"/>
            <a:r>
              <a:rPr lang="en-CA" dirty="0" smtClean="0">
                <a:solidFill>
                  <a:schemeClr val="tx1"/>
                </a:solidFill>
              </a:rPr>
              <a:t>Cost</a:t>
            </a:r>
          </a:p>
          <a:p>
            <a:pPr lvl="1"/>
            <a:r>
              <a:rPr lang="en-CA" b="1" dirty="0" smtClean="0">
                <a:solidFill>
                  <a:srgbClr val="879F3D"/>
                </a:solidFill>
              </a:rPr>
              <a:t>Effect</a:t>
            </a:r>
          </a:p>
          <a:p>
            <a:pPr lvl="1"/>
            <a:r>
              <a:rPr lang="en-CA" b="1" dirty="0" smtClean="0">
                <a:solidFill>
                  <a:srgbClr val="879F3D"/>
                </a:solidFill>
              </a:rPr>
              <a:t>Character</a:t>
            </a:r>
          </a:p>
          <a:p>
            <a:pPr lvl="1"/>
            <a:r>
              <a:rPr lang="en-CA" b="1" dirty="0" smtClean="0">
                <a:solidFill>
                  <a:srgbClr val="879F3D"/>
                </a:solidFill>
              </a:rPr>
              <a:t>Purpose</a:t>
            </a:r>
          </a:p>
          <a:p>
            <a:pPr lvl="1"/>
            <a:r>
              <a:rPr lang="en-CA" dirty="0" smtClean="0">
                <a:solidFill>
                  <a:schemeClr val="tx1"/>
                </a:solidFill>
              </a:rPr>
              <a:t>Coolness</a:t>
            </a:r>
          </a:p>
          <a:p>
            <a:pPr lvl="1"/>
            <a:r>
              <a:rPr lang="en-CA" dirty="0" smtClean="0">
                <a:solidFill>
                  <a:schemeClr val="tx1"/>
                </a:solidFill>
              </a:rPr>
              <a:t>Popularity</a:t>
            </a:r>
          </a:p>
          <a:p>
            <a:pPr lvl="1"/>
            <a:r>
              <a:rPr lang="en-CA" b="1" dirty="0" smtClean="0">
                <a:solidFill>
                  <a:srgbClr val="879F3D"/>
                </a:solidFill>
              </a:rPr>
              <a:t>Alternatives</a:t>
            </a:r>
          </a:p>
          <a:p>
            <a:pPr lvl="1"/>
            <a:r>
              <a:rPr lang="en-CA" dirty="0" smtClean="0">
                <a:solidFill>
                  <a:schemeClr val="tx1"/>
                </a:solidFill>
              </a:rPr>
              <a:t>Fairness </a:t>
            </a:r>
            <a:endParaRPr lang="en-CA" dirty="0">
              <a:solidFill>
                <a:schemeClr val="tx1"/>
              </a:solidFill>
            </a:endParaRPr>
          </a:p>
          <a:p>
            <a:pPr>
              <a:buAutoNum type="arabicPeriod" startAt="3"/>
            </a:pPr>
            <a:endParaRPr lang="en-CA" dirty="0"/>
          </a:p>
        </p:txBody>
      </p:sp>
    </p:spTree>
    <p:extLst>
      <p:ext uri="{BB962C8B-B14F-4D97-AF65-F5344CB8AC3E}">
        <p14:creationId xmlns:p14="http://schemas.microsoft.com/office/powerpoint/2010/main" val="116214563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a:lstStyle/>
          <a:p>
            <a:pPr>
              <a:buFont typeface="+mj-lt"/>
              <a:buAutoNum type="arabicPeriod" startAt="6"/>
            </a:pPr>
            <a:r>
              <a:rPr lang="en-CA" dirty="0">
                <a:solidFill>
                  <a:schemeClr val="tx1"/>
                </a:solidFill>
              </a:rPr>
              <a:t>To conclude a fair dealing assessment you must have a minimum of how many factors weight towards </a:t>
            </a:r>
            <a:r>
              <a:rPr lang="en-CA" dirty="0" smtClean="0">
                <a:solidFill>
                  <a:schemeClr val="tx1"/>
                </a:solidFill>
              </a:rPr>
              <a:t>fairness?</a:t>
            </a:r>
          </a:p>
          <a:p>
            <a:pPr lvl="1"/>
            <a:r>
              <a:rPr lang="en-CA" dirty="0" smtClean="0">
                <a:solidFill>
                  <a:schemeClr val="tx1"/>
                </a:solidFill>
              </a:rPr>
              <a:t>Three </a:t>
            </a:r>
            <a:r>
              <a:rPr lang="en-CA" dirty="0">
                <a:solidFill>
                  <a:schemeClr val="tx1"/>
                </a:solidFill>
              </a:rPr>
              <a:t>factors (50</a:t>
            </a:r>
            <a:r>
              <a:rPr lang="en-CA" dirty="0" smtClean="0">
                <a:solidFill>
                  <a:schemeClr val="tx1"/>
                </a:solidFill>
              </a:rPr>
              <a:t>%)</a:t>
            </a:r>
          </a:p>
          <a:p>
            <a:pPr lvl="1"/>
            <a:r>
              <a:rPr lang="en-CA" dirty="0" smtClean="0">
                <a:solidFill>
                  <a:schemeClr val="tx1"/>
                </a:solidFill>
              </a:rPr>
              <a:t>Four </a:t>
            </a:r>
            <a:r>
              <a:rPr lang="en-CA" dirty="0">
                <a:solidFill>
                  <a:schemeClr val="tx1"/>
                </a:solidFill>
              </a:rPr>
              <a:t>factors (66</a:t>
            </a:r>
            <a:r>
              <a:rPr lang="en-CA" dirty="0" smtClean="0">
                <a:solidFill>
                  <a:schemeClr val="tx1"/>
                </a:solidFill>
              </a:rPr>
              <a:t>%)</a:t>
            </a:r>
          </a:p>
          <a:p>
            <a:pPr lvl="1"/>
            <a:r>
              <a:rPr lang="en-CA" dirty="0" smtClean="0">
                <a:solidFill>
                  <a:schemeClr val="tx1"/>
                </a:solidFill>
              </a:rPr>
              <a:t>Six </a:t>
            </a:r>
            <a:r>
              <a:rPr lang="en-CA" dirty="0">
                <a:solidFill>
                  <a:schemeClr val="tx1"/>
                </a:solidFill>
              </a:rPr>
              <a:t>factors (100</a:t>
            </a:r>
            <a:r>
              <a:rPr lang="en-CA" dirty="0" smtClean="0">
                <a:solidFill>
                  <a:schemeClr val="tx1"/>
                </a:solidFill>
              </a:rPr>
              <a:t>%)</a:t>
            </a:r>
          </a:p>
          <a:p>
            <a:pPr lvl="1"/>
            <a:r>
              <a:rPr lang="en-CA" b="1" dirty="0" smtClean="0">
                <a:solidFill>
                  <a:srgbClr val="879F3D"/>
                </a:solidFill>
              </a:rPr>
              <a:t>There </a:t>
            </a:r>
            <a:r>
              <a:rPr lang="en-CA" b="1" dirty="0">
                <a:solidFill>
                  <a:srgbClr val="879F3D"/>
                </a:solidFill>
              </a:rPr>
              <a:t>is no formula, checklist, or scorecard that involves considering all six factors and the relationship among </a:t>
            </a:r>
            <a:r>
              <a:rPr lang="en-CA" b="1" dirty="0" smtClean="0">
                <a:solidFill>
                  <a:srgbClr val="879F3D"/>
                </a:solidFill>
              </a:rPr>
              <a:t>them</a:t>
            </a:r>
            <a:endParaRPr lang="en-CA" b="1" dirty="0">
              <a:solidFill>
                <a:srgbClr val="879F3D"/>
              </a:solidFill>
            </a:endParaRPr>
          </a:p>
        </p:txBody>
      </p:sp>
      <p:sp>
        <p:nvSpPr>
          <p:cNvPr id="3" name="Text Placeholder 2"/>
          <p:cNvSpPr>
            <a:spLocks noGrp="1"/>
          </p:cNvSpPr>
          <p:nvPr>
            <p:ph type="body" sz="quarter" idx="16"/>
          </p:nvPr>
        </p:nvSpPr>
        <p:spPr/>
        <p:txBody>
          <a:bodyPr/>
          <a:lstStyle/>
          <a:p>
            <a:pPr>
              <a:buFont typeface="+mj-lt"/>
              <a:buAutoNum type="arabicPeriod" startAt="5"/>
            </a:pPr>
            <a:r>
              <a:rPr lang="en-CA" dirty="0">
                <a:solidFill>
                  <a:schemeClr val="tx1"/>
                </a:solidFill>
              </a:rPr>
              <a:t>You can only proceed to the second (considering the six factors) if you pass the first step (meeting at least one of the allowable purposes).</a:t>
            </a:r>
            <a:r>
              <a:rPr lang="en-CA" dirty="0">
                <a:solidFill>
                  <a:schemeClr val="accent6"/>
                </a:solidFill>
              </a:rPr>
              <a:t> </a:t>
            </a:r>
            <a:endParaRPr lang="en-CA" dirty="0" smtClean="0">
              <a:solidFill>
                <a:schemeClr val="accent6"/>
              </a:solidFill>
            </a:endParaRPr>
          </a:p>
          <a:p>
            <a:pPr lvl="1"/>
            <a:r>
              <a:rPr lang="en-CA" b="1" dirty="0" smtClean="0">
                <a:solidFill>
                  <a:srgbClr val="879F3D"/>
                </a:solidFill>
              </a:rPr>
              <a:t>True</a:t>
            </a:r>
          </a:p>
          <a:p>
            <a:pPr lvl="1"/>
            <a:r>
              <a:rPr lang="en-CA" dirty="0" smtClean="0">
                <a:solidFill>
                  <a:schemeClr val="tx1"/>
                </a:solidFill>
              </a:rPr>
              <a:t>False</a:t>
            </a:r>
            <a:endParaRPr lang="en-CA" dirty="0">
              <a:solidFill>
                <a:schemeClr val="tx1"/>
              </a:solidFill>
            </a:endParaRPr>
          </a:p>
        </p:txBody>
      </p:sp>
    </p:spTree>
    <p:extLst>
      <p:ext uri="{BB962C8B-B14F-4D97-AF65-F5344CB8AC3E}">
        <p14:creationId xmlns:p14="http://schemas.microsoft.com/office/powerpoint/2010/main" val="412304520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a:xfrm>
            <a:off x="851191" y="1684861"/>
            <a:ext cx="10905379" cy="4250430"/>
          </a:xfrm>
        </p:spPr>
        <p:txBody>
          <a:bodyPr/>
          <a:lstStyle/>
          <a:p>
            <a:pPr marL="457200" indent="-457200"/>
            <a:r>
              <a:rPr lang="en-US" sz="1800" dirty="0"/>
              <a:t>Canadian Association of Research Libraries. (2024). </a:t>
            </a:r>
            <a:r>
              <a:rPr lang="en-US" sz="1800" i="1" dirty="0"/>
              <a:t>Code of Best Practices in Fair Dealing for Open Educational Resources: A Guide for Authors, Adapters &amp; Adopters of Openly Licensed Teaching and Learning Materials in Canada</a:t>
            </a:r>
            <a:r>
              <a:rPr lang="en-US" sz="1800" dirty="0"/>
              <a:t>. </a:t>
            </a:r>
            <a:r>
              <a:rPr lang="en-US" sz="1800" dirty="0">
                <a:hlinkClick r:id="rId3"/>
              </a:rPr>
              <a:t>https://www.carl-abrc.ca/wp-content/uploads/2024/02/CARL_Code_Best_Practices_FD_OER-1.pdf</a:t>
            </a:r>
            <a:endParaRPr lang="en-US" sz="1800" dirty="0"/>
          </a:p>
          <a:p>
            <a:pPr marL="457200" indent="-457200"/>
            <a:r>
              <a:rPr lang="en-US" sz="1800" dirty="0" smtClean="0"/>
              <a:t>Canadian </a:t>
            </a:r>
            <a:r>
              <a:rPr lang="en-US" sz="1800" dirty="0"/>
              <a:t>Association of University </a:t>
            </a:r>
            <a:r>
              <a:rPr lang="en-US" sz="1800" dirty="0" smtClean="0"/>
              <a:t>Teachers. </a:t>
            </a:r>
            <a:r>
              <a:rPr lang="en-US" sz="1800" dirty="0"/>
              <a:t>(2013). </a:t>
            </a:r>
            <a:r>
              <a:rPr lang="en-US" sz="1800" i="1" dirty="0"/>
              <a:t>CAUT guidelines for the use of copyrighted </a:t>
            </a:r>
            <a:r>
              <a:rPr lang="en-US" sz="1800" i="1" dirty="0" smtClean="0"/>
              <a:t>material</a:t>
            </a:r>
            <a:r>
              <a:rPr lang="en-US" sz="1800" dirty="0" smtClean="0"/>
              <a:t>. </a:t>
            </a:r>
            <a:r>
              <a:rPr lang="en-CA" sz="1800" dirty="0" smtClean="0">
                <a:hlinkClick r:id="rId4"/>
              </a:rPr>
              <a:t>https</a:t>
            </a:r>
            <a:r>
              <a:rPr lang="en-CA" sz="1800" dirty="0">
                <a:hlinkClick r:id="rId4"/>
              </a:rPr>
              <a:t>://www.caut.ca/docs/default-source/copyright/revised-caut-guidelines-for-the-use-of-copyrighted-material-(feb-2013).pdf</a:t>
            </a:r>
            <a:endParaRPr lang="en-US" sz="1800" dirty="0"/>
          </a:p>
          <a:p>
            <a:pPr marL="457200" indent="-457200"/>
            <a:r>
              <a:rPr lang="en-US" sz="1800" dirty="0"/>
              <a:t>Geist, </a:t>
            </a:r>
            <a:r>
              <a:rPr lang="en-US" sz="1800" dirty="0" smtClean="0"/>
              <a:t>M. </a:t>
            </a:r>
            <a:r>
              <a:rPr lang="en-US" sz="1800" dirty="0"/>
              <a:t>(</a:t>
            </a:r>
            <a:r>
              <a:rPr lang="en-US" sz="1800" dirty="0" smtClean="0"/>
              <a:t>2018</a:t>
            </a:r>
            <a:r>
              <a:rPr lang="en-US" sz="1800" dirty="0"/>
              <a:t>, February 28). </a:t>
            </a:r>
            <a:r>
              <a:rPr lang="en-CA" sz="1800" i="1" dirty="0"/>
              <a:t>Why fair dealing safeguards freedom of expression: The case of the Vancouver </a:t>
            </a:r>
            <a:r>
              <a:rPr lang="en-CA" sz="1800" i="1" dirty="0" smtClean="0"/>
              <a:t>aquarium.</a:t>
            </a:r>
            <a:r>
              <a:rPr lang="en-CA" sz="1800" dirty="0"/>
              <a:t> </a:t>
            </a:r>
            <a:r>
              <a:rPr lang="en-CA" sz="1800" dirty="0">
                <a:hlinkClick r:id="rId5"/>
              </a:rPr>
              <a:t>https://www.michaelgeist.ca/2018/02/fair-dealing-safeguards-freedom-expression-case-vancouver-aquarium</a:t>
            </a:r>
            <a:r>
              <a:rPr lang="en-CA" sz="1800" dirty="0" smtClean="0">
                <a:hlinkClick r:id="rId5"/>
              </a:rPr>
              <a:t>/</a:t>
            </a:r>
            <a:endParaRPr lang="en-CA" sz="1800" dirty="0"/>
          </a:p>
          <a:p>
            <a:pPr marL="457200" indent="-457200"/>
            <a:r>
              <a:rPr lang="en-CA" sz="1800" dirty="0"/>
              <a:t>University of Alberta Copyright </a:t>
            </a:r>
            <a:r>
              <a:rPr lang="en-CA" sz="1800" dirty="0" smtClean="0"/>
              <a:t>Office. </a:t>
            </a:r>
            <a:r>
              <a:rPr lang="en-CA" sz="1800" dirty="0"/>
              <a:t>(</a:t>
            </a:r>
            <a:r>
              <a:rPr lang="en-CA" sz="1800" dirty="0" err="1"/>
              <a:t>n.d.</a:t>
            </a:r>
            <a:r>
              <a:rPr lang="en-CA" sz="1800" dirty="0"/>
              <a:t>). </a:t>
            </a:r>
            <a:r>
              <a:rPr lang="en-CA" sz="1800" i="1" dirty="0"/>
              <a:t>Fair </a:t>
            </a:r>
            <a:r>
              <a:rPr lang="en-CA" sz="1800" i="1" dirty="0" smtClean="0"/>
              <a:t>dealing</a:t>
            </a:r>
            <a:r>
              <a:rPr lang="en-CA" sz="1800" dirty="0" smtClean="0"/>
              <a:t>. </a:t>
            </a:r>
            <a:r>
              <a:rPr lang="en-CA" sz="1800" dirty="0" smtClean="0">
                <a:hlinkClick r:id="rId6"/>
              </a:rPr>
              <a:t>https</a:t>
            </a:r>
            <a:r>
              <a:rPr lang="en-CA" sz="1800" dirty="0">
                <a:hlinkClick r:id="rId6"/>
              </a:rPr>
              <a:t>://www.ualberta.ca/faculty-and-staff/copyright/intro-to-copyright-law/fair-dealing/index.html</a:t>
            </a:r>
            <a:endParaRPr lang="en-CA" sz="1800" dirty="0"/>
          </a:p>
          <a:p>
            <a:pPr marL="457200" indent="-457200"/>
            <a:r>
              <a:rPr lang="en-CA" sz="1800" dirty="0"/>
              <a:t>University of </a:t>
            </a:r>
            <a:r>
              <a:rPr lang="en-CA" sz="1800" dirty="0" smtClean="0"/>
              <a:t>Ottawa Library. </a:t>
            </a:r>
            <a:r>
              <a:rPr lang="en-CA" sz="1800" dirty="0"/>
              <a:t>(</a:t>
            </a:r>
            <a:r>
              <a:rPr lang="en-CA" sz="1800" dirty="0" err="1"/>
              <a:t>n.d.</a:t>
            </a:r>
            <a:r>
              <a:rPr lang="en-CA" sz="1800" dirty="0"/>
              <a:t>). </a:t>
            </a:r>
            <a:r>
              <a:rPr lang="en-CA" sz="1800" i="1" dirty="0"/>
              <a:t>Fair dealing </a:t>
            </a:r>
            <a:r>
              <a:rPr lang="en-CA" sz="1800" i="1" dirty="0" smtClean="0"/>
              <a:t>guidelines</a:t>
            </a:r>
            <a:r>
              <a:rPr lang="en-CA" sz="1800" dirty="0" smtClean="0"/>
              <a:t>. </a:t>
            </a:r>
            <a:r>
              <a:rPr lang="en-CA" sz="1800" dirty="0" smtClean="0">
                <a:hlinkClick r:id="rId7"/>
              </a:rPr>
              <a:t>https</a:t>
            </a:r>
            <a:r>
              <a:rPr lang="en-CA" sz="1800" dirty="0">
                <a:hlinkClick r:id="rId7"/>
              </a:rPr>
              <a:t>://</a:t>
            </a:r>
            <a:r>
              <a:rPr lang="en-CA" sz="1800" dirty="0" smtClean="0">
                <a:hlinkClick r:id="rId7"/>
              </a:rPr>
              <a:t>www.uottawa.ca/library/copyright/what-is-copyright/exceptions-copyright/fair-dealing-guidelines</a:t>
            </a:r>
            <a:endParaRPr lang="en-US" sz="1800" dirty="0"/>
          </a:p>
          <a:p>
            <a:pPr marL="457200" indent="-457200"/>
            <a:r>
              <a:rPr lang="en-US" sz="1800" dirty="0"/>
              <a:t>University of </a:t>
            </a:r>
            <a:r>
              <a:rPr lang="en-US" sz="1800" dirty="0" smtClean="0"/>
              <a:t>Toronto. (2012). </a:t>
            </a:r>
            <a:r>
              <a:rPr lang="en-US" sz="1800" i="1" dirty="0"/>
              <a:t>Copyright basics </a:t>
            </a:r>
            <a:r>
              <a:rPr lang="en-US" sz="1800" i="1" dirty="0" smtClean="0"/>
              <a:t>&amp; FAQ</a:t>
            </a:r>
            <a:r>
              <a:rPr lang="en-US" sz="1800" dirty="0" smtClean="0"/>
              <a:t>. University of Toronto Libraries. </a:t>
            </a:r>
            <a:r>
              <a:rPr lang="en-US" sz="1800" dirty="0" smtClean="0">
                <a:hlinkClick r:id="rId8"/>
              </a:rPr>
              <a:t>https</a:t>
            </a:r>
            <a:r>
              <a:rPr lang="en-US" sz="1800" dirty="0">
                <a:hlinkClick r:id="rId8"/>
              </a:rPr>
              <a:t>://</a:t>
            </a:r>
            <a:r>
              <a:rPr lang="en-US" sz="1800" dirty="0" smtClean="0">
                <a:hlinkClick r:id="rId8"/>
              </a:rPr>
              <a:t>onesearch.library.utoronto.ca/sites/default/public/copyright/2023_copyrightbasics_faqs.pdf</a:t>
            </a:r>
            <a:endParaRPr lang="en-CA" sz="1800" dirty="0"/>
          </a:p>
          <a:p>
            <a:pPr marL="457200" indent="-457200"/>
            <a:endParaRPr lang="en-CA" sz="1800" dirty="0"/>
          </a:p>
        </p:txBody>
      </p:sp>
    </p:spTree>
    <p:extLst>
      <p:ext uri="{BB962C8B-B14F-4D97-AF65-F5344CB8AC3E}">
        <p14:creationId xmlns:p14="http://schemas.microsoft.com/office/powerpoint/2010/main" val="384863198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a:xfrm>
            <a:off x="851192" y="1793149"/>
            <a:ext cx="10502608" cy="4250430"/>
          </a:xfrm>
        </p:spPr>
        <p:txBody>
          <a:bodyPr/>
          <a:lstStyle/>
          <a:p>
            <a:pPr marL="360000" indent="-457200"/>
            <a:r>
              <a:rPr lang="en-CA" sz="1800" i="1" dirty="0" smtClean="0"/>
              <a:t>Alberta </a:t>
            </a:r>
            <a:r>
              <a:rPr lang="en-CA" sz="1800" i="1" dirty="0"/>
              <a:t>(Education) v. Canadian Copyright Licensing Agency (Access Copyright)</a:t>
            </a:r>
            <a:r>
              <a:rPr lang="en-CA" sz="1800" dirty="0"/>
              <a:t>, 2012 SCC 37, [2012] 2 </a:t>
            </a:r>
            <a:r>
              <a:rPr lang="en-CA" sz="1800" dirty="0" smtClean="0"/>
              <a:t>SCR </a:t>
            </a:r>
            <a:r>
              <a:rPr lang="en-CA" sz="1800" dirty="0"/>
              <a:t>345</a:t>
            </a:r>
            <a:r>
              <a:rPr lang="en-CA" sz="1800" dirty="0" smtClean="0"/>
              <a:t>. </a:t>
            </a:r>
            <a:r>
              <a:rPr lang="en-CA" sz="1800" dirty="0">
                <a:hlinkClick r:id="rId2"/>
              </a:rPr>
              <a:t>https://</a:t>
            </a:r>
            <a:r>
              <a:rPr lang="en-CA" sz="1800" dirty="0" smtClean="0">
                <a:hlinkClick r:id="rId2"/>
              </a:rPr>
              <a:t>scc-csc.lexum.com/scc-csc/scc-csc/en/item/9997/index.do</a:t>
            </a:r>
            <a:endParaRPr lang="en-CA" sz="1800" dirty="0"/>
          </a:p>
          <a:p>
            <a:pPr marL="360000" indent="-457200" defTabSz="457200">
              <a:lnSpc>
                <a:spcPct val="100000"/>
              </a:lnSpc>
              <a:defRPr/>
            </a:pPr>
            <a:r>
              <a:rPr lang="en-CA" sz="1800" i="1" dirty="0">
                <a:latin typeface="Arial" panose="020B0604020202020204" pitchFamily="34" charset="0"/>
                <a:cs typeface="Arial" panose="020B0604020202020204" pitchFamily="34" charset="0"/>
              </a:rPr>
              <a:t>CCH Canadian Ltd v. Law Society of Upper </a:t>
            </a:r>
            <a:r>
              <a:rPr lang="en-CA" sz="1800" i="1" dirty="0" smtClean="0">
                <a:latin typeface="Arial" panose="020B0604020202020204" pitchFamily="34" charset="0"/>
                <a:cs typeface="Arial" panose="020B0604020202020204" pitchFamily="34" charset="0"/>
              </a:rPr>
              <a:t>Canada</a:t>
            </a:r>
            <a:r>
              <a:rPr lang="en-CA" sz="1800" dirty="0" smtClean="0">
                <a:latin typeface="Arial" panose="020B0604020202020204" pitchFamily="34" charset="0"/>
                <a:cs typeface="Arial" panose="020B0604020202020204" pitchFamily="34" charset="0"/>
              </a:rPr>
              <a:t>, </a:t>
            </a:r>
            <a:r>
              <a:rPr lang="en-CA" sz="1800" dirty="0">
                <a:latin typeface="Arial" panose="020B0604020202020204" pitchFamily="34" charset="0"/>
                <a:cs typeface="Arial" panose="020B0604020202020204" pitchFamily="34" charset="0"/>
              </a:rPr>
              <a:t>2004 SCC </a:t>
            </a:r>
            <a:r>
              <a:rPr lang="en-CA" sz="1800" dirty="0" smtClean="0">
                <a:latin typeface="Arial" panose="020B0604020202020204" pitchFamily="34" charset="0"/>
                <a:cs typeface="Arial" panose="020B0604020202020204" pitchFamily="34" charset="0"/>
              </a:rPr>
              <a:t>13, </a:t>
            </a:r>
            <a:r>
              <a:rPr lang="en-CA" sz="1800" dirty="0">
                <a:latin typeface="Arial" panose="020B0604020202020204" pitchFamily="34" charset="0"/>
                <a:cs typeface="Arial" panose="020B0604020202020204" pitchFamily="34" charset="0"/>
              </a:rPr>
              <a:t>[2004] 1 SCR 339. </a:t>
            </a:r>
            <a:r>
              <a:rPr lang="en-CA" sz="1800" dirty="0" smtClean="0">
                <a:solidFill>
                  <a:srgbClr val="E7E6E6">
                    <a:lumMod val="50000"/>
                  </a:srgbClr>
                </a:solidFill>
                <a:latin typeface="Arial" panose="020B0604020202020204" pitchFamily="34" charset="0"/>
                <a:cs typeface="Arial" panose="020B0604020202020204" pitchFamily="34" charset="0"/>
                <a:hlinkClick r:id="rId3"/>
              </a:rPr>
              <a:t>https</a:t>
            </a:r>
            <a:r>
              <a:rPr lang="en-CA" sz="1800" dirty="0">
                <a:solidFill>
                  <a:srgbClr val="E7E6E6">
                    <a:lumMod val="50000"/>
                  </a:srgbClr>
                </a:solidFill>
                <a:latin typeface="Arial" panose="020B0604020202020204" pitchFamily="34" charset="0"/>
                <a:cs typeface="Arial" panose="020B0604020202020204" pitchFamily="34" charset="0"/>
                <a:hlinkClick r:id="rId3"/>
              </a:rPr>
              <a:t>://</a:t>
            </a:r>
            <a:r>
              <a:rPr lang="en-CA" sz="1800" dirty="0" smtClean="0">
                <a:solidFill>
                  <a:srgbClr val="E7E6E6">
                    <a:lumMod val="50000"/>
                  </a:srgbClr>
                </a:solidFill>
                <a:latin typeface="Arial" panose="020B0604020202020204" pitchFamily="34" charset="0"/>
                <a:cs typeface="Arial" panose="020B0604020202020204" pitchFamily="34" charset="0"/>
                <a:hlinkClick r:id="rId3"/>
              </a:rPr>
              <a:t>scc-csc.lexum.com/scc-csc/scc-csc/en/item/2125/index.do</a:t>
            </a:r>
            <a:endParaRPr lang="en-CA" sz="1800" dirty="0"/>
          </a:p>
          <a:p>
            <a:pPr marL="360000" indent="-457200"/>
            <a:r>
              <a:rPr lang="en-CA" sz="1800" i="1" dirty="0"/>
              <a:t>Society of Composers, Authors and Music Publishers of Canada v. Bell Canada</a:t>
            </a:r>
            <a:r>
              <a:rPr lang="en-CA" sz="1800" dirty="0"/>
              <a:t>, 2012 SCC 36, [2012] 2 </a:t>
            </a:r>
            <a:r>
              <a:rPr lang="en-CA" sz="1800" dirty="0" smtClean="0"/>
              <a:t>SCR 326. </a:t>
            </a:r>
            <a:r>
              <a:rPr lang="en-CA" sz="1800" dirty="0" smtClean="0">
                <a:hlinkClick r:id="rId4"/>
              </a:rPr>
              <a:t>https</a:t>
            </a:r>
            <a:r>
              <a:rPr lang="en-CA" sz="1800" dirty="0">
                <a:hlinkClick r:id="rId4"/>
              </a:rPr>
              <a:t>://</a:t>
            </a:r>
            <a:r>
              <a:rPr lang="en-CA" sz="1800" dirty="0" smtClean="0">
                <a:hlinkClick r:id="rId4"/>
              </a:rPr>
              <a:t>scc-csc.lexum.com/scc-csc/scc-csc/en/item/9996/index.do</a:t>
            </a:r>
            <a:endParaRPr lang="en-CA" sz="1800" dirty="0"/>
          </a:p>
        </p:txBody>
      </p:sp>
    </p:spTree>
    <p:extLst>
      <p:ext uri="{BB962C8B-B14F-4D97-AF65-F5344CB8AC3E}">
        <p14:creationId xmlns:p14="http://schemas.microsoft.com/office/powerpoint/2010/main" val="415905184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a:xfrm>
            <a:off x="851192" y="1793149"/>
            <a:ext cx="10952881" cy="4250430"/>
          </a:xfrm>
        </p:spPr>
        <p:txBody>
          <a:bodyPr/>
          <a:lstStyle/>
          <a:p>
            <a:pPr marL="360000" indent="-457200"/>
            <a:r>
              <a:rPr lang="en-US" sz="1800" dirty="0" err="1" smtClean="0"/>
              <a:t>Klankbeeld</a:t>
            </a:r>
            <a:r>
              <a:rPr lang="en-US" sz="1800" dirty="0" smtClean="0"/>
              <a:t>. </a:t>
            </a:r>
            <a:r>
              <a:rPr lang="en-US" sz="1800" dirty="0"/>
              <a:t>(2011). Barrel organ of carousel.</a:t>
            </a:r>
            <a:r>
              <a:rPr lang="en-US" sz="1800" i="1" dirty="0"/>
              <a:t> </a:t>
            </a:r>
            <a:r>
              <a:rPr lang="en-US" sz="1800" i="1" dirty="0" err="1"/>
              <a:t>Freesound</a:t>
            </a:r>
            <a:r>
              <a:rPr lang="en-US" sz="1800" dirty="0"/>
              <a:t>. CC BY. </a:t>
            </a:r>
            <a:r>
              <a:rPr lang="en-US" sz="1800" dirty="0" smtClean="0"/>
              <a:t> </a:t>
            </a:r>
            <a:r>
              <a:rPr lang="en-CA" sz="1800" dirty="0">
                <a:hlinkClick r:id="rId2"/>
              </a:rPr>
              <a:t>https://freesound.org/people/klankbeeld/sounds/120368/</a:t>
            </a:r>
            <a:endParaRPr lang="en-US" sz="1800" dirty="0">
              <a:latin typeface="Arial" panose="020B0604020202020204" pitchFamily="34" charset="0"/>
              <a:cs typeface="Arial" panose="020B0604020202020204" pitchFamily="34" charset="0"/>
            </a:endParaRPr>
          </a:p>
          <a:p>
            <a:pPr marL="360000" indent="-457200"/>
            <a:r>
              <a:rPr lang="en-US" sz="1800" dirty="0" smtClean="0">
                <a:latin typeface="Arial" panose="020B0604020202020204" pitchFamily="34" charset="0"/>
                <a:cs typeface="Arial" panose="020B0604020202020204" pitchFamily="34" charset="0"/>
              </a:rPr>
              <a:t>Icon Sea. (2018). </a:t>
            </a:r>
            <a:r>
              <a:rPr lang="en-US" sz="1800" dirty="0">
                <a:latin typeface="Arial" panose="020B0604020202020204" pitchFamily="34" charset="0"/>
                <a:cs typeface="Arial" panose="020B0604020202020204" pitchFamily="34" charset="0"/>
              </a:rPr>
              <a:t>String lights. </a:t>
            </a:r>
            <a:r>
              <a:rPr lang="en-US" sz="1800" i="1" dirty="0">
                <a:latin typeface="Arial" panose="020B0604020202020204" pitchFamily="34" charset="0"/>
                <a:cs typeface="Arial" panose="020B0604020202020204" pitchFamily="34" charset="0"/>
              </a:rPr>
              <a:t>The Noun Project</a:t>
            </a:r>
            <a:r>
              <a:rPr lang="en-US" sz="1800" dirty="0">
                <a:latin typeface="Arial" panose="020B0604020202020204" pitchFamily="34" charset="0"/>
                <a:cs typeface="Arial" panose="020B0604020202020204" pitchFamily="34" charset="0"/>
              </a:rPr>
              <a:t>. CC BY. </a:t>
            </a:r>
            <a:r>
              <a:rPr lang="en-US" sz="1800" dirty="0">
                <a:latin typeface="Arial" panose="020B0604020202020204" pitchFamily="34" charset="0"/>
                <a:cs typeface="Arial" panose="020B0604020202020204" pitchFamily="34" charset="0"/>
                <a:hlinkClick r:id="rId3"/>
              </a:rPr>
              <a:t>https://thenounproject.com/icon/string-lights-1797620</a:t>
            </a:r>
            <a:r>
              <a:rPr lang="en-US" sz="1800" dirty="0" smtClean="0">
                <a:latin typeface="Arial" panose="020B0604020202020204" pitchFamily="34" charset="0"/>
                <a:cs typeface="Arial" panose="020B0604020202020204" pitchFamily="34" charset="0"/>
                <a:hlinkClick r:id="rId3"/>
              </a:rPr>
              <a:t>/</a:t>
            </a:r>
            <a:endParaRPr lang="en-CA" sz="1800" dirty="0"/>
          </a:p>
          <a:p>
            <a:pPr marL="360000" indent="-457200"/>
            <a:r>
              <a:rPr lang="en-CA" sz="1800" dirty="0"/>
              <a:t>Oliver </a:t>
            </a:r>
            <a:r>
              <a:rPr lang="en-CA" sz="1800" dirty="0" smtClean="0"/>
              <a:t>Gomez. (2017). </a:t>
            </a:r>
            <a:r>
              <a:rPr lang="en-CA" sz="1800" dirty="0"/>
              <a:t>Cannon. </a:t>
            </a:r>
            <a:r>
              <a:rPr lang="en-CA" sz="1800" i="1" dirty="0"/>
              <a:t>The Noun Project. </a:t>
            </a:r>
            <a:r>
              <a:rPr lang="en-CA" sz="1800" dirty="0"/>
              <a:t>CC BY. </a:t>
            </a:r>
            <a:r>
              <a:rPr lang="en-CA" sz="1800" dirty="0">
                <a:hlinkClick r:id="rId4"/>
              </a:rPr>
              <a:t>https://thenounproject.com/icon/cannon-1252720</a:t>
            </a:r>
            <a:r>
              <a:rPr lang="en-CA" sz="1800" dirty="0" smtClean="0">
                <a:hlinkClick r:id="rId4"/>
              </a:rPr>
              <a:t>/</a:t>
            </a:r>
            <a:endParaRPr lang="en-CA" sz="1800" dirty="0"/>
          </a:p>
          <a:p>
            <a:pPr marL="457200" indent="-457200"/>
            <a:r>
              <a:rPr lang="en-CA" sz="1800" dirty="0" smtClean="0"/>
              <a:t>Isaac200000. </a:t>
            </a:r>
            <a:r>
              <a:rPr lang="en-CA" sz="1800" dirty="0"/>
              <a:t>(2013). Cannon1. </a:t>
            </a:r>
            <a:r>
              <a:rPr lang="en-CA" sz="1800" i="1" dirty="0" err="1"/>
              <a:t>Freesound</a:t>
            </a:r>
            <a:r>
              <a:rPr lang="en-CA" sz="1800" dirty="0"/>
              <a:t>. CC </a:t>
            </a:r>
            <a:r>
              <a:rPr lang="en-CA" sz="1800" dirty="0" smtClean="0"/>
              <a:t>0. </a:t>
            </a:r>
            <a:r>
              <a:rPr lang="en-CA" sz="1800" dirty="0" smtClean="0">
                <a:hlinkClick r:id="rId5"/>
              </a:rPr>
              <a:t>https</a:t>
            </a:r>
            <a:r>
              <a:rPr lang="en-CA" sz="1800" dirty="0">
                <a:hlinkClick r:id="rId5"/>
              </a:rPr>
              <a:t>://freesound.org/people/Isaac200000/sounds/184650/</a:t>
            </a:r>
            <a:endParaRPr lang="en-CA" sz="1800" dirty="0"/>
          </a:p>
          <a:p>
            <a:pPr marL="457200" indent="-457200"/>
            <a:r>
              <a:rPr lang="en-CA" sz="1800" dirty="0" err="1" smtClean="0"/>
              <a:t>Fabian_lm</a:t>
            </a:r>
            <a:r>
              <a:rPr lang="en-CA" sz="1800" dirty="0" smtClean="0"/>
              <a:t>. </a:t>
            </a:r>
            <a:r>
              <a:rPr lang="en-CA" sz="1800" dirty="0"/>
              <a:t>(2018). </a:t>
            </a:r>
            <a:r>
              <a:rPr lang="en-CA" sz="1800" dirty="0" err="1"/>
              <a:t>Circo</a:t>
            </a:r>
            <a:r>
              <a:rPr lang="en-CA" sz="1800" dirty="0"/>
              <a:t>/Circus. </a:t>
            </a:r>
            <a:r>
              <a:rPr lang="en-CA" sz="1800" i="1" dirty="0" err="1"/>
              <a:t>Freesound</a:t>
            </a:r>
            <a:r>
              <a:rPr lang="en-CA" sz="1800" i="1" dirty="0"/>
              <a:t>. </a:t>
            </a:r>
            <a:r>
              <a:rPr lang="en-CA" sz="1800" dirty="0"/>
              <a:t>CC </a:t>
            </a:r>
            <a:r>
              <a:rPr lang="en-CA" sz="1800" dirty="0" smtClean="0"/>
              <a:t>BY-NC</a:t>
            </a:r>
            <a:r>
              <a:rPr lang="en-CA" sz="1800" dirty="0"/>
              <a:t>. </a:t>
            </a:r>
            <a:r>
              <a:rPr lang="en-CA" sz="1800" dirty="0" smtClean="0">
                <a:hlinkClick r:id="rId6"/>
              </a:rPr>
              <a:t>https</a:t>
            </a:r>
            <a:r>
              <a:rPr lang="en-CA" sz="1800" dirty="0">
                <a:hlinkClick r:id="rId6"/>
              </a:rPr>
              <a:t>://freesound.org/people/fabian_lm/sounds/436437/</a:t>
            </a:r>
            <a:endParaRPr lang="en-CA" sz="1800" dirty="0"/>
          </a:p>
          <a:p>
            <a:pPr marL="360000" indent="-457200"/>
            <a:r>
              <a:rPr lang="en-CA" sz="1800" dirty="0" err="1" smtClean="0"/>
              <a:t>LeftHandedGraffic</a:t>
            </a:r>
            <a:r>
              <a:rPr lang="en-CA" sz="1800" dirty="0" smtClean="0"/>
              <a:t>. (2014). </a:t>
            </a:r>
            <a:r>
              <a:rPr lang="en-CA" sz="1800" dirty="0"/>
              <a:t>Equilibrist. </a:t>
            </a:r>
            <a:r>
              <a:rPr lang="en-CA" sz="1800" i="1" dirty="0"/>
              <a:t>The Noun Project</a:t>
            </a:r>
            <a:r>
              <a:rPr lang="en-CA" sz="1800" dirty="0"/>
              <a:t>. CC BY. </a:t>
            </a:r>
            <a:r>
              <a:rPr lang="en-CA" sz="1800" dirty="0">
                <a:hlinkClick r:id="rId7"/>
              </a:rPr>
              <a:t>https://thenounproject.com/icon/equilibrist-44479</a:t>
            </a:r>
            <a:r>
              <a:rPr lang="en-CA" sz="1800" dirty="0" smtClean="0">
                <a:hlinkClick r:id="rId7"/>
              </a:rPr>
              <a:t>/</a:t>
            </a:r>
            <a:endParaRPr lang="en-CA" sz="1800" dirty="0"/>
          </a:p>
          <a:p>
            <a:pPr marL="360000" indent="-457200"/>
            <a:r>
              <a:rPr lang="en-CA" sz="1800" dirty="0" err="1"/>
              <a:t>Loïc</a:t>
            </a:r>
            <a:r>
              <a:rPr lang="en-CA" sz="1800" dirty="0"/>
              <a:t> </a:t>
            </a:r>
            <a:r>
              <a:rPr lang="en-CA" sz="1800" dirty="0" err="1" smtClean="0"/>
              <a:t>Poivet</a:t>
            </a:r>
            <a:r>
              <a:rPr lang="en-CA" sz="1800" dirty="0" smtClean="0"/>
              <a:t>. (2015). </a:t>
            </a:r>
            <a:r>
              <a:rPr lang="en-CA" sz="1800" dirty="0"/>
              <a:t>United </a:t>
            </a:r>
            <a:r>
              <a:rPr lang="en-CA" sz="1800" dirty="0" smtClean="0"/>
              <a:t>Kingdom </a:t>
            </a:r>
            <a:r>
              <a:rPr lang="en-CA" sz="1800" dirty="0"/>
              <a:t>flag. </a:t>
            </a:r>
            <a:r>
              <a:rPr lang="en-CA" sz="1800" i="1" dirty="0"/>
              <a:t>The Noun Project. </a:t>
            </a:r>
            <a:r>
              <a:rPr lang="en-CA" sz="1800" dirty="0"/>
              <a:t>CC BY. </a:t>
            </a:r>
            <a:r>
              <a:rPr lang="en-CA" sz="1800" dirty="0" smtClean="0">
                <a:hlinkClick r:id="rId8"/>
              </a:rPr>
              <a:t>https</a:t>
            </a:r>
            <a:r>
              <a:rPr lang="en-CA" sz="1800" dirty="0">
                <a:hlinkClick r:id="rId8"/>
              </a:rPr>
              <a:t>://thenounproject.com/icon/united-kingdom-flag-168361</a:t>
            </a:r>
            <a:r>
              <a:rPr lang="en-CA" sz="1800" dirty="0" smtClean="0">
                <a:hlinkClick r:id="rId8"/>
              </a:rPr>
              <a:t>/</a:t>
            </a:r>
            <a:endParaRPr lang="en-CA" sz="1800" dirty="0"/>
          </a:p>
          <a:p>
            <a:pPr indent="-457200"/>
            <a:endParaRPr lang="en-CA" sz="1800" dirty="0"/>
          </a:p>
        </p:txBody>
      </p:sp>
    </p:spTree>
    <p:extLst>
      <p:ext uri="{BB962C8B-B14F-4D97-AF65-F5344CB8AC3E}">
        <p14:creationId xmlns:p14="http://schemas.microsoft.com/office/powerpoint/2010/main" val="41330992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a:xfrm>
            <a:off x="851192" y="1793149"/>
            <a:ext cx="10502608" cy="4250430"/>
          </a:xfrm>
        </p:spPr>
        <p:txBody>
          <a:bodyPr/>
          <a:lstStyle/>
          <a:p>
            <a:pPr marL="457200" indent="-457200"/>
            <a:r>
              <a:rPr lang="en-CA" sz="1800" dirty="0" err="1"/>
              <a:t>Loïc</a:t>
            </a:r>
            <a:r>
              <a:rPr lang="en-CA" sz="1800" dirty="0"/>
              <a:t> </a:t>
            </a:r>
            <a:r>
              <a:rPr lang="en-CA" sz="1800" dirty="0" err="1" smtClean="0"/>
              <a:t>Poivet</a:t>
            </a:r>
            <a:r>
              <a:rPr lang="en-CA" sz="1800" dirty="0" smtClean="0"/>
              <a:t>. (2014). </a:t>
            </a:r>
            <a:r>
              <a:rPr lang="en-CA" sz="1800" dirty="0"/>
              <a:t>Canada. </a:t>
            </a:r>
            <a:r>
              <a:rPr lang="en-CA" sz="1800" i="1" dirty="0"/>
              <a:t>The Noun Project. </a:t>
            </a:r>
            <a:r>
              <a:rPr lang="en-CA" sz="1800" dirty="0"/>
              <a:t>CC BY. </a:t>
            </a:r>
            <a:r>
              <a:rPr lang="en-CA" sz="1800" dirty="0">
                <a:hlinkClick r:id="rId2"/>
              </a:rPr>
              <a:t>https://thenounproject.com/icon/canada-78131</a:t>
            </a:r>
            <a:r>
              <a:rPr lang="en-CA" sz="1800" dirty="0" smtClean="0">
                <a:hlinkClick r:id="rId2"/>
              </a:rPr>
              <a:t>/</a:t>
            </a:r>
            <a:endParaRPr lang="en-CA" sz="1800" dirty="0" smtClean="0"/>
          </a:p>
          <a:p>
            <a:pPr marL="457200" indent="-457200"/>
            <a:r>
              <a:rPr lang="en-US" sz="1800" dirty="0" smtClean="0"/>
              <a:t>Made. (2017). </a:t>
            </a:r>
            <a:r>
              <a:rPr lang="en-US" sz="1800" dirty="0"/>
              <a:t>Carnival game. </a:t>
            </a:r>
            <a:r>
              <a:rPr lang="en-US" sz="1800" i="1" dirty="0"/>
              <a:t>The Noun Project. </a:t>
            </a:r>
            <a:r>
              <a:rPr lang="en-US" sz="1800" dirty="0"/>
              <a:t>CC BY. </a:t>
            </a:r>
            <a:r>
              <a:rPr lang="en-US" sz="1800" dirty="0">
                <a:hlinkClick r:id="rId3"/>
              </a:rPr>
              <a:t>https://thenounproject.com/icon/carnival-game-1175829</a:t>
            </a:r>
            <a:r>
              <a:rPr lang="en-US" sz="1800" dirty="0" smtClean="0">
                <a:hlinkClick r:id="rId3"/>
              </a:rPr>
              <a:t>/</a:t>
            </a:r>
            <a:endParaRPr lang="en-CA" sz="1800" dirty="0"/>
          </a:p>
          <a:p>
            <a:pPr marL="457200" indent="-457200"/>
            <a:r>
              <a:rPr lang="en-CA" sz="1800" dirty="0"/>
              <a:t>Mohamed </a:t>
            </a:r>
            <a:r>
              <a:rPr lang="en-CA" sz="1800" dirty="0" smtClean="0"/>
              <a:t>Mb. (2017). </a:t>
            </a:r>
            <a:r>
              <a:rPr lang="en-CA" sz="1800" dirty="0"/>
              <a:t>Hammer. </a:t>
            </a:r>
            <a:r>
              <a:rPr lang="en-CA" sz="1800" i="1" dirty="0"/>
              <a:t>The Noun Project</a:t>
            </a:r>
            <a:r>
              <a:rPr lang="en-CA" sz="1800" dirty="0"/>
              <a:t>. CC BY. </a:t>
            </a:r>
            <a:r>
              <a:rPr lang="en-CA" sz="1800" dirty="0">
                <a:hlinkClick r:id="rId4"/>
              </a:rPr>
              <a:t>https://thenounproject.com/icon/hammer-1248131</a:t>
            </a:r>
            <a:r>
              <a:rPr lang="en-CA" sz="1800" dirty="0" smtClean="0">
                <a:hlinkClick r:id="rId4"/>
              </a:rPr>
              <a:t>/</a:t>
            </a:r>
            <a:endParaRPr lang="en-CA" sz="1800" dirty="0" smtClean="0"/>
          </a:p>
          <a:p>
            <a:pPr marL="457200" indent="-457200">
              <a:lnSpc>
                <a:spcPct val="100000"/>
              </a:lnSpc>
            </a:pPr>
            <a:r>
              <a:rPr lang="en-CA" sz="1800" dirty="0" smtClean="0">
                <a:latin typeface="Arial" panose="020B0604020202020204" pitchFamily="34" charset="0"/>
                <a:cs typeface="Arial" panose="020B0604020202020204" pitchFamily="34" charset="0"/>
              </a:rPr>
              <a:t>Deleted_user_7146007. (</a:t>
            </a:r>
            <a:r>
              <a:rPr lang="en-CA" sz="1800" dirty="0">
                <a:latin typeface="Arial" panose="020B0604020202020204" pitchFamily="34" charset="0"/>
                <a:cs typeface="Arial" panose="020B0604020202020204" pitchFamily="34" charset="0"/>
              </a:rPr>
              <a:t>2017). Ringing metal bell. </a:t>
            </a:r>
            <a:r>
              <a:rPr lang="en-CA" sz="1800" i="1" dirty="0" err="1">
                <a:latin typeface="Arial" panose="020B0604020202020204" pitchFamily="34" charset="0"/>
                <a:cs typeface="Arial" panose="020B0604020202020204" pitchFamily="34" charset="0"/>
              </a:rPr>
              <a:t>Freesound</a:t>
            </a:r>
            <a:r>
              <a:rPr lang="en-CA" sz="1800" dirty="0">
                <a:latin typeface="Arial" panose="020B0604020202020204" pitchFamily="34" charset="0"/>
                <a:cs typeface="Arial" panose="020B0604020202020204" pitchFamily="34" charset="0"/>
              </a:rPr>
              <a:t>. CC 0. </a:t>
            </a:r>
            <a:r>
              <a:rPr lang="en-CA" sz="1800" dirty="0" smtClean="0">
                <a:hlinkClick r:id="rId5"/>
              </a:rPr>
              <a:t>https</a:t>
            </a:r>
            <a:r>
              <a:rPr lang="en-CA" sz="1800" dirty="0">
                <a:hlinkClick r:id="rId5"/>
              </a:rPr>
              <a:t>://freesound.org/people/deleted_user_7146007/sounds/383900/</a:t>
            </a:r>
            <a:endParaRPr lang="en-CA" sz="1800" dirty="0">
              <a:latin typeface="Arial" panose="020B0604020202020204" pitchFamily="34" charset="0"/>
              <a:cs typeface="Arial" panose="020B0604020202020204" pitchFamily="34" charset="0"/>
            </a:endParaRPr>
          </a:p>
          <a:p>
            <a:pPr marL="457200" indent="-457200">
              <a:lnSpc>
                <a:spcPct val="100000"/>
              </a:lnSpc>
            </a:pPr>
            <a:r>
              <a:rPr lang="en-CA" sz="1800" dirty="0" err="1" smtClean="0">
                <a:latin typeface="Arial" panose="020B0604020202020204" pitchFamily="34" charset="0"/>
                <a:cs typeface="Arial" panose="020B0604020202020204" pitchFamily="34" charset="0"/>
              </a:rPr>
              <a:t>Ruslan</a:t>
            </a:r>
            <a:r>
              <a:rPr lang="en-CA" sz="1800" dirty="0" smtClean="0">
                <a:latin typeface="Arial" panose="020B0604020202020204" pitchFamily="34" charset="0"/>
                <a:cs typeface="Arial" panose="020B0604020202020204" pitchFamily="34" charset="0"/>
              </a:rPr>
              <a:t> </a:t>
            </a:r>
            <a:r>
              <a:rPr lang="en-CA" sz="1800" dirty="0" err="1" smtClean="0">
                <a:latin typeface="Arial" panose="020B0604020202020204" pitchFamily="34" charset="0"/>
                <a:cs typeface="Arial" panose="020B0604020202020204" pitchFamily="34" charset="0"/>
              </a:rPr>
              <a:t>Dezign</a:t>
            </a:r>
            <a:r>
              <a:rPr lang="en-CA" sz="1800" dirty="0" smtClean="0">
                <a:latin typeface="Arial" panose="020B0604020202020204" pitchFamily="34" charset="0"/>
                <a:cs typeface="Arial" panose="020B0604020202020204" pitchFamily="34" charset="0"/>
              </a:rPr>
              <a:t>. (2017). </a:t>
            </a:r>
            <a:r>
              <a:rPr lang="en-CA" sz="1800" dirty="0">
                <a:latin typeface="Arial" panose="020B0604020202020204" pitchFamily="34" charset="0"/>
                <a:cs typeface="Arial" panose="020B0604020202020204" pitchFamily="34" charset="0"/>
              </a:rPr>
              <a:t>Target. </a:t>
            </a:r>
            <a:r>
              <a:rPr lang="en-CA" sz="1800" i="1" dirty="0">
                <a:latin typeface="Arial" panose="020B0604020202020204" pitchFamily="34" charset="0"/>
                <a:cs typeface="Arial" panose="020B0604020202020204" pitchFamily="34" charset="0"/>
              </a:rPr>
              <a:t>The Noun Project</a:t>
            </a:r>
            <a:r>
              <a:rPr lang="en-CA" sz="1800" dirty="0">
                <a:latin typeface="Arial" panose="020B0604020202020204" pitchFamily="34" charset="0"/>
                <a:cs typeface="Arial" panose="020B0604020202020204" pitchFamily="34" charset="0"/>
              </a:rPr>
              <a:t>. CC BY. </a:t>
            </a:r>
            <a:r>
              <a:rPr lang="en-CA" sz="1800" dirty="0">
                <a:latin typeface="Arial" panose="020B0604020202020204" pitchFamily="34" charset="0"/>
                <a:cs typeface="Arial" panose="020B0604020202020204" pitchFamily="34" charset="0"/>
                <a:hlinkClick r:id="rId6"/>
              </a:rPr>
              <a:t>https://thenounproject.com/icon/target-1005058</a:t>
            </a:r>
            <a:r>
              <a:rPr lang="en-CA" sz="1800" dirty="0" smtClean="0">
                <a:latin typeface="Arial" panose="020B0604020202020204" pitchFamily="34" charset="0"/>
                <a:cs typeface="Arial" panose="020B0604020202020204" pitchFamily="34" charset="0"/>
                <a:hlinkClick r:id="rId6"/>
              </a:rPr>
              <a:t>/</a:t>
            </a:r>
            <a:endParaRPr lang="en-CA" sz="1800" dirty="0"/>
          </a:p>
          <a:p>
            <a:pPr marL="457200" indent="-457200">
              <a:lnSpc>
                <a:spcPct val="100000"/>
              </a:lnSpc>
            </a:pPr>
            <a:r>
              <a:rPr lang="en-CA" sz="1800" dirty="0" smtClean="0">
                <a:latin typeface="Arial" panose="020B0604020202020204" pitchFamily="34" charset="0"/>
                <a:cs typeface="Arial" panose="020B0604020202020204" pitchFamily="34" charset="0"/>
              </a:rPr>
              <a:t>ATOM. (2017). </a:t>
            </a:r>
            <a:r>
              <a:rPr lang="en-CA" sz="1800" dirty="0">
                <a:latin typeface="Arial" panose="020B0604020202020204" pitchFamily="34" charset="0"/>
                <a:cs typeface="Arial" panose="020B0604020202020204" pitchFamily="34" charset="0"/>
              </a:rPr>
              <a:t>Copy. </a:t>
            </a:r>
            <a:r>
              <a:rPr lang="en-CA" sz="1800" i="1" dirty="0">
                <a:latin typeface="Arial" panose="020B0604020202020204" pitchFamily="34" charset="0"/>
                <a:cs typeface="Arial" panose="020B0604020202020204" pitchFamily="34" charset="0"/>
              </a:rPr>
              <a:t>The Noun Project</a:t>
            </a:r>
            <a:r>
              <a:rPr lang="en-CA" sz="1800" dirty="0">
                <a:latin typeface="Arial" panose="020B0604020202020204" pitchFamily="34" charset="0"/>
                <a:cs typeface="Arial" panose="020B0604020202020204" pitchFamily="34" charset="0"/>
              </a:rPr>
              <a:t>. CC BY.</a:t>
            </a:r>
            <a:r>
              <a:rPr lang="en-US" sz="1800" dirty="0">
                <a:latin typeface="Arial" panose="020B0604020202020204" pitchFamily="34" charset="0"/>
                <a:cs typeface="Arial" panose="020B0604020202020204" pitchFamily="34" charset="0"/>
              </a:rPr>
              <a:t> </a:t>
            </a:r>
            <a:r>
              <a:rPr lang="en-US" sz="1800" dirty="0">
                <a:latin typeface="Arial" panose="020B0604020202020204" pitchFamily="34" charset="0"/>
                <a:cs typeface="Arial" panose="020B0604020202020204" pitchFamily="34" charset="0"/>
                <a:hlinkClick r:id="rId7"/>
              </a:rPr>
              <a:t>https://thenounproject.com/icon/copy-1474212</a:t>
            </a:r>
            <a:r>
              <a:rPr lang="en-US" sz="1800" dirty="0" smtClean="0">
                <a:latin typeface="Arial" panose="020B0604020202020204" pitchFamily="34" charset="0"/>
                <a:cs typeface="Arial" panose="020B0604020202020204" pitchFamily="34" charset="0"/>
                <a:hlinkClick r:id="rId7"/>
              </a:rPr>
              <a:t>/</a:t>
            </a:r>
            <a:endParaRPr lang="en-CA" sz="1800" dirty="0">
              <a:solidFill>
                <a:srgbClr val="FF0000"/>
              </a:solidFill>
              <a:latin typeface="Arial" panose="020B0604020202020204" pitchFamily="34" charset="0"/>
              <a:cs typeface="Arial" panose="020B0604020202020204" pitchFamily="34" charset="0"/>
            </a:endParaRPr>
          </a:p>
          <a:p>
            <a:pPr marL="457200" indent="-457200">
              <a:lnSpc>
                <a:spcPct val="100000"/>
              </a:lnSpc>
            </a:pPr>
            <a:r>
              <a:rPr lang="az-Cyrl-AZ" sz="1800" dirty="0">
                <a:latin typeface="Arial" panose="020B0604020202020204" pitchFamily="34" charset="0"/>
                <a:cs typeface="Arial" panose="020B0604020202020204" pitchFamily="34" charset="0"/>
              </a:rPr>
              <a:t>Тимур </a:t>
            </a:r>
            <a:r>
              <a:rPr lang="az-Cyrl-AZ" sz="1800" dirty="0" smtClean="0">
                <a:latin typeface="Arial" panose="020B0604020202020204" pitchFamily="34" charset="0"/>
                <a:cs typeface="Arial" panose="020B0604020202020204" pitchFamily="34" charset="0"/>
              </a:rPr>
              <a:t>Минвалеев</a:t>
            </a:r>
            <a:r>
              <a:rPr lang="en-US" sz="1800" dirty="0">
                <a:latin typeface="Arial" panose="020B0604020202020204" pitchFamily="34" charset="0"/>
                <a:cs typeface="Arial" panose="020B0604020202020204" pitchFamily="34" charset="0"/>
              </a:rPr>
              <a:t>.</a:t>
            </a:r>
            <a:r>
              <a:rPr lang="en-CA" sz="1800" dirty="0" smtClean="0">
                <a:latin typeface="Arial" panose="020B0604020202020204" pitchFamily="34" charset="0"/>
                <a:cs typeface="Arial" panose="020B0604020202020204" pitchFamily="34" charset="0"/>
              </a:rPr>
              <a:t> (2016). </a:t>
            </a:r>
            <a:r>
              <a:rPr lang="en-CA" sz="1800" dirty="0">
                <a:latin typeface="Arial" panose="020B0604020202020204" pitchFamily="34" charset="0"/>
                <a:cs typeface="Arial" panose="020B0604020202020204" pitchFamily="34" charset="0"/>
              </a:rPr>
              <a:t>Percent. </a:t>
            </a:r>
            <a:r>
              <a:rPr lang="en-CA" sz="1800" i="1" dirty="0">
                <a:latin typeface="Arial" panose="020B0604020202020204" pitchFamily="34" charset="0"/>
                <a:cs typeface="Arial" panose="020B0604020202020204" pitchFamily="34" charset="0"/>
              </a:rPr>
              <a:t>The Noun Project</a:t>
            </a:r>
            <a:r>
              <a:rPr lang="en-CA" sz="1800" dirty="0">
                <a:latin typeface="Arial" panose="020B0604020202020204" pitchFamily="34" charset="0"/>
                <a:cs typeface="Arial" panose="020B0604020202020204" pitchFamily="34" charset="0"/>
              </a:rPr>
              <a:t>. CC BY. </a:t>
            </a:r>
            <a:r>
              <a:rPr lang="en-CA" sz="1800" dirty="0">
                <a:latin typeface="Arial" panose="020B0604020202020204" pitchFamily="34" charset="0"/>
                <a:cs typeface="Arial" panose="020B0604020202020204" pitchFamily="34" charset="0"/>
                <a:hlinkClick r:id="rId8"/>
              </a:rPr>
              <a:t>https://thenounproject.com/icon/percent-397874</a:t>
            </a:r>
            <a:r>
              <a:rPr lang="en-CA" sz="1800" dirty="0" smtClean="0">
                <a:latin typeface="Arial" panose="020B0604020202020204" pitchFamily="34" charset="0"/>
                <a:cs typeface="Arial" panose="020B0604020202020204" pitchFamily="34" charset="0"/>
                <a:hlinkClick r:id="rId8"/>
              </a:rPr>
              <a:t>/</a:t>
            </a:r>
            <a:endParaRPr lang="en-CA" sz="1800" dirty="0"/>
          </a:p>
          <a:p>
            <a:pPr marL="457200" indent="-457200"/>
            <a:endParaRPr lang="en-CA" sz="1800" i="1" dirty="0"/>
          </a:p>
          <a:p>
            <a:pPr marL="457200" indent="-457200"/>
            <a:endParaRPr lang="en-CA" sz="1800" dirty="0"/>
          </a:p>
        </p:txBody>
      </p:sp>
    </p:spTree>
    <p:extLst>
      <p:ext uri="{BB962C8B-B14F-4D97-AF65-F5344CB8AC3E}">
        <p14:creationId xmlns:p14="http://schemas.microsoft.com/office/powerpoint/2010/main" val="136686109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a:xfrm>
            <a:off x="851192" y="1793149"/>
            <a:ext cx="10502608" cy="4250430"/>
          </a:xfrm>
        </p:spPr>
        <p:txBody>
          <a:bodyPr/>
          <a:lstStyle/>
          <a:p>
            <a:pPr marL="360000" indent="-457200"/>
            <a:r>
              <a:rPr lang="en-US" sz="1800" dirty="0" smtClean="0">
                <a:latin typeface="Arial" panose="020B0604020202020204" pitchFamily="34" charset="0"/>
                <a:cs typeface="Arial" panose="020B0604020202020204" pitchFamily="34" charset="0"/>
              </a:rPr>
              <a:t>b. Farias. (2017). </a:t>
            </a:r>
            <a:r>
              <a:rPr lang="en-US" sz="1800" dirty="0">
                <a:latin typeface="Arial" panose="020B0604020202020204" pitchFamily="34" charset="0"/>
                <a:cs typeface="Arial" panose="020B0604020202020204" pitchFamily="34" charset="0"/>
              </a:rPr>
              <a:t>Decision. </a:t>
            </a:r>
            <a:r>
              <a:rPr lang="en-US" sz="1800" i="1" dirty="0">
                <a:latin typeface="Arial" panose="020B0604020202020204" pitchFamily="34" charset="0"/>
                <a:cs typeface="Arial" panose="020B0604020202020204" pitchFamily="34" charset="0"/>
              </a:rPr>
              <a:t>The Noun Project</a:t>
            </a:r>
            <a:r>
              <a:rPr lang="en-US" sz="1800" dirty="0">
                <a:latin typeface="Arial" panose="020B0604020202020204" pitchFamily="34" charset="0"/>
                <a:cs typeface="Arial" panose="020B0604020202020204" pitchFamily="34" charset="0"/>
              </a:rPr>
              <a:t>. CC BY.</a:t>
            </a:r>
            <a:r>
              <a:rPr lang="en-US" sz="1800" dirty="0">
                <a:solidFill>
                  <a:schemeClr val="tx1"/>
                </a:solidFill>
                <a:latin typeface="Arial" panose="020B0604020202020204" pitchFamily="34" charset="0"/>
                <a:cs typeface="Arial" panose="020B0604020202020204" pitchFamily="34" charset="0"/>
              </a:rPr>
              <a:t> </a:t>
            </a:r>
            <a:r>
              <a:rPr lang="en-US" sz="1800" dirty="0">
                <a:solidFill>
                  <a:schemeClr val="tx1"/>
                </a:solidFill>
                <a:latin typeface="Arial" panose="020B0604020202020204" pitchFamily="34" charset="0"/>
                <a:cs typeface="Arial" panose="020B0604020202020204" pitchFamily="34" charset="0"/>
                <a:hlinkClick r:id="rId2"/>
              </a:rPr>
              <a:t>https://thenounproject.com/icon/decision-1074053</a:t>
            </a:r>
            <a:r>
              <a:rPr lang="en-US" sz="1800" dirty="0" smtClean="0">
                <a:solidFill>
                  <a:schemeClr val="tx1"/>
                </a:solidFill>
                <a:latin typeface="Arial" panose="020B0604020202020204" pitchFamily="34" charset="0"/>
                <a:cs typeface="Arial" panose="020B0604020202020204" pitchFamily="34" charset="0"/>
                <a:hlinkClick r:id="rId2"/>
              </a:rPr>
              <a:t>/</a:t>
            </a:r>
            <a:endParaRPr lang="en-US" sz="1800" dirty="0">
              <a:latin typeface="Arial" panose="020B0604020202020204" pitchFamily="34" charset="0"/>
              <a:cs typeface="Arial" panose="020B0604020202020204" pitchFamily="34" charset="0"/>
            </a:endParaRPr>
          </a:p>
          <a:p>
            <a:pPr marL="360000" indent="-457200">
              <a:lnSpc>
                <a:spcPct val="100000"/>
              </a:lnSpc>
            </a:pPr>
            <a:r>
              <a:rPr lang="en-CA" sz="1800" dirty="0">
                <a:latin typeface="Arial" panose="020B0604020202020204" pitchFamily="34" charset="0"/>
                <a:cs typeface="Arial" panose="020B0604020202020204" pitchFamily="34" charset="0"/>
              </a:rPr>
              <a:t>AFY </a:t>
            </a:r>
            <a:r>
              <a:rPr lang="en-CA" sz="1800" dirty="0" smtClean="0">
                <a:latin typeface="Arial" panose="020B0604020202020204" pitchFamily="34" charset="0"/>
                <a:cs typeface="Arial" panose="020B0604020202020204" pitchFamily="34" charset="0"/>
              </a:rPr>
              <a:t>Studio. (2018). </a:t>
            </a:r>
            <a:r>
              <a:rPr lang="en-CA" sz="1800" dirty="0">
                <a:latin typeface="Arial" panose="020B0604020202020204" pitchFamily="34" charset="0"/>
                <a:cs typeface="Arial" panose="020B0604020202020204" pitchFamily="34" charset="0"/>
              </a:rPr>
              <a:t>Leaf. </a:t>
            </a:r>
            <a:r>
              <a:rPr lang="en-CA" sz="1800" i="1" dirty="0">
                <a:latin typeface="Arial" panose="020B0604020202020204" pitchFamily="34" charset="0"/>
                <a:cs typeface="Arial" panose="020B0604020202020204" pitchFamily="34" charset="0"/>
              </a:rPr>
              <a:t>The Noun Project</a:t>
            </a:r>
            <a:r>
              <a:rPr lang="en-CA" sz="1800" dirty="0">
                <a:latin typeface="Arial" panose="020B0604020202020204" pitchFamily="34" charset="0"/>
                <a:cs typeface="Arial" panose="020B0604020202020204" pitchFamily="34" charset="0"/>
              </a:rPr>
              <a:t>. CC BY. </a:t>
            </a:r>
            <a:r>
              <a:rPr lang="en-CA" sz="1800" dirty="0">
                <a:latin typeface="Arial" panose="020B0604020202020204" pitchFamily="34" charset="0"/>
                <a:cs typeface="Arial" panose="020B0604020202020204" pitchFamily="34" charset="0"/>
                <a:hlinkClick r:id="rId3"/>
              </a:rPr>
              <a:t>https://thenounproject.com/icon/leaf-1737325</a:t>
            </a:r>
            <a:r>
              <a:rPr lang="en-CA" sz="1800" dirty="0" smtClean="0">
                <a:latin typeface="Arial" panose="020B0604020202020204" pitchFamily="34" charset="0"/>
                <a:cs typeface="Arial" panose="020B0604020202020204" pitchFamily="34" charset="0"/>
                <a:hlinkClick r:id="rId3"/>
              </a:rPr>
              <a:t>/</a:t>
            </a:r>
            <a:endParaRPr lang="en-US" sz="1800" dirty="0"/>
          </a:p>
          <a:p>
            <a:pPr marL="360000" indent="-457200"/>
            <a:r>
              <a:rPr lang="en-CA" sz="1800" dirty="0" err="1" smtClean="0">
                <a:latin typeface="Arial" panose="020B0604020202020204" pitchFamily="34" charset="0"/>
                <a:cs typeface="Arial" panose="020B0604020202020204" pitchFamily="34" charset="0"/>
              </a:rPr>
              <a:t>Gregor</a:t>
            </a:r>
            <a:r>
              <a:rPr lang="en-CA" sz="1800" dirty="0" smtClean="0">
                <a:latin typeface="Arial" panose="020B0604020202020204" pitchFamily="34" charset="0"/>
                <a:cs typeface="Arial" panose="020B0604020202020204" pitchFamily="34" charset="0"/>
              </a:rPr>
              <a:t> </a:t>
            </a:r>
            <a:r>
              <a:rPr lang="en-CA" sz="1800" dirty="0" err="1" smtClean="0">
                <a:latin typeface="Arial" panose="020B0604020202020204" pitchFamily="34" charset="0"/>
                <a:cs typeface="Arial" panose="020B0604020202020204" pitchFamily="34" charset="0"/>
              </a:rPr>
              <a:t>Cresnar</a:t>
            </a:r>
            <a:r>
              <a:rPr lang="en-CA" sz="1800" dirty="0" smtClean="0">
                <a:latin typeface="Arial" panose="020B0604020202020204" pitchFamily="34" charset="0"/>
                <a:cs typeface="Arial" panose="020B0604020202020204" pitchFamily="34" charset="0"/>
              </a:rPr>
              <a:t>. (2015). </a:t>
            </a:r>
            <a:r>
              <a:rPr lang="en-CA" sz="1800" dirty="0">
                <a:latin typeface="Arial" panose="020B0604020202020204" pitchFamily="34" charset="0"/>
                <a:cs typeface="Arial" panose="020B0604020202020204" pitchFamily="34" charset="0"/>
              </a:rPr>
              <a:t>Dollar sign. </a:t>
            </a:r>
            <a:r>
              <a:rPr lang="en-CA" sz="1800" i="1" dirty="0">
                <a:latin typeface="Arial" panose="020B0604020202020204" pitchFamily="34" charset="0"/>
                <a:cs typeface="Arial" panose="020B0604020202020204" pitchFamily="34" charset="0"/>
              </a:rPr>
              <a:t>The Noun Project</a:t>
            </a:r>
            <a:r>
              <a:rPr lang="en-CA" sz="1800" dirty="0">
                <a:latin typeface="Arial" panose="020B0604020202020204" pitchFamily="34" charset="0"/>
                <a:cs typeface="Arial" panose="020B0604020202020204" pitchFamily="34" charset="0"/>
              </a:rPr>
              <a:t>. CC BY.</a:t>
            </a:r>
            <a:r>
              <a:rPr lang="en-CA" sz="1800" dirty="0">
                <a:solidFill>
                  <a:schemeClr val="tx1"/>
                </a:solidFill>
                <a:latin typeface="Arial" panose="020B0604020202020204" pitchFamily="34" charset="0"/>
                <a:cs typeface="Arial" panose="020B0604020202020204" pitchFamily="34" charset="0"/>
              </a:rPr>
              <a:t> </a:t>
            </a:r>
            <a:r>
              <a:rPr lang="en-CA" sz="1800" dirty="0">
                <a:solidFill>
                  <a:schemeClr val="tx1"/>
                </a:solidFill>
                <a:latin typeface="Arial" panose="020B0604020202020204" pitchFamily="34" charset="0"/>
                <a:cs typeface="Arial" panose="020B0604020202020204" pitchFamily="34" charset="0"/>
                <a:hlinkClick r:id="rId4"/>
              </a:rPr>
              <a:t>https://thenounproject.com/icon/dollar-sign-171145</a:t>
            </a:r>
            <a:r>
              <a:rPr lang="en-CA" sz="1800" dirty="0" smtClean="0">
                <a:solidFill>
                  <a:schemeClr val="tx1"/>
                </a:solidFill>
                <a:latin typeface="Arial" panose="020B0604020202020204" pitchFamily="34" charset="0"/>
                <a:cs typeface="Arial" panose="020B0604020202020204" pitchFamily="34" charset="0"/>
                <a:hlinkClick r:id="rId4"/>
              </a:rPr>
              <a:t>/</a:t>
            </a:r>
            <a:endParaRPr lang="en-CA" sz="1800" dirty="0">
              <a:latin typeface="Arial" panose="020B0604020202020204" pitchFamily="34" charset="0"/>
              <a:cs typeface="Arial" panose="020B0604020202020204" pitchFamily="34" charset="0"/>
            </a:endParaRPr>
          </a:p>
          <a:p>
            <a:pPr marL="360000" indent="-457200"/>
            <a:r>
              <a:rPr lang="en-CA" sz="1800" dirty="0">
                <a:latin typeface="Arial" panose="020B0604020202020204" pitchFamily="34" charset="0"/>
                <a:cs typeface="Arial" panose="020B0604020202020204" pitchFamily="34" charset="0"/>
              </a:rPr>
              <a:t>Viktor </a:t>
            </a:r>
            <a:r>
              <a:rPr lang="en-CA" sz="1800" dirty="0" err="1" smtClean="0">
                <a:latin typeface="Arial" panose="020B0604020202020204" pitchFamily="34" charset="0"/>
                <a:cs typeface="Arial" panose="020B0604020202020204" pitchFamily="34" charset="0"/>
              </a:rPr>
              <a:t>Vorobyev</a:t>
            </a:r>
            <a:r>
              <a:rPr lang="en-CA" sz="1800" dirty="0" smtClean="0">
                <a:latin typeface="Arial" panose="020B0604020202020204" pitchFamily="34" charset="0"/>
                <a:cs typeface="Arial" panose="020B0604020202020204" pitchFamily="34" charset="0"/>
              </a:rPr>
              <a:t>. (2016). </a:t>
            </a:r>
            <a:r>
              <a:rPr lang="en-CA" sz="1800" dirty="0">
                <a:latin typeface="Arial" panose="020B0604020202020204" pitchFamily="34" charset="0"/>
                <a:cs typeface="Arial" panose="020B0604020202020204" pitchFamily="34" charset="0"/>
              </a:rPr>
              <a:t>Clock.</a:t>
            </a:r>
            <a:r>
              <a:rPr lang="en-CA" sz="1800" i="1" dirty="0">
                <a:latin typeface="Arial" panose="020B0604020202020204" pitchFamily="34" charset="0"/>
                <a:cs typeface="Arial" panose="020B0604020202020204" pitchFamily="34" charset="0"/>
              </a:rPr>
              <a:t> The Noun Project. </a:t>
            </a:r>
            <a:r>
              <a:rPr lang="en-CA" sz="1800" dirty="0">
                <a:latin typeface="Arial" panose="020B0604020202020204" pitchFamily="34" charset="0"/>
                <a:cs typeface="Arial" panose="020B0604020202020204" pitchFamily="34" charset="0"/>
              </a:rPr>
              <a:t>CC BY. </a:t>
            </a:r>
            <a:r>
              <a:rPr lang="en-CA" sz="1800" dirty="0">
                <a:latin typeface="Arial" panose="020B0604020202020204" pitchFamily="34" charset="0"/>
                <a:cs typeface="Arial" panose="020B0604020202020204" pitchFamily="34" charset="0"/>
                <a:hlinkClick r:id="rId5"/>
              </a:rPr>
              <a:t>https://thenounproject.com/icon/clock-635969</a:t>
            </a:r>
            <a:r>
              <a:rPr lang="en-CA" sz="1800" dirty="0" smtClean="0">
                <a:latin typeface="Arial" panose="020B0604020202020204" pitchFamily="34" charset="0"/>
                <a:cs typeface="Arial" panose="020B0604020202020204" pitchFamily="34" charset="0"/>
                <a:hlinkClick r:id="rId5"/>
              </a:rPr>
              <a:t>/</a:t>
            </a:r>
            <a:endParaRPr lang="en-CA" sz="1800" dirty="0">
              <a:latin typeface="Arial" panose="020B0604020202020204" pitchFamily="34" charset="0"/>
              <a:cs typeface="Arial" panose="020B0604020202020204" pitchFamily="34" charset="0"/>
            </a:endParaRPr>
          </a:p>
          <a:p>
            <a:pPr marL="360000" indent="-457200"/>
            <a:r>
              <a:rPr lang="en-CA" sz="1800" dirty="0" err="1" smtClean="0">
                <a:latin typeface="Arial" panose="020B0604020202020204" pitchFamily="34" charset="0"/>
                <a:cs typeface="Arial" panose="020B0604020202020204" pitchFamily="34" charset="0"/>
              </a:rPr>
              <a:t>Lnhi</a:t>
            </a:r>
            <a:r>
              <a:rPr lang="en-CA" sz="1800" dirty="0" smtClean="0">
                <a:latin typeface="Arial" panose="020B0604020202020204" pitchFamily="34" charset="0"/>
                <a:cs typeface="Arial" panose="020B0604020202020204" pitchFamily="34" charset="0"/>
              </a:rPr>
              <a:t>. (2018). </a:t>
            </a:r>
            <a:r>
              <a:rPr lang="en-CA" sz="1800" dirty="0">
                <a:latin typeface="Arial" panose="020B0604020202020204" pitchFamily="34" charset="0"/>
                <a:cs typeface="Arial" panose="020B0604020202020204" pitchFamily="34" charset="0"/>
              </a:rPr>
              <a:t>Charity. </a:t>
            </a:r>
            <a:r>
              <a:rPr lang="en-CA" sz="1800" i="1" dirty="0">
                <a:latin typeface="Arial" panose="020B0604020202020204" pitchFamily="34" charset="0"/>
                <a:cs typeface="Arial" panose="020B0604020202020204" pitchFamily="34" charset="0"/>
              </a:rPr>
              <a:t>The Noun Project. </a:t>
            </a:r>
            <a:r>
              <a:rPr lang="en-CA" sz="1800" dirty="0">
                <a:latin typeface="Arial" panose="020B0604020202020204" pitchFamily="34" charset="0"/>
                <a:cs typeface="Arial" panose="020B0604020202020204" pitchFamily="34" charset="0"/>
              </a:rPr>
              <a:t>CC BY. </a:t>
            </a:r>
            <a:r>
              <a:rPr lang="en-CA" sz="1800" dirty="0">
                <a:latin typeface="Arial" panose="020B0604020202020204" pitchFamily="34" charset="0"/>
                <a:cs typeface="Arial" panose="020B0604020202020204" pitchFamily="34" charset="0"/>
                <a:hlinkClick r:id="rId6"/>
              </a:rPr>
              <a:t>https://thenounproject.com/icon/charity-1941158</a:t>
            </a:r>
            <a:r>
              <a:rPr lang="en-CA" sz="1800" dirty="0" smtClean="0">
                <a:latin typeface="Arial" panose="020B0604020202020204" pitchFamily="34" charset="0"/>
                <a:cs typeface="Arial" panose="020B0604020202020204" pitchFamily="34" charset="0"/>
                <a:hlinkClick r:id="rId6"/>
              </a:rPr>
              <a:t>/</a:t>
            </a:r>
            <a:endParaRPr lang="en-CA" sz="1800" dirty="0"/>
          </a:p>
          <a:p>
            <a:pPr marL="360000" indent="-457200"/>
            <a:r>
              <a:rPr lang="en-CA" sz="1800" dirty="0" err="1">
                <a:latin typeface="Arial" panose="020B0604020202020204" pitchFamily="34" charset="0"/>
                <a:cs typeface="Arial" panose="020B0604020202020204" pitchFamily="34" charset="0"/>
              </a:rPr>
              <a:t>BomSymbols</a:t>
            </a:r>
            <a:r>
              <a:rPr lang="en-CA" sz="1800" dirty="0">
                <a:latin typeface="Arial" panose="020B0604020202020204" pitchFamily="34" charset="0"/>
                <a:cs typeface="Arial" panose="020B0604020202020204" pitchFamily="34" charset="0"/>
              </a:rPr>
              <a:t>. </a:t>
            </a:r>
            <a:r>
              <a:rPr lang="en-CA" sz="1800" dirty="0" smtClean="0">
                <a:latin typeface="Arial" panose="020B0604020202020204" pitchFamily="34" charset="0"/>
                <a:cs typeface="Arial" panose="020B0604020202020204" pitchFamily="34" charset="0"/>
              </a:rPr>
              <a:t>(2017). </a:t>
            </a:r>
            <a:r>
              <a:rPr lang="en-CA" sz="1800" dirty="0">
                <a:latin typeface="Arial" panose="020B0604020202020204" pitchFamily="34" charset="0"/>
                <a:cs typeface="Arial" panose="020B0604020202020204" pitchFamily="34" charset="0"/>
              </a:rPr>
              <a:t>Money. T</a:t>
            </a:r>
            <a:r>
              <a:rPr lang="en-CA" sz="1800" i="1" dirty="0">
                <a:latin typeface="Arial" panose="020B0604020202020204" pitchFamily="34" charset="0"/>
                <a:cs typeface="Arial" panose="020B0604020202020204" pitchFamily="34" charset="0"/>
              </a:rPr>
              <a:t>he Noun Project</a:t>
            </a:r>
            <a:r>
              <a:rPr lang="en-CA" sz="1800" dirty="0">
                <a:latin typeface="Arial" panose="020B0604020202020204" pitchFamily="34" charset="0"/>
                <a:cs typeface="Arial" panose="020B0604020202020204" pitchFamily="34" charset="0"/>
              </a:rPr>
              <a:t>. CC BY. </a:t>
            </a:r>
            <a:r>
              <a:rPr lang="en-CA" sz="1800" dirty="0">
                <a:latin typeface="Arial" panose="020B0604020202020204" pitchFamily="34" charset="0"/>
                <a:cs typeface="Arial" panose="020B0604020202020204" pitchFamily="34" charset="0"/>
                <a:hlinkClick r:id="rId7"/>
              </a:rPr>
              <a:t>https://</a:t>
            </a:r>
            <a:r>
              <a:rPr lang="en-CA" sz="1800" dirty="0" smtClean="0">
                <a:latin typeface="Arial" panose="020B0604020202020204" pitchFamily="34" charset="0"/>
                <a:cs typeface="Arial" panose="020B0604020202020204" pitchFamily="34" charset="0"/>
                <a:hlinkClick r:id="rId7"/>
              </a:rPr>
              <a:t>thenounproject.com/icon/money-890872/</a:t>
            </a:r>
            <a:endParaRPr lang="en-CA" sz="1800" dirty="0" smtClean="0">
              <a:latin typeface="Arial" panose="020B0604020202020204" pitchFamily="34" charset="0"/>
              <a:cs typeface="Arial" panose="020B0604020202020204" pitchFamily="34" charset="0"/>
            </a:endParaRPr>
          </a:p>
          <a:p>
            <a:pPr marL="360000" indent="-457200"/>
            <a:r>
              <a:rPr lang="en-CA" sz="1800" dirty="0" smtClean="0">
                <a:latin typeface="Arial" panose="020B0604020202020204" pitchFamily="34" charset="0"/>
                <a:cs typeface="Arial" panose="020B0604020202020204" pitchFamily="34" charset="0"/>
              </a:rPr>
              <a:t>Daria </a:t>
            </a:r>
            <a:r>
              <a:rPr lang="en-CA" sz="1800" dirty="0" err="1" smtClean="0">
                <a:latin typeface="Arial" panose="020B0604020202020204" pitchFamily="34" charset="0"/>
                <a:cs typeface="Arial" panose="020B0604020202020204" pitchFamily="34" charset="0"/>
              </a:rPr>
              <a:t>Szymonowicz</a:t>
            </a:r>
            <a:r>
              <a:rPr lang="en-CA" sz="1800" dirty="0" smtClean="0">
                <a:latin typeface="Arial" panose="020B0604020202020204" pitchFamily="34" charset="0"/>
                <a:cs typeface="Arial" panose="020B0604020202020204" pitchFamily="34" charset="0"/>
              </a:rPr>
              <a:t>. (2017). Documents. </a:t>
            </a:r>
            <a:r>
              <a:rPr lang="en-CA" sz="1800" i="1" dirty="0" smtClean="0">
                <a:latin typeface="Arial" panose="020B0604020202020204" pitchFamily="34" charset="0"/>
                <a:cs typeface="Arial" panose="020B0604020202020204" pitchFamily="34" charset="0"/>
              </a:rPr>
              <a:t>The </a:t>
            </a:r>
            <a:r>
              <a:rPr lang="en-CA" sz="1800" i="1" dirty="0">
                <a:latin typeface="Arial" panose="020B0604020202020204" pitchFamily="34" charset="0"/>
                <a:cs typeface="Arial" panose="020B0604020202020204" pitchFamily="34" charset="0"/>
              </a:rPr>
              <a:t>Noun Project. </a:t>
            </a:r>
            <a:r>
              <a:rPr lang="en-CA" sz="1800" dirty="0">
                <a:latin typeface="Arial" panose="020B0604020202020204" pitchFamily="34" charset="0"/>
                <a:cs typeface="Arial" panose="020B0604020202020204" pitchFamily="34" charset="0"/>
              </a:rPr>
              <a:t>CC BY. </a:t>
            </a:r>
            <a:r>
              <a:rPr lang="en-CA" sz="1800" dirty="0">
                <a:latin typeface="Arial" panose="020B0604020202020204" pitchFamily="34" charset="0"/>
                <a:cs typeface="Arial" panose="020B0604020202020204" pitchFamily="34" charset="0"/>
                <a:hlinkClick r:id="rId8"/>
              </a:rPr>
              <a:t>https://</a:t>
            </a:r>
            <a:r>
              <a:rPr lang="en-CA" sz="1800" dirty="0" smtClean="0">
                <a:latin typeface="Arial" panose="020B0604020202020204" pitchFamily="34" charset="0"/>
                <a:cs typeface="Arial" panose="020B0604020202020204" pitchFamily="34" charset="0"/>
                <a:hlinkClick r:id="rId8"/>
              </a:rPr>
              <a:t>thenounproject.com/icon/documents-1353220/</a:t>
            </a:r>
            <a:endParaRPr lang="en-CA" sz="1800" dirty="0" smtClean="0">
              <a:latin typeface="Arial" panose="020B0604020202020204" pitchFamily="34" charset="0"/>
              <a:cs typeface="Arial" panose="020B0604020202020204" pitchFamily="34" charset="0"/>
            </a:endParaRPr>
          </a:p>
          <a:p>
            <a:pPr marL="360000" indent="-457200"/>
            <a:r>
              <a:rPr lang="en-US" sz="1800" dirty="0"/>
              <a:t>Adrien </a:t>
            </a:r>
            <a:r>
              <a:rPr lang="en-US" sz="1800" dirty="0" smtClean="0"/>
              <a:t>Coquet. (2019). </a:t>
            </a:r>
            <a:r>
              <a:rPr lang="en-US" sz="1800" dirty="0"/>
              <a:t>Who. </a:t>
            </a:r>
            <a:r>
              <a:rPr lang="en-US" sz="1800" i="1" dirty="0"/>
              <a:t>The Noun Project</a:t>
            </a:r>
            <a:r>
              <a:rPr lang="en-US" sz="1800" dirty="0"/>
              <a:t>. CC BY. </a:t>
            </a:r>
            <a:r>
              <a:rPr lang="en-US" sz="1800" dirty="0">
                <a:hlinkClick r:id="rId9"/>
              </a:rPr>
              <a:t>https://thenounproject.com/icon/who-2714591</a:t>
            </a:r>
            <a:r>
              <a:rPr lang="en-US" sz="1800" dirty="0" smtClean="0">
                <a:hlinkClick r:id="rId9"/>
              </a:rPr>
              <a:t>/</a:t>
            </a:r>
            <a:endParaRPr lang="en-US" sz="1800" dirty="0" smtClean="0"/>
          </a:p>
        </p:txBody>
      </p:sp>
    </p:spTree>
    <p:extLst>
      <p:ext uri="{BB962C8B-B14F-4D97-AF65-F5344CB8AC3E}">
        <p14:creationId xmlns:p14="http://schemas.microsoft.com/office/powerpoint/2010/main" val="134699440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a:xfrm>
            <a:off x="851192" y="1793149"/>
            <a:ext cx="10502608" cy="4250430"/>
          </a:xfrm>
        </p:spPr>
        <p:txBody>
          <a:bodyPr/>
          <a:lstStyle/>
          <a:p>
            <a:pPr marL="457200" indent="-457200"/>
            <a:r>
              <a:rPr lang="en-CA" sz="1800" dirty="0">
                <a:latin typeface="Arial" panose="020B0604020202020204" pitchFamily="34" charset="0"/>
                <a:cs typeface="Arial" panose="020B0604020202020204" pitchFamily="34" charset="0"/>
              </a:rPr>
              <a:t>Daria </a:t>
            </a:r>
            <a:r>
              <a:rPr lang="en-CA" sz="1800" dirty="0" err="1" smtClean="0">
                <a:latin typeface="Arial" panose="020B0604020202020204" pitchFamily="34" charset="0"/>
                <a:cs typeface="Arial" panose="020B0604020202020204" pitchFamily="34" charset="0"/>
              </a:rPr>
              <a:t>Szymonowicz</a:t>
            </a:r>
            <a:r>
              <a:rPr lang="en-CA" sz="1800" dirty="0" smtClean="0">
                <a:latin typeface="Arial" panose="020B0604020202020204" pitchFamily="34" charset="0"/>
                <a:cs typeface="Arial" panose="020B0604020202020204" pitchFamily="34" charset="0"/>
              </a:rPr>
              <a:t>. (2016). </a:t>
            </a:r>
            <a:r>
              <a:rPr lang="en-CA" sz="1800" dirty="0">
                <a:latin typeface="Arial" panose="020B0604020202020204" pitchFamily="34" charset="0"/>
                <a:cs typeface="Arial" panose="020B0604020202020204" pitchFamily="34" charset="0"/>
              </a:rPr>
              <a:t>Quarter</a:t>
            </a:r>
            <a:r>
              <a:rPr lang="en-CA" sz="1800" dirty="0" smtClean="0">
                <a:latin typeface="Arial" panose="020B0604020202020204" pitchFamily="34" charset="0"/>
                <a:cs typeface="Arial" panose="020B0604020202020204" pitchFamily="34" charset="0"/>
              </a:rPr>
              <a:t>. </a:t>
            </a:r>
            <a:r>
              <a:rPr lang="en-CA" sz="1800" i="1" dirty="0" smtClean="0">
                <a:latin typeface="Arial" panose="020B0604020202020204" pitchFamily="34" charset="0"/>
                <a:cs typeface="Arial" panose="020B0604020202020204" pitchFamily="34" charset="0"/>
              </a:rPr>
              <a:t>The </a:t>
            </a:r>
            <a:r>
              <a:rPr lang="en-CA" sz="1800" i="1" dirty="0">
                <a:latin typeface="Arial" panose="020B0604020202020204" pitchFamily="34" charset="0"/>
                <a:cs typeface="Arial" panose="020B0604020202020204" pitchFamily="34" charset="0"/>
              </a:rPr>
              <a:t>Noun Project. </a:t>
            </a:r>
            <a:r>
              <a:rPr lang="en-CA" sz="1800" dirty="0">
                <a:latin typeface="Arial" panose="020B0604020202020204" pitchFamily="34" charset="0"/>
                <a:cs typeface="Arial" panose="020B0604020202020204" pitchFamily="34" charset="0"/>
              </a:rPr>
              <a:t>CC BY. </a:t>
            </a:r>
            <a:r>
              <a:rPr lang="en-CA" sz="1800" dirty="0">
                <a:latin typeface="Arial" panose="020B0604020202020204" pitchFamily="34" charset="0"/>
                <a:cs typeface="Arial" panose="020B0604020202020204" pitchFamily="34" charset="0"/>
                <a:hlinkClick r:id="rId2"/>
              </a:rPr>
              <a:t>https://thenounproject.com/icon/quarter-607600</a:t>
            </a:r>
            <a:r>
              <a:rPr lang="en-CA" sz="1800" dirty="0" smtClean="0">
                <a:latin typeface="Arial" panose="020B0604020202020204" pitchFamily="34" charset="0"/>
                <a:cs typeface="Arial" panose="020B0604020202020204" pitchFamily="34" charset="0"/>
                <a:hlinkClick r:id="rId2"/>
              </a:rPr>
              <a:t>/</a:t>
            </a:r>
            <a:endParaRPr lang="en-CA" sz="1800" dirty="0"/>
          </a:p>
          <a:p>
            <a:pPr marL="457200" indent="-457200"/>
            <a:r>
              <a:rPr lang="en-CA" sz="1800" dirty="0" err="1"/>
              <a:t>Agniraj</a:t>
            </a:r>
            <a:r>
              <a:rPr lang="en-CA" sz="1800" dirty="0"/>
              <a:t> </a:t>
            </a:r>
            <a:r>
              <a:rPr lang="en-CA" sz="1800" dirty="0" err="1" smtClean="0"/>
              <a:t>Chatterji</a:t>
            </a:r>
            <a:r>
              <a:rPr lang="en-CA" sz="1800" dirty="0" smtClean="0"/>
              <a:t>. (2016). </a:t>
            </a:r>
            <a:r>
              <a:rPr lang="en-CA" sz="1800" dirty="0"/>
              <a:t>Locked </a:t>
            </a:r>
            <a:r>
              <a:rPr lang="en-CA" sz="1800" dirty="0" smtClean="0"/>
              <a:t>folder</a:t>
            </a:r>
            <a:r>
              <a:rPr lang="en-CA" sz="1800" dirty="0"/>
              <a:t>. </a:t>
            </a:r>
            <a:r>
              <a:rPr lang="en-CA" sz="1800" i="1" dirty="0"/>
              <a:t>The Noun Project. </a:t>
            </a:r>
            <a:r>
              <a:rPr lang="en-CA" sz="1800" dirty="0"/>
              <a:t>CC BY. </a:t>
            </a:r>
            <a:r>
              <a:rPr lang="en-CA" sz="1800" dirty="0">
                <a:hlinkClick r:id="rId3"/>
              </a:rPr>
              <a:t>https://thenounproject.com/icon/locked-folder-608660</a:t>
            </a:r>
            <a:r>
              <a:rPr lang="en-CA" sz="1800" dirty="0" smtClean="0">
                <a:hlinkClick r:id="rId3"/>
              </a:rPr>
              <a:t>/</a:t>
            </a:r>
            <a:endParaRPr lang="en-US" sz="1800" dirty="0"/>
          </a:p>
          <a:p>
            <a:pPr marL="457200" indent="-457200"/>
            <a:r>
              <a:rPr lang="en-US" sz="1800" dirty="0" err="1" smtClean="0"/>
              <a:t>banjirolove</a:t>
            </a:r>
            <a:r>
              <a:rPr lang="en-US" sz="1800" dirty="0" smtClean="0"/>
              <a:t>. (2018). </a:t>
            </a:r>
            <a:r>
              <a:rPr lang="en-US" sz="1800" dirty="0"/>
              <a:t>Sun. </a:t>
            </a:r>
            <a:r>
              <a:rPr lang="en-US" sz="1800" i="1" dirty="0"/>
              <a:t>The Noun Project. </a:t>
            </a:r>
            <a:r>
              <a:rPr lang="en-US" sz="1800" dirty="0"/>
              <a:t>CC BY. </a:t>
            </a:r>
            <a:r>
              <a:rPr lang="en-US" sz="1800" dirty="0">
                <a:hlinkClick r:id="rId4"/>
              </a:rPr>
              <a:t>https://thenounproject.com/icon/sun-1777177</a:t>
            </a:r>
            <a:r>
              <a:rPr lang="en-US" sz="1800" dirty="0" smtClean="0">
                <a:hlinkClick r:id="rId4"/>
              </a:rPr>
              <a:t>/</a:t>
            </a:r>
            <a:endParaRPr lang="en-CA" sz="1800" dirty="0"/>
          </a:p>
          <a:p>
            <a:pPr marL="457200" indent="-457200"/>
            <a:r>
              <a:rPr lang="en-CA" sz="1800" dirty="0"/>
              <a:t>Hannah </a:t>
            </a:r>
            <a:r>
              <a:rPr lang="en-CA" sz="1800" dirty="0" smtClean="0"/>
              <a:t>Anderson. (2018). </a:t>
            </a:r>
            <a:r>
              <a:rPr lang="en-CA" sz="1800" dirty="0"/>
              <a:t>Crystal Ball. </a:t>
            </a:r>
            <a:r>
              <a:rPr lang="en-CA" sz="1800" i="1" dirty="0"/>
              <a:t>The Noun Project. </a:t>
            </a:r>
            <a:r>
              <a:rPr lang="en-CA" sz="1800" dirty="0"/>
              <a:t>CC BY. </a:t>
            </a:r>
            <a:r>
              <a:rPr lang="en-CA" sz="1800" dirty="0">
                <a:hlinkClick r:id="rId5"/>
              </a:rPr>
              <a:t>https://thenounproject.com/icon/crystal-ball-2126128</a:t>
            </a:r>
            <a:r>
              <a:rPr lang="en-CA" sz="1800" dirty="0" smtClean="0">
                <a:hlinkClick r:id="rId5"/>
              </a:rPr>
              <a:t>/</a:t>
            </a:r>
            <a:endParaRPr lang="en-CA" sz="1800" dirty="0"/>
          </a:p>
          <a:p>
            <a:pPr marL="457200" indent="-457200"/>
            <a:r>
              <a:rPr lang="en-CA" sz="1800" dirty="0" err="1" smtClean="0"/>
              <a:t>Ari_Glitch</a:t>
            </a:r>
            <a:r>
              <a:rPr lang="en-CA" sz="1800" dirty="0" smtClean="0"/>
              <a:t>. </a:t>
            </a:r>
            <a:r>
              <a:rPr lang="en-CA" sz="1800" dirty="0"/>
              <a:t>(2018). Magic circle medium ringing. </a:t>
            </a:r>
            <a:r>
              <a:rPr lang="en-CA" sz="1800" i="1" dirty="0" err="1"/>
              <a:t>Freesound</a:t>
            </a:r>
            <a:r>
              <a:rPr lang="en-CA" sz="1800" dirty="0"/>
              <a:t>. CC 0. </a:t>
            </a:r>
            <a:r>
              <a:rPr lang="en-CA" sz="1800" dirty="0" smtClean="0">
                <a:hlinkClick r:id="rId6"/>
              </a:rPr>
              <a:t>https</a:t>
            </a:r>
            <a:r>
              <a:rPr lang="en-CA" sz="1800" dirty="0">
                <a:hlinkClick r:id="rId6"/>
              </a:rPr>
              <a:t>://freesound.org/people/Ari_Glitch/sounds/432288/</a:t>
            </a:r>
            <a:endParaRPr lang="en-CA" sz="1800" dirty="0"/>
          </a:p>
          <a:p>
            <a:pPr marL="457200" indent="-457200"/>
            <a:r>
              <a:rPr lang="en-CA" sz="1800" dirty="0"/>
              <a:t>Alberto </a:t>
            </a:r>
            <a:r>
              <a:rPr lang="en-CA" sz="1800" dirty="0" smtClean="0"/>
              <a:t>LM. (2017). </a:t>
            </a:r>
            <a:r>
              <a:rPr lang="en-CA" sz="1800" dirty="0"/>
              <a:t>Table. </a:t>
            </a:r>
            <a:r>
              <a:rPr lang="en-CA" sz="1800" i="1" dirty="0"/>
              <a:t>The Noun Project</a:t>
            </a:r>
            <a:r>
              <a:rPr lang="en-CA" sz="1800" dirty="0"/>
              <a:t>. CC BY. </a:t>
            </a:r>
            <a:r>
              <a:rPr lang="en-CA" sz="1800" dirty="0">
                <a:hlinkClick r:id="rId7"/>
              </a:rPr>
              <a:t>https://thenounproject.com/icon/table-929234</a:t>
            </a:r>
            <a:r>
              <a:rPr lang="en-CA" sz="1800" dirty="0" smtClean="0">
                <a:hlinkClick r:id="rId7"/>
              </a:rPr>
              <a:t>/</a:t>
            </a:r>
            <a:endParaRPr lang="en-CA" sz="1800" dirty="0"/>
          </a:p>
          <a:p>
            <a:pPr marL="457200" indent="-457200"/>
            <a:r>
              <a:rPr lang="en-CA" sz="1800" dirty="0" smtClean="0">
                <a:latin typeface="Arial" panose="020B0604020202020204" pitchFamily="34" charset="0"/>
                <a:cs typeface="Arial" panose="020B0604020202020204" pitchFamily="34" charset="0"/>
              </a:rPr>
              <a:t>Icons By Alfredo. (2016). </a:t>
            </a:r>
            <a:r>
              <a:rPr lang="en-CA" sz="1800" dirty="0">
                <a:latin typeface="Arial" panose="020B0604020202020204" pitchFamily="34" charset="0"/>
                <a:cs typeface="Arial" panose="020B0604020202020204" pitchFamily="34" charset="0"/>
              </a:rPr>
              <a:t>Ladder. </a:t>
            </a:r>
            <a:r>
              <a:rPr lang="en-CA" sz="1800" i="1" dirty="0">
                <a:latin typeface="Arial" panose="020B0604020202020204" pitchFamily="34" charset="0"/>
                <a:cs typeface="Arial" panose="020B0604020202020204" pitchFamily="34" charset="0"/>
              </a:rPr>
              <a:t>The Noun Project. </a:t>
            </a:r>
            <a:r>
              <a:rPr lang="en-CA" sz="1800" dirty="0">
                <a:latin typeface="Arial" panose="020B0604020202020204" pitchFamily="34" charset="0"/>
                <a:cs typeface="Arial" panose="020B0604020202020204" pitchFamily="34" charset="0"/>
              </a:rPr>
              <a:t>CC BY. </a:t>
            </a:r>
            <a:r>
              <a:rPr lang="en-CA" sz="1800" dirty="0">
                <a:latin typeface="Arial" panose="020B0604020202020204" pitchFamily="34" charset="0"/>
                <a:cs typeface="Arial" panose="020B0604020202020204" pitchFamily="34" charset="0"/>
                <a:hlinkClick r:id="rId8"/>
              </a:rPr>
              <a:t>https://thenounproject.com/icon/ladder-424668</a:t>
            </a:r>
            <a:r>
              <a:rPr lang="en-CA" sz="1800" dirty="0" smtClean="0">
                <a:latin typeface="Arial" panose="020B0604020202020204" pitchFamily="34" charset="0"/>
                <a:cs typeface="Arial" panose="020B0604020202020204" pitchFamily="34" charset="0"/>
                <a:hlinkClick r:id="rId8"/>
              </a:rPr>
              <a:t>/</a:t>
            </a:r>
            <a:endParaRPr lang="en-CA" sz="1800" dirty="0"/>
          </a:p>
          <a:p>
            <a:pPr marL="457200" indent="-457200"/>
            <a:r>
              <a:rPr lang="en-CA" sz="1800" dirty="0" err="1" smtClean="0"/>
              <a:t>QualityIcons</a:t>
            </a:r>
            <a:r>
              <a:rPr lang="en-CA" sz="1800" dirty="0" smtClean="0"/>
              <a:t>. (2019). </a:t>
            </a:r>
            <a:r>
              <a:rPr lang="en-CA" sz="1800" dirty="0"/>
              <a:t>Banners. </a:t>
            </a:r>
            <a:r>
              <a:rPr lang="en-CA" sz="1800" i="1" dirty="0"/>
              <a:t>The Noun Project. </a:t>
            </a:r>
            <a:r>
              <a:rPr lang="en-CA" sz="1800" dirty="0"/>
              <a:t>CC BY. </a:t>
            </a:r>
            <a:r>
              <a:rPr lang="en-CA" sz="1800" dirty="0">
                <a:hlinkClick r:id="rId9"/>
              </a:rPr>
              <a:t>https://thenounproject.com/icon/banners-2324856</a:t>
            </a:r>
            <a:r>
              <a:rPr lang="en-CA" sz="1800" dirty="0" smtClean="0">
                <a:hlinkClick r:id="rId9"/>
              </a:rPr>
              <a:t>/</a:t>
            </a:r>
            <a:endParaRPr lang="en-CA" sz="1800" dirty="0"/>
          </a:p>
          <a:p>
            <a:pPr marL="457200" indent="-457200"/>
            <a:endParaRPr lang="en-CA" sz="1800" dirty="0"/>
          </a:p>
        </p:txBody>
      </p:sp>
    </p:spTree>
    <p:extLst>
      <p:ext uri="{BB962C8B-B14F-4D97-AF65-F5344CB8AC3E}">
        <p14:creationId xmlns:p14="http://schemas.microsoft.com/office/powerpoint/2010/main" val="336408465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a:xfrm>
            <a:off x="851192" y="1793149"/>
            <a:ext cx="10502608" cy="4250430"/>
          </a:xfrm>
        </p:spPr>
        <p:txBody>
          <a:bodyPr/>
          <a:lstStyle/>
          <a:p>
            <a:pPr marL="457200" indent="-457200"/>
            <a:r>
              <a:rPr lang="en-CA" sz="1800" dirty="0" err="1">
                <a:latin typeface="Arial" panose="020B0604020202020204" pitchFamily="34" charset="0"/>
                <a:cs typeface="Arial" panose="020B0604020202020204" pitchFamily="34" charset="0"/>
              </a:rPr>
              <a:t>Dmitrii</a:t>
            </a:r>
            <a:r>
              <a:rPr lang="en-CA" sz="1800" dirty="0">
                <a:latin typeface="Arial" panose="020B0604020202020204" pitchFamily="34" charset="0"/>
                <a:cs typeface="Arial" panose="020B0604020202020204" pitchFamily="34" charset="0"/>
              </a:rPr>
              <a:t> </a:t>
            </a:r>
            <a:r>
              <a:rPr lang="en-CA" sz="1800" dirty="0" err="1" smtClean="0">
                <a:latin typeface="Arial" panose="020B0604020202020204" pitchFamily="34" charset="0"/>
                <a:cs typeface="Arial" panose="020B0604020202020204" pitchFamily="34" charset="0"/>
              </a:rPr>
              <a:t>Lagunov</a:t>
            </a:r>
            <a:r>
              <a:rPr lang="en-CA" sz="1800" dirty="0" smtClean="0">
                <a:latin typeface="Arial" panose="020B0604020202020204" pitchFamily="34" charset="0"/>
                <a:cs typeface="Arial" panose="020B0604020202020204" pitchFamily="34" charset="0"/>
              </a:rPr>
              <a:t>. (2013). </a:t>
            </a:r>
            <a:r>
              <a:rPr lang="en-CA" sz="1800" dirty="0">
                <a:latin typeface="Arial" panose="020B0604020202020204" pitchFamily="34" charset="0"/>
                <a:cs typeface="Arial" panose="020B0604020202020204" pitchFamily="34" charset="0"/>
              </a:rPr>
              <a:t>Walking. </a:t>
            </a:r>
            <a:r>
              <a:rPr lang="en-CA" sz="1800" i="1" dirty="0">
                <a:latin typeface="Arial" panose="020B0604020202020204" pitchFamily="34" charset="0"/>
                <a:cs typeface="Arial" panose="020B0604020202020204" pitchFamily="34" charset="0"/>
              </a:rPr>
              <a:t>The Noun Project</a:t>
            </a:r>
            <a:r>
              <a:rPr lang="en-CA" sz="1800" dirty="0">
                <a:latin typeface="Arial" panose="020B0604020202020204" pitchFamily="34" charset="0"/>
                <a:cs typeface="Arial" panose="020B0604020202020204" pitchFamily="34" charset="0"/>
              </a:rPr>
              <a:t>. CC BY. </a:t>
            </a:r>
            <a:r>
              <a:rPr lang="en-CA" sz="1800" dirty="0">
                <a:latin typeface="Arial" panose="020B0604020202020204" pitchFamily="34" charset="0"/>
                <a:cs typeface="Arial" panose="020B0604020202020204" pitchFamily="34" charset="0"/>
                <a:hlinkClick r:id="rId2"/>
              </a:rPr>
              <a:t>https://thenounproject.com/icon/walking-26898</a:t>
            </a:r>
            <a:r>
              <a:rPr lang="en-CA" sz="1800" dirty="0" smtClean="0">
                <a:latin typeface="Arial" panose="020B0604020202020204" pitchFamily="34" charset="0"/>
                <a:cs typeface="Arial" panose="020B0604020202020204" pitchFamily="34" charset="0"/>
                <a:hlinkClick r:id="rId2"/>
              </a:rPr>
              <a:t>/</a:t>
            </a:r>
            <a:endParaRPr lang="en-CA" sz="1800" dirty="0"/>
          </a:p>
          <a:p>
            <a:pPr marL="457200" indent="-457200"/>
            <a:r>
              <a:rPr lang="en-US" sz="1800" dirty="0">
                <a:latin typeface="Arial" panose="020B0604020202020204" pitchFamily="34" charset="0"/>
                <a:cs typeface="Arial" panose="020B0604020202020204" pitchFamily="34" charset="0"/>
              </a:rPr>
              <a:t>National Park </a:t>
            </a:r>
            <a:r>
              <a:rPr lang="en-US" sz="1800" dirty="0" smtClean="0">
                <a:latin typeface="Arial" panose="020B0604020202020204" pitchFamily="34" charset="0"/>
                <a:cs typeface="Arial" panose="020B0604020202020204" pitchFamily="34" charset="0"/>
              </a:rPr>
              <a:t>Service. (</a:t>
            </a:r>
            <a:r>
              <a:rPr lang="en-US" sz="1800" dirty="0" err="1" smtClean="0">
                <a:latin typeface="Arial" panose="020B0604020202020204" pitchFamily="34" charset="0"/>
                <a:cs typeface="Arial" panose="020B0604020202020204" pitchFamily="34" charset="0"/>
              </a:rPr>
              <a:t>n.d.</a:t>
            </a:r>
            <a:r>
              <a:rPr lang="en-US" sz="1800" dirty="0" smtClean="0">
                <a:latin typeface="Arial" panose="020B0604020202020204" pitchFamily="34" charset="0"/>
                <a:cs typeface="Arial" panose="020B0604020202020204" pitchFamily="34" charset="0"/>
              </a:rPr>
              <a:t>). </a:t>
            </a:r>
            <a:r>
              <a:rPr lang="en-US" sz="1800" dirty="0">
                <a:latin typeface="Arial" panose="020B0604020202020204" pitchFamily="34" charset="0"/>
                <a:cs typeface="Arial" panose="020B0604020202020204" pitchFamily="34" charset="0"/>
              </a:rPr>
              <a:t>Diving. </a:t>
            </a:r>
            <a:r>
              <a:rPr lang="en-US" sz="1800" i="1" dirty="0">
                <a:latin typeface="Arial" panose="020B0604020202020204" pitchFamily="34" charset="0"/>
                <a:cs typeface="Arial" panose="020B0604020202020204" pitchFamily="34" charset="0"/>
              </a:rPr>
              <a:t>The Noun Project. </a:t>
            </a:r>
            <a:r>
              <a:rPr lang="en-US" sz="1800" dirty="0">
                <a:latin typeface="Arial" panose="020B0604020202020204" pitchFamily="34" charset="0"/>
                <a:cs typeface="Arial" panose="020B0604020202020204" pitchFamily="34" charset="0"/>
              </a:rPr>
              <a:t>CC BY. </a:t>
            </a:r>
            <a:r>
              <a:rPr lang="en-US" sz="1800" dirty="0">
                <a:latin typeface="Arial" panose="020B0604020202020204" pitchFamily="34" charset="0"/>
                <a:cs typeface="Arial" panose="020B0604020202020204" pitchFamily="34" charset="0"/>
                <a:hlinkClick r:id="rId3"/>
              </a:rPr>
              <a:t>https://thenounproject.com/icon/diving-229</a:t>
            </a:r>
            <a:r>
              <a:rPr lang="en-US" sz="1800" dirty="0" smtClean="0">
                <a:latin typeface="Arial" panose="020B0604020202020204" pitchFamily="34" charset="0"/>
                <a:cs typeface="Arial" panose="020B0604020202020204" pitchFamily="34" charset="0"/>
                <a:hlinkClick r:id="rId3"/>
              </a:rPr>
              <a:t>/</a:t>
            </a:r>
            <a:endParaRPr lang="en-CA" sz="1800" dirty="0"/>
          </a:p>
          <a:p>
            <a:pPr marL="457200" indent="-457200"/>
            <a:r>
              <a:rPr lang="en-US" sz="1800" dirty="0" err="1" smtClean="0">
                <a:latin typeface="Arial" panose="020B0604020202020204" pitchFamily="34" charset="0"/>
                <a:cs typeface="Arial" panose="020B0604020202020204" pitchFamily="34" charset="0"/>
              </a:rPr>
              <a:t>Qubodup</a:t>
            </a:r>
            <a:r>
              <a:rPr lang="en-US" sz="1800" dirty="0" smtClean="0">
                <a:latin typeface="Arial" panose="020B0604020202020204" pitchFamily="34" charset="0"/>
                <a:cs typeface="Arial" panose="020B0604020202020204" pitchFamily="34" charset="0"/>
              </a:rPr>
              <a:t>. </a:t>
            </a:r>
            <a:r>
              <a:rPr lang="en-US" sz="1800" dirty="0">
                <a:latin typeface="Arial" panose="020B0604020202020204" pitchFamily="34" charset="0"/>
                <a:cs typeface="Arial" panose="020B0604020202020204" pitchFamily="34" charset="0"/>
              </a:rPr>
              <a:t>(2013). Circus climax drums.</a:t>
            </a:r>
            <a:r>
              <a:rPr lang="en-US" sz="1800" i="1" dirty="0">
                <a:latin typeface="Arial" panose="020B0604020202020204" pitchFamily="34" charset="0"/>
                <a:cs typeface="Arial" panose="020B0604020202020204" pitchFamily="34" charset="0"/>
              </a:rPr>
              <a:t> </a:t>
            </a:r>
            <a:r>
              <a:rPr lang="en-US" sz="1800" i="1" dirty="0" err="1">
                <a:latin typeface="Arial" panose="020B0604020202020204" pitchFamily="34" charset="0"/>
                <a:cs typeface="Arial" panose="020B0604020202020204" pitchFamily="34" charset="0"/>
              </a:rPr>
              <a:t>Freesound</a:t>
            </a:r>
            <a:r>
              <a:rPr lang="en-US" sz="1800" i="1" dirty="0">
                <a:latin typeface="Arial" panose="020B0604020202020204" pitchFamily="34" charset="0"/>
                <a:cs typeface="Arial" panose="020B0604020202020204" pitchFamily="34" charset="0"/>
              </a:rPr>
              <a:t>. </a:t>
            </a:r>
            <a:r>
              <a:rPr lang="en-US" sz="1800" dirty="0">
                <a:latin typeface="Arial" panose="020B0604020202020204" pitchFamily="34" charset="0"/>
                <a:cs typeface="Arial" panose="020B0604020202020204" pitchFamily="34" charset="0"/>
              </a:rPr>
              <a:t>CC </a:t>
            </a:r>
            <a:r>
              <a:rPr lang="en-US" sz="1800" dirty="0" smtClean="0">
                <a:latin typeface="Arial" panose="020B0604020202020204" pitchFamily="34" charset="0"/>
                <a:cs typeface="Arial" panose="020B0604020202020204" pitchFamily="34" charset="0"/>
              </a:rPr>
              <a:t>BY. </a:t>
            </a:r>
            <a:r>
              <a:rPr lang="en-CA" sz="1800" dirty="0" smtClean="0">
                <a:hlinkClick r:id="rId4"/>
              </a:rPr>
              <a:t>https</a:t>
            </a:r>
            <a:r>
              <a:rPr lang="en-CA" sz="1800" dirty="0">
                <a:hlinkClick r:id="rId4"/>
              </a:rPr>
              <a:t>://freesound.org/people/qubodup/sounds/182442/</a:t>
            </a:r>
            <a:endParaRPr lang="en-US" sz="1800" dirty="0">
              <a:latin typeface="Arial" panose="020B0604020202020204" pitchFamily="34" charset="0"/>
              <a:cs typeface="Arial" panose="020B0604020202020204" pitchFamily="34" charset="0"/>
            </a:endParaRPr>
          </a:p>
          <a:p>
            <a:pPr marL="457200" indent="-457200"/>
            <a:endParaRPr lang="en-US" sz="1800" dirty="0">
              <a:latin typeface="Arial" panose="020B0604020202020204" pitchFamily="34" charset="0"/>
              <a:cs typeface="Arial" panose="020B0604020202020204" pitchFamily="34" charset="0"/>
            </a:endParaRPr>
          </a:p>
          <a:p>
            <a:pPr marL="457200" indent="-457200"/>
            <a:endParaRPr lang="en-US" sz="1800" dirty="0" smtClean="0">
              <a:latin typeface="Arial" panose="020B0604020202020204" pitchFamily="34" charset="0"/>
              <a:cs typeface="Arial" panose="020B0604020202020204" pitchFamily="34" charset="0"/>
            </a:endParaRPr>
          </a:p>
          <a:p>
            <a:pPr marL="457200" indent="-457200"/>
            <a:endParaRPr lang="en-US" sz="1800" dirty="0" smtClean="0">
              <a:latin typeface="Arial" panose="020B0604020202020204" pitchFamily="34" charset="0"/>
              <a:cs typeface="Arial" panose="020B0604020202020204" pitchFamily="34" charset="0"/>
            </a:endParaRPr>
          </a:p>
          <a:p>
            <a:pPr marL="457200" indent="-457200">
              <a:lnSpc>
                <a:spcPct val="100000"/>
              </a:lnSpc>
            </a:pPr>
            <a:r>
              <a:rPr lang="en-US" sz="1800" dirty="0">
                <a:latin typeface="Arial" panose="020B0604020202020204" pitchFamily="34" charset="0"/>
                <a:cs typeface="Arial" panose="020B0604020202020204" pitchFamily="34" charset="0"/>
              </a:rPr>
              <a:t>Closing Slides Music: </a:t>
            </a:r>
            <a:r>
              <a:rPr lang="en-US" sz="1800" dirty="0" err="1">
                <a:latin typeface="Arial" panose="020B0604020202020204" pitchFamily="34" charset="0"/>
                <a:cs typeface="Arial" panose="020B0604020202020204" pitchFamily="34" charset="0"/>
              </a:rPr>
              <a:t>Rybak</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Nazar</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n.d.</a:t>
            </a:r>
            <a:r>
              <a:rPr lang="en-US" sz="1800" dirty="0">
                <a:latin typeface="Arial" panose="020B0604020202020204" pitchFamily="34" charset="0"/>
                <a:cs typeface="Arial" panose="020B0604020202020204" pitchFamily="34" charset="0"/>
              </a:rPr>
              <a:t>). Corporate Inspired. </a:t>
            </a:r>
            <a:r>
              <a:rPr lang="en-US" sz="1800" i="1" dirty="0" err="1">
                <a:latin typeface="Arial" panose="020B0604020202020204" pitchFamily="34" charset="0"/>
                <a:cs typeface="Arial" panose="020B0604020202020204" pitchFamily="34" charset="0"/>
              </a:rPr>
              <a:t>HookSounds</a:t>
            </a:r>
            <a:r>
              <a:rPr lang="en-US" sz="1800" dirty="0">
                <a:latin typeface="Arial" panose="020B0604020202020204" pitchFamily="34" charset="0"/>
                <a:cs typeface="Arial" panose="020B0604020202020204" pitchFamily="34" charset="0"/>
              </a:rPr>
              <a:t>. CC BY. </a:t>
            </a:r>
            <a:r>
              <a:rPr lang="en-US" sz="1800" dirty="0">
                <a:latin typeface="Arial" panose="020B0604020202020204" pitchFamily="34" charset="0"/>
                <a:cs typeface="Arial" panose="020B0604020202020204" pitchFamily="34" charset="0"/>
                <a:hlinkClick r:id="rId5"/>
              </a:rPr>
              <a:t>http://www.hooksounds.com</a:t>
            </a:r>
            <a:endParaRPr lang="en-US" sz="1800" dirty="0">
              <a:solidFill>
                <a:schemeClr val="tx1"/>
              </a:solidFill>
              <a:latin typeface="Arial" panose="020B0604020202020204" pitchFamily="34" charset="0"/>
              <a:cs typeface="Arial" panose="020B0604020202020204" pitchFamily="34" charset="0"/>
            </a:endParaRPr>
          </a:p>
          <a:p>
            <a:pPr marL="7938" indent="-7938">
              <a:lnSpc>
                <a:spcPct val="100000"/>
              </a:lnSpc>
            </a:pPr>
            <a:r>
              <a:rPr lang="en-US" sz="1800" dirty="0">
                <a:latin typeface="Arial" panose="020B0604020202020204" pitchFamily="34" charset="0"/>
                <a:cs typeface="Arial" panose="020B0604020202020204" pitchFamily="34" charset="0"/>
              </a:rPr>
              <a:t>Unattributed materials are contributions from the Opening Up Copyright Project Team and placed in the Public Domain.</a:t>
            </a:r>
          </a:p>
        </p:txBody>
      </p:sp>
    </p:spTree>
    <p:extLst>
      <p:ext uri="{BB962C8B-B14F-4D97-AF65-F5344CB8AC3E}">
        <p14:creationId xmlns:p14="http://schemas.microsoft.com/office/powerpoint/2010/main" val="83978398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a logo&#10;&#10;Description automatically generated">
            <a:extLst>
              <a:ext uri="{FF2B5EF4-FFF2-40B4-BE49-F238E27FC236}">
                <a16:creationId xmlns:a16="http://schemas.microsoft.com/office/drawing/2014/main" id="{7D48EFC0-BD0E-B642-A20A-6B85290DDC17}"/>
              </a:ext>
            </a:extLst>
          </p:cNvPr>
          <p:cNvPicPr>
            <a:picLocks noChangeAspect="1"/>
          </p:cNvPicPr>
          <p:nvPr/>
        </p:nvPicPr>
        <p:blipFill>
          <a:blip r:embed="rId3"/>
          <a:stretch>
            <a:fillRect/>
          </a:stretch>
        </p:blipFill>
        <p:spPr>
          <a:xfrm>
            <a:off x="3631959" y="4427139"/>
            <a:ext cx="5856268" cy="3095138"/>
          </a:xfrm>
          <a:prstGeom prst="rect">
            <a:avLst/>
          </a:prstGeom>
        </p:spPr>
      </p:pic>
      <p:pic>
        <p:nvPicPr>
          <p:cNvPr id="8" name="Picture 7" descr="A close up of a logo&#10;&#10;Description automatically generated">
            <a:extLst>
              <a:ext uri="{FF2B5EF4-FFF2-40B4-BE49-F238E27FC236}">
                <a16:creationId xmlns:a16="http://schemas.microsoft.com/office/drawing/2014/main" id="{7F96AC3E-8F0A-CC46-9290-FF46559672B4}"/>
              </a:ext>
            </a:extLst>
          </p:cNvPr>
          <p:cNvPicPr>
            <a:picLocks noChangeAspect="1"/>
          </p:cNvPicPr>
          <p:nvPr/>
        </p:nvPicPr>
        <p:blipFill>
          <a:blip r:embed="rId4"/>
          <a:stretch>
            <a:fillRect/>
          </a:stretch>
        </p:blipFill>
        <p:spPr>
          <a:xfrm>
            <a:off x="3363052" y="2591395"/>
            <a:ext cx="6607034" cy="4333185"/>
          </a:xfrm>
          <a:prstGeom prst="rect">
            <a:avLst/>
          </a:prstGeom>
        </p:spPr>
      </p:pic>
      <p:pic>
        <p:nvPicPr>
          <p:cNvPr id="11" name="Picture 10" descr="A close up of a logo&#10;&#10;Description automatically generated">
            <a:extLst>
              <a:ext uri="{FF2B5EF4-FFF2-40B4-BE49-F238E27FC236}">
                <a16:creationId xmlns:a16="http://schemas.microsoft.com/office/drawing/2014/main" id="{C39CAA11-91B2-CA4F-9E55-734A86FBCD6D}"/>
              </a:ext>
            </a:extLst>
          </p:cNvPr>
          <p:cNvPicPr>
            <a:picLocks noChangeAspect="1"/>
          </p:cNvPicPr>
          <p:nvPr/>
        </p:nvPicPr>
        <p:blipFill>
          <a:blip r:embed="rId5"/>
          <a:stretch>
            <a:fillRect/>
          </a:stretch>
        </p:blipFill>
        <p:spPr>
          <a:xfrm rot="20542109">
            <a:off x="-149899" y="2009408"/>
            <a:ext cx="6061707" cy="1321141"/>
          </a:xfrm>
          <a:prstGeom prst="rect">
            <a:avLst/>
          </a:prstGeom>
          <a:noFill/>
        </p:spPr>
      </p:pic>
      <p:sp>
        <p:nvSpPr>
          <p:cNvPr id="12" name="TextBox 11">
            <a:extLst>
              <a:ext uri="{FF2B5EF4-FFF2-40B4-BE49-F238E27FC236}">
                <a16:creationId xmlns:a16="http://schemas.microsoft.com/office/drawing/2014/main" id="{142DCB58-2E58-2C40-9260-7FEA46189AFD}"/>
              </a:ext>
            </a:extLst>
          </p:cNvPr>
          <p:cNvSpPr txBox="1"/>
          <p:nvPr/>
        </p:nvSpPr>
        <p:spPr>
          <a:xfrm rot="20533850">
            <a:off x="1035837" y="2133683"/>
            <a:ext cx="5111646" cy="461665"/>
          </a:xfrm>
          <a:prstGeom prst="rect">
            <a:avLst/>
          </a:prstGeom>
          <a:noFill/>
        </p:spPr>
        <p:txBody>
          <a:bodyPr wrap="square" rtlCol="0">
            <a:spAutoFit/>
          </a:bodyPr>
          <a:lstStyle/>
          <a:p>
            <a:r>
              <a:rPr lang="en-US" sz="2400" dirty="0">
                <a:solidFill>
                  <a:srgbClr val="004950"/>
                </a:solidFill>
                <a:latin typeface="Algerian" pitchFamily="82" charset="77"/>
              </a:rPr>
              <a:t>THE BALANCING ACT</a:t>
            </a:r>
          </a:p>
        </p:txBody>
      </p:sp>
      <p:sp>
        <p:nvSpPr>
          <p:cNvPr id="15" name="Title 14">
            <a:extLst>
              <a:ext uri="{FF2B5EF4-FFF2-40B4-BE49-F238E27FC236}">
                <a16:creationId xmlns:a16="http://schemas.microsoft.com/office/drawing/2014/main" id="{30DA1B6D-0F93-AC42-AD4B-150F0F629ECC}"/>
              </a:ext>
            </a:extLst>
          </p:cNvPr>
          <p:cNvSpPr>
            <a:spLocks noGrp="1"/>
          </p:cNvSpPr>
          <p:nvPr>
            <p:ph type="title"/>
          </p:nvPr>
        </p:nvSpPr>
        <p:spPr/>
        <p:txBody>
          <a:bodyPr/>
          <a:lstStyle/>
          <a:p>
            <a:r>
              <a:rPr lang="en-US" dirty="0"/>
              <a:t>FAIR DEALING</a:t>
            </a:r>
          </a:p>
        </p:txBody>
      </p:sp>
      <p:sp>
        <p:nvSpPr>
          <p:cNvPr id="17" name="TextBox 16">
            <a:extLst>
              <a:ext uri="{FF2B5EF4-FFF2-40B4-BE49-F238E27FC236}">
                <a16:creationId xmlns:a16="http://schemas.microsoft.com/office/drawing/2014/main" id="{5F3D8BA0-5DE2-8A4E-A3A8-9F3AADE40847}"/>
              </a:ext>
            </a:extLst>
          </p:cNvPr>
          <p:cNvSpPr txBox="1"/>
          <p:nvPr/>
        </p:nvSpPr>
        <p:spPr>
          <a:xfrm>
            <a:off x="3888014" y="3407542"/>
            <a:ext cx="1184488" cy="369332"/>
          </a:xfrm>
          <a:prstGeom prst="rect">
            <a:avLst/>
          </a:prstGeom>
          <a:noFill/>
        </p:spPr>
        <p:txBody>
          <a:bodyPr wrap="square" rtlCol="0">
            <a:spAutoFit/>
          </a:bodyPr>
          <a:lstStyle/>
          <a:p>
            <a:r>
              <a:rPr lang="en-US" dirty="0"/>
              <a:t>USERS</a:t>
            </a:r>
          </a:p>
        </p:txBody>
      </p:sp>
      <p:sp>
        <p:nvSpPr>
          <p:cNvPr id="18" name="TextBox 17">
            <a:extLst>
              <a:ext uri="{FF2B5EF4-FFF2-40B4-BE49-F238E27FC236}">
                <a16:creationId xmlns:a16="http://schemas.microsoft.com/office/drawing/2014/main" id="{625CCF06-490B-0347-9D32-757D3168D275}"/>
              </a:ext>
            </a:extLst>
          </p:cNvPr>
          <p:cNvSpPr txBox="1"/>
          <p:nvPr/>
        </p:nvSpPr>
        <p:spPr>
          <a:xfrm>
            <a:off x="7316224" y="3625884"/>
            <a:ext cx="1616529" cy="646331"/>
          </a:xfrm>
          <a:prstGeom prst="rect">
            <a:avLst/>
          </a:prstGeom>
          <a:noFill/>
        </p:spPr>
        <p:txBody>
          <a:bodyPr wrap="square" rtlCol="0">
            <a:spAutoFit/>
          </a:bodyPr>
          <a:lstStyle/>
          <a:p>
            <a:pPr algn="ctr"/>
            <a:r>
              <a:rPr lang="en-US" dirty="0"/>
              <a:t>COPYRIGHT OWNERS</a:t>
            </a:r>
          </a:p>
        </p:txBody>
      </p:sp>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BC3E094A-086E-B24C-9A26-0D599AEE25D6}"/>
                  </a:ext>
                </a:extLst>
              </p:cNvPr>
              <p:cNvSpPr txBox="1"/>
              <p:nvPr/>
            </p:nvSpPr>
            <p:spPr>
              <a:xfrm>
                <a:off x="3051848" y="2559026"/>
                <a:ext cx="6088303"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m:rPr>
                          <m:sty m:val="p"/>
                        </m:rPr>
                        <a:rPr lang="en-US" sz="2400" smtClean="0">
                          <a:latin typeface="Cambria Math" panose="02040503050406030204" pitchFamily="18" charset="0"/>
                          <a:ea typeface="Cambria Math" panose="02040503050406030204" pitchFamily="18" charset="0"/>
                        </a:rPr>
                        <m:t>H</m:t>
                      </m:r>
                      <m:r>
                        <m:rPr>
                          <m:sty m:val="p"/>
                        </m:rPr>
                        <a:rPr lang="en-CA" sz="2400" b="0" i="0" smtClean="0">
                          <a:latin typeface="Cambria Math" panose="02040503050406030204" pitchFamily="18" charset="0"/>
                          <a:ea typeface="Cambria Math" panose="02040503050406030204" pitchFamily="18" charset="0"/>
                        </a:rPr>
                        <m:t>ow</m:t>
                      </m:r>
                      <m:r>
                        <a:rPr lang="en-CA" sz="2400" b="0" i="0" smtClean="0">
                          <a:latin typeface="Cambria Math" panose="02040503050406030204" pitchFamily="18" charset="0"/>
                          <a:ea typeface="Cambria Math" panose="02040503050406030204" pitchFamily="18" charset="0"/>
                        </a:rPr>
                        <m:t> </m:t>
                      </m:r>
                      <m:r>
                        <m:rPr>
                          <m:sty m:val="p"/>
                        </m:rPr>
                        <a:rPr lang="en-CA" sz="2400" b="0" i="0" smtClean="0">
                          <a:latin typeface="Cambria Math" panose="02040503050406030204" pitchFamily="18" charset="0"/>
                          <a:ea typeface="Cambria Math" panose="02040503050406030204" pitchFamily="18" charset="0"/>
                        </a:rPr>
                        <m:t>do</m:t>
                      </m:r>
                      <m:r>
                        <a:rPr lang="en-CA" sz="2400" b="0" i="0" smtClean="0">
                          <a:latin typeface="Cambria Math" panose="02040503050406030204" pitchFamily="18" charset="0"/>
                          <a:ea typeface="Cambria Math" panose="02040503050406030204" pitchFamily="18" charset="0"/>
                        </a:rPr>
                        <m:t> </m:t>
                      </m:r>
                      <m:r>
                        <m:rPr>
                          <m:sty m:val="p"/>
                        </m:rPr>
                        <a:rPr lang="en-CA" sz="2400" b="0" i="0" smtClean="0">
                          <a:latin typeface="Cambria Math" panose="02040503050406030204" pitchFamily="18" charset="0"/>
                          <a:ea typeface="Cambria Math" panose="02040503050406030204" pitchFamily="18" charset="0"/>
                        </a:rPr>
                        <m:t>we</m:t>
                      </m:r>
                      <m:r>
                        <a:rPr lang="en-CA" sz="2400" b="0" i="0" smtClean="0">
                          <a:latin typeface="Cambria Math" panose="02040503050406030204" pitchFamily="18" charset="0"/>
                          <a:ea typeface="Cambria Math" panose="02040503050406030204" pitchFamily="18" charset="0"/>
                        </a:rPr>
                        <m:t> </m:t>
                      </m:r>
                      <m:r>
                        <m:rPr>
                          <m:sty m:val="p"/>
                        </m:rPr>
                        <a:rPr lang="en-CA" sz="2400" b="0" i="0" smtClean="0">
                          <a:latin typeface="Cambria Math" panose="02040503050406030204" pitchFamily="18" charset="0"/>
                          <a:ea typeface="Cambria Math" panose="02040503050406030204" pitchFamily="18" charset="0"/>
                        </a:rPr>
                        <m:t>know</m:t>
                      </m:r>
                      <m:r>
                        <a:rPr lang="en-CA" sz="2400" b="0" i="0" smtClean="0">
                          <a:latin typeface="Cambria Math" panose="02040503050406030204" pitchFamily="18" charset="0"/>
                          <a:ea typeface="Cambria Math" panose="02040503050406030204" pitchFamily="18" charset="0"/>
                        </a:rPr>
                        <m:t> </m:t>
                      </m:r>
                      <m:r>
                        <m:rPr>
                          <m:sty m:val="p"/>
                        </m:rPr>
                        <a:rPr lang="en-CA" sz="2400" b="0" i="0" smtClean="0">
                          <a:latin typeface="Cambria Math" panose="02040503050406030204" pitchFamily="18" charset="0"/>
                          <a:ea typeface="Cambria Math" panose="02040503050406030204" pitchFamily="18" charset="0"/>
                        </a:rPr>
                        <m:t>if</m:t>
                      </m:r>
                      <m:r>
                        <a:rPr lang="en-CA" sz="2400" b="0" i="0" smtClean="0">
                          <a:latin typeface="Cambria Math" panose="02040503050406030204" pitchFamily="18" charset="0"/>
                          <a:ea typeface="Cambria Math" panose="02040503050406030204" pitchFamily="18" charset="0"/>
                        </a:rPr>
                        <m:t> </m:t>
                      </m:r>
                      <m:r>
                        <m:rPr>
                          <m:sty m:val="p"/>
                        </m:rPr>
                        <a:rPr lang="en-CA" sz="2400" b="0" i="0" smtClean="0">
                          <a:latin typeface="Cambria Math" panose="02040503050406030204" pitchFamily="18" charset="0"/>
                          <a:ea typeface="Cambria Math" panose="02040503050406030204" pitchFamily="18" charset="0"/>
                        </a:rPr>
                        <m:t>a</m:t>
                      </m:r>
                      <m:r>
                        <a:rPr lang="en-CA" sz="2400" b="0" i="0" smtClean="0">
                          <a:latin typeface="Cambria Math" panose="02040503050406030204" pitchFamily="18" charset="0"/>
                          <a:ea typeface="Cambria Math" panose="02040503050406030204" pitchFamily="18" charset="0"/>
                        </a:rPr>
                        <m:t> </m:t>
                      </m:r>
                      <m:r>
                        <m:rPr>
                          <m:sty m:val="p"/>
                        </m:rPr>
                        <a:rPr lang="en-CA" sz="2400" b="0" i="0" smtClean="0">
                          <a:latin typeface="Cambria Math" panose="02040503050406030204" pitchFamily="18" charset="0"/>
                          <a:ea typeface="Cambria Math" panose="02040503050406030204" pitchFamily="18" charset="0"/>
                        </a:rPr>
                        <m:t>dealing</m:t>
                      </m:r>
                      <m:r>
                        <a:rPr lang="en-CA" sz="2400" b="0" i="0" smtClean="0">
                          <a:latin typeface="Cambria Math" panose="02040503050406030204" pitchFamily="18" charset="0"/>
                          <a:ea typeface="Cambria Math" panose="02040503050406030204" pitchFamily="18" charset="0"/>
                        </a:rPr>
                        <m:t> </m:t>
                      </m:r>
                      <m:r>
                        <m:rPr>
                          <m:sty m:val="p"/>
                        </m:rPr>
                        <a:rPr lang="en-CA" sz="2400" b="0" i="0" smtClean="0">
                          <a:latin typeface="Cambria Math" panose="02040503050406030204" pitchFamily="18" charset="0"/>
                          <a:ea typeface="Cambria Math" panose="02040503050406030204" pitchFamily="18" charset="0"/>
                        </a:rPr>
                        <m:t>is</m:t>
                      </m:r>
                      <m:r>
                        <a:rPr lang="en-CA" sz="2400" b="0" i="0" smtClean="0">
                          <a:latin typeface="Cambria Math" panose="02040503050406030204" pitchFamily="18" charset="0"/>
                          <a:ea typeface="Cambria Math" panose="02040503050406030204" pitchFamily="18" charset="0"/>
                        </a:rPr>
                        <m:t> </m:t>
                      </m:r>
                      <m:r>
                        <m:rPr>
                          <m:sty m:val="p"/>
                        </m:rPr>
                        <a:rPr lang="en-CA" sz="2400" b="0" i="0" smtClean="0">
                          <a:latin typeface="Cambria Math" panose="02040503050406030204" pitchFamily="18" charset="0"/>
                          <a:ea typeface="Cambria Math" panose="02040503050406030204" pitchFamily="18" charset="0"/>
                        </a:rPr>
                        <m:t>fair</m:t>
                      </m:r>
                      <m:r>
                        <a:rPr lang="en-CA" sz="2400" b="0" i="0" smtClean="0">
                          <a:latin typeface="Cambria Math" panose="02040503050406030204" pitchFamily="18" charset="0"/>
                          <a:ea typeface="Cambria Math" panose="02040503050406030204" pitchFamily="18" charset="0"/>
                        </a:rPr>
                        <m:t> ? </m:t>
                      </m:r>
                    </m:oMath>
                  </m:oMathPara>
                </a14:m>
                <a:endParaRPr lang="en-US" sz="2400" dirty="0"/>
              </a:p>
            </p:txBody>
          </p:sp>
        </mc:Choice>
        <mc:Fallback xmlns="">
          <p:sp>
            <p:nvSpPr>
              <p:cNvPr id="20" name="TextBox 19">
                <a:extLst>
                  <a:ext uri="{FF2B5EF4-FFF2-40B4-BE49-F238E27FC236}">
                    <a16:creationId xmlns:a16="http://schemas.microsoft.com/office/drawing/2014/main" id="{BC3E094A-086E-B24C-9A26-0D599AEE25D6}"/>
                  </a:ext>
                </a:extLst>
              </p:cNvPr>
              <p:cNvSpPr txBox="1">
                <a:spLocks noRot="1" noChangeAspect="1" noMove="1" noResize="1" noEditPoints="1" noAdjustHandles="1" noChangeArrowheads="1" noChangeShapeType="1" noTextEdit="1"/>
              </p:cNvSpPr>
              <p:nvPr/>
            </p:nvSpPr>
            <p:spPr>
              <a:xfrm>
                <a:off x="3051848" y="2559026"/>
                <a:ext cx="6088303" cy="461665"/>
              </a:xfrm>
              <a:prstGeom prst="rect">
                <a:avLst/>
              </a:prstGeom>
              <a:blipFill>
                <a:blip r:embed="rId6"/>
                <a:stretch>
                  <a:fillRect b="-18421"/>
                </a:stretch>
              </a:blipFill>
            </p:spPr>
            <p:txBody>
              <a:bodyPr/>
              <a:lstStyle/>
              <a:p>
                <a:r>
                  <a:rPr lang="en-US">
                    <a:noFill/>
                  </a:rPr>
                  <a:t> </a:t>
                </a:r>
              </a:p>
            </p:txBody>
          </p:sp>
        </mc:Fallback>
      </mc:AlternateContent>
      <p:pic>
        <p:nvPicPr>
          <p:cNvPr id="23" name="Picture 22" descr="A picture containing drawing&#10;&#10;Description automatically generated">
            <a:extLst>
              <a:ext uri="{FF2B5EF4-FFF2-40B4-BE49-F238E27FC236}">
                <a16:creationId xmlns:a16="http://schemas.microsoft.com/office/drawing/2014/main" id="{D7E7C165-BCE4-2148-BB3F-29B7FD08CF6B}"/>
              </a:ext>
            </a:extLst>
          </p:cNvPr>
          <p:cNvPicPr>
            <a:picLocks noChangeAspect="1"/>
          </p:cNvPicPr>
          <p:nvPr/>
        </p:nvPicPr>
        <p:blipFill>
          <a:blip r:embed="rId7"/>
          <a:stretch>
            <a:fillRect/>
          </a:stretch>
        </p:blipFill>
        <p:spPr>
          <a:xfrm>
            <a:off x="2445008" y="3688196"/>
            <a:ext cx="7175500" cy="965200"/>
          </a:xfrm>
          <a:prstGeom prst="rect">
            <a:avLst/>
          </a:prstGeom>
        </p:spPr>
      </p:pic>
      <p:pic>
        <p:nvPicPr>
          <p:cNvPr id="13" name="Picture 12" descr="A close up of a logo&#10;&#10;Description automatically generated">
            <a:extLst>
              <a:ext uri="{FF2B5EF4-FFF2-40B4-BE49-F238E27FC236}">
                <a16:creationId xmlns:a16="http://schemas.microsoft.com/office/drawing/2014/main" id="{36FA2A3B-0A59-9E46-AC74-A3E56F0A346A}"/>
              </a:ext>
            </a:extLst>
          </p:cNvPr>
          <p:cNvPicPr>
            <a:picLocks noChangeAspect="1"/>
          </p:cNvPicPr>
          <p:nvPr/>
        </p:nvPicPr>
        <p:blipFill>
          <a:blip r:embed="rId8"/>
          <a:stretch>
            <a:fillRect/>
          </a:stretch>
        </p:blipFill>
        <p:spPr>
          <a:xfrm rot="795892">
            <a:off x="9301589" y="1398741"/>
            <a:ext cx="3022215" cy="1326826"/>
          </a:xfrm>
          <a:prstGeom prst="rect">
            <a:avLst/>
          </a:prstGeom>
        </p:spPr>
      </p:pic>
      <p:pic>
        <p:nvPicPr>
          <p:cNvPr id="6" name="Picture 5" descr="A close up of a logo&#10;&#10;Description automatically generated">
            <a:extLst>
              <a:ext uri="{FF2B5EF4-FFF2-40B4-BE49-F238E27FC236}">
                <a16:creationId xmlns:a16="http://schemas.microsoft.com/office/drawing/2014/main" id="{88B1981E-DB59-3244-B054-7A330DA50739}"/>
              </a:ext>
            </a:extLst>
          </p:cNvPr>
          <p:cNvPicPr>
            <a:picLocks noChangeAspect="1"/>
          </p:cNvPicPr>
          <p:nvPr/>
        </p:nvPicPr>
        <p:blipFill>
          <a:blip r:embed="rId9"/>
          <a:stretch>
            <a:fillRect/>
          </a:stretch>
        </p:blipFill>
        <p:spPr>
          <a:xfrm>
            <a:off x="9550113" y="5591626"/>
            <a:ext cx="1321805" cy="1266374"/>
          </a:xfrm>
          <a:prstGeom prst="rect">
            <a:avLst/>
          </a:prstGeom>
        </p:spPr>
      </p:pic>
      <p:pic>
        <p:nvPicPr>
          <p:cNvPr id="9" name="Picture 8" descr="A close up of a logo&#10;&#10;Description automatically generated">
            <a:extLst>
              <a:ext uri="{FF2B5EF4-FFF2-40B4-BE49-F238E27FC236}">
                <a16:creationId xmlns:a16="http://schemas.microsoft.com/office/drawing/2014/main" id="{6BF8C2CB-9A41-544B-966D-D0491160A0B7}"/>
              </a:ext>
            </a:extLst>
          </p:cNvPr>
          <p:cNvPicPr>
            <a:picLocks noChangeAspect="1"/>
          </p:cNvPicPr>
          <p:nvPr/>
        </p:nvPicPr>
        <p:blipFill>
          <a:blip r:embed="rId10"/>
          <a:stretch>
            <a:fillRect/>
          </a:stretch>
        </p:blipFill>
        <p:spPr>
          <a:xfrm flipH="1">
            <a:off x="1563950" y="5656670"/>
            <a:ext cx="1157305" cy="1267910"/>
          </a:xfrm>
          <a:prstGeom prst="rect">
            <a:avLst/>
          </a:prstGeom>
        </p:spPr>
      </p:pic>
    </p:spTree>
    <p:extLst>
      <p:ext uri="{BB962C8B-B14F-4D97-AF65-F5344CB8AC3E}">
        <p14:creationId xmlns:p14="http://schemas.microsoft.com/office/powerpoint/2010/main" val="44301481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Scale>
                                      <p:cBhvr>
                                        <p:cTn id="7" dur="1000" decel="50000" fill="hold">
                                          <p:stCondLst>
                                            <p:cond delay="0"/>
                                          </p:stCondLst>
                                        </p:cTn>
                                        <p:tgtEl>
                                          <p:spTgt spid="1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11"/>
                                        </p:tgtEl>
                                        <p:attrNameLst>
                                          <p:attrName>ppt_x</p:attrName>
                                          <p:attrName>ppt_y</p:attrName>
                                        </p:attrNameLst>
                                      </p:cBhvr>
                                    </p:animMotion>
                                    <p:animEffect transition="in" filter="fade">
                                      <p:cBhvr>
                                        <p:cTn id="9" dur="1000"/>
                                        <p:tgtEl>
                                          <p:spTgt spid="11"/>
                                        </p:tgtEl>
                                      </p:cBhvr>
                                    </p:animEffect>
                                  </p:childTnLst>
                                </p:cTn>
                              </p:par>
                              <p:par>
                                <p:cTn id="10" presetID="52" presetClass="entr" presetSubtype="0" fill="hold" grpId="0" nodeType="withEffect">
                                  <p:stCondLst>
                                    <p:cond delay="0"/>
                                  </p:stCondLst>
                                  <p:childTnLst>
                                    <p:set>
                                      <p:cBhvr>
                                        <p:cTn id="11" dur="1" fill="hold">
                                          <p:stCondLst>
                                            <p:cond delay="0"/>
                                          </p:stCondLst>
                                        </p:cTn>
                                        <p:tgtEl>
                                          <p:spTgt spid="12"/>
                                        </p:tgtEl>
                                        <p:attrNameLst>
                                          <p:attrName>style.visibility</p:attrName>
                                        </p:attrNameLst>
                                      </p:cBhvr>
                                      <p:to>
                                        <p:strVal val="visible"/>
                                      </p:to>
                                    </p:set>
                                    <p:animScale>
                                      <p:cBhvr>
                                        <p:cTn id="12" dur="1000" decel="50000" fill="hold">
                                          <p:stCondLst>
                                            <p:cond delay="0"/>
                                          </p:stCondLst>
                                        </p:cTn>
                                        <p:tgtEl>
                                          <p:spTgt spid="1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12"/>
                                        </p:tgtEl>
                                        <p:attrNameLst>
                                          <p:attrName>ppt_x</p:attrName>
                                          <p:attrName>ppt_y</p:attrName>
                                        </p:attrNameLst>
                                      </p:cBhvr>
                                    </p:animMotion>
                                    <p:animEffect transition="in" filter="fade">
                                      <p:cBhvr>
                                        <p:cTn id="14" dur="1000"/>
                                        <p:tgtEl>
                                          <p:spTgt spid="12"/>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fade">
                                      <p:cBhvr>
                                        <p:cTn id="24" dur="500"/>
                                        <p:tgtEl>
                                          <p:spTgt spid="17"/>
                                        </p:tgtEl>
                                      </p:cBhvr>
                                    </p:animEffect>
                                  </p:childTnLst>
                                </p:cTn>
                              </p:par>
                            </p:childTnLst>
                          </p:cTn>
                        </p:par>
                        <p:par>
                          <p:cTn id="25" fill="hold">
                            <p:stCondLst>
                              <p:cond delay="500"/>
                            </p:stCondLst>
                            <p:childTnLst>
                              <p:par>
                                <p:cTn id="26" presetID="32" presetClass="emph" presetSubtype="0" fill="hold" nodeType="afterEffect">
                                  <p:stCondLst>
                                    <p:cond delay="0"/>
                                  </p:stCondLst>
                                  <p:childTnLst>
                                    <p:animRot by="120000">
                                      <p:cBhvr>
                                        <p:cTn id="27" dur="100" fill="hold">
                                          <p:stCondLst>
                                            <p:cond delay="0"/>
                                          </p:stCondLst>
                                        </p:cTn>
                                        <p:tgtEl>
                                          <p:spTgt spid="8"/>
                                        </p:tgtEl>
                                        <p:attrNameLst>
                                          <p:attrName>r</p:attrName>
                                        </p:attrNameLst>
                                      </p:cBhvr>
                                    </p:animRot>
                                    <p:animRot by="-240000">
                                      <p:cBhvr>
                                        <p:cTn id="28" dur="200" fill="hold">
                                          <p:stCondLst>
                                            <p:cond delay="200"/>
                                          </p:stCondLst>
                                        </p:cTn>
                                        <p:tgtEl>
                                          <p:spTgt spid="8"/>
                                        </p:tgtEl>
                                        <p:attrNameLst>
                                          <p:attrName>r</p:attrName>
                                        </p:attrNameLst>
                                      </p:cBhvr>
                                    </p:animRot>
                                    <p:animRot by="240000">
                                      <p:cBhvr>
                                        <p:cTn id="29" dur="200" fill="hold">
                                          <p:stCondLst>
                                            <p:cond delay="400"/>
                                          </p:stCondLst>
                                        </p:cTn>
                                        <p:tgtEl>
                                          <p:spTgt spid="8"/>
                                        </p:tgtEl>
                                        <p:attrNameLst>
                                          <p:attrName>r</p:attrName>
                                        </p:attrNameLst>
                                      </p:cBhvr>
                                    </p:animRot>
                                    <p:animRot by="-240000">
                                      <p:cBhvr>
                                        <p:cTn id="30" dur="200" fill="hold">
                                          <p:stCondLst>
                                            <p:cond delay="600"/>
                                          </p:stCondLst>
                                        </p:cTn>
                                        <p:tgtEl>
                                          <p:spTgt spid="8"/>
                                        </p:tgtEl>
                                        <p:attrNameLst>
                                          <p:attrName>r</p:attrName>
                                        </p:attrNameLst>
                                      </p:cBhvr>
                                    </p:animRot>
                                    <p:animRot by="120000">
                                      <p:cBhvr>
                                        <p:cTn id="31" dur="200" fill="hold">
                                          <p:stCondLst>
                                            <p:cond delay="800"/>
                                          </p:stCondLst>
                                        </p:cTn>
                                        <p:tgtEl>
                                          <p:spTgt spid="8"/>
                                        </p:tgtEl>
                                        <p:attrNameLst>
                                          <p:attrName>r</p:attrName>
                                        </p:attrNameLst>
                                      </p:cBhvr>
                                    </p:animRot>
                                  </p:childTnLst>
                                </p:cTn>
                              </p:par>
                            </p:childTnLst>
                          </p:cTn>
                        </p:par>
                      </p:childTnLst>
                    </p:cTn>
                  </p:par>
                  <p:par>
                    <p:cTn id="32" fill="hold">
                      <p:stCondLst>
                        <p:cond delay="indefinite"/>
                      </p:stCondLst>
                      <p:childTnLst>
                        <p:par>
                          <p:cTn id="33" fill="hold">
                            <p:stCondLst>
                              <p:cond delay="0"/>
                            </p:stCondLst>
                            <p:childTnLst>
                              <p:par>
                                <p:cTn id="34" presetID="6" presetClass="emph" presetSubtype="0" autoRev="1" fill="hold" nodeType="clickEffect">
                                  <p:stCondLst>
                                    <p:cond delay="0"/>
                                  </p:stCondLst>
                                  <p:childTnLst>
                                    <p:animScale>
                                      <p:cBhvr>
                                        <p:cTn id="35" dur="2000" fill="hold"/>
                                        <p:tgtEl>
                                          <p:spTgt spid="8"/>
                                        </p:tgtEl>
                                      </p:cBhvr>
                                      <p:by x="110000" y="110000"/>
                                    </p:animScale>
                                  </p:childTnLst>
                                </p:cTn>
                              </p:par>
                            </p:childTnLst>
                          </p:cTn>
                        </p:par>
                      </p:childTnLst>
                    </p:cTn>
                  </p:par>
                  <p:par>
                    <p:cTn id="36" fill="hold">
                      <p:stCondLst>
                        <p:cond delay="indefinite"/>
                      </p:stCondLst>
                      <p:childTnLst>
                        <p:par>
                          <p:cTn id="37" fill="hold">
                            <p:stCondLst>
                              <p:cond delay="0"/>
                            </p:stCondLst>
                            <p:childTnLst>
                              <p:par>
                                <p:cTn id="38" presetID="37" presetClass="entr" presetSubtype="0" fill="hold" nodeType="click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fade">
                                      <p:cBhvr>
                                        <p:cTn id="40" dur="1000"/>
                                        <p:tgtEl>
                                          <p:spTgt spid="6"/>
                                        </p:tgtEl>
                                      </p:cBhvr>
                                    </p:animEffect>
                                    <p:anim calcmode="lin" valueType="num">
                                      <p:cBhvr>
                                        <p:cTn id="41" dur="1000" fill="hold"/>
                                        <p:tgtEl>
                                          <p:spTgt spid="6"/>
                                        </p:tgtEl>
                                        <p:attrNameLst>
                                          <p:attrName>ppt_x</p:attrName>
                                        </p:attrNameLst>
                                      </p:cBhvr>
                                      <p:tavLst>
                                        <p:tav tm="0">
                                          <p:val>
                                            <p:strVal val="#ppt_x"/>
                                          </p:val>
                                        </p:tav>
                                        <p:tav tm="100000">
                                          <p:val>
                                            <p:strVal val="#ppt_x"/>
                                          </p:val>
                                        </p:tav>
                                      </p:tavLst>
                                    </p:anim>
                                    <p:anim calcmode="lin" valueType="num">
                                      <p:cBhvr>
                                        <p:cTn id="42" dur="900" decel="100000" fill="hold"/>
                                        <p:tgtEl>
                                          <p:spTgt spid="6"/>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44" presetID="37" presetClass="entr" presetSubtype="0" fill="hold" nodeType="with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fade">
                                      <p:cBhvr>
                                        <p:cTn id="46" dur="1000"/>
                                        <p:tgtEl>
                                          <p:spTgt spid="9"/>
                                        </p:tgtEl>
                                      </p:cBhvr>
                                    </p:animEffect>
                                    <p:anim calcmode="lin" valueType="num">
                                      <p:cBhvr>
                                        <p:cTn id="47" dur="1000" fill="hold"/>
                                        <p:tgtEl>
                                          <p:spTgt spid="9"/>
                                        </p:tgtEl>
                                        <p:attrNameLst>
                                          <p:attrName>ppt_x</p:attrName>
                                        </p:attrNameLst>
                                      </p:cBhvr>
                                      <p:tavLst>
                                        <p:tav tm="0">
                                          <p:val>
                                            <p:strVal val="#ppt_x"/>
                                          </p:val>
                                        </p:tav>
                                        <p:tav tm="100000">
                                          <p:val>
                                            <p:strVal val="#ppt_x"/>
                                          </p:val>
                                        </p:tav>
                                      </p:tavLst>
                                    </p:anim>
                                    <p:anim calcmode="lin" valueType="num">
                                      <p:cBhvr>
                                        <p:cTn id="48" dur="900" decel="100000" fill="hold"/>
                                        <p:tgtEl>
                                          <p:spTgt spid="9"/>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50" fill="hold">
                            <p:stCondLst>
                              <p:cond delay="1000"/>
                            </p:stCondLst>
                            <p:childTnLst>
                              <p:par>
                                <p:cTn id="51" presetID="32" presetClass="emph" presetSubtype="0" repeatCount="2000" fill="hold" nodeType="afterEffect">
                                  <p:stCondLst>
                                    <p:cond delay="0"/>
                                  </p:stCondLst>
                                  <p:childTnLst>
                                    <p:animRot by="120000">
                                      <p:cBhvr>
                                        <p:cTn id="52" dur="100" fill="hold">
                                          <p:stCondLst>
                                            <p:cond delay="0"/>
                                          </p:stCondLst>
                                        </p:cTn>
                                        <p:tgtEl>
                                          <p:spTgt spid="6"/>
                                        </p:tgtEl>
                                        <p:attrNameLst>
                                          <p:attrName>r</p:attrName>
                                        </p:attrNameLst>
                                      </p:cBhvr>
                                    </p:animRot>
                                    <p:animRot by="-240000">
                                      <p:cBhvr>
                                        <p:cTn id="53" dur="200" fill="hold">
                                          <p:stCondLst>
                                            <p:cond delay="200"/>
                                          </p:stCondLst>
                                        </p:cTn>
                                        <p:tgtEl>
                                          <p:spTgt spid="6"/>
                                        </p:tgtEl>
                                        <p:attrNameLst>
                                          <p:attrName>r</p:attrName>
                                        </p:attrNameLst>
                                      </p:cBhvr>
                                    </p:animRot>
                                    <p:animRot by="240000">
                                      <p:cBhvr>
                                        <p:cTn id="54" dur="200" fill="hold">
                                          <p:stCondLst>
                                            <p:cond delay="400"/>
                                          </p:stCondLst>
                                        </p:cTn>
                                        <p:tgtEl>
                                          <p:spTgt spid="6"/>
                                        </p:tgtEl>
                                        <p:attrNameLst>
                                          <p:attrName>r</p:attrName>
                                        </p:attrNameLst>
                                      </p:cBhvr>
                                    </p:animRot>
                                    <p:animRot by="-240000">
                                      <p:cBhvr>
                                        <p:cTn id="55" dur="200" fill="hold">
                                          <p:stCondLst>
                                            <p:cond delay="600"/>
                                          </p:stCondLst>
                                        </p:cTn>
                                        <p:tgtEl>
                                          <p:spTgt spid="6"/>
                                        </p:tgtEl>
                                        <p:attrNameLst>
                                          <p:attrName>r</p:attrName>
                                        </p:attrNameLst>
                                      </p:cBhvr>
                                    </p:animRot>
                                    <p:animRot by="120000">
                                      <p:cBhvr>
                                        <p:cTn id="56" dur="200" fill="hold">
                                          <p:stCondLst>
                                            <p:cond delay="800"/>
                                          </p:stCondLst>
                                        </p:cTn>
                                        <p:tgtEl>
                                          <p:spTgt spid="6"/>
                                        </p:tgtEl>
                                        <p:attrNameLst>
                                          <p:attrName>r</p:attrName>
                                        </p:attrNameLst>
                                      </p:cBhvr>
                                    </p:animRot>
                                  </p:childTnLst>
                                </p:cTn>
                              </p:par>
                              <p:par>
                                <p:cTn id="57" presetID="32" presetClass="emph" presetSubtype="0" repeatCount="2000" fill="hold" nodeType="withEffect">
                                  <p:stCondLst>
                                    <p:cond delay="0"/>
                                  </p:stCondLst>
                                  <p:childTnLst>
                                    <p:animRot by="120000">
                                      <p:cBhvr>
                                        <p:cTn id="58" dur="100" fill="hold">
                                          <p:stCondLst>
                                            <p:cond delay="0"/>
                                          </p:stCondLst>
                                        </p:cTn>
                                        <p:tgtEl>
                                          <p:spTgt spid="9"/>
                                        </p:tgtEl>
                                        <p:attrNameLst>
                                          <p:attrName>r</p:attrName>
                                        </p:attrNameLst>
                                      </p:cBhvr>
                                    </p:animRot>
                                    <p:animRot by="-240000">
                                      <p:cBhvr>
                                        <p:cTn id="59" dur="200" fill="hold">
                                          <p:stCondLst>
                                            <p:cond delay="200"/>
                                          </p:stCondLst>
                                        </p:cTn>
                                        <p:tgtEl>
                                          <p:spTgt spid="9"/>
                                        </p:tgtEl>
                                        <p:attrNameLst>
                                          <p:attrName>r</p:attrName>
                                        </p:attrNameLst>
                                      </p:cBhvr>
                                    </p:animRot>
                                    <p:animRot by="240000">
                                      <p:cBhvr>
                                        <p:cTn id="60" dur="200" fill="hold">
                                          <p:stCondLst>
                                            <p:cond delay="400"/>
                                          </p:stCondLst>
                                        </p:cTn>
                                        <p:tgtEl>
                                          <p:spTgt spid="9"/>
                                        </p:tgtEl>
                                        <p:attrNameLst>
                                          <p:attrName>r</p:attrName>
                                        </p:attrNameLst>
                                      </p:cBhvr>
                                    </p:animRot>
                                    <p:animRot by="-240000">
                                      <p:cBhvr>
                                        <p:cTn id="61" dur="200" fill="hold">
                                          <p:stCondLst>
                                            <p:cond delay="600"/>
                                          </p:stCondLst>
                                        </p:cTn>
                                        <p:tgtEl>
                                          <p:spTgt spid="9"/>
                                        </p:tgtEl>
                                        <p:attrNameLst>
                                          <p:attrName>r</p:attrName>
                                        </p:attrNameLst>
                                      </p:cBhvr>
                                    </p:animRot>
                                    <p:animRot by="120000">
                                      <p:cBhvr>
                                        <p:cTn id="62" dur="200" fill="hold">
                                          <p:stCondLst>
                                            <p:cond delay="800"/>
                                          </p:stCondLst>
                                        </p:cTn>
                                        <p:tgtEl>
                                          <p:spTgt spid="9"/>
                                        </p:tgtEl>
                                        <p:attrNameLst>
                                          <p:attrName>r</p:attrName>
                                        </p:attrNameLst>
                                      </p:cBhvr>
                                    </p:animRo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20"/>
                                        </p:tgtEl>
                                        <p:attrNameLst>
                                          <p:attrName>style.visibility</p:attrName>
                                        </p:attrNameLst>
                                      </p:cBhvr>
                                      <p:to>
                                        <p:strVal val="visible"/>
                                      </p:to>
                                    </p:set>
                                    <p:animEffect transition="in" filter="fade">
                                      <p:cBhvr>
                                        <p:cTn id="67" dur="500"/>
                                        <p:tgtEl>
                                          <p:spTgt spid="20"/>
                                        </p:tgtEl>
                                      </p:cBhvr>
                                    </p:animEffect>
                                  </p:childTnLst>
                                </p:cTn>
                              </p:par>
                              <p:par>
                                <p:cTn id="68" presetID="15" presetClass="exit" presetSubtype="0" fill="hold" nodeType="withEffect">
                                  <p:stCondLst>
                                    <p:cond delay="0"/>
                                  </p:stCondLst>
                                  <p:childTnLst>
                                    <p:anim calcmode="lin" valueType="num">
                                      <p:cBhvr>
                                        <p:cTn id="69" dur="1000"/>
                                        <p:tgtEl>
                                          <p:spTgt spid="11"/>
                                        </p:tgtEl>
                                        <p:attrNameLst>
                                          <p:attrName>ppt_w</p:attrName>
                                        </p:attrNameLst>
                                      </p:cBhvr>
                                      <p:tavLst>
                                        <p:tav tm="0">
                                          <p:val>
                                            <p:strVal val="ppt_w"/>
                                          </p:val>
                                        </p:tav>
                                        <p:tav tm="100000">
                                          <p:val>
                                            <p:fltVal val="0"/>
                                          </p:val>
                                        </p:tav>
                                      </p:tavLst>
                                    </p:anim>
                                    <p:anim calcmode="lin" valueType="num">
                                      <p:cBhvr>
                                        <p:cTn id="70" dur="1000"/>
                                        <p:tgtEl>
                                          <p:spTgt spid="11"/>
                                        </p:tgtEl>
                                        <p:attrNameLst>
                                          <p:attrName>ppt_h</p:attrName>
                                        </p:attrNameLst>
                                      </p:cBhvr>
                                      <p:tavLst>
                                        <p:tav tm="0">
                                          <p:val>
                                            <p:strVal val="ppt_h"/>
                                          </p:val>
                                        </p:tav>
                                        <p:tav tm="100000">
                                          <p:val>
                                            <p:fltVal val="0"/>
                                          </p:val>
                                        </p:tav>
                                      </p:tavLst>
                                    </p:anim>
                                    <p:anim calcmode="lin" valueType="num">
                                      <p:cBhvr>
                                        <p:cTn id="71" dur="1000"/>
                                        <p:tgtEl>
                                          <p:spTgt spid="11"/>
                                        </p:tgtEl>
                                        <p:attrNameLst>
                                          <p:attrName>ppt_x</p:attrName>
                                        </p:attrNameLst>
                                      </p:cBhvr>
                                      <p:tavLst>
                                        <p:tav tm="0">
                                          <p:val>
                                            <p:strVal val="ppt_x"/>
                                          </p:val>
                                        </p:tav>
                                        <p:tav tm="5000">
                                          <p:val>
                                            <p:strVal val="ppt_x+-0.0500*(ppt_x*0.9511+(1-ppt_y)*0.3090)"/>
                                          </p:val>
                                        </p:tav>
                                        <p:tav tm="10000">
                                          <p:val>
                                            <p:strVal val="ppt_x+-0.1000*(ppt_x*0.8090+(1-ppt_y)*0.5878)"/>
                                          </p:val>
                                        </p:tav>
                                        <p:tav tm="15000">
                                          <p:val>
                                            <p:strVal val="ppt_x+-0.1500*(ppt_x*0.5878+(1-ppt_y)*0.8090)"/>
                                          </p:val>
                                        </p:tav>
                                        <p:tav tm="20000">
                                          <p:val>
                                            <p:strVal val="ppt_x+-0.2000*(ppt_x*0.3090+(1-ppt_y)*0.9511)"/>
                                          </p:val>
                                        </p:tav>
                                        <p:tav tm="25000">
                                          <p:val>
                                            <p:strVal val="ppt_x+-0.2500*(ppt_x*-0.0000+(1-ppt_y)*1.0000)"/>
                                          </p:val>
                                        </p:tav>
                                        <p:tav tm="30000">
                                          <p:val>
                                            <p:strVal val="ppt_x+-0.3000*(ppt_x*-0.3090+(1-ppt_y)*0.9511)"/>
                                          </p:val>
                                        </p:tav>
                                        <p:tav tm="35000">
                                          <p:val>
                                            <p:strVal val="ppt_x+-0.3500*(ppt_x*-0.5878+(1-ppt_y)*0.8090)"/>
                                          </p:val>
                                        </p:tav>
                                        <p:tav tm="40000">
                                          <p:val>
                                            <p:strVal val="ppt_x+-0.4000*(ppt_x*-0.8090+(1-ppt_y)*0.5878)"/>
                                          </p:val>
                                        </p:tav>
                                        <p:tav tm="45000">
                                          <p:val>
                                            <p:strVal val="ppt_x+-0.4500*(ppt_x*-0.9511+(1-ppt_y)*0.3090)"/>
                                          </p:val>
                                        </p:tav>
                                        <p:tav tm="50000">
                                          <p:val>
                                            <p:strVal val="ppt_x+-0.5000*(ppt_x*-1.0000+(1-ppt_y)*-0.0000)"/>
                                          </p:val>
                                        </p:tav>
                                        <p:tav tm="55000">
                                          <p:val>
                                            <p:strVal val="ppt_x+-0.5500*(ppt_x*-0.9511+(1-ppt_y)*-0.3090)"/>
                                          </p:val>
                                        </p:tav>
                                        <p:tav tm="60000">
                                          <p:val>
                                            <p:strVal val="ppt_x+-0.6000*(ppt_x*-0.8090+(1-ppt_y)*-0.5878)"/>
                                          </p:val>
                                        </p:tav>
                                        <p:tav tm="65000">
                                          <p:val>
                                            <p:strVal val="ppt_x+-0.6500*(ppt_x*-0.5878+(1-ppt_y)*-0.8090)"/>
                                          </p:val>
                                        </p:tav>
                                        <p:tav tm="70000">
                                          <p:val>
                                            <p:strVal val="ppt_x+-0.7000*(ppt_x*-0.3090+(1-ppt_y)*-0.9511)"/>
                                          </p:val>
                                        </p:tav>
                                        <p:tav tm="75000">
                                          <p:val>
                                            <p:strVal val="ppt_x+-0.7500*(ppt_x*0.0000+(1-ppt_y)*-1.0000)"/>
                                          </p:val>
                                        </p:tav>
                                        <p:tav tm="80000">
                                          <p:val>
                                            <p:strVal val="ppt_x+-0.8000*(ppt_x*0.3090+(1-ppt_y)*-0.9511)"/>
                                          </p:val>
                                        </p:tav>
                                        <p:tav tm="85000">
                                          <p:val>
                                            <p:strVal val="ppt_x+-0.8500*(ppt_x*0.5878+(1-ppt_y)*-0.8090)"/>
                                          </p:val>
                                        </p:tav>
                                        <p:tav tm="90000">
                                          <p:val>
                                            <p:strVal val="ppt_x+-0.9000*(ppt_x*0.8090+(1-ppt_y)*-0.5878)"/>
                                          </p:val>
                                        </p:tav>
                                        <p:tav tm="95000">
                                          <p:val>
                                            <p:strVal val="ppt_x+-0.9500*(ppt_x*0.9511+(1-ppt_y)*-0.3090)"/>
                                          </p:val>
                                        </p:tav>
                                        <p:tav tm="100000">
                                          <p:val>
                                            <p:strVal val="ppt_x+-1.0000*(ppt_x*1.0000+(1-ppt_y)*0.0000)"/>
                                          </p:val>
                                        </p:tav>
                                      </p:tavLst>
                                    </p:anim>
                                    <p:anim calcmode="lin" valueType="num">
                                      <p:cBhvr>
                                        <p:cTn id="72" dur="1000"/>
                                        <p:tgtEl>
                                          <p:spTgt spid="11"/>
                                        </p:tgtEl>
                                        <p:attrNameLst>
                                          <p:attrName>ppt_y</p:attrName>
                                        </p:attrNameLst>
                                      </p:cBhvr>
                                      <p:tavLst>
                                        <p:tav tm="0">
                                          <p:val>
                                            <p:strVal val="ppt_y"/>
                                          </p:val>
                                        </p:tav>
                                        <p:tav tm="5000">
                                          <p:val>
                                            <p:strVal val="ppt_y+-0.0500*(ppt_x*0.3090-(1-ppt_y)*0.9511)"/>
                                          </p:val>
                                        </p:tav>
                                        <p:tav tm="10000">
                                          <p:val>
                                            <p:strVal val="ppt_y+-0.1000*(ppt_x*0.5878-(1-ppt_y)*0.8090)"/>
                                          </p:val>
                                        </p:tav>
                                        <p:tav tm="15000">
                                          <p:val>
                                            <p:strVal val="ppt_y+-0.1500*(ppt_x*0.8090-(1-ppt_y)*0.5878)"/>
                                          </p:val>
                                        </p:tav>
                                        <p:tav tm="20000">
                                          <p:val>
                                            <p:strVal val="ppt_y+-0.2000*(ppt_x*0.9511-(1-ppt_y)*0.3090)"/>
                                          </p:val>
                                        </p:tav>
                                        <p:tav tm="25000">
                                          <p:val>
                                            <p:strVal val="ppt_y+-0.2500*(ppt_x*1.0000-(1-ppt_y)*-0.0000)"/>
                                          </p:val>
                                        </p:tav>
                                        <p:tav tm="30000">
                                          <p:val>
                                            <p:strVal val="ppt_y+-0.3000*(ppt_x*0.9511-(1-ppt_y)*-0.3090)"/>
                                          </p:val>
                                        </p:tav>
                                        <p:tav tm="35000">
                                          <p:val>
                                            <p:strVal val="ppt_y+-0.3500*(ppt_x*0.8090-(1-ppt_y)*-0.5878)"/>
                                          </p:val>
                                        </p:tav>
                                        <p:tav tm="40000">
                                          <p:val>
                                            <p:strVal val="ppt_y+-0.4000*(ppt_x*0.5878-(1-ppt_y)*-0.8090)"/>
                                          </p:val>
                                        </p:tav>
                                        <p:tav tm="45000">
                                          <p:val>
                                            <p:strVal val="ppt_y+-0.4500*(ppt_x*0.3090-(1-ppt_y)*-0.9511)"/>
                                          </p:val>
                                        </p:tav>
                                        <p:tav tm="50000">
                                          <p:val>
                                            <p:strVal val="ppt_y+-0.5000*(ppt_x*-0.0000-(1-ppt_y)*-1.0000)"/>
                                          </p:val>
                                        </p:tav>
                                        <p:tav tm="55000">
                                          <p:val>
                                            <p:strVal val="ppt_y+-0.5500*(ppt_x*-0.3090-(1-ppt_y)*-0.9511)"/>
                                          </p:val>
                                        </p:tav>
                                        <p:tav tm="60000">
                                          <p:val>
                                            <p:strVal val="ppt_y+-0.6000*(ppt_x*-0.5878-(1-ppt_y)*-0.8090)"/>
                                          </p:val>
                                        </p:tav>
                                        <p:tav tm="65000">
                                          <p:val>
                                            <p:strVal val="ppt_y+-0.6500*(ppt_x*-0.8090-(1-ppt_y)*-0.5878)"/>
                                          </p:val>
                                        </p:tav>
                                        <p:tav tm="70000">
                                          <p:val>
                                            <p:strVal val="ppt_y+-0.7000*(ppt_x*-0.9511-(1-ppt_y)*-0.3090)"/>
                                          </p:val>
                                        </p:tav>
                                        <p:tav tm="75000">
                                          <p:val>
                                            <p:strVal val="ppt_y+-0.7500*(ppt_x*-1.0000-(1-ppt_y)*0.0000)"/>
                                          </p:val>
                                        </p:tav>
                                        <p:tav tm="80000">
                                          <p:val>
                                            <p:strVal val="ppt_y+-0.8000*(ppt_x*-0.9511-(1-ppt_y)*0.3090)"/>
                                          </p:val>
                                        </p:tav>
                                        <p:tav tm="85000">
                                          <p:val>
                                            <p:strVal val="ppt_y+-0.8500*(ppt_x*-0.8090-(1-ppt_y)*0.5878)"/>
                                          </p:val>
                                        </p:tav>
                                        <p:tav tm="90000">
                                          <p:val>
                                            <p:strVal val="ppt_y+-0.9000*(ppt_x*-0.5878-(1-ppt_y)*0.8090)"/>
                                          </p:val>
                                        </p:tav>
                                        <p:tav tm="95000">
                                          <p:val>
                                            <p:strVal val="ppt_y+-0.9500*(ppt_x*-0.3090-(1-ppt_y)*0.9511)"/>
                                          </p:val>
                                        </p:tav>
                                        <p:tav tm="100000">
                                          <p:val>
                                            <p:strVal val="ppt_y+-1.0000*(ppt_x*0.0000-(1-ppt_y)*1.0000)"/>
                                          </p:val>
                                        </p:tav>
                                      </p:tavLst>
                                    </p:anim>
                                    <p:set>
                                      <p:cBhvr>
                                        <p:cTn id="73" dur="1" fill="hold">
                                          <p:stCondLst>
                                            <p:cond delay="999"/>
                                          </p:stCondLst>
                                        </p:cTn>
                                        <p:tgtEl>
                                          <p:spTgt spid="11"/>
                                        </p:tgtEl>
                                        <p:attrNameLst>
                                          <p:attrName>style.visibility</p:attrName>
                                        </p:attrNameLst>
                                      </p:cBhvr>
                                      <p:to>
                                        <p:strVal val="hidden"/>
                                      </p:to>
                                    </p:set>
                                  </p:childTnLst>
                                </p:cTn>
                              </p:par>
                              <p:par>
                                <p:cTn id="74" presetID="15" presetClass="exit" presetSubtype="0" fill="hold" grpId="1" nodeType="withEffect">
                                  <p:stCondLst>
                                    <p:cond delay="0"/>
                                  </p:stCondLst>
                                  <p:childTnLst>
                                    <p:anim calcmode="lin" valueType="num">
                                      <p:cBhvr>
                                        <p:cTn id="75" dur="1000"/>
                                        <p:tgtEl>
                                          <p:spTgt spid="12"/>
                                        </p:tgtEl>
                                        <p:attrNameLst>
                                          <p:attrName>ppt_w</p:attrName>
                                        </p:attrNameLst>
                                      </p:cBhvr>
                                      <p:tavLst>
                                        <p:tav tm="0">
                                          <p:val>
                                            <p:strVal val="ppt_w"/>
                                          </p:val>
                                        </p:tav>
                                        <p:tav tm="100000">
                                          <p:val>
                                            <p:fltVal val="0"/>
                                          </p:val>
                                        </p:tav>
                                      </p:tavLst>
                                    </p:anim>
                                    <p:anim calcmode="lin" valueType="num">
                                      <p:cBhvr>
                                        <p:cTn id="76" dur="1000"/>
                                        <p:tgtEl>
                                          <p:spTgt spid="12"/>
                                        </p:tgtEl>
                                        <p:attrNameLst>
                                          <p:attrName>ppt_h</p:attrName>
                                        </p:attrNameLst>
                                      </p:cBhvr>
                                      <p:tavLst>
                                        <p:tav tm="0">
                                          <p:val>
                                            <p:strVal val="ppt_h"/>
                                          </p:val>
                                        </p:tav>
                                        <p:tav tm="100000">
                                          <p:val>
                                            <p:fltVal val="0"/>
                                          </p:val>
                                        </p:tav>
                                      </p:tavLst>
                                    </p:anim>
                                    <p:anim calcmode="lin" valueType="num">
                                      <p:cBhvr>
                                        <p:cTn id="77" dur="1000"/>
                                        <p:tgtEl>
                                          <p:spTgt spid="12"/>
                                        </p:tgtEl>
                                        <p:attrNameLst>
                                          <p:attrName>ppt_x</p:attrName>
                                        </p:attrNameLst>
                                      </p:cBhvr>
                                      <p:tavLst>
                                        <p:tav tm="0">
                                          <p:val>
                                            <p:strVal val="ppt_x"/>
                                          </p:val>
                                        </p:tav>
                                        <p:tav tm="5000">
                                          <p:val>
                                            <p:strVal val="ppt_x+-0.0500*(ppt_x*0.9511+(1-ppt_y)*0.3090)"/>
                                          </p:val>
                                        </p:tav>
                                        <p:tav tm="10000">
                                          <p:val>
                                            <p:strVal val="ppt_x+-0.1000*(ppt_x*0.8090+(1-ppt_y)*0.5878)"/>
                                          </p:val>
                                        </p:tav>
                                        <p:tav tm="15000">
                                          <p:val>
                                            <p:strVal val="ppt_x+-0.1500*(ppt_x*0.5878+(1-ppt_y)*0.8090)"/>
                                          </p:val>
                                        </p:tav>
                                        <p:tav tm="20000">
                                          <p:val>
                                            <p:strVal val="ppt_x+-0.2000*(ppt_x*0.3090+(1-ppt_y)*0.9511)"/>
                                          </p:val>
                                        </p:tav>
                                        <p:tav tm="25000">
                                          <p:val>
                                            <p:strVal val="ppt_x+-0.2500*(ppt_x*-0.0000+(1-ppt_y)*1.0000)"/>
                                          </p:val>
                                        </p:tav>
                                        <p:tav tm="30000">
                                          <p:val>
                                            <p:strVal val="ppt_x+-0.3000*(ppt_x*-0.3090+(1-ppt_y)*0.9511)"/>
                                          </p:val>
                                        </p:tav>
                                        <p:tav tm="35000">
                                          <p:val>
                                            <p:strVal val="ppt_x+-0.3500*(ppt_x*-0.5878+(1-ppt_y)*0.8090)"/>
                                          </p:val>
                                        </p:tav>
                                        <p:tav tm="40000">
                                          <p:val>
                                            <p:strVal val="ppt_x+-0.4000*(ppt_x*-0.8090+(1-ppt_y)*0.5878)"/>
                                          </p:val>
                                        </p:tav>
                                        <p:tav tm="45000">
                                          <p:val>
                                            <p:strVal val="ppt_x+-0.4500*(ppt_x*-0.9511+(1-ppt_y)*0.3090)"/>
                                          </p:val>
                                        </p:tav>
                                        <p:tav tm="50000">
                                          <p:val>
                                            <p:strVal val="ppt_x+-0.5000*(ppt_x*-1.0000+(1-ppt_y)*-0.0000)"/>
                                          </p:val>
                                        </p:tav>
                                        <p:tav tm="55000">
                                          <p:val>
                                            <p:strVal val="ppt_x+-0.5500*(ppt_x*-0.9511+(1-ppt_y)*-0.3090)"/>
                                          </p:val>
                                        </p:tav>
                                        <p:tav tm="60000">
                                          <p:val>
                                            <p:strVal val="ppt_x+-0.6000*(ppt_x*-0.8090+(1-ppt_y)*-0.5878)"/>
                                          </p:val>
                                        </p:tav>
                                        <p:tav tm="65000">
                                          <p:val>
                                            <p:strVal val="ppt_x+-0.6500*(ppt_x*-0.5878+(1-ppt_y)*-0.8090)"/>
                                          </p:val>
                                        </p:tav>
                                        <p:tav tm="70000">
                                          <p:val>
                                            <p:strVal val="ppt_x+-0.7000*(ppt_x*-0.3090+(1-ppt_y)*-0.9511)"/>
                                          </p:val>
                                        </p:tav>
                                        <p:tav tm="75000">
                                          <p:val>
                                            <p:strVal val="ppt_x+-0.7500*(ppt_x*0.0000+(1-ppt_y)*-1.0000)"/>
                                          </p:val>
                                        </p:tav>
                                        <p:tav tm="80000">
                                          <p:val>
                                            <p:strVal val="ppt_x+-0.8000*(ppt_x*0.3090+(1-ppt_y)*-0.9511)"/>
                                          </p:val>
                                        </p:tav>
                                        <p:tav tm="85000">
                                          <p:val>
                                            <p:strVal val="ppt_x+-0.8500*(ppt_x*0.5878+(1-ppt_y)*-0.8090)"/>
                                          </p:val>
                                        </p:tav>
                                        <p:tav tm="90000">
                                          <p:val>
                                            <p:strVal val="ppt_x+-0.9000*(ppt_x*0.8090+(1-ppt_y)*-0.5878)"/>
                                          </p:val>
                                        </p:tav>
                                        <p:tav tm="95000">
                                          <p:val>
                                            <p:strVal val="ppt_x+-0.9500*(ppt_x*0.9511+(1-ppt_y)*-0.3090)"/>
                                          </p:val>
                                        </p:tav>
                                        <p:tav tm="100000">
                                          <p:val>
                                            <p:strVal val="ppt_x+-1.0000*(ppt_x*1.0000+(1-ppt_y)*0.0000)"/>
                                          </p:val>
                                        </p:tav>
                                      </p:tavLst>
                                    </p:anim>
                                    <p:anim calcmode="lin" valueType="num">
                                      <p:cBhvr>
                                        <p:cTn id="78" dur="1000"/>
                                        <p:tgtEl>
                                          <p:spTgt spid="12"/>
                                        </p:tgtEl>
                                        <p:attrNameLst>
                                          <p:attrName>ppt_y</p:attrName>
                                        </p:attrNameLst>
                                      </p:cBhvr>
                                      <p:tavLst>
                                        <p:tav tm="0">
                                          <p:val>
                                            <p:strVal val="ppt_y"/>
                                          </p:val>
                                        </p:tav>
                                        <p:tav tm="5000">
                                          <p:val>
                                            <p:strVal val="ppt_y+-0.0500*(ppt_x*0.3090-(1-ppt_y)*0.9511)"/>
                                          </p:val>
                                        </p:tav>
                                        <p:tav tm="10000">
                                          <p:val>
                                            <p:strVal val="ppt_y+-0.1000*(ppt_x*0.5878-(1-ppt_y)*0.8090)"/>
                                          </p:val>
                                        </p:tav>
                                        <p:tav tm="15000">
                                          <p:val>
                                            <p:strVal val="ppt_y+-0.1500*(ppt_x*0.8090-(1-ppt_y)*0.5878)"/>
                                          </p:val>
                                        </p:tav>
                                        <p:tav tm="20000">
                                          <p:val>
                                            <p:strVal val="ppt_y+-0.2000*(ppt_x*0.9511-(1-ppt_y)*0.3090)"/>
                                          </p:val>
                                        </p:tav>
                                        <p:tav tm="25000">
                                          <p:val>
                                            <p:strVal val="ppt_y+-0.2500*(ppt_x*1.0000-(1-ppt_y)*-0.0000)"/>
                                          </p:val>
                                        </p:tav>
                                        <p:tav tm="30000">
                                          <p:val>
                                            <p:strVal val="ppt_y+-0.3000*(ppt_x*0.9511-(1-ppt_y)*-0.3090)"/>
                                          </p:val>
                                        </p:tav>
                                        <p:tav tm="35000">
                                          <p:val>
                                            <p:strVal val="ppt_y+-0.3500*(ppt_x*0.8090-(1-ppt_y)*-0.5878)"/>
                                          </p:val>
                                        </p:tav>
                                        <p:tav tm="40000">
                                          <p:val>
                                            <p:strVal val="ppt_y+-0.4000*(ppt_x*0.5878-(1-ppt_y)*-0.8090)"/>
                                          </p:val>
                                        </p:tav>
                                        <p:tav tm="45000">
                                          <p:val>
                                            <p:strVal val="ppt_y+-0.4500*(ppt_x*0.3090-(1-ppt_y)*-0.9511)"/>
                                          </p:val>
                                        </p:tav>
                                        <p:tav tm="50000">
                                          <p:val>
                                            <p:strVal val="ppt_y+-0.5000*(ppt_x*-0.0000-(1-ppt_y)*-1.0000)"/>
                                          </p:val>
                                        </p:tav>
                                        <p:tav tm="55000">
                                          <p:val>
                                            <p:strVal val="ppt_y+-0.5500*(ppt_x*-0.3090-(1-ppt_y)*-0.9511)"/>
                                          </p:val>
                                        </p:tav>
                                        <p:tav tm="60000">
                                          <p:val>
                                            <p:strVal val="ppt_y+-0.6000*(ppt_x*-0.5878-(1-ppt_y)*-0.8090)"/>
                                          </p:val>
                                        </p:tav>
                                        <p:tav tm="65000">
                                          <p:val>
                                            <p:strVal val="ppt_y+-0.6500*(ppt_x*-0.8090-(1-ppt_y)*-0.5878)"/>
                                          </p:val>
                                        </p:tav>
                                        <p:tav tm="70000">
                                          <p:val>
                                            <p:strVal val="ppt_y+-0.7000*(ppt_x*-0.9511-(1-ppt_y)*-0.3090)"/>
                                          </p:val>
                                        </p:tav>
                                        <p:tav tm="75000">
                                          <p:val>
                                            <p:strVal val="ppt_y+-0.7500*(ppt_x*-1.0000-(1-ppt_y)*0.0000)"/>
                                          </p:val>
                                        </p:tav>
                                        <p:tav tm="80000">
                                          <p:val>
                                            <p:strVal val="ppt_y+-0.8000*(ppt_x*-0.9511-(1-ppt_y)*0.3090)"/>
                                          </p:val>
                                        </p:tav>
                                        <p:tav tm="85000">
                                          <p:val>
                                            <p:strVal val="ppt_y+-0.8500*(ppt_x*-0.8090-(1-ppt_y)*0.5878)"/>
                                          </p:val>
                                        </p:tav>
                                        <p:tav tm="90000">
                                          <p:val>
                                            <p:strVal val="ppt_y+-0.9000*(ppt_x*-0.5878-(1-ppt_y)*0.8090)"/>
                                          </p:val>
                                        </p:tav>
                                        <p:tav tm="95000">
                                          <p:val>
                                            <p:strVal val="ppt_y+-0.9500*(ppt_x*-0.3090-(1-ppt_y)*0.9511)"/>
                                          </p:val>
                                        </p:tav>
                                        <p:tav tm="100000">
                                          <p:val>
                                            <p:strVal val="ppt_y+-1.0000*(ppt_x*0.0000-(1-ppt_y)*1.0000)"/>
                                          </p:val>
                                        </p:tav>
                                      </p:tavLst>
                                    </p:anim>
                                    <p:set>
                                      <p:cBhvr>
                                        <p:cTn id="79" dur="1" fill="hold">
                                          <p:stCondLst>
                                            <p:cond delay="999"/>
                                          </p:stCondLst>
                                        </p:cTn>
                                        <p:tgtEl>
                                          <p:spTgt spid="12"/>
                                        </p:tgtEl>
                                        <p:attrNameLst>
                                          <p:attrName>style.visibility</p:attrName>
                                        </p:attrNameLst>
                                      </p:cBhvr>
                                      <p:to>
                                        <p:strVal val="hidden"/>
                                      </p:to>
                                    </p:set>
                                  </p:childTnLst>
                                </p:cTn>
                              </p:par>
                              <p:par>
                                <p:cTn id="80" presetID="10" presetClass="exit" presetSubtype="0" fill="hold" grpId="1" nodeType="withEffect">
                                  <p:stCondLst>
                                    <p:cond delay="0"/>
                                  </p:stCondLst>
                                  <p:childTnLst>
                                    <p:animEffect transition="out" filter="fade">
                                      <p:cBhvr>
                                        <p:cTn id="81" dur="500"/>
                                        <p:tgtEl>
                                          <p:spTgt spid="17"/>
                                        </p:tgtEl>
                                      </p:cBhvr>
                                    </p:animEffect>
                                    <p:set>
                                      <p:cBhvr>
                                        <p:cTn id="82" dur="1" fill="hold">
                                          <p:stCondLst>
                                            <p:cond delay="499"/>
                                          </p:stCondLst>
                                        </p:cTn>
                                        <p:tgtEl>
                                          <p:spTgt spid="17"/>
                                        </p:tgtEl>
                                        <p:attrNameLst>
                                          <p:attrName>style.visibility</p:attrName>
                                        </p:attrNameLst>
                                      </p:cBhvr>
                                      <p:to>
                                        <p:strVal val="hidden"/>
                                      </p:to>
                                    </p:set>
                                  </p:childTnLst>
                                </p:cTn>
                              </p:par>
                              <p:par>
                                <p:cTn id="83" presetID="10" presetClass="exit" presetSubtype="0" fill="hold" grpId="1" nodeType="withEffect">
                                  <p:stCondLst>
                                    <p:cond delay="0"/>
                                  </p:stCondLst>
                                  <p:childTnLst>
                                    <p:animEffect transition="out" filter="fade">
                                      <p:cBhvr>
                                        <p:cTn id="84" dur="500"/>
                                        <p:tgtEl>
                                          <p:spTgt spid="18"/>
                                        </p:tgtEl>
                                      </p:cBhvr>
                                    </p:animEffect>
                                    <p:set>
                                      <p:cBhvr>
                                        <p:cTn id="85" dur="1" fill="hold">
                                          <p:stCondLst>
                                            <p:cond delay="499"/>
                                          </p:stCondLst>
                                        </p:cTn>
                                        <p:tgtEl>
                                          <p:spTgt spid="18"/>
                                        </p:tgtEl>
                                        <p:attrNameLst>
                                          <p:attrName>style.visibility</p:attrName>
                                        </p:attrNameLst>
                                      </p:cBhvr>
                                      <p:to>
                                        <p:strVal val="hidden"/>
                                      </p:to>
                                    </p:set>
                                  </p:childTnLst>
                                </p:cTn>
                              </p:par>
                              <p:par>
                                <p:cTn id="86" presetID="10" presetClass="exit" presetSubtype="0" fill="hold" nodeType="withEffect">
                                  <p:stCondLst>
                                    <p:cond delay="0"/>
                                  </p:stCondLst>
                                  <p:childTnLst>
                                    <p:animEffect transition="out" filter="fade">
                                      <p:cBhvr>
                                        <p:cTn id="87" dur="500"/>
                                        <p:tgtEl>
                                          <p:spTgt spid="8"/>
                                        </p:tgtEl>
                                      </p:cBhvr>
                                    </p:animEffect>
                                    <p:set>
                                      <p:cBhvr>
                                        <p:cTn id="88" dur="1" fill="hold">
                                          <p:stCondLst>
                                            <p:cond delay="499"/>
                                          </p:stCondLst>
                                        </p:cTn>
                                        <p:tgtEl>
                                          <p:spTgt spid="8"/>
                                        </p:tgtEl>
                                        <p:attrNameLst>
                                          <p:attrName>style.visibility</p:attrName>
                                        </p:attrNameLst>
                                      </p:cBhvr>
                                      <p:to>
                                        <p:strVal val="hidden"/>
                                      </p:to>
                                    </p:set>
                                  </p:childTnLst>
                                </p:cTn>
                              </p:par>
                              <p:par>
                                <p:cTn id="89" presetID="10" presetClass="exit" presetSubtype="0" fill="hold" nodeType="withEffect">
                                  <p:stCondLst>
                                    <p:cond delay="0"/>
                                  </p:stCondLst>
                                  <p:childTnLst>
                                    <p:animEffect transition="out" filter="fade">
                                      <p:cBhvr>
                                        <p:cTn id="90" dur="500"/>
                                        <p:tgtEl>
                                          <p:spTgt spid="5"/>
                                        </p:tgtEl>
                                      </p:cBhvr>
                                    </p:animEffect>
                                    <p:set>
                                      <p:cBhvr>
                                        <p:cTn id="91" dur="1" fill="hold">
                                          <p:stCondLst>
                                            <p:cond delay="499"/>
                                          </p:stCondLst>
                                        </p:cTn>
                                        <p:tgtEl>
                                          <p:spTgt spid="5"/>
                                        </p:tgtEl>
                                        <p:attrNameLst>
                                          <p:attrName>style.visibility</p:attrName>
                                        </p:attrNameLst>
                                      </p:cBhvr>
                                      <p:to>
                                        <p:strVal val="hidden"/>
                                      </p:to>
                                    </p:set>
                                  </p:childTnLst>
                                </p:cTn>
                              </p:par>
                              <p:par>
                                <p:cTn id="92" presetID="37" presetClass="exit" presetSubtype="0" fill="hold" nodeType="withEffect">
                                  <p:stCondLst>
                                    <p:cond delay="0"/>
                                  </p:stCondLst>
                                  <p:childTnLst>
                                    <p:animEffect transition="out" filter="fade">
                                      <p:cBhvr>
                                        <p:cTn id="93" dur="1000"/>
                                        <p:tgtEl>
                                          <p:spTgt spid="9"/>
                                        </p:tgtEl>
                                      </p:cBhvr>
                                    </p:animEffect>
                                    <p:anim calcmode="lin" valueType="num">
                                      <p:cBhvr>
                                        <p:cTn id="94" dur="1000"/>
                                        <p:tgtEl>
                                          <p:spTgt spid="9"/>
                                        </p:tgtEl>
                                        <p:attrNameLst>
                                          <p:attrName>ppt_x</p:attrName>
                                        </p:attrNameLst>
                                      </p:cBhvr>
                                      <p:tavLst>
                                        <p:tav tm="0">
                                          <p:val>
                                            <p:strVal val="ppt_x"/>
                                          </p:val>
                                        </p:tav>
                                        <p:tav tm="100000">
                                          <p:val>
                                            <p:strVal val="ppt_x"/>
                                          </p:val>
                                        </p:tav>
                                      </p:tavLst>
                                    </p:anim>
                                    <p:anim calcmode="lin" valueType="num">
                                      <p:cBhvr>
                                        <p:cTn id="95" dur="100" decel="100000"/>
                                        <p:tgtEl>
                                          <p:spTgt spid="9"/>
                                        </p:tgtEl>
                                        <p:attrNameLst>
                                          <p:attrName>ppt_y</p:attrName>
                                        </p:attrNameLst>
                                      </p:cBhvr>
                                      <p:tavLst>
                                        <p:tav tm="0">
                                          <p:val>
                                            <p:strVal val="ppt_y"/>
                                          </p:val>
                                        </p:tav>
                                        <p:tav tm="100000">
                                          <p:val>
                                            <p:strVal val="ppt_y-.03"/>
                                          </p:val>
                                        </p:tav>
                                      </p:tavLst>
                                    </p:anim>
                                    <p:anim calcmode="lin" valueType="num">
                                      <p:cBhvr>
                                        <p:cTn id="96" dur="900" accel="100000">
                                          <p:stCondLst>
                                            <p:cond delay="100"/>
                                          </p:stCondLst>
                                        </p:cTn>
                                        <p:tgtEl>
                                          <p:spTgt spid="9"/>
                                        </p:tgtEl>
                                        <p:attrNameLst>
                                          <p:attrName>ppt_y</p:attrName>
                                        </p:attrNameLst>
                                      </p:cBhvr>
                                      <p:tavLst>
                                        <p:tav tm="0">
                                          <p:val>
                                            <p:strVal val="ppt_y"/>
                                          </p:val>
                                        </p:tav>
                                        <p:tav tm="100000">
                                          <p:val>
                                            <p:strVal val="ppt_y+1"/>
                                          </p:val>
                                        </p:tav>
                                      </p:tavLst>
                                    </p:anim>
                                    <p:set>
                                      <p:cBhvr>
                                        <p:cTn id="97" dur="1" fill="hold">
                                          <p:stCondLst>
                                            <p:cond delay="999"/>
                                          </p:stCondLst>
                                        </p:cTn>
                                        <p:tgtEl>
                                          <p:spTgt spid="9"/>
                                        </p:tgtEl>
                                        <p:attrNameLst>
                                          <p:attrName>style.visibility</p:attrName>
                                        </p:attrNameLst>
                                      </p:cBhvr>
                                      <p:to>
                                        <p:strVal val="hidden"/>
                                      </p:to>
                                    </p:set>
                                  </p:childTnLst>
                                </p:cTn>
                              </p:par>
                              <p:par>
                                <p:cTn id="98" presetID="37" presetClass="exit" presetSubtype="0" fill="hold" nodeType="withEffect">
                                  <p:stCondLst>
                                    <p:cond delay="0"/>
                                  </p:stCondLst>
                                  <p:childTnLst>
                                    <p:animEffect transition="out" filter="fade">
                                      <p:cBhvr>
                                        <p:cTn id="99" dur="1000"/>
                                        <p:tgtEl>
                                          <p:spTgt spid="6"/>
                                        </p:tgtEl>
                                      </p:cBhvr>
                                    </p:animEffect>
                                    <p:anim calcmode="lin" valueType="num">
                                      <p:cBhvr>
                                        <p:cTn id="100" dur="1000"/>
                                        <p:tgtEl>
                                          <p:spTgt spid="6"/>
                                        </p:tgtEl>
                                        <p:attrNameLst>
                                          <p:attrName>ppt_x</p:attrName>
                                        </p:attrNameLst>
                                      </p:cBhvr>
                                      <p:tavLst>
                                        <p:tav tm="0">
                                          <p:val>
                                            <p:strVal val="ppt_x"/>
                                          </p:val>
                                        </p:tav>
                                        <p:tav tm="100000">
                                          <p:val>
                                            <p:strVal val="ppt_x"/>
                                          </p:val>
                                        </p:tav>
                                      </p:tavLst>
                                    </p:anim>
                                    <p:anim calcmode="lin" valueType="num">
                                      <p:cBhvr>
                                        <p:cTn id="101" dur="100" decel="100000"/>
                                        <p:tgtEl>
                                          <p:spTgt spid="6"/>
                                        </p:tgtEl>
                                        <p:attrNameLst>
                                          <p:attrName>ppt_y</p:attrName>
                                        </p:attrNameLst>
                                      </p:cBhvr>
                                      <p:tavLst>
                                        <p:tav tm="0">
                                          <p:val>
                                            <p:strVal val="ppt_y"/>
                                          </p:val>
                                        </p:tav>
                                        <p:tav tm="100000">
                                          <p:val>
                                            <p:strVal val="ppt_y-.03"/>
                                          </p:val>
                                        </p:tav>
                                      </p:tavLst>
                                    </p:anim>
                                    <p:anim calcmode="lin" valueType="num">
                                      <p:cBhvr>
                                        <p:cTn id="102" dur="900" accel="100000">
                                          <p:stCondLst>
                                            <p:cond delay="100"/>
                                          </p:stCondLst>
                                        </p:cTn>
                                        <p:tgtEl>
                                          <p:spTgt spid="6"/>
                                        </p:tgtEl>
                                        <p:attrNameLst>
                                          <p:attrName>ppt_y</p:attrName>
                                        </p:attrNameLst>
                                      </p:cBhvr>
                                      <p:tavLst>
                                        <p:tav tm="0">
                                          <p:val>
                                            <p:strVal val="ppt_y"/>
                                          </p:val>
                                        </p:tav>
                                        <p:tav tm="100000">
                                          <p:val>
                                            <p:strVal val="ppt_y+1"/>
                                          </p:val>
                                        </p:tav>
                                      </p:tavLst>
                                    </p:anim>
                                    <p:set>
                                      <p:cBhvr>
                                        <p:cTn id="103" dur="1" fill="hold">
                                          <p:stCondLst>
                                            <p:cond delay="999"/>
                                          </p:stCondLst>
                                        </p:cTn>
                                        <p:tgtEl>
                                          <p:spTgt spid="6"/>
                                        </p:tgtEl>
                                        <p:attrNameLst>
                                          <p:attrName>style.visibility</p:attrName>
                                        </p:attrNameLst>
                                      </p:cBhvr>
                                      <p:to>
                                        <p:strVal val="hidden"/>
                                      </p:to>
                                    </p:set>
                                  </p:childTnLst>
                                </p:cTn>
                              </p:par>
                            </p:childTnLst>
                          </p:cTn>
                        </p:par>
                      </p:childTnLst>
                    </p:cTn>
                  </p:par>
                  <p:par>
                    <p:cTn id="104" fill="hold">
                      <p:stCondLst>
                        <p:cond delay="indefinite"/>
                      </p:stCondLst>
                      <p:childTnLst>
                        <p:par>
                          <p:cTn id="105" fill="hold">
                            <p:stCondLst>
                              <p:cond delay="0"/>
                            </p:stCondLst>
                            <p:childTnLst>
                              <p:par>
                                <p:cTn id="106" presetID="49" presetClass="entr" presetSubtype="0" decel="100000" fill="hold" nodeType="click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 calcmode="lin" valueType="num">
                                      <p:cBhvr>
                                        <p:cTn id="110" dur="500" fill="hold"/>
                                        <p:tgtEl>
                                          <p:spTgt spid="23"/>
                                        </p:tgtEl>
                                        <p:attrNameLst>
                                          <p:attrName>style.rotation</p:attrName>
                                        </p:attrNameLst>
                                      </p:cBhvr>
                                      <p:tavLst>
                                        <p:tav tm="0">
                                          <p:val>
                                            <p:fltVal val="360"/>
                                          </p:val>
                                        </p:tav>
                                        <p:tav tm="100000">
                                          <p:val>
                                            <p:fltVal val="0"/>
                                          </p:val>
                                        </p:tav>
                                      </p:tavLst>
                                    </p:anim>
                                    <p:animEffect transition="in" filter="fade">
                                      <p:cBhvr>
                                        <p:cTn id="11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7" grpId="0"/>
      <p:bldP spid="17" grpId="1"/>
      <p:bldP spid="18" grpId="0"/>
      <p:bldP spid="18" grpId="1"/>
      <p:bldP spid="20"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University of Alberta. (2020). Applying Fair Dealing. </a:t>
            </a:r>
            <a:r>
              <a:rPr lang="en-US" i="1" dirty="0"/>
              <a:t>Opening Up Copyright Instructional Module</a:t>
            </a:r>
            <a:r>
              <a:rPr lang="en-US" dirty="0"/>
              <a:t>. </a:t>
            </a:r>
            <a:r>
              <a:rPr lang="en-US" dirty="0">
                <a:hlinkClick r:id="rId2"/>
              </a:rPr>
              <a:t>https://sites.library.ualberta.ca/copyright/</a:t>
            </a:r>
            <a:endParaRPr lang="en-CA" dirty="0"/>
          </a:p>
        </p:txBody>
      </p:sp>
    </p:spTree>
    <p:extLst>
      <p:ext uri="{BB962C8B-B14F-4D97-AF65-F5344CB8AC3E}">
        <p14:creationId xmlns:p14="http://schemas.microsoft.com/office/powerpoint/2010/main" val="384743570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8926951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8890736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2" name="Group 51"/>
          <p:cNvGrpSpPr/>
          <p:nvPr/>
        </p:nvGrpSpPr>
        <p:grpSpPr>
          <a:xfrm>
            <a:off x="8448402" y="4013929"/>
            <a:ext cx="2798108" cy="2231948"/>
            <a:chOff x="351139" y="3737200"/>
            <a:chExt cx="2798108" cy="2231948"/>
          </a:xfrm>
        </p:grpSpPr>
        <p:grpSp>
          <p:nvGrpSpPr>
            <p:cNvPr id="47" name="Group 46"/>
            <p:cNvGrpSpPr/>
            <p:nvPr/>
          </p:nvGrpSpPr>
          <p:grpSpPr>
            <a:xfrm>
              <a:off x="351139" y="3737200"/>
              <a:ext cx="2798108" cy="2032681"/>
              <a:chOff x="3636065" y="2890149"/>
              <a:chExt cx="2798108" cy="2032681"/>
            </a:xfrm>
          </p:grpSpPr>
          <p:pic>
            <p:nvPicPr>
              <p:cNvPr id="48" name="Picture 2" descr="Image result for canada coat of arm">
                <a:extLst>
                  <a:ext uri="{FF2B5EF4-FFF2-40B4-BE49-F238E27FC236}">
                    <a16:creationId xmlns:a16="http://schemas.microsoft.com/office/drawing/2014/main" id="{B437FE9A-FE50-6248-A64C-7CE5D0977B0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61220" y="2890149"/>
                <a:ext cx="1183931" cy="1499563"/>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48">
                <a:extLst>
                  <a:ext uri="{FF2B5EF4-FFF2-40B4-BE49-F238E27FC236}">
                    <a16:creationId xmlns:a16="http://schemas.microsoft.com/office/drawing/2014/main" id="{913F7A6A-C5CB-8442-9534-A9E803F77A4A}"/>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Layer>
                    </a14:imgProps>
                  </a:ext>
                </a:extLst>
              </a:blip>
              <a:stretch>
                <a:fillRect/>
              </a:stretch>
            </p:blipFill>
            <p:spPr>
              <a:xfrm>
                <a:off x="4288127" y="4429673"/>
                <a:ext cx="1488534" cy="216000"/>
              </a:xfrm>
              <a:prstGeom prst="rect">
                <a:avLst/>
              </a:prstGeom>
            </p:spPr>
          </p:pic>
          <p:pic>
            <p:nvPicPr>
              <p:cNvPr id="50" name="Picture 6" descr="https://lh7-rt.googleusercontent.com/docsz/AD_4nXciVLr7ryM6ztZ8dfGqsYWjtwVORyslSWfopa7Z6EaNx6COy08Ok_rs03NyCE5YQ7FJ8u0dk03v7F57D0YO8qDfhHSwBTAK6vzIbJF8p4bGiw9b2JmxyxmzN-4O-7fo6lHOfFuTmD86k0zu0r3N_1aSofhI?key=bpcRMDVvSMxCN_qRCWNUiQ"/>
              <p:cNvPicPr>
                <a:picLocks noChangeAspect="1" noChangeArrowheads="1"/>
              </p:cNvPicPr>
              <p:nvPr/>
            </p:nvPicPr>
            <p:blipFill rotWithShape="1">
              <a:blip r:embed="rId6">
                <a:extLst>
                  <a:ext uri="{BEBA8EAE-BF5A-486C-A8C5-ECC9F3942E4B}">
                    <a14:imgProps xmlns:a14="http://schemas.microsoft.com/office/drawing/2010/main">
                      <a14:imgLayer r:embed="rId7">
                        <a14:imgEffect>
                          <a14:sharpenSoften amount="25000"/>
                        </a14:imgEffect>
                      </a14:imgLayer>
                    </a14:imgProps>
                  </a:ext>
                  <a:ext uri="{28A0092B-C50C-407E-A947-70E740481C1C}">
                    <a14:useLocalDpi xmlns:a14="http://schemas.microsoft.com/office/drawing/2010/main" val="0"/>
                  </a:ext>
                </a:extLst>
              </a:blip>
              <a:srcRect l="-1503" t="59662" r="18498" b="30797"/>
              <a:stretch/>
            </p:blipFill>
            <p:spPr bwMode="auto">
              <a:xfrm>
                <a:off x="3636065" y="4598830"/>
                <a:ext cx="2798108" cy="324000"/>
              </a:xfrm>
              <a:prstGeom prst="rect">
                <a:avLst/>
              </a:prstGeom>
              <a:noFill/>
              <a:extLst>
                <a:ext uri="{909E8E84-426E-40DD-AFC4-6F175D3DCCD1}">
                  <a14:hiddenFill xmlns:a14="http://schemas.microsoft.com/office/drawing/2010/main">
                    <a:solidFill>
                      <a:srgbClr val="FFFFFF"/>
                    </a:solidFill>
                  </a14:hiddenFill>
                </a:ext>
              </a:extLst>
            </p:spPr>
          </p:pic>
        </p:grpSp>
        <p:sp>
          <p:nvSpPr>
            <p:cNvPr id="51" name="TextBox 50">
              <a:extLst>
                <a:ext uri="{FF2B5EF4-FFF2-40B4-BE49-F238E27FC236}">
                  <a16:creationId xmlns:a16="http://schemas.microsoft.com/office/drawing/2014/main" id="{DC42EC67-E17C-024C-BC07-3C1D1B413440}"/>
                </a:ext>
              </a:extLst>
            </p:cNvPr>
            <p:cNvSpPr txBox="1"/>
            <p:nvPr/>
          </p:nvSpPr>
          <p:spPr>
            <a:xfrm>
              <a:off x="1350328" y="5661371"/>
              <a:ext cx="675867" cy="307777"/>
            </a:xfrm>
            <a:prstGeom prst="rect">
              <a:avLst/>
            </a:prstGeom>
            <a:noFill/>
          </p:spPr>
          <p:txBody>
            <a:bodyPr wrap="square" rtlCol="0">
              <a:spAutoFit/>
            </a:bodyPr>
            <a:lstStyle/>
            <a:p>
              <a:pPr algn="ctr"/>
              <a:r>
                <a:rPr lang="en-US" sz="1400" b="1" dirty="0"/>
                <a:t>s. </a:t>
              </a:r>
              <a:r>
                <a:rPr lang="en-US" sz="1200" b="1" dirty="0"/>
                <a:t>29</a:t>
              </a:r>
            </a:p>
          </p:txBody>
        </p:sp>
      </p:grpSp>
      <p:sp>
        <p:nvSpPr>
          <p:cNvPr id="6" name="Title 1">
            <a:extLst>
              <a:ext uri="{FF2B5EF4-FFF2-40B4-BE49-F238E27FC236}">
                <a16:creationId xmlns:a16="http://schemas.microsoft.com/office/drawing/2014/main" id="{A2617EA0-952B-4242-A293-4B20F95EAB57}"/>
              </a:ext>
            </a:extLst>
          </p:cNvPr>
          <p:cNvSpPr>
            <a:spLocks noGrp="1"/>
          </p:cNvSpPr>
          <p:nvPr>
            <p:ph type="title" hasCustomPrompt="1"/>
          </p:nvPr>
        </p:nvSpPr>
        <p:spPr>
          <a:xfrm>
            <a:off x="2671282" y="524256"/>
            <a:ext cx="8682518" cy="938785"/>
          </a:xfrm>
          <a:prstGeom prst="rect">
            <a:avLst/>
          </a:prstGeom>
        </p:spPr>
        <p:txBody>
          <a:bodyPr anchor="ctr" anchorCtr="0"/>
          <a:lstStyle>
            <a:lvl1pPr algn="ctr">
              <a:lnSpc>
                <a:spcPct val="70000"/>
              </a:lnSpc>
              <a:defRPr sz="4000" b="1" i="0" baseline="0">
                <a:solidFill>
                  <a:schemeClr val="bg1"/>
                </a:solidFill>
                <a:latin typeface="Arial" panose="020B0604020202020204" pitchFamily="34" charset="0"/>
              </a:defRPr>
            </a:lvl1pPr>
          </a:lstStyle>
          <a:p>
            <a:r>
              <a:rPr lang="en-US" dirty="0"/>
              <a:t>STEP ONE: PURPOSE OF USE</a:t>
            </a:r>
          </a:p>
        </p:txBody>
      </p:sp>
      <p:sp>
        <p:nvSpPr>
          <p:cNvPr id="14" name="Left Brace 13">
            <a:extLst>
              <a:ext uri="{FF2B5EF4-FFF2-40B4-BE49-F238E27FC236}">
                <a16:creationId xmlns:a16="http://schemas.microsoft.com/office/drawing/2014/main" id="{959EDDD4-12CC-EA4B-A468-A8F7BD580E1B}"/>
              </a:ext>
            </a:extLst>
          </p:cNvPr>
          <p:cNvSpPr/>
          <p:nvPr/>
        </p:nvSpPr>
        <p:spPr>
          <a:xfrm>
            <a:off x="4069932" y="4347665"/>
            <a:ext cx="318584" cy="1284038"/>
          </a:xfrm>
          <a:prstGeom prst="leftBrace">
            <a:avLst>
              <a:gd name="adj1" fmla="val 8333"/>
              <a:gd name="adj2" fmla="val 34060"/>
            </a:avLst>
          </a:prstGeom>
          <a:ln w="41275" cmpd="sng">
            <a:solidFill>
              <a:srgbClr val="0049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 name="TextBox 1">
            <a:extLst>
              <a:ext uri="{FF2B5EF4-FFF2-40B4-BE49-F238E27FC236}">
                <a16:creationId xmlns:a16="http://schemas.microsoft.com/office/drawing/2014/main" id="{199E661A-B357-0341-84C3-CF6BC5349872}"/>
              </a:ext>
            </a:extLst>
          </p:cNvPr>
          <p:cNvSpPr txBox="1"/>
          <p:nvPr/>
        </p:nvSpPr>
        <p:spPr>
          <a:xfrm>
            <a:off x="1196458" y="4310964"/>
            <a:ext cx="2718085" cy="830997"/>
          </a:xfrm>
          <a:prstGeom prst="rect">
            <a:avLst/>
          </a:prstGeom>
          <a:noFill/>
        </p:spPr>
        <p:txBody>
          <a:bodyPr wrap="square" rtlCol="0">
            <a:spAutoFit/>
          </a:bodyPr>
          <a:lstStyle/>
          <a:p>
            <a:r>
              <a:rPr lang="en-US" sz="2400" dirty="0"/>
              <a:t>Require attribution when used </a:t>
            </a:r>
          </a:p>
        </p:txBody>
      </p:sp>
      <p:sp>
        <p:nvSpPr>
          <p:cNvPr id="18" name="TextBox 17">
            <a:extLst>
              <a:ext uri="{FF2B5EF4-FFF2-40B4-BE49-F238E27FC236}">
                <a16:creationId xmlns:a16="http://schemas.microsoft.com/office/drawing/2014/main" id="{5733DB61-999D-5442-A95D-4BF4A042652A}"/>
              </a:ext>
            </a:extLst>
          </p:cNvPr>
          <p:cNvSpPr txBox="1"/>
          <p:nvPr/>
        </p:nvSpPr>
        <p:spPr>
          <a:xfrm>
            <a:off x="2555500" y="3098049"/>
            <a:ext cx="7180009" cy="584775"/>
          </a:xfrm>
          <a:prstGeom prst="rect">
            <a:avLst/>
          </a:prstGeom>
          <a:noFill/>
        </p:spPr>
        <p:txBody>
          <a:bodyPr wrap="square" rtlCol="0">
            <a:spAutoFit/>
          </a:bodyPr>
          <a:lstStyle/>
          <a:p>
            <a:r>
              <a:rPr lang="en-US" sz="3200" dirty="0"/>
              <a:t>Step one = Assess the purpose of use</a:t>
            </a:r>
          </a:p>
        </p:txBody>
      </p:sp>
      <p:sp>
        <p:nvSpPr>
          <p:cNvPr id="19" name="Title 1">
            <a:extLst>
              <a:ext uri="{FF2B5EF4-FFF2-40B4-BE49-F238E27FC236}">
                <a16:creationId xmlns:a16="http://schemas.microsoft.com/office/drawing/2014/main" id="{9B44DCDF-EAD8-CB4F-AA68-633282C0F981}"/>
              </a:ext>
            </a:extLst>
          </p:cNvPr>
          <p:cNvSpPr txBox="1">
            <a:spLocks/>
          </p:cNvSpPr>
          <p:nvPr/>
        </p:nvSpPr>
        <p:spPr>
          <a:xfrm>
            <a:off x="2671282" y="520848"/>
            <a:ext cx="8682518" cy="938785"/>
          </a:xfrm>
          <a:prstGeom prst="rect">
            <a:avLst/>
          </a:prstGeom>
        </p:spPr>
        <p:txBody>
          <a:bodyPr anchor="ctr" anchorCtr="0"/>
          <a:lstStyle>
            <a:lvl1pPr algn="ctr" defTabSz="914400" rtl="0" eaLnBrk="1" latinLnBrk="0" hangingPunct="1">
              <a:lnSpc>
                <a:spcPct val="70000"/>
              </a:lnSpc>
              <a:spcBef>
                <a:spcPct val="0"/>
              </a:spcBef>
              <a:buNone/>
              <a:defRPr sz="4000" b="1" i="0" kern="1200" baseline="0">
                <a:solidFill>
                  <a:schemeClr val="bg1"/>
                </a:solidFill>
                <a:latin typeface="Arial" panose="020B0604020202020204" pitchFamily="34" charset="0"/>
                <a:ea typeface="+mj-ea"/>
                <a:cs typeface="+mj-cs"/>
              </a:defRPr>
            </a:lvl1pPr>
          </a:lstStyle>
          <a:p>
            <a:r>
              <a:rPr lang="en-US" dirty="0">
                <a:solidFill>
                  <a:srgbClr val="FF0000"/>
                </a:solidFill>
              </a:rPr>
              <a:t>STEP ONE: PURPOSE OF USE</a:t>
            </a:r>
          </a:p>
        </p:txBody>
      </p:sp>
      <p:sp>
        <p:nvSpPr>
          <p:cNvPr id="20" name="TextBox 19">
            <a:extLst>
              <a:ext uri="{FF2B5EF4-FFF2-40B4-BE49-F238E27FC236}">
                <a16:creationId xmlns:a16="http://schemas.microsoft.com/office/drawing/2014/main" id="{A6C27FB4-BFC4-FA4A-A396-6594AA0706F1}"/>
              </a:ext>
            </a:extLst>
          </p:cNvPr>
          <p:cNvSpPr txBox="1"/>
          <p:nvPr/>
        </p:nvSpPr>
        <p:spPr>
          <a:xfrm rot="578173">
            <a:off x="3550512" y="2982011"/>
            <a:ext cx="463443" cy="707886"/>
          </a:xfrm>
          <a:prstGeom prst="rect">
            <a:avLst/>
          </a:prstGeom>
          <a:noFill/>
        </p:spPr>
        <p:txBody>
          <a:bodyPr wrap="square" rtlCol="0">
            <a:spAutoFit/>
          </a:bodyPr>
          <a:lstStyle/>
          <a:p>
            <a:r>
              <a:rPr lang="en-US" sz="4000" b="1" dirty="0">
                <a:solidFill>
                  <a:schemeClr val="accent6"/>
                </a:solidFill>
              </a:rPr>
              <a:t>✓</a:t>
            </a:r>
          </a:p>
        </p:txBody>
      </p:sp>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41773E7F-EAC8-F041-8A2B-1B64B9BA4F01}"/>
                  </a:ext>
                </a:extLst>
              </p:cNvPr>
              <p:cNvSpPr txBox="1"/>
              <p:nvPr/>
            </p:nvSpPr>
            <p:spPr>
              <a:xfrm>
                <a:off x="4246714" y="3065433"/>
                <a:ext cx="3238846" cy="584775"/>
              </a:xfrm>
              <a:prstGeom prst="rect">
                <a:avLst/>
              </a:prstGeom>
              <a:noFill/>
            </p:spPr>
            <p:txBody>
              <a:bodyPr wrap="square" rtlCol="0">
                <a:spAutoFit/>
              </a:bodyPr>
              <a:lstStyle/>
              <a:p>
                <a14:m>
                  <m:oMath xmlns:m="http://schemas.openxmlformats.org/officeDocument/2006/math">
                    <m:r>
                      <a:rPr lang="en-US" sz="3200" i="1" smtClean="0">
                        <a:latin typeface="Cambria Math" panose="02040503050406030204" pitchFamily="18" charset="0"/>
                        <a:ea typeface="Cambria Math" panose="02040503050406030204" pitchFamily="18" charset="0"/>
                      </a:rPr>
                      <m:t>≠</m:t>
                    </m:r>
                  </m:oMath>
                </a14:m>
                <a:r>
                  <a:rPr lang="en-US" sz="3200" dirty="0"/>
                  <a:t> the use is fair</a:t>
                </a:r>
              </a:p>
            </p:txBody>
          </p:sp>
        </mc:Choice>
        <mc:Fallback xmlns="">
          <p:sp>
            <p:nvSpPr>
              <p:cNvPr id="21" name="TextBox 20">
                <a:extLst>
                  <a:ext uri="{FF2B5EF4-FFF2-40B4-BE49-F238E27FC236}">
                    <a16:creationId xmlns:a16="http://schemas.microsoft.com/office/drawing/2014/main" id="{41773E7F-EAC8-F041-8A2B-1B64B9BA4F01}"/>
                  </a:ext>
                </a:extLst>
              </p:cNvPr>
              <p:cNvSpPr txBox="1">
                <a:spLocks noRot="1" noChangeAspect="1" noMove="1" noResize="1" noEditPoints="1" noAdjustHandles="1" noChangeArrowheads="1" noChangeShapeType="1" noTextEdit="1"/>
              </p:cNvSpPr>
              <p:nvPr/>
            </p:nvSpPr>
            <p:spPr>
              <a:xfrm>
                <a:off x="4246714" y="3065433"/>
                <a:ext cx="3238846" cy="584775"/>
              </a:xfrm>
              <a:prstGeom prst="rect">
                <a:avLst/>
              </a:prstGeom>
              <a:blipFill>
                <a:blip r:embed="rId8"/>
                <a:stretch>
                  <a:fillRect t="-13542" b="-33333"/>
                </a:stretch>
              </a:blipFill>
            </p:spPr>
            <p:txBody>
              <a:bodyPr/>
              <a:lstStyle/>
              <a:p>
                <a:r>
                  <a:rPr lang="en-CA">
                    <a:noFill/>
                  </a:rPr>
                  <a:t> </a:t>
                </a:r>
              </a:p>
            </p:txBody>
          </p:sp>
        </mc:Fallback>
      </mc:AlternateContent>
      <p:pic>
        <p:nvPicPr>
          <p:cNvPr id="22" name="Picture 21">
            <a:extLst>
              <a:ext uri="{FF2B5EF4-FFF2-40B4-BE49-F238E27FC236}">
                <a16:creationId xmlns:a16="http://schemas.microsoft.com/office/drawing/2014/main" id="{D39A3042-F773-994F-9977-DAEF4446968F}"/>
              </a:ext>
            </a:extLst>
          </p:cNvPr>
          <p:cNvPicPr>
            <a:picLocks noChangeAspect="1"/>
          </p:cNvPicPr>
          <p:nvPr/>
        </p:nvPicPr>
        <p:blipFill>
          <a:blip r:embed="rId9"/>
          <a:srcRect/>
          <a:stretch/>
        </p:blipFill>
        <p:spPr>
          <a:xfrm rot="20199900">
            <a:off x="6057053" y="3808979"/>
            <a:ext cx="5508916" cy="1482678"/>
          </a:xfrm>
          <a:prstGeom prst="rect">
            <a:avLst/>
          </a:prstGeom>
        </p:spPr>
      </p:pic>
      <p:sp>
        <p:nvSpPr>
          <p:cNvPr id="23" name="Left Brace 22">
            <a:extLst>
              <a:ext uri="{FF2B5EF4-FFF2-40B4-BE49-F238E27FC236}">
                <a16:creationId xmlns:a16="http://schemas.microsoft.com/office/drawing/2014/main" id="{2753474D-2F24-3041-BAE6-CE92C05431C2}"/>
              </a:ext>
            </a:extLst>
          </p:cNvPr>
          <p:cNvSpPr/>
          <p:nvPr/>
        </p:nvSpPr>
        <p:spPr>
          <a:xfrm rot="10800000">
            <a:off x="4290170" y="2476096"/>
            <a:ext cx="490333" cy="3335801"/>
          </a:xfrm>
          <a:prstGeom prst="leftBrace">
            <a:avLst>
              <a:gd name="adj1" fmla="val 1552"/>
              <a:gd name="adj2" fmla="val 53996"/>
            </a:avLst>
          </a:prstGeom>
          <a:ln w="57150" cmpd="sng">
            <a:solidFill>
              <a:srgbClr val="0049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TextBox 23">
            <a:extLst>
              <a:ext uri="{FF2B5EF4-FFF2-40B4-BE49-F238E27FC236}">
                <a16:creationId xmlns:a16="http://schemas.microsoft.com/office/drawing/2014/main" id="{A18CCF55-0464-154C-A856-A84A2F154D61}"/>
              </a:ext>
            </a:extLst>
          </p:cNvPr>
          <p:cNvSpPr txBox="1"/>
          <p:nvPr/>
        </p:nvSpPr>
        <p:spPr>
          <a:xfrm>
            <a:off x="5717867" y="3816225"/>
            <a:ext cx="5110585" cy="461665"/>
          </a:xfrm>
          <a:prstGeom prst="rect">
            <a:avLst/>
          </a:prstGeom>
          <a:noFill/>
        </p:spPr>
        <p:txBody>
          <a:bodyPr wrap="square" rtlCol="0">
            <a:spAutoFit/>
          </a:bodyPr>
          <a:lstStyle/>
          <a:p>
            <a:r>
              <a:rPr lang="en-US" sz="2400" dirty="0"/>
              <a:t>Intended to be considered broadly </a:t>
            </a:r>
          </a:p>
        </p:txBody>
      </p:sp>
      <p:sp>
        <p:nvSpPr>
          <p:cNvPr id="35" name="TextBox 34"/>
          <p:cNvSpPr txBox="1"/>
          <p:nvPr/>
        </p:nvSpPr>
        <p:spPr>
          <a:xfrm>
            <a:off x="4692221" y="5041527"/>
            <a:ext cx="3276970" cy="538609"/>
          </a:xfrm>
          <a:prstGeom prst="rect">
            <a:avLst/>
          </a:prstGeom>
          <a:noFill/>
        </p:spPr>
        <p:txBody>
          <a:bodyPr wrap="square" rtlCol="0">
            <a:spAutoFit/>
          </a:bodyPr>
          <a:lstStyle/>
          <a:p>
            <a:pPr marL="361950" indent="-361950">
              <a:buSzPct val="115000"/>
              <a:buFont typeface="Arial" panose="020B0604020202020204" pitchFamily="34" charset="0"/>
              <a:buChar char="•"/>
            </a:pPr>
            <a:r>
              <a:rPr lang="en-US" sz="2800" dirty="0" smtClean="0">
                <a:latin typeface="Gloucester MT Extra Condensed" panose="02030808020601010101" pitchFamily="18" charset="0"/>
                <a:cs typeface="Times New Roman" panose="02020603050405020304" pitchFamily="18" charset="0"/>
              </a:rPr>
              <a:t>News Reporting</a:t>
            </a:r>
            <a:endParaRPr lang="en-CA" sz="2800" dirty="0">
              <a:latin typeface="Gloucester MT Extra Condensed" panose="02030808020601010101" pitchFamily="18" charset="0"/>
              <a:cs typeface="Times New Roman" panose="02020603050405020304" pitchFamily="18" charset="0"/>
            </a:endParaRPr>
          </a:p>
        </p:txBody>
      </p:sp>
      <p:sp>
        <p:nvSpPr>
          <p:cNvPr id="36" name="TextBox 35"/>
          <p:cNvSpPr txBox="1"/>
          <p:nvPr/>
        </p:nvSpPr>
        <p:spPr>
          <a:xfrm>
            <a:off x="4692221" y="2090974"/>
            <a:ext cx="2219094" cy="584775"/>
          </a:xfrm>
          <a:prstGeom prst="rect">
            <a:avLst/>
          </a:prstGeom>
          <a:noFill/>
        </p:spPr>
        <p:txBody>
          <a:bodyPr wrap="square" rtlCol="0">
            <a:spAutoFit/>
          </a:bodyPr>
          <a:lstStyle/>
          <a:p>
            <a:pPr marL="361950" indent="-361950">
              <a:buFont typeface="Arial" panose="020B0604020202020204" pitchFamily="34" charset="0"/>
              <a:buChar char="•"/>
            </a:pPr>
            <a:r>
              <a:rPr lang="en-US" sz="3100" b="1" dirty="0" smtClean="0">
                <a:latin typeface="Old English Text MT" panose="03040902040508030806" pitchFamily="66" charset="0"/>
              </a:rPr>
              <a:t>Research</a:t>
            </a:r>
            <a:endParaRPr lang="en-CA" sz="3100" b="1" dirty="0">
              <a:latin typeface="Old English Text MT" panose="03040902040508030806" pitchFamily="66" charset="0"/>
            </a:endParaRPr>
          </a:p>
        </p:txBody>
      </p:sp>
      <p:sp>
        <p:nvSpPr>
          <p:cNvPr id="37" name="TextBox 36"/>
          <p:cNvSpPr txBox="1"/>
          <p:nvPr/>
        </p:nvSpPr>
        <p:spPr>
          <a:xfrm>
            <a:off x="4692224" y="2549779"/>
            <a:ext cx="2219094" cy="553998"/>
          </a:xfrm>
          <a:prstGeom prst="rect">
            <a:avLst/>
          </a:prstGeom>
          <a:noFill/>
        </p:spPr>
        <p:txBody>
          <a:bodyPr wrap="square" rtlCol="0">
            <a:spAutoFit/>
          </a:bodyPr>
          <a:lstStyle/>
          <a:p>
            <a:pPr marL="371475" indent="-371475">
              <a:buFont typeface="Arial" panose="020B0604020202020204" pitchFamily="34" charset="0"/>
              <a:buChar char="•"/>
            </a:pPr>
            <a:r>
              <a:rPr lang="en-US" sz="2900" b="1" dirty="0" smtClean="0">
                <a:latin typeface="Edwardian Script ITC" panose="030303020407070D0804" pitchFamily="66" charset="0"/>
              </a:rPr>
              <a:t>Private Study</a:t>
            </a:r>
            <a:endParaRPr lang="en-CA" sz="2900" b="1" dirty="0">
              <a:latin typeface="Edwardian Script ITC" panose="030303020407070D0804" pitchFamily="66" charset="0"/>
            </a:endParaRPr>
          </a:p>
        </p:txBody>
      </p:sp>
      <p:sp>
        <p:nvSpPr>
          <p:cNvPr id="38" name="TextBox 37"/>
          <p:cNvSpPr txBox="1"/>
          <p:nvPr/>
        </p:nvSpPr>
        <p:spPr>
          <a:xfrm>
            <a:off x="4692224" y="2920585"/>
            <a:ext cx="2380114" cy="538609"/>
          </a:xfrm>
          <a:prstGeom prst="rect">
            <a:avLst/>
          </a:prstGeom>
          <a:noFill/>
        </p:spPr>
        <p:txBody>
          <a:bodyPr wrap="square" rtlCol="0">
            <a:spAutoFit/>
          </a:bodyPr>
          <a:lstStyle/>
          <a:p>
            <a:pPr marL="371475" indent="-371475">
              <a:buSzPct val="110000"/>
              <a:buFont typeface="Arial" panose="020B0604020202020204" pitchFamily="34" charset="0"/>
              <a:buChar char="•"/>
            </a:pPr>
            <a:r>
              <a:rPr lang="en-US" sz="2800" dirty="0" smtClean="0">
                <a:latin typeface="Arial Rounded MT Bold" panose="020F0704030504030204" pitchFamily="34" charset="0"/>
              </a:rPr>
              <a:t>Education</a:t>
            </a:r>
            <a:endParaRPr lang="en-CA" sz="2800" dirty="0">
              <a:latin typeface="Arial Rounded MT Bold" panose="020F0704030504030204" pitchFamily="34" charset="0"/>
            </a:endParaRPr>
          </a:p>
        </p:txBody>
      </p:sp>
      <p:sp>
        <p:nvSpPr>
          <p:cNvPr id="39" name="TextBox 38"/>
          <p:cNvSpPr txBox="1"/>
          <p:nvPr/>
        </p:nvSpPr>
        <p:spPr>
          <a:xfrm>
            <a:off x="4702056" y="3337556"/>
            <a:ext cx="2219094" cy="553998"/>
          </a:xfrm>
          <a:prstGeom prst="rect">
            <a:avLst/>
          </a:prstGeom>
          <a:noFill/>
        </p:spPr>
        <p:txBody>
          <a:bodyPr wrap="square" rtlCol="0">
            <a:spAutoFit/>
          </a:bodyPr>
          <a:lstStyle/>
          <a:p>
            <a:pPr marL="371475" indent="-371475">
              <a:buFont typeface="Arial" panose="020B0604020202020204" pitchFamily="34" charset="0"/>
              <a:buChar char="•"/>
            </a:pPr>
            <a:r>
              <a:rPr lang="en-US" sz="3000" dirty="0" smtClean="0">
                <a:latin typeface="Harlow Solid Italic" panose="04030604020F02020D02" pitchFamily="82" charset="0"/>
              </a:rPr>
              <a:t>Parody</a:t>
            </a:r>
            <a:endParaRPr lang="en-CA" sz="3000" dirty="0">
              <a:latin typeface="Harlow Solid Italic" panose="04030604020F02020D02" pitchFamily="82" charset="0"/>
            </a:endParaRPr>
          </a:p>
        </p:txBody>
      </p:sp>
      <p:sp>
        <p:nvSpPr>
          <p:cNvPr id="40" name="TextBox 39"/>
          <p:cNvSpPr txBox="1"/>
          <p:nvPr/>
        </p:nvSpPr>
        <p:spPr>
          <a:xfrm>
            <a:off x="4692221" y="4582497"/>
            <a:ext cx="2219094" cy="600164"/>
          </a:xfrm>
          <a:prstGeom prst="rect">
            <a:avLst/>
          </a:prstGeom>
          <a:noFill/>
        </p:spPr>
        <p:txBody>
          <a:bodyPr wrap="square" rtlCol="0">
            <a:spAutoFit/>
          </a:bodyPr>
          <a:lstStyle/>
          <a:p>
            <a:pPr marL="371475" indent="-371475">
              <a:buFont typeface="Arial" panose="020B0604020202020204" pitchFamily="34" charset="0"/>
              <a:buChar char="•"/>
            </a:pPr>
            <a:r>
              <a:rPr lang="en-US" sz="3300" b="1" dirty="0" smtClean="0">
                <a:latin typeface="Bodoni MT" panose="02070603080606020203" pitchFamily="18" charset="0"/>
                <a:cs typeface="Times New Roman" panose="02020603050405020304" pitchFamily="18" charset="0"/>
              </a:rPr>
              <a:t>Review</a:t>
            </a:r>
            <a:endParaRPr lang="en-CA" sz="3300" b="1" dirty="0">
              <a:latin typeface="Bodoni MT" panose="02070603080606020203" pitchFamily="18" charset="0"/>
              <a:cs typeface="Times New Roman" panose="02020603050405020304" pitchFamily="18" charset="0"/>
            </a:endParaRPr>
          </a:p>
        </p:txBody>
      </p:sp>
      <p:sp>
        <p:nvSpPr>
          <p:cNvPr id="41" name="TextBox 40"/>
          <p:cNvSpPr txBox="1"/>
          <p:nvPr/>
        </p:nvSpPr>
        <p:spPr>
          <a:xfrm>
            <a:off x="4692221" y="4191606"/>
            <a:ext cx="2219094" cy="553998"/>
          </a:xfrm>
          <a:prstGeom prst="rect">
            <a:avLst/>
          </a:prstGeom>
          <a:noFill/>
        </p:spPr>
        <p:txBody>
          <a:bodyPr wrap="square" rtlCol="0">
            <a:spAutoFit/>
          </a:bodyPr>
          <a:lstStyle/>
          <a:p>
            <a:pPr marL="371475" indent="-371475">
              <a:buSzPct val="105000"/>
              <a:buFont typeface="Arial" panose="020B0604020202020204" pitchFamily="34" charset="0"/>
              <a:buChar char="•"/>
            </a:pPr>
            <a:r>
              <a:rPr lang="en-US" sz="3000" b="1" dirty="0" smtClean="0">
                <a:latin typeface="Brush Script MT" panose="03060802040406070304" pitchFamily="66" charset="0"/>
                <a:cs typeface="Times New Roman" panose="02020603050405020304" pitchFamily="18" charset="0"/>
              </a:rPr>
              <a:t>Criticism</a:t>
            </a:r>
            <a:endParaRPr lang="en-CA" sz="3000" b="1" dirty="0">
              <a:latin typeface="Brush Script MT" panose="03060802040406070304" pitchFamily="66" charset="0"/>
              <a:cs typeface="Times New Roman" panose="02020603050405020304" pitchFamily="18" charset="0"/>
            </a:endParaRPr>
          </a:p>
        </p:txBody>
      </p:sp>
      <p:sp>
        <p:nvSpPr>
          <p:cNvPr id="42" name="TextBox 41"/>
          <p:cNvSpPr txBox="1"/>
          <p:nvPr/>
        </p:nvSpPr>
        <p:spPr>
          <a:xfrm>
            <a:off x="4692224" y="3789579"/>
            <a:ext cx="2219094" cy="507831"/>
          </a:xfrm>
          <a:prstGeom prst="rect">
            <a:avLst/>
          </a:prstGeom>
          <a:noFill/>
        </p:spPr>
        <p:txBody>
          <a:bodyPr wrap="square" rtlCol="0">
            <a:spAutoFit/>
          </a:bodyPr>
          <a:lstStyle/>
          <a:p>
            <a:pPr marL="361950" indent="-361950">
              <a:buSzPct val="115000"/>
              <a:buFont typeface="Arial" panose="020B0604020202020204" pitchFamily="34" charset="0"/>
              <a:buChar char="•"/>
            </a:pPr>
            <a:r>
              <a:rPr lang="en-US" sz="2700" b="1" dirty="0" smtClean="0">
                <a:latin typeface="Rockwell Condensed" panose="02060603050405020104" pitchFamily="18" charset="0"/>
                <a:ea typeface="NSimSun" panose="02010609030101010101" pitchFamily="49" charset="-122"/>
                <a:cs typeface="Times New Roman" panose="02020603050405020304" pitchFamily="18" charset="0"/>
              </a:rPr>
              <a:t>Satire</a:t>
            </a:r>
            <a:endParaRPr lang="en-CA" sz="2700" b="1" dirty="0">
              <a:latin typeface="Rockwell Condensed" panose="02060603050405020104" pitchFamily="18" charset="0"/>
              <a:ea typeface="NSimSun" panose="02010609030101010101" pitchFamily="49" charset="-122"/>
              <a:cs typeface="Times New Roman" panose="02020603050405020304" pitchFamily="18" charset="0"/>
            </a:endParaRPr>
          </a:p>
        </p:txBody>
      </p:sp>
      <p:sp>
        <p:nvSpPr>
          <p:cNvPr id="34" name="TextBox 33"/>
          <p:cNvSpPr txBox="1"/>
          <p:nvPr/>
        </p:nvSpPr>
        <p:spPr>
          <a:xfrm>
            <a:off x="4515403" y="1463255"/>
            <a:ext cx="2442117" cy="723275"/>
          </a:xfrm>
          <a:prstGeom prst="rect">
            <a:avLst/>
          </a:prstGeom>
          <a:noFill/>
        </p:spPr>
        <p:txBody>
          <a:bodyPr wrap="square" rtlCol="0">
            <a:spAutoFit/>
          </a:bodyPr>
          <a:lstStyle/>
          <a:p>
            <a:r>
              <a:rPr lang="en-US" sz="4100" u="sng" dirty="0" smtClean="0"/>
              <a:t>Purpose</a:t>
            </a:r>
            <a:r>
              <a:rPr lang="en-US" sz="4000" u="sng" dirty="0" smtClean="0"/>
              <a:t>:</a:t>
            </a:r>
            <a:endParaRPr lang="en-CA" sz="4000" u="sng" dirty="0"/>
          </a:p>
        </p:txBody>
      </p:sp>
    </p:spTree>
    <p:extLst>
      <p:ext uri="{BB962C8B-B14F-4D97-AF65-F5344CB8AC3E}">
        <p14:creationId xmlns:p14="http://schemas.microsoft.com/office/powerpoint/2010/main" val="48119981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fade">
                                      <p:cBhvr>
                                        <p:cTn id="7" dur="500"/>
                                        <p:tgtEl>
                                          <p:spTgt spid="5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18"/>
                                        </p:tgtEl>
                                      </p:cBhvr>
                                    </p:animEffect>
                                    <p:set>
                                      <p:cBhvr>
                                        <p:cTn id="12" dur="1" fill="hold">
                                          <p:stCondLst>
                                            <p:cond delay="499"/>
                                          </p:stCondLst>
                                        </p:cTn>
                                        <p:tgtEl>
                                          <p:spTgt spid="18"/>
                                        </p:tgtEl>
                                        <p:attrNameLst>
                                          <p:attrName>style.visibility</p:attrName>
                                        </p:attrNameLst>
                                      </p:cBhvr>
                                      <p:to>
                                        <p:strVal val="hidden"/>
                                      </p:to>
                                    </p:set>
                                  </p:childTnLst>
                                </p:cTn>
                              </p:par>
                              <p:par>
                                <p:cTn id="13" presetID="10" presetClass="entr" presetSubtype="0" fill="hold" grpId="0" nodeType="withEffect">
                                  <p:stCondLst>
                                    <p:cond delay="0"/>
                                  </p:stCondLst>
                                  <p:childTnLst>
                                    <p:set>
                                      <p:cBhvr>
                                        <p:cTn id="14" dur="1" fill="hold">
                                          <p:stCondLst>
                                            <p:cond delay="0"/>
                                          </p:stCondLst>
                                        </p:cTn>
                                        <p:tgtEl>
                                          <p:spTgt spid="34"/>
                                        </p:tgtEl>
                                        <p:attrNameLst>
                                          <p:attrName>style.visibility</p:attrName>
                                        </p:attrNameLst>
                                      </p:cBhvr>
                                      <p:to>
                                        <p:strVal val="visible"/>
                                      </p:to>
                                    </p:set>
                                    <p:animEffect transition="in" filter="fade">
                                      <p:cBhvr>
                                        <p:cTn id="15" dur="500"/>
                                        <p:tgtEl>
                                          <p:spTgt spid="3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6"/>
                                        </p:tgtEl>
                                        <p:attrNameLst>
                                          <p:attrName>style.visibility</p:attrName>
                                        </p:attrNameLst>
                                      </p:cBhvr>
                                      <p:to>
                                        <p:strVal val="visible"/>
                                      </p:to>
                                    </p:set>
                                    <p:animEffect transition="in" filter="fade">
                                      <p:cBhvr>
                                        <p:cTn id="20" dur="500"/>
                                        <p:tgtEl>
                                          <p:spTgt spid="36"/>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fade">
                                      <p:cBhvr>
                                        <p:cTn id="25" dur="500"/>
                                        <p:tgtEl>
                                          <p:spTgt spid="37"/>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38"/>
                                        </p:tgtEl>
                                        <p:attrNameLst>
                                          <p:attrName>style.visibility</p:attrName>
                                        </p:attrNameLst>
                                      </p:cBhvr>
                                      <p:to>
                                        <p:strVal val="visible"/>
                                      </p:to>
                                    </p:set>
                                    <p:animEffect transition="in" filter="fade">
                                      <p:cBhvr>
                                        <p:cTn id="30" dur="500"/>
                                        <p:tgtEl>
                                          <p:spTgt spid="38"/>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39"/>
                                        </p:tgtEl>
                                        <p:attrNameLst>
                                          <p:attrName>style.visibility</p:attrName>
                                        </p:attrNameLst>
                                      </p:cBhvr>
                                      <p:to>
                                        <p:strVal val="visible"/>
                                      </p:to>
                                    </p:set>
                                    <p:animEffect transition="in" filter="fade">
                                      <p:cBhvr>
                                        <p:cTn id="35" dur="500"/>
                                        <p:tgtEl>
                                          <p:spTgt spid="39"/>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42"/>
                                        </p:tgtEl>
                                        <p:attrNameLst>
                                          <p:attrName>style.visibility</p:attrName>
                                        </p:attrNameLst>
                                      </p:cBhvr>
                                      <p:to>
                                        <p:strVal val="visible"/>
                                      </p:to>
                                    </p:set>
                                    <p:animEffect transition="in" filter="fade">
                                      <p:cBhvr>
                                        <p:cTn id="40" dur="500"/>
                                        <p:tgtEl>
                                          <p:spTgt spid="42"/>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41"/>
                                        </p:tgtEl>
                                        <p:attrNameLst>
                                          <p:attrName>style.visibility</p:attrName>
                                        </p:attrNameLst>
                                      </p:cBhvr>
                                      <p:to>
                                        <p:strVal val="visible"/>
                                      </p:to>
                                    </p:set>
                                    <p:animEffect transition="in" filter="fade">
                                      <p:cBhvr>
                                        <p:cTn id="45" dur="500"/>
                                        <p:tgtEl>
                                          <p:spTgt spid="41"/>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40"/>
                                        </p:tgtEl>
                                        <p:attrNameLst>
                                          <p:attrName>style.visibility</p:attrName>
                                        </p:attrNameLst>
                                      </p:cBhvr>
                                      <p:to>
                                        <p:strVal val="visible"/>
                                      </p:to>
                                    </p:set>
                                    <p:animEffect transition="in" filter="fade">
                                      <p:cBhvr>
                                        <p:cTn id="50" dur="500"/>
                                        <p:tgtEl>
                                          <p:spTgt spid="40"/>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35"/>
                                        </p:tgtEl>
                                        <p:attrNameLst>
                                          <p:attrName>style.visibility</p:attrName>
                                        </p:attrNameLst>
                                      </p:cBhvr>
                                      <p:to>
                                        <p:strVal val="visible"/>
                                      </p:to>
                                    </p:set>
                                    <p:animEffect transition="in" filter="fade">
                                      <p:cBhvr>
                                        <p:cTn id="55" dur="500"/>
                                        <p:tgtEl>
                                          <p:spTgt spid="35"/>
                                        </p:tgtEl>
                                      </p:cBhvr>
                                    </p:animEffect>
                                  </p:childTnLst>
                                </p:cTn>
                              </p:par>
                            </p:childTnLst>
                          </p:cTn>
                        </p:par>
                        <p:par>
                          <p:cTn id="56" fill="hold">
                            <p:stCondLst>
                              <p:cond delay="500"/>
                            </p:stCondLst>
                            <p:childTnLst>
                              <p:par>
                                <p:cTn id="57" presetID="10" presetClass="entr" presetSubtype="0"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fade">
                                      <p:cBhvr>
                                        <p:cTn id="59" dur="500"/>
                                        <p:tgtEl>
                                          <p:spTgt spid="14"/>
                                        </p:tgtEl>
                                      </p:cBhvr>
                                    </p:animEffect>
                                  </p:childTnLst>
                                </p:cTn>
                              </p:par>
                            </p:childTnLst>
                          </p:cTn>
                        </p:par>
                        <p:par>
                          <p:cTn id="60" fill="hold">
                            <p:stCondLst>
                              <p:cond delay="1000"/>
                            </p:stCondLst>
                            <p:childTnLst>
                              <p:par>
                                <p:cTn id="61" presetID="10" presetClass="entr" presetSubtype="0" fill="hold" grpId="0" nodeType="afterEffect">
                                  <p:stCondLst>
                                    <p:cond delay="0"/>
                                  </p:stCondLst>
                                  <p:childTnLst>
                                    <p:set>
                                      <p:cBhvr>
                                        <p:cTn id="62" dur="1" fill="hold">
                                          <p:stCondLst>
                                            <p:cond delay="0"/>
                                          </p:stCondLst>
                                        </p:cTn>
                                        <p:tgtEl>
                                          <p:spTgt spid="2"/>
                                        </p:tgtEl>
                                        <p:attrNameLst>
                                          <p:attrName>style.visibility</p:attrName>
                                        </p:attrNameLst>
                                      </p:cBhvr>
                                      <p:to>
                                        <p:strVal val="visible"/>
                                      </p:to>
                                    </p:set>
                                    <p:animEffect transition="in" filter="fade">
                                      <p:cBhvr>
                                        <p:cTn id="63" dur="500"/>
                                        <p:tgtEl>
                                          <p:spTgt spid="2"/>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xit" presetSubtype="0" fill="hold" grpId="1" nodeType="clickEffect">
                                  <p:stCondLst>
                                    <p:cond delay="0"/>
                                  </p:stCondLst>
                                  <p:childTnLst>
                                    <p:animEffect transition="out" filter="fade">
                                      <p:cBhvr>
                                        <p:cTn id="67" dur="500"/>
                                        <p:tgtEl>
                                          <p:spTgt spid="2"/>
                                        </p:tgtEl>
                                      </p:cBhvr>
                                    </p:animEffect>
                                    <p:set>
                                      <p:cBhvr>
                                        <p:cTn id="68" dur="1" fill="hold">
                                          <p:stCondLst>
                                            <p:cond delay="499"/>
                                          </p:stCondLst>
                                        </p:cTn>
                                        <p:tgtEl>
                                          <p:spTgt spid="2"/>
                                        </p:tgtEl>
                                        <p:attrNameLst>
                                          <p:attrName>style.visibility</p:attrName>
                                        </p:attrNameLst>
                                      </p:cBhvr>
                                      <p:to>
                                        <p:strVal val="hidden"/>
                                      </p:to>
                                    </p:set>
                                  </p:childTnLst>
                                </p:cTn>
                              </p:par>
                              <p:par>
                                <p:cTn id="69" presetID="0" presetClass="path" presetSubtype="0" accel="50000" decel="50000" fill="hold" grpId="1" nodeType="withEffect">
                                  <p:stCondLst>
                                    <p:cond delay="0"/>
                                  </p:stCondLst>
                                  <p:childTnLst>
                                    <p:animMotion origin="layout" path="M -1.875E-6 3.7037E-6 L -0.31614 0.05046 " pathEditMode="relative" rAng="0" ptsTypes="AA">
                                      <p:cBhvr>
                                        <p:cTn id="70" dur="2000" fill="hold"/>
                                        <p:tgtEl>
                                          <p:spTgt spid="38"/>
                                        </p:tgtEl>
                                        <p:attrNameLst>
                                          <p:attrName>ppt_x</p:attrName>
                                          <p:attrName>ppt_y</p:attrName>
                                        </p:attrNameLst>
                                      </p:cBhvr>
                                      <p:rCtr x="-15807" y="2523"/>
                                    </p:animMotion>
                                  </p:childTnLst>
                                </p:cTn>
                              </p:par>
                              <p:par>
                                <p:cTn id="71" presetID="0" presetClass="path" presetSubtype="0" accel="50000" decel="50000" fill="hold" grpId="1" nodeType="withEffect">
                                  <p:stCondLst>
                                    <p:cond delay="0"/>
                                  </p:stCondLst>
                                  <p:childTnLst>
                                    <p:animMotion origin="layout" path="M -1.45833E-6 2.96296E-6 L -0.31614 0.05046 " pathEditMode="relative" rAng="0" ptsTypes="AA">
                                      <p:cBhvr>
                                        <p:cTn id="72" dur="2000" fill="hold"/>
                                        <p:tgtEl>
                                          <p:spTgt spid="37"/>
                                        </p:tgtEl>
                                        <p:attrNameLst>
                                          <p:attrName>ppt_x</p:attrName>
                                          <p:attrName>ppt_y</p:attrName>
                                        </p:attrNameLst>
                                      </p:cBhvr>
                                      <p:rCtr x="-15807" y="2523"/>
                                    </p:animMotion>
                                  </p:childTnLst>
                                </p:cTn>
                              </p:par>
                              <p:par>
                                <p:cTn id="73" presetID="0" presetClass="path" presetSubtype="0" accel="50000" decel="50000" fill="hold" grpId="1" nodeType="withEffect">
                                  <p:stCondLst>
                                    <p:cond delay="0"/>
                                  </p:stCondLst>
                                  <p:childTnLst>
                                    <p:animMotion origin="layout" path="M -2.70833E-6 -1.85185E-6 L -0.31614 0.05046 " pathEditMode="relative" rAng="0" ptsTypes="AA">
                                      <p:cBhvr>
                                        <p:cTn id="74" dur="2000" fill="hold"/>
                                        <p:tgtEl>
                                          <p:spTgt spid="39"/>
                                        </p:tgtEl>
                                        <p:attrNameLst>
                                          <p:attrName>ppt_x</p:attrName>
                                          <p:attrName>ppt_y</p:attrName>
                                        </p:attrNameLst>
                                      </p:cBhvr>
                                      <p:rCtr x="-15807" y="2523"/>
                                    </p:animMotion>
                                  </p:childTnLst>
                                </p:cTn>
                              </p:par>
                              <p:par>
                                <p:cTn id="75" presetID="0" presetClass="path" presetSubtype="0" accel="50000" decel="50000" fill="hold" grpId="1" nodeType="withEffect">
                                  <p:stCondLst>
                                    <p:cond delay="0"/>
                                  </p:stCondLst>
                                  <p:childTnLst>
                                    <p:animMotion origin="layout" path="M -8.33333E-7 4.44444E-6 L -0.31614 0.05046 " pathEditMode="relative" rAng="0" ptsTypes="AA">
                                      <p:cBhvr>
                                        <p:cTn id="76" dur="2000" fill="hold"/>
                                        <p:tgtEl>
                                          <p:spTgt spid="35"/>
                                        </p:tgtEl>
                                        <p:attrNameLst>
                                          <p:attrName>ppt_x</p:attrName>
                                          <p:attrName>ppt_y</p:attrName>
                                        </p:attrNameLst>
                                      </p:cBhvr>
                                      <p:rCtr x="-15807" y="2523"/>
                                    </p:animMotion>
                                  </p:childTnLst>
                                </p:cTn>
                              </p:par>
                              <p:par>
                                <p:cTn id="77" presetID="0" presetClass="path" presetSubtype="0" accel="50000" decel="50000" fill="hold" grpId="1" nodeType="withEffect">
                                  <p:stCondLst>
                                    <p:cond delay="0"/>
                                  </p:stCondLst>
                                  <p:childTnLst>
                                    <p:animMotion origin="layout" path="M -1.45833E-6 -3.33333E-6 L -0.31614 0.05047 " pathEditMode="relative" rAng="0" ptsTypes="AA">
                                      <p:cBhvr>
                                        <p:cTn id="78" dur="2000" fill="hold"/>
                                        <p:tgtEl>
                                          <p:spTgt spid="42"/>
                                        </p:tgtEl>
                                        <p:attrNameLst>
                                          <p:attrName>ppt_x</p:attrName>
                                          <p:attrName>ppt_y</p:attrName>
                                        </p:attrNameLst>
                                      </p:cBhvr>
                                      <p:rCtr x="-15807" y="2523"/>
                                    </p:animMotion>
                                  </p:childTnLst>
                                </p:cTn>
                              </p:par>
                              <p:par>
                                <p:cTn id="79" presetID="0" presetClass="path" presetSubtype="0" accel="50000" decel="50000" fill="hold" grpId="1" nodeType="withEffect">
                                  <p:stCondLst>
                                    <p:cond delay="0"/>
                                  </p:stCondLst>
                                  <p:childTnLst>
                                    <p:animMotion origin="layout" path="M -1.45833E-6 1.11111E-6 L -0.31614 0.05046 " pathEditMode="relative" rAng="0" ptsTypes="AA">
                                      <p:cBhvr>
                                        <p:cTn id="80" dur="2000" fill="hold"/>
                                        <p:tgtEl>
                                          <p:spTgt spid="41"/>
                                        </p:tgtEl>
                                        <p:attrNameLst>
                                          <p:attrName>ppt_x</p:attrName>
                                          <p:attrName>ppt_y</p:attrName>
                                        </p:attrNameLst>
                                      </p:cBhvr>
                                      <p:rCtr x="-15807" y="2523"/>
                                    </p:animMotion>
                                  </p:childTnLst>
                                </p:cTn>
                              </p:par>
                              <p:par>
                                <p:cTn id="81" presetID="0" presetClass="path" presetSubtype="0" accel="50000" decel="50000" fill="hold" grpId="1" nodeType="withEffect">
                                  <p:stCondLst>
                                    <p:cond delay="0"/>
                                  </p:stCondLst>
                                  <p:childTnLst>
                                    <p:animMotion origin="layout" path="M -1.45833E-6 2.96296E-6 L -0.31614 0.05046 " pathEditMode="relative" rAng="0" ptsTypes="AA">
                                      <p:cBhvr>
                                        <p:cTn id="82" dur="2000" fill="hold"/>
                                        <p:tgtEl>
                                          <p:spTgt spid="40"/>
                                        </p:tgtEl>
                                        <p:attrNameLst>
                                          <p:attrName>ppt_x</p:attrName>
                                          <p:attrName>ppt_y</p:attrName>
                                        </p:attrNameLst>
                                      </p:cBhvr>
                                      <p:rCtr x="-15807" y="2523"/>
                                    </p:animMotion>
                                  </p:childTnLst>
                                </p:cTn>
                              </p:par>
                              <p:par>
                                <p:cTn id="83" presetID="0" presetClass="path" presetSubtype="0" accel="50000" decel="50000" fill="hold" grpId="1" nodeType="withEffect">
                                  <p:stCondLst>
                                    <p:cond delay="0"/>
                                  </p:stCondLst>
                                  <p:childTnLst>
                                    <p:animMotion origin="layout" path="M -1.45833E-6 -3.7037E-6 L -0.31614 0.05047 " pathEditMode="relative" rAng="0" ptsTypes="AA">
                                      <p:cBhvr>
                                        <p:cTn id="84" dur="2000" fill="hold"/>
                                        <p:tgtEl>
                                          <p:spTgt spid="36"/>
                                        </p:tgtEl>
                                        <p:attrNameLst>
                                          <p:attrName>ppt_x</p:attrName>
                                          <p:attrName>ppt_y</p:attrName>
                                        </p:attrNameLst>
                                      </p:cBhvr>
                                      <p:rCtr x="-15807" y="2523"/>
                                    </p:animMotion>
                                  </p:childTnLst>
                                </p:cTn>
                              </p:par>
                              <p:par>
                                <p:cTn id="85" presetID="0" presetClass="path" presetSubtype="0" accel="50000" decel="50000" fill="hold" grpId="1" nodeType="withEffect">
                                  <p:stCondLst>
                                    <p:cond delay="0"/>
                                  </p:stCondLst>
                                  <p:childTnLst>
                                    <p:animMotion origin="layout" path="M -4.16667E-7 -7.40741E-7 L -0.3289 0.03449 " pathEditMode="relative" rAng="0" ptsTypes="AA">
                                      <p:cBhvr>
                                        <p:cTn id="86" dur="2000" fill="hold"/>
                                        <p:tgtEl>
                                          <p:spTgt spid="34"/>
                                        </p:tgtEl>
                                        <p:attrNameLst>
                                          <p:attrName>ppt_x</p:attrName>
                                          <p:attrName>ppt_y</p:attrName>
                                        </p:attrNameLst>
                                      </p:cBhvr>
                                      <p:rCtr x="-16380" y="1736"/>
                                    </p:animMotion>
                                  </p:childTnLst>
                                </p:cTn>
                              </p:par>
                              <p:par>
                                <p:cTn id="87" presetID="10" presetClass="exit" presetSubtype="0" fill="hold" grpId="1" nodeType="withEffect">
                                  <p:stCondLst>
                                    <p:cond delay="0"/>
                                  </p:stCondLst>
                                  <p:childTnLst>
                                    <p:animEffect transition="out" filter="fade">
                                      <p:cBhvr>
                                        <p:cTn id="88" dur="500"/>
                                        <p:tgtEl>
                                          <p:spTgt spid="14"/>
                                        </p:tgtEl>
                                      </p:cBhvr>
                                    </p:animEffect>
                                    <p:set>
                                      <p:cBhvr>
                                        <p:cTn id="89" dur="1" fill="hold">
                                          <p:stCondLst>
                                            <p:cond delay="499"/>
                                          </p:stCondLst>
                                        </p:cTn>
                                        <p:tgtEl>
                                          <p:spTgt spid="14"/>
                                        </p:tgtEl>
                                        <p:attrNameLst>
                                          <p:attrName>style.visibility</p:attrName>
                                        </p:attrNameLst>
                                      </p:cBhvr>
                                      <p:to>
                                        <p:strVal val="hidden"/>
                                      </p:to>
                                    </p:set>
                                  </p:childTnLst>
                                </p:cTn>
                              </p:par>
                              <p:par>
                                <p:cTn id="90" presetID="10" presetClass="exit" presetSubtype="0" fill="hold" nodeType="withEffect">
                                  <p:stCondLst>
                                    <p:cond delay="0"/>
                                  </p:stCondLst>
                                  <p:childTnLst>
                                    <p:animEffect transition="out" filter="fade">
                                      <p:cBhvr>
                                        <p:cTn id="91" dur="500"/>
                                        <p:tgtEl>
                                          <p:spTgt spid="52"/>
                                        </p:tgtEl>
                                      </p:cBhvr>
                                    </p:animEffect>
                                    <p:set>
                                      <p:cBhvr>
                                        <p:cTn id="92" dur="1" fill="hold">
                                          <p:stCondLst>
                                            <p:cond delay="499"/>
                                          </p:stCondLst>
                                        </p:cTn>
                                        <p:tgtEl>
                                          <p:spTgt spid="52"/>
                                        </p:tgtEl>
                                        <p:attrNameLst>
                                          <p:attrName>style.visibility</p:attrName>
                                        </p:attrNameLst>
                                      </p:cBhvr>
                                      <p:to>
                                        <p:strVal val="hidden"/>
                                      </p:to>
                                    </p:set>
                                  </p:childTnLst>
                                </p:cTn>
                              </p:par>
                            </p:childTnLst>
                          </p:cTn>
                        </p:par>
                        <p:par>
                          <p:cTn id="93" fill="hold">
                            <p:stCondLst>
                              <p:cond delay="2000"/>
                            </p:stCondLst>
                            <p:childTnLst>
                              <p:par>
                                <p:cTn id="94" presetID="22" presetClass="entr" presetSubtype="8" fill="hold" grpId="0" nodeType="afterEffect">
                                  <p:stCondLst>
                                    <p:cond delay="0"/>
                                  </p:stCondLst>
                                  <p:childTnLst>
                                    <p:set>
                                      <p:cBhvr>
                                        <p:cTn id="95" dur="1" fill="hold">
                                          <p:stCondLst>
                                            <p:cond delay="0"/>
                                          </p:stCondLst>
                                        </p:cTn>
                                        <p:tgtEl>
                                          <p:spTgt spid="20"/>
                                        </p:tgtEl>
                                        <p:attrNameLst>
                                          <p:attrName>style.visibility</p:attrName>
                                        </p:attrNameLst>
                                      </p:cBhvr>
                                      <p:to>
                                        <p:strVal val="visible"/>
                                      </p:to>
                                    </p:set>
                                    <p:animEffect transition="in" filter="wipe(left)">
                                      <p:cBhvr>
                                        <p:cTn id="96" dur="500"/>
                                        <p:tgtEl>
                                          <p:spTgt spid="20"/>
                                        </p:tgtEl>
                                      </p:cBhvr>
                                    </p:animEffect>
                                  </p:childTnLst>
                                </p:cTn>
                              </p:par>
                            </p:childTnLst>
                          </p:cTn>
                        </p:par>
                        <p:par>
                          <p:cTn id="97" fill="hold">
                            <p:stCondLst>
                              <p:cond delay="2500"/>
                            </p:stCondLst>
                            <p:childTnLst>
                              <p:par>
                                <p:cTn id="98" presetID="10" presetClass="entr" presetSubtype="0" fill="hold" grpId="0" nodeType="afterEffect">
                                  <p:stCondLst>
                                    <p:cond delay="500"/>
                                  </p:stCondLst>
                                  <p:childTnLst>
                                    <p:set>
                                      <p:cBhvr>
                                        <p:cTn id="99" dur="1" fill="hold">
                                          <p:stCondLst>
                                            <p:cond delay="0"/>
                                          </p:stCondLst>
                                        </p:cTn>
                                        <p:tgtEl>
                                          <p:spTgt spid="21"/>
                                        </p:tgtEl>
                                        <p:attrNameLst>
                                          <p:attrName>style.visibility</p:attrName>
                                        </p:attrNameLst>
                                      </p:cBhvr>
                                      <p:to>
                                        <p:strVal val="visible"/>
                                      </p:to>
                                    </p:set>
                                    <p:animEffect transition="in" filter="fade">
                                      <p:cBhvr>
                                        <p:cTn id="100" dur="500"/>
                                        <p:tgtEl>
                                          <p:spTgt spid="21"/>
                                        </p:tgtEl>
                                      </p:cBhvr>
                                    </p:animEffect>
                                  </p:childTnLst>
                                </p:cTn>
                              </p:par>
                            </p:childTnLst>
                          </p:cTn>
                        </p:par>
                      </p:childTnLst>
                    </p:cTn>
                  </p:par>
                  <p:par>
                    <p:cTn id="101" fill="hold">
                      <p:stCondLst>
                        <p:cond delay="indefinite"/>
                      </p:stCondLst>
                      <p:childTnLst>
                        <p:par>
                          <p:cTn id="102" fill="hold">
                            <p:stCondLst>
                              <p:cond delay="0"/>
                            </p:stCondLst>
                            <p:childTnLst>
                              <p:par>
                                <p:cTn id="103" presetID="1" presetClass="entr" presetSubtype="0" fill="hold" nodeType="clickEffect">
                                  <p:stCondLst>
                                    <p:cond delay="0"/>
                                  </p:stCondLst>
                                  <p:childTnLst>
                                    <p:set>
                                      <p:cBhvr>
                                        <p:cTn id="104" dur="1" fill="hold">
                                          <p:stCondLst>
                                            <p:cond delay="0"/>
                                          </p:stCondLst>
                                        </p:cTn>
                                        <p:tgtEl>
                                          <p:spTgt spid="22"/>
                                        </p:tgtEl>
                                        <p:attrNameLst>
                                          <p:attrName>style.visibility</p:attrName>
                                        </p:attrNameLst>
                                      </p:cBhvr>
                                      <p:to>
                                        <p:strVal val="visible"/>
                                      </p:to>
                                    </p:set>
                                  </p:childTnLst>
                                </p:cTn>
                              </p:par>
                              <p:par>
                                <p:cTn id="105" presetID="42" presetClass="path" presetSubtype="0" accel="50000" decel="50000" fill="hold" nodeType="withEffect">
                                  <p:stCondLst>
                                    <p:cond delay="0"/>
                                  </p:stCondLst>
                                  <p:childTnLst>
                                    <p:animMotion origin="layout" path="M -0.19688 0.1199 L -0.00573 -0.02362 " pathEditMode="relative" rAng="0" ptsTypes="AA">
                                      <p:cBhvr>
                                        <p:cTn id="106" dur="100" fill="hold"/>
                                        <p:tgtEl>
                                          <p:spTgt spid="22"/>
                                        </p:tgtEl>
                                        <p:attrNameLst>
                                          <p:attrName>ppt_x</p:attrName>
                                          <p:attrName>ppt_y</p:attrName>
                                        </p:attrNameLst>
                                      </p:cBhvr>
                                      <p:rCtr x="9557" y="-7176"/>
                                    </p:animMotion>
                                  </p:childTnLst>
                                </p:cTn>
                              </p:par>
                            </p:childTnLst>
                          </p:cTn>
                        </p:par>
                      </p:childTnLst>
                    </p:cTn>
                  </p:par>
                  <p:par>
                    <p:cTn id="107" fill="hold">
                      <p:stCondLst>
                        <p:cond delay="indefinite"/>
                      </p:stCondLst>
                      <p:childTnLst>
                        <p:par>
                          <p:cTn id="108" fill="hold">
                            <p:stCondLst>
                              <p:cond delay="0"/>
                            </p:stCondLst>
                            <p:childTnLst>
                              <p:par>
                                <p:cTn id="109" presetID="22" presetClass="entr" presetSubtype="8" fill="hold" grpId="0" nodeType="clickEffect">
                                  <p:stCondLst>
                                    <p:cond delay="0"/>
                                  </p:stCondLst>
                                  <p:childTnLst>
                                    <p:set>
                                      <p:cBhvr>
                                        <p:cTn id="110" dur="1" fill="hold">
                                          <p:stCondLst>
                                            <p:cond delay="0"/>
                                          </p:stCondLst>
                                        </p:cTn>
                                        <p:tgtEl>
                                          <p:spTgt spid="19">
                                            <p:txEl>
                                              <p:pRg st="0" end="0"/>
                                            </p:txEl>
                                          </p:spTgt>
                                        </p:tgtEl>
                                        <p:attrNameLst>
                                          <p:attrName>style.visibility</p:attrName>
                                        </p:attrNameLst>
                                      </p:cBhvr>
                                      <p:to>
                                        <p:strVal val="visible"/>
                                      </p:to>
                                    </p:set>
                                    <p:animEffect transition="in" filter="wipe(left)">
                                      <p:cBhvr>
                                        <p:cTn id="111" dur="500"/>
                                        <p:tgtEl>
                                          <p:spTgt spid="19">
                                            <p:txEl>
                                              <p:pRg st="0" end="0"/>
                                            </p:txEl>
                                          </p:spTgt>
                                        </p:tgtEl>
                                      </p:cBhvr>
                                    </p:animEffect>
                                  </p:childTnLst>
                                </p:cTn>
                              </p:par>
                            </p:childTnLst>
                          </p:cTn>
                        </p:par>
                        <p:par>
                          <p:cTn id="112" fill="hold">
                            <p:stCondLst>
                              <p:cond delay="500"/>
                            </p:stCondLst>
                            <p:childTnLst>
                              <p:par>
                                <p:cTn id="113" presetID="22" presetClass="exit" presetSubtype="8" fill="hold" nodeType="afterEffect">
                                  <p:stCondLst>
                                    <p:cond delay="0"/>
                                  </p:stCondLst>
                                  <p:childTnLst>
                                    <p:animEffect transition="out" filter="wipe(left)">
                                      <p:cBhvr>
                                        <p:cTn id="114" dur="500"/>
                                        <p:tgtEl>
                                          <p:spTgt spid="19">
                                            <p:txEl>
                                              <p:pRg st="0" end="0"/>
                                            </p:txEl>
                                          </p:spTgt>
                                        </p:tgtEl>
                                      </p:cBhvr>
                                    </p:animEffect>
                                    <p:set>
                                      <p:cBhvr>
                                        <p:cTn id="115" dur="1" fill="hold">
                                          <p:stCondLst>
                                            <p:cond delay="499"/>
                                          </p:stCondLst>
                                        </p:cTn>
                                        <p:tgtEl>
                                          <p:spTgt spid="19">
                                            <p:txEl>
                                              <p:pRg st="0" end="0"/>
                                            </p:txEl>
                                          </p:spTgt>
                                        </p:tgtEl>
                                        <p:attrNameLst>
                                          <p:attrName>style.visibility</p:attrName>
                                        </p:attrNameLst>
                                      </p:cBhvr>
                                      <p:to>
                                        <p:strVal val="hidden"/>
                                      </p:to>
                                    </p:set>
                                  </p:childTnLst>
                                </p:cTn>
                              </p:par>
                            </p:childTnLst>
                          </p:cTn>
                        </p:par>
                      </p:childTnLst>
                    </p:cTn>
                  </p:par>
                  <p:par>
                    <p:cTn id="116" fill="hold">
                      <p:stCondLst>
                        <p:cond delay="indefinite"/>
                      </p:stCondLst>
                      <p:childTnLst>
                        <p:par>
                          <p:cTn id="117" fill="hold">
                            <p:stCondLst>
                              <p:cond delay="0"/>
                            </p:stCondLst>
                            <p:childTnLst>
                              <p:par>
                                <p:cTn id="118" presetID="9" presetClass="exit" presetSubtype="0" fill="hold" nodeType="clickEffect">
                                  <p:stCondLst>
                                    <p:cond delay="0"/>
                                  </p:stCondLst>
                                  <p:childTnLst>
                                    <p:animEffect transition="out" filter="dissolve">
                                      <p:cBhvr>
                                        <p:cTn id="119" dur="500"/>
                                        <p:tgtEl>
                                          <p:spTgt spid="22"/>
                                        </p:tgtEl>
                                      </p:cBhvr>
                                    </p:animEffect>
                                    <p:set>
                                      <p:cBhvr>
                                        <p:cTn id="120" dur="1" fill="hold">
                                          <p:stCondLst>
                                            <p:cond delay="499"/>
                                          </p:stCondLst>
                                        </p:cTn>
                                        <p:tgtEl>
                                          <p:spTgt spid="22"/>
                                        </p:tgtEl>
                                        <p:attrNameLst>
                                          <p:attrName>style.visibility</p:attrName>
                                        </p:attrNameLst>
                                      </p:cBhvr>
                                      <p:to>
                                        <p:strVal val="hidden"/>
                                      </p:to>
                                    </p:set>
                                  </p:childTnLst>
                                </p:cTn>
                              </p:par>
                              <p:par>
                                <p:cTn id="121" presetID="10" presetClass="exit" presetSubtype="0" fill="hold" grpId="1" nodeType="withEffect">
                                  <p:stCondLst>
                                    <p:cond delay="0"/>
                                  </p:stCondLst>
                                  <p:childTnLst>
                                    <p:animEffect transition="out" filter="fade">
                                      <p:cBhvr>
                                        <p:cTn id="122" dur="500"/>
                                        <p:tgtEl>
                                          <p:spTgt spid="20"/>
                                        </p:tgtEl>
                                      </p:cBhvr>
                                    </p:animEffect>
                                    <p:set>
                                      <p:cBhvr>
                                        <p:cTn id="123" dur="1" fill="hold">
                                          <p:stCondLst>
                                            <p:cond delay="499"/>
                                          </p:stCondLst>
                                        </p:cTn>
                                        <p:tgtEl>
                                          <p:spTgt spid="20"/>
                                        </p:tgtEl>
                                        <p:attrNameLst>
                                          <p:attrName>style.visibility</p:attrName>
                                        </p:attrNameLst>
                                      </p:cBhvr>
                                      <p:to>
                                        <p:strVal val="hidden"/>
                                      </p:to>
                                    </p:set>
                                  </p:childTnLst>
                                </p:cTn>
                              </p:par>
                              <p:par>
                                <p:cTn id="124" presetID="10" presetClass="exit" presetSubtype="0" fill="hold" grpId="1" nodeType="withEffect">
                                  <p:stCondLst>
                                    <p:cond delay="0"/>
                                  </p:stCondLst>
                                  <p:childTnLst>
                                    <p:animEffect transition="out" filter="fade">
                                      <p:cBhvr>
                                        <p:cTn id="125" dur="500"/>
                                        <p:tgtEl>
                                          <p:spTgt spid="21"/>
                                        </p:tgtEl>
                                      </p:cBhvr>
                                    </p:animEffect>
                                    <p:set>
                                      <p:cBhvr>
                                        <p:cTn id="126" dur="1" fill="hold">
                                          <p:stCondLst>
                                            <p:cond delay="499"/>
                                          </p:stCondLst>
                                        </p:cTn>
                                        <p:tgtEl>
                                          <p:spTgt spid="21"/>
                                        </p:tgtEl>
                                        <p:attrNameLst>
                                          <p:attrName>style.visibility</p:attrName>
                                        </p:attrNameLst>
                                      </p:cBhvr>
                                      <p:to>
                                        <p:strVal val="hidden"/>
                                      </p:to>
                                    </p:set>
                                  </p:childTnLst>
                                </p:cTn>
                              </p:par>
                            </p:childTnLst>
                          </p:cTn>
                        </p:par>
                      </p:childTnLst>
                    </p:cTn>
                  </p:par>
                  <p:par>
                    <p:cTn id="127" fill="hold">
                      <p:stCondLst>
                        <p:cond delay="indefinite"/>
                      </p:stCondLst>
                      <p:childTnLst>
                        <p:par>
                          <p:cTn id="128" fill="hold">
                            <p:stCondLst>
                              <p:cond delay="0"/>
                            </p:stCondLst>
                            <p:childTnLst>
                              <p:par>
                                <p:cTn id="129" presetID="10" presetClass="entr" presetSubtype="0" fill="hold" grpId="0" nodeType="clickEffect">
                                  <p:stCondLst>
                                    <p:cond delay="0"/>
                                  </p:stCondLst>
                                  <p:childTnLst>
                                    <p:set>
                                      <p:cBhvr>
                                        <p:cTn id="130" dur="1" fill="hold">
                                          <p:stCondLst>
                                            <p:cond delay="0"/>
                                          </p:stCondLst>
                                        </p:cTn>
                                        <p:tgtEl>
                                          <p:spTgt spid="23"/>
                                        </p:tgtEl>
                                        <p:attrNameLst>
                                          <p:attrName>style.visibility</p:attrName>
                                        </p:attrNameLst>
                                      </p:cBhvr>
                                      <p:to>
                                        <p:strVal val="visible"/>
                                      </p:to>
                                    </p:set>
                                    <p:animEffect transition="in" filter="fade">
                                      <p:cBhvr>
                                        <p:cTn id="131" dur="500"/>
                                        <p:tgtEl>
                                          <p:spTgt spid="23"/>
                                        </p:tgtEl>
                                      </p:cBhvr>
                                    </p:animEffect>
                                  </p:childTnLst>
                                </p:cTn>
                              </p:par>
                            </p:childTnLst>
                          </p:cTn>
                        </p:par>
                        <p:par>
                          <p:cTn id="132" fill="hold">
                            <p:stCondLst>
                              <p:cond delay="1000"/>
                            </p:stCondLst>
                            <p:childTnLst>
                              <p:par>
                                <p:cTn id="133" presetID="10" presetClass="entr" presetSubtype="0" fill="hold" grpId="0" nodeType="afterEffect">
                                  <p:stCondLst>
                                    <p:cond delay="0"/>
                                  </p:stCondLst>
                                  <p:childTnLst>
                                    <p:set>
                                      <p:cBhvr>
                                        <p:cTn id="134" dur="1" fill="hold">
                                          <p:stCondLst>
                                            <p:cond delay="0"/>
                                          </p:stCondLst>
                                        </p:cTn>
                                        <p:tgtEl>
                                          <p:spTgt spid="24"/>
                                        </p:tgtEl>
                                        <p:attrNameLst>
                                          <p:attrName>style.visibility</p:attrName>
                                        </p:attrNameLst>
                                      </p:cBhvr>
                                      <p:to>
                                        <p:strVal val="visible"/>
                                      </p:to>
                                    </p:set>
                                    <p:animEffect transition="in" filter="fade">
                                      <p:cBhvr>
                                        <p:cTn id="135" dur="500"/>
                                        <p:tgtEl>
                                          <p:spTgt spid="24"/>
                                        </p:tgtEl>
                                      </p:cBhvr>
                                    </p:animEffect>
                                  </p:childTnLst>
                                </p:cTn>
                              </p:par>
                            </p:childTnLst>
                          </p:cTn>
                        </p:par>
                      </p:childTnLst>
                    </p:cTn>
                  </p:par>
                  <p:par>
                    <p:cTn id="136" fill="hold">
                      <p:stCondLst>
                        <p:cond delay="indefinite"/>
                      </p:stCondLst>
                      <p:childTnLst>
                        <p:par>
                          <p:cTn id="137" fill="hold">
                            <p:stCondLst>
                              <p:cond delay="0"/>
                            </p:stCondLst>
                            <p:childTnLst>
                              <p:par>
                                <p:cTn id="138" presetID="26" presetClass="emph" presetSubtype="0" fill="hold" grpId="2" nodeType="clickEffect">
                                  <p:stCondLst>
                                    <p:cond delay="0"/>
                                  </p:stCondLst>
                                  <p:childTnLst>
                                    <p:animEffect transition="out" filter="fade">
                                      <p:cBhvr>
                                        <p:cTn id="139" dur="500" tmFilter="0, 0; .2, .5; .8, .5; 1, 0"/>
                                        <p:tgtEl>
                                          <p:spTgt spid="36"/>
                                        </p:tgtEl>
                                      </p:cBhvr>
                                    </p:animEffect>
                                    <p:animScale>
                                      <p:cBhvr>
                                        <p:cTn id="140" dur="250" autoRev="1" fill="hold"/>
                                        <p:tgtEl>
                                          <p:spTgt spid="3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4" grpId="1" animBg="1"/>
      <p:bldP spid="2" grpId="0"/>
      <p:bldP spid="2" grpId="1"/>
      <p:bldP spid="18" grpId="0"/>
      <p:bldP spid="19" grpId="0" build="allAtOnce"/>
      <p:bldP spid="20" grpId="0"/>
      <p:bldP spid="20" grpId="1"/>
      <p:bldP spid="21" grpId="0"/>
      <p:bldP spid="21" grpId="1"/>
      <p:bldP spid="23" grpId="0" animBg="1"/>
      <p:bldP spid="24" grpId="0"/>
      <p:bldP spid="35" grpId="0"/>
      <p:bldP spid="35" grpId="1"/>
      <p:bldP spid="36" grpId="0"/>
      <p:bldP spid="36" grpId="1"/>
      <p:bldP spid="36" grpId="2"/>
      <p:bldP spid="37" grpId="0"/>
      <p:bldP spid="37" grpId="1"/>
      <p:bldP spid="38" grpId="0"/>
      <p:bldP spid="38" grpId="1"/>
      <p:bldP spid="39" grpId="0"/>
      <p:bldP spid="39" grpId="1"/>
      <p:bldP spid="40" grpId="0"/>
      <p:bldP spid="40" grpId="1"/>
      <p:bldP spid="41" grpId="0"/>
      <p:bldP spid="41" grpId="1"/>
      <p:bldP spid="42" grpId="0"/>
      <p:bldP spid="42" grpId="1"/>
      <p:bldP spid="34" grpId="0"/>
      <p:bldP spid="34"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A2617EA0-952B-4242-A293-4B20F95EAB57}"/>
              </a:ext>
            </a:extLst>
          </p:cNvPr>
          <p:cNvSpPr>
            <a:spLocks noGrp="1"/>
          </p:cNvSpPr>
          <p:nvPr>
            <p:ph type="title" hasCustomPrompt="1"/>
          </p:nvPr>
        </p:nvSpPr>
        <p:spPr>
          <a:xfrm>
            <a:off x="2671282" y="524256"/>
            <a:ext cx="8682518" cy="938785"/>
          </a:xfrm>
          <a:prstGeom prst="rect">
            <a:avLst/>
          </a:prstGeom>
        </p:spPr>
        <p:txBody>
          <a:bodyPr anchor="ctr" anchorCtr="0"/>
          <a:lstStyle>
            <a:lvl1pPr algn="ctr">
              <a:lnSpc>
                <a:spcPct val="70000"/>
              </a:lnSpc>
              <a:defRPr sz="4000" b="1" i="0" baseline="0">
                <a:solidFill>
                  <a:schemeClr val="bg1"/>
                </a:solidFill>
                <a:latin typeface="Arial" panose="020B0604020202020204" pitchFamily="34" charset="0"/>
              </a:defRPr>
            </a:lvl1pPr>
          </a:lstStyle>
          <a:p>
            <a:r>
              <a:rPr lang="en-US" dirty="0"/>
              <a:t>INTERPRETING THE PURPOSES </a:t>
            </a:r>
          </a:p>
        </p:txBody>
      </p:sp>
      <p:sp>
        <p:nvSpPr>
          <p:cNvPr id="9" name="Oval 8">
            <a:extLst>
              <a:ext uri="{FF2B5EF4-FFF2-40B4-BE49-F238E27FC236}">
                <a16:creationId xmlns:a16="http://schemas.microsoft.com/office/drawing/2014/main" id="{F09D555F-E19A-404E-BE4D-5A3E422EC6E7}"/>
              </a:ext>
            </a:extLst>
          </p:cNvPr>
          <p:cNvSpPr/>
          <p:nvPr/>
        </p:nvSpPr>
        <p:spPr>
          <a:xfrm>
            <a:off x="8765381" y="3054596"/>
            <a:ext cx="800100" cy="803029"/>
          </a:xfrm>
          <a:prstGeom prst="ellipse">
            <a:avLst/>
          </a:prstGeom>
          <a:solidFill>
            <a:srgbClr val="FFFF00"/>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close up of a logo&#10;&#10;Description automatically generated">
            <a:extLst>
              <a:ext uri="{FF2B5EF4-FFF2-40B4-BE49-F238E27FC236}">
                <a16:creationId xmlns:a16="http://schemas.microsoft.com/office/drawing/2014/main" id="{1DD23630-425D-8F4B-BFA6-CA384E62FC67}"/>
              </a:ext>
            </a:extLst>
          </p:cNvPr>
          <p:cNvPicPr>
            <a:picLocks noChangeAspect="1"/>
          </p:cNvPicPr>
          <p:nvPr/>
        </p:nvPicPr>
        <p:blipFill>
          <a:blip r:embed="rId3"/>
          <a:stretch>
            <a:fillRect/>
          </a:stretch>
        </p:blipFill>
        <p:spPr>
          <a:xfrm rot="2595491" flipH="1">
            <a:off x="5220757" y="4582339"/>
            <a:ext cx="2203877" cy="2041562"/>
          </a:xfrm>
          <a:prstGeom prst="rect">
            <a:avLst/>
          </a:prstGeom>
        </p:spPr>
      </p:pic>
      <p:pic>
        <p:nvPicPr>
          <p:cNvPr id="4" name="Picture 3" descr="A close up of a logo&#10;&#10;Description automatically generated">
            <a:extLst>
              <a:ext uri="{FF2B5EF4-FFF2-40B4-BE49-F238E27FC236}">
                <a16:creationId xmlns:a16="http://schemas.microsoft.com/office/drawing/2014/main" id="{193ACE59-916A-1B4C-A4ED-C736E2528293}"/>
              </a:ext>
            </a:extLst>
          </p:cNvPr>
          <p:cNvPicPr>
            <a:picLocks noChangeAspect="1"/>
          </p:cNvPicPr>
          <p:nvPr/>
        </p:nvPicPr>
        <p:blipFill>
          <a:blip r:embed="rId4"/>
          <a:stretch>
            <a:fillRect/>
          </a:stretch>
        </p:blipFill>
        <p:spPr>
          <a:xfrm>
            <a:off x="6865583" y="1997529"/>
            <a:ext cx="4648200" cy="4648200"/>
          </a:xfrm>
          <a:prstGeom prst="rect">
            <a:avLst/>
          </a:prstGeom>
        </p:spPr>
      </p:pic>
      <p:pic>
        <p:nvPicPr>
          <p:cNvPr id="5" name="Picture 4" descr="A close up of a logo&#10;&#10;Description automatically generated">
            <a:extLst>
              <a:ext uri="{FF2B5EF4-FFF2-40B4-BE49-F238E27FC236}">
                <a16:creationId xmlns:a16="http://schemas.microsoft.com/office/drawing/2014/main" id="{BCDA6C6A-D237-6A4D-B163-1C3DC745E73A}"/>
              </a:ext>
            </a:extLst>
          </p:cNvPr>
          <p:cNvPicPr>
            <a:picLocks noChangeAspect="1"/>
          </p:cNvPicPr>
          <p:nvPr/>
        </p:nvPicPr>
        <p:blipFill>
          <a:blip r:embed="rId5"/>
          <a:stretch>
            <a:fillRect/>
          </a:stretch>
        </p:blipFill>
        <p:spPr>
          <a:xfrm rot="795892">
            <a:off x="9301589" y="1398741"/>
            <a:ext cx="3022215" cy="1326826"/>
          </a:xfrm>
          <a:prstGeom prst="rect">
            <a:avLst/>
          </a:prstGeom>
        </p:spPr>
      </p:pic>
      <p:sp>
        <p:nvSpPr>
          <p:cNvPr id="7" name="TextBox 6">
            <a:extLst>
              <a:ext uri="{FF2B5EF4-FFF2-40B4-BE49-F238E27FC236}">
                <a16:creationId xmlns:a16="http://schemas.microsoft.com/office/drawing/2014/main" id="{11D5BFA3-546B-CE4B-83E7-8D92B04FD4C8}"/>
              </a:ext>
            </a:extLst>
          </p:cNvPr>
          <p:cNvSpPr txBox="1"/>
          <p:nvPr/>
        </p:nvSpPr>
        <p:spPr>
          <a:xfrm>
            <a:off x="956193" y="2292807"/>
            <a:ext cx="4886926" cy="400110"/>
          </a:xfrm>
          <a:prstGeom prst="rect">
            <a:avLst/>
          </a:prstGeom>
          <a:noFill/>
        </p:spPr>
        <p:txBody>
          <a:bodyPr wrap="square" rtlCol="0">
            <a:spAutoFit/>
          </a:bodyPr>
          <a:lstStyle/>
          <a:p>
            <a:endParaRPr lang="en-CA" sz="2000" dirty="0">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ED7A9715-569F-3A42-8B86-263B1ACCEBA5}"/>
              </a:ext>
            </a:extLst>
          </p:cNvPr>
          <p:cNvSpPr txBox="1"/>
          <p:nvPr/>
        </p:nvSpPr>
        <p:spPr>
          <a:xfrm>
            <a:off x="511182" y="2466572"/>
            <a:ext cx="6574019" cy="2308324"/>
          </a:xfrm>
          <a:prstGeom prst="rect">
            <a:avLst/>
          </a:prstGeom>
          <a:noFill/>
        </p:spPr>
        <p:txBody>
          <a:bodyPr wrap="square" rtlCol="0">
            <a:spAutoFit/>
          </a:bodyPr>
          <a:lstStyle/>
          <a:p>
            <a:r>
              <a:rPr lang="en-CA" sz="2400" dirty="0"/>
              <a:t>“In mandating a generous interpretation of the fair dealing purposes, including ‘research’, the Court in </a:t>
            </a:r>
            <a:r>
              <a:rPr lang="en-CA" sz="2400" i="1" dirty="0"/>
              <a:t>CCH</a:t>
            </a:r>
            <a:r>
              <a:rPr lang="en-CA" sz="2400" dirty="0"/>
              <a:t> created a relatively low threshold for the first step so that the analytical heavy-hitting is done in determining whether the dealing was fair.” (</a:t>
            </a:r>
            <a:r>
              <a:rPr lang="en-CA" sz="2400" i="1" dirty="0"/>
              <a:t>SOCAN v. Bell</a:t>
            </a:r>
            <a:r>
              <a:rPr lang="en-CA" sz="2400" dirty="0"/>
              <a:t>, </a:t>
            </a:r>
            <a:r>
              <a:rPr lang="en-CA" sz="2400" dirty="0" smtClean="0"/>
              <a:t>para. </a:t>
            </a:r>
            <a:r>
              <a:rPr lang="en-CA" sz="2400" dirty="0"/>
              <a:t>27). </a:t>
            </a:r>
            <a:endParaRPr lang="en-CA"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6394290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1" nodeType="clickEffect">
                                  <p:stCondLst>
                                    <p:cond delay="0"/>
                                  </p:stCondLst>
                                  <p:iterate type="lt">
                                    <p:tmPct val="10000"/>
                                  </p:iterate>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mph" presetSubtype="0" fill="hold" nodeType="clickEffect">
                                  <p:stCondLst>
                                    <p:cond delay="0"/>
                                  </p:stCondLst>
                                  <p:childTnLst>
                                    <p:animRot by="21600000">
                                      <p:cBhvr>
                                        <p:cTn id="11" dur="1000" fill="hold"/>
                                        <p:tgtEl>
                                          <p:spTgt spid="3"/>
                                        </p:tgtEl>
                                        <p:attrNameLst>
                                          <p:attrName>r</p:attrName>
                                        </p:attrNameLst>
                                      </p:cBhvr>
                                    </p:animRot>
                                  </p:childTnLst>
                                </p:cTn>
                              </p:par>
                              <p:par>
                                <p:cTn id="12" presetID="37" presetClass="path" presetSubtype="0" accel="50000" decel="50000" fill="hold" nodeType="withEffect">
                                  <p:stCondLst>
                                    <p:cond delay="0"/>
                                  </p:stCondLst>
                                  <p:childTnLst>
                                    <p:animMotion origin="layout" path="M 6.25E-7 -4.44444E-6 L 0.04075 -0.10185 C 0.04922 -0.1243 0.06198 -0.1368 0.07552 -0.1368 C 0.09088 -0.1368 0.10312 -0.1243 0.11172 -0.10185 L 0.15286 -4.44444E-6 " pathEditMode="relative" rAng="0" ptsTypes="AAAAA">
                                      <p:cBhvr>
                                        <p:cTn id="13" dur="1000" fill="hold"/>
                                        <p:tgtEl>
                                          <p:spTgt spid="3"/>
                                        </p:tgtEl>
                                        <p:attrNameLst>
                                          <p:attrName>ppt_x</p:attrName>
                                          <p:attrName>ppt_y</p:attrName>
                                        </p:attrNameLst>
                                      </p:cBhvr>
                                      <p:rCtr x="7643" y="-6852"/>
                                    </p:animMotion>
                                  </p:childTnLst>
                                </p:cTn>
                              </p:par>
                            </p:childTnLst>
                          </p:cTn>
                        </p:par>
                        <p:par>
                          <p:cTn id="14" fill="hold">
                            <p:stCondLst>
                              <p:cond delay="1000"/>
                            </p:stCondLst>
                            <p:childTnLst>
                              <p:par>
                                <p:cTn id="15" presetID="1"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1" build="allAtOnce"/>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a:extLst>
              <a:ext uri="{FF2B5EF4-FFF2-40B4-BE49-F238E27FC236}">
                <a16:creationId xmlns:a16="http://schemas.microsoft.com/office/drawing/2014/main" id="{5F66074D-A2D9-834F-B994-DFA02ABDC057}"/>
              </a:ext>
            </a:extLst>
          </p:cNvPr>
          <p:cNvPicPr>
            <a:picLocks noChangeAspect="1"/>
          </p:cNvPicPr>
          <p:nvPr/>
        </p:nvPicPr>
        <p:blipFill>
          <a:blip r:embed="rId3"/>
          <a:stretch>
            <a:fillRect/>
          </a:stretch>
        </p:blipFill>
        <p:spPr>
          <a:xfrm>
            <a:off x="8044239" y="2529787"/>
            <a:ext cx="3836785" cy="2260175"/>
          </a:xfrm>
          <a:prstGeom prst="rect">
            <a:avLst/>
          </a:prstGeom>
        </p:spPr>
      </p:pic>
      <p:pic>
        <p:nvPicPr>
          <p:cNvPr id="25" name="Picture 24">
            <a:extLst>
              <a:ext uri="{FF2B5EF4-FFF2-40B4-BE49-F238E27FC236}">
                <a16:creationId xmlns:a16="http://schemas.microsoft.com/office/drawing/2014/main" id="{A893E774-0478-E449-94E7-37FB9538EA1C}"/>
              </a:ext>
            </a:extLst>
          </p:cNvPr>
          <p:cNvPicPr>
            <a:picLocks noChangeAspect="1"/>
          </p:cNvPicPr>
          <p:nvPr/>
        </p:nvPicPr>
        <p:blipFill>
          <a:blip r:embed="rId4"/>
          <a:stretch>
            <a:fillRect/>
          </a:stretch>
        </p:blipFill>
        <p:spPr>
          <a:xfrm>
            <a:off x="3457287" y="3954788"/>
            <a:ext cx="1240883" cy="1836000"/>
          </a:xfrm>
          <a:prstGeom prst="rect">
            <a:avLst/>
          </a:prstGeom>
        </p:spPr>
      </p:pic>
      <p:pic>
        <p:nvPicPr>
          <p:cNvPr id="21" name="Picture 20">
            <a:extLst>
              <a:ext uri="{FF2B5EF4-FFF2-40B4-BE49-F238E27FC236}">
                <a16:creationId xmlns:a16="http://schemas.microsoft.com/office/drawing/2014/main" id="{7FD7A282-2EFD-124D-92EC-B00B59F350DF}"/>
              </a:ext>
            </a:extLst>
          </p:cNvPr>
          <p:cNvPicPr>
            <a:picLocks noChangeAspect="1"/>
          </p:cNvPicPr>
          <p:nvPr/>
        </p:nvPicPr>
        <p:blipFill>
          <a:blip r:embed="rId5"/>
          <a:stretch>
            <a:fillRect/>
          </a:stretch>
        </p:blipFill>
        <p:spPr>
          <a:xfrm>
            <a:off x="4971106" y="4594752"/>
            <a:ext cx="1265905" cy="1534611"/>
          </a:xfrm>
          <a:prstGeom prst="rect">
            <a:avLst/>
          </a:prstGeom>
        </p:spPr>
      </p:pic>
      <p:pic>
        <p:nvPicPr>
          <p:cNvPr id="20" name="Picture 19">
            <a:extLst>
              <a:ext uri="{FF2B5EF4-FFF2-40B4-BE49-F238E27FC236}">
                <a16:creationId xmlns:a16="http://schemas.microsoft.com/office/drawing/2014/main" id="{6DEB2CA0-661D-FB45-A1D9-9264249D07E0}"/>
              </a:ext>
            </a:extLst>
          </p:cNvPr>
          <p:cNvPicPr>
            <a:picLocks noChangeAspect="1"/>
          </p:cNvPicPr>
          <p:nvPr/>
        </p:nvPicPr>
        <p:blipFill>
          <a:blip r:embed="rId6"/>
          <a:stretch>
            <a:fillRect/>
          </a:stretch>
        </p:blipFill>
        <p:spPr>
          <a:xfrm>
            <a:off x="6357295" y="3980930"/>
            <a:ext cx="1913624" cy="1512000"/>
          </a:xfrm>
          <a:prstGeom prst="rect">
            <a:avLst/>
          </a:prstGeom>
        </p:spPr>
      </p:pic>
      <p:pic>
        <p:nvPicPr>
          <p:cNvPr id="19" name="Picture 18">
            <a:extLst>
              <a:ext uri="{FF2B5EF4-FFF2-40B4-BE49-F238E27FC236}">
                <a16:creationId xmlns:a16="http://schemas.microsoft.com/office/drawing/2014/main" id="{FD08FBAB-5C38-C243-9437-DD77CE7E2FDD}"/>
              </a:ext>
            </a:extLst>
          </p:cNvPr>
          <p:cNvPicPr>
            <a:picLocks noChangeAspect="1"/>
          </p:cNvPicPr>
          <p:nvPr/>
        </p:nvPicPr>
        <p:blipFill>
          <a:blip r:embed="rId7"/>
          <a:stretch>
            <a:fillRect/>
          </a:stretch>
        </p:blipFill>
        <p:spPr>
          <a:xfrm>
            <a:off x="6489599" y="2407169"/>
            <a:ext cx="1305019" cy="1501898"/>
          </a:xfrm>
          <a:prstGeom prst="rect">
            <a:avLst/>
          </a:prstGeom>
        </p:spPr>
      </p:pic>
      <p:pic>
        <p:nvPicPr>
          <p:cNvPr id="28" name="Picture 27">
            <a:extLst>
              <a:ext uri="{FF2B5EF4-FFF2-40B4-BE49-F238E27FC236}">
                <a16:creationId xmlns:a16="http://schemas.microsoft.com/office/drawing/2014/main" id="{A0D95A07-9CD0-DA4F-BDA2-7FD4267C35CE}"/>
              </a:ext>
            </a:extLst>
          </p:cNvPr>
          <p:cNvPicPr>
            <a:picLocks noChangeAspect="1"/>
          </p:cNvPicPr>
          <p:nvPr/>
        </p:nvPicPr>
        <p:blipFill>
          <a:blip r:embed="rId8"/>
          <a:stretch>
            <a:fillRect/>
          </a:stretch>
        </p:blipFill>
        <p:spPr>
          <a:xfrm>
            <a:off x="4808947" y="1545443"/>
            <a:ext cx="1656092" cy="1551495"/>
          </a:xfrm>
          <a:prstGeom prst="rect">
            <a:avLst/>
          </a:prstGeom>
        </p:spPr>
      </p:pic>
      <p:sp>
        <p:nvSpPr>
          <p:cNvPr id="6" name="Title 1">
            <a:extLst>
              <a:ext uri="{FF2B5EF4-FFF2-40B4-BE49-F238E27FC236}">
                <a16:creationId xmlns:a16="http://schemas.microsoft.com/office/drawing/2014/main" id="{A2617EA0-952B-4242-A293-4B20F95EAB57}"/>
              </a:ext>
            </a:extLst>
          </p:cNvPr>
          <p:cNvSpPr>
            <a:spLocks noGrp="1"/>
          </p:cNvSpPr>
          <p:nvPr>
            <p:ph type="title" hasCustomPrompt="1"/>
          </p:nvPr>
        </p:nvSpPr>
        <p:spPr>
          <a:xfrm>
            <a:off x="2573955" y="550508"/>
            <a:ext cx="8682518" cy="938785"/>
          </a:xfrm>
          <a:prstGeom prst="rect">
            <a:avLst/>
          </a:prstGeom>
        </p:spPr>
        <p:txBody>
          <a:bodyPr anchor="ctr" anchorCtr="0"/>
          <a:lstStyle>
            <a:lvl1pPr algn="ctr">
              <a:lnSpc>
                <a:spcPct val="70000"/>
              </a:lnSpc>
              <a:defRPr sz="4000" b="1" i="0" baseline="0">
                <a:solidFill>
                  <a:schemeClr val="bg1"/>
                </a:solidFill>
                <a:latin typeface="Arial" panose="020B0604020202020204" pitchFamily="34" charset="0"/>
              </a:defRPr>
            </a:lvl1pPr>
          </a:lstStyle>
          <a:p>
            <a:r>
              <a:rPr lang="en-US" dirty="0"/>
              <a:t>STEP TWO: </a:t>
            </a:r>
            <a:br>
              <a:rPr lang="en-US" dirty="0"/>
            </a:br>
            <a:r>
              <a:rPr lang="en-US" dirty="0"/>
              <a:t>THE SIX-FACTOR TEST</a:t>
            </a:r>
          </a:p>
        </p:txBody>
      </p:sp>
      <p:sp>
        <p:nvSpPr>
          <p:cNvPr id="22" name="TextBox 21">
            <a:extLst>
              <a:ext uri="{FF2B5EF4-FFF2-40B4-BE49-F238E27FC236}">
                <a16:creationId xmlns:a16="http://schemas.microsoft.com/office/drawing/2014/main" id="{DE8ED673-0AE6-6341-8B9C-082F58BB6320}"/>
              </a:ext>
            </a:extLst>
          </p:cNvPr>
          <p:cNvSpPr txBox="1"/>
          <p:nvPr/>
        </p:nvSpPr>
        <p:spPr>
          <a:xfrm>
            <a:off x="1515699" y="3442949"/>
            <a:ext cx="2116515" cy="400110"/>
          </a:xfrm>
          <a:prstGeom prst="rect">
            <a:avLst/>
          </a:prstGeom>
          <a:noFill/>
        </p:spPr>
        <p:txBody>
          <a:bodyPr wrap="square" rtlCol="0">
            <a:spAutoFit/>
          </a:bodyPr>
          <a:lstStyle/>
          <a:p>
            <a:r>
              <a:rPr lang="en-CA" sz="2000" i="1" dirty="0">
                <a:latin typeface="Arial" panose="020B0604020202020204" pitchFamily="34" charset="0"/>
                <a:cs typeface="Arial" panose="020B0604020202020204" pitchFamily="34" charset="0"/>
              </a:rPr>
              <a:t>SOCAN v. Bell</a:t>
            </a:r>
          </a:p>
        </p:txBody>
      </p:sp>
      <p:sp>
        <p:nvSpPr>
          <p:cNvPr id="23" name="TextBox 22">
            <a:extLst>
              <a:ext uri="{FF2B5EF4-FFF2-40B4-BE49-F238E27FC236}">
                <a16:creationId xmlns:a16="http://schemas.microsoft.com/office/drawing/2014/main" id="{3EB75C7B-9397-4546-BAC3-9BE7E27A65CD}"/>
              </a:ext>
            </a:extLst>
          </p:cNvPr>
          <p:cNvSpPr txBox="1"/>
          <p:nvPr/>
        </p:nvSpPr>
        <p:spPr>
          <a:xfrm>
            <a:off x="1515698" y="2171045"/>
            <a:ext cx="2116515" cy="400110"/>
          </a:xfrm>
          <a:prstGeom prst="rect">
            <a:avLst/>
          </a:prstGeom>
          <a:noFill/>
        </p:spPr>
        <p:txBody>
          <a:bodyPr wrap="square" rtlCol="0">
            <a:spAutoFit/>
          </a:bodyPr>
          <a:lstStyle/>
          <a:p>
            <a:r>
              <a:rPr lang="en-CA" sz="2000" i="1" dirty="0">
                <a:latin typeface="Arial" panose="020B0604020202020204" pitchFamily="34" charset="0"/>
                <a:cs typeface="Arial" panose="020B0604020202020204" pitchFamily="34" charset="0"/>
              </a:rPr>
              <a:t>CCH v. LSUC</a:t>
            </a:r>
          </a:p>
        </p:txBody>
      </p:sp>
      <p:sp>
        <p:nvSpPr>
          <p:cNvPr id="24" name="TextBox 23">
            <a:extLst>
              <a:ext uri="{FF2B5EF4-FFF2-40B4-BE49-F238E27FC236}">
                <a16:creationId xmlns:a16="http://schemas.microsoft.com/office/drawing/2014/main" id="{F933DD23-F080-B44E-AFD4-4AE8455D5396}"/>
              </a:ext>
            </a:extLst>
          </p:cNvPr>
          <p:cNvSpPr txBox="1"/>
          <p:nvPr/>
        </p:nvSpPr>
        <p:spPr>
          <a:xfrm>
            <a:off x="1515700" y="4551063"/>
            <a:ext cx="5588000" cy="400110"/>
          </a:xfrm>
          <a:prstGeom prst="rect">
            <a:avLst/>
          </a:prstGeom>
          <a:noFill/>
        </p:spPr>
        <p:txBody>
          <a:bodyPr wrap="square" rtlCol="0">
            <a:spAutoFit/>
          </a:bodyPr>
          <a:lstStyle/>
          <a:p>
            <a:r>
              <a:rPr lang="en-CA" sz="2000" i="1" dirty="0">
                <a:latin typeface="Arial" panose="020B0604020202020204" pitchFamily="34" charset="0"/>
                <a:cs typeface="Arial" panose="020B0604020202020204" pitchFamily="34" charset="0"/>
              </a:rPr>
              <a:t>Alberta (Education) v. Access Copyright</a:t>
            </a:r>
          </a:p>
        </p:txBody>
      </p:sp>
      <p:sp>
        <p:nvSpPr>
          <p:cNvPr id="27" name="Left Brace 26">
            <a:extLst>
              <a:ext uri="{FF2B5EF4-FFF2-40B4-BE49-F238E27FC236}">
                <a16:creationId xmlns:a16="http://schemas.microsoft.com/office/drawing/2014/main" id="{05488E94-3B05-3D4B-AA54-6A09CB3011B9}"/>
              </a:ext>
            </a:extLst>
          </p:cNvPr>
          <p:cNvSpPr/>
          <p:nvPr/>
        </p:nvSpPr>
        <p:spPr>
          <a:xfrm flipH="1">
            <a:off x="7994059" y="1614905"/>
            <a:ext cx="728420" cy="4347398"/>
          </a:xfrm>
          <a:prstGeom prst="leftBrace">
            <a:avLst>
              <a:gd name="adj1" fmla="val 8333"/>
              <a:gd name="adj2" fmla="val 46266"/>
            </a:avLst>
          </a:prstGeom>
          <a:ln w="41275" cmpd="sng">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 name="TextBox 29">
            <a:extLst>
              <a:ext uri="{FF2B5EF4-FFF2-40B4-BE49-F238E27FC236}">
                <a16:creationId xmlns:a16="http://schemas.microsoft.com/office/drawing/2014/main" id="{EE80683B-71D4-AA44-995E-7A68350CD2DD}"/>
              </a:ext>
            </a:extLst>
          </p:cNvPr>
          <p:cNvSpPr txBox="1"/>
          <p:nvPr/>
        </p:nvSpPr>
        <p:spPr>
          <a:xfrm>
            <a:off x="8997993" y="3118882"/>
            <a:ext cx="2888922" cy="1200329"/>
          </a:xfrm>
          <a:prstGeom prst="rect">
            <a:avLst/>
          </a:prstGeom>
          <a:noFill/>
        </p:spPr>
        <p:txBody>
          <a:bodyPr wrap="square" rtlCol="0">
            <a:spAutoFit/>
          </a:bodyPr>
          <a:lstStyle/>
          <a:p>
            <a:r>
              <a:rPr lang="en-CA" dirty="0"/>
              <a:t>The factors are a guide to making an interpretation of whether a dealing should be considered fair</a:t>
            </a:r>
            <a:endParaRPr lang="en-US" dirty="0"/>
          </a:p>
        </p:txBody>
      </p:sp>
      <p:sp>
        <p:nvSpPr>
          <p:cNvPr id="17" name="Title 1">
            <a:extLst>
              <a:ext uri="{FF2B5EF4-FFF2-40B4-BE49-F238E27FC236}">
                <a16:creationId xmlns:a16="http://schemas.microsoft.com/office/drawing/2014/main" id="{3C1A4871-371E-E14B-87AE-D60693066807}"/>
              </a:ext>
            </a:extLst>
          </p:cNvPr>
          <p:cNvSpPr txBox="1">
            <a:spLocks/>
          </p:cNvSpPr>
          <p:nvPr/>
        </p:nvSpPr>
        <p:spPr>
          <a:xfrm>
            <a:off x="2573955" y="550508"/>
            <a:ext cx="8682518" cy="938785"/>
          </a:xfrm>
          <a:prstGeom prst="rect">
            <a:avLst/>
          </a:prstGeom>
        </p:spPr>
        <p:txBody>
          <a:bodyPr anchor="ctr" anchorCtr="0"/>
          <a:lstStyle>
            <a:lvl1pPr algn="ctr" defTabSz="914400" rtl="0" eaLnBrk="1" latinLnBrk="0" hangingPunct="1">
              <a:lnSpc>
                <a:spcPct val="70000"/>
              </a:lnSpc>
              <a:spcBef>
                <a:spcPct val="0"/>
              </a:spcBef>
              <a:buNone/>
              <a:defRPr sz="4000" b="1" i="0" kern="1200" baseline="0">
                <a:solidFill>
                  <a:schemeClr val="bg1"/>
                </a:solidFill>
                <a:latin typeface="Arial" panose="020B0604020202020204" pitchFamily="34" charset="0"/>
                <a:ea typeface="+mj-ea"/>
                <a:cs typeface="+mj-cs"/>
              </a:defRPr>
            </a:lvl1pPr>
          </a:lstStyle>
          <a:p>
            <a:r>
              <a:rPr lang="en-US" dirty="0">
                <a:solidFill>
                  <a:schemeClr val="accent5"/>
                </a:solidFill>
              </a:rPr>
              <a:t>STEP TWO:</a:t>
            </a:r>
          </a:p>
          <a:p>
            <a:r>
              <a:rPr lang="en-US" dirty="0">
                <a:solidFill>
                  <a:schemeClr val="accent5"/>
                </a:solidFill>
              </a:rPr>
              <a:t>THE SIX-FACTOR TEST</a:t>
            </a:r>
          </a:p>
        </p:txBody>
      </p:sp>
      <p:grpSp>
        <p:nvGrpSpPr>
          <p:cNvPr id="16" name="Group 15"/>
          <p:cNvGrpSpPr/>
          <p:nvPr/>
        </p:nvGrpSpPr>
        <p:grpSpPr>
          <a:xfrm>
            <a:off x="3446949" y="2426540"/>
            <a:ext cx="1364104" cy="1431892"/>
            <a:chOff x="1165637" y="2426540"/>
            <a:chExt cx="1364104" cy="1431892"/>
          </a:xfrm>
        </p:grpSpPr>
        <p:pic>
          <p:nvPicPr>
            <p:cNvPr id="29" name="Picture 28">
              <a:extLst>
                <a:ext uri="{FF2B5EF4-FFF2-40B4-BE49-F238E27FC236}">
                  <a16:creationId xmlns:a16="http://schemas.microsoft.com/office/drawing/2014/main" id="{686AAE37-1B3D-C64C-A44A-315380517604}"/>
                </a:ext>
              </a:extLst>
            </p:cNvPr>
            <p:cNvPicPr>
              <a:picLocks noChangeAspect="1"/>
            </p:cNvPicPr>
            <p:nvPr/>
          </p:nvPicPr>
          <p:blipFill rotWithShape="1">
            <a:blip r:embed="rId9"/>
            <a:srcRect l="9437" t="8926" r="9389" b="21953"/>
            <a:stretch/>
          </p:blipFill>
          <p:spPr>
            <a:xfrm>
              <a:off x="1258111" y="2884246"/>
              <a:ext cx="1144058" cy="974186"/>
            </a:xfrm>
            <a:prstGeom prst="rect">
              <a:avLst/>
            </a:prstGeom>
          </p:spPr>
        </p:pic>
        <p:sp>
          <p:nvSpPr>
            <p:cNvPr id="31" name="TextBox 30">
              <a:extLst>
                <a:ext uri="{FF2B5EF4-FFF2-40B4-BE49-F238E27FC236}">
                  <a16:creationId xmlns:a16="http://schemas.microsoft.com/office/drawing/2014/main" id="{E9152089-B3EC-2D40-9BB7-9E486F93751A}"/>
                </a:ext>
              </a:extLst>
            </p:cNvPr>
            <p:cNvSpPr txBox="1"/>
            <p:nvPr/>
          </p:nvSpPr>
          <p:spPr>
            <a:xfrm>
              <a:off x="1165637" y="2426540"/>
              <a:ext cx="1364104" cy="461665"/>
            </a:xfrm>
            <a:prstGeom prst="rect">
              <a:avLst/>
            </a:prstGeom>
            <a:noFill/>
          </p:spPr>
          <p:txBody>
            <a:bodyPr wrap="square" rtlCol="0">
              <a:spAutoFit/>
            </a:bodyPr>
            <a:lstStyle/>
            <a:p>
              <a:r>
                <a:rPr lang="en-CA" sz="2400" dirty="0">
                  <a:solidFill>
                    <a:schemeClr val="bg2">
                      <a:lumMod val="10000"/>
                    </a:schemeClr>
                  </a:solidFill>
                  <a:ea typeface="Tahoma" panose="020B0604030504040204" pitchFamily="34" charset="0"/>
                  <a:cs typeface="Tahoma" panose="020B0604030504040204" pitchFamily="34" charset="0"/>
                </a:rPr>
                <a:t>Purpose</a:t>
              </a:r>
            </a:p>
          </p:txBody>
        </p:sp>
        <p:cxnSp>
          <p:nvCxnSpPr>
            <p:cNvPr id="32" name="Straight Connector 31"/>
            <p:cNvCxnSpPr/>
            <p:nvPr/>
          </p:nvCxnSpPr>
          <p:spPr>
            <a:xfrm>
              <a:off x="1246450" y="2799838"/>
              <a:ext cx="1152000" cy="0"/>
            </a:xfrm>
            <a:prstGeom prst="line">
              <a:avLst/>
            </a:prstGeom>
            <a:ln w="25400">
              <a:solidFill>
                <a:schemeClr val="tx1">
                  <a:lumMod val="65000"/>
                  <a:lumOff val="35000"/>
                </a:schemeClr>
              </a:solidFill>
            </a:ln>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183566832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Effect transition="in" filter="wipe(left)">
                                      <p:cBhvr>
                                        <p:cTn id="7" dur="500"/>
                                        <p:tgtEl>
                                          <p:spTgt spid="17">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7">
                                            <p:txEl>
                                              <p:pRg st="1" end="1"/>
                                            </p:txEl>
                                          </p:spTgt>
                                        </p:tgtEl>
                                        <p:attrNameLst>
                                          <p:attrName>style.visibility</p:attrName>
                                        </p:attrNameLst>
                                      </p:cBhvr>
                                      <p:to>
                                        <p:strVal val="visible"/>
                                      </p:to>
                                    </p:set>
                                    <p:animEffect transition="in" filter="wipe(left)">
                                      <p:cBhvr>
                                        <p:cTn id="11" dur="500"/>
                                        <p:tgtEl>
                                          <p:spTgt spid="17">
                                            <p:txEl>
                                              <p:pRg st="1" end="1"/>
                                            </p:txEl>
                                          </p:spTgt>
                                        </p:tgtEl>
                                      </p:cBhvr>
                                    </p:animEffect>
                                  </p:childTnLst>
                                </p:cTn>
                              </p:par>
                            </p:childTnLst>
                          </p:cTn>
                        </p:par>
                        <p:par>
                          <p:cTn id="12" fill="hold">
                            <p:stCondLst>
                              <p:cond delay="1000"/>
                            </p:stCondLst>
                            <p:childTnLst>
                              <p:par>
                                <p:cTn id="13" presetID="22" presetClass="exit" presetSubtype="8" fill="hold" grpId="0" nodeType="afterEffect">
                                  <p:stCondLst>
                                    <p:cond delay="1000"/>
                                  </p:stCondLst>
                                  <p:childTnLst>
                                    <p:animEffect transition="out" filter="wipe(left)">
                                      <p:cBhvr>
                                        <p:cTn id="14" dur="500"/>
                                        <p:tgtEl>
                                          <p:spTgt spid="17">
                                            <p:txEl>
                                              <p:pRg st="0" end="0"/>
                                            </p:txEl>
                                          </p:spTgt>
                                        </p:tgtEl>
                                      </p:cBhvr>
                                    </p:animEffect>
                                    <p:set>
                                      <p:cBhvr>
                                        <p:cTn id="15" dur="1" fill="hold">
                                          <p:stCondLst>
                                            <p:cond delay="499"/>
                                          </p:stCondLst>
                                        </p:cTn>
                                        <p:tgtEl>
                                          <p:spTgt spid="17">
                                            <p:txEl>
                                              <p:pRg st="0" end="0"/>
                                            </p:txEl>
                                          </p:spTgt>
                                        </p:tgtEl>
                                        <p:attrNameLst>
                                          <p:attrName>style.visibility</p:attrName>
                                        </p:attrNameLst>
                                      </p:cBhvr>
                                      <p:to>
                                        <p:strVal val="hidden"/>
                                      </p:to>
                                    </p:set>
                                  </p:childTnLst>
                                </p:cTn>
                              </p:par>
                            </p:childTnLst>
                          </p:cTn>
                        </p:par>
                        <p:par>
                          <p:cTn id="16" fill="hold">
                            <p:stCondLst>
                              <p:cond delay="2500"/>
                            </p:stCondLst>
                            <p:childTnLst>
                              <p:par>
                                <p:cTn id="17" presetID="22" presetClass="exit" presetSubtype="8" fill="hold" grpId="0" nodeType="afterEffect">
                                  <p:stCondLst>
                                    <p:cond delay="1000"/>
                                  </p:stCondLst>
                                  <p:childTnLst>
                                    <p:animEffect transition="out" filter="wipe(left)">
                                      <p:cBhvr>
                                        <p:cTn id="18" dur="500"/>
                                        <p:tgtEl>
                                          <p:spTgt spid="17">
                                            <p:txEl>
                                              <p:pRg st="1" end="1"/>
                                            </p:txEl>
                                          </p:spTgt>
                                        </p:tgtEl>
                                      </p:cBhvr>
                                    </p:animEffect>
                                    <p:set>
                                      <p:cBhvr>
                                        <p:cTn id="19" dur="1" fill="hold">
                                          <p:stCondLst>
                                            <p:cond delay="499"/>
                                          </p:stCondLst>
                                        </p:cTn>
                                        <p:tgtEl>
                                          <p:spTgt spid="17">
                                            <p:txEl>
                                              <p:pRg st="1" end="1"/>
                                            </p:txEl>
                                          </p:spTgt>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fade">
                                      <p:cBhvr>
                                        <p:cTn id="24" dur="500"/>
                                        <p:tgtEl>
                                          <p:spTgt spid="16"/>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fade">
                                      <p:cBhvr>
                                        <p:cTn id="29" dur="500"/>
                                        <p:tgtEl>
                                          <p:spTgt spid="28"/>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fade">
                                      <p:cBhvr>
                                        <p:cTn id="34" dur="500"/>
                                        <p:tgtEl>
                                          <p:spTgt spid="19"/>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fade">
                                      <p:cBhvr>
                                        <p:cTn id="39" dur="500"/>
                                        <p:tgtEl>
                                          <p:spTgt spid="20"/>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21"/>
                                        </p:tgtEl>
                                        <p:attrNameLst>
                                          <p:attrName>style.visibility</p:attrName>
                                        </p:attrNameLst>
                                      </p:cBhvr>
                                      <p:to>
                                        <p:strVal val="visible"/>
                                      </p:to>
                                    </p:set>
                                    <p:animEffect transition="in" filter="fade">
                                      <p:cBhvr>
                                        <p:cTn id="44" dur="500"/>
                                        <p:tgtEl>
                                          <p:spTgt spid="21"/>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500"/>
                                        <p:tgtEl>
                                          <p:spTgt spid="25"/>
                                        </p:tgtEl>
                                      </p:cBhvr>
                                    </p:animEffect>
                                  </p:childTnLst>
                                </p:cTn>
                              </p:par>
                            </p:childTnLst>
                          </p:cTn>
                        </p:par>
                      </p:childTnLst>
                    </p:cTn>
                  </p:par>
                  <p:par>
                    <p:cTn id="50" fill="hold">
                      <p:stCondLst>
                        <p:cond delay="indefinite"/>
                      </p:stCondLst>
                      <p:childTnLst>
                        <p:par>
                          <p:cTn id="51" fill="hold">
                            <p:stCondLst>
                              <p:cond delay="0"/>
                            </p:stCondLst>
                            <p:childTnLst>
                              <p:par>
                                <p:cTn id="52" presetID="26" presetClass="emph" presetSubtype="0" fill="hold" nodeType="clickEffect">
                                  <p:stCondLst>
                                    <p:cond delay="0"/>
                                  </p:stCondLst>
                                  <p:childTnLst>
                                    <p:animEffect transition="out" filter="fade">
                                      <p:cBhvr>
                                        <p:cTn id="53" dur="500" tmFilter="0, 0; .2, .5; .8, .5; 1, 0"/>
                                        <p:tgtEl>
                                          <p:spTgt spid="16"/>
                                        </p:tgtEl>
                                      </p:cBhvr>
                                    </p:animEffect>
                                    <p:animScale>
                                      <p:cBhvr>
                                        <p:cTn id="54" dur="250" autoRev="1" fill="hold"/>
                                        <p:tgtEl>
                                          <p:spTgt spid="16"/>
                                        </p:tgtEl>
                                      </p:cBhvr>
                                      <p:by x="105000" y="105000"/>
                                    </p:animScale>
                                  </p:childTnLst>
                                </p:cTn>
                              </p:par>
                            </p:childTnLst>
                          </p:cTn>
                        </p:par>
                        <p:par>
                          <p:cTn id="55" fill="hold">
                            <p:stCondLst>
                              <p:cond delay="500"/>
                            </p:stCondLst>
                            <p:childTnLst>
                              <p:par>
                                <p:cTn id="56" presetID="26" presetClass="emph" presetSubtype="0" fill="hold" nodeType="afterEffect">
                                  <p:stCondLst>
                                    <p:cond delay="0"/>
                                  </p:stCondLst>
                                  <p:childTnLst>
                                    <p:animEffect transition="out" filter="fade">
                                      <p:cBhvr>
                                        <p:cTn id="57" dur="500" tmFilter="0, 0; .2, .5; .8, .5; 1, 0"/>
                                        <p:tgtEl>
                                          <p:spTgt spid="28"/>
                                        </p:tgtEl>
                                      </p:cBhvr>
                                    </p:animEffect>
                                    <p:animScale>
                                      <p:cBhvr>
                                        <p:cTn id="58" dur="250" autoRev="1" fill="hold"/>
                                        <p:tgtEl>
                                          <p:spTgt spid="28"/>
                                        </p:tgtEl>
                                      </p:cBhvr>
                                      <p:by x="105000" y="105000"/>
                                    </p:animScale>
                                  </p:childTnLst>
                                </p:cTn>
                              </p:par>
                            </p:childTnLst>
                          </p:cTn>
                        </p:par>
                        <p:par>
                          <p:cTn id="59" fill="hold">
                            <p:stCondLst>
                              <p:cond delay="1000"/>
                            </p:stCondLst>
                            <p:childTnLst>
                              <p:par>
                                <p:cTn id="60" presetID="26" presetClass="emph" presetSubtype="0" fill="hold" nodeType="afterEffect">
                                  <p:stCondLst>
                                    <p:cond delay="0"/>
                                  </p:stCondLst>
                                  <p:childTnLst>
                                    <p:animEffect transition="out" filter="fade">
                                      <p:cBhvr>
                                        <p:cTn id="61" dur="500" tmFilter="0, 0; .2, .5; .8, .5; 1, 0"/>
                                        <p:tgtEl>
                                          <p:spTgt spid="19"/>
                                        </p:tgtEl>
                                      </p:cBhvr>
                                    </p:animEffect>
                                    <p:animScale>
                                      <p:cBhvr>
                                        <p:cTn id="62" dur="250" autoRev="1" fill="hold"/>
                                        <p:tgtEl>
                                          <p:spTgt spid="19"/>
                                        </p:tgtEl>
                                      </p:cBhvr>
                                      <p:by x="105000" y="105000"/>
                                    </p:animScale>
                                  </p:childTnLst>
                                </p:cTn>
                              </p:par>
                            </p:childTnLst>
                          </p:cTn>
                        </p:par>
                        <p:par>
                          <p:cTn id="63" fill="hold">
                            <p:stCondLst>
                              <p:cond delay="1500"/>
                            </p:stCondLst>
                            <p:childTnLst>
                              <p:par>
                                <p:cTn id="64" presetID="26" presetClass="emph" presetSubtype="0" fill="hold" nodeType="afterEffect">
                                  <p:stCondLst>
                                    <p:cond delay="0"/>
                                  </p:stCondLst>
                                  <p:childTnLst>
                                    <p:animEffect transition="out" filter="fade">
                                      <p:cBhvr>
                                        <p:cTn id="65" dur="500" tmFilter="0, 0; .2, .5; .8, .5; 1, 0"/>
                                        <p:tgtEl>
                                          <p:spTgt spid="20"/>
                                        </p:tgtEl>
                                      </p:cBhvr>
                                    </p:animEffect>
                                    <p:animScale>
                                      <p:cBhvr>
                                        <p:cTn id="66" dur="250" autoRev="1" fill="hold"/>
                                        <p:tgtEl>
                                          <p:spTgt spid="20"/>
                                        </p:tgtEl>
                                      </p:cBhvr>
                                      <p:by x="105000" y="105000"/>
                                    </p:animScale>
                                  </p:childTnLst>
                                </p:cTn>
                              </p:par>
                            </p:childTnLst>
                          </p:cTn>
                        </p:par>
                        <p:par>
                          <p:cTn id="67" fill="hold">
                            <p:stCondLst>
                              <p:cond delay="2000"/>
                            </p:stCondLst>
                            <p:childTnLst>
                              <p:par>
                                <p:cTn id="68" presetID="26" presetClass="emph" presetSubtype="0" fill="hold" nodeType="afterEffect">
                                  <p:stCondLst>
                                    <p:cond delay="0"/>
                                  </p:stCondLst>
                                  <p:childTnLst>
                                    <p:animEffect transition="out" filter="fade">
                                      <p:cBhvr>
                                        <p:cTn id="69" dur="500" tmFilter="0, 0; .2, .5; .8, .5; 1, 0"/>
                                        <p:tgtEl>
                                          <p:spTgt spid="21"/>
                                        </p:tgtEl>
                                      </p:cBhvr>
                                    </p:animEffect>
                                    <p:animScale>
                                      <p:cBhvr>
                                        <p:cTn id="70" dur="250" autoRev="1" fill="hold"/>
                                        <p:tgtEl>
                                          <p:spTgt spid="21"/>
                                        </p:tgtEl>
                                      </p:cBhvr>
                                      <p:by x="105000" y="105000"/>
                                    </p:animScale>
                                  </p:childTnLst>
                                </p:cTn>
                              </p:par>
                            </p:childTnLst>
                          </p:cTn>
                        </p:par>
                        <p:par>
                          <p:cTn id="71" fill="hold">
                            <p:stCondLst>
                              <p:cond delay="2500"/>
                            </p:stCondLst>
                            <p:childTnLst>
                              <p:par>
                                <p:cTn id="72" presetID="26" presetClass="emph" presetSubtype="0" fill="hold" nodeType="afterEffect">
                                  <p:stCondLst>
                                    <p:cond delay="0"/>
                                  </p:stCondLst>
                                  <p:childTnLst>
                                    <p:animEffect transition="out" filter="fade">
                                      <p:cBhvr>
                                        <p:cTn id="73" dur="500" tmFilter="0, 0; .2, .5; .8, .5; 1, 0"/>
                                        <p:tgtEl>
                                          <p:spTgt spid="25"/>
                                        </p:tgtEl>
                                      </p:cBhvr>
                                    </p:animEffect>
                                    <p:animScale>
                                      <p:cBhvr>
                                        <p:cTn id="74" dur="250" autoRev="1" fill="hold"/>
                                        <p:tgtEl>
                                          <p:spTgt spid="25"/>
                                        </p:tgtEl>
                                      </p:cBhvr>
                                      <p:by x="105000" y="105000"/>
                                    </p:animScale>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grpId="0" nodeType="click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fade">
                                      <p:cBhvr>
                                        <p:cTn id="79" dur="1000"/>
                                        <p:tgtEl>
                                          <p:spTgt spid="27"/>
                                        </p:tgtEl>
                                      </p:cBhvr>
                                    </p:animEffect>
                                  </p:childTnLst>
                                </p:cTn>
                              </p:par>
                            </p:childTnLst>
                          </p:cTn>
                        </p:par>
                        <p:par>
                          <p:cTn id="80" fill="hold">
                            <p:stCondLst>
                              <p:cond delay="1000"/>
                            </p:stCondLst>
                            <p:childTnLst>
                              <p:par>
                                <p:cTn id="81" presetID="10" presetClass="entr" presetSubtype="0" fill="hold" grpId="0" nodeType="after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fade">
                                      <p:cBhvr>
                                        <p:cTn id="83" dur="500"/>
                                        <p:tgtEl>
                                          <p:spTgt spid="30"/>
                                        </p:tgtEl>
                                      </p:cBhvr>
                                    </p:animEffect>
                                  </p:childTnLst>
                                </p:cTn>
                              </p:par>
                            </p:childTnLst>
                          </p:cTn>
                        </p:par>
                      </p:childTnLst>
                    </p:cTn>
                  </p:par>
                  <p:par>
                    <p:cTn id="84" fill="hold">
                      <p:stCondLst>
                        <p:cond delay="indefinite"/>
                      </p:stCondLst>
                      <p:childTnLst>
                        <p:par>
                          <p:cTn id="85" fill="hold">
                            <p:stCondLst>
                              <p:cond delay="0"/>
                            </p:stCondLst>
                            <p:childTnLst>
                              <p:par>
                                <p:cTn id="86" presetID="10" presetClass="exit" presetSubtype="0" fill="hold" nodeType="clickEffect">
                                  <p:stCondLst>
                                    <p:cond delay="0"/>
                                  </p:stCondLst>
                                  <p:childTnLst>
                                    <p:animEffect transition="out" filter="fade">
                                      <p:cBhvr>
                                        <p:cTn id="87" dur="500"/>
                                        <p:tgtEl>
                                          <p:spTgt spid="19"/>
                                        </p:tgtEl>
                                      </p:cBhvr>
                                    </p:animEffect>
                                    <p:set>
                                      <p:cBhvr>
                                        <p:cTn id="88" dur="1" fill="hold">
                                          <p:stCondLst>
                                            <p:cond delay="499"/>
                                          </p:stCondLst>
                                        </p:cTn>
                                        <p:tgtEl>
                                          <p:spTgt spid="19"/>
                                        </p:tgtEl>
                                        <p:attrNameLst>
                                          <p:attrName>style.visibility</p:attrName>
                                        </p:attrNameLst>
                                      </p:cBhvr>
                                      <p:to>
                                        <p:strVal val="hidden"/>
                                      </p:to>
                                    </p:set>
                                  </p:childTnLst>
                                </p:cTn>
                              </p:par>
                              <p:par>
                                <p:cTn id="89" presetID="10" presetClass="exit" presetSubtype="0" fill="hold" nodeType="withEffect">
                                  <p:stCondLst>
                                    <p:cond delay="0"/>
                                  </p:stCondLst>
                                  <p:childTnLst>
                                    <p:animEffect transition="out" filter="fade">
                                      <p:cBhvr>
                                        <p:cTn id="90" dur="500"/>
                                        <p:tgtEl>
                                          <p:spTgt spid="20"/>
                                        </p:tgtEl>
                                      </p:cBhvr>
                                    </p:animEffect>
                                    <p:set>
                                      <p:cBhvr>
                                        <p:cTn id="91" dur="1" fill="hold">
                                          <p:stCondLst>
                                            <p:cond delay="499"/>
                                          </p:stCondLst>
                                        </p:cTn>
                                        <p:tgtEl>
                                          <p:spTgt spid="20"/>
                                        </p:tgtEl>
                                        <p:attrNameLst>
                                          <p:attrName>style.visibility</p:attrName>
                                        </p:attrNameLst>
                                      </p:cBhvr>
                                      <p:to>
                                        <p:strVal val="hidden"/>
                                      </p:to>
                                    </p:set>
                                  </p:childTnLst>
                                </p:cTn>
                              </p:par>
                              <p:par>
                                <p:cTn id="92" presetID="10" presetClass="exit" presetSubtype="0" fill="hold" nodeType="withEffect">
                                  <p:stCondLst>
                                    <p:cond delay="0"/>
                                  </p:stCondLst>
                                  <p:childTnLst>
                                    <p:animEffect transition="out" filter="fade">
                                      <p:cBhvr>
                                        <p:cTn id="93" dur="500"/>
                                        <p:tgtEl>
                                          <p:spTgt spid="21"/>
                                        </p:tgtEl>
                                      </p:cBhvr>
                                    </p:animEffect>
                                    <p:set>
                                      <p:cBhvr>
                                        <p:cTn id="94" dur="1" fill="hold">
                                          <p:stCondLst>
                                            <p:cond delay="499"/>
                                          </p:stCondLst>
                                        </p:cTn>
                                        <p:tgtEl>
                                          <p:spTgt spid="21"/>
                                        </p:tgtEl>
                                        <p:attrNameLst>
                                          <p:attrName>style.visibility</p:attrName>
                                        </p:attrNameLst>
                                      </p:cBhvr>
                                      <p:to>
                                        <p:strVal val="hidden"/>
                                      </p:to>
                                    </p:set>
                                  </p:childTnLst>
                                </p:cTn>
                              </p:par>
                              <p:par>
                                <p:cTn id="95" presetID="10" presetClass="exit" presetSubtype="0" fill="hold" nodeType="withEffect">
                                  <p:stCondLst>
                                    <p:cond delay="0"/>
                                  </p:stCondLst>
                                  <p:childTnLst>
                                    <p:animEffect transition="out" filter="fade">
                                      <p:cBhvr>
                                        <p:cTn id="96" dur="500"/>
                                        <p:tgtEl>
                                          <p:spTgt spid="25"/>
                                        </p:tgtEl>
                                      </p:cBhvr>
                                    </p:animEffect>
                                    <p:set>
                                      <p:cBhvr>
                                        <p:cTn id="97" dur="1" fill="hold">
                                          <p:stCondLst>
                                            <p:cond delay="499"/>
                                          </p:stCondLst>
                                        </p:cTn>
                                        <p:tgtEl>
                                          <p:spTgt spid="25"/>
                                        </p:tgtEl>
                                        <p:attrNameLst>
                                          <p:attrName>style.visibility</p:attrName>
                                        </p:attrNameLst>
                                      </p:cBhvr>
                                      <p:to>
                                        <p:strVal val="hidden"/>
                                      </p:to>
                                    </p:set>
                                  </p:childTnLst>
                                </p:cTn>
                              </p:par>
                              <p:par>
                                <p:cTn id="98" presetID="10" presetClass="exit" presetSubtype="0" fill="hold" nodeType="withEffect">
                                  <p:stCondLst>
                                    <p:cond delay="0"/>
                                  </p:stCondLst>
                                  <p:childTnLst>
                                    <p:animEffect transition="out" filter="fade">
                                      <p:cBhvr>
                                        <p:cTn id="99" dur="500"/>
                                        <p:tgtEl>
                                          <p:spTgt spid="16"/>
                                        </p:tgtEl>
                                      </p:cBhvr>
                                    </p:animEffect>
                                    <p:set>
                                      <p:cBhvr>
                                        <p:cTn id="100" dur="1" fill="hold">
                                          <p:stCondLst>
                                            <p:cond delay="499"/>
                                          </p:stCondLst>
                                        </p:cTn>
                                        <p:tgtEl>
                                          <p:spTgt spid="16"/>
                                        </p:tgtEl>
                                        <p:attrNameLst>
                                          <p:attrName>style.visibility</p:attrName>
                                        </p:attrNameLst>
                                      </p:cBhvr>
                                      <p:to>
                                        <p:strVal val="hidden"/>
                                      </p:to>
                                    </p:set>
                                  </p:childTnLst>
                                </p:cTn>
                              </p:par>
                              <p:par>
                                <p:cTn id="101" presetID="10" presetClass="exit" presetSubtype="0" fill="hold" nodeType="withEffect">
                                  <p:stCondLst>
                                    <p:cond delay="0"/>
                                  </p:stCondLst>
                                  <p:childTnLst>
                                    <p:animEffect transition="out" filter="fade">
                                      <p:cBhvr>
                                        <p:cTn id="102" dur="500"/>
                                        <p:tgtEl>
                                          <p:spTgt spid="28"/>
                                        </p:tgtEl>
                                      </p:cBhvr>
                                    </p:animEffect>
                                    <p:set>
                                      <p:cBhvr>
                                        <p:cTn id="103" dur="1" fill="hold">
                                          <p:stCondLst>
                                            <p:cond delay="499"/>
                                          </p:stCondLst>
                                        </p:cTn>
                                        <p:tgtEl>
                                          <p:spTgt spid="28"/>
                                        </p:tgtEl>
                                        <p:attrNameLst>
                                          <p:attrName>style.visibility</p:attrName>
                                        </p:attrNameLst>
                                      </p:cBhvr>
                                      <p:to>
                                        <p:strVal val="hidden"/>
                                      </p:to>
                                    </p:set>
                                  </p:childTnLst>
                                </p:cTn>
                              </p:par>
                              <p:par>
                                <p:cTn id="104" presetID="10" presetClass="exit" presetSubtype="0" fill="hold" grpId="1" nodeType="withEffect">
                                  <p:stCondLst>
                                    <p:cond delay="0"/>
                                  </p:stCondLst>
                                  <p:childTnLst>
                                    <p:animEffect transition="out" filter="fade">
                                      <p:cBhvr>
                                        <p:cTn id="105" dur="500"/>
                                        <p:tgtEl>
                                          <p:spTgt spid="30"/>
                                        </p:tgtEl>
                                      </p:cBhvr>
                                    </p:animEffect>
                                    <p:set>
                                      <p:cBhvr>
                                        <p:cTn id="106" dur="1" fill="hold">
                                          <p:stCondLst>
                                            <p:cond delay="499"/>
                                          </p:stCondLst>
                                        </p:cTn>
                                        <p:tgtEl>
                                          <p:spTgt spid="30"/>
                                        </p:tgtEl>
                                        <p:attrNameLst>
                                          <p:attrName>style.visibility</p:attrName>
                                        </p:attrNameLst>
                                      </p:cBhvr>
                                      <p:to>
                                        <p:strVal val="hidden"/>
                                      </p:to>
                                    </p:set>
                                  </p:childTnLst>
                                </p:cTn>
                              </p:par>
                              <p:par>
                                <p:cTn id="107" presetID="37" presetClass="exit" presetSubtype="0" fill="hold" grpId="1" nodeType="withEffect">
                                  <p:stCondLst>
                                    <p:cond delay="0"/>
                                  </p:stCondLst>
                                  <p:childTnLst>
                                    <p:animEffect transition="out" filter="fade">
                                      <p:cBhvr>
                                        <p:cTn id="108" dur="1000"/>
                                        <p:tgtEl>
                                          <p:spTgt spid="27"/>
                                        </p:tgtEl>
                                      </p:cBhvr>
                                    </p:animEffect>
                                    <p:anim calcmode="lin" valueType="num">
                                      <p:cBhvr>
                                        <p:cTn id="109" dur="1000"/>
                                        <p:tgtEl>
                                          <p:spTgt spid="27"/>
                                        </p:tgtEl>
                                        <p:attrNameLst>
                                          <p:attrName>ppt_x</p:attrName>
                                        </p:attrNameLst>
                                      </p:cBhvr>
                                      <p:tavLst>
                                        <p:tav tm="0">
                                          <p:val>
                                            <p:strVal val="ppt_x"/>
                                          </p:val>
                                        </p:tav>
                                        <p:tav tm="100000">
                                          <p:val>
                                            <p:strVal val="ppt_x"/>
                                          </p:val>
                                        </p:tav>
                                      </p:tavLst>
                                    </p:anim>
                                    <p:anim calcmode="lin" valueType="num">
                                      <p:cBhvr>
                                        <p:cTn id="110" dur="100" decel="100000"/>
                                        <p:tgtEl>
                                          <p:spTgt spid="27"/>
                                        </p:tgtEl>
                                        <p:attrNameLst>
                                          <p:attrName>ppt_y</p:attrName>
                                        </p:attrNameLst>
                                      </p:cBhvr>
                                      <p:tavLst>
                                        <p:tav tm="0">
                                          <p:val>
                                            <p:strVal val="ppt_y"/>
                                          </p:val>
                                        </p:tav>
                                        <p:tav tm="100000">
                                          <p:val>
                                            <p:strVal val="ppt_y-.03"/>
                                          </p:val>
                                        </p:tav>
                                      </p:tavLst>
                                    </p:anim>
                                    <p:anim calcmode="lin" valueType="num">
                                      <p:cBhvr>
                                        <p:cTn id="111" dur="900" accel="100000">
                                          <p:stCondLst>
                                            <p:cond delay="100"/>
                                          </p:stCondLst>
                                        </p:cTn>
                                        <p:tgtEl>
                                          <p:spTgt spid="27"/>
                                        </p:tgtEl>
                                        <p:attrNameLst>
                                          <p:attrName>ppt_y</p:attrName>
                                        </p:attrNameLst>
                                      </p:cBhvr>
                                      <p:tavLst>
                                        <p:tav tm="0">
                                          <p:val>
                                            <p:strVal val="ppt_y"/>
                                          </p:val>
                                        </p:tav>
                                        <p:tav tm="100000">
                                          <p:val>
                                            <p:strVal val="ppt_y+1"/>
                                          </p:val>
                                        </p:tav>
                                      </p:tavLst>
                                    </p:anim>
                                    <p:set>
                                      <p:cBhvr>
                                        <p:cTn id="112" dur="1" fill="hold">
                                          <p:stCondLst>
                                            <p:cond delay="999"/>
                                          </p:stCondLst>
                                        </p:cTn>
                                        <p:tgtEl>
                                          <p:spTgt spid="27"/>
                                        </p:tgtEl>
                                        <p:attrNameLst>
                                          <p:attrName>style.visibility</p:attrName>
                                        </p:attrNameLst>
                                      </p:cBhvr>
                                      <p:to>
                                        <p:strVal val="hidden"/>
                                      </p:to>
                                    </p:set>
                                  </p:childTnLst>
                                </p:cTn>
                              </p:par>
                            </p:childTnLst>
                          </p:cTn>
                        </p:par>
                        <p:par>
                          <p:cTn id="113" fill="hold">
                            <p:stCondLst>
                              <p:cond delay="1000"/>
                            </p:stCondLst>
                            <p:childTnLst>
                              <p:par>
                                <p:cTn id="114" presetID="10" presetClass="entr" presetSubtype="0" fill="hold" nodeType="afterEffect">
                                  <p:stCondLst>
                                    <p:cond delay="0"/>
                                  </p:stCondLst>
                                  <p:childTnLst>
                                    <p:set>
                                      <p:cBhvr>
                                        <p:cTn id="115" dur="1" fill="hold">
                                          <p:stCondLst>
                                            <p:cond delay="0"/>
                                          </p:stCondLst>
                                        </p:cTn>
                                        <p:tgtEl>
                                          <p:spTgt spid="26"/>
                                        </p:tgtEl>
                                        <p:attrNameLst>
                                          <p:attrName>style.visibility</p:attrName>
                                        </p:attrNameLst>
                                      </p:cBhvr>
                                      <p:to>
                                        <p:strVal val="visible"/>
                                      </p:to>
                                    </p:set>
                                    <p:animEffect transition="in" filter="fade">
                                      <p:cBhvr>
                                        <p:cTn id="116" dur="500"/>
                                        <p:tgtEl>
                                          <p:spTgt spid="26"/>
                                        </p:tgtEl>
                                      </p:cBhvr>
                                    </p:animEffect>
                                  </p:childTnLst>
                                </p:cTn>
                              </p:par>
                            </p:childTnLst>
                          </p:cTn>
                        </p:par>
                      </p:childTnLst>
                    </p:cTn>
                  </p:par>
                  <p:par>
                    <p:cTn id="117" fill="hold">
                      <p:stCondLst>
                        <p:cond delay="indefinite"/>
                      </p:stCondLst>
                      <p:childTnLst>
                        <p:par>
                          <p:cTn id="118" fill="hold">
                            <p:stCondLst>
                              <p:cond delay="0"/>
                            </p:stCondLst>
                            <p:childTnLst>
                              <p:par>
                                <p:cTn id="119" presetID="10" presetClass="entr" presetSubtype="0" fill="hold" grpId="0" nodeType="clickEffect">
                                  <p:stCondLst>
                                    <p:cond delay="0"/>
                                  </p:stCondLst>
                                  <p:childTnLst>
                                    <p:set>
                                      <p:cBhvr>
                                        <p:cTn id="120" dur="1" fill="hold">
                                          <p:stCondLst>
                                            <p:cond delay="0"/>
                                          </p:stCondLst>
                                        </p:cTn>
                                        <p:tgtEl>
                                          <p:spTgt spid="23"/>
                                        </p:tgtEl>
                                        <p:attrNameLst>
                                          <p:attrName>style.visibility</p:attrName>
                                        </p:attrNameLst>
                                      </p:cBhvr>
                                      <p:to>
                                        <p:strVal val="visible"/>
                                      </p:to>
                                    </p:set>
                                    <p:animEffect transition="in" filter="fade">
                                      <p:cBhvr>
                                        <p:cTn id="121" dur="500"/>
                                        <p:tgtEl>
                                          <p:spTgt spid="23"/>
                                        </p:tgtEl>
                                      </p:cBhvr>
                                    </p:animEffect>
                                  </p:childTnLst>
                                </p:cTn>
                              </p:par>
                            </p:childTnLst>
                          </p:cTn>
                        </p:par>
                        <p:par>
                          <p:cTn id="122" fill="hold">
                            <p:stCondLst>
                              <p:cond delay="500"/>
                            </p:stCondLst>
                            <p:childTnLst>
                              <p:par>
                                <p:cTn id="123" presetID="10" presetClass="entr" presetSubtype="0" fill="hold" grpId="0" nodeType="afterEffect">
                                  <p:stCondLst>
                                    <p:cond delay="0"/>
                                  </p:stCondLst>
                                  <p:childTnLst>
                                    <p:set>
                                      <p:cBhvr>
                                        <p:cTn id="124" dur="1" fill="hold">
                                          <p:stCondLst>
                                            <p:cond delay="0"/>
                                          </p:stCondLst>
                                        </p:cTn>
                                        <p:tgtEl>
                                          <p:spTgt spid="22"/>
                                        </p:tgtEl>
                                        <p:attrNameLst>
                                          <p:attrName>style.visibility</p:attrName>
                                        </p:attrNameLst>
                                      </p:cBhvr>
                                      <p:to>
                                        <p:strVal val="visible"/>
                                      </p:to>
                                    </p:set>
                                    <p:animEffect transition="in" filter="fade">
                                      <p:cBhvr>
                                        <p:cTn id="125" dur="500"/>
                                        <p:tgtEl>
                                          <p:spTgt spid="22"/>
                                        </p:tgtEl>
                                      </p:cBhvr>
                                    </p:animEffect>
                                  </p:childTnLst>
                                </p:cTn>
                              </p:par>
                            </p:childTnLst>
                          </p:cTn>
                        </p:par>
                        <p:par>
                          <p:cTn id="126" fill="hold">
                            <p:stCondLst>
                              <p:cond delay="1000"/>
                            </p:stCondLst>
                            <p:childTnLst>
                              <p:par>
                                <p:cTn id="127" presetID="10" presetClass="entr" presetSubtype="0" fill="hold" grpId="0" nodeType="afterEffect">
                                  <p:stCondLst>
                                    <p:cond delay="0"/>
                                  </p:stCondLst>
                                  <p:childTnLst>
                                    <p:set>
                                      <p:cBhvr>
                                        <p:cTn id="128" dur="1" fill="hold">
                                          <p:stCondLst>
                                            <p:cond delay="0"/>
                                          </p:stCondLst>
                                        </p:cTn>
                                        <p:tgtEl>
                                          <p:spTgt spid="24"/>
                                        </p:tgtEl>
                                        <p:attrNameLst>
                                          <p:attrName>style.visibility</p:attrName>
                                        </p:attrNameLst>
                                      </p:cBhvr>
                                      <p:to>
                                        <p:strVal val="visible"/>
                                      </p:to>
                                    </p:set>
                                    <p:animEffect transition="in" filter="fade">
                                      <p:cBhvr>
                                        <p:cTn id="129"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7" grpId="0" animBg="1"/>
      <p:bldP spid="27" grpId="1" animBg="1"/>
      <p:bldP spid="30" grpId="0"/>
      <p:bldP spid="30" grpId="1"/>
      <p:bldP spid="17" grpId="0" build="allAtOnce"/>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A2617EA0-952B-4242-A293-4B20F95EAB57}"/>
              </a:ext>
            </a:extLst>
          </p:cNvPr>
          <p:cNvSpPr>
            <a:spLocks noGrp="1"/>
          </p:cNvSpPr>
          <p:nvPr>
            <p:ph type="title" hasCustomPrompt="1"/>
          </p:nvPr>
        </p:nvSpPr>
        <p:spPr>
          <a:xfrm>
            <a:off x="2671282" y="524256"/>
            <a:ext cx="8682518" cy="938785"/>
          </a:xfrm>
          <a:prstGeom prst="rect">
            <a:avLst/>
          </a:prstGeom>
        </p:spPr>
        <p:txBody>
          <a:bodyPr anchor="ctr" anchorCtr="0"/>
          <a:lstStyle>
            <a:lvl1pPr algn="ctr">
              <a:lnSpc>
                <a:spcPct val="70000"/>
              </a:lnSpc>
              <a:defRPr sz="4000" b="1" i="0" baseline="0">
                <a:solidFill>
                  <a:schemeClr val="bg1"/>
                </a:solidFill>
                <a:latin typeface="Arial" panose="020B0604020202020204" pitchFamily="34" charset="0"/>
              </a:defRPr>
            </a:lvl1pPr>
          </a:lstStyle>
          <a:p>
            <a:r>
              <a:rPr lang="en-US" dirty="0"/>
              <a:t>PURPOSE OF THE DEALING</a:t>
            </a:r>
          </a:p>
        </p:txBody>
      </p:sp>
      <p:grpSp>
        <p:nvGrpSpPr>
          <p:cNvPr id="9" name="Group 8"/>
          <p:cNvGrpSpPr/>
          <p:nvPr/>
        </p:nvGrpSpPr>
        <p:grpSpPr>
          <a:xfrm>
            <a:off x="1174656" y="3043202"/>
            <a:ext cx="1364104" cy="1628061"/>
            <a:chOff x="1174656" y="3043202"/>
            <a:chExt cx="1364104" cy="1628061"/>
          </a:xfrm>
        </p:grpSpPr>
        <p:grpSp>
          <p:nvGrpSpPr>
            <p:cNvPr id="2" name="Group 1"/>
            <p:cNvGrpSpPr/>
            <p:nvPr/>
          </p:nvGrpSpPr>
          <p:grpSpPr>
            <a:xfrm>
              <a:off x="1174656" y="3043202"/>
              <a:ext cx="1364104" cy="461665"/>
              <a:chOff x="534576" y="2555522"/>
              <a:chExt cx="1364104" cy="461665"/>
            </a:xfrm>
          </p:grpSpPr>
          <p:sp>
            <p:nvSpPr>
              <p:cNvPr id="26" name="TextBox 25">
                <a:extLst>
                  <a:ext uri="{FF2B5EF4-FFF2-40B4-BE49-F238E27FC236}">
                    <a16:creationId xmlns:a16="http://schemas.microsoft.com/office/drawing/2014/main" id="{E9152089-B3EC-2D40-9BB7-9E486F93751A}"/>
                  </a:ext>
                </a:extLst>
              </p:cNvPr>
              <p:cNvSpPr txBox="1"/>
              <p:nvPr/>
            </p:nvSpPr>
            <p:spPr>
              <a:xfrm>
                <a:off x="534576" y="2555522"/>
                <a:ext cx="1364104" cy="461665"/>
              </a:xfrm>
              <a:prstGeom prst="rect">
                <a:avLst/>
              </a:prstGeom>
              <a:noFill/>
            </p:spPr>
            <p:txBody>
              <a:bodyPr wrap="square" rtlCol="0">
                <a:spAutoFit/>
              </a:bodyPr>
              <a:lstStyle/>
              <a:p>
                <a:r>
                  <a:rPr lang="en-CA" sz="2400" dirty="0">
                    <a:solidFill>
                      <a:schemeClr val="bg2">
                        <a:lumMod val="10000"/>
                      </a:schemeClr>
                    </a:solidFill>
                    <a:ea typeface="Tahoma" panose="020B0604030504040204" pitchFamily="34" charset="0"/>
                    <a:cs typeface="Tahoma" panose="020B0604030504040204" pitchFamily="34" charset="0"/>
                  </a:rPr>
                  <a:t>Purpose</a:t>
                </a:r>
              </a:p>
            </p:txBody>
          </p:sp>
          <p:cxnSp>
            <p:nvCxnSpPr>
              <p:cNvPr id="27" name="Straight Connector 26"/>
              <p:cNvCxnSpPr/>
              <p:nvPr/>
            </p:nvCxnSpPr>
            <p:spPr>
              <a:xfrm>
                <a:off x="615389" y="2928820"/>
                <a:ext cx="1152000" cy="0"/>
              </a:xfrm>
              <a:prstGeom prst="line">
                <a:avLst/>
              </a:prstGeom>
              <a:ln w="28575">
                <a:solidFill>
                  <a:schemeClr val="tx1">
                    <a:lumMod val="65000"/>
                    <a:lumOff val="35000"/>
                  </a:schemeClr>
                </a:solidFill>
              </a:ln>
            </p:spPr>
            <p:style>
              <a:lnRef idx="1">
                <a:schemeClr val="dk1"/>
              </a:lnRef>
              <a:fillRef idx="0">
                <a:schemeClr val="dk1"/>
              </a:fillRef>
              <a:effectRef idx="0">
                <a:schemeClr val="dk1"/>
              </a:effectRef>
              <a:fontRef idx="minor">
                <a:schemeClr val="tx1"/>
              </a:fontRef>
            </p:style>
          </p:cxnSp>
        </p:grpSp>
        <p:pic>
          <p:nvPicPr>
            <p:cNvPr id="4" name="Picture 3">
              <a:extLst>
                <a:ext uri="{FF2B5EF4-FFF2-40B4-BE49-F238E27FC236}">
                  <a16:creationId xmlns:a16="http://schemas.microsoft.com/office/drawing/2014/main" id="{1603B910-F262-0E4B-9423-A496DC4FE46B}"/>
                </a:ext>
              </a:extLst>
            </p:cNvPr>
            <p:cNvPicPr>
              <a:picLocks noChangeAspect="1"/>
            </p:cNvPicPr>
            <p:nvPr/>
          </p:nvPicPr>
          <p:blipFill rotWithShape="1">
            <a:blip r:embed="rId3"/>
            <a:srcRect l="9437" t="8926" r="9389" b="21953"/>
            <a:stretch/>
          </p:blipFill>
          <p:spPr>
            <a:xfrm>
              <a:off x="1216628" y="3577198"/>
              <a:ext cx="1284841" cy="1094065"/>
            </a:xfrm>
            <a:prstGeom prst="rect">
              <a:avLst/>
            </a:prstGeom>
          </p:spPr>
        </p:pic>
      </p:grpSp>
      <p:sp>
        <p:nvSpPr>
          <p:cNvPr id="7" name="TextBox 6">
            <a:extLst>
              <a:ext uri="{FF2B5EF4-FFF2-40B4-BE49-F238E27FC236}">
                <a16:creationId xmlns:a16="http://schemas.microsoft.com/office/drawing/2014/main" id="{92882D97-B503-B846-83E7-332EEC655121}"/>
              </a:ext>
            </a:extLst>
          </p:cNvPr>
          <p:cNvSpPr txBox="1"/>
          <p:nvPr/>
        </p:nvSpPr>
        <p:spPr>
          <a:xfrm>
            <a:off x="4458481" y="2891473"/>
            <a:ext cx="6735823" cy="1200329"/>
          </a:xfrm>
          <a:prstGeom prst="rect">
            <a:avLst/>
          </a:prstGeom>
          <a:noFill/>
        </p:spPr>
        <p:txBody>
          <a:bodyPr wrap="square" rtlCol="0">
            <a:spAutoFit/>
          </a:bodyPr>
          <a:lstStyle/>
          <a:p>
            <a:pPr marL="285750" indent="-285750">
              <a:buFont typeface="Arial" panose="020B0604020202020204" pitchFamily="34" charset="0"/>
              <a:buChar char="•"/>
            </a:pPr>
            <a:r>
              <a:rPr lang="en-CA" sz="2400" dirty="0"/>
              <a:t>Consider the user’s real motivation</a:t>
            </a:r>
          </a:p>
          <a:p>
            <a:pPr marL="285750" indent="-285750">
              <a:buFont typeface="Arial" panose="020B0604020202020204" pitchFamily="34" charset="0"/>
              <a:buChar char="•"/>
            </a:pPr>
            <a:endParaRPr lang="en-CA" sz="2400" dirty="0"/>
          </a:p>
          <a:p>
            <a:pPr marL="285750" indent="-285750">
              <a:buFont typeface="Arial" panose="020B0604020202020204" pitchFamily="34" charset="0"/>
              <a:buChar char="•"/>
            </a:pPr>
            <a:r>
              <a:rPr lang="en-CA" sz="2400" dirty="0"/>
              <a:t>Consider safeguards under purpose</a:t>
            </a:r>
          </a:p>
        </p:txBody>
      </p:sp>
      <p:pic>
        <p:nvPicPr>
          <p:cNvPr id="8" name="Picture 7">
            <a:extLst>
              <a:ext uri="{FF2B5EF4-FFF2-40B4-BE49-F238E27FC236}">
                <a16:creationId xmlns:a16="http://schemas.microsoft.com/office/drawing/2014/main" id="{AC9C6E83-6F13-8B42-BD06-0639A25784E9}"/>
              </a:ext>
            </a:extLst>
          </p:cNvPr>
          <p:cNvPicPr>
            <a:picLocks noChangeAspect="1"/>
          </p:cNvPicPr>
          <p:nvPr/>
        </p:nvPicPr>
        <p:blipFill>
          <a:blip r:embed="rId4"/>
          <a:stretch>
            <a:fillRect/>
          </a:stretch>
        </p:blipFill>
        <p:spPr>
          <a:xfrm rot="20559010">
            <a:off x="3850023" y="4836088"/>
            <a:ext cx="1127739" cy="819390"/>
          </a:xfrm>
          <a:prstGeom prst="rect">
            <a:avLst/>
          </a:prstGeom>
        </p:spPr>
      </p:pic>
      <p:pic>
        <p:nvPicPr>
          <p:cNvPr id="10" name="Picture 9">
            <a:extLst>
              <a:ext uri="{FF2B5EF4-FFF2-40B4-BE49-F238E27FC236}">
                <a16:creationId xmlns:a16="http://schemas.microsoft.com/office/drawing/2014/main" id="{51954852-EA40-7A41-B35D-0CFE263B9C74}"/>
              </a:ext>
            </a:extLst>
          </p:cNvPr>
          <p:cNvPicPr>
            <a:picLocks noChangeAspect="1"/>
          </p:cNvPicPr>
          <p:nvPr/>
        </p:nvPicPr>
        <p:blipFill>
          <a:blip r:embed="rId5"/>
          <a:srcRect/>
          <a:stretch/>
        </p:blipFill>
        <p:spPr>
          <a:xfrm>
            <a:off x="7246116" y="4671263"/>
            <a:ext cx="1457068" cy="1200330"/>
          </a:xfrm>
          <a:prstGeom prst="rect">
            <a:avLst/>
          </a:prstGeom>
        </p:spPr>
      </p:pic>
      <p:pic>
        <p:nvPicPr>
          <p:cNvPr id="12" name="Picture 11" descr="A close up of a logo&#10;&#10;Description automatically generated">
            <a:extLst>
              <a:ext uri="{FF2B5EF4-FFF2-40B4-BE49-F238E27FC236}">
                <a16:creationId xmlns:a16="http://schemas.microsoft.com/office/drawing/2014/main" id="{A20511B4-A1BD-E942-9117-746AF6A29556}"/>
              </a:ext>
            </a:extLst>
          </p:cNvPr>
          <p:cNvPicPr>
            <a:picLocks noChangeAspect="1"/>
          </p:cNvPicPr>
          <p:nvPr/>
        </p:nvPicPr>
        <p:blipFill>
          <a:blip r:embed="rId6"/>
          <a:stretch>
            <a:fillRect/>
          </a:stretch>
        </p:blipFill>
        <p:spPr>
          <a:xfrm>
            <a:off x="2916087" y="5720660"/>
            <a:ext cx="2265327" cy="847864"/>
          </a:xfrm>
          <a:prstGeom prst="rect">
            <a:avLst/>
          </a:prstGeom>
        </p:spPr>
      </p:pic>
      <p:pic>
        <p:nvPicPr>
          <p:cNvPr id="14" name="Picture 13" descr="A picture containing drawing&#10;&#10;Description automatically generated">
            <a:extLst>
              <a:ext uri="{FF2B5EF4-FFF2-40B4-BE49-F238E27FC236}">
                <a16:creationId xmlns:a16="http://schemas.microsoft.com/office/drawing/2014/main" id="{6D884638-AED6-4F48-818B-115B5C3A01EF}"/>
              </a:ext>
            </a:extLst>
          </p:cNvPr>
          <p:cNvPicPr>
            <a:picLocks noChangeAspect="1"/>
          </p:cNvPicPr>
          <p:nvPr/>
        </p:nvPicPr>
        <p:blipFill>
          <a:blip r:embed="rId7"/>
          <a:stretch>
            <a:fillRect/>
          </a:stretch>
        </p:blipFill>
        <p:spPr>
          <a:xfrm>
            <a:off x="5087922" y="4671263"/>
            <a:ext cx="2176543" cy="2080046"/>
          </a:xfrm>
          <a:prstGeom prst="rect">
            <a:avLst/>
          </a:prstGeom>
        </p:spPr>
      </p:pic>
      <p:pic>
        <p:nvPicPr>
          <p:cNvPr id="15" name="Picture 14" descr="A close up of a logo&#10;&#10;Description automatically generated">
            <a:extLst>
              <a:ext uri="{FF2B5EF4-FFF2-40B4-BE49-F238E27FC236}">
                <a16:creationId xmlns:a16="http://schemas.microsoft.com/office/drawing/2014/main" id="{35F3665F-1D7A-E540-BE9B-F93D5716E301}"/>
              </a:ext>
            </a:extLst>
          </p:cNvPr>
          <p:cNvPicPr>
            <a:picLocks noChangeAspect="1"/>
          </p:cNvPicPr>
          <p:nvPr/>
        </p:nvPicPr>
        <p:blipFill>
          <a:blip r:embed="rId6"/>
          <a:stretch>
            <a:fillRect/>
          </a:stretch>
        </p:blipFill>
        <p:spPr>
          <a:xfrm flipH="1">
            <a:off x="7010588" y="5790300"/>
            <a:ext cx="2158194" cy="807766"/>
          </a:xfrm>
          <a:prstGeom prst="rect">
            <a:avLst/>
          </a:prstGeom>
        </p:spPr>
      </p:pic>
      <p:sp>
        <p:nvSpPr>
          <p:cNvPr id="16" name="TextBox 15">
            <a:extLst>
              <a:ext uri="{FF2B5EF4-FFF2-40B4-BE49-F238E27FC236}">
                <a16:creationId xmlns:a16="http://schemas.microsoft.com/office/drawing/2014/main" id="{B9E63106-0F38-7F46-9FF9-FA1FCD886D52}"/>
              </a:ext>
            </a:extLst>
          </p:cNvPr>
          <p:cNvSpPr txBox="1"/>
          <p:nvPr/>
        </p:nvSpPr>
        <p:spPr>
          <a:xfrm>
            <a:off x="2794000" y="2082800"/>
            <a:ext cx="7162800" cy="461665"/>
          </a:xfrm>
          <a:prstGeom prst="rect">
            <a:avLst/>
          </a:prstGeom>
          <a:noFill/>
        </p:spPr>
        <p:txBody>
          <a:bodyPr wrap="square" rtlCol="0">
            <a:spAutoFit/>
          </a:bodyPr>
          <a:lstStyle/>
          <a:p>
            <a:r>
              <a:rPr lang="en-US" sz="2400" dirty="0"/>
              <a:t>Guidance based on Supreme Court decisions:</a:t>
            </a:r>
          </a:p>
        </p:txBody>
      </p:sp>
    </p:spTree>
    <p:extLst>
      <p:ext uri="{BB962C8B-B14F-4D97-AF65-F5344CB8AC3E}">
        <p14:creationId xmlns:p14="http://schemas.microsoft.com/office/powerpoint/2010/main" val="321214397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par>
                                <p:cTn id="13" presetID="10"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par>
                                <p:cTn id="21" presetID="10" presetClass="entr" presetSubtype="0" fill="hold" nodeType="with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500"/>
                                        <p:tgtEl>
                                          <p:spTgt spid="15"/>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xit" presetSubtype="0" fill="hold" nodeType="clickEffect">
                                  <p:stCondLst>
                                    <p:cond delay="0"/>
                                  </p:stCondLst>
                                  <p:childTnLst>
                                    <p:animEffect transition="out" filter="fade">
                                      <p:cBhvr>
                                        <p:cTn id="27" dur="500"/>
                                        <p:tgtEl>
                                          <p:spTgt spid="8"/>
                                        </p:tgtEl>
                                      </p:cBhvr>
                                    </p:animEffect>
                                    <p:set>
                                      <p:cBhvr>
                                        <p:cTn id="28" dur="1" fill="hold">
                                          <p:stCondLst>
                                            <p:cond delay="499"/>
                                          </p:stCondLst>
                                        </p:cTn>
                                        <p:tgtEl>
                                          <p:spTgt spid="8"/>
                                        </p:tgtEl>
                                        <p:attrNameLst>
                                          <p:attrName>style.visibility</p:attrName>
                                        </p:attrNameLst>
                                      </p:cBhvr>
                                      <p:to>
                                        <p:strVal val="hidden"/>
                                      </p:to>
                                    </p:set>
                                  </p:childTnLst>
                                </p:cTn>
                              </p:par>
                              <p:par>
                                <p:cTn id="29" presetID="10" presetClass="exit" presetSubtype="0" fill="hold" nodeType="withEffect">
                                  <p:stCondLst>
                                    <p:cond delay="0"/>
                                  </p:stCondLst>
                                  <p:childTnLst>
                                    <p:animEffect transition="out" filter="fade">
                                      <p:cBhvr>
                                        <p:cTn id="30" dur="500"/>
                                        <p:tgtEl>
                                          <p:spTgt spid="15"/>
                                        </p:tgtEl>
                                      </p:cBhvr>
                                    </p:animEffect>
                                    <p:set>
                                      <p:cBhvr>
                                        <p:cTn id="31" dur="1" fill="hold">
                                          <p:stCondLst>
                                            <p:cond delay="499"/>
                                          </p:stCondLst>
                                        </p:cTn>
                                        <p:tgtEl>
                                          <p:spTgt spid="15"/>
                                        </p:tgtEl>
                                        <p:attrNameLst>
                                          <p:attrName>style.visibility</p:attrName>
                                        </p:attrNameLst>
                                      </p:cBhvr>
                                      <p:to>
                                        <p:strVal val="hidden"/>
                                      </p:to>
                                    </p:set>
                                  </p:childTnLst>
                                </p:cTn>
                              </p:par>
                              <p:par>
                                <p:cTn id="32" presetID="10" presetClass="exit" presetSubtype="0" fill="hold" nodeType="withEffect">
                                  <p:stCondLst>
                                    <p:cond delay="0"/>
                                  </p:stCondLst>
                                  <p:childTnLst>
                                    <p:animEffect transition="out" filter="fade">
                                      <p:cBhvr>
                                        <p:cTn id="33" dur="500"/>
                                        <p:tgtEl>
                                          <p:spTgt spid="12"/>
                                        </p:tgtEl>
                                      </p:cBhvr>
                                    </p:animEffect>
                                    <p:set>
                                      <p:cBhvr>
                                        <p:cTn id="34" dur="1" fill="hold">
                                          <p:stCondLst>
                                            <p:cond delay="499"/>
                                          </p:stCondLst>
                                        </p:cTn>
                                        <p:tgtEl>
                                          <p:spTgt spid="12"/>
                                        </p:tgtEl>
                                        <p:attrNameLst>
                                          <p:attrName>style.visibility</p:attrName>
                                        </p:attrNameLst>
                                      </p:cBhvr>
                                      <p:to>
                                        <p:strVal val="hidden"/>
                                      </p:to>
                                    </p:set>
                                  </p:childTnLst>
                                </p:cTn>
                              </p:par>
                              <p:par>
                                <p:cTn id="35" presetID="10" presetClass="exit" presetSubtype="0" fill="hold" nodeType="withEffect">
                                  <p:stCondLst>
                                    <p:cond delay="0"/>
                                  </p:stCondLst>
                                  <p:childTnLst>
                                    <p:animEffect transition="out" filter="fade">
                                      <p:cBhvr>
                                        <p:cTn id="36" dur="500"/>
                                        <p:tgtEl>
                                          <p:spTgt spid="10"/>
                                        </p:tgtEl>
                                      </p:cBhvr>
                                    </p:animEffect>
                                    <p:set>
                                      <p:cBhvr>
                                        <p:cTn id="37" dur="1" fill="hold">
                                          <p:stCondLst>
                                            <p:cond delay="499"/>
                                          </p:stCondLst>
                                        </p:cTn>
                                        <p:tgtEl>
                                          <p:spTgt spid="10"/>
                                        </p:tgtEl>
                                        <p:attrNameLst>
                                          <p:attrName>style.visibility</p:attrName>
                                        </p:attrNameLst>
                                      </p:cBhvr>
                                      <p:to>
                                        <p:strVal val="hidden"/>
                                      </p:to>
                                    </p:set>
                                  </p:childTnLst>
                                </p:cTn>
                              </p:par>
                            </p:childTnLst>
                          </p:cTn>
                        </p:par>
                        <p:par>
                          <p:cTn id="38" fill="hold">
                            <p:stCondLst>
                              <p:cond delay="500"/>
                            </p:stCondLst>
                            <p:childTnLst>
                              <p:par>
                                <p:cTn id="39" presetID="10" presetClass="entr" presetSubtype="0" fill="hold" nodeType="afterEffect">
                                  <p:stCondLst>
                                    <p:cond delay="0"/>
                                  </p:stCondLst>
                                  <p:childTnLst>
                                    <p:set>
                                      <p:cBhvr>
                                        <p:cTn id="40" dur="1" fill="hold">
                                          <p:stCondLst>
                                            <p:cond delay="0"/>
                                          </p:stCondLst>
                                        </p:cTn>
                                        <p:tgtEl>
                                          <p:spTgt spid="7">
                                            <p:txEl>
                                              <p:pRg st="2" end="2"/>
                                            </p:txEl>
                                          </p:spTgt>
                                        </p:tgtEl>
                                        <p:attrNameLst>
                                          <p:attrName>style.visibility</p:attrName>
                                        </p:attrNameLst>
                                      </p:cBhvr>
                                      <p:to>
                                        <p:strVal val="visible"/>
                                      </p:to>
                                    </p:set>
                                    <p:animEffect transition="in" filter="fade">
                                      <p:cBhvr>
                                        <p:cTn id="41" dur="500"/>
                                        <p:tgtEl>
                                          <p:spTgt spid="7">
                                            <p:txEl>
                                              <p:pRg st="2" end="2"/>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2" presetClass="entr" presetSubtype="8" fill="hold" nodeType="click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additive="base">
                                        <p:cTn id="46" dur="500" fill="hold"/>
                                        <p:tgtEl>
                                          <p:spTgt spid="14"/>
                                        </p:tgtEl>
                                        <p:attrNameLst>
                                          <p:attrName>ppt_x</p:attrName>
                                        </p:attrNameLst>
                                      </p:cBhvr>
                                      <p:tavLst>
                                        <p:tav tm="0">
                                          <p:val>
                                            <p:strVal val="0-#ppt_w/2"/>
                                          </p:val>
                                        </p:tav>
                                        <p:tav tm="100000">
                                          <p:val>
                                            <p:strVal val="#ppt_x"/>
                                          </p:val>
                                        </p:tav>
                                      </p:tavLst>
                                    </p:anim>
                                    <p:anim calcmode="lin" valueType="num">
                                      <p:cBhvr additive="base">
                                        <p:cTn id="47"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A2617EA0-952B-4242-A293-4B20F95EAB57}"/>
              </a:ext>
            </a:extLst>
          </p:cNvPr>
          <p:cNvSpPr>
            <a:spLocks noGrp="1"/>
          </p:cNvSpPr>
          <p:nvPr>
            <p:ph type="title" hasCustomPrompt="1"/>
          </p:nvPr>
        </p:nvSpPr>
        <p:spPr>
          <a:xfrm>
            <a:off x="2671282" y="524256"/>
            <a:ext cx="8682518" cy="938785"/>
          </a:xfrm>
          <a:prstGeom prst="rect">
            <a:avLst/>
          </a:prstGeom>
        </p:spPr>
        <p:txBody>
          <a:bodyPr anchor="ctr" anchorCtr="0"/>
          <a:lstStyle>
            <a:lvl1pPr algn="ctr">
              <a:lnSpc>
                <a:spcPct val="70000"/>
              </a:lnSpc>
              <a:defRPr sz="4000" b="1" i="0" baseline="0">
                <a:solidFill>
                  <a:schemeClr val="bg1"/>
                </a:solidFill>
                <a:latin typeface="Arial" panose="020B0604020202020204" pitchFamily="34" charset="0"/>
              </a:defRPr>
            </a:lvl1pPr>
          </a:lstStyle>
          <a:p>
            <a:r>
              <a:rPr lang="en-US" dirty="0"/>
              <a:t>CHARACTER OF THE DEALING</a:t>
            </a:r>
          </a:p>
        </p:txBody>
      </p:sp>
      <p:pic>
        <p:nvPicPr>
          <p:cNvPr id="3" name="Picture 2">
            <a:extLst>
              <a:ext uri="{FF2B5EF4-FFF2-40B4-BE49-F238E27FC236}">
                <a16:creationId xmlns:a16="http://schemas.microsoft.com/office/drawing/2014/main" id="{45831FAA-C3DA-D74D-A66B-3C647A29F0A9}"/>
              </a:ext>
            </a:extLst>
          </p:cNvPr>
          <p:cNvPicPr>
            <a:picLocks noChangeAspect="1"/>
          </p:cNvPicPr>
          <p:nvPr/>
        </p:nvPicPr>
        <p:blipFill>
          <a:blip r:embed="rId3"/>
          <a:stretch>
            <a:fillRect/>
          </a:stretch>
        </p:blipFill>
        <p:spPr>
          <a:xfrm>
            <a:off x="1015190" y="3031343"/>
            <a:ext cx="1656092" cy="1551495"/>
          </a:xfrm>
          <a:prstGeom prst="rect">
            <a:avLst/>
          </a:prstGeom>
        </p:spPr>
      </p:pic>
      <p:sp>
        <p:nvSpPr>
          <p:cNvPr id="4" name="TextBox 3">
            <a:extLst>
              <a:ext uri="{FF2B5EF4-FFF2-40B4-BE49-F238E27FC236}">
                <a16:creationId xmlns:a16="http://schemas.microsoft.com/office/drawing/2014/main" id="{28CD7F35-2826-D64A-A698-8119EDFEC96F}"/>
              </a:ext>
            </a:extLst>
          </p:cNvPr>
          <p:cNvSpPr txBox="1"/>
          <p:nvPr/>
        </p:nvSpPr>
        <p:spPr>
          <a:xfrm>
            <a:off x="2794000" y="2082800"/>
            <a:ext cx="7162800" cy="461665"/>
          </a:xfrm>
          <a:prstGeom prst="rect">
            <a:avLst/>
          </a:prstGeom>
          <a:noFill/>
        </p:spPr>
        <p:txBody>
          <a:bodyPr wrap="square" rtlCol="0">
            <a:spAutoFit/>
          </a:bodyPr>
          <a:lstStyle/>
          <a:p>
            <a:r>
              <a:rPr lang="en-US" sz="2400" dirty="0"/>
              <a:t>Guidance based on Supreme Court decisions:</a:t>
            </a:r>
          </a:p>
        </p:txBody>
      </p:sp>
      <p:sp>
        <p:nvSpPr>
          <p:cNvPr id="5" name="TextBox 4">
            <a:extLst>
              <a:ext uri="{FF2B5EF4-FFF2-40B4-BE49-F238E27FC236}">
                <a16:creationId xmlns:a16="http://schemas.microsoft.com/office/drawing/2014/main" id="{7E8321A2-DA92-944C-97FE-D97C5ED944CE}"/>
              </a:ext>
            </a:extLst>
          </p:cNvPr>
          <p:cNvSpPr txBox="1"/>
          <p:nvPr/>
        </p:nvSpPr>
        <p:spPr>
          <a:xfrm>
            <a:off x="4458481" y="2891473"/>
            <a:ext cx="7162800" cy="4154984"/>
          </a:xfrm>
          <a:prstGeom prst="rect">
            <a:avLst/>
          </a:prstGeom>
          <a:noFill/>
        </p:spPr>
        <p:txBody>
          <a:bodyPr wrap="square" rtlCol="0">
            <a:spAutoFit/>
          </a:bodyPr>
          <a:lstStyle/>
          <a:p>
            <a:pPr marL="285750" indent="-285750">
              <a:buFont typeface="Arial" panose="020B0604020202020204" pitchFamily="34" charset="0"/>
              <a:buChar char="•"/>
            </a:pPr>
            <a:r>
              <a:rPr lang="en-CA" sz="2400" dirty="0"/>
              <a:t>Character refers to how the </a:t>
            </a:r>
            <a:r>
              <a:rPr lang="en-CA" sz="2400" dirty="0" smtClean="0"/>
              <a:t>work </a:t>
            </a:r>
            <a:r>
              <a:rPr lang="en-CA" sz="2400" dirty="0"/>
              <a:t>is dealt with </a:t>
            </a:r>
          </a:p>
          <a:p>
            <a:pPr marL="285750" indent="-285750">
              <a:buFont typeface="Arial" panose="020B0604020202020204" pitchFamily="34" charset="0"/>
              <a:buChar char="•"/>
            </a:pPr>
            <a:endParaRPr lang="en-CA" sz="2400" dirty="0"/>
          </a:p>
          <a:p>
            <a:pPr marL="285750" indent="-285750">
              <a:buFont typeface="Arial" panose="020B0604020202020204" pitchFamily="34" charset="0"/>
              <a:buChar char="•"/>
            </a:pPr>
            <a:r>
              <a:rPr lang="en-CA" sz="2400" dirty="0"/>
              <a:t>Consider how the work is distributed </a:t>
            </a:r>
            <a:r>
              <a:rPr lang="en-CA" sz="2400" dirty="0" smtClean="0"/>
              <a:t>(</a:t>
            </a:r>
            <a:r>
              <a:rPr lang="en-CA" sz="2400" dirty="0"/>
              <a:t>and the number of copies)</a:t>
            </a:r>
          </a:p>
          <a:p>
            <a:pPr marL="285750" indent="-285750">
              <a:buFont typeface="Arial" panose="020B0604020202020204" pitchFamily="34" charset="0"/>
              <a:buChar char="•"/>
            </a:pPr>
            <a:endParaRPr lang="en-CA" sz="2400" dirty="0"/>
          </a:p>
          <a:p>
            <a:pPr marL="285750" indent="-285750">
              <a:buFont typeface="Arial" panose="020B0604020202020204" pitchFamily="34" charset="0"/>
              <a:buChar char="•"/>
            </a:pPr>
            <a:r>
              <a:rPr lang="en-CA" sz="2400" dirty="0"/>
              <a:t>Think about what happens to the work after it is used</a:t>
            </a:r>
          </a:p>
          <a:p>
            <a:pPr marL="285750" indent="-285750">
              <a:buFont typeface="Arial" panose="020B0604020202020204" pitchFamily="34" charset="0"/>
              <a:buChar char="•"/>
            </a:pPr>
            <a:endParaRPr lang="en-CA" sz="2400" dirty="0"/>
          </a:p>
          <a:p>
            <a:pPr marL="285750" indent="-285750">
              <a:buFont typeface="Arial" panose="020B0604020202020204" pitchFamily="34" charset="0"/>
              <a:buChar char="•"/>
            </a:pPr>
            <a:endParaRPr lang="en-CA" sz="2400" dirty="0"/>
          </a:p>
          <a:p>
            <a:pPr marL="285750" indent="-285750">
              <a:buFont typeface="Arial" panose="020B0604020202020204" pitchFamily="34" charset="0"/>
              <a:buChar char="•"/>
            </a:pPr>
            <a:endParaRPr lang="en-CA" sz="2400" dirty="0"/>
          </a:p>
          <a:p>
            <a:pPr marL="285750" indent="-285750">
              <a:buFont typeface="Arial" panose="020B0604020202020204" pitchFamily="34" charset="0"/>
              <a:buChar char="•"/>
            </a:pPr>
            <a:endParaRPr lang="en-CA" sz="2400" dirty="0"/>
          </a:p>
        </p:txBody>
      </p:sp>
      <p:pic>
        <p:nvPicPr>
          <p:cNvPr id="7" name="Picture 6">
            <a:extLst>
              <a:ext uri="{FF2B5EF4-FFF2-40B4-BE49-F238E27FC236}">
                <a16:creationId xmlns:a16="http://schemas.microsoft.com/office/drawing/2014/main" id="{3D374F03-9A7E-894F-A947-4B45447FF7B6}"/>
              </a:ext>
            </a:extLst>
          </p:cNvPr>
          <p:cNvPicPr>
            <a:picLocks noChangeAspect="1"/>
          </p:cNvPicPr>
          <p:nvPr/>
        </p:nvPicPr>
        <p:blipFill>
          <a:blip r:embed="rId4"/>
          <a:stretch>
            <a:fillRect/>
          </a:stretch>
        </p:blipFill>
        <p:spPr>
          <a:xfrm>
            <a:off x="2318888" y="5125635"/>
            <a:ext cx="1188309" cy="1402306"/>
          </a:xfrm>
          <a:prstGeom prst="rect">
            <a:avLst/>
          </a:prstGeom>
        </p:spPr>
      </p:pic>
      <p:pic>
        <p:nvPicPr>
          <p:cNvPr id="8" name="Picture 7">
            <a:extLst>
              <a:ext uri="{FF2B5EF4-FFF2-40B4-BE49-F238E27FC236}">
                <a16:creationId xmlns:a16="http://schemas.microsoft.com/office/drawing/2014/main" id="{54CDB987-33F7-BC43-9FC5-676B1DC1F136}"/>
              </a:ext>
            </a:extLst>
          </p:cNvPr>
          <p:cNvPicPr>
            <a:picLocks noChangeAspect="1"/>
          </p:cNvPicPr>
          <p:nvPr/>
        </p:nvPicPr>
        <p:blipFill>
          <a:blip r:embed="rId4"/>
          <a:stretch>
            <a:fillRect/>
          </a:stretch>
        </p:blipFill>
        <p:spPr>
          <a:xfrm>
            <a:off x="4230728" y="4865503"/>
            <a:ext cx="1188309" cy="1402306"/>
          </a:xfrm>
          <a:prstGeom prst="rect">
            <a:avLst/>
          </a:prstGeom>
        </p:spPr>
      </p:pic>
      <p:pic>
        <p:nvPicPr>
          <p:cNvPr id="9" name="Picture 8">
            <a:extLst>
              <a:ext uri="{FF2B5EF4-FFF2-40B4-BE49-F238E27FC236}">
                <a16:creationId xmlns:a16="http://schemas.microsoft.com/office/drawing/2014/main" id="{F70E0FFD-CEDF-DC45-8754-BA2925D46A35}"/>
              </a:ext>
            </a:extLst>
          </p:cNvPr>
          <p:cNvPicPr>
            <a:picLocks noChangeAspect="1"/>
          </p:cNvPicPr>
          <p:nvPr/>
        </p:nvPicPr>
        <p:blipFill>
          <a:blip r:embed="rId4"/>
          <a:stretch>
            <a:fillRect/>
          </a:stretch>
        </p:blipFill>
        <p:spPr>
          <a:xfrm>
            <a:off x="5776166" y="4865503"/>
            <a:ext cx="1188309" cy="1402306"/>
          </a:xfrm>
          <a:prstGeom prst="rect">
            <a:avLst/>
          </a:prstGeom>
        </p:spPr>
      </p:pic>
      <p:pic>
        <p:nvPicPr>
          <p:cNvPr id="10" name="Picture 9">
            <a:extLst>
              <a:ext uri="{FF2B5EF4-FFF2-40B4-BE49-F238E27FC236}">
                <a16:creationId xmlns:a16="http://schemas.microsoft.com/office/drawing/2014/main" id="{F77D83D0-DCB0-A047-8B8A-1C7FEC1BC416}"/>
              </a:ext>
            </a:extLst>
          </p:cNvPr>
          <p:cNvPicPr>
            <a:picLocks noChangeAspect="1"/>
          </p:cNvPicPr>
          <p:nvPr/>
        </p:nvPicPr>
        <p:blipFill>
          <a:blip r:embed="rId4"/>
          <a:stretch>
            <a:fillRect/>
          </a:stretch>
        </p:blipFill>
        <p:spPr>
          <a:xfrm>
            <a:off x="7380408" y="4873466"/>
            <a:ext cx="1188309" cy="1402306"/>
          </a:xfrm>
          <a:prstGeom prst="rect">
            <a:avLst/>
          </a:prstGeom>
        </p:spPr>
      </p:pic>
      <p:pic>
        <p:nvPicPr>
          <p:cNvPr id="11" name="Picture 10">
            <a:extLst>
              <a:ext uri="{FF2B5EF4-FFF2-40B4-BE49-F238E27FC236}">
                <a16:creationId xmlns:a16="http://schemas.microsoft.com/office/drawing/2014/main" id="{BB6FD9B7-AC99-6A49-8935-8C50D96A36A1}"/>
              </a:ext>
            </a:extLst>
          </p:cNvPr>
          <p:cNvPicPr>
            <a:picLocks noChangeAspect="1"/>
          </p:cNvPicPr>
          <p:nvPr/>
        </p:nvPicPr>
        <p:blipFill>
          <a:blip r:embed="rId4"/>
          <a:stretch>
            <a:fillRect/>
          </a:stretch>
        </p:blipFill>
        <p:spPr>
          <a:xfrm>
            <a:off x="8925846" y="4873466"/>
            <a:ext cx="1188309" cy="1402306"/>
          </a:xfrm>
          <a:prstGeom prst="rect">
            <a:avLst/>
          </a:prstGeom>
        </p:spPr>
      </p:pic>
      <p:pic>
        <p:nvPicPr>
          <p:cNvPr id="12" name="Picture 11" descr="A picture containing drawing&#10;&#10;Description automatically generated">
            <a:extLst>
              <a:ext uri="{FF2B5EF4-FFF2-40B4-BE49-F238E27FC236}">
                <a16:creationId xmlns:a16="http://schemas.microsoft.com/office/drawing/2014/main" id="{C048E8E0-21EC-444D-9B30-44EBC6B1AFAE}"/>
              </a:ext>
            </a:extLst>
          </p:cNvPr>
          <p:cNvPicPr>
            <a:picLocks noChangeAspect="1"/>
          </p:cNvPicPr>
          <p:nvPr/>
        </p:nvPicPr>
        <p:blipFill>
          <a:blip r:embed="rId5"/>
          <a:stretch>
            <a:fillRect/>
          </a:stretch>
        </p:blipFill>
        <p:spPr>
          <a:xfrm>
            <a:off x="2208288" y="5285493"/>
            <a:ext cx="1148849" cy="1402306"/>
          </a:xfrm>
          <a:prstGeom prst="rect">
            <a:avLst/>
          </a:prstGeom>
        </p:spPr>
      </p:pic>
      <p:pic>
        <p:nvPicPr>
          <p:cNvPr id="13" name="Picture 12" descr="A picture containing drawing&#10;&#10;Description automatically generated">
            <a:extLst>
              <a:ext uri="{FF2B5EF4-FFF2-40B4-BE49-F238E27FC236}">
                <a16:creationId xmlns:a16="http://schemas.microsoft.com/office/drawing/2014/main" id="{35C6E6C2-3219-ED48-995F-A2080A87602A}"/>
              </a:ext>
            </a:extLst>
          </p:cNvPr>
          <p:cNvPicPr>
            <a:picLocks noChangeAspect="1"/>
          </p:cNvPicPr>
          <p:nvPr/>
        </p:nvPicPr>
        <p:blipFill>
          <a:blip r:embed="rId5"/>
          <a:stretch>
            <a:fillRect/>
          </a:stretch>
        </p:blipFill>
        <p:spPr>
          <a:xfrm>
            <a:off x="3446217" y="5719482"/>
            <a:ext cx="875395" cy="1068524"/>
          </a:xfrm>
          <a:prstGeom prst="rect">
            <a:avLst/>
          </a:prstGeom>
        </p:spPr>
      </p:pic>
      <p:pic>
        <p:nvPicPr>
          <p:cNvPr id="14" name="Picture 13" descr="A picture containing drawing&#10;&#10;Description automatically generated">
            <a:extLst>
              <a:ext uri="{FF2B5EF4-FFF2-40B4-BE49-F238E27FC236}">
                <a16:creationId xmlns:a16="http://schemas.microsoft.com/office/drawing/2014/main" id="{6ADA6BBB-A552-7847-B925-98017399E5C5}"/>
              </a:ext>
            </a:extLst>
          </p:cNvPr>
          <p:cNvPicPr>
            <a:picLocks noChangeAspect="1"/>
          </p:cNvPicPr>
          <p:nvPr/>
        </p:nvPicPr>
        <p:blipFill>
          <a:blip r:embed="rId5"/>
          <a:stretch>
            <a:fillRect/>
          </a:stretch>
        </p:blipFill>
        <p:spPr>
          <a:xfrm>
            <a:off x="4327845" y="5719482"/>
            <a:ext cx="875395" cy="1068524"/>
          </a:xfrm>
          <a:prstGeom prst="rect">
            <a:avLst/>
          </a:prstGeom>
        </p:spPr>
      </p:pic>
    </p:spTree>
    <p:extLst>
      <p:ext uri="{BB962C8B-B14F-4D97-AF65-F5344CB8AC3E}">
        <p14:creationId xmlns:p14="http://schemas.microsoft.com/office/powerpoint/2010/main" val="326429672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1000"/>
                                  </p:stCondLst>
                                  <p:childTnLst>
                                    <p:set>
                                      <p:cBhvr>
                                        <p:cTn id="10" dur="1" fill="hold">
                                          <p:stCondLst>
                                            <p:cond delay="0"/>
                                          </p:stCondLst>
                                        </p:cTn>
                                        <p:tgtEl>
                                          <p:spTgt spid="5">
                                            <p:txEl>
                                              <p:pRg st="2" end="2"/>
                                            </p:txEl>
                                          </p:spTgt>
                                        </p:tgtEl>
                                        <p:attrNameLst>
                                          <p:attrName>style.visibility</p:attrName>
                                        </p:attrNameLst>
                                      </p:cBhvr>
                                      <p:to>
                                        <p:strVal val="visible"/>
                                      </p:to>
                                    </p:set>
                                    <p:animEffect transition="in" filter="fade">
                                      <p:cBhvr>
                                        <p:cTn id="11" dur="500"/>
                                        <p:tgtEl>
                                          <p:spTgt spid="5">
                                            <p:txEl>
                                              <p:pRg st="2" end="2"/>
                                            </p:txEl>
                                          </p:spTgt>
                                        </p:tgtEl>
                                      </p:cBhvr>
                                    </p:animEffect>
                                  </p:childTnLst>
                                </p:cTn>
                              </p:par>
                            </p:childTnLst>
                          </p:cTn>
                        </p:par>
                        <p:par>
                          <p:cTn id="12" fill="hold">
                            <p:stCondLst>
                              <p:cond delay="2000"/>
                            </p:stCondLst>
                            <p:childTnLst>
                              <p:par>
                                <p:cTn id="13" presetID="2" presetClass="entr" presetSubtype="4"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childTnLst>
                          </p:cTn>
                        </p:par>
                        <p:par>
                          <p:cTn id="17" fill="hold">
                            <p:stCondLst>
                              <p:cond delay="2500"/>
                            </p:stCondLst>
                            <p:childTnLst>
                              <p:par>
                                <p:cTn id="18" presetID="10" presetClass="entr" presetSubtype="0" fill="hold"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par>
                                <p:cTn id="21" presetID="10" presetClass="entr" presetSubtype="0" fill="hold"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par>
                                <p:cTn id="24" presetID="10" presetClass="entr" presetSubtype="0" fill="hold"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500"/>
                                        <p:tgtEl>
                                          <p:spTgt spid="10"/>
                                        </p:tgtEl>
                                      </p:cBhvr>
                                    </p:animEffect>
                                  </p:childTnLst>
                                </p:cTn>
                              </p:par>
                              <p:par>
                                <p:cTn id="27" presetID="10" presetClass="entr" presetSubtype="0"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500"/>
                                        <p:tgtEl>
                                          <p:spTgt spid="11"/>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xit" presetSubtype="1" fill="hold" nodeType="clickEffect">
                                  <p:stCondLst>
                                    <p:cond delay="0"/>
                                  </p:stCondLst>
                                  <p:childTnLst>
                                    <p:anim calcmode="lin" valueType="num">
                                      <p:cBhvr additive="base">
                                        <p:cTn id="33" dur="500"/>
                                        <p:tgtEl>
                                          <p:spTgt spid="8"/>
                                        </p:tgtEl>
                                        <p:attrNameLst>
                                          <p:attrName>ppt_x</p:attrName>
                                        </p:attrNameLst>
                                      </p:cBhvr>
                                      <p:tavLst>
                                        <p:tav tm="0">
                                          <p:val>
                                            <p:strVal val="ppt_x"/>
                                          </p:val>
                                        </p:tav>
                                        <p:tav tm="100000">
                                          <p:val>
                                            <p:strVal val="ppt_x"/>
                                          </p:val>
                                        </p:tav>
                                      </p:tavLst>
                                    </p:anim>
                                    <p:anim calcmode="lin" valueType="num">
                                      <p:cBhvr additive="base">
                                        <p:cTn id="34" dur="500"/>
                                        <p:tgtEl>
                                          <p:spTgt spid="8"/>
                                        </p:tgtEl>
                                        <p:attrNameLst>
                                          <p:attrName>ppt_y</p:attrName>
                                        </p:attrNameLst>
                                      </p:cBhvr>
                                      <p:tavLst>
                                        <p:tav tm="0">
                                          <p:val>
                                            <p:strVal val="ppt_y"/>
                                          </p:val>
                                        </p:tav>
                                        <p:tav tm="100000">
                                          <p:val>
                                            <p:strVal val="0-ppt_h/2"/>
                                          </p:val>
                                        </p:tav>
                                      </p:tavLst>
                                    </p:anim>
                                    <p:set>
                                      <p:cBhvr>
                                        <p:cTn id="35" dur="1" fill="hold">
                                          <p:stCondLst>
                                            <p:cond delay="499"/>
                                          </p:stCondLst>
                                        </p:cTn>
                                        <p:tgtEl>
                                          <p:spTgt spid="8"/>
                                        </p:tgtEl>
                                        <p:attrNameLst>
                                          <p:attrName>style.visibility</p:attrName>
                                        </p:attrNameLst>
                                      </p:cBhvr>
                                      <p:to>
                                        <p:strVal val="hidden"/>
                                      </p:to>
                                    </p:set>
                                  </p:childTnLst>
                                </p:cTn>
                              </p:par>
                            </p:childTnLst>
                          </p:cTn>
                        </p:par>
                        <p:par>
                          <p:cTn id="36" fill="hold">
                            <p:stCondLst>
                              <p:cond delay="500"/>
                            </p:stCondLst>
                            <p:childTnLst>
                              <p:par>
                                <p:cTn id="37" presetID="2" presetClass="exit" presetSubtype="9" fill="hold" nodeType="afterEffect">
                                  <p:stCondLst>
                                    <p:cond delay="0"/>
                                  </p:stCondLst>
                                  <p:childTnLst>
                                    <p:anim calcmode="lin" valueType="num">
                                      <p:cBhvr additive="base">
                                        <p:cTn id="38" dur="500"/>
                                        <p:tgtEl>
                                          <p:spTgt spid="9"/>
                                        </p:tgtEl>
                                        <p:attrNameLst>
                                          <p:attrName>ppt_x</p:attrName>
                                        </p:attrNameLst>
                                      </p:cBhvr>
                                      <p:tavLst>
                                        <p:tav tm="0">
                                          <p:val>
                                            <p:strVal val="ppt_x"/>
                                          </p:val>
                                        </p:tav>
                                        <p:tav tm="100000">
                                          <p:val>
                                            <p:strVal val="0-ppt_w/2"/>
                                          </p:val>
                                        </p:tav>
                                      </p:tavLst>
                                    </p:anim>
                                    <p:anim calcmode="lin" valueType="num">
                                      <p:cBhvr additive="base">
                                        <p:cTn id="39" dur="500"/>
                                        <p:tgtEl>
                                          <p:spTgt spid="9"/>
                                        </p:tgtEl>
                                        <p:attrNameLst>
                                          <p:attrName>ppt_y</p:attrName>
                                        </p:attrNameLst>
                                      </p:cBhvr>
                                      <p:tavLst>
                                        <p:tav tm="0">
                                          <p:val>
                                            <p:strVal val="ppt_y"/>
                                          </p:val>
                                        </p:tav>
                                        <p:tav tm="100000">
                                          <p:val>
                                            <p:strVal val="0-ppt_h/2"/>
                                          </p:val>
                                        </p:tav>
                                      </p:tavLst>
                                    </p:anim>
                                    <p:set>
                                      <p:cBhvr>
                                        <p:cTn id="40" dur="1" fill="hold">
                                          <p:stCondLst>
                                            <p:cond delay="499"/>
                                          </p:stCondLst>
                                        </p:cTn>
                                        <p:tgtEl>
                                          <p:spTgt spid="9"/>
                                        </p:tgtEl>
                                        <p:attrNameLst>
                                          <p:attrName>style.visibility</p:attrName>
                                        </p:attrNameLst>
                                      </p:cBhvr>
                                      <p:to>
                                        <p:strVal val="hidden"/>
                                      </p:to>
                                    </p:set>
                                  </p:childTnLst>
                                </p:cTn>
                              </p:par>
                            </p:childTnLst>
                          </p:cTn>
                        </p:par>
                        <p:par>
                          <p:cTn id="41" fill="hold">
                            <p:stCondLst>
                              <p:cond delay="1000"/>
                            </p:stCondLst>
                            <p:childTnLst>
                              <p:par>
                                <p:cTn id="42" presetID="2" presetClass="exit" presetSubtype="3" fill="hold" nodeType="afterEffect">
                                  <p:stCondLst>
                                    <p:cond delay="0"/>
                                  </p:stCondLst>
                                  <p:childTnLst>
                                    <p:anim calcmode="lin" valueType="num">
                                      <p:cBhvr additive="base">
                                        <p:cTn id="43" dur="500"/>
                                        <p:tgtEl>
                                          <p:spTgt spid="10"/>
                                        </p:tgtEl>
                                        <p:attrNameLst>
                                          <p:attrName>ppt_x</p:attrName>
                                        </p:attrNameLst>
                                      </p:cBhvr>
                                      <p:tavLst>
                                        <p:tav tm="0">
                                          <p:val>
                                            <p:strVal val="ppt_x"/>
                                          </p:val>
                                        </p:tav>
                                        <p:tav tm="100000">
                                          <p:val>
                                            <p:strVal val="1+ppt_w/2"/>
                                          </p:val>
                                        </p:tav>
                                      </p:tavLst>
                                    </p:anim>
                                    <p:anim calcmode="lin" valueType="num">
                                      <p:cBhvr additive="base">
                                        <p:cTn id="44" dur="500"/>
                                        <p:tgtEl>
                                          <p:spTgt spid="10"/>
                                        </p:tgtEl>
                                        <p:attrNameLst>
                                          <p:attrName>ppt_y</p:attrName>
                                        </p:attrNameLst>
                                      </p:cBhvr>
                                      <p:tavLst>
                                        <p:tav tm="0">
                                          <p:val>
                                            <p:strVal val="ppt_y"/>
                                          </p:val>
                                        </p:tav>
                                        <p:tav tm="100000">
                                          <p:val>
                                            <p:strVal val="0-ppt_h/2"/>
                                          </p:val>
                                        </p:tav>
                                      </p:tavLst>
                                    </p:anim>
                                    <p:set>
                                      <p:cBhvr>
                                        <p:cTn id="45" dur="1" fill="hold">
                                          <p:stCondLst>
                                            <p:cond delay="499"/>
                                          </p:stCondLst>
                                        </p:cTn>
                                        <p:tgtEl>
                                          <p:spTgt spid="10"/>
                                        </p:tgtEl>
                                        <p:attrNameLst>
                                          <p:attrName>style.visibility</p:attrName>
                                        </p:attrNameLst>
                                      </p:cBhvr>
                                      <p:to>
                                        <p:strVal val="hidden"/>
                                      </p:to>
                                    </p:set>
                                  </p:childTnLst>
                                </p:cTn>
                              </p:par>
                            </p:childTnLst>
                          </p:cTn>
                        </p:par>
                        <p:par>
                          <p:cTn id="46" fill="hold">
                            <p:stCondLst>
                              <p:cond delay="1500"/>
                            </p:stCondLst>
                            <p:childTnLst>
                              <p:par>
                                <p:cTn id="47" presetID="2" presetClass="exit" presetSubtype="8" fill="hold" nodeType="afterEffect">
                                  <p:stCondLst>
                                    <p:cond delay="0"/>
                                  </p:stCondLst>
                                  <p:childTnLst>
                                    <p:anim calcmode="lin" valueType="num">
                                      <p:cBhvr additive="base">
                                        <p:cTn id="48" dur="500"/>
                                        <p:tgtEl>
                                          <p:spTgt spid="10"/>
                                        </p:tgtEl>
                                        <p:attrNameLst>
                                          <p:attrName>ppt_x</p:attrName>
                                        </p:attrNameLst>
                                      </p:cBhvr>
                                      <p:tavLst>
                                        <p:tav tm="0">
                                          <p:val>
                                            <p:strVal val="ppt_x"/>
                                          </p:val>
                                        </p:tav>
                                        <p:tav tm="100000">
                                          <p:val>
                                            <p:strVal val="0-ppt_w/2"/>
                                          </p:val>
                                        </p:tav>
                                      </p:tavLst>
                                    </p:anim>
                                    <p:anim calcmode="lin" valueType="num">
                                      <p:cBhvr additive="base">
                                        <p:cTn id="49" dur="500"/>
                                        <p:tgtEl>
                                          <p:spTgt spid="10"/>
                                        </p:tgtEl>
                                        <p:attrNameLst>
                                          <p:attrName>ppt_y</p:attrName>
                                        </p:attrNameLst>
                                      </p:cBhvr>
                                      <p:tavLst>
                                        <p:tav tm="0">
                                          <p:val>
                                            <p:strVal val="ppt_y"/>
                                          </p:val>
                                        </p:tav>
                                        <p:tav tm="100000">
                                          <p:val>
                                            <p:strVal val="ppt_y"/>
                                          </p:val>
                                        </p:tav>
                                      </p:tavLst>
                                    </p:anim>
                                    <p:set>
                                      <p:cBhvr>
                                        <p:cTn id="50" dur="1" fill="hold">
                                          <p:stCondLst>
                                            <p:cond delay="499"/>
                                          </p:stCondLst>
                                        </p:cTn>
                                        <p:tgtEl>
                                          <p:spTgt spid="10"/>
                                        </p:tgtEl>
                                        <p:attrNameLst>
                                          <p:attrName>style.visibility</p:attrName>
                                        </p:attrNameLst>
                                      </p:cBhvr>
                                      <p:to>
                                        <p:strVal val="hidden"/>
                                      </p:to>
                                    </p:set>
                                  </p:childTnLst>
                                </p:cTn>
                              </p:par>
                              <p:par>
                                <p:cTn id="51" presetID="2" presetClass="exit" presetSubtype="2" fill="hold" nodeType="withEffect">
                                  <p:stCondLst>
                                    <p:cond delay="0"/>
                                  </p:stCondLst>
                                  <p:childTnLst>
                                    <p:anim calcmode="lin" valueType="num">
                                      <p:cBhvr additive="base">
                                        <p:cTn id="52" dur="500"/>
                                        <p:tgtEl>
                                          <p:spTgt spid="11"/>
                                        </p:tgtEl>
                                        <p:attrNameLst>
                                          <p:attrName>ppt_x</p:attrName>
                                        </p:attrNameLst>
                                      </p:cBhvr>
                                      <p:tavLst>
                                        <p:tav tm="0">
                                          <p:val>
                                            <p:strVal val="ppt_x"/>
                                          </p:val>
                                        </p:tav>
                                        <p:tav tm="100000">
                                          <p:val>
                                            <p:strVal val="1+ppt_w/2"/>
                                          </p:val>
                                        </p:tav>
                                      </p:tavLst>
                                    </p:anim>
                                    <p:anim calcmode="lin" valueType="num">
                                      <p:cBhvr additive="base">
                                        <p:cTn id="53" dur="500"/>
                                        <p:tgtEl>
                                          <p:spTgt spid="11"/>
                                        </p:tgtEl>
                                        <p:attrNameLst>
                                          <p:attrName>ppt_y</p:attrName>
                                        </p:attrNameLst>
                                      </p:cBhvr>
                                      <p:tavLst>
                                        <p:tav tm="0">
                                          <p:val>
                                            <p:strVal val="ppt_y"/>
                                          </p:val>
                                        </p:tav>
                                        <p:tav tm="100000">
                                          <p:val>
                                            <p:strVal val="ppt_y"/>
                                          </p:val>
                                        </p:tav>
                                      </p:tavLst>
                                    </p:anim>
                                    <p:set>
                                      <p:cBhvr>
                                        <p:cTn id="54" dur="1" fill="hold">
                                          <p:stCondLst>
                                            <p:cond delay="499"/>
                                          </p:stCondLst>
                                        </p:cTn>
                                        <p:tgtEl>
                                          <p:spTgt spid="11"/>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nodeType="clickEffect">
                                  <p:stCondLst>
                                    <p:cond delay="0"/>
                                  </p:stCondLst>
                                  <p:childTnLst>
                                    <p:set>
                                      <p:cBhvr>
                                        <p:cTn id="58" dur="1" fill="hold">
                                          <p:stCondLst>
                                            <p:cond delay="0"/>
                                          </p:stCondLst>
                                        </p:cTn>
                                        <p:tgtEl>
                                          <p:spTgt spid="5">
                                            <p:txEl>
                                              <p:pRg st="4" end="4"/>
                                            </p:txEl>
                                          </p:spTgt>
                                        </p:tgtEl>
                                        <p:attrNameLst>
                                          <p:attrName>style.visibility</p:attrName>
                                        </p:attrNameLst>
                                      </p:cBhvr>
                                      <p:to>
                                        <p:strVal val="visible"/>
                                      </p:to>
                                    </p:set>
                                    <p:animEffect transition="in" filter="fade">
                                      <p:cBhvr>
                                        <p:cTn id="59" dur="500"/>
                                        <p:tgtEl>
                                          <p:spTgt spid="5">
                                            <p:txEl>
                                              <p:pRg st="4" end="4"/>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16" presetClass="exit" presetSubtype="37" fill="hold" nodeType="clickEffect">
                                  <p:stCondLst>
                                    <p:cond delay="0"/>
                                  </p:stCondLst>
                                  <p:childTnLst>
                                    <p:animEffect transition="out" filter="barn(outVertical)">
                                      <p:cBhvr>
                                        <p:cTn id="63" dur="500"/>
                                        <p:tgtEl>
                                          <p:spTgt spid="7"/>
                                        </p:tgtEl>
                                      </p:cBhvr>
                                    </p:animEffect>
                                    <p:set>
                                      <p:cBhvr>
                                        <p:cTn id="64" dur="1" fill="hold">
                                          <p:stCondLst>
                                            <p:cond delay="499"/>
                                          </p:stCondLst>
                                        </p:cTn>
                                        <p:tgtEl>
                                          <p:spTgt spid="7"/>
                                        </p:tgtEl>
                                        <p:attrNameLst>
                                          <p:attrName>style.visibility</p:attrName>
                                        </p:attrNameLst>
                                      </p:cBhvr>
                                      <p:to>
                                        <p:strVal val="hidden"/>
                                      </p:to>
                                    </p:set>
                                  </p:childTnLst>
                                </p:cTn>
                              </p:par>
                            </p:childTnLst>
                          </p:cTn>
                        </p:par>
                      </p:childTnLst>
                    </p:cTn>
                  </p:par>
                  <p:par>
                    <p:cTn id="65" fill="hold">
                      <p:stCondLst>
                        <p:cond delay="indefinite"/>
                      </p:stCondLst>
                      <p:childTnLst>
                        <p:par>
                          <p:cTn id="66" fill="hold">
                            <p:stCondLst>
                              <p:cond delay="0"/>
                            </p:stCondLst>
                            <p:childTnLst>
                              <p:par>
                                <p:cTn id="67" presetID="37" presetClass="entr" presetSubtype="0" fill="hold" nodeType="clickEffect">
                                  <p:stCondLst>
                                    <p:cond delay="0"/>
                                  </p:stCondLst>
                                  <p:childTnLst>
                                    <p:set>
                                      <p:cBhvr>
                                        <p:cTn id="68" dur="1" fill="hold">
                                          <p:stCondLst>
                                            <p:cond delay="0"/>
                                          </p:stCondLst>
                                        </p:cTn>
                                        <p:tgtEl>
                                          <p:spTgt spid="12"/>
                                        </p:tgtEl>
                                        <p:attrNameLst>
                                          <p:attrName>style.visibility</p:attrName>
                                        </p:attrNameLst>
                                      </p:cBhvr>
                                      <p:to>
                                        <p:strVal val="visible"/>
                                      </p:to>
                                    </p:set>
                                    <p:animEffect transition="in" filter="fade">
                                      <p:cBhvr>
                                        <p:cTn id="69" dur="1000"/>
                                        <p:tgtEl>
                                          <p:spTgt spid="12"/>
                                        </p:tgtEl>
                                      </p:cBhvr>
                                    </p:animEffect>
                                    <p:anim calcmode="lin" valueType="num">
                                      <p:cBhvr>
                                        <p:cTn id="70" dur="1000" fill="hold"/>
                                        <p:tgtEl>
                                          <p:spTgt spid="12"/>
                                        </p:tgtEl>
                                        <p:attrNameLst>
                                          <p:attrName>ppt_x</p:attrName>
                                        </p:attrNameLst>
                                      </p:cBhvr>
                                      <p:tavLst>
                                        <p:tav tm="0">
                                          <p:val>
                                            <p:strVal val="#ppt_x"/>
                                          </p:val>
                                        </p:tav>
                                        <p:tav tm="100000">
                                          <p:val>
                                            <p:strVal val="#ppt_x"/>
                                          </p:val>
                                        </p:tav>
                                      </p:tavLst>
                                    </p:anim>
                                    <p:anim calcmode="lin" valueType="num">
                                      <p:cBhvr>
                                        <p:cTn id="71" dur="900" decel="100000" fill="hold"/>
                                        <p:tgtEl>
                                          <p:spTgt spid="12"/>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37" presetClass="entr" presetSubtype="0" fill="hold" nodeType="clickEffect">
                                  <p:stCondLst>
                                    <p:cond delay="0"/>
                                  </p:stCondLst>
                                  <p:childTnLst>
                                    <p:set>
                                      <p:cBhvr>
                                        <p:cTn id="76" dur="1" fill="hold">
                                          <p:stCondLst>
                                            <p:cond delay="0"/>
                                          </p:stCondLst>
                                        </p:cTn>
                                        <p:tgtEl>
                                          <p:spTgt spid="13"/>
                                        </p:tgtEl>
                                        <p:attrNameLst>
                                          <p:attrName>style.visibility</p:attrName>
                                        </p:attrNameLst>
                                      </p:cBhvr>
                                      <p:to>
                                        <p:strVal val="visible"/>
                                      </p:to>
                                    </p:set>
                                    <p:animEffect transition="in" filter="fade">
                                      <p:cBhvr>
                                        <p:cTn id="77" dur="1000"/>
                                        <p:tgtEl>
                                          <p:spTgt spid="13"/>
                                        </p:tgtEl>
                                      </p:cBhvr>
                                    </p:animEffect>
                                    <p:anim calcmode="lin" valueType="num">
                                      <p:cBhvr>
                                        <p:cTn id="78" dur="1000" fill="hold"/>
                                        <p:tgtEl>
                                          <p:spTgt spid="13"/>
                                        </p:tgtEl>
                                        <p:attrNameLst>
                                          <p:attrName>ppt_x</p:attrName>
                                        </p:attrNameLst>
                                      </p:cBhvr>
                                      <p:tavLst>
                                        <p:tav tm="0">
                                          <p:val>
                                            <p:strVal val="#ppt_x"/>
                                          </p:val>
                                        </p:tav>
                                        <p:tav tm="100000">
                                          <p:val>
                                            <p:strVal val="#ppt_x"/>
                                          </p:val>
                                        </p:tav>
                                      </p:tavLst>
                                    </p:anim>
                                    <p:anim calcmode="lin" valueType="num">
                                      <p:cBhvr>
                                        <p:cTn id="79" dur="900" decel="100000" fill="hold"/>
                                        <p:tgtEl>
                                          <p:spTgt spid="13"/>
                                        </p:tgtEl>
                                        <p:attrNameLst>
                                          <p:attrName>ppt_y</p:attrName>
                                        </p:attrNameLst>
                                      </p:cBhvr>
                                      <p:tavLst>
                                        <p:tav tm="0">
                                          <p:val>
                                            <p:strVal val="#ppt_y+1"/>
                                          </p:val>
                                        </p:tav>
                                        <p:tav tm="100000">
                                          <p:val>
                                            <p:strVal val="#ppt_y-.03"/>
                                          </p:val>
                                        </p:tav>
                                      </p:tavLst>
                                    </p:anim>
                                    <p:anim calcmode="lin" valueType="num">
                                      <p:cBhvr>
                                        <p:cTn id="80"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81" fill="hold">
                            <p:stCondLst>
                              <p:cond delay="1000"/>
                            </p:stCondLst>
                            <p:childTnLst>
                              <p:par>
                                <p:cTn id="82" presetID="37" presetClass="entr" presetSubtype="0" fill="hold" nodeType="afterEffect">
                                  <p:stCondLst>
                                    <p:cond delay="0"/>
                                  </p:stCondLst>
                                  <p:childTnLst>
                                    <p:set>
                                      <p:cBhvr>
                                        <p:cTn id="83" dur="1" fill="hold">
                                          <p:stCondLst>
                                            <p:cond delay="0"/>
                                          </p:stCondLst>
                                        </p:cTn>
                                        <p:tgtEl>
                                          <p:spTgt spid="14"/>
                                        </p:tgtEl>
                                        <p:attrNameLst>
                                          <p:attrName>style.visibility</p:attrName>
                                        </p:attrNameLst>
                                      </p:cBhvr>
                                      <p:to>
                                        <p:strVal val="visible"/>
                                      </p:to>
                                    </p:set>
                                    <p:animEffect transition="in" filter="fade">
                                      <p:cBhvr>
                                        <p:cTn id="84" dur="1000"/>
                                        <p:tgtEl>
                                          <p:spTgt spid="14"/>
                                        </p:tgtEl>
                                      </p:cBhvr>
                                    </p:animEffect>
                                    <p:anim calcmode="lin" valueType="num">
                                      <p:cBhvr>
                                        <p:cTn id="85" dur="1000" fill="hold"/>
                                        <p:tgtEl>
                                          <p:spTgt spid="14"/>
                                        </p:tgtEl>
                                        <p:attrNameLst>
                                          <p:attrName>ppt_x</p:attrName>
                                        </p:attrNameLst>
                                      </p:cBhvr>
                                      <p:tavLst>
                                        <p:tav tm="0">
                                          <p:val>
                                            <p:strVal val="#ppt_x"/>
                                          </p:val>
                                        </p:tav>
                                        <p:tav tm="100000">
                                          <p:val>
                                            <p:strVal val="#ppt_x"/>
                                          </p:val>
                                        </p:tav>
                                      </p:tavLst>
                                    </p:anim>
                                    <p:anim calcmode="lin" valueType="num">
                                      <p:cBhvr>
                                        <p:cTn id="86" dur="900" decel="100000" fill="hold"/>
                                        <p:tgtEl>
                                          <p:spTgt spid="14"/>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childTnLst>
                    </p:cTn>
                  </p:par>
                  <p:par>
                    <p:cTn id="88" fill="hold">
                      <p:stCondLst>
                        <p:cond delay="indefinite"/>
                      </p:stCondLst>
                      <p:childTnLst>
                        <p:par>
                          <p:cTn id="89" fill="hold">
                            <p:stCondLst>
                              <p:cond delay="0"/>
                            </p:stCondLst>
                            <p:childTnLst>
                              <p:par>
                                <p:cTn id="90" presetID="26" presetClass="emph" presetSubtype="0" fill="hold" nodeType="clickEffect">
                                  <p:stCondLst>
                                    <p:cond delay="0"/>
                                  </p:stCondLst>
                                  <p:childTnLst>
                                    <p:animEffect transition="out" filter="fade">
                                      <p:cBhvr>
                                        <p:cTn id="91" dur="500" tmFilter="0, 0; .2, .5; .8, .5; 1, 0"/>
                                        <p:tgtEl>
                                          <p:spTgt spid="13"/>
                                        </p:tgtEl>
                                      </p:cBhvr>
                                    </p:animEffect>
                                    <p:animScale>
                                      <p:cBhvr>
                                        <p:cTn id="92" dur="250" autoRev="1" fill="hold"/>
                                        <p:tgtEl>
                                          <p:spTgt spid="13"/>
                                        </p:tgtEl>
                                      </p:cBhvr>
                                      <p:by x="105000" y="105000"/>
                                    </p:animScale>
                                  </p:childTnLst>
                                </p:cTn>
                              </p:par>
                            </p:childTnLst>
                          </p:cTn>
                        </p:par>
                        <p:par>
                          <p:cTn id="93" fill="hold">
                            <p:stCondLst>
                              <p:cond delay="500"/>
                            </p:stCondLst>
                            <p:childTnLst>
                              <p:par>
                                <p:cTn id="94" presetID="26" presetClass="emph" presetSubtype="0" fill="hold" nodeType="afterEffect">
                                  <p:stCondLst>
                                    <p:cond delay="0"/>
                                  </p:stCondLst>
                                  <p:childTnLst>
                                    <p:animEffect transition="out" filter="fade">
                                      <p:cBhvr>
                                        <p:cTn id="95" dur="500" tmFilter="0, 0; .2, .5; .8, .5; 1, 0"/>
                                        <p:tgtEl>
                                          <p:spTgt spid="14"/>
                                        </p:tgtEl>
                                      </p:cBhvr>
                                    </p:animEffect>
                                    <p:animScale>
                                      <p:cBhvr>
                                        <p:cTn id="96" dur="250" autoRev="1" fill="hold"/>
                                        <p:tgtEl>
                                          <p:spTgt spid="1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A2617EA0-952B-4242-A293-4B20F95EAB57}"/>
              </a:ext>
            </a:extLst>
          </p:cNvPr>
          <p:cNvSpPr>
            <a:spLocks noGrp="1"/>
          </p:cNvSpPr>
          <p:nvPr>
            <p:ph type="title" hasCustomPrompt="1"/>
          </p:nvPr>
        </p:nvSpPr>
        <p:spPr>
          <a:xfrm>
            <a:off x="2671282" y="524256"/>
            <a:ext cx="8682518" cy="938785"/>
          </a:xfrm>
          <a:prstGeom prst="rect">
            <a:avLst/>
          </a:prstGeom>
        </p:spPr>
        <p:txBody>
          <a:bodyPr anchor="ctr" anchorCtr="0"/>
          <a:lstStyle>
            <a:lvl1pPr algn="ctr">
              <a:lnSpc>
                <a:spcPct val="70000"/>
              </a:lnSpc>
              <a:defRPr sz="4000" b="1" i="0" baseline="0">
                <a:solidFill>
                  <a:schemeClr val="bg1"/>
                </a:solidFill>
                <a:latin typeface="Arial" panose="020B0604020202020204" pitchFamily="34" charset="0"/>
              </a:defRPr>
            </a:lvl1pPr>
          </a:lstStyle>
          <a:p>
            <a:r>
              <a:rPr lang="en-US" dirty="0"/>
              <a:t>AMOUNT OF THE DEALING</a:t>
            </a:r>
          </a:p>
        </p:txBody>
      </p:sp>
      <p:pic>
        <p:nvPicPr>
          <p:cNvPr id="3" name="Picture 2">
            <a:extLst>
              <a:ext uri="{FF2B5EF4-FFF2-40B4-BE49-F238E27FC236}">
                <a16:creationId xmlns:a16="http://schemas.microsoft.com/office/drawing/2014/main" id="{F8A8430E-95AB-684F-BBB3-830F09913DEB}"/>
              </a:ext>
            </a:extLst>
          </p:cNvPr>
          <p:cNvPicPr>
            <a:picLocks noChangeAspect="1"/>
          </p:cNvPicPr>
          <p:nvPr/>
        </p:nvPicPr>
        <p:blipFill>
          <a:blip r:embed="rId3"/>
          <a:stretch>
            <a:fillRect/>
          </a:stretch>
        </p:blipFill>
        <p:spPr>
          <a:xfrm>
            <a:off x="1117580" y="3010238"/>
            <a:ext cx="1305019" cy="1501898"/>
          </a:xfrm>
          <a:prstGeom prst="rect">
            <a:avLst/>
          </a:prstGeom>
        </p:spPr>
      </p:pic>
      <p:sp>
        <p:nvSpPr>
          <p:cNvPr id="4" name="TextBox 3">
            <a:extLst>
              <a:ext uri="{FF2B5EF4-FFF2-40B4-BE49-F238E27FC236}">
                <a16:creationId xmlns:a16="http://schemas.microsoft.com/office/drawing/2014/main" id="{1F0C60BC-5D55-3B47-8776-0D27CAA80AD7}"/>
              </a:ext>
            </a:extLst>
          </p:cNvPr>
          <p:cNvSpPr txBox="1"/>
          <p:nvPr/>
        </p:nvSpPr>
        <p:spPr>
          <a:xfrm>
            <a:off x="2794000" y="2082800"/>
            <a:ext cx="7162800" cy="461665"/>
          </a:xfrm>
          <a:prstGeom prst="rect">
            <a:avLst/>
          </a:prstGeom>
          <a:noFill/>
        </p:spPr>
        <p:txBody>
          <a:bodyPr wrap="square" rtlCol="0">
            <a:spAutoFit/>
          </a:bodyPr>
          <a:lstStyle/>
          <a:p>
            <a:r>
              <a:rPr lang="en-US" sz="2400" dirty="0"/>
              <a:t>Guidance based on Supreme Court decisions:</a:t>
            </a:r>
          </a:p>
        </p:txBody>
      </p:sp>
      <p:sp>
        <p:nvSpPr>
          <p:cNvPr id="5" name="TextBox 4">
            <a:extLst>
              <a:ext uri="{FF2B5EF4-FFF2-40B4-BE49-F238E27FC236}">
                <a16:creationId xmlns:a16="http://schemas.microsoft.com/office/drawing/2014/main" id="{30174D28-ACED-AC43-9C6E-304A86740E7D}"/>
              </a:ext>
            </a:extLst>
          </p:cNvPr>
          <p:cNvSpPr txBox="1"/>
          <p:nvPr/>
        </p:nvSpPr>
        <p:spPr>
          <a:xfrm>
            <a:off x="4458481" y="2891473"/>
            <a:ext cx="7445652" cy="1938992"/>
          </a:xfrm>
          <a:prstGeom prst="rect">
            <a:avLst/>
          </a:prstGeom>
          <a:noFill/>
        </p:spPr>
        <p:txBody>
          <a:bodyPr wrap="square" rtlCol="0">
            <a:spAutoFit/>
          </a:bodyPr>
          <a:lstStyle/>
          <a:p>
            <a:pPr marL="285750" indent="-285750">
              <a:buFont typeface="Arial" panose="020B0604020202020204" pitchFamily="34" charset="0"/>
              <a:buChar char="•"/>
            </a:pPr>
            <a:r>
              <a:rPr lang="en-CA" sz="2400" dirty="0"/>
              <a:t>Consider how much of a work is being copied (not how many copies are being made)</a:t>
            </a:r>
          </a:p>
          <a:p>
            <a:pPr marL="285750" indent="-285750">
              <a:buFont typeface="Arial" panose="020B0604020202020204" pitchFamily="34" charset="0"/>
              <a:buChar char="•"/>
            </a:pPr>
            <a:endParaRPr lang="en-CA" sz="2400" dirty="0"/>
          </a:p>
          <a:p>
            <a:pPr marL="285750" indent="-285750">
              <a:buFont typeface="Arial" panose="020B0604020202020204" pitchFamily="34" charset="0"/>
              <a:buChar char="•"/>
            </a:pPr>
            <a:r>
              <a:rPr lang="en-CA" sz="2400" dirty="0"/>
              <a:t>Remember there is no magic percentage</a:t>
            </a:r>
          </a:p>
          <a:p>
            <a:pPr marL="285750" indent="-285750">
              <a:buFont typeface="Arial" panose="020B0604020202020204" pitchFamily="34" charset="0"/>
              <a:buChar char="•"/>
            </a:pPr>
            <a:endParaRPr lang="en-CA" sz="2400" dirty="0"/>
          </a:p>
        </p:txBody>
      </p:sp>
      <p:pic>
        <p:nvPicPr>
          <p:cNvPr id="10" name="Picture 9">
            <a:extLst>
              <a:ext uri="{FF2B5EF4-FFF2-40B4-BE49-F238E27FC236}">
                <a16:creationId xmlns:a16="http://schemas.microsoft.com/office/drawing/2014/main" id="{87B1EED7-B13E-E646-B2C6-06509BFFC907}"/>
              </a:ext>
            </a:extLst>
          </p:cNvPr>
          <p:cNvPicPr>
            <a:picLocks noChangeAspect="1"/>
          </p:cNvPicPr>
          <p:nvPr/>
        </p:nvPicPr>
        <p:blipFill>
          <a:blip r:embed="rId4"/>
          <a:stretch>
            <a:fillRect/>
          </a:stretch>
        </p:blipFill>
        <p:spPr>
          <a:xfrm>
            <a:off x="10134000" y="4930186"/>
            <a:ext cx="1656092" cy="1551495"/>
          </a:xfrm>
          <a:prstGeom prst="rect">
            <a:avLst/>
          </a:prstGeom>
        </p:spPr>
      </p:pic>
      <p:pic>
        <p:nvPicPr>
          <p:cNvPr id="11" name="Picture 10">
            <a:extLst>
              <a:ext uri="{FF2B5EF4-FFF2-40B4-BE49-F238E27FC236}">
                <a16:creationId xmlns:a16="http://schemas.microsoft.com/office/drawing/2014/main" id="{08A0544E-12FF-074A-94BC-F4C236C8DB51}"/>
              </a:ext>
            </a:extLst>
          </p:cNvPr>
          <p:cNvPicPr>
            <a:picLocks noChangeAspect="1"/>
          </p:cNvPicPr>
          <p:nvPr/>
        </p:nvPicPr>
        <p:blipFill>
          <a:blip r:embed="rId5"/>
          <a:srcRect/>
          <a:stretch/>
        </p:blipFill>
        <p:spPr>
          <a:xfrm>
            <a:off x="5158884" y="4726856"/>
            <a:ext cx="1947258" cy="1869212"/>
          </a:xfrm>
          <a:prstGeom prst="rect">
            <a:avLst/>
          </a:prstGeom>
        </p:spPr>
      </p:pic>
      <p:pic>
        <p:nvPicPr>
          <p:cNvPr id="14" name="Picture 13">
            <a:extLst>
              <a:ext uri="{FF2B5EF4-FFF2-40B4-BE49-F238E27FC236}">
                <a16:creationId xmlns:a16="http://schemas.microsoft.com/office/drawing/2014/main" id="{D90E35E9-2AE3-5C43-AD7E-6C4BFE7C8FF7}"/>
              </a:ext>
            </a:extLst>
          </p:cNvPr>
          <p:cNvPicPr>
            <a:picLocks noChangeAspect="1"/>
          </p:cNvPicPr>
          <p:nvPr/>
        </p:nvPicPr>
        <p:blipFill>
          <a:blip r:embed="rId5"/>
          <a:srcRect/>
          <a:stretch/>
        </p:blipFill>
        <p:spPr>
          <a:xfrm>
            <a:off x="5243946" y="4773365"/>
            <a:ext cx="1837311" cy="1763672"/>
          </a:xfrm>
          <a:prstGeom prst="rect">
            <a:avLst/>
          </a:prstGeom>
        </p:spPr>
      </p:pic>
      <p:sp>
        <p:nvSpPr>
          <p:cNvPr id="2" name="Pie 1">
            <a:extLst>
              <a:ext uri="{FF2B5EF4-FFF2-40B4-BE49-F238E27FC236}">
                <a16:creationId xmlns:a16="http://schemas.microsoft.com/office/drawing/2014/main" id="{066BF5B7-406D-D54A-80BD-4EBA760FF968}"/>
              </a:ext>
            </a:extLst>
          </p:cNvPr>
          <p:cNvSpPr/>
          <p:nvPr/>
        </p:nvSpPr>
        <p:spPr>
          <a:xfrm rot="15290928">
            <a:off x="5475288" y="5005252"/>
            <a:ext cx="1344397" cy="1309117"/>
          </a:xfrm>
          <a:prstGeom prst="pie">
            <a:avLst>
              <a:gd name="adj1" fmla="val 905917"/>
              <a:gd name="adj2" fmla="val 1918049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12" name="Group 11"/>
          <p:cNvGrpSpPr/>
          <p:nvPr/>
        </p:nvGrpSpPr>
        <p:grpSpPr>
          <a:xfrm>
            <a:off x="8733496" y="4987821"/>
            <a:ext cx="1364104" cy="1571689"/>
            <a:chOff x="8733496" y="5018301"/>
            <a:chExt cx="1364104" cy="1571689"/>
          </a:xfrm>
        </p:grpSpPr>
        <p:pic>
          <p:nvPicPr>
            <p:cNvPr id="8" name="Picture 7">
              <a:extLst>
                <a:ext uri="{FF2B5EF4-FFF2-40B4-BE49-F238E27FC236}">
                  <a16:creationId xmlns:a16="http://schemas.microsoft.com/office/drawing/2014/main" id="{DD332691-B8CA-D343-AD32-8EB94F915D7F}"/>
                </a:ext>
              </a:extLst>
            </p:cNvPr>
            <p:cNvPicPr>
              <a:picLocks noChangeAspect="1"/>
            </p:cNvPicPr>
            <p:nvPr/>
          </p:nvPicPr>
          <p:blipFill rotWithShape="1">
            <a:blip r:embed="rId6"/>
            <a:srcRect l="9437" t="8926" r="9389" b="21953"/>
            <a:stretch/>
          </p:blipFill>
          <p:spPr>
            <a:xfrm>
              <a:off x="8753161" y="5495925"/>
              <a:ext cx="1341040" cy="1094065"/>
            </a:xfrm>
            <a:prstGeom prst="rect">
              <a:avLst/>
            </a:prstGeom>
          </p:spPr>
        </p:pic>
        <p:grpSp>
          <p:nvGrpSpPr>
            <p:cNvPr id="20" name="Group 19"/>
            <p:cNvGrpSpPr/>
            <p:nvPr/>
          </p:nvGrpSpPr>
          <p:grpSpPr>
            <a:xfrm>
              <a:off x="8733496" y="5018301"/>
              <a:ext cx="1364104" cy="461665"/>
              <a:chOff x="534576" y="2555522"/>
              <a:chExt cx="1364104" cy="461665"/>
            </a:xfrm>
          </p:grpSpPr>
          <p:sp>
            <p:nvSpPr>
              <p:cNvPr id="22" name="TextBox 21">
                <a:extLst>
                  <a:ext uri="{FF2B5EF4-FFF2-40B4-BE49-F238E27FC236}">
                    <a16:creationId xmlns:a16="http://schemas.microsoft.com/office/drawing/2014/main" id="{E9152089-B3EC-2D40-9BB7-9E486F93751A}"/>
                  </a:ext>
                </a:extLst>
              </p:cNvPr>
              <p:cNvSpPr txBox="1"/>
              <p:nvPr/>
            </p:nvSpPr>
            <p:spPr>
              <a:xfrm>
                <a:off x="534576" y="2555522"/>
                <a:ext cx="1364104" cy="461665"/>
              </a:xfrm>
              <a:prstGeom prst="rect">
                <a:avLst/>
              </a:prstGeom>
              <a:noFill/>
            </p:spPr>
            <p:txBody>
              <a:bodyPr wrap="square" rtlCol="0">
                <a:spAutoFit/>
              </a:bodyPr>
              <a:lstStyle/>
              <a:p>
                <a:r>
                  <a:rPr lang="en-CA" sz="2400" dirty="0">
                    <a:solidFill>
                      <a:schemeClr val="bg2">
                        <a:lumMod val="10000"/>
                      </a:schemeClr>
                    </a:solidFill>
                    <a:ea typeface="Tahoma" panose="020B0604030504040204" pitchFamily="34" charset="0"/>
                    <a:cs typeface="Tahoma" panose="020B0604030504040204" pitchFamily="34" charset="0"/>
                  </a:rPr>
                  <a:t>Purpose</a:t>
                </a:r>
              </a:p>
            </p:txBody>
          </p:sp>
          <p:cxnSp>
            <p:nvCxnSpPr>
              <p:cNvPr id="23" name="Straight Connector 22"/>
              <p:cNvCxnSpPr/>
              <p:nvPr/>
            </p:nvCxnSpPr>
            <p:spPr>
              <a:xfrm>
                <a:off x="615389" y="2928820"/>
                <a:ext cx="1152000" cy="0"/>
              </a:xfrm>
              <a:prstGeom prst="line">
                <a:avLst/>
              </a:prstGeom>
              <a:ln w="25400">
                <a:solidFill>
                  <a:schemeClr val="tx1">
                    <a:lumMod val="75000"/>
                    <a:lumOff val="25000"/>
                  </a:schemeClr>
                </a:solidFill>
              </a:ln>
            </p:spPr>
            <p:style>
              <a:lnRef idx="1">
                <a:schemeClr val="dk1"/>
              </a:lnRef>
              <a:fillRef idx="0">
                <a:schemeClr val="dk1"/>
              </a:fillRef>
              <a:effectRef idx="0">
                <a:schemeClr val="dk1"/>
              </a:effectRef>
              <a:fontRef idx="minor">
                <a:schemeClr val="tx1"/>
              </a:fontRef>
            </p:style>
          </p:cxnSp>
        </p:grpSp>
      </p:grpSp>
    </p:spTree>
    <p:extLst>
      <p:ext uri="{BB962C8B-B14F-4D97-AF65-F5344CB8AC3E}">
        <p14:creationId xmlns:p14="http://schemas.microsoft.com/office/powerpoint/2010/main" val="387547764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1000" fill="hold"/>
                                        <p:tgtEl>
                                          <p:spTgt spid="11"/>
                                        </p:tgtEl>
                                        <p:attrNameLst>
                                          <p:attrName>ppt_w</p:attrName>
                                        </p:attrNameLst>
                                      </p:cBhvr>
                                      <p:tavLst>
                                        <p:tav tm="0">
                                          <p:val>
                                            <p:fltVal val="0"/>
                                          </p:val>
                                        </p:tav>
                                        <p:tav tm="100000">
                                          <p:val>
                                            <p:strVal val="#ppt_w"/>
                                          </p:val>
                                        </p:tav>
                                      </p:tavLst>
                                    </p:anim>
                                    <p:anim calcmode="lin" valueType="num">
                                      <p:cBhvr>
                                        <p:cTn id="13" dur="1000" fill="hold"/>
                                        <p:tgtEl>
                                          <p:spTgt spid="11"/>
                                        </p:tgtEl>
                                        <p:attrNameLst>
                                          <p:attrName>ppt_h</p:attrName>
                                        </p:attrNameLst>
                                      </p:cBhvr>
                                      <p:tavLst>
                                        <p:tav tm="0">
                                          <p:val>
                                            <p:fltVal val="0"/>
                                          </p:val>
                                        </p:tav>
                                        <p:tav tm="100000">
                                          <p:val>
                                            <p:strVal val="#ppt_h"/>
                                          </p:val>
                                        </p:tav>
                                      </p:tavLst>
                                    </p:anim>
                                    <p:anim calcmode="lin" valueType="num">
                                      <p:cBhvr>
                                        <p:cTn id="14" dur="1000" fill="hold"/>
                                        <p:tgtEl>
                                          <p:spTgt spid="11"/>
                                        </p:tgtEl>
                                        <p:attrNameLst>
                                          <p:attrName>style.rotation</p:attrName>
                                        </p:attrNameLst>
                                      </p:cBhvr>
                                      <p:tavLst>
                                        <p:tav tm="0">
                                          <p:val>
                                            <p:fltVal val="90"/>
                                          </p:val>
                                        </p:tav>
                                        <p:tav tm="100000">
                                          <p:val>
                                            <p:fltVal val="0"/>
                                          </p:val>
                                        </p:tav>
                                      </p:tavLst>
                                    </p:anim>
                                    <p:animEffect transition="in" filter="fade">
                                      <p:cBhvr>
                                        <p:cTn id="15" dur="1000"/>
                                        <p:tgtEl>
                                          <p:spTgt spid="11"/>
                                        </p:tgtEl>
                                      </p:cBhvr>
                                    </p:animEffect>
                                  </p:childTnLst>
                                </p:cTn>
                              </p:par>
                              <p:par>
                                <p:cTn id="16" presetID="31" presetClass="entr" presetSubtype="0" fill="hold"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1000" fill="hold"/>
                                        <p:tgtEl>
                                          <p:spTgt spid="14"/>
                                        </p:tgtEl>
                                        <p:attrNameLst>
                                          <p:attrName>ppt_w</p:attrName>
                                        </p:attrNameLst>
                                      </p:cBhvr>
                                      <p:tavLst>
                                        <p:tav tm="0">
                                          <p:val>
                                            <p:fltVal val="0"/>
                                          </p:val>
                                        </p:tav>
                                        <p:tav tm="100000">
                                          <p:val>
                                            <p:strVal val="#ppt_w"/>
                                          </p:val>
                                        </p:tav>
                                      </p:tavLst>
                                    </p:anim>
                                    <p:anim calcmode="lin" valueType="num">
                                      <p:cBhvr>
                                        <p:cTn id="19" dur="1000" fill="hold"/>
                                        <p:tgtEl>
                                          <p:spTgt spid="14"/>
                                        </p:tgtEl>
                                        <p:attrNameLst>
                                          <p:attrName>ppt_h</p:attrName>
                                        </p:attrNameLst>
                                      </p:cBhvr>
                                      <p:tavLst>
                                        <p:tav tm="0">
                                          <p:val>
                                            <p:fltVal val="0"/>
                                          </p:val>
                                        </p:tav>
                                        <p:tav tm="100000">
                                          <p:val>
                                            <p:strVal val="#ppt_h"/>
                                          </p:val>
                                        </p:tav>
                                      </p:tavLst>
                                    </p:anim>
                                    <p:anim calcmode="lin" valueType="num">
                                      <p:cBhvr>
                                        <p:cTn id="20" dur="1000" fill="hold"/>
                                        <p:tgtEl>
                                          <p:spTgt spid="14"/>
                                        </p:tgtEl>
                                        <p:attrNameLst>
                                          <p:attrName>style.rotation</p:attrName>
                                        </p:attrNameLst>
                                      </p:cBhvr>
                                      <p:tavLst>
                                        <p:tav tm="0">
                                          <p:val>
                                            <p:fltVal val="90"/>
                                          </p:val>
                                        </p:tav>
                                        <p:tav tm="100000">
                                          <p:val>
                                            <p:fltVal val="0"/>
                                          </p:val>
                                        </p:tav>
                                      </p:tavLst>
                                    </p:anim>
                                    <p:animEffect transition="in" filter="fade">
                                      <p:cBhvr>
                                        <p:cTn id="21" dur="1000"/>
                                        <p:tgtEl>
                                          <p:spTgt spid="14"/>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5">
                                            <p:txEl>
                                              <p:pRg st="2" end="2"/>
                                            </p:txEl>
                                          </p:spTgt>
                                        </p:tgtEl>
                                        <p:attrNameLst>
                                          <p:attrName>style.visibility</p:attrName>
                                        </p:attrNameLst>
                                      </p:cBhvr>
                                      <p:to>
                                        <p:strVal val="visible"/>
                                      </p:to>
                                    </p:set>
                                    <p:animEffect transition="in" filter="fade">
                                      <p:cBhvr>
                                        <p:cTn id="26" dur="500"/>
                                        <p:tgtEl>
                                          <p:spTgt spid="5">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500"/>
                                        <p:tgtEl>
                                          <p:spTgt spid="12"/>
                                        </p:tgtEl>
                                      </p:cBhvr>
                                    </p:animEffect>
                                  </p:childTnLst>
                                </p:cTn>
                              </p:par>
                              <p:par>
                                <p:cTn id="32" presetID="10" presetClass="entr" presetSubtype="0" fill="hold" nodeType="with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fade">
                                      <p:cBhvr>
                                        <p:cTn id="34" dur="500"/>
                                        <p:tgtEl>
                                          <p:spTgt spid="10"/>
                                        </p:tgtEl>
                                      </p:cBhvr>
                                    </p:animEffect>
                                  </p:childTnLst>
                                </p:cTn>
                              </p:par>
                            </p:childTnLst>
                          </p:cTn>
                        </p:par>
                      </p:childTnLst>
                    </p:cTn>
                  </p:par>
                  <p:par>
                    <p:cTn id="35" fill="hold">
                      <p:stCondLst>
                        <p:cond delay="indefinite"/>
                      </p:stCondLst>
                      <p:childTnLst>
                        <p:par>
                          <p:cTn id="36" fill="hold">
                            <p:stCondLst>
                              <p:cond delay="0"/>
                            </p:stCondLst>
                            <p:childTnLst>
                              <p:par>
                                <p:cTn id="37" presetID="8" presetClass="emph" presetSubtype="0" fill="hold" nodeType="clickEffect">
                                  <p:stCondLst>
                                    <p:cond delay="0"/>
                                  </p:stCondLst>
                                  <p:childTnLst>
                                    <p:animRot by="10800000">
                                      <p:cBhvr>
                                        <p:cTn id="38" dur="2000" fill="hold"/>
                                        <p:tgtEl>
                                          <p:spTgt spid="14"/>
                                        </p:tgtEl>
                                        <p:attrNameLst>
                                          <p:attrName>r</p:attrName>
                                        </p:attrNameLst>
                                      </p:cBhvr>
                                    </p:animRot>
                                  </p:childTnLst>
                                </p:cTn>
                              </p:par>
                            </p:childTnLst>
                          </p:cTn>
                        </p:par>
                      </p:childTnLst>
                    </p:cTn>
                  </p:par>
                  <p:par>
                    <p:cTn id="39" fill="hold">
                      <p:stCondLst>
                        <p:cond delay="indefinite"/>
                      </p:stCondLst>
                      <p:childTnLst>
                        <p:par>
                          <p:cTn id="40" fill="hold">
                            <p:stCondLst>
                              <p:cond delay="0"/>
                            </p:stCondLst>
                            <p:childTnLst>
                              <p:par>
                                <p:cTn id="41" presetID="21" presetClass="entr" presetSubtype="1" fill="hold" grpId="1" nodeType="clickEffect">
                                  <p:stCondLst>
                                    <p:cond delay="0"/>
                                  </p:stCondLst>
                                  <p:childTnLst>
                                    <p:set>
                                      <p:cBhvr>
                                        <p:cTn id="42" dur="1" fill="hold">
                                          <p:stCondLst>
                                            <p:cond delay="0"/>
                                          </p:stCondLst>
                                        </p:cTn>
                                        <p:tgtEl>
                                          <p:spTgt spid="2"/>
                                        </p:tgtEl>
                                        <p:attrNameLst>
                                          <p:attrName>style.visibility</p:attrName>
                                        </p:attrNameLst>
                                      </p:cBhvr>
                                      <p:to>
                                        <p:strVal val="visible"/>
                                      </p:to>
                                    </p:set>
                                    <p:animEffect transition="in" filter="wheel(1)">
                                      <p:cBhvr>
                                        <p:cTn id="43"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1" animBg="1"/>
    </p:bldLst>
  </p:timing>
</p:sld>
</file>

<file path=ppt/theme/theme1.xml><?xml version="1.0" encoding="utf-8"?>
<a:theme xmlns:a="http://schemas.openxmlformats.org/drawingml/2006/main" name="Level 4">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ER_CopyrightProject_Version11_2019-01-28" id="{D64D2BF0-90A8-DF40-B829-9C96E4770349}" vid="{8282F2B2-FEA9-564A-B27D-208CC4779EB1}"/>
    </a:ext>
  </a:extLst>
</a:theme>
</file>

<file path=ppt/theme/theme2.xml><?xml version="1.0" encoding="utf-8"?>
<a:theme xmlns:a="http://schemas.openxmlformats.org/drawingml/2006/main" name="Level 1">
  <a:themeElements>
    <a:clrScheme name="Custom 1">
      <a:dk1>
        <a:srgbClr val="75707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ER_CopyrightProject_Version11_2019-01-28" id="{D64D2BF0-90A8-DF40-B829-9C96E4770349}" vid="{4C67CBCE-DFDA-6745-9959-BC713BE9E948}"/>
    </a:ext>
  </a:extLst>
</a:theme>
</file>

<file path=ppt/theme/theme3.xml><?xml version="1.0" encoding="utf-8"?>
<a:theme xmlns:a="http://schemas.openxmlformats.org/drawingml/2006/main" name="Level 2">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ER_CopyrightProject_Version11_2019-01-28" id="{D64D2BF0-90A8-DF40-B829-9C96E4770349}" vid="{8B9FDB8F-EBBA-1E4D-9B03-02A803C87649}"/>
    </a:ext>
  </a:extLst>
</a:theme>
</file>

<file path=ppt/theme/theme4.xml><?xml version="1.0" encoding="utf-8"?>
<a:theme xmlns:a="http://schemas.openxmlformats.org/drawingml/2006/main" name="Level 3">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ER_CopyrightProject_Version11_2019-01-28" id="{D64D2BF0-90A8-DF40-B829-9C96E4770349}" vid="{16964AC1-EF38-134A-A4A4-FB428F678D40}"/>
    </a:ext>
  </a:extLst>
</a:theme>
</file>

<file path=ppt/theme/theme5.xml><?xml version="1.0" encoding="utf-8"?>
<a:theme xmlns:a="http://schemas.openxmlformats.org/drawingml/2006/main" name="1_Level 4">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ER_CopyrightProject_Version11_2019-01-28" id="{D64D2BF0-90A8-DF40-B829-9C96E4770349}" vid="{8282F2B2-FEA9-564A-B27D-208CC4779EB1}"/>
    </a:ext>
  </a:extLst>
</a:theme>
</file>

<file path=ppt/theme/theme6.xml><?xml version="1.0" encoding="utf-8"?>
<a:theme xmlns:a="http://schemas.openxmlformats.org/drawingml/2006/main" name="Level 5">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ER_CopyrightProject_Version11_2019-01-28" id="{D64D2BF0-90A8-DF40-B829-9C96E4770349}" vid="{DE6CFC58-F008-0C44-9AE6-C329ED73EC6D}"/>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OER_CopyrightProject_Version12_2019-06-28</Template>
  <TotalTime>25447</TotalTime>
  <Words>3535</Words>
  <Application>Microsoft Office PowerPoint</Application>
  <PresentationFormat>Widescreen</PresentationFormat>
  <Paragraphs>252</Paragraphs>
  <Slides>32</Slides>
  <Notes>20</Notes>
  <HiddenSlides>0</HiddenSlides>
  <MMClips>0</MMClips>
  <ScaleCrop>false</ScaleCrop>
  <HeadingPairs>
    <vt:vector size="6" baseType="variant">
      <vt:variant>
        <vt:lpstr>Fonts Used</vt:lpstr>
      </vt:variant>
      <vt:variant>
        <vt:i4>15</vt:i4>
      </vt:variant>
      <vt:variant>
        <vt:lpstr>Theme</vt:lpstr>
      </vt:variant>
      <vt:variant>
        <vt:i4>6</vt:i4>
      </vt:variant>
      <vt:variant>
        <vt:lpstr>Slide Titles</vt:lpstr>
      </vt:variant>
      <vt:variant>
        <vt:i4>32</vt:i4>
      </vt:variant>
    </vt:vector>
  </HeadingPairs>
  <TitlesOfParts>
    <vt:vector size="53" baseType="lpstr">
      <vt:lpstr>NSimSun</vt:lpstr>
      <vt:lpstr>Algerian</vt:lpstr>
      <vt:lpstr>Arial</vt:lpstr>
      <vt:lpstr>Arial Rounded MT Bold</vt:lpstr>
      <vt:lpstr>Bodoni MT</vt:lpstr>
      <vt:lpstr>Brush Script MT</vt:lpstr>
      <vt:lpstr>Calibri</vt:lpstr>
      <vt:lpstr>Cambria Math</vt:lpstr>
      <vt:lpstr>Edwardian Script ITC</vt:lpstr>
      <vt:lpstr>Gloucester MT Extra Condensed</vt:lpstr>
      <vt:lpstr>Harlow Solid Italic</vt:lpstr>
      <vt:lpstr>Old English Text MT</vt:lpstr>
      <vt:lpstr>Rockwell Condensed</vt:lpstr>
      <vt:lpstr>Tahoma</vt:lpstr>
      <vt:lpstr>Times New Roman</vt:lpstr>
      <vt:lpstr>Level 4</vt:lpstr>
      <vt:lpstr>Level 1</vt:lpstr>
      <vt:lpstr>Level 2</vt:lpstr>
      <vt:lpstr>Level 3</vt:lpstr>
      <vt:lpstr>1_Level 4</vt:lpstr>
      <vt:lpstr>Level 5</vt:lpstr>
      <vt:lpstr>Applying Fair Dealing</vt:lpstr>
      <vt:lpstr>FAIR DEALING</vt:lpstr>
      <vt:lpstr>FAIR DEALING</vt:lpstr>
      <vt:lpstr>STEP ONE: PURPOSE OF USE</vt:lpstr>
      <vt:lpstr>INTERPRETING THE PURPOSES </vt:lpstr>
      <vt:lpstr>STEP TWO:  THE SIX-FACTOR TEST</vt:lpstr>
      <vt:lpstr>PURPOSE OF THE DEALING</vt:lpstr>
      <vt:lpstr>CHARACTER OF THE DEALING</vt:lpstr>
      <vt:lpstr>AMOUNT OF THE DEALING</vt:lpstr>
      <vt:lpstr>ALTERNATIVES FACTOR</vt:lpstr>
      <vt:lpstr>NATURE OF THE WORK</vt:lpstr>
      <vt:lpstr>EFFECT OF THE DEALING</vt:lpstr>
      <vt:lpstr>IT DEPENDS</vt:lpstr>
      <vt:lpstr>FAIR DEALING RESOURCES</vt:lpstr>
      <vt:lpstr>INTERPRETING FAIR DEALING</vt:lpstr>
      <vt:lpstr>INTERPRETING FAIR DEALING</vt:lpstr>
      <vt:lpstr>INTERPRETING FAIR DEALING</vt:lpstr>
      <vt:lpstr>LEARNING OBJECTIVES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Smith, Mireille</cp:lastModifiedBy>
  <cp:revision>259</cp:revision>
  <dcterms:created xsi:type="dcterms:W3CDTF">2019-10-03T17:13:49Z</dcterms:created>
  <dcterms:modified xsi:type="dcterms:W3CDTF">2024-10-29T16:20:30Z</dcterms:modified>
</cp:coreProperties>
</file>