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1" r:id="rId1"/>
    <p:sldMasterId id="2147493466" r:id="rId2"/>
    <p:sldMasterId id="2147493469" r:id="rId3"/>
    <p:sldMasterId id="2147493483" r:id="rId4"/>
    <p:sldMasterId id="2147493486" r:id="rId5"/>
  </p:sldMasterIdLst>
  <p:notesMasterIdLst>
    <p:notesMasterId r:id="rId37"/>
  </p:notesMasterIdLst>
  <p:handoutMasterIdLst>
    <p:handoutMasterId r:id="rId38"/>
  </p:handoutMasterIdLst>
  <p:sldIdLst>
    <p:sldId id="335" r:id="rId6"/>
    <p:sldId id="263" r:id="rId7"/>
    <p:sldId id="343" r:id="rId8"/>
    <p:sldId id="345" r:id="rId9"/>
    <p:sldId id="348" r:id="rId10"/>
    <p:sldId id="349" r:id="rId11"/>
    <p:sldId id="350" r:id="rId12"/>
    <p:sldId id="351" r:id="rId13"/>
    <p:sldId id="352" r:id="rId14"/>
    <p:sldId id="353" r:id="rId15"/>
    <p:sldId id="354" r:id="rId16"/>
    <p:sldId id="355" r:id="rId17"/>
    <p:sldId id="361" r:id="rId18"/>
    <p:sldId id="360" r:id="rId19"/>
    <p:sldId id="365" r:id="rId20"/>
    <p:sldId id="363" r:id="rId21"/>
    <p:sldId id="368" r:id="rId22"/>
    <p:sldId id="346" r:id="rId23"/>
    <p:sldId id="336" r:id="rId24"/>
    <p:sldId id="373" r:id="rId25"/>
    <p:sldId id="374" r:id="rId26"/>
    <p:sldId id="375" r:id="rId27"/>
    <p:sldId id="337" r:id="rId28"/>
    <p:sldId id="338" r:id="rId29"/>
    <p:sldId id="339" r:id="rId30"/>
    <p:sldId id="347" r:id="rId31"/>
    <p:sldId id="364" r:id="rId32"/>
    <p:sldId id="369" r:id="rId33"/>
    <p:sldId id="340" r:id="rId34"/>
    <p:sldId id="341" r:id="rId35"/>
    <p:sldId id="34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82E9"/>
    <a:srgbClr val="879F3D"/>
    <a:srgbClr val="E983D8"/>
    <a:srgbClr val="004950"/>
    <a:srgbClr val="CB534C"/>
    <a:srgbClr val="F7CA00"/>
    <a:srgbClr val="952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50" autoAdjust="0"/>
    <p:restoredTop sz="84726"/>
  </p:normalViewPr>
  <p:slideViewPr>
    <p:cSldViewPr snapToGrid="0" snapToObjects="1">
      <p:cViewPr varScale="1">
        <p:scale>
          <a:sx n="93" d="100"/>
          <a:sy n="93" d="100"/>
        </p:scale>
        <p:origin x="312" y="200"/>
      </p:cViewPr>
      <p:guideLst>
        <p:guide orient="horz" pos="2069"/>
        <p:guide pos="3863"/>
      </p:guideLst>
    </p:cSldViewPr>
  </p:slideViewPr>
  <p:notesTextViewPr>
    <p:cViewPr>
      <p:scale>
        <a:sx n="105" d="100"/>
        <a:sy n="105" d="100"/>
      </p:scale>
      <p:origin x="0" y="0"/>
    </p:cViewPr>
  </p:notesTextViewPr>
  <p:notesViewPr>
    <p:cSldViewPr snapToGrid="0" snapToObjects="1">
      <p:cViewPr varScale="1">
        <p:scale>
          <a:sx n="88" d="100"/>
          <a:sy n="88" d="100"/>
        </p:scale>
        <p:origin x="38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CC80FC-DF2C-431C-BF34-F6247055AB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C92F09D5-EB10-4D50-8AB6-68673EB61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479E2-B69D-4506-9AE8-2BB6EDFE9E7E}" type="datetimeFigureOut">
              <a:rPr lang="en-CA" smtClean="0"/>
              <a:t>2020-04-26</a:t>
            </a:fld>
            <a:endParaRPr lang="en-CA"/>
          </a:p>
        </p:txBody>
      </p:sp>
      <p:sp>
        <p:nvSpPr>
          <p:cNvPr id="4" name="Footer Placeholder 3">
            <a:extLst>
              <a:ext uri="{FF2B5EF4-FFF2-40B4-BE49-F238E27FC236}">
                <a16:creationId xmlns:a16="http://schemas.microsoft.com/office/drawing/2014/main" id="{9F9A365E-72BC-4883-AF9C-FA3216C8A7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02F8C47C-6E41-4C25-94E1-908A6B4737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4D32A0-DB85-4C02-B600-A425620B5499}" type="slidenum">
              <a:rPr lang="en-CA" smtClean="0"/>
              <a:t>‹#›</a:t>
            </a:fld>
            <a:endParaRPr lang="en-CA"/>
          </a:p>
        </p:txBody>
      </p:sp>
    </p:spTree>
    <p:extLst>
      <p:ext uri="{BB962C8B-B14F-4D97-AF65-F5344CB8AC3E}">
        <p14:creationId xmlns:p14="http://schemas.microsoft.com/office/powerpoint/2010/main" val="739945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6D75-DBCD-B149-8845-50B35F1638F5}" type="datetimeFigureOut">
              <a:rPr lang="en-US" smtClean="0"/>
              <a:t>4/26/20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Hello, and welcome to the University of Alberta’s Opening Up Copyright Instructional Module on Applying Fair Dealing.</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a:t>
            </a:fld>
            <a:endParaRPr lang="en-US"/>
          </a:p>
        </p:txBody>
      </p:sp>
    </p:spTree>
    <p:extLst>
      <p:ext uri="{BB962C8B-B14F-4D97-AF65-F5344CB8AC3E}">
        <p14:creationId xmlns:p14="http://schemas.microsoft.com/office/powerpoint/2010/main" val="2555580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As the name implies, the alternatives factor considers what alternatives to the dealing might have been used.  If a non-copyright-protected equivalent could have been used to achieve the same purpose, this tends toward unfairness. An important element in weighing the alternatives is the extent to which the copying, or dealing, was necessary to achieve the ultimate purpose.</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10</a:t>
            </a:fld>
            <a:endParaRPr lang="en-US"/>
          </a:p>
        </p:txBody>
      </p:sp>
    </p:spTree>
    <p:extLst>
      <p:ext uri="{BB962C8B-B14F-4D97-AF65-F5344CB8AC3E}">
        <p14:creationId xmlns:p14="http://schemas.microsoft.com/office/powerpoint/2010/main" val="3953633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The nature of the work factor centres on the relationship between the copied work and its distribution.  Copying a confidential work is less fair, although copying an unpublished work may be more fair if the copying is acknowledged and potentially leads to wider public dissemination of that work.</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11</a:t>
            </a:fld>
            <a:endParaRPr lang="en-US"/>
          </a:p>
        </p:txBody>
      </p:sp>
    </p:spTree>
    <p:extLst>
      <p:ext uri="{BB962C8B-B14F-4D97-AF65-F5344CB8AC3E}">
        <p14:creationId xmlns:p14="http://schemas.microsoft.com/office/powerpoint/2010/main" val="2088148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Finally the effect of the dealing on the work considers to what degree the copies made compete with and adversely impact the market for the original work.  Obviously, if the intended distribution of copies diminishes the market for a work, this will tend toward unfairness, but if the copying may increase the market for a work (such as the offering of music previews in the SOCAN case), this may tend toward fairness. </a:t>
            </a:r>
          </a:p>
          <a:p>
            <a:pPr rtl="0"/>
            <a:endParaRPr lang="en-CA"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59A8C4-0C62-F94C-981C-DE91E9B672CA}" type="slidenum">
              <a:rPr lang="en-US" smtClean="0"/>
              <a:t>12</a:t>
            </a:fld>
            <a:endParaRPr lang="en-US"/>
          </a:p>
        </p:txBody>
      </p:sp>
    </p:spTree>
    <p:extLst>
      <p:ext uri="{BB962C8B-B14F-4D97-AF65-F5344CB8AC3E}">
        <p14:creationId xmlns:p14="http://schemas.microsoft.com/office/powerpoint/2010/main" val="1483655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It is important to remember that a final decision on fairness involves thinking of all of the six factors and how they relate to each other.  There is no simple scorecard such as: if three factors are considered more fair, then the dealing is fair.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13</a:t>
            </a:fld>
            <a:endParaRPr lang="en-US"/>
          </a:p>
        </p:txBody>
      </p:sp>
    </p:spTree>
    <p:extLst>
      <p:ext uri="{BB962C8B-B14F-4D97-AF65-F5344CB8AC3E}">
        <p14:creationId xmlns:p14="http://schemas.microsoft.com/office/powerpoint/2010/main" val="4074245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If you want more details on how these factors were applied in each of the three Supreme Court cases, please have a look at the specific modules.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In addition there are many good supplementary resources such as those from the Universities of Alberta, Ottawa and Toronto, as well as CAUT’s copyright guidelines, all of which can help in applying fair dealing.</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14</a:t>
            </a:fld>
            <a:endParaRPr lang="en-US"/>
          </a:p>
        </p:txBody>
      </p:sp>
    </p:spTree>
    <p:extLst>
      <p:ext uri="{BB962C8B-B14F-4D97-AF65-F5344CB8AC3E}">
        <p14:creationId xmlns:p14="http://schemas.microsoft.com/office/powerpoint/2010/main" val="1587357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Given that fair dealing is, at its root, a determination of fairness made on a specific set of facts, and given that those facts and fairness itself are subject to interpretation, determinations of fair dealing may always be contentious. However, the way fair dealing is interpreted will remain a key element in preserving the balance of rights that is the core of copyright law.</a:t>
            </a:r>
            <a:endParaRPr lang="en-CA" b="0" dirty="0">
              <a:effectLst/>
            </a:endParaRPr>
          </a:p>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15</a:t>
            </a:fld>
            <a:endParaRPr lang="en-US"/>
          </a:p>
        </p:txBody>
      </p:sp>
    </p:spTree>
    <p:extLst>
      <p:ext uri="{BB962C8B-B14F-4D97-AF65-F5344CB8AC3E}">
        <p14:creationId xmlns:p14="http://schemas.microsoft.com/office/powerpoint/2010/main" val="218257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dirty="0"/>
            </a:br>
            <a:r>
              <a:rPr lang="en-CA" sz="1200" b="0" i="0" u="none" strike="noStrike" kern="1200" dirty="0">
                <a:solidFill>
                  <a:schemeClr val="tx1"/>
                </a:solidFill>
                <a:effectLst/>
                <a:latin typeface="+mn-lt"/>
                <a:ea typeface="+mn-ea"/>
                <a:cs typeface="+mn-cs"/>
              </a:rPr>
              <a:t>Since the application of the two-step test involves a number of interpretations, in many cases no ultimate determination of whether a use is truly “fair dealing” can be made until it has been reviewed and decided by a court.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16</a:t>
            </a:fld>
            <a:endParaRPr lang="en-US"/>
          </a:p>
        </p:txBody>
      </p:sp>
    </p:spTree>
    <p:extLst>
      <p:ext uri="{BB962C8B-B14F-4D97-AF65-F5344CB8AC3E}">
        <p14:creationId xmlns:p14="http://schemas.microsoft.com/office/powerpoint/2010/main" val="3182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Therefore, there can often be an element of uncertainty, and such uncertainty can have a chilling effect, encouraging risk-averse institutions to be very conservative in their interpretation and application of fair dealing.  </a:t>
            </a:r>
            <a:endParaRPr lang="en-CA" b="0" dirty="0">
              <a:effectLst/>
            </a:endParaRPr>
          </a:p>
          <a:p>
            <a:pPr rtl="0"/>
            <a:r>
              <a:rPr lang="en-CA" sz="1200" b="0" i="0" u="none" strike="noStrike" kern="1200" dirty="0">
                <a:solidFill>
                  <a:schemeClr val="tx1"/>
                </a:solidFill>
                <a:effectLst/>
                <a:latin typeface="+mn-lt"/>
                <a:ea typeface="+mn-ea"/>
                <a:cs typeface="+mn-cs"/>
              </a:rPr>
              <a:t>Overly conservative applications of fair dealing can impact general practice within a sector, and when such practices become long established, these practices could become the standards against which interpretations of fairness are made.  It may be that, in practice, interpreting fair dealing too narrowly could, over time, lead to a narrowing of what dealings are considered to be fair. From that perspective, user rights may be better maintained and protected through their being applied to their fullest reasonable extent.</a:t>
            </a:r>
          </a:p>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17</a:t>
            </a:fld>
            <a:endParaRPr lang="en-US"/>
          </a:p>
        </p:txBody>
      </p:sp>
    </p:spTree>
    <p:extLst>
      <p:ext uri="{BB962C8B-B14F-4D97-AF65-F5344CB8AC3E}">
        <p14:creationId xmlns:p14="http://schemas.microsoft.com/office/powerpoint/2010/main" val="4202751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You should now be able to:</a:t>
            </a:r>
            <a:endParaRPr lang="en-CA" b="0" dirty="0">
              <a:effectLst/>
            </a:endParaRPr>
          </a:p>
          <a:p>
            <a:pPr rtl="0" fontAlgn="base"/>
            <a:r>
              <a:rPr lang="en-CA" sz="1200" b="0" i="0" u="none" strike="noStrike" kern="1200" dirty="0">
                <a:solidFill>
                  <a:schemeClr val="tx1"/>
                </a:solidFill>
                <a:effectLst/>
                <a:latin typeface="+mn-lt"/>
                <a:ea typeface="+mn-ea"/>
                <a:cs typeface="+mn-cs"/>
              </a:rPr>
              <a:t>Recognize that satisfying a fair dealing purpose fulfills only the first step of the two-step fair dealing test</a:t>
            </a:r>
          </a:p>
          <a:p>
            <a:pPr rtl="0" fontAlgn="base"/>
            <a:r>
              <a:rPr lang="en-CA" sz="1200" b="0" i="0" u="none" strike="noStrike" kern="1200" dirty="0">
                <a:solidFill>
                  <a:schemeClr val="tx1"/>
                </a:solidFill>
                <a:effectLst/>
                <a:latin typeface="+mn-lt"/>
                <a:ea typeface="+mn-ea"/>
                <a:cs typeface="+mn-cs"/>
              </a:rPr>
              <a:t>Understand the six factors and their relationship to one another in the second part of the two-step fair dealing test, and</a:t>
            </a:r>
          </a:p>
          <a:p>
            <a:pPr rtl="0" fontAlgn="base"/>
            <a:r>
              <a:rPr lang="en-CA" sz="1200" b="0" i="0" u="none" strike="noStrike" kern="1200" dirty="0">
                <a:solidFill>
                  <a:schemeClr val="tx1"/>
                </a:solidFill>
                <a:effectLst/>
                <a:latin typeface="+mn-lt"/>
                <a:ea typeface="+mn-ea"/>
                <a:cs typeface="+mn-cs"/>
              </a:rPr>
              <a:t>Apply both steps of the dealing test to conduct a fair dealing analysis.</a:t>
            </a:r>
          </a:p>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18</a:t>
            </a:fld>
            <a:endParaRPr lang="en-US"/>
          </a:p>
        </p:txBody>
      </p:sp>
    </p:spTree>
    <p:extLst>
      <p:ext uri="{BB962C8B-B14F-4D97-AF65-F5344CB8AC3E}">
        <p14:creationId xmlns:p14="http://schemas.microsoft.com/office/powerpoint/2010/main" val="1856228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This has been the University of Alberta’s Opening Up Copyright Instructional Module on Applying Fair Dealing.  Thank you for your attention.</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19</a:t>
            </a:fld>
            <a:endParaRPr lang="en-US"/>
          </a:p>
        </p:txBody>
      </p:sp>
    </p:spTree>
    <p:extLst>
      <p:ext uri="{BB962C8B-B14F-4D97-AF65-F5344CB8AC3E}">
        <p14:creationId xmlns:p14="http://schemas.microsoft.com/office/powerpoint/2010/main" val="648086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Step right up! Do you want to know the answer to almost every question about whether you can lawfully use a copyright-protected work?  Get ready… “it depends.” Okay… so it depends, but depends on what? While there are many different exceptions in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 the most important exception and arguably the most commonly used one is fair dealing. </a:t>
            </a:r>
          </a:p>
          <a:p>
            <a:endParaRPr lang="en-CA"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 "Fair Dealing" is a statutory right that allows for the reproduction and use of copyright-protected works for certain purposes without requiring permission, provided that the dealing is "fair".</a:t>
            </a:r>
            <a:endParaRPr lang="en-CA" b="0" dirty="0">
              <a:effectLst/>
            </a:endParaRPr>
          </a:p>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2</a:t>
            </a:fld>
            <a:endParaRPr lang="en-US"/>
          </a:p>
        </p:txBody>
      </p:sp>
    </p:spTree>
    <p:extLst>
      <p:ext uri="{BB962C8B-B14F-4D97-AF65-F5344CB8AC3E}">
        <p14:creationId xmlns:p14="http://schemas.microsoft.com/office/powerpoint/2010/main" val="119073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23</a:t>
            </a:fld>
            <a:endParaRPr lang="en-US"/>
          </a:p>
        </p:txBody>
      </p:sp>
    </p:spTree>
    <p:extLst>
      <p:ext uri="{BB962C8B-B14F-4D97-AF65-F5344CB8AC3E}">
        <p14:creationId xmlns:p14="http://schemas.microsoft.com/office/powerpoint/2010/main" val="4033585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27</a:t>
            </a:fld>
            <a:endParaRPr lang="en-US"/>
          </a:p>
        </p:txBody>
      </p:sp>
    </p:spTree>
    <p:extLst>
      <p:ext uri="{BB962C8B-B14F-4D97-AF65-F5344CB8AC3E}">
        <p14:creationId xmlns:p14="http://schemas.microsoft.com/office/powerpoint/2010/main" val="2448777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The purpose of fair dealing is to balance the exclusive right of copyright owners with the rights of users to make use of works where that use is in the public interest. Most Canadians use this legal “breathing space” daily without even knowing it. It is also considered a safeguard for freedom of expression.  See the OUC module Section 29: Fair Dealing for some background on this statutory provision.</a:t>
            </a: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Over a century of Canadian and UK legislation and jurisprudence have shaped how fair dealing is applied in Canada.</a:t>
            </a:r>
          </a:p>
          <a:p>
            <a:pPr rtl="0"/>
            <a:endParaRPr lang="en-CA"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So, how can you determine if you can use something under fair dealing? There is a two-step test for assessing whether a particular use of some or all of a copyright-protected work might reasonably count as fair dealing. </a:t>
            </a:r>
            <a:endParaRPr lang="en-US" dirty="0"/>
          </a:p>
          <a:p>
            <a:pPr rtl="0"/>
            <a:endParaRPr lang="en-CA" b="0"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3</a:t>
            </a:fld>
            <a:endParaRPr lang="en-US"/>
          </a:p>
        </p:txBody>
      </p:sp>
    </p:spTree>
    <p:extLst>
      <p:ext uri="{BB962C8B-B14F-4D97-AF65-F5344CB8AC3E}">
        <p14:creationId xmlns:p14="http://schemas.microsoft.com/office/powerpoint/2010/main" val="2805043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CA" sz="1200" b="0" i="0" u="none" strike="noStrike" kern="1200" dirty="0">
              <a:solidFill>
                <a:schemeClr val="tx1"/>
              </a:solidFill>
              <a:effectLst/>
              <a:latin typeface="+mn-lt"/>
              <a:ea typeface="+mn-ea"/>
              <a:cs typeface="+mn-cs"/>
            </a:endParaRP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The first step is determining whether the use is eligible to be considered fair dealing. This is done by assessing the </a:t>
            </a:r>
            <a:r>
              <a:rPr lang="en-CA" sz="1200" b="1" i="0" u="none" strike="noStrike" kern="1200" dirty="0">
                <a:solidFill>
                  <a:schemeClr val="tx1"/>
                </a:solidFill>
                <a:effectLst/>
                <a:latin typeface="+mn-lt"/>
                <a:ea typeface="+mn-ea"/>
                <a:cs typeface="+mn-cs"/>
              </a:rPr>
              <a:t>purpose</a:t>
            </a:r>
            <a:r>
              <a:rPr lang="en-CA" sz="1200" b="0" i="0" u="none" strike="noStrike" kern="1200" dirty="0">
                <a:solidFill>
                  <a:schemeClr val="tx1"/>
                </a:solidFill>
                <a:effectLst/>
                <a:latin typeface="+mn-lt"/>
                <a:ea typeface="+mn-ea"/>
                <a:cs typeface="+mn-cs"/>
              </a:rPr>
              <a:t> of the use. Section 29 of the </a:t>
            </a:r>
            <a:r>
              <a:rPr lang="en-CA" sz="1200" b="0" i="1" u="none" strike="noStrike" kern="1200" dirty="0">
                <a:solidFill>
                  <a:schemeClr val="tx1"/>
                </a:solidFill>
                <a:effectLst/>
                <a:latin typeface="+mn-lt"/>
                <a:ea typeface="+mn-ea"/>
                <a:cs typeface="+mn-cs"/>
              </a:rPr>
              <a:t>Copyright Act </a:t>
            </a:r>
            <a:r>
              <a:rPr lang="en-CA" sz="1200" b="0" i="0" u="none" strike="noStrike" kern="1200" dirty="0">
                <a:solidFill>
                  <a:schemeClr val="tx1"/>
                </a:solidFill>
                <a:effectLst/>
                <a:latin typeface="+mn-lt"/>
                <a:ea typeface="+mn-ea"/>
                <a:cs typeface="+mn-cs"/>
              </a:rPr>
              <a:t>lists five purposes:</a:t>
            </a:r>
            <a:endParaRPr lang="en-CA" b="0" dirty="0">
              <a:effectLst/>
            </a:endParaRPr>
          </a:p>
          <a:p>
            <a:pPr rtl="0" fontAlgn="base"/>
            <a:r>
              <a:rPr lang="en-CA" sz="1200" b="0" i="0" u="none" strike="noStrike" kern="1200" dirty="0">
                <a:solidFill>
                  <a:schemeClr val="tx1"/>
                </a:solidFill>
                <a:effectLst/>
                <a:latin typeface="+mn-lt"/>
                <a:ea typeface="+mn-ea"/>
                <a:cs typeface="+mn-cs"/>
              </a:rPr>
              <a:t>Research,</a:t>
            </a:r>
          </a:p>
          <a:p>
            <a:pPr rtl="0" fontAlgn="base"/>
            <a:r>
              <a:rPr lang="en-CA" sz="1200" b="0" i="0" u="none" strike="noStrike" kern="1200" dirty="0">
                <a:solidFill>
                  <a:schemeClr val="tx1"/>
                </a:solidFill>
                <a:effectLst/>
                <a:latin typeface="+mn-lt"/>
                <a:ea typeface="+mn-ea"/>
                <a:cs typeface="+mn-cs"/>
              </a:rPr>
              <a:t>Private Study,</a:t>
            </a:r>
          </a:p>
          <a:p>
            <a:pPr rtl="0" fontAlgn="base"/>
            <a:r>
              <a:rPr lang="en-CA" sz="1200" b="0" i="0" u="none" strike="noStrike" kern="1200" dirty="0">
                <a:solidFill>
                  <a:schemeClr val="tx1"/>
                </a:solidFill>
                <a:effectLst/>
                <a:latin typeface="+mn-lt"/>
                <a:ea typeface="+mn-ea"/>
                <a:cs typeface="+mn-cs"/>
              </a:rPr>
              <a:t>Education,</a:t>
            </a:r>
          </a:p>
          <a:p>
            <a:pPr rtl="0" fontAlgn="base"/>
            <a:r>
              <a:rPr lang="en-CA" sz="1200" b="0" i="0" u="none" strike="noStrike" kern="1200" dirty="0">
                <a:solidFill>
                  <a:schemeClr val="tx1"/>
                </a:solidFill>
                <a:effectLst/>
                <a:latin typeface="+mn-lt"/>
                <a:ea typeface="+mn-ea"/>
                <a:cs typeface="+mn-cs"/>
              </a:rPr>
              <a:t>Parody, and</a:t>
            </a:r>
          </a:p>
          <a:p>
            <a:pPr rtl="0" fontAlgn="base"/>
            <a:r>
              <a:rPr lang="en-CA" sz="1200" b="0" i="0" u="none" strike="noStrike" kern="1200" dirty="0">
                <a:solidFill>
                  <a:schemeClr val="tx1"/>
                </a:solidFill>
                <a:effectLst/>
                <a:latin typeface="+mn-lt"/>
                <a:ea typeface="+mn-ea"/>
                <a:cs typeface="+mn-cs"/>
              </a:rPr>
              <a:t>Satire</a:t>
            </a:r>
          </a:p>
          <a:p>
            <a:pPr rtl="0"/>
            <a:r>
              <a:rPr lang="en-CA" sz="1200" b="0" i="0" u="none" strike="noStrike" kern="1200" dirty="0">
                <a:solidFill>
                  <a:schemeClr val="tx1"/>
                </a:solidFill>
                <a:effectLst/>
                <a:latin typeface="+mn-lt"/>
                <a:ea typeface="+mn-ea"/>
                <a:cs typeface="+mn-cs"/>
              </a:rPr>
              <a:t>The use of copyright-protected material for any of these purposes will not infringe copyright if that use is accepted by the rights holder or determined by a court of law to be fair.</a:t>
            </a:r>
            <a:endParaRPr lang="en-CA" b="0" dirty="0">
              <a:effectLst/>
            </a:endParaRPr>
          </a:p>
          <a:p>
            <a:pPr rtl="0"/>
            <a:r>
              <a:rPr lang="en-CA" sz="1200" b="0" i="0" u="none" strike="noStrike" kern="1200" dirty="0">
                <a:solidFill>
                  <a:schemeClr val="tx1"/>
                </a:solidFill>
                <a:effectLst/>
                <a:latin typeface="+mn-lt"/>
                <a:ea typeface="+mn-ea"/>
                <a:cs typeface="+mn-cs"/>
              </a:rPr>
              <a:t>6. The </a:t>
            </a:r>
            <a:r>
              <a:rPr lang="en-CA" sz="1200" b="0" i="1" u="none" strike="noStrike" kern="1200" dirty="0">
                <a:solidFill>
                  <a:schemeClr val="tx1"/>
                </a:solidFill>
                <a:effectLst/>
                <a:latin typeface="+mn-lt"/>
                <a:ea typeface="+mn-ea"/>
                <a:cs typeface="+mn-cs"/>
              </a:rPr>
              <a:t>Act</a:t>
            </a:r>
            <a:r>
              <a:rPr lang="en-CA" sz="1200" b="0" i="0" u="none" strike="noStrike" kern="1200" dirty="0">
                <a:solidFill>
                  <a:schemeClr val="tx1"/>
                </a:solidFill>
                <a:effectLst/>
                <a:latin typeface="+mn-lt"/>
                <a:ea typeface="+mn-ea"/>
                <a:cs typeface="+mn-cs"/>
              </a:rPr>
              <a:t> identifies three additional purposes for which fair dealing might also apply. These are: </a:t>
            </a:r>
            <a:endParaRPr lang="en-CA" b="0" dirty="0">
              <a:effectLst/>
            </a:endParaRPr>
          </a:p>
          <a:p>
            <a:pPr rtl="0" fontAlgn="base"/>
            <a:r>
              <a:rPr lang="en-CA" sz="1200" b="0" i="0" u="none" strike="noStrike" kern="1200" dirty="0">
                <a:solidFill>
                  <a:schemeClr val="tx1"/>
                </a:solidFill>
                <a:effectLst/>
                <a:latin typeface="+mn-lt"/>
                <a:ea typeface="+mn-ea"/>
                <a:cs typeface="+mn-cs"/>
              </a:rPr>
              <a:t>criticism or review, and </a:t>
            </a:r>
          </a:p>
          <a:p>
            <a:pPr rtl="0" fontAlgn="base"/>
            <a:r>
              <a:rPr lang="en-CA" sz="1200" b="0" i="0" u="none" strike="noStrike" kern="1200" dirty="0">
                <a:solidFill>
                  <a:schemeClr val="tx1"/>
                </a:solidFill>
                <a:effectLst/>
                <a:latin typeface="+mn-lt"/>
                <a:ea typeface="+mn-ea"/>
                <a:cs typeface="+mn-cs"/>
              </a:rPr>
              <a:t>news reporting. </a:t>
            </a:r>
          </a:p>
          <a:p>
            <a:pPr rtl="0"/>
            <a:r>
              <a:rPr lang="en-CA" sz="1200" b="0" i="0" u="none" strike="noStrike" kern="1200" dirty="0">
                <a:solidFill>
                  <a:schemeClr val="tx1"/>
                </a:solidFill>
                <a:effectLst/>
                <a:latin typeface="+mn-lt"/>
                <a:ea typeface="+mn-ea"/>
                <a:cs typeface="+mn-cs"/>
              </a:rPr>
              <a:t>These are separated from the initial list of five because they carry the additional requirement of including proper attribution when used.</a:t>
            </a:r>
          </a:p>
          <a:p>
            <a:pPr rtl="0"/>
            <a:r>
              <a:rPr lang="en-CA" sz="1200" b="0" i="0" u="none" strike="noStrike" kern="1200" dirty="0">
                <a:solidFill>
                  <a:schemeClr val="tx1"/>
                </a:solidFill>
                <a:effectLst/>
                <a:latin typeface="+mn-lt"/>
                <a:ea typeface="+mn-ea"/>
                <a:cs typeface="+mn-cs"/>
              </a:rPr>
              <a:t>Just meeting one of the purposes in the first step doesn’t mean that the use is fair. “It depends” on the outcome of the second step, the ‘six-factor test’. The first step makes it clear that if your use falls outside of the eight purposes, then you cannot rely on fair dealing. However, it is important to note that the eight purposes are intended to be considered broadly - for example listening to short previews of music before purchasing is considered research.  </a:t>
            </a:r>
            <a:endParaRPr lang="en-CA" b="0"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4</a:t>
            </a:fld>
            <a:endParaRPr lang="en-US"/>
          </a:p>
        </p:txBody>
      </p:sp>
    </p:spTree>
    <p:extLst>
      <p:ext uri="{BB962C8B-B14F-4D97-AF65-F5344CB8AC3E}">
        <p14:creationId xmlns:p14="http://schemas.microsoft.com/office/powerpoint/2010/main" val="1622089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The Supreme Court has noted that “In mandating a generous interpretation of the fair dealing purposes, including “research”, the Court in </a:t>
            </a:r>
            <a:r>
              <a:rPr lang="en-CA" sz="1200" b="0" i="1" u="none" strike="noStrike" kern="1200" dirty="0">
                <a:solidFill>
                  <a:schemeClr val="tx1"/>
                </a:solidFill>
                <a:effectLst/>
                <a:latin typeface="+mn-lt"/>
                <a:ea typeface="+mn-ea"/>
                <a:cs typeface="+mn-cs"/>
              </a:rPr>
              <a:t>CCH</a:t>
            </a:r>
            <a:r>
              <a:rPr lang="en-CA" sz="1200" b="0" i="0" u="none" strike="noStrike" kern="1200" dirty="0">
                <a:solidFill>
                  <a:schemeClr val="tx1"/>
                </a:solidFill>
                <a:effectLst/>
                <a:latin typeface="+mn-lt"/>
                <a:ea typeface="+mn-ea"/>
                <a:cs typeface="+mn-cs"/>
              </a:rPr>
              <a:t> created a relatively low threshold for the first step so that the analytical heavy-hitting is done in determining whether the dealing was fair.” (SOCAN v. Bell, para 27). So, what does this “analytical heavy hitting” look like? </a:t>
            </a:r>
            <a:endParaRPr lang="en-CA" b="0"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5</a:t>
            </a:fld>
            <a:endParaRPr lang="en-US"/>
          </a:p>
        </p:txBody>
      </p:sp>
    </p:spTree>
    <p:extLst>
      <p:ext uri="{BB962C8B-B14F-4D97-AF65-F5344CB8AC3E}">
        <p14:creationId xmlns:p14="http://schemas.microsoft.com/office/powerpoint/2010/main" val="2591025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The six-factor test is used to assess whether the use of the work can be reasonably considered as fair.</a:t>
            </a:r>
            <a:endParaRPr lang="en-CA" b="0" dirty="0">
              <a:effectLst/>
            </a:endParaRPr>
          </a:p>
          <a:p>
            <a:pPr rtl="0"/>
            <a:r>
              <a:rPr lang="en-CA" sz="1200" b="0" i="0" u="none" strike="noStrike" kern="1200" dirty="0">
                <a:solidFill>
                  <a:schemeClr val="tx1"/>
                </a:solidFill>
                <a:effectLst/>
                <a:latin typeface="+mn-lt"/>
                <a:ea typeface="+mn-ea"/>
                <a:cs typeface="+mn-cs"/>
              </a:rPr>
              <a:t>The six-factors are: </a:t>
            </a:r>
            <a:endParaRPr lang="en-CA" b="0" dirty="0">
              <a:effectLst/>
            </a:endParaRPr>
          </a:p>
          <a:p>
            <a:pPr rtl="0" fontAlgn="base"/>
            <a:r>
              <a:rPr lang="en-CA" sz="1200" b="0" i="0" u="none" strike="noStrike" kern="1200" dirty="0">
                <a:solidFill>
                  <a:schemeClr val="tx1"/>
                </a:solidFill>
                <a:effectLst/>
                <a:latin typeface="+mn-lt"/>
                <a:ea typeface="+mn-ea"/>
                <a:cs typeface="+mn-cs"/>
              </a:rPr>
              <a:t>The purpose of the dealing, </a:t>
            </a:r>
          </a:p>
          <a:p>
            <a:pPr rtl="0" fontAlgn="base"/>
            <a:r>
              <a:rPr lang="en-CA" sz="1200" b="0" i="0" u="none" strike="noStrike" kern="1200" dirty="0">
                <a:solidFill>
                  <a:schemeClr val="tx1"/>
                </a:solidFill>
                <a:effectLst/>
                <a:latin typeface="+mn-lt"/>
                <a:ea typeface="+mn-ea"/>
                <a:cs typeface="+mn-cs"/>
              </a:rPr>
              <a:t>the character of the dealing, </a:t>
            </a:r>
          </a:p>
          <a:p>
            <a:pPr rtl="0" fontAlgn="base"/>
            <a:r>
              <a:rPr lang="en-CA" sz="1200" b="0" i="0" u="none" strike="noStrike" kern="1200" dirty="0">
                <a:solidFill>
                  <a:schemeClr val="tx1"/>
                </a:solidFill>
                <a:effectLst/>
                <a:latin typeface="+mn-lt"/>
                <a:ea typeface="+mn-ea"/>
                <a:cs typeface="+mn-cs"/>
              </a:rPr>
              <a:t>the amount of the dealing, </a:t>
            </a:r>
          </a:p>
          <a:p>
            <a:pPr rtl="0" fontAlgn="base"/>
            <a:r>
              <a:rPr lang="en-CA" sz="1200" b="0" i="0" u="none" strike="noStrike" kern="1200" dirty="0">
                <a:solidFill>
                  <a:schemeClr val="tx1"/>
                </a:solidFill>
                <a:effectLst/>
                <a:latin typeface="+mn-lt"/>
                <a:ea typeface="+mn-ea"/>
                <a:cs typeface="+mn-cs"/>
              </a:rPr>
              <a:t>alternatives to the dealing, </a:t>
            </a:r>
          </a:p>
          <a:p>
            <a:pPr rtl="0" fontAlgn="base"/>
            <a:r>
              <a:rPr lang="en-CA" sz="1200" b="0" i="0" u="none" strike="noStrike" kern="1200" dirty="0">
                <a:solidFill>
                  <a:schemeClr val="tx1"/>
                </a:solidFill>
                <a:effectLst/>
                <a:latin typeface="+mn-lt"/>
                <a:ea typeface="+mn-ea"/>
                <a:cs typeface="+mn-cs"/>
              </a:rPr>
              <a:t>the nature of the work, and </a:t>
            </a:r>
          </a:p>
          <a:p>
            <a:pPr rtl="0" fontAlgn="base"/>
            <a:r>
              <a:rPr lang="en-CA" sz="1200" b="0" i="0" u="none" strike="noStrike" kern="1200" dirty="0">
                <a:solidFill>
                  <a:schemeClr val="tx1"/>
                </a:solidFill>
                <a:effectLst/>
                <a:latin typeface="+mn-lt"/>
                <a:ea typeface="+mn-ea"/>
                <a:cs typeface="+mn-cs"/>
              </a:rPr>
              <a:t>the effect of the dealing. </a:t>
            </a:r>
          </a:p>
          <a:p>
            <a:pPr rtl="0"/>
            <a:r>
              <a:rPr lang="en-CA" sz="1200" b="0" i="0" u="none" strike="noStrike" kern="1200" dirty="0">
                <a:solidFill>
                  <a:schemeClr val="tx1"/>
                </a:solidFill>
                <a:effectLst/>
                <a:latin typeface="+mn-lt"/>
                <a:ea typeface="+mn-ea"/>
                <a:cs typeface="+mn-cs"/>
              </a:rPr>
              <a:t>9. It is important to note that not all factors will apply in all cases, and the factors do not need to be equally weighted. These factors are simply a guide to making an interpretation of whether a dealing should ultimately be considered to be fair. The Supreme Court also noted that in future cases other factors beyond these six may be considered.  </a:t>
            </a:r>
            <a:endParaRPr lang="en-CA"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So how do you apply the six factors? Fortunately, the Supreme Court in three fair dealing decisions (</a:t>
            </a:r>
            <a:r>
              <a:rPr lang="en-CA" sz="1200" b="0" i="1" u="none" strike="noStrike" kern="1200" dirty="0">
                <a:solidFill>
                  <a:schemeClr val="tx1"/>
                </a:solidFill>
                <a:effectLst/>
                <a:latin typeface="+mn-lt"/>
                <a:ea typeface="+mn-ea"/>
                <a:cs typeface="+mn-cs"/>
              </a:rPr>
              <a:t>CCH</a:t>
            </a:r>
            <a:r>
              <a:rPr lang="en-CA" sz="1200" b="0" i="0" u="none" strike="noStrike" kern="1200" dirty="0">
                <a:solidFill>
                  <a:schemeClr val="tx1"/>
                </a:solidFill>
                <a:effectLst/>
                <a:latin typeface="+mn-lt"/>
                <a:ea typeface="+mn-ea"/>
                <a:cs typeface="+mn-cs"/>
              </a:rPr>
              <a:t>, </a:t>
            </a:r>
            <a:r>
              <a:rPr lang="en-CA" sz="1200" b="0" i="1" u="none" strike="noStrike" kern="1200" dirty="0">
                <a:solidFill>
                  <a:schemeClr val="tx1"/>
                </a:solidFill>
                <a:effectLst/>
                <a:latin typeface="+mn-lt"/>
                <a:ea typeface="+mn-ea"/>
                <a:cs typeface="+mn-cs"/>
              </a:rPr>
              <a:t>SOCAN</a:t>
            </a:r>
            <a:r>
              <a:rPr lang="en-CA" sz="1200" b="0" i="0" u="none" strike="noStrike" kern="1200" dirty="0">
                <a:solidFill>
                  <a:schemeClr val="tx1"/>
                </a:solidFill>
                <a:effectLst/>
                <a:latin typeface="+mn-lt"/>
                <a:ea typeface="+mn-ea"/>
                <a:cs typeface="+mn-cs"/>
              </a:rPr>
              <a:t> and </a:t>
            </a:r>
            <a:r>
              <a:rPr lang="en-CA" sz="1200" b="0" i="1" u="none" strike="noStrike" kern="1200" dirty="0">
                <a:solidFill>
                  <a:schemeClr val="tx1"/>
                </a:solidFill>
                <a:effectLst/>
                <a:latin typeface="+mn-lt"/>
                <a:ea typeface="+mn-ea"/>
                <a:cs typeface="+mn-cs"/>
              </a:rPr>
              <a:t>Alberta</a:t>
            </a:r>
            <a:r>
              <a:rPr lang="en-CA" sz="1200" b="0" i="0" u="none" strike="noStrike" kern="1200" dirty="0">
                <a:solidFill>
                  <a:schemeClr val="tx1"/>
                </a:solidFill>
                <a:effectLst/>
                <a:latin typeface="+mn-lt"/>
                <a:ea typeface="+mn-ea"/>
                <a:cs typeface="+mn-cs"/>
              </a:rPr>
              <a:t>) has provided some guidance on how to understand and apply the factors.</a:t>
            </a:r>
            <a:endParaRPr lang="en-CA" b="0"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6</a:t>
            </a:fld>
            <a:endParaRPr lang="en-US"/>
          </a:p>
        </p:txBody>
      </p:sp>
    </p:spTree>
    <p:extLst>
      <p:ext uri="{BB962C8B-B14F-4D97-AF65-F5344CB8AC3E}">
        <p14:creationId xmlns:p14="http://schemas.microsoft.com/office/powerpoint/2010/main" val="1459232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With regard to the purpose of the dealing, the court in </a:t>
            </a:r>
            <a:r>
              <a:rPr lang="en-CA" sz="1200" b="0" i="1" u="none" strike="noStrike" kern="1200" dirty="0">
                <a:solidFill>
                  <a:schemeClr val="tx1"/>
                </a:solidFill>
                <a:effectLst/>
                <a:latin typeface="+mn-lt"/>
                <a:ea typeface="+mn-ea"/>
                <a:cs typeface="+mn-cs"/>
              </a:rPr>
              <a:t>CCH </a:t>
            </a:r>
            <a:r>
              <a:rPr lang="en-CA" sz="1200" b="0" i="0" u="none" strike="noStrike" kern="1200" dirty="0">
                <a:solidFill>
                  <a:schemeClr val="tx1"/>
                </a:solidFill>
                <a:effectLst/>
                <a:latin typeface="+mn-lt"/>
                <a:ea typeface="+mn-ea"/>
                <a:cs typeface="+mn-cs"/>
              </a:rPr>
              <a:t>stressed that the users real motive should be considered, and added that, for example, research done for a commercial purpose may not be as fair as research done for a charitable purpose. In the </a:t>
            </a:r>
            <a:r>
              <a:rPr lang="en-CA" sz="1200" b="0" i="1" u="none" strike="noStrike" kern="1200" dirty="0">
                <a:solidFill>
                  <a:schemeClr val="tx1"/>
                </a:solidFill>
                <a:effectLst/>
                <a:latin typeface="+mn-lt"/>
                <a:ea typeface="+mn-ea"/>
                <a:cs typeface="+mn-cs"/>
              </a:rPr>
              <a:t>SOCAN</a:t>
            </a:r>
            <a:r>
              <a:rPr lang="en-CA" sz="1200" b="0" i="0" u="none" strike="noStrike" kern="1200" dirty="0">
                <a:solidFill>
                  <a:schemeClr val="tx1"/>
                </a:solidFill>
                <a:effectLst/>
                <a:latin typeface="+mn-lt"/>
                <a:ea typeface="+mn-ea"/>
                <a:cs typeface="+mn-cs"/>
              </a:rPr>
              <a:t> case the high court noted that safeguards, such as only allowing users to stream 30 second music previews as opposed to allowing the previews to be downloaded, should be considered under purpose.</a:t>
            </a:r>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7</a:t>
            </a:fld>
            <a:endParaRPr lang="en-US"/>
          </a:p>
        </p:txBody>
      </p:sp>
    </p:spTree>
    <p:extLst>
      <p:ext uri="{BB962C8B-B14F-4D97-AF65-F5344CB8AC3E}">
        <p14:creationId xmlns:p14="http://schemas.microsoft.com/office/powerpoint/2010/main" val="432151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The character of the dealing factor examines how works were dealt with.  If multiple copies are made and widely distributed, this will tend toward unfairness.  If a work is destroyed after it is used, this may tend toward fairness, and importantly, custom or practice in a particular trade or industry is also considered. It is important to consider who the user is when considering all factors, including character. For example, in the </a:t>
            </a:r>
            <a:r>
              <a:rPr lang="en-CA" sz="1200" b="0" i="1" u="none" strike="noStrike" kern="1200" dirty="0">
                <a:solidFill>
                  <a:schemeClr val="tx1"/>
                </a:solidFill>
                <a:effectLst/>
                <a:latin typeface="+mn-lt"/>
                <a:ea typeface="+mn-ea"/>
                <a:cs typeface="+mn-cs"/>
              </a:rPr>
              <a:t>Alberta</a:t>
            </a:r>
            <a:r>
              <a:rPr lang="en-CA" sz="1200" b="0" i="0" u="none" strike="noStrike" kern="1200" dirty="0">
                <a:solidFill>
                  <a:schemeClr val="tx1"/>
                </a:solidFill>
                <a:effectLst/>
                <a:latin typeface="+mn-lt"/>
                <a:ea typeface="+mn-ea"/>
                <a:cs typeface="+mn-cs"/>
              </a:rPr>
              <a:t> case, while teachers may have been making multiple copies for their class, it is the student’s perspective as the ultimate user that must be considered, and thus such copying should properly be seen as an individual copy for each student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8</a:t>
            </a:fld>
            <a:endParaRPr lang="en-US"/>
          </a:p>
        </p:txBody>
      </p:sp>
    </p:spTree>
    <p:extLst>
      <p:ext uri="{BB962C8B-B14F-4D97-AF65-F5344CB8AC3E}">
        <p14:creationId xmlns:p14="http://schemas.microsoft.com/office/powerpoint/2010/main" val="4111993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The amount of the dealing factor deals with the proportion of the work copied, not the total number of copies made, which is considered under the character of the dealing factor.  While copying a greater proportion of a work may tend toward unfairness, the Supreme Court has noted that in some cases an entire work can be copied fairly. The character and purpose of the dealing might also be considered in relation to amount.  Thus, for example, it may be necessary for research or private study to copy the entirety of an academic article or court decision, but not to copy an entire literary work for the purpose of criticism or review.</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9</a:t>
            </a:fld>
            <a:endParaRPr lang="en-US"/>
          </a:p>
        </p:txBody>
      </p:sp>
    </p:spTree>
    <p:extLst>
      <p:ext uri="{BB962C8B-B14F-4D97-AF65-F5344CB8AC3E}">
        <p14:creationId xmlns:p14="http://schemas.microsoft.com/office/powerpoint/2010/main" val="3969122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4.png"/><Relationship Id="rId1" Type="http://schemas.openxmlformats.org/officeDocument/2006/relationships/slideMaster" Target="../slideMasters/slideMaster5.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95263F"/>
                </a:solidFill>
                <a:latin typeface="Arial" panose="020B0604020202020204" pitchFamily="34" charset="0"/>
              </a:defRPr>
            </a:lvl1pPr>
          </a:lstStyle>
          <a:p>
            <a:r>
              <a:rPr lang="en-US" dirty="0"/>
              <a:t>Level 1</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4579D63F-D0B5-E141-ACCF-9BA1FF3390FE}"/>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8A1D796D-C3F4-644D-AFE2-C1D569F25E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359AE153-4C4A-6144-9B44-62D21BBF296A}"/>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6" name="TextBox 5"/>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extLst>
      <p:ext uri="{BB962C8B-B14F-4D97-AF65-F5344CB8AC3E}">
        <p14:creationId xmlns:p14="http://schemas.microsoft.com/office/powerpoint/2010/main" val="1429562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Arial" panose="020B0604020202020204" pitchFamily="34"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48E4DE09-2500-C34F-A397-F2517C31113E}"/>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57FEA955-E437-1E4E-AB6A-69EAEFEAB99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F48AA489-7CA3-E74E-B8E1-3FDA2879F75B}"/>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3051362-0DFD-9349-8175-499A8D2F626F}"/>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2</a:t>
            </a:r>
            <a:br>
              <a:rPr lang="en-US" dirty="0"/>
            </a:br>
            <a:r>
              <a:rPr lang="en-US" dirty="0"/>
              <a:t>Title Placeholder</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85A7E338-9047-0C49-8254-39900F42A5D5}"/>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B6F46EBA-A8FD-1B4B-B743-C5ACA991245D}"/>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3423900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8012BEB-CDCB-A440-8ED0-8A8DFCDEBD24}"/>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810844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D769670-BC84-6640-80F0-3B603F74678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F519BBCC-D32E-0842-A6AD-0156BDA40B7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266070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AC4C0D0-9108-E343-9E29-C6F91436C29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D3B536F9-F6EF-A642-9C22-0AAA97C6C26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2058270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55339B-9601-F84C-B345-0E9C19932EAD}"/>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A8D1A24E-9694-574F-A52C-0CC44A8DF0FC}"/>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26B4B9B2-BF5E-E542-89E2-2A154D3F58BB}"/>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B77FE9AC-6BDF-884B-AC43-57A59DF5D7F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198142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AC36D5-2C66-DD4B-B2E1-F7E0A8E89452}"/>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5" name="Rectangle 4">
            <a:extLst>
              <a:ext uri="{FF2B5EF4-FFF2-40B4-BE49-F238E27FC236}">
                <a16:creationId xmlns:a16="http://schemas.microsoft.com/office/drawing/2014/main" id="{F4AB2F73-AA72-9B45-B56F-5714BB551923}"/>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6" name="Rectangle 5">
            <a:extLst>
              <a:ext uri="{FF2B5EF4-FFF2-40B4-BE49-F238E27FC236}">
                <a16:creationId xmlns:a16="http://schemas.microsoft.com/office/drawing/2014/main" id="{DCE2F1AD-46F0-DD45-A25E-E48BCBA3B115}"/>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8" name="Rectangle 7">
            <a:extLst>
              <a:ext uri="{FF2B5EF4-FFF2-40B4-BE49-F238E27FC236}">
                <a16:creationId xmlns:a16="http://schemas.microsoft.com/office/drawing/2014/main" id="{A10864C0-EF45-BA47-9034-BC1DFCA5CE7B}"/>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10" name="Rectangle 9">
            <a:extLst>
              <a:ext uri="{FF2B5EF4-FFF2-40B4-BE49-F238E27FC236}">
                <a16:creationId xmlns:a16="http://schemas.microsoft.com/office/drawing/2014/main" id="{330ADD80-AE04-714D-B57B-8EB232D2161E}"/>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1" name="TextBox 10">
            <a:extLst>
              <a:ext uri="{FF2B5EF4-FFF2-40B4-BE49-F238E27FC236}">
                <a16:creationId xmlns:a16="http://schemas.microsoft.com/office/drawing/2014/main" id="{6495B3A9-DC6D-BA4C-AB65-601383371BCD}"/>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2FA340A0-4136-5347-92B1-F4072E788C07}"/>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B99CC51-F6EC-684B-A055-908766515B32}"/>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4" name="TextBox 13">
            <a:extLst>
              <a:ext uri="{FF2B5EF4-FFF2-40B4-BE49-F238E27FC236}">
                <a16:creationId xmlns:a16="http://schemas.microsoft.com/office/drawing/2014/main" id="{0017AB78-8441-CD47-9BF9-874140D2940A}"/>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5" name="TextBox 14">
            <a:extLst>
              <a:ext uri="{FF2B5EF4-FFF2-40B4-BE49-F238E27FC236}">
                <a16:creationId xmlns:a16="http://schemas.microsoft.com/office/drawing/2014/main" id="{01D5E255-63D8-6445-BB62-23049C353689}"/>
              </a:ext>
            </a:extLst>
          </p:cNvPr>
          <p:cNvSpPr txBox="1"/>
          <p:nvPr userDrawn="1"/>
        </p:nvSpPr>
        <p:spPr>
          <a:xfrm>
            <a:off x="7033365" y="4870679"/>
            <a:ext cx="2215138" cy="108952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Luc </a:t>
            </a:r>
            <a:r>
              <a:rPr lang="en-US" dirty="0" err="1">
                <a:solidFill>
                  <a:schemeClr val="bg2">
                    <a:lumMod val="50000"/>
                  </a:schemeClr>
                </a:solidFill>
                <a:latin typeface="Arial" panose="020B0604020202020204" pitchFamily="34" charset="0"/>
                <a:cs typeface="Arial" panose="020B0604020202020204" pitchFamily="34" charset="0"/>
              </a:rPr>
              <a:t>Fagnan</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6" name="TextBox 15">
            <a:extLst>
              <a:ext uri="{FF2B5EF4-FFF2-40B4-BE49-F238E27FC236}">
                <a16:creationId xmlns:a16="http://schemas.microsoft.com/office/drawing/2014/main" id="{D9876829-F464-184F-BFFE-480173F8661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1116949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870E22-D3D2-624E-AF9E-3E05930D55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5" name="TextBox 4">
            <a:extLst>
              <a:ext uri="{FF2B5EF4-FFF2-40B4-BE49-F238E27FC236}">
                <a16:creationId xmlns:a16="http://schemas.microsoft.com/office/drawing/2014/main" id="{9C19D730-2A94-5745-8E71-D16B78BB4A5D}"/>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6" name="TextBox 5">
            <a:extLst>
              <a:ext uri="{FF2B5EF4-FFF2-40B4-BE49-F238E27FC236}">
                <a16:creationId xmlns:a16="http://schemas.microsoft.com/office/drawing/2014/main" id="{FE39E2A1-D1F8-F849-A85E-FA17C3913CD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1653725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Arial" panose="020B0604020202020204" pitchFamily="34"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DE912162-4DF4-DC48-9D9E-EEA138835229}"/>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98379867-4123-0F4E-B462-BF544A8E6E3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0A21B7B0-4B19-2747-9BBC-ACC22F9164AD}"/>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12064"/>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1</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1033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0" i="0" baseline="0">
                <a:solidFill>
                  <a:srgbClr val="F7CA00"/>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to Related Modules</a:t>
            </a:r>
          </a:p>
        </p:txBody>
      </p:sp>
      <p:sp>
        <p:nvSpPr>
          <p:cNvPr id="6" name="Title 1">
            <a:extLst>
              <a:ext uri="{FF2B5EF4-FFF2-40B4-BE49-F238E27FC236}">
                <a16:creationId xmlns:a16="http://schemas.microsoft.com/office/drawing/2014/main" id="{B00D2005-1638-D145-A3AA-4604EF5F218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3</a:t>
            </a:r>
            <a:br>
              <a:rPr lang="en-US" dirty="0"/>
            </a:br>
            <a:r>
              <a:rPr lang="en-US" dirty="0"/>
              <a:t>Title Placeholder</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Content Placeholder 7">
            <a:extLst>
              <a:ext uri="{FF2B5EF4-FFF2-40B4-BE49-F238E27FC236}">
                <a16:creationId xmlns:a16="http://schemas.microsoft.com/office/drawing/2014/main" id="{D71B6D7B-91A1-E44E-9C3E-3CF6164B667B}"/>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C3377E9F-F72D-D346-A023-587315F6F93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40335652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88692-E5A2-DC4C-8C4C-E7D74342CE31}"/>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4157546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EFD900-0255-F445-BE1C-1DF2270C913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37AE39D8-DE47-5149-BF37-9229513418D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1677008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9B4EB-FBA7-6448-95F2-E6B852C5E61F}"/>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0FBAA09-CF2D-BB43-B73B-D63FECDAC48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1801667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6F4EC9-63B6-7A49-A259-9A160623224B}"/>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08C7B41D-8AEA-1A4D-9D69-442CA4452281}"/>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5F375636-EBC4-F148-9EAD-6E9EF7D64139}"/>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AD368455-4297-3D40-B408-AA05480ABD5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905900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BBDAD3-F7F2-AD4D-81B9-DBE7A7E9DC97}"/>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4" name="Rectangle 3">
            <a:extLst>
              <a:ext uri="{FF2B5EF4-FFF2-40B4-BE49-F238E27FC236}">
                <a16:creationId xmlns:a16="http://schemas.microsoft.com/office/drawing/2014/main" id="{35164054-E794-B041-9245-E5BB0051CE9F}"/>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5" name="Rectangle 4">
            <a:extLst>
              <a:ext uri="{FF2B5EF4-FFF2-40B4-BE49-F238E27FC236}">
                <a16:creationId xmlns:a16="http://schemas.microsoft.com/office/drawing/2014/main" id="{C3DA9209-4BE5-F44D-9E18-46E5D7447351}"/>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7" name="Rectangle 6">
            <a:extLst>
              <a:ext uri="{FF2B5EF4-FFF2-40B4-BE49-F238E27FC236}">
                <a16:creationId xmlns:a16="http://schemas.microsoft.com/office/drawing/2014/main" id="{6475A6AA-AB49-BF48-88F9-1261351ABBB8}"/>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8" name="Rectangle 7">
            <a:extLst>
              <a:ext uri="{FF2B5EF4-FFF2-40B4-BE49-F238E27FC236}">
                <a16:creationId xmlns:a16="http://schemas.microsoft.com/office/drawing/2014/main" id="{99A0D4A3-6954-8448-BEE8-6D7B34B7AD78}"/>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9" name="TextBox 8">
            <a:extLst>
              <a:ext uri="{FF2B5EF4-FFF2-40B4-BE49-F238E27FC236}">
                <a16:creationId xmlns:a16="http://schemas.microsoft.com/office/drawing/2014/main" id="{3CD0F2B1-1FE2-0E49-BEB4-81128D7F98FA}"/>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C8D7018-FE0C-914A-8D5B-C62A4EDDF500}"/>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D49D376-AFAD-5F45-9CE4-D798E54EBA87}"/>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2" name="TextBox 11">
            <a:extLst>
              <a:ext uri="{FF2B5EF4-FFF2-40B4-BE49-F238E27FC236}">
                <a16:creationId xmlns:a16="http://schemas.microsoft.com/office/drawing/2014/main" id="{C6591802-AF25-BA45-8F51-C1AA78507743}"/>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FBE4418B-2C46-9247-A68A-F7A59ED745FF}"/>
              </a:ext>
            </a:extLst>
          </p:cNvPr>
          <p:cNvSpPr txBox="1"/>
          <p:nvPr userDrawn="1"/>
        </p:nvSpPr>
        <p:spPr>
          <a:xfrm>
            <a:off x="7033365" y="4870679"/>
            <a:ext cx="2215138" cy="108952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US" dirty="0">
                <a:solidFill>
                  <a:schemeClr val="bg2">
                    <a:lumMod val="50000"/>
                  </a:schemeClr>
                </a:solidFill>
                <a:latin typeface="Arial" panose="020B0604020202020204" pitchFamily="34" charset="0"/>
                <a:cs typeface="Arial" panose="020B0604020202020204" pitchFamily="34" charset="0"/>
              </a:rPr>
              <a:t>Luc </a:t>
            </a:r>
            <a:r>
              <a:rPr lang="en-US" dirty="0" err="1">
                <a:solidFill>
                  <a:schemeClr val="bg2">
                    <a:lumMod val="50000"/>
                  </a:schemeClr>
                </a:solidFill>
                <a:latin typeface="Arial" panose="020B0604020202020204" pitchFamily="34" charset="0"/>
                <a:cs typeface="Arial" panose="020B0604020202020204" pitchFamily="34" charset="0"/>
              </a:rPr>
              <a:t>Fagnan</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4" name="TextBox 13">
            <a:extLst>
              <a:ext uri="{FF2B5EF4-FFF2-40B4-BE49-F238E27FC236}">
                <a16:creationId xmlns:a16="http://schemas.microsoft.com/office/drawing/2014/main" id="{6D52F16A-22BD-6448-BC29-BAF6A0CDBCA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2264460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343038-A838-0C41-95D7-9CFCD29FE6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10" name="TextBox 9">
            <a:extLst>
              <a:ext uri="{FF2B5EF4-FFF2-40B4-BE49-F238E27FC236}">
                <a16:creationId xmlns:a16="http://schemas.microsoft.com/office/drawing/2014/main" id="{3FC2E465-7B94-AB46-AD00-394DD61EF84A}"/>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5" name="TextBox 4">
            <a:extLst>
              <a:ext uri="{FF2B5EF4-FFF2-40B4-BE49-F238E27FC236}">
                <a16:creationId xmlns:a16="http://schemas.microsoft.com/office/drawing/2014/main" id="{635790B6-AE76-C145-98F2-9683FF1673C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759793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EAA55123-175B-DF46-AA5A-53254D74F9A2}"/>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4</a:t>
            </a:r>
            <a:br>
              <a:rPr lang="en-US" dirty="0"/>
            </a:br>
            <a:r>
              <a:rPr lang="en-US" dirty="0"/>
              <a:t>Title Placeholder</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373814AB-D8BC-0C42-8757-616EC731D8BC}"/>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3" name="TextBox 2">
            <a:extLst>
              <a:ext uri="{FF2B5EF4-FFF2-40B4-BE49-F238E27FC236}">
                <a16:creationId xmlns:a16="http://schemas.microsoft.com/office/drawing/2014/main" id="{84020D6F-A312-6C44-BA9C-67342DADCEFA}"/>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387890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391F00A9-737A-1146-92A4-5829B9A5AA6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F11A851A-BABB-6040-A2CB-A19AE34F86A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2194017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2188560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6F0E2-16C5-024A-B360-E40F0382DBD5}"/>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161200C4-8EC0-5A48-AF35-9A3ECBDC1FB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138950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AD414-CA57-FA4A-A3D7-AD29DDF5841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DB3D0953-9425-B44C-8765-813DA7D606C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991367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2AF85E-984E-2243-BDCD-E5EC5DF65993}"/>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878644E4-8450-FE44-88F6-FC7EB7EAD768}"/>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80DCE080-A6C7-9241-81A6-5323D758EDB5}"/>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DB68A3B7-23E6-C94F-AE98-26E36E065A0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134217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7C12BB-6710-DE49-908B-EE1CA386FC4F}"/>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4" name="Rectangle 3">
            <a:extLst>
              <a:ext uri="{FF2B5EF4-FFF2-40B4-BE49-F238E27FC236}">
                <a16:creationId xmlns:a16="http://schemas.microsoft.com/office/drawing/2014/main" id="{17537D2A-4C78-5242-B06E-D83E3FD35BE4}"/>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5" name="Rectangle 4">
            <a:extLst>
              <a:ext uri="{FF2B5EF4-FFF2-40B4-BE49-F238E27FC236}">
                <a16:creationId xmlns:a16="http://schemas.microsoft.com/office/drawing/2014/main" id="{DC84965B-745A-354F-9DA6-00B0B29223ED}"/>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7" name="Rectangle 6">
            <a:extLst>
              <a:ext uri="{FF2B5EF4-FFF2-40B4-BE49-F238E27FC236}">
                <a16:creationId xmlns:a16="http://schemas.microsoft.com/office/drawing/2014/main" id="{946F9044-534F-A045-B776-24B57C032E14}"/>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8" name="Rectangle 7">
            <a:extLst>
              <a:ext uri="{FF2B5EF4-FFF2-40B4-BE49-F238E27FC236}">
                <a16:creationId xmlns:a16="http://schemas.microsoft.com/office/drawing/2014/main" id="{44FA4EEC-3F55-4B4A-A3A1-848EED7085A2}"/>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9" name="TextBox 8">
            <a:extLst>
              <a:ext uri="{FF2B5EF4-FFF2-40B4-BE49-F238E27FC236}">
                <a16:creationId xmlns:a16="http://schemas.microsoft.com/office/drawing/2014/main" id="{E7119F9C-9A80-9A45-A136-8125D5F25092}"/>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C2167649-29B2-2A41-9342-0ED3192DF0CF}"/>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4AA82D0-1DEE-8F41-8C72-B522D2FB0DD6}"/>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2" name="TextBox 11">
            <a:extLst>
              <a:ext uri="{FF2B5EF4-FFF2-40B4-BE49-F238E27FC236}">
                <a16:creationId xmlns:a16="http://schemas.microsoft.com/office/drawing/2014/main" id="{0B2ACF80-C46F-8048-9EB4-950C9E222B3D}"/>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40719E68-A586-2E4E-AA56-218C503D4F4E}"/>
              </a:ext>
            </a:extLst>
          </p:cNvPr>
          <p:cNvSpPr txBox="1"/>
          <p:nvPr userDrawn="1"/>
        </p:nvSpPr>
        <p:spPr>
          <a:xfrm>
            <a:off x="7033365" y="4870679"/>
            <a:ext cx="2215138" cy="108952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Luc </a:t>
            </a:r>
            <a:r>
              <a:rPr lang="en-US" dirty="0" err="1">
                <a:solidFill>
                  <a:schemeClr val="bg2">
                    <a:lumMod val="50000"/>
                  </a:schemeClr>
                </a:solidFill>
                <a:latin typeface="Arial" panose="020B0604020202020204" pitchFamily="34" charset="0"/>
                <a:cs typeface="Arial" panose="020B0604020202020204" pitchFamily="34" charset="0"/>
              </a:rPr>
              <a:t>Fagnan</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4" name="TextBox 13">
            <a:extLst>
              <a:ext uri="{FF2B5EF4-FFF2-40B4-BE49-F238E27FC236}">
                <a16:creationId xmlns:a16="http://schemas.microsoft.com/office/drawing/2014/main" id="{68DE1BED-9DC3-D247-9201-574B7094B0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3593790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6978B-C00C-A74C-8724-630D758163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4" name="TextBox 3">
            <a:extLst>
              <a:ext uri="{FF2B5EF4-FFF2-40B4-BE49-F238E27FC236}">
                <a16:creationId xmlns:a16="http://schemas.microsoft.com/office/drawing/2014/main" id="{DDBAA813-2419-E547-A898-563F99DEF3F4}"/>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5" name="TextBox 4">
            <a:extLst>
              <a:ext uri="{FF2B5EF4-FFF2-40B4-BE49-F238E27FC236}">
                <a16:creationId xmlns:a16="http://schemas.microsoft.com/office/drawing/2014/main" id="{ED0E2942-34EE-7D4A-A7C8-5B01D8AF2F9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21684306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Arial" panose="020B0604020202020204" pitchFamily="34" charset="0"/>
              </a:defRPr>
            </a:lvl1pPr>
          </a:lstStyle>
          <a:p>
            <a:r>
              <a:rPr lang="en-US" dirty="0"/>
              <a:t>Level 5</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836574F0-4DF2-414D-9E50-AD1B0BFD0763}"/>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0A184503-A0DC-8740-942C-725B38E95C6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4EDC62F5-229E-3B49-A44F-9DCD1D73E240}"/>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5</a:t>
            </a:r>
            <a:br>
              <a:rPr lang="en-US" dirty="0"/>
            </a:br>
            <a:r>
              <a:rPr lang="en-US" dirty="0"/>
              <a:t>Title Placeholder</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Content Placeholder 7">
            <a:extLst>
              <a:ext uri="{FF2B5EF4-FFF2-40B4-BE49-F238E27FC236}">
                <a16:creationId xmlns:a16="http://schemas.microsoft.com/office/drawing/2014/main" id="{50BDAE9C-4B7B-314A-85F5-72FBA7F74EE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8994EEDD-FF07-6D45-BFC9-5577D3EB2006}"/>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1719481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3906478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ferences &amp; Resour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3DA107-6991-D743-BFF9-91C702F60A5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282690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ses and Legisl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B6C41C9-4394-064A-BEEB-25895413825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5A43551B-05EE-A24E-8E4C-4E668B20191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489344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amp;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69F7ED0-55FE-1F49-94C4-341FBBCC21C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7" name="TextBox 6">
            <a:extLst>
              <a:ext uri="{FF2B5EF4-FFF2-40B4-BE49-F238E27FC236}">
                <a16:creationId xmlns:a16="http://schemas.microsoft.com/office/drawing/2014/main" id="{6645C1BA-C3E8-3546-A1C9-74A2592E2C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21784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icensing &amp; Attribu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CE8261-6617-C044-9F75-000FA01FCDDB}"/>
              </a:ext>
            </a:extLst>
          </p:cNvPr>
          <p:cNvSpPr>
            <a:spLocks noGrp="1"/>
          </p:cNvSpPr>
          <p:nvPr>
            <p:ph type="body" sz="quarter" idx="10" hasCustomPrompt="1"/>
          </p:nvPr>
        </p:nvSpPr>
        <p:spPr>
          <a:xfrm>
            <a:off x="2063510" y="2253164"/>
            <a:ext cx="9290290" cy="1024263"/>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US" dirty="0"/>
          </a:p>
        </p:txBody>
      </p:sp>
      <p:sp>
        <p:nvSpPr>
          <p:cNvPr id="11" name="TextBox 10">
            <a:extLst>
              <a:ext uri="{FF2B5EF4-FFF2-40B4-BE49-F238E27FC236}">
                <a16:creationId xmlns:a16="http://schemas.microsoft.com/office/drawing/2014/main" id="{71B58B3E-5BD6-D141-BC4F-9A5614470387}"/>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12" name="TextBox 11">
            <a:extLst>
              <a:ext uri="{FF2B5EF4-FFF2-40B4-BE49-F238E27FC236}">
                <a16:creationId xmlns:a16="http://schemas.microsoft.com/office/drawing/2014/main" id="{1D9D56A7-AD3F-0F4F-91A0-5A615987AC59}"/>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7" name="TextBox 6">
            <a:extLst>
              <a:ext uri="{FF2B5EF4-FFF2-40B4-BE49-F238E27FC236}">
                <a16:creationId xmlns:a16="http://schemas.microsoft.com/office/drawing/2014/main" id="{FDCE6B1C-113D-5646-8A6A-9A17B208DF8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2206675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2803499-54B1-8443-A129-1C7C7CA43E7A}"/>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23" name="Rectangle 22">
            <a:extLst>
              <a:ext uri="{FF2B5EF4-FFF2-40B4-BE49-F238E27FC236}">
                <a16:creationId xmlns:a16="http://schemas.microsoft.com/office/drawing/2014/main" id="{8703AE52-3449-3D47-ADED-C9B56808870D}"/>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24" name="Rectangle 23">
            <a:extLst>
              <a:ext uri="{FF2B5EF4-FFF2-40B4-BE49-F238E27FC236}">
                <a16:creationId xmlns:a16="http://schemas.microsoft.com/office/drawing/2014/main" id="{51A5008C-6F0A-CA42-912D-BA512A422733}"/>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25" name="Rectangle 24">
            <a:extLst>
              <a:ext uri="{FF2B5EF4-FFF2-40B4-BE49-F238E27FC236}">
                <a16:creationId xmlns:a16="http://schemas.microsoft.com/office/drawing/2014/main" id="{9D943834-1542-E04C-88BD-6511A1B7B32F}"/>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26" name="Rectangle 25">
            <a:extLst>
              <a:ext uri="{FF2B5EF4-FFF2-40B4-BE49-F238E27FC236}">
                <a16:creationId xmlns:a16="http://schemas.microsoft.com/office/drawing/2014/main" id="{C2601C88-3044-994F-BF60-3910500351A4}"/>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27" name="TextBox 26">
            <a:extLst>
              <a:ext uri="{FF2B5EF4-FFF2-40B4-BE49-F238E27FC236}">
                <a16:creationId xmlns:a16="http://schemas.microsoft.com/office/drawing/2014/main" id="{1F7DC342-82E6-D945-A8DE-12B7D47C1C5C}"/>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28" name="TextBox 27">
            <a:extLst>
              <a:ext uri="{FF2B5EF4-FFF2-40B4-BE49-F238E27FC236}">
                <a16:creationId xmlns:a16="http://schemas.microsoft.com/office/drawing/2014/main" id="{73CBFBA1-6765-D14F-92B2-395E8EA4A6B7}"/>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C8960F4-C1EA-FA49-997F-C1FC9FEE8964}"/>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30" name="TextBox 29">
            <a:extLst>
              <a:ext uri="{FF2B5EF4-FFF2-40B4-BE49-F238E27FC236}">
                <a16:creationId xmlns:a16="http://schemas.microsoft.com/office/drawing/2014/main" id="{04C50E83-525F-DE44-B74F-32E3B0E8182E}"/>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225F0AAF-6B51-DF45-A1F4-F2518756A204}"/>
              </a:ext>
            </a:extLst>
          </p:cNvPr>
          <p:cNvSpPr txBox="1"/>
          <p:nvPr userDrawn="1"/>
        </p:nvSpPr>
        <p:spPr>
          <a:xfrm>
            <a:off x="7033365" y="4870679"/>
            <a:ext cx="2215138" cy="108952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US" dirty="0">
                <a:solidFill>
                  <a:schemeClr val="bg2">
                    <a:lumMod val="50000"/>
                  </a:schemeClr>
                </a:solidFill>
                <a:latin typeface="Arial" panose="020B0604020202020204" pitchFamily="34" charset="0"/>
                <a:cs typeface="Arial" panose="020B0604020202020204" pitchFamily="34" charset="0"/>
              </a:rPr>
              <a:t>Luc </a:t>
            </a:r>
            <a:r>
              <a:rPr lang="en-US" dirty="0" err="1">
                <a:solidFill>
                  <a:schemeClr val="bg2">
                    <a:lumMod val="50000"/>
                  </a:schemeClr>
                </a:solidFill>
                <a:latin typeface="Arial" panose="020B0604020202020204" pitchFamily="34" charset="0"/>
                <a:cs typeface="Arial" panose="020B0604020202020204" pitchFamily="34" charset="0"/>
              </a:rPr>
              <a:t>Fagnan</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3" name="TextBox 12">
            <a:extLst>
              <a:ext uri="{FF2B5EF4-FFF2-40B4-BE49-F238E27FC236}">
                <a16:creationId xmlns:a16="http://schemas.microsoft.com/office/drawing/2014/main" id="{C1EEF3B8-42A5-C347-B5B6-6EA3359433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3978798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C2D213-AB25-BB4D-A28C-E44A3C370C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2" name="TextBox 1">
            <a:extLst>
              <a:ext uri="{FF2B5EF4-FFF2-40B4-BE49-F238E27FC236}">
                <a16:creationId xmlns:a16="http://schemas.microsoft.com/office/drawing/2014/main" id="{383F96F9-5956-7848-8666-1498845ADCF6}"/>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5" name="TextBox 4">
            <a:extLst>
              <a:ext uri="{FF2B5EF4-FFF2-40B4-BE49-F238E27FC236}">
                <a16:creationId xmlns:a16="http://schemas.microsoft.com/office/drawing/2014/main" id="{47A62C95-003F-9942-B5B9-0B262D32D629}"/>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26278737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C8B1FA85-4136-C241-B684-CAC6F56F4E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667282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3DE19D0-2174-1D4B-BFF7-B8CCBB5101C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F6757F4D-6918-0B40-8638-50EC6BE7B381}"/>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1069515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E1C14736-2D5D-114C-8E34-7866B882738C}"/>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US" dirty="0"/>
          </a:p>
        </p:txBody>
      </p:sp>
      <p:sp>
        <p:nvSpPr>
          <p:cNvPr id="12" name="TextBox 11">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13" name="TextBox 12">
            <a:extLst>
              <a:ext uri="{FF2B5EF4-FFF2-40B4-BE49-F238E27FC236}">
                <a16:creationId xmlns:a16="http://schemas.microsoft.com/office/drawing/2014/main" id="{903FCD8B-1F64-0A40-BE7B-88E76136209D}"/>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6" name="TextBox 5">
            <a:extLst>
              <a:ext uri="{FF2B5EF4-FFF2-40B4-BE49-F238E27FC236}">
                <a16:creationId xmlns:a16="http://schemas.microsoft.com/office/drawing/2014/main" id="{944982ED-AD70-0842-ACC8-701F56A32F4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3094027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0FAE2F-7CF1-FF46-B622-5CBD6D1E6A7B}"/>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5" name="Rectangle 4">
            <a:extLst>
              <a:ext uri="{FF2B5EF4-FFF2-40B4-BE49-F238E27FC236}">
                <a16:creationId xmlns:a16="http://schemas.microsoft.com/office/drawing/2014/main" id="{935F79D7-5F90-F749-B30D-50505C1E4BE7}"/>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6" name="Rectangle 5">
            <a:extLst>
              <a:ext uri="{FF2B5EF4-FFF2-40B4-BE49-F238E27FC236}">
                <a16:creationId xmlns:a16="http://schemas.microsoft.com/office/drawing/2014/main" id="{5D83A11A-29A3-EF40-A968-DAB629BF172E}"/>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7" name="Rectangle 6">
            <a:extLst>
              <a:ext uri="{FF2B5EF4-FFF2-40B4-BE49-F238E27FC236}">
                <a16:creationId xmlns:a16="http://schemas.microsoft.com/office/drawing/2014/main" id="{EFBB9845-E88A-4F4A-BE3F-659CCD2DB4A4}"/>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8" name="Rectangle 7">
            <a:extLst>
              <a:ext uri="{FF2B5EF4-FFF2-40B4-BE49-F238E27FC236}">
                <a16:creationId xmlns:a16="http://schemas.microsoft.com/office/drawing/2014/main" id="{4BCBBED0-00DE-524C-B384-A7EA4F5F6B30}"/>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5" name="TextBox 14">
            <a:extLst>
              <a:ext uri="{FF2B5EF4-FFF2-40B4-BE49-F238E27FC236}">
                <a16:creationId xmlns:a16="http://schemas.microsoft.com/office/drawing/2014/main" id="{23E2F271-6045-CF41-8359-10D2A65DA420}"/>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A76FBA01-6A42-D54A-BEDF-3A388A42417B}"/>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17E7EE5-ABF5-0044-9A8D-2C4BC63E9478}"/>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8" name="TextBox 17">
            <a:extLst>
              <a:ext uri="{FF2B5EF4-FFF2-40B4-BE49-F238E27FC236}">
                <a16:creationId xmlns:a16="http://schemas.microsoft.com/office/drawing/2014/main" id="{DD7CF573-89CA-234D-BECE-37B476FDC351}"/>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9" name="TextBox 18">
            <a:extLst>
              <a:ext uri="{FF2B5EF4-FFF2-40B4-BE49-F238E27FC236}">
                <a16:creationId xmlns:a16="http://schemas.microsoft.com/office/drawing/2014/main" id="{217B8E0D-0B6F-9D47-AF0C-F6151E7CAAD2}"/>
              </a:ext>
            </a:extLst>
          </p:cNvPr>
          <p:cNvSpPr txBox="1"/>
          <p:nvPr userDrawn="1"/>
        </p:nvSpPr>
        <p:spPr>
          <a:xfrm>
            <a:off x="7033365" y="4870679"/>
            <a:ext cx="2215138" cy="108952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Luc </a:t>
            </a:r>
            <a:r>
              <a:rPr lang="en-US" dirty="0" err="1">
                <a:solidFill>
                  <a:schemeClr val="bg2">
                    <a:lumMod val="50000"/>
                  </a:schemeClr>
                </a:solidFill>
                <a:latin typeface="Arial" panose="020B0604020202020204" pitchFamily="34" charset="0"/>
                <a:cs typeface="Arial" panose="020B0604020202020204" pitchFamily="34" charset="0"/>
              </a:rPr>
              <a:t>Fagnan</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3" name="TextBox 12">
            <a:extLst>
              <a:ext uri="{FF2B5EF4-FFF2-40B4-BE49-F238E27FC236}">
                <a16:creationId xmlns:a16="http://schemas.microsoft.com/office/drawing/2014/main" id="{D852F126-933A-FA43-9035-32C425EA391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27095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EEAD43-96CA-9648-BF3D-5576835BA1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5" name="TextBox 4">
            <a:extLst>
              <a:ext uri="{FF2B5EF4-FFF2-40B4-BE49-F238E27FC236}">
                <a16:creationId xmlns:a16="http://schemas.microsoft.com/office/drawing/2014/main" id="{44BB178F-D283-E149-90BE-65D27420814F}"/>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6" name="TextBox 5">
            <a:extLst>
              <a:ext uri="{FF2B5EF4-FFF2-40B4-BE49-F238E27FC236}">
                <a16:creationId xmlns:a16="http://schemas.microsoft.com/office/drawing/2014/main" id="{A0A180F4-11A4-6144-A33B-3A7FED4DAAA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2718776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396668"/>
      </p:ext>
    </p:extLst>
  </p:cSld>
  <p:clrMap bg1="lt1" tx1="dk1" bg2="lt2" tx2="dk2" accent1="accent1" accent2="accent2" accent3="accent3" accent4="accent4" accent5="accent5" accent6="accent6" hlink="hlink" folHlink="folHlink"/>
  <p:sldLayoutIdLst>
    <p:sldLayoutId id="2147493462" r:id="rId1"/>
    <p:sldLayoutId id="2147493465" r:id="rId2"/>
    <p:sldLayoutId id="2147493509" r:id="rId3"/>
    <p:sldLayoutId id="2147493510" r:id="rId4"/>
    <p:sldLayoutId id="2147493511" r:id="rId5"/>
    <p:sldLayoutId id="2147493512" r:id="rId6"/>
    <p:sldLayoutId id="2147493513" r:id="rId7"/>
    <p:sldLayoutId id="2147493514" r:id="rId8"/>
    <p:sldLayoutId id="2147493515" r:id="rId9"/>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370854"/>
      </p:ext>
    </p:extLst>
  </p:cSld>
  <p:clrMap bg1="lt1" tx1="dk1" bg2="lt2" tx2="dk2" accent1="accent1" accent2="accent2" accent3="accent3" accent4="accent4" accent5="accent5" accent6="accent6" hlink="hlink" folHlink="folHlink"/>
  <p:sldLayoutIdLst>
    <p:sldLayoutId id="2147493467" r:id="rId1"/>
    <p:sldLayoutId id="2147493468" r:id="rId2"/>
    <p:sldLayoutId id="2147493516" r:id="rId3"/>
    <p:sldLayoutId id="2147493517" r:id="rId4"/>
    <p:sldLayoutId id="2147493518" r:id="rId5"/>
    <p:sldLayoutId id="2147493519" r:id="rId6"/>
    <p:sldLayoutId id="2147493520" r:id="rId7"/>
    <p:sldLayoutId id="2147493521" r:id="rId8"/>
    <p:sldLayoutId id="2147493522" r:id="rId9"/>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04486"/>
      </p:ext>
    </p:extLst>
  </p:cSld>
  <p:clrMap bg1="lt1" tx1="dk1" bg2="lt2" tx2="dk2" accent1="accent1" accent2="accent2" accent3="accent3" accent4="accent4" accent5="accent5" accent6="accent6" hlink="hlink" folHlink="folHlink"/>
  <p:sldLayoutIdLst>
    <p:sldLayoutId id="2147493481" r:id="rId1"/>
    <p:sldLayoutId id="2147493482" r:id="rId2"/>
    <p:sldLayoutId id="2147493524" r:id="rId3"/>
    <p:sldLayoutId id="2147493525" r:id="rId4"/>
    <p:sldLayoutId id="2147493526" r:id="rId5"/>
    <p:sldLayoutId id="2147493527" r:id="rId6"/>
    <p:sldLayoutId id="2147493528" r:id="rId7"/>
    <p:sldLayoutId id="2147493529" r:id="rId8"/>
    <p:sldLayoutId id="2147493523" r:id="rId9"/>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46470"/>
      </p:ext>
    </p:extLst>
  </p:cSld>
  <p:clrMap bg1="lt1" tx1="dk1" bg2="lt2" tx2="dk2" accent1="accent1" accent2="accent2" accent3="accent3" accent4="accent4" accent5="accent5" accent6="accent6" hlink="hlink" folHlink="folHlink"/>
  <p:sldLayoutIdLst>
    <p:sldLayoutId id="2147493484" r:id="rId1"/>
    <p:sldLayoutId id="2147493485" r:id="rId2"/>
    <p:sldLayoutId id="2147493530" r:id="rId3"/>
    <p:sldLayoutId id="2147493531" r:id="rId4"/>
    <p:sldLayoutId id="2147493532" r:id="rId5"/>
    <p:sldLayoutId id="2147493533" r:id="rId6"/>
    <p:sldLayoutId id="2147493534" r:id="rId7"/>
    <p:sldLayoutId id="2147493535" r:id="rId8"/>
    <p:sldLayoutId id="2147493536" r:id="rId9"/>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8359"/>
      </p:ext>
    </p:extLst>
  </p:cSld>
  <p:clrMap bg1="lt1" tx1="dk1" bg2="lt2" tx2="dk2" accent1="accent1" accent2="accent2" accent3="accent3" accent4="accent4" accent5="accent5" accent6="accent6" hlink="hlink" folHlink="folHlink"/>
  <p:sldLayoutIdLst>
    <p:sldLayoutId id="2147493487" r:id="rId1"/>
    <p:sldLayoutId id="2147493488" r:id="rId2"/>
    <p:sldLayoutId id="2147493501" r:id="rId3"/>
    <p:sldLayoutId id="2147493502" r:id="rId4"/>
    <p:sldLayoutId id="2147493503" r:id="rId5"/>
    <p:sldLayoutId id="2147493504" r:id="rId6"/>
    <p:sldLayoutId id="2147493505" r:id="rId7"/>
    <p:sldLayoutId id="2147493507" r:id="rId8"/>
    <p:sldLayoutId id="2147493508" r:id="rId9"/>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50.jpe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4.png"/><Relationship Id="rId7"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15.png"/><Relationship Id="rId4" Type="http://schemas.openxmlformats.org/officeDocument/2006/relationships/image" Target="../media/image39.png"/><Relationship Id="rId9" Type="http://schemas.openxmlformats.org/officeDocument/2006/relationships/image" Target="../media/image5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29.xml"/><Relationship Id="rId5" Type="http://schemas.openxmlformats.org/officeDocument/2006/relationships/image" Target="../media/image15.png"/><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44.pn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17.png"/><Relationship Id="rId7"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hyperlink" Target="https://www.caut.ca/docs/default-source/copyright/revised-caut-guidelines-for-the-use-of-copyrighted-material-(feb-2013).pdf" TargetMode="External"/><Relationship Id="rId7" Type="http://schemas.openxmlformats.org/officeDocument/2006/relationships/hyperlink" Target="https://onesearch.library.utoronto.ca/sites/default/files/copyright/basicsfaqs_092018.pdf" TargetMode="External"/><Relationship Id="rId2" Type="http://schemas.openxmlformats.org/officeDocument/2006/relationships/notesSlide" Target="../notesSlides/notesSlide20.xml"/><Relationship Id="rId1" Type="http://schemas.openxmlformats.org/officeDocument/2006/relationships/slideLayout" Target="../slideLayouts/slideLayout31.xml"/><Relationship Id="rId6" Type="http://schemas.openxmlformats.org/officeDocument/2006/relationships/hyperlink" Target="https://copyright.uottawa.ca/what-is-copyright/exceptions-copyright/fair-dealing-guidelines" TargetMode="External"/><Relationship Id="rId5" Type="http://schemas.openxmlformats.org/officeDocument/2006/relationships/hyperlink" Target="https://www.ualberta.ca/faculty-and-staff/copyright/intro-to-copyright-law/fair-dealing/index.html" TargetMode="External"/><Relationship Id="rId4" Type="http://schemas.openxmlformats.org/officeDocument/2006/relationships/hyperlink" Target="http://www.michaelgeist.ca/tag/vancouver-aquariu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scc-csc.lexum.com/scc-csc/scc-csc/en/item/2125/index.do" TargetMode="External"/><Relationship Id="rId2" Type="http://schemas.openxmlformats.org/officeDocument/2006/relationships/hyperlink" Target="https://scc-csc.lexum.com/scc-csc/scc-csc/en/item/9997/index.do" TargetMode="External"/><Relationship Id="rId1" Type="http://schemas.openxmlformats.org/officeDocument/2006/relationships/slideLayout" Target="../slideLayouts/slideLayout32.xml"/><Relationship Id="rId4" Type="http://schemas.openxmlformats.org/officeDocument/2006/relationships/hyperlink" Target="https://scc-csc.lexum.com/scc-csc/scc-csc/en/item/9996/index.do"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thenounproject.com/search/?q=UK%20flag&amp;i=168361" TargetMode="External"/><Relationship Id="rId3" Type="http://schemas.openxmlformats.org/officeDocument/2006/relationships/hyperlink" Target="https://thenounproject.com/search/?q=lights%20string&amp;i=1797620" TargetMode="External"/><Relationship Id="rId7" Type="http://schemas.openxmlformats.org/officeDocument/2006/relationships/hyperlink" Target="https://thenounproject.com/search/?q=tight%20rope%20walker&amp;i=44479" TargetMode="External"/><Relationship Id="rId2" Type="http://schemas.openxmlformats.org/officeDocument/2006/relationships/hyperlink" Target="https://freesound.org/people/klankbeeld/sounds/120368/" TargetMode="External"/><Relationship Id="rId1" Type="http://schemas.openxmlformats.org/officeDocument/2006/relationships/slideLayout" Target="../slideLayouts/slideLayout33.xml"/><Relationship Id="rId6" Type="http://schemas.openxmlformats.org/officeDocument/2006/relationships/hyperlink" Target="https://freesound.org/people/fabian_lm/sounds/436437/" TargetMode="External"/><Relationship Id="rId11" Type="http://schemas.openxmlformats.org/officeDocument/2006/relationships/hyperlink" Target="https://thenounproject.com/search/?q=hammer&amp;i=1248131" TargetMode="External"/><Relationship Id="rId5" Type="http://schemas.openxmlformats.org/officeDocument/2006/relationships/hyperlink" Target="https://freesound.org/people/Isaac200000/sounds/184650/" TargetMode="External"/><Relationship Id="rId10" Type="http://schemas.openxmlformats.org/officeDocument/2006/relationships/hyperlink" Target="https://thenounproject.com/search/?q=carnival%20game&amp;i=1175829" TargetMode="External"/><Relationship Id="rId4" Type="http://schemas.openxmlformats.org/officeDocument/2006/relationships/hyperlink" Target="https://thenounproject.com/search/?q=cannon%20circus&amp;i=1252720" TargetMode="External"/><Relationship Id="rId9" Type="http://schemas.openxmlformats.org/officeDocument/2006/relationships/hyperlink" Target="https://thenounproject.com/term/canada/78131/"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thenounproject.com/search/?q=dollar%20sign&amp;i=171145" TargetMode="External"/><Relationship Id="rId3" Type="http://schemas.openxmlformats.org/officeDocument/2006/relationships/hyperlink" Target="https://thenounproject.com/icon/1005058/" TargetMode="External"/><Relationship Id="rId7" Type="http://schemas.openxmlformats.org/officeDocument/2006/relationships/hyperlink" Target="https://thenounproject.com/AFYstudio/uploads/?i=1737325" TargetMode="External"/><Relationship Id="rId2" Type="http://schemas.openxmlformats.org/officeDocument/2006/relationships/hyperlink" Target="https://freesound.org/people/deleted_user_7146007/sounds/383900/" TargetMode="External"/><Relationship Id="rId1" Type="http://schemas.openxmlformats.org/officeDocument/2006/relationships/slideLayout" Target="../slideLayouts/slideLayout33.xml"/><Relationship Id="rId6" Type="http://schemas.openxmlformats.org/officeDocument/2006/relationships/hyperlink" Target="https://thenounproject.com/search/?q=alternatives&amp;i=1074053" TargetMode="External"/><Relationship Id="rId5" Type="http://schemas.openxmlformats.org/officeDocument/2006/relationships/hyperlink" Target="https://thenounproject.com/search/?q=percent&amp;i=397874" TargetMode="External"/><Relationship Id="rId4" Type="http://schemas.openxmlformats.org/officeDocument/2006/relationships/hyperlink" Target="https://thenounproject.com/search/?q=copy&amp;i=1474212"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thenounproject.com/search/?q=black%20circle&amp;i=607600" TargetMode="External"/><Relationship Id="rId3" Type="http://schemas.openxmlformats.org/officeDocument/2006/relationships/hyperlink" Target="https://thenounproject.com/search/?q=time%20limit&amp;i=635969" TargetMode="External"/><Relationship Id="rId7" Type="http://schemas.openxmlformats.org/officeDocument/2006/relationships/hyperlink" Target="https://thenounproject.com/search/?q=who&amp;i=2714591" TargetMode="External"/><Relationship Id="rId12" Type="http://schemas.openxmlformats.org/officeDocument/2006/relationships/hyperlink" Target="https://freesound.org/people/Ari_Glitch/sounds/432288/" TargetMode="External"/><Relationship Id="rId2" Type="http://schemas.openxmlformats.org/officeDocument/2006/relationships/notesSlide" Target="../notesSlides/notesSlide21.xml"/><Relationship Id="rId1" Type="http://schemas.openxmlformats.org/officeDocument/2006/relationships/slideLayout" Target="../slideLayouts/slideLayout33.xml"/><Relationship Id="rId6" Type="http://schemas.openxmlformats.org/officeDocument/2006/relationships/hyperlink" Target="https://thenounproject.com/search/?q=essay&amp;i=1353220" TargetMode="External"/><Relationship Id="rId11" Type="http://schemas.openxmlformats.org/officeDocument/2006/relationships/hyperlink" Target="https://thenounproject.com/search/?q=fortune%20teller&amp;i=2126128" TargetMode="External"/><Relationship Id="rId5" Type="http://schemas.openxmlformats.org/officeDocument/2006/relationships/hyperlink" Target="https://thenounproject.com/search/?q=MONEY&amp;i=890872" TargetMode="External"/><Relationship Id="rId10" Type="http://schemas.openxmlformats.org/officeDocument/2006/relationships/hyperlink" Target="https://thenounproject.com/search/?q=sun&amp;i=1777177" TargetMode="External"/><Relationship Id="rId4" Type="http://schemas.openxmlformats.org/officeDocument/2006/relationships/hyperlink" Target="https://thenounproject.com/search/?q=charity&amp;i=1941158" TargetMode="External"/><Relationship Id="rId9" Type="http://schemas.openxmlformats.org/officeDocument/2006/relationships/hyperlink" Target="https://thenounproject.com/search/?q=confidential&amp;i=608660"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www.hooksounds.com/" TargetMode="External"/><Relationship Id="rId3" Type="http://schemas.openxmlformats.org/officeDocument/2006/relationships/hyperlink" Target="https://thenounproject.com/search/?q=ladder&amp;i=424668" TargetMode="External"/><Relationship Id="rId7" Type="http://schemas.openxmlformats.org/officeDocument/2006/relationships/hyperlink" Target="https://freesound.org/people/qubodup/sounds/182442/" TargetMode="External"/><Relationship Id="rId2" Type="http://schemas.openxmlformats.org/officeDocument/2006/relationships/hyperlink" Target="https://thenounproject.com/search/?q=table%20cloth&amp;i=929234" TargetMode="External"/><Relationship Id="rId1" Type="http://schemas.openxmlformats.org/officeDocument/2006/relationships/slideLayout" Target="../slideLayouts/slideLayout33.xml"/><Relationship Id="rId6" Type="http://schemas.openxmlformats.org/officeDocument/2006/relationships/hyperlink" Target="https://thenounproject.com/search/?q=DIving%20&amp;i=229" TargetMode="External"/><Relationship Id="rId5" Type="http://schemas.openxmlformats.org/officeDocument/2006/relationships/hyperlink" Target="https://thenounproject.com/search/?q=walking&amp;i=26898" TargetMode="External"/><Relationship Id="rId4" Type="http://schemas.openxmlformats.org/officeDocument/2006/relationships/hyperlink" Target="https://thenounproject.com/search/?q=banner&amp;i=23248"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sites.library.ualberta.ca/copyright/" TargetMode="Externa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9.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17.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15.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51.png"/><Relationship Id="rId4" Type="http://schemas.openxmlformats.org/officeDocument/2006/relationships/image" Target="../media/image50.jpe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52.png"/><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DBFEE-B62F-3B4F-B9BF-700FB1542FAE}"/>
              </a:ext>
            </a:extLst>
          </p:cNvPr>
          <p:cNvSpPr>
            <a:spLocks noGrp="1"/>
          </p:cNvSpPr>
          <p:nvPr>
            <p:ph type="ctrTitle"/>
          </p:nvPr>
        </p:nvSpPr>
        <p:spPr>
          <a:xfrm>
            <a:off x="1524000" y="1423446"/>
            <a:ext cx="9144000" cy="2387600"/>
          </a:xfrm>
        </p:spPr>
        <p:txBody>
          <a:bodyPr/>
          <a:lstStyle/>
          <a:p>
            <a:r>
              <a:rPr lang="en-US" dirty="0"/>
              <a:t>Applying Fair Dealing</a:t>
            </a:r>
          </a:p>
        </p:txBody>
      </p:sp>
      <p:sp>
        <p:nvSpPr>
          <p:cNvPr id="5" name="Text Placeholder 3">
            <a:extLst>
              <a:ext uri="{FF2B5EF4-FFF2-40B4-BE49-F238E27FC236}">
                <a16:creationId xmlns:a16="http://schemas.microsoft.com/office/drawing/2014/main" id="{3538F798-1F49-9F4F-93A9-6463F2A5D8EA}"/>
              </a:ext>
            </a:extLst>
          </p:cNvPr>
          <p:cNvSpPr txBox="1">
            <a:spLocks/>
          </p:cNvSpPr>
          <p:nvPr/>
        </p:nvSpPr>
        <p:spPr>
          <a:xfrm>
            <a:off x="10354643" y="6344967"/>
            <a:ext cx="1428750" cy="374650"/>
          </a:xfrm>
          <a:prstGeom prst="rect">
            <a:avLst/>
          </a:prstGeom>
        </p:spPr>
        <p:txBody>
          <a:bodyPr/>
          <a:lstStyle>
            <a:lvl1pPr marL="0" indent="0" algn="ctr" defTabSz="914400" rtl="0" eaLnBrk="1" latinLnBrk="0" hangingPunct="1">
              <a:lnSpc>
                <a:spcPct val="90000"/>
              </a:lnSpc>
              <a:spcBef>
                <a:spcPts val="1000"/>
              </a:spcBef>
              <a:buFont typeface="Arial"/>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May 2020</a:t>
            </a:r>
          </a:p>
        </p:txBody>
      </p:sp>
    </p:spTree>
    <p:extLst>
      <p:ext uri="{BB962C8B-B14F-4D97-AF65-F5344CB8AC3E}">
        <p14:creationId xmlns:p14="http://schemas.microsoft.com/office/powerpoint/2010/main" val="4105518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ALTERNATIVES FACTOR</a:t>
            </a:r>
          </a:p>
        </p:txBody>
      </p:sp>
      <p:pic>
        <p:nvPicPr>
          <p:cNvPr id="3" name="Picture 2">
            <a:extLst>
              <a:ext uri="{FF2B5EF4-FFF2-40B4-BE49-F238E27FC236}">
                <a16:creationId xmlns:a16="http://schemas.microsoft.com/office/drawing/2014/main" id="{81E299ED-1C32-0F42-9D5A-49104A4AD8BA}"/>
              </a:ext>
            </a:extLst>
          </p:cNvPr>
          <p:cNvPicPr>
            <a:picLocks noChangeAspect="1"/>
          </p:cNvPicPr>
          <p:nvPr/>
        </p:nvPicPr>
        <p:blipFill>
          <a:blip r:embed="rId3"/>
          <a:stretch>
            <a:fillRect/>
          </a:stretch>
        </p:blipFill>
        <p:spPr>
          <a:xfrm>
            <a:off x="826247" y="3057822"/>
            <a:ext cx="1845035" cy="1457806"/>
          </a:xfrm>
          <a:prstGeom prst="rect">
            <a:avLst/>
          </a:prstGeom>
        </p:spPr>
      </p:pic>
      <p:sp>
        <p:nvSpPr>
          <p:cNvPr id="4" name="TextBox 3">
            <a:extLst>
              <a:ext uri="{FF2B5EF4-FFF2-40B4-BE49-F238E27FC236}">
                <a16:creationId xmlns:a16="http://schemas.microsoft.com/office/drawing/2014/main" id="{EFF0992C-03B6-244B-AE74-9BDE0356A372}"/>
              </a:ext>
            </a:extLst>
          </p:cNvPr>
          <p:cNvSpPr txBox="1"/>
          <p:nvPr/>
        </p:nvSpPr>
        <p:spPr>
          <a:xfrm>
            <a:off x="2794000" y="2082800"/>
            <a:ext cx="7162800" cy="461665"/>
          </a:xfrm>
          <a:prstGeom prst="rect">
            <a:avLst/>
          </a:prstGeom>
          <a:noFill/>
        </p:spPr>
        <p:txBody>
          <a:bodyPr wrap="square" rtlCol="0">
            <a:spAutoFit/>
          </a:bodyPr>
          <a:lstStyle/>
          <a:p>
            <a:r>
              <a:rPr lang="en-US" sz="2400" dirty="0"/>
              <a:t>Guidance based on Supreme Court decisions:</a:t>
            </a:r>
          </a:p>
        </p:txBody>
      </p:sp>
      <p:sp>
        <p:nvSpPr>
          <p:cNvPr id="5" name="TextBox 4">
            <a:extLst>
              <a:ext uri="{FF2B5EF4-FFF2-40B4-BE49-F238E27FC236}">
                <a16:creationId xmlns:a16="http://schemas.microsoft.com/office/drawing/2014/main" id="{EA086D5F-E810-7045-9129-EB48E90A0A9A}"/>
              </a:ext>
            </a:extLst>
          </p:cNvPr>
          <p:cNvSpPr txBox="1"/>
          <p:nvPr/>
        </p:nvSpPr>
        <p:spPr>
          <a:xfrm>
            <a:off x="4458481" y="2891473"/>
            <a:ext cx="6735823" cy="2954655"/>
          </a:xfrm>
          <a:prstGeom prst="rect">
            <a:avLst/>
          </a:prstGeom>
          <a:noFill/>
        </p:spPr>
        <p:txBody>
          <a:bodyPr wrap="square" rtlCol="0">
            <a:spAutoFit/>
          </a:bodyPr>
          <a:lstStyle/>
          <a:p>
            <a:pPr marL="285750" indent="-285750">
              <a:buFont typeface="Arial" panose="020B0604020202020204" pitchFamily="34" charset="0"/>
              <a:buChar char="•"/>
            </a:pPr>
            <a:r>
              <a:rPr lang="en-CA" sz="2400" dirty="0"/>
              <a:t>Consider what the other options are</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Whether a non-copyrighted work could be used instead</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Availability of a licence does not weigh on fairness</a:t>
            </a:r>
          </a:p>
          <a:p>
            <a:endParaRPr lang="en-US" dirty="0"/>
          </a:p>
        </p:txBody>
      </p:sp>
      <p:pic>
        <p:nvPicPr>
          <p:cNvPr id="7" name="Picture 6">
            <a:extLst>
              <a:ext uri="{FF2B5EF4-FFF2-40B4-BE49-F238E27FC236}">
                <a16:creationId xmlns:a16="http://schemas.microsoft.com/office/drawing/2014/main" id="{BDD6A1D2-036F-1042-A1CE-AC8CCF3B57ED}"/>
              </a:ext>
            </a:extLst>
          </p:cNvPr>
          <p:cNvPicPr>
            <a:picLocks noChangeAspect="1"/>
          </p:cNvPicPr>
          <p:nvPr/>
        </p:nvPicPr>
        <p:blipFill>
          <a:blip r:embed="rId4"/>
          <a:stretch>
            <a:fillRect/>
          </a:stretch>
        </p:blipFill>
        <p:spPr>
          <a:xfrm>
            <a:off x="6326128" y="5635231"/>
            <a:ext cx="945532" cy="1115809"/>
          </a:xfrm>
          <a:prstGeom prst="rect">
            <a:avLst/>
          </a:prstGeom>
        </p:spPr>
      </p:pic>
      <p:pic>
        <p:nvPicPr>
          <p:cNvPr id="9" name="Picture 8">
            <a:extLst>
              <a:ext uri="{FF2B5EF4-FFF2-40B4-BE49-F238E27FC236}">
                <a16:creationId xmlns:a16="http://schemas.microsoft.com/office/drawing/2014/main" id="{35FAB4C0-38AE-FA4E-A55D-4F034AC1D37D}"/>
              </a:ext>
            </a:extLst>
          </p:cNvPr>
          <p:cNvPicPr>
            <a:picLocks noChangeAspect="1"/>
          </p:cNvPicPr>
          <p:nvPr/>
        </p:nvPicPr>
        <p:blipFill>
          <a:blip r:embed="rId4"/>
          <a:stretch>
            <a:fillRect/>
          </a:stretch>
        </p:blipFill>
        <p:spPr>
          <a:xfrm>
            <a:off x="4920342" y="5635231"/>
            <a:ext cx="945532" cy="1115809"/>
          </a:xfrm>
          <a:prstGeom prst="rect">
            <a:avLst/>
          </a:prstGeom>
        </p:spPr>
      </p:pic>
      <p:sp>
        <p:nvSpPr>
          <p:cNvPr id="2" name="Rectangle 1">
            <a:extLst>
              <a:ext uri="{FF2B5EF4-FFF2-40B4-BE49-F238E27FC236}">
                <a16:creationId xmlns:a16="http://schemas.microsoft.com/office/drawing/2014/main" id="{512A28DB-A138-C94B-B881-7F2DE88CEFD5}"/>
              </a:ext>
            </a:extLst>
          </p:cNvPr>
          <p:cNvSpPr/>
          <p:nvPr/>
        </p:nvSpPr>
        <p:spPr>
          <a:xfrm>
            <a:off x="6674177" y="6027895"/>
            <a:ext cx="310082" cy="305849"/>
          </a:xfrm>
          <a:prstGeom prst="rect">
            <a:avLst/>
          </a:prstGeom>
          <a:pattFill prst="lgGrid">
            <a:fgClr>
              <a:schemeClr val="bg2">
                <a:lumMod val="50000"/>
              </a:schemeClr>
            </a:fgClr>
            <a:bgClr>
              <a:schemeClr val="bg1"/>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4BD9594-AFEA-C045-885E-E4EFB993A161}"/>
              </a:ext>
            </a:extLst>
          </p:cNvPr>
          <p:cNvPicPr>
            <a:picLocks noChangeAspect="1"/>
          </p:cNvPicPr>
          <p:nvPr/>
        </p:nvPicPr>
        <p:blipFill>
          <a:blip r:embed="rId4"/>
          <a:stretch>
            <a:fillRect/>
          </a:stretch>
        </p:blipFill>
        <p:spPr>
          <a:xfrm>
            <a:off x="6356452" y="5635231"/>
            <a:ext cx="945532" cy="1115809"/>
          </a:xfrm>
          <a:prstGeom prst="rect">
            <a:avLst/>
          </a:prstGeom>
        </p:spPr>
      </p:pic>
      <p:sp>
        <p:nvSpPr>
          <p:cNvPr id="11" name="TextBox 10">
            <a:extLst>
              <a:ext uri="{FF2B5EF4-FFF2-40B4-BE49-F238E27FC236}">
                <a16:creationId xmlns:a16="http://schemas.microsoft.com/office/drawing/2014/main" id="{F26EA1EF-5BAF-3045-8C55-707CF14347CA}"/>
              </a:ext>
            </a:extLst>
          </p:cNvPr>
          <p:cNvSpPr txBox="1"/>
          <p:nvPr/>
        </p:nvSpPr>
        <p:spPr>
          <a:xfrm rot="785421">
            <a:off x="7784554" y="5975418"/>
            <a:ext cx="1032934" cy="646331"/>
          </a:xfrm>
          <a:prstGeom prst="rect">
            <a:avLst/>
          </a:prstGeom>
          <a:noFill/>
        </p:spPr>
        <p:txBody>
          <a:bodyPr wrap="square" rtlCol="0">
            <a:spAutoFit/>
          </a:bodyPr>
          <a:lstStyle/>
          <a:p>
            <a:r>
              <a:rPr lang="en-US" sz="3600" dirty="0"/>
              <a:t>?</a:t>
            </a:r>
          </a:p>
        </p:txBody>
      </p:sp>
    </p:spTree>
    <p:extLst>
      <p:ext uri="{BB962C8B-B14F-4D97-AF65-F5344CB8AC3E}">
        <p14:creationId xmlns:p14="http://schemas.microsoft.com/office/powerpoint/2010/main" val="2222619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5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nodeType="afterEffect">
                                  <p:stCondLst>
                                    <p:cond delay="50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1500"/>
                            </p:stCondLst>
                            <p:childTnLst>
                              <p:par>
                                <p:cTn id="42" presetID="42" presetClass="entr" presetSubtype="0" fill="hold" grpId="0" nodeType="afterEffect">
                                  <p:stCondLst>
                                    <p:cond delay="100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NATURE OF THE WORK</a:t>
            </a:r>
          </a:p>
        </p:txBody>
      </p:sp>
      <p:pic>
        <p:nvPicPr>
          <p:cNvPr id="3" name="Picture 2">
            <a:extLst>
              <a:ext uri="{FF2B5EF4-FFF2-40B4-BE49-F238E27FC236}">
                <a16:creationId xmlns:a16="http://schemas.microsoft.com/office/drawing/2014/main" id="{C4661272-BB8D-564D-A66F-952E5399D5AD}"/>
              </a:ext>
            </a:extLst>
          </p:cNvPr>
          <p:cNvPicPr>
            <a:picLocks noChangeAspect="1"/>
          </p:cNvPicPr>
          <p:nvPr/>
        </p:nvPicPr>
        <p:blipFill>
          <a:blip r:embed="rId3"/>
          <a:stretch>
            <a:fillRect/>
          </a:stretch>
        </p:blipFill>
        <p:spPr>
          <a:xfrm>
            <a:off x="973872" y="3010881"/>
            <a:ext cx="1265905" cy="1534611"/>
          </a:xfrm>
          <a:prstGeom prst="rect">
            <a:avLst/>
          </a:prstGeom>
        </p:spPr>
      </p:pic>
      <p:sp>
        <p:nvSpPr>
          <p:cNvPr id="4" name="TextBox 3">
            <a:extLst>
              <a:ext uri="{FF2B5EF4-FFF2-40B4-BE49-F238E27FC236}">
                <a16:creationId xmlns:a16="http://schemas.microsoft.com/office/drawing/2014/main" id="{4FC8D523-D231-B641-A05A-00E328A858C4}"/>
              </a:ext>
            </a:extLst>
          </p:cNvPr>
          <p:cNvSpPr txBox="1"/>
          <p:nvPr/>
        </p:nvSpPr>
        <p:spPr>
          <a:xfrm>
            <a:off x="2794000" y="2082800"/>
            <a:ext cx="7162800" cy="461665"/>
          </a:xfrm>
          <a:prstGeom prst="rect">
            <a:avLst/>
          </a:prstGeom>
          <a:noFill/>
        </p:spPr>
        <p:txBody>
          <a:bodyPr wrap="square" rtlCol="0">
            <a:spAutoFit/>
          </a:bodyPr>
          <a:lstStyle/>
          <a:p>
            <a:r>
              <a:rPr lang="en-US" sz="2400" dirty="0"/>
              <a:t>Guidance based on Supreme Court decisions:</a:t>
            </a:r>
          </a:p>
        </p:txBody>
      </p:sp>
      <p:sp>
        <p:nvSpPr>
          <p:cNvPr id="7" name="TextBox 6">
            <a:extLst>
              <a:ext uri="{FF2B5EF4-FFF2-40B4-BE49-F238E27FC236}">
                <a16:creationId xmlns:a16="http://schemas.microsoft.com/office/drawing/2014/main" id="{F20C3D8A-411D-C746-A3A6-226EC8E40CF8}"/>
              </a:ext>
            </a:extLst>
          </p:cNvPr>
          <p:cNvSpPr txBox="1"/>
          <p:nvPr/>
        </p:nvSpPr>
        <p:spPr>
          <a:xfrm>
            <a:off x="4458481" y="2891473"/>
            <a:ext cx="6735823" cy="1569660"/>
          </a:xfrm>
          <a:prstGeom prst="rect">
            <a:avLst/>
          </a:prstGeom>
          <a:noFill/>
        </p:spPr>
        <p:txBody>
          <a:bodyPr wrap="square" rtlCol="0">
            <a:spAutoFit/>
          </a:bodyPr>
          <a:lstStyle/>
          <a:p>
            <a:pPr marL="285750" indent="-285750">
              <a:buFont typeface="Arial" panose="020B0604020202020204" pitchFamily="34" charset="0"/>
              <a:buChar char="•"/>
            </a:pPr>
            <a:r>
              <a:rPr lang="en-CA" sz="2400" dirty="0"/>
              <a:t>Think about the relationship between the work and its distribution</a:t>
            </a:r>
          </a:p>
          <a:p>
            <a:endParaRPr lang="en-CA" sz="2400" dirty="0"/>
          </a:p>
          <a:p>
            <a:pPr marL="285750" indent="-285750">
              <a:buFont typeface="Arial" panose="020B0604020202020204" pitchFamily="34" charset="0"/>
              <a:buChar char="•"/>
            </a:pPr>
            <a:r>
              <a:rPr lang="en-CA" sz="2400" dirty="0"/>
              <a:t>Consider if it is fair to distribute this work</a:t>
            </a:r>
            <a:endParaRPr lang="en-US" dirty="0"/>
          </a:p>
        </p:txBody>
      </p:sp>
      <p:pic>
        <p:nvPicPr>
          <p:cNvPr id="9" name="Picture 8" descr="A picture containing laptop&#10;&#10;Description automatically generated">
            <a:extLst>
              <a:ext uri="{FF2B5EF4-FFF2-40B4-BE49-F238E27FC236}">
                <a16:creationId xmlns:a16="http://schemas.microsoft.com/office/drawing/2014/main" id="{6FAC4F71-409A-D646-9337-9D9A6F294F98}"/>
              </a:ext>
            </a:extLst>
          </p:cNvPr>
          <p:cNvPicPr>
            <a:picLocks noChangeAspect="1"/>
          </p:cNvPicPr>
          <p:nvPr/>
        </p:nvPicPr>
        <p:blipFill>
          <a:blip r:embed="rId4"/>
          <a:stretch>
            <a:fillRect/>
          </a:stretch>
        </p:blipFill>
        <p:spPr>
          <a:xfrm>
            <a:off x="6717926" y="4808141"/>
            <a:ext cx="2216931" cy="1939358"/>
          </a:xfrm>
          <a:prstGeom prst="rect">
            <a:avLst/>
          </a:prstGeom>
        </p:spPr>
      </p:pic>
    </p:spTree>
    <p:extLst>
      <p:ext uri="{BB962C8B-B14F-4D97-AF65-F5344CB8AC3E}">
        <p14:creationId xmlns:p14="http://schemas.microsoft.com/office/powerpoint/2010/main" val="1570916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EFFECT OF THE DEALING</a:t>
            </a:r>
          </a:p>
        </p:txBody>
      </p:sp>
      <p:pic>
        <p:nvPicPr>
          <p:cNvPr id="3" name="Picture 2">
            <a:extLst>
              <a:ext uri="{FF2B5EF4-FFF2-40B4-BE49-F238E27FC236}">
                <a16:creationId xmlns:a16="http://schemas.microsoft.com/office/drawing/2014/main" id="{E6C98D69-446B-8B40-B609-6F9BB7A9047D}"/>
              </a:ext>
            </a:extLst>
          </p:cNvPr>
          <p:cNvPicPr>
            <a:picLocks noChangeAspect="1"/>
          </p:cNvPicPr>
          <p:nvPr/>
        </p:nvPicPr>
        <p:blipFill>
          <a:blip r:embed="rId3"/>
          <a:stretch>
            <a:fillRect/>
          </a:stretch>
        </p:blipFill>
        <p:spPr>
          <a:xfrm>
            <a:off x="1038480" y="3009908"/>
            <a:ext cx="1265905" cy="1873022"/>
          </a:xfrm>
          <a:prstGeom prst="rect">
            <a:avLst/>
          </a:prstGeom>
        </p:spPr>
      </p:pic>
      <p:sp>
        <p:nvSpPr>
          <p:cNvPr id="4" name="TextBox 3">
            <a:extLst>
              <a:ext uri="{FF2B5EF4-FFF2-40B4-BE49-F238E27FC236}">
                <a16:creationId xmlns:a16="http://schemas.microsoft.com/office/drawing/2014/main" id="{76318072-610E-5F45-8F5A-031425257123}"/>
              </a:ext>
            </a:extLst>
          </p:cNvPr>
          <p:cNvSpPr txBox="1"/>
          <p:nvPr/>
        </p:nvSpPr>
        <p:spPr>
          <a:xfrm>
            <a:off x="2794000" y="2082800"/>
            <a:ext cx="7162800" cy="461665"/>
          </a:xfrm>
          <a:prstGeom prst="rect">
            <a:avLst/>
          </a:prstGeom>
          <a:noFill/>
        </p:spPr>
        <p:txBody>
          <a:bodyPr wrap="square" rtlCol="0">
            <a:spAutoFit/>
          </a:bodyPr>
          <a:lstStyle/>
          <a:p>
            <a:r>
              <a:rPr lang="en-US" sz="2400" dirty="0"/>
              <a:t>Guidance based on Supreme Court decisions:</a:t>
            </a:r>
          </a:p>
        </p:txBody>
      </p:sp>
      <p:sp>
        <p:nvSpPr>
          <p:cNvPr id="5" name="TextBox 4">
            <a:extLst>
              <a:ext uri="{FF2B5EF4-FFF2-40B4-BE49-F238E27FC236}">
                <a16:creationId xmlns:a16="http://schemas.microsoft.com/office/drawing/2014/main" id="{0766D404-4027-9D41-98A5-19B2EB26B460}"/>
              </a:ext>
            </a:extLst>
          </p:cNvPr>
          <p:cNvSpPr txBox="1"/>
          <p:nvPr/>
        </p:nvSpPr>
        <p:spPr>
          <a:xfrm>
            <a:off x="4458481" y="2891473"/>
            <a:ext cx="6735823" cy="3046988"/>
          </a:xfrm>
          <a:prstGeom prst="rect">
            <a:avLst/>
          </a:prstGeom>
          <a:noFill/>
        </p:spPr>
        <p:txBody>
          <a:bodyPr wrap="square" rtlCol="0">
            <a:spAutoFit/>
          </a:bodyPr>
          <a:lstStyle/>
          <a:p>
            <a:pPr marL="285750" indent="-285750">
              <a:buFont typeface="Arial" panose="020B0604020202020204" pitchFamily="34" charset="0"/>
              <a:buChar char="•"/>
            </a:pPr>
            <a:r>
              <a:rPr lang="en-CA" sz="2400" dirty="0"/>
              <a:t>Consider the financial impact of these copies on the rights-holder</a:t>
            </a:r>
          </a:p>
          <a:p>
            <a:endParaRPr lang="en-CA" sz="2400" dirty="0"/>
          </a:p>
          <a:p>
            <a:pPr marL="285750" indent="-285750">
              <a:buFont typeface="Arial" panose="020B0604020202020204" pitchFamily="34" charset="0"/>
              <a:buChar char="•"/>
            </a:pPr>
            <a:r>
              <a:rPr lang="en-CA" sz="2400" dirty="0"/>
              <a:t>This factor should not be weighed more heavily than the other factors, unlike how it is treated under fair use in the US</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endParaRPr lang="en-CA" sz="2400" dirty="0"/>
          </a:p>
        </p:txBody>
      </p:sp>
      <p:pic>
        <p:nvPicPr>
          <p:cNvPr id="7" name="Picture 6">
            <a:extLst>
              <a:ext uri="{FF2B5EF4-FFF2-40B4-BE49-F238E27FC236}">
                <a16:creationId xmlns:a16="http://schemas.microsoft.com/office/drawing/2014/main" id="{FE38F968-22C1-F846-873E-5B6124DFD1BA}"/>
              </a:ext>
            </a:extLst>
          </p:cNvPr>
          <p:cNvPicPr>
            <a:picLocks noChangeAspect="1"/>
          </p:cNvPicPr>
          <p:nvPr/>
        </p:nvPicPr>
        <p:blipFill>
          <a:blip r:embed="rId4"/>
          <a:stretch>
            <a:fillRect/>
          </a:stretch>
        </p:blipFill>
        <p:spPr>
          <a:xfrm rot="20559010">
            <a:off x="3263242" y="5528766"/>
            <a:ext cx="1127739" cy="819390"/>
          </a:xfrm>
          <a:prstGeom prst="rect">
            <a:avLst/>
          </a:prstGeom>
        </p:spPr>
      </p:pic>
      <p:pic>
        <p:nvPicPr>
          <p:cNvPr id="8" name="Picture 7">
            <a:extLst>
              <a:ext uri="{FF2B5EF4-FFF2-40B4-BE49-F238E27FC236}">
                <a16:creationId xmlns:a16="http://schemas.microsoft.com/office/drawing/2014/main" id="{577938AA-93EB-7D47-8D1F-E425D93CBEBC}"/>
              </a:ext>
            </a:extLst>
          </p:cNvPr>
          <p:cNvPicPr>
            <a:picLocks noChangeAspect="1"/>
          </p:cNvPicPr>
          <p:nvPr/>
        </p:nvPicPr>
        <p:blipFill>
          <a:blip r:embed="rId4"/>
          <a:stretch>
            <a:fillRect/>
          </a:stretch>
        </p:blipFill>
        <p:spPr>
          <a:xfrm rot="20559010">
            <a:off x="4853501" y="5497132"/>
            <a:ext cx="1127739" cy="819390"/>
          </a:xfrm>
          <a:prstGeom prst="rect">
            <a:avLst/>
          </a:prstGeom>
        </p:spPr>
      </p:pic>
      <p:pic>
        <p:nvPicPr>
          <p:cNvPr id="9" name="Picture 8">
            <a:extLst>
              <a:ext uri="{FF2B5EF4-FFF2-40B4-BE49-F238E27FC236}">
                <a16:creationId xmlns:a16="http://schemas.microsoft.com/office/drawing/2014/main" id="{4235CD73-51EA-2C43-9DDA-E8C756505D35}"/>
              </a:ext>
            </a:extLst>
          </p:cNvPr>
          <p:cNvPicPr>
            <a:picLocks noChangeAspect="1"/>
          </p:cNvPicPr>
          <p:nvPr/>
        </p:nvPicPr>
        <p:blipFill>
          <a:blip r:embed="rId4"/>
          <a:stretch>
            <a:fillRect/>
          </a:stretch>
        </p:blipFill>
        <p:spPr>
          <a:xfrm rot="20559010">
            <a:off x="6471918" y="5483366"/>
            <a:ext cx="1127739" cy="819390"/>
          </a:xfrm>
          <a:prstGeom prst="rect">
            <a:avLst/>
          </a:prstGeom>
        </p:spPr>
      </p:pic>
      <p:pic>
        <p:nvPicPr>
          <p:cNvPr id="10" name="Picture 9">
            <a:extLst>
              <a:ext uri="{FF2B5EF4-FFF2-40B4-BE49-F238E27FC236}">
                <a16:creationId xmlns:a16="http://schemas.microsoft.com/office/drawing/2014/main" id="{78C5BEE3-9033-B142-A944-151C79137849}"/>
              </a:ext>
            </a:extLst>
          </p:cNvPr>
          <p:cNvPicPr>
            <a:picLocks noChangeAspect="1"/>
          </p:cNvPicPr>
          <p:nvPr/>
        </p:nvPicPr>
        <p:blipFill>
          <a:blip r:embed="rId4"/>
          <a:stretch>
            <a:fillRect/>
          </a:stretch>
        </p:blipFill>
        <p:spPr>
          <a:xfrm rot="20559010">
            <a:off x="8090334" y="5368334"/>
            <a:ext cx="1127739" cy="819390"/>
          </a:xfrm>
          <a:prstGeom prst="rect">
            <a:avLst/>
          </a:prstGeom>
        </p:spPr>
      </p:pic>
    </p:spTree>
    <p:extLst>
      <p:ext uri="{BB962C8B-B14F-4D97-AF65-F5344CB8AC3E}">
        <p14:creationId xmlns:p14="http://schemas.microsoft.com/office/powerpoint/2010/main" val="2802358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900" decel="100000" fill="hold"/>
                                        <p:tgtEl>
                                          <p:spTgt spid="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37"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900" decel="100000" fill="hold"/>
                                        <p:tgtEl>
                                          <p:spTgt spid="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35" fill="hold">
                            <p:stCondLst>
                              <p:cond delay="2000"/>
                            </p:stCondLst>
                            <p:childTnLst>
                              <p:par>
                                <p:cTn id="36" presetID="37"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900" decel="100000" fill="hold"/>
                                        <p:tgtEl>
                                          <p:spTgt spid="1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7AE5AC-E04A-174A-A4C9-AC556CCAAC33}"/>
              </a:ext>
            </a:extLst>
          </p:cNvPr>
          <p:cNvSpPr>
            <a:spLocks noGrp="1"/>
          </p:cNvSpPr>
          <p:nvPr>
            <p:ph type="title"/>
          </p:nvPr>
        </p:nvSpPr>
        <p:spPr/>
        <p:txBody>
          <a:bodyPr/>
          <a:lstStyle/>
          <a:p>
            <a:r>
              <a:rPr lang="en-US" dirty="0"/>
              <a:t>IT DEPENDS</a:t>
            </a:r>
          </a:p>
        </p:txBody>
      </p:sp>
      <p:pic>
        <p:nvPicPr>
          <p:cNvPr id="6" name="Picture 5">
            <a:extLst>
              <a:ext uri="{FF2B5EF4-FFF2-40B4-BE49-F238E27FC236}">
                <a16:creationId xmlns:a16="http://schemas.microsoft.com/office/drawing/2014/main" id="{41B35C09-343C-5640-B874-51D6CE8629EA}"/>
              </a:ext>
            </a:extLst>
          </p:cNvPr>
          <p:cNvPicPr>
            <a:picLocks noChangeAspect="1"/>
          </p:cNvPicPr>
          <p:nvPr/>
        </p:nvPicPr>
        <p:blipFill>
          <a:blip r:embed="rId3"/>
          <a:stretch>
            <a:fillRect/>
          </a:stretch>
        </p:blipFill>
        <p:spPr>
          <a:xfrm>
            <a:off x="5198748" y="1463041"/>
            <a:ext cx="1656092" cy="1551495"/>
          </a:xfrm>
          <a:prstGeom prst="rect">
            <a:avLst/>
          </a:prstGeom>
        </p:spPr>
      </p:pic>
      <p:pic>
        <p:nvPicPr>
          <p:cNvPr id="7" name="Picture 6">
            <a:extLst>
              <a:ext uri="{FF2B5EF4-FFF2-40B4-BE49-F238E27FC236}">
                <a16:creationId xmlns:a16="http://schemas.microsoft.com/office/drawing/2014/main" id="{E7D63E7F-CA04-DD42-8937-EFCDFF22854A}"/>
              </a:ext>
            </a:extLst>
          </p:cNvPr>
          <p:cNvPicPr>
            <a:picLocks noChangeAspect="1"/>
          </p:cNvPicPr>
          <p:nvPr/>
        </p:nvPicPr>
        <p:blipFill>
          <a:blip r:embed="rId4"/>
          <a:stretch>
            <a:fillRect/>
          </a:stretch>
        </p:blipFill>
        <p:spPr>
          <a:xfrm>
            <a:off x="7153558" y="2244929"/>
            <a:ext cx="1305019" cy="1501898"/>
          </a:xfrm>
          <a:prstGeom prst="rect">
            <a:avLst/>
          </a:prstGeom>
        </p:spPr>
      </p:pic>
      <p:pic>
        <p:nvPicPr>
          <p:cNvPr id="17" name="Picture 16">
            <a:extLst>
              <a:ext uri="{FF2B5EF4-FFF2-40B4-BE49-F238E27FC236}">
                <a16:creationId xmlns:a16="http://schemas.microsoft.com/office/drawing/2014/main" id="{78208F32-050F-8244-BD9C-AE956CB5E7F3}"/>
              </a:ext>
            </a:extLst>
          </p:cNvPr>
          <p:cNvPicPr>
            <a:picLocks noChangeAspect="1"/>
          </p:cNvPicPr>
          <p:nvPr/>
        </p:nvPicPr>
        <p:blipFill>
          <a:blip r:embed="rId5"/>
          <a:srcRect/>
          <a:stretch/>
        </p:blipFill>
        <p:spPr>
          <a:xfrm>
            <a:off x="3542656" y="2489803"/>
            <a:ext cx="1656092" cy="1543814"/>
          </a:xfrm>
          <a:prstGeom prst="rect">
            <a:avLst/>
          </a:prstGeom>
        </p:spPr>
      </p:pic>
      <p:pic>
        <p:nvPicPr>
          <p:cNvPr id="20" name="Picture 19">
            <a:extLst>
              <a:ext uri="{FF2B5EF4-FFF2-40B4-BE49-F238E27FC236}">
                <a16:creationId xmlns:a16="http://schemas.microsoft.com/office/drawing/2014/main" id="{EF2C5069-8304-2145-A1A4-0DFC32971DA4}"/>
              </a:ext>
            </a:extLst>
          </p:cNvPr>
          <p:cNvPicPr>
            <a:picLocks noChangeAspect="1"/>
          </p:cNvPicPr>
          <p:nvPr/>
        </p:nvPicPr>
        <p:blipFill>
          <a:blip r:embed="rId6"/>
          <a:srcRect/>
          <a:stretch/>
        </p:blipFill>
        <p:spPr>
          <a:xfrm>
            <a:off x="7012541" y="4265205"/>
            <a:ext cx="1857736" cy="1457806"/>
          </a:xfrm>
          <a:prstGeom prst="rect">
            <a:avLst/>
          </a:prstGeom>
        </p:spPr>
      </p:pic>
      <p:pic>
        <p:nvPicPr>
          <p:cNvPr id="21" name="Picture 20">
            <a:extLst>
              <a:ext uri="{FF2B5EF4-FFF2-40B4-BE49-F238E27FC236}">
                <a16:creationId xmlns:a16="http://schemas.microsoft.com/office/drawing/2014/main" id="{B6E6F061-5B55-2D46-AE21-A1610F473007}"/>
              </a:ext>
            </a:extLst>
          </p:cNvPr>
          <p:cNvPicPr>
            <a:picLocks noChangeAspect="1"/>
          </p:cNvPicPr>
          <p:nvPr/>
        </p:nvPicPr>
        <p:blipFill>
          <a:blip r:embed="rId7"/>
          <a:srcRect/>
          <a:stretch/>
        </p:blipFill>
        <p:spPr>
          <a:xfrm>
            <a:off x="5494654" y="5227383"/>
            <a:ext cx="1202689" cy="1457806"/>
          </a:xfrm>
          <a:prstGeom prst="rect">
            <a:avLst/>
          </a:prstGeom>
        </p:spPr>
      </p:pic>
      <p:pic>
        <p:nvPicPr>
          <p:cNvPr id="22" name="Picture 21">
            <a:extLst>
              <a:ext uri="{FF2B5EF4-FFF2-40B4-BE49-F238E27FC236}">
                <a16:creationId xmlns:a16="http://schemas.microsoft.com/office/drawing/2014/main" id="{5A198A1E-FF98-5141-8341-F7728BF5A8B1}"/>
              </a:ext>
            </a:extLst>
          </p:cNvPr>
          <p:cNvPicPr>
            <a:picLocks noChangeAspect="1"/>
          </p:cNvPicPr>
          <p:nvPr/>
        </p:nvPicPr>
        <p:blipFill>
          <a:blip r:embed="rId8"/>
          <a:srcRect/>
          <a:stretch/>
        </p:blipFill>
        <p:spPr>
          <a:xfrm>
            <a:off x="3863707" y="4265205"/>
            <a:ext cx="1060996" cy="1564702"/>
          </a:xfrm>
          <a:prstGeom prst="rect">
            <a:avLst/>
          </a:prstGeom>
        </p:spPr>
      </p:pic>
      <p:pic>
        <p:nvPicPr>
          <p:cNvPr id="25" name="Picture 24">
            <a:extLst>
              <a:ext uri="{FF2B5EF4-FFF2-40B4-BE49-F238E27FC236}">
                <a16:creationId xmlns:a16="http://schemas.microsoft.com/office/drawing/2014/main" id="{5DC5B064-D5CC-CB48-A6EE-7AE9913A1D2E}"/>
              </a:ext>
            </a:extLst>
          </p:cNvPr>
          <p:cNvPicPr>
            <a:picLocks noChangeAspect="1"/>
          </p:cNvPicPr>
          <p:nvPr/>
        </p:nvPicPr>
        <p:blipFill>
          <a:blip r:embed="rId9"/>
          <a:srcRect/>
          <a:stretch/>
        </p:blipFill>
        <p:spPr>
          <a:xfrm>
            <a:off x="4974787" y="3111554"/>
            <a:ext cx="2340780" cy="2222981"/>
          </a:xfrm>
          <a:prstGeom prst="rect">
            <a:avLst/>
          </a:prstGeom>
        </p:spPr>
      </p:pic>
      <p:sp>
        <p:nvSpPr>
          <p:cNvPr id="26" name="Triangle 25">
            <a:extLst>
              <a:ext uri="{FF2B5EF4-FFF2-40B4-BE49-F238E27FC236}">
                <a16:creationId xmlns:a16="http://schemas.microsoft.com/office/drawing/2014/main" id="{F6F6B616-0959-444F-BDF5-534404BBAB8B}"/>
              </a:ext>
            </a:extLst>
          </p:cNvPr>
          <p:cNvSpPr/>
          <p:nvPr/>
        </p:nvSpPr>
        <p:spPr>
          <a:xfrm>
            <a:off x="5382060" y="4251293"/>
            <a:ext cx="1427879" cy="1125270"/>
          </a:xfrm>
          <a:prstGeom prst="triangle">
            <a:avLst>
              <a:gd name="adj" fmla="val 51099"/>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5205960-C11C-5F4C-9FDD-DE1C75064B3B}"/>
              </a:ext>
            </a:extLst>
          </p:cNvPr>
          <p:cNvSpPr/>
          <p:nvPr/>
        </p:nvSpPr>
        <p:spPr>
          <a:xfrm>
            <a:off x="5074956" y="3228448"/>
            <a:ext cx="2078602" cy="2015757"/>
          </a:xfrm>
          <a:prstGeom prst="ellipse">
            <a:avLst/>
          </a:prstGeom>
          <a:noFill/>
          <a:ln w="25400">
            <a:solidFill>
              <a:srgbClr val="FFC000">
                <a:alpha val="97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7100047-84C0-CD43-A7C7-650DA9A2876C}"/>
              </a:ext>
            </a:extLst>
          </p:cNvPr>
          <p:cNvSpPr/>
          <p:nvPr/>
        </p:nvSpPr>
        <p:spPr>
          <a:xfrm>
            <a:off x="5086712" y="3215165"/>
            <a:ext cx="2078602" cy="2015757"/>
          </a:xfrm>
          <a:prstGeom prst="ellipse">
            <a:avLst/>
          </a:prstGeom>
          <a:noFill/>
          <a:ln w="25400">
            <a:solidFill>
              <a:schemeClr val="tx1">
                <a:lumMod val="65000"/>
                <a:lumOff val="35000"/>
                <a:alpha val="97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logo&#10;&#10;Description automatically generated">
            <a:extLst>
              <a:ext uri="{FF2B5EF4-FFF2-40B4-BE49-F238E27FC236}">
                <a16:creationId xmlns:a16="http://schemas.microsoft.com/office/drawing/2014/main" id="{4DBC77C9-8425-2E49-A40E-FDA70B3693CF}"/>
              </a:ext>
            </a:extLst>
          </p:cNvPr>
          <p:cNvPicPr>
            <a:picLocks noChangeAspect="1"/>
          </p:cNvPicPr>
          <p:nvPr/>
        </p:nvPicPr>
        <p:blipFill>
          <a:blip r:embed="rId10"/>
          <a:stretch>
            <a:fillRect/>
          </a:stretch>
        </p:blipFill>
        <p:spPr>
          <a:xfrm rot="795892">
            <a:off x="9301589" y="1398741"/>
            <a:ext cx="3022215" cy="1326826"/>
          </a:xfrm>
          <a:prstGeom prst="rect">
            <a:avLst/>
          </a:prstGeom>
        </p:spPr>
      </p:pic>
      <p:pic>
        <p:nvPicPr>
          <p:cNvPr id="14" name="Picture 13" descr="A close up of a logo&#10;&#10;Description automatically generated">
            <a:extLst>
              <a:ext uri="{FF2B5EF4-FFF2-40B4-BE49-F238E27FC236}">
                <a16:creationId xmlns:a16="http://schemas.microsoft.com/office/drawing/2014/main" id="{18B2852A-A80B-844E-90BC-26C769F3E05E}"/>
              </a:ext>
            </a:extLst>
          </p:cNvPr>
          <p:cNvPicPr>
            <a:picLocks noChangeAspect="1"/>
          </p:cNvPicPr>
          <p:nvPr/>
        </p:nvPicPr>
        <p:blipFill>
          <a:blip r:embed="rId10"/>
          <a:stretch>
            <a:fillRect/>
          </a:stretch>
        </p:blipFill>
        <p:spPr>
          <a:xfrm rot="19852015">
            <a:off x="-187705" y="1342484"/>
            <a:ext cx="3022215" cy="1326826"/>
          </a:xfrm>
          <a:prstGeom prst="rect">
            <a:avLst/>
          </a:prstGeom>
        </p:spPr>
      </p:pic>
    </p:spTree>
    <p:extLst>
      <p:ext uri="{BB962C8B-B14F-4D97-AF65-F5344CB8AC3E}">
        <p14:creationId xmlns:p14="http://schemas.microsoft.com/office/powerpoint/2010/main" val="3583637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3500"/>
                                </p:stCondLst>
                                <p:childTnLst>
                                  <p:par>
                                    <p:cTn id="40" presetID="8" presetClass="emph" presetSubtype="0" accel="50000" fill="hold" nodeType="afterEffect" p14:presetBounceEnd="50000">
                                      <p:stCondLst>
                                        <p:cond delay="0"/>
                                      </p:stCondLst>
                                      <p:childTnLst>
                                        <p:animRot by="21600000" p14:bounceEnd="50000">
                                          <p:cBhvr>
                                            <p:cTn id="41" dur="7000" fill="hold"/>
                                            <p:tgtEl>
                                              <p:spTgt spid="25"/>
                                            </p:tgtEl>
                                            <p:attrNameLst>
                                              <p:attrName>r</p:attrName>
                                            </p:attrNameLst>
                                          </p:cBhvr>
                                        </p:animRot>
                                      </p:childTnLst>
                                    </p:cTn>
                                  </p:par>
                                  <p:par>
                                    <p:cTn id="42" presetID="1" presetClass="path" presetSubtype="0" accel="50000" fill="hold" nodeType="withEffect" p14:presetBounceEnd="50000">
                                      <p:stCondLst>
                                        <p:cond delay="0"/>
                                      </p:stCondLst>
                                      <p:childTnLst>
                                        <p:animMotion origin="layout" path="M -0.00026 0.00139 C 0.08828 0.00139 0.16016 0.13102 0.16016 0.29143 C 0.16016 0.45069 0.08828 0.58148 -0.00026 0.58148 C -0.08854 0.58148 -0.15989 0.45069 -0.15989 0.29143 C -0.15989 0.13102 -0.08854 0.00139 -0.00026 0.00139 Z " pathEditMode="relative" rAng="0" ptsTypes="AAAAA" p14:bounceEnd="50000">
                                          <p:cBhvr>
                                            <p:cTn id="43" dur="7000" fill="hold"/>
                                            <p:tgtEl>
                                              <p:spTgt spid="6"/>
                                            </p:tgtEl>
                                            <p:attrNameLst>
                                              <p:attrName>ppt_x</p:attrName>
                                              <p:attrName>ppt_y</p:attrName>
                                            </p:attrNameLst>
                                          </p:cBhvr>
                                          <p:rCtr x="39" y="29005"/>
                                        </p:animMotion>
                                      </p:childTnLst>
                                    </p:cTn>
                                  </p:par>
                                  <p:par>
                                    <p:cTn id="44" presetID="1" presetClass="path" presetSubtype="0" accel="50000" fill="hold" nodeType="withEffect" p14:presetBounceEnd="50000">
                                      <p:stCondLst>
                                        <p:cond delay="0"/>
                                      </p:stCondLst>
                                      <p:childTnLst>
                                        <p:animMotion origin="layout" path="M -4.375E-6 -0.0007 C 0.05313 0.1287 0.03685 0.30925 -0.03476 0.40393 C -0.10911 0.49675 -0.20976 0.46851 -0.26393 0.34143 C -0.3151 0.21296 -0.29804 0.03101 -0.22643 -0.06274 C -0.15325 -0.15695 -0.05234 -0.12917 -4.375E-6 -0.0007 Z " pathEditMode="relative" rAng="3240000" ptsTypes="AAAAA" p14:bounceEnd="50000">
                                          <p:cBhvr>
                                            <p:cTn id="45" dur="7000" fill="hold"/>
                                            <p:tgtEl>
                                              <p:spTgt spid="7"/>
                                            </p:tgtEl>
                                            <p:attrNameLst>
                                              <p:attrName>ppt_x</p:attrName>
                                              <p:attrName>ppt_y</p:attrName>
                                            </p:attrNameLst>
                                          </p:cBhvr>
                                          <p:rCtr x="-13138" y="17222"/>
                                        </p:animMotion>
                                      </p:childTnLst>
                                    </p:cTn>
                                  </p:par>
                                  <p:par>
                                    <p:cTn id="46" presetID="1" presetClass="path" presetSubtype="0" accel="50000" fill="hold" nodeType="withEffect" p14:presetBounceEnd="50000">
                                      <p:stCondLst>
                                        <p:cond delay="0"/>
                                      </p:stCondLst>
                                      <p:childTnLst>
                                        <p:animMotion origin="layout" path="M 0.00482 -0.00023 C 0.05782 -0.12916 0.16159 -0.15532 0.23737 -0.05787 C 0.31302 0.03959 0.33151 0.22431 0.27761 0.35463 C 0.225 0.48357 0.12084 0.5081 0.04545 0.41065 C -0.0306 0.3125 -0.04817 0.13102 0.00482 -0.00023 Z " pathEditMode="relative" rAng="18360000" ptsTypes="AAAAA" p14:bounceEnd="50000">
                                          <p:cBhvr>
                                            <p:cTn id="47" dur="7000" fill="hold"/>
                                            <p:tgtEl>
                                              <p:spTgt spid="17"/>
                                            </p:tgtEl>
                                            <p:attrNameLst>
                                              <p:attrName>ppt_x</p:attrName>
                                              <p:attrName>ppt_y</p:attrName>
                                            </p:attrNameLst>
                                          </p:cBhvr>
                                          <p:rCtr x="13672" y="17685"/>
                                        </p:animMotion>
                                      </p:childTnLst>
                                    </p:cTn>
                                  </p:par>
                                  <p:par>
                                    <p:cTn id="48" presetID="1" presetClass="path" presetSubtype="0" accel="50000" fill="hold" nodeType="withEffect" p14:presetBounceEnd="50000">
                                      <p:stCondLst>
                                        <p:cond delay="0"/>
                                      </p:stCondLst>
                                      <p:childTnLst>
                                        <p:animMotion origin="layout" path="M 0.00261 0.00903 C -0.04752 0.14236 -0.14739 0.18125 -0.21888 0.09514 C -0.29101 0.00718 -0.30807 -0.17083 -0.25898 -0.3037 C -0.20846 -0.43495 -0.10794 -0.47199 -0.03659 -0.38657 C 0.03529 -0.29954 0.05326 -0.1243 0.00261 0.00903 Z " pathEditMode="relative" rAng="7440000" ptsTypes="AAAAA" p14:bounceEnd="50000">
                                          <p:cBhvr>
                                            <p:cTn id="49" dur="7000" fill="hold"/>
                                            <p:tgtEl>
                                              <p:spTgt spid="20"/>
                                            </p:tgtEl>
                                            <p:attrNameLst>
                                              <p:attrName>ppt_x</p:attrName>
                                              <p:attrName>ppt_y</p:attrName>
                                            </p:attrNameLst>
                                          </p:cBhvr>
                                          <p:rCtr x="-13099" y="-15556"/>
                                        </p:animMotion>
                                      </p:childTnLst>
                                    </p:cTn>
                                  </p:par>
                                  <p:par>
                                    <p:cTn id="50" presetID="1" presetClass="path" presetSubtype="0" accel="50000" fill="hold" nodeType="withEffect" p14:presetBounceEnd="50000">
                                      <p:stCondLst>
                                        <p:cond delay="0"/>
                                      </p:stCondLst>
                                      <p:childTnLst>
                                        <p:animMotion origin="layout" path="M 0.00078 -0.0007 C -0.09714 -0.0007 -0.17721 -0.1257 -0.17721 -0.27894 C -0.17643 -0.4338 -0.09674 -0.55972 0 -0.56088 C 0.09753 -0.55996 0.17695 -0.43287 0.17721 -0.27986 C 0.17682 -0.12477 0.09883 -0.00093 0.00078 -0.0007 Z " pathEditMode="relative" rAng="10800000" ptsTypes="AAAAA" p14:bounceEnd="50000">
                                          <p:cBhvr>
                                            <p:cTn id="51" dur="7000" fill="hold"/>
                                            <p:tgtEl>
                                              <p:spTgt spid="21"/>
                                            </p:tgtEl>
                                            <p:attrNameLst>
                                              <p:attrName>ppt_x</p:attrName>
                                              <p:attrName>ppt_y</p:attrName>
                                            </p:attrNameLst>
                                          </p:cBhvr>
                                          <p:rCtr x="-78" y="-28009"/>
                                        </p:animMotion>
                                      </p:childTnLst>
                                    </p:cTn>
                                  </p:par>
                                  <p:par>
                                    <p:cTn id="52" presetID="1" presetClass="path" presetSubtype="0" accel="50000" fill="hold" nodeType="withEffect" p14:presetBounceEnd="50000">
                                      <p:stCondLst>
                                        <p:cond delay="0"/>
                                      </p:stCondLst>
                                      <p:childTnLst>
                                        <p:animMotion origin="layout" path="M 0.0013 -0.00324 C -0.05013 -0.1287 -0.0362 -0.30347 0.03203 -0.39213 C 0.10247 -0.48032 0.20013 -0.45116 0.2513 -0.32778 C 0.30195 -0.20324 0.28619 -0.02801 0.2181 0.06065 C 0.14843 0.15093 0.05247 0.12245 0.0013 -0.00324 Z " pathEditMode="relative" rAng="14040000" ptsTypes="AAAAA" p14:bounceEnd="50000">
                                          <p:cBhvr>
                                            <p:cTn id="53" dur="7000" fill="hold"/>
                                            <p:tgtEl>
                                              <p:spTgt spid="22"/>
                                            </p:tgtEl>
                                            <p:attrNameLst>
                                              <p:attrName>ppt_x</p:attrName>
                                              <p:attrName>ppt_y</p:attrName>
                                            </p:attrNameLst>
                                          </p:cBhvr>
                                          <p:rCtr x="12448" y="-163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3500"/>
                                </p:stCondLst>
                                <p:childTnLst>
                                  <p:par>
                                    <p:cTn id="40" presetID="8" presetClass="emph" presetSubtype="0" accel="50000" fill="hold" nodeType="afterEffect">
                                      <p:stCondLst>
                                        <p:cond delay="0"/>
                                      </p:stCondLst>
                                      <p:childTnLst>
                                        <p:animRot by="21600000">
                                          <p:cBhvr>
                                            <p:cTn id="41" dur="7000" fill="hold"/>
                                            <p:tgtEl>
                                              <p:spTgt spid="25"/>
                                            </p:tgtEl>
                                            <p:attrNameLst>
                                              <p:attrName>r</p:attrName>
                                            </p:attrNameLst>
                                          </p:cBhvr>
                                        </p:animRot>
                                      </p:childTnLst>
                                    </p:cTn>
                                  </p:par>
                                  <p:par>
                                    <p:cTn id="42" presetID="1" presetClass="path" presetSubtype="0" accel="50000" fill="hold" nodeType="withEffect">
                                      <p:stCondLst>
                                        <p:cond delay="0"/>
                                      </p:stCondLst>
                                      <p:childTnLst>
                                        <p:animMotion origin="layout" path="M -0.00026 0.00139 C 0.08828 0.00139 0.16016 0.13102 0.16016 0.29143 C 0.16016 0.45069 0.08828 0.58148 -0.00026 0.58148 C -0.08854 0.58148 -0.15989 0.45069 -0.15989 0.29143 C -0.15989 0.13102 -0.08854 0.00139 -0.00026 0.00139 Z " pathEditMode="relative" rAng="0" ptsTypes="AAAAA">
                                          <p:cBhvr>
                                            <p:cTn id="43" dur="7000" fill="hold"/>
                                            <p:tgtEl>
                                              <p:spTgt spid="6"/>
                                            </p:tgtEl>
                                            <p:attrNameLst>
                                              <p:attrName>ppt_x</p:attrName>
                                              <p:attrName>ppt_y</p:attrName>
                                            </p:attrNameLst>
                                          </p:cBhvr>
                                          <p:rCtr x="39" y="29005"/>
                                        </p:animMotion>
                                      </p:childTnLst>
                                    </p:cTn>
                                  </p:par>
                                  <p:par>
                                    <p:cTn id="44" presetID="1" presetClass="path" presetSubtype="0" accel="50000" fill="hold" nodeType="withEffect">
                                      <p:stCondLst>
                                        <p:cond delay="0"/>
                                      </p:stCondLst>
                                      <p:childTnLst>
                                        <p:animMotion origin="layout" path="M -4.375E-6 -0.0007 C 0.05313 0.1287 0.03685 0.30925 -0.03476 0.40393 C -0.10911 0.49675 -0.20976 0.46851 -0.26393 0.34143 C -0.3151 0.21296 -0.29804 0.03101 -0.22643 -0.06274 C -0.15325 -0.15695 -0.05234 -0.12917 -4.375E-6 -0.0007 Z " pathEditMode="relative" rAng="3240000" ptsTypes="AAAAA">
                                          <p:cBhvr>
                                            <p:cTn id="45" dur="7000" fill="hold"/>
                                            <p:tgtEl>
                                              <p:spTgt spid="7"/>
                                            </p:tgtEl>
                                            <p:attrNameLst>
                                              <p:attrName>ppt_x</p:attrName>
                                              <p:attrName>ppt_y</p:attrName>
                                            </p:attrNameLst>
                                          </p:cBhvr>
                                          <p:rCtr x="-13138" y="17222"/>
                                        </p:animMotion>
                                      </p:childTnLst>
                                    </p:cTn>
                                  </p:par>
                                  <p:par>
                                    <p:cTn id="46" presetID="1" presetClass="path" presetSubtype="0" accel="50000" fill="hold" nodeType="withEffect">
                                      <p:stCondLst>
                                        <p:cond delay="0"/>
                                      </p:stCondLst>
                                      <p:childTnLst>
                                        <p:animMotion origin="layout" path="M 0.00482 -0.00023 C 0.05782 -0.12916 0.16159 -0.15532 0.23737 -0.05787 C 0.31302 0.03959 0.33151 0.22431 0.27761 0.35463 C 0.225 0.48357 0.12084 0.5081 0.04545 0.41065 C -0.0306 0.3125 -0.04817 0.13102 0.00482 -0.00023 Z " pathEditMode="relative" rAng="18360000" ptsTypes="AAAAA">
                                          <p:cBhvr>
                                            <p:cTn id="47" dur="7000" fill="hold"/>
                                            <p:tgtEl>
                                              <p:spTgt spid="17"/>
                                            </p:tgtEl>
                                            <p:attrNameLst>
                                              <p:attrName>ppt_x</p:attrName>
                                              <p:attrName>ppt_y</p:attrName>
                                            </p:attrNameLst>
                                          </p:cBhvr>
                                          <p:rCtr x="13672" y="17685"/>
                                        </p:animMotion>
                                      </p:childTnLst>
                                    </p:cTn>
                                  </p:par>
                                  <p:par>
                                    <p:cTn id="48" presetID="1" presetClass="path" presetSubtype="0" accel="50000" fill="hold" nodeType="withEffect">
                                      <p:stCondLst>
                                        <p:cond delay="0"/>
                                      </p:stCondLst>
                                      <p:childTnLst>
                                        <p:animMotion origin="layout" path="M 0.00261 0.00903 C -0.04752 0.14236 -0.14739 0.18125 -0.21888 0.09514 C -0.29101 0.00718 -0.30807 -0.17083 -0.25898 -0.3037 C -0.20846 -0.43495 -0.10794 -0.47199 -0.03659 -0.38657 C 0.03529 -0.29954 0.05326 -0.1243 0.00261 0.00903 Z " pathEditMode="relative" rAng="7440000" ptsTypes="AAAAA">
                                          <p:cBhvr>
                                            <p:cTn id="49" dur="7000" fill="hold"/>
                                            <p:tgtEl>
                                              <p:spTgt spid="20"/>
                                            </p:tgtEl>
                                            <p:attrNameLst>
                                              <p:attrName>ppt_x</p:attrName>
                                              <p:attrName>ppt_y</p:attrName>
                                            </p:attrNameLst>
                                          </p:cBhvr>
                                          <p:rCtr x="-13099" y="-15556"/>
                                        </p:animMotion>
                                      </p:childTnLst>
                                    </p:cTn>
                                  </p:par>
                                  <p:par>
                                    <p:cTn id="50" presetID="1" presetClass="path" presetSubtype="0" accel="50000" fill="hold" nodeType="withEffect">
                                      <p:stCondLst>
                                        <p:cond delay="0"/>
                                      </p:stCondLst>
                                      <p:childTnLst>
                                        <p:animMotion origin="layout" path="M 0.00078 -0.0007 C -0.09714 -0.0007 -0.17721 -0.1257 -0.17721 -0.27894 C -0.17643 -0.4338 -0.09674 -0.55972 0 -0.56088 C 0.09753 -0.55996 0.17695 -0.43287 0.17721 -0.27986 C 0.17682 -0.12477 0.09883 -0.00093 0.00078 -0.0007 Z " pathEditMode="relative" rAng="10800000" ptsTypes="AAAAA">
                                          <p:cBhvr>
                                            <p:cTn id="51" dur="7000" fill="hold"/>
                                            <p:tgtEl>
                                              <p:spTgt spid="21"/>
                                            </p:tgtEl>
                                            <p:attrNameLst>
                                              <p:attrName>ppt_x</p:attrName>
                                              <p:attrName>ppt_y</p:attrName>
                                            </p:attrNameLst>
                                          </p:cBhvr>
                                          <p:rCtr x="-78" y="-28009"/>
                                        </p:animMotion>
                                      </p:childTnLst>
                                    </p:cTn>
                                  </p:par>
                                  <p:par>
                                    <p:cTn id="52" presetID="1" presetClass="path" presetSubtype="0" accel="50000" fill="hold" nodeType="withEffect">
                                      <p:stCondLst>
                                        <p:cond delay="0"/>
                                      </p:stCondLst>
                                      <p:childTnLst>
                                        <p:animMotion origin="layout" path="M 0.0013 -0.00324 C -0.05013 -0.1287 -0.0362 -0.30347 0.03203 -0.39213 C 0.10247 -0.48032 0.20013 -0.45116 0.2513 -0.32778 C 0.30195 -0.20324 0.28619 -0.02801 0.2181 0.06065 C 0.14843 0.15093 0.05247 0.12245 0.0013 -0.00324 Z " pathEditMode="relative" rAng="14040000" ptsTypes="AAAAA">
                                          <p:cBhvr>
                                            <p:cTn id="53" dur="7000" fill="hold"/>
                                            <p:tgtEl>
                                              <p:spTgt spid="22"/>
                                            </p:tgtEl>
                                            <p:attrNameLst>
                                              <p:attrName>ppt_x</p:attrName>
                                              <p:attrName>ppt_y</p:attrName>
                                            </p:attrNameLst>
                                          </p:cBhvr>
                                          <p:rCtr x="12448" y="-163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40F71B-BBA7-194C-8BC8-23327D969011}"/>
              </a:ext>
            </a:extLst>
          </p:cNvPr>
          <p:cNvSpPr>
            <a:spLocks noGrp="1"/>
          </p:cNvSpPr>
          <p:nvPr>
            <p:ph type="title"/>
          </p:nvPr>
        </p:nvSpPr>
        <p:spPr/>
        <p:txBody>
          <a:bodyPr/>
          <a:lstStyle/>
          <a:p>
            <a:r>
              <a:rPr lang="en-US" dirty="0"/>
              <a:t>FAIR DEALING RESOURCES</a:t>
            </a:r>
          </a:p>
        </p:txBody>
      </p:sp>
      <p:sp>
        <p:nvSpPr>
          <p:cNvPr id="22" name="TextBox 21">
            <a:extLst>
              <a:ext uri="{FF2B5EF4-FFF2-40B4-BE49-F238E27FC236}">
                <a16:creationId xmlns:a16="http://schemas.microsoft.com/office/drawing/2014/main" id="{AE71B8D0-ECBF-2645-A407-49C2D6E391FE}"/>
              </a:ext>
            </a:extLst>
          </p:cNvPr>
          <p:cNvSpPr txBox="1"/>
          <p:nvPr/>
        </p:nvSpPr>
        <p:spPr>
          <a:xfrm>
            <a:off x="505794" y="1648656"/>
            <a:ext cx="4614846" cy="461665"/>
          </a:xfrm>
          <a:prstGeom prst="rect">
            <a:avLst/>
          </a:prstGeom>
          <a:noFill/>
        </p:spPr>
        <p:txBody>
          <a:bodyPr wrap="square" rtlCol="0">
            <a:spAutoFit/>
          </a:bodyPr>
          <a:lstStyle/>
          <a:p>
            <a:r>
              <a:rPr lang="en-US" sz="2400" dirty="0"/>
              <a:t>Opening Up Copyright Modules: </a:t>
            </a:r>
          </a:p>
        </p:txBody>
      </p:sp>
      <p:sp>
        <p:nvSpPr>
          <p:cNvPr id="23" name="TextBox 22">
            <a:extLst>
              <a:ext uri="{FF2B5EF4-FFF2-40B4-BE49-F238E27FC236}">
                <a16:creationId xmlns:a16="http://schemas.microsoft.com/office/drawing/2014/main" id="{F7F7A59F-AC13-194E-8FA1-2F493A3208CC}"/>
              </a:ext>
            </a:extLst>
          </p:cNvPr>
          <p:cNvSpPr txBox="1"/>
          <p:nvPr/>
        </p:nvSpPr>
        <p:spPr>
          <a:xfrm>
            <a:off x="505794" y="3718498"/>
            <a:ext cx="4614846" cy="461665"/>
          </a:xfrm>
          <a:prstGeom prst="rect">
            <a:avLst/>
          </a:prstGeom>
          <a:noFill/>
        </p:spPr>
        <p:txBody>
          <a:bodyPr wrap="square" rtlCol="0">
            <a:spAutoFit/>
          </a:bodyPr>
          <a:lstStyle/>
          <a:p>
            <a:r>
              <a:rPr lang="en-US" sz="2400" dirty="0"/>
              <a:t>Other Resources: </a:t>
            </a:r>
          </a:p>
        </p:txBody>
      </p:sp>
    </p:spTree>
    <p:extLst>
      <p:ext uri="{BB962C8B-B14F-4D97-AF65-F5344CB8AC3E}">
        <p14:creationId xmlns:p14="http://schemas.microsoft.com/office/powerpoint/2010/main" val="1050618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19DFE08-DB42-3141-9C7F-5DC4E8B924F2}"/>
              </a:ext>
            </a:extLst>
          </p:cNvPr>
          <p:cNvSpPr/>
          <p:nvPr/>
        </p:nvSpPr>
        <p:spPr>
          <a:xfrm>
            <a:off x="5137094" y="2302586"/>
            <a:ext cx="1990838" cy="1981019"/>
          </a:xfrm>
          <a:prstGeom prst="ellipse">
            <a:avLst/>
          </a:prstGeom>
          <a:solidFill>
            <a:srgbClr val="AA82E9">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EF88531-9834-0B42-8515-2C161FBEF7FC}"/>
              </a:ext>
            </a:extLst>
          </p:cNvPr>
          <p:cNvSpPr>
            <a:spLocks noGrp="1"/>
          </p:cNvSpPr>
          <p:nvPr>
            <p:ph type="title"/>
          </p:nvPr>
        </p:nvSpPr>
        <p:spPr/>
        <p:txBody>
          <a:bodyPr/>
          <a:lstStyle/>
          <a:p>
            <a:r>
              <a:rPr lang="en-US" dirty="0"/>
              <a:t>INTERPRETING FAIR DEALING</a:t>
            </a:r>
          </a:p>
        </p:txBody>
      </p:sp>
      <p:pic>
        <p:nvPicPr>
          <p:cNvPr id="6" name="Picture 5" descr="A picture containing drawing&#10;&#10;Description automatically generated">
            <a:extLst>
              <a:ext uri="{FF2B5EF4-FFF2-40B4-BE49-F238E27FC236}">
                <a16:creationId xmlns:a16="http://schemas.microsoft.com/office/drawing/2014/main" id="{07AD3AC2-E360-B44D-9C72-67C102CF6F7E}"/>
              </a:ext>
            </a:extLst>
          </p:cNvPr>
          <p:cNvPicPr>
            <a:picLocks noChangeAspect="1"/>
          </p:cNvPicPr>
          <p:nvPr/>
        </p:nvPicPr>
        <p:blipFill>
          <a:blip r:embed="rId3"/>
          <a:stretch>
            <a:fillRect/>
          </a:stretch>
        </p:blipFill>
        <p:spPr>
          <a:xfrm>
            <a:off x="4833482" y="2141977"/>
            <a:ext cx="2525036" cy="3079053"/>
          </a:xfrm>
          <a:prstGeom prst="rect">
            <a:avLst/>
          </a:prstGeom>
        </p:spPr>
      </p:pic>
      <p:sp>
        <p:nvSpPr>
          <p:cNvPr id="7" name="TextBox 6">
            <a:extLst>
              <a:ext uri="{FF2B5EF4-FFF2-40B4-BE49-F238E27FC236}">
                <a16:creationId xmlns:a16="http://schemas.microsoft.com/office/drawing/2014/main" id="{6900CF2F-153F-B642-A2FA-23E0C125DF28}"/>
              </a:ext>
            </a:extLst>
          </p:cNvPr>
          <p:cNvSpPr txBox="1"/>
          <p:nvPr/>
        </p:nvSpPr>
        <p:spPr>
          <a:xfrm>
            <a:off x="5267048" y="3067696"/>
            <a:ext cx="1860884" cy="369332"/>
          </a:xfrm>
          <a:prstGeom prst="rect">
            <a:avLst/>
          </a:prstGeom>
          <a:noFill/>
        </p:spPr>
        <p:txBody>
          <a:bodyPr wrap="square" rtlCol="0">
            <a:spAutoFit/>
          </a:bodyPr>
          <a:lstStyle/>
          <a:p>
            <a:r>
              <a:rPr lang="en-US" dirty="0"/>
              <a:t>FAIR DEALING </a:t>
            </a:r>
          </a:p>
        </p:txBody>
      </p:sp>
      <p:pic>
        <p:nvPicPr>
          <p:cNvPr id="12" name="Picture 11" descr="A close up of a logo&#10;&#10;Description automatically generated">
            <a:extLst>
              <a:ext uri="{FF2B5EF4-FFF2-40B4-BE49-F238E27FC236}">
                <a16:creationId xmlns:a16="http://schemas.microsoft.com/office/drawing/2014/main" id="{B16C0D67-B022-264E-A808-9177FAABAE0C}"/>
              </a:ext>
            </a:extLst>
          </p:cNvPr>
          <p:cNvPicPr>
            <a:picLocks noChangeAspect="1"/>
          </p:cNvPicPr>
          <p:nvPr/>
        </p:nvPicPr>
        <p:blipFill>
          <a:blip r:embed="rId4"/>
          <a:stretch>
            <a:fillRect/>
          </a:stretch>
        </p:blipFill>
        <p:spPr>
          <a:xfrm>
            <a:off x="4061033" y="5041684"/>
            <a:ext cx="4069933" cy="2291596"/>
          </a:xfrm>
          <a:prstGeom prst="rect">
            <a:avLst/>
          </a:prstGeom>
        </p:spPr>
      </p:pic>
      <p:pic>
        <p:nvPicPr>
          <p:cNvPr id="13" name="Picture 12" descr="A close up of a logo&#10;&#10;Description automatically generated">
            <a:extLst>
              <a:ext uri="{FF2B5EF4-FFF2-40B4-BE49-F238E27FC236}">
                <a16:creationId xmlns:a16="http://schemas.microsoft.com/office/drawing/2014/main" id="{1A32623A-456D-E642-885B-7185F3933143}"/>
              </a:ext>
            </a:extLst>
          </p:cNvPr>
          <p:cNvPicPr>
            <a:picLocks noChangeAspect="1"/>
          </p:cNvPicPr>
          <p:nvPr/>
        </p:nvPicPr>
        <p:blipFill>
          <a:blip r:embed="rId5"/>
          <a:stretch>
            <a:fillRect/>
          </a:stretch>
        </p:blipFill>
        <p:spPr>
          <a:xfrm rot="20430483">
            <a:off x="125207" y="1426797"/>
            <a:ext cx="2807973" cy="1232769"/>
          </a:xfrm>
          <a:prstGeom prst="rect">
            <a:avLst/>
          </a:prstGeom>
        </p:spPr>
      </p:pic>
    </p:spTree>
    <p:extLst>
      <p:ext uri="{BB962C8B-B14F-4D97-AF65-F5344CB8AC3E}">
        <p14:creationId xmlns:p14="http://schemas.microsoft.com/office/powerpoint/2010/main" val="712297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repeatCount="0" fill="hold" grpId="0" nodeType="clickEffect">
                                  <p:stCondLst>
                                    <p:cond delay="0"/>
                                  </p:stCondLst>
                                  <p:childTnLst>
                                    <p:animClr clrSpc="hsl" dir="cw">
                                      <p:cBhvr override="childStyle">
                                        <p:cTn id="6" dur="2000" fill="hold"/>
                                        <p:tgtEl>
                                          <p:spTgt spid="8"/>
                                        </p:tgtEl>
                                        <p:attrNameLst>
                                          <p:attrName>style.color</p:attrName>
                                        </p:attrNameLst>
                                      </p:cBhvr>
                                      <p:by>
                                        <p:hsl h="0" s="-12549" l="-25098"/>
                                      </p:by>
                                    </p:animClr>
                                    <p:animClr clrSpc="hsl" dir="cw">
                                      <p:cBhvr>
                                        <p:cTn id="7" dur="2000" fill="hold"/>
                                        <p:tgtEl>
                                          <p:spTgt spid="8"/>
                                        </p:tgtEl>
                                        <p:attrNameLst>
                                          <p:attrName>fillcolor</p:attrName>
                                        </p:attrNameLst>
                                      </p:cBhvr>
                                      <p:by>
                                        <p:hsl h="0" s="-12549" l="-25098"/>
                                      </p:by>
                                    </p:animClr>
                                    <p:animClr clrSpc="hsl" dir="cw">
                                      <p:cBhvr>
                                        <p:cTn id="8" dur="2000" fill="hold"/>
                                        <p:tgtEl>
                                          <p:spTgt spid="8"/>
                                        </p:tgtEl>
                                        <p:attrNameLst>
                                          <p:attrName>stroke.color</p:attrName>
                                        </p:attrNameLst>
                                      </p:cBhvr>
                                      <p:by>
                                        <p:hsl h="0" s="-12549" l="-25098"/>
                                      </p:by>
                                    </p:animClr>
                                    <p:set>
                                      <p:cBhvr>
                                        <p:cTn id="9" dur="2000" fill="hold"/>
                                        <p:tgtEl>
                                          <p:spTgt spid="8"/>
                                        </p:tgtEl>
                                        <p:attrNameLst>
                                          <p:attrName>fill.type</p:attrName>
                                        </p:attrNameLst>
                                      </p:cBhvr>
                                      <p:to>
                                        <p:strVal val="solid"/>
                                      </p:to>
                                    </p:set>
                                  </p:childTnLst>
                                </p:cTn>
                              </p:par>
                            </p:childTnLst>
                          </p:cTn>
                        </p:par>
                        <p:par>
                          <p:cTn id="10" fill="hold">
                            <p:stCondLst>
                              <p:cond delay="2000"/>
                            </p:stCondLst>
                            <p:childTnLst>
                              <p:par>
                                <p:cTn id="11" presetID="30" presetClass="emph" presetSubtype="0" fill="hold" grpId="1" nodeType="afterEffect">
                                  <p:stCondLst>
                                    <p:cond delay="0"/>
                                  </p:stCondLst>
                                  <p:childTnLst>
                                    <p:animClr clrSpc="hsl" dir="cw">
                                      <p:cBhvr override="childStyle">
                                        <p:cTn id="12" dur="500" fill="hold"/>
                                        <p:tgtEl>
                                          <p:spTgt spid="8"/>
                                        </p:tgtEl>
                                        <p:attrNameLst>
                                          <p:attrName>style.color</p:attrName>
                                        </p:attrNameLst>
                                      </p:cBhvr>
                                      <p:by>
                                        <p:hsl h="0" s="12549" l="25098"/>
                                      </p:by>
                                    </p:animClr>
                                    <p:animClr clrSpc="hsl" dir="cw">
                                      <p:cBhvr>
                                        <p:cTn id="13" dur="500" fill="hold"/>
                                        <p:tgtEl>
                                          <p:spTgt spid="8"/>
                                        </p:tgtEl>
                                        <p:attrNameLst>
                                          <p:attrName>fillcolor</p:attrName>
                                        </p:attrNameLst>
                                      </p:cBhvr>
                                      <p:by>
                                        <p:hsl h="0" s="12549" l="25098"/>
                                      </p:by>
                                    </p:animClr>
                                    <p:animClr clrSpc="hsl" dir="cw">
                                      <p:cBhvr>
                                        <p:cTn id="14" dur="500" fill="hold"/>
                                        <p:tgtEl>
                                          <p:spTgt spid="8"/>
                                        </p:tgtEl>
                                        <p:attrNameLst>
                                          <p:attrName>stroke.color</p:attrName>
                                        </p:attrNameLst>
                                      </p:cBhvr>
                                      <p:by>
                                        <p:hsl h="0" s="12549" l="25098"/>
                                      </p:by>
                                    </p:animClr>
                                    <p:set>
                                      <p:cBhvr>
                                        <p:cTn id="15" dur="500" fill="hold"/>
                                        <p:tgtEl>
                                          <p:spTgt spid="8"/>
                                        </p:tgtEl>
                                        <p:attrNameLst>
                                          <p:attrName>fill.type</p:attrName>
                                        </p:attrNameLst>
                                      </p:cBhvr>
                                      <p:to>
                                        <p:strVal val="solid"/>
                                      </p:to>
                                    </p:set>
                                  </p:childTnLst>
                                </p:cTn>
                              </p:par>
                              <p:par>
                                <p:cTn id="16" presetID="56" presetClass="entr" presetSubtype="0" fill="hold" nodeType="withEffect">
                                  <p:stCondLst>
                                    <p:cond delay="0"/>
                                  </p:stCondLst>
                                  <p:iterate type="lt">
                                    <p:tmPct val="10000"/>
                                  </p:iterate>
                                  <p:childTnLst>
                                    <p:set>
                                      <p:cBhvr>
                                        <p:cTn id="17" dur="1" fill="hold">
                                          <p:stCondLst>
                                            <p:cond delay="0"/>
                                          </p:stCondLst>
                                        </p:cTn>
                                        <p:tgtEl>
                                          <p:spTgt spid="7">
                                            <p:txEl>
                                              <p:pRg st="0" end="0"/>
                                            </p:txEl>
                                          </p:spTgt>
                                        </p:tgtEl>
                                        <p:attrNameLst>
                                          <p:attrName>style.visibility</p:attrName>
                                        </p:attrNameLst>
                                      </p:cBhvr>
                                      <p:to>
                                        <p:strVal val="visible"/>
                                      </p:to>
                                    </p:set>
                                    <p:anim by="(-#ppt_w*2)" calcmode="lin" valueType="num">
                                      <p:cBhvr rctx="PPT">
                                        <p:cTn id="18" dur="1000" autoRev="1" fill="hold">
                                          <p:stCondLst>
                                            <p:cond delay="0"/>
                                          </p:stCondLst>
                                        </p:cTn>
                                        <p:tgtEl>
                                          <p:spTgt spid="7">
                                            <p:txEl>
                                              <p:pRg st="0" end="0"/>
                                            </p:txEl>
                                          </p:spTgt>
                                        </p:tgtEl>
                                        <p:attrNameLst>
                                          <p:attrName>ppt_w</p:attrName>
                                        </p:attrNameLst>
                                      </p:cBhvr>
                                    </p:anim>
                                    <p:anim by="(#ppt_w*0.50)" calcmode="lin" valueType="num">
                                      <p:cBhvr>
                                        <p:cTn id="19" dur="1000" decel="50000" autoRev="1" fill="hold">
                                          <p:stCondLst>
                                            <p:cond delay="0"/>
                                          </p:stCondLst>
                                        </p:cTn>
                                        <p:tgtEl>
                                          <p:spTgt spid="7">
                                            <p:txEl>
                                              <p:pRg st="0" end="0"/>
                                            </p:txEl>
                                          </p:spTgt>
                                        </p:tgtEl>
                                        <p:attrNameLst>
                                          <p:attrName>ppt_x</p:attrName>
                                        </p:attrNameLst>
                                      </p:cBhvr>
                                    </p:anim>
                                    <p:anim from="(-#ppt_h/2)" to="(#ppt_y)" calcmode="lin" valueType="num">
                                      <p:cBhvr>
                                        <p:cTn id="20" dur="2000" fill="hold">
                                          <p:stCondLst>
                                            <p:cond delay="0"/>
                                          </p:stCondLst>
                                        </p:cTn>
                                        <p:tgtEl>
                                          <p:spTgt spid="7">
                                            <p:txEl>
                                              <p:pRg st="0" end="0"/>
                                            </p:txEl>
                                          </p:spTgt>
                                        </p:tgtEl>
                                        <p:attrNameLst>
                                          <p:attrName>ppt_y</p:attrName>
                                        </p:attrNameLst>
                                      </p:cBhvr>
                                    </p:anim>
                                    <p:animRot by="21600000">
                                      <p:cBhvr>
                                        <p:cTn id="21" dur="2000" fill="hold">
                                          <p:stCondLst>
                                            <p:cond delay="0"/>
                                          </p:stCondLst>
                                        </p:cTn>
                                        <p:tgtEl>
                                          <p:spTgt spid="7">
                                            <p:txEl>
                                              <p:pRg st="0" end="0"/>
                                            </p:txEl>
                                          </p:spTgt>
                                        </p:tgtEl>
                                        <p:attrNameLst>
                                          <p:attrName>r</p:attrName>
                                        </p:attrNameLst>
                                      </p:cBhvr>
                                    </p:animRot>
                                  </p:childTnLst>
                                </p:cTn>
                              </p:par>
                            </p:childTnLst>
                          </p:cTn>
                        </p:par>
                        <p:par>
                          <p:cTn id="22" fill="hold">
                            <p:stCondLst>
                              <p:cond delay="6000"/>
                            </p:stCondLst>
                            <p:childTnLst>
                              <p:par>
                                <p:cTn id="23" presetID="24" presetClass="emph" presetSubtype="0" fill="hold" grpId="2" nodeType="afterEffect">
                                  <p:stCondLst>
                                    <p:cond delay="0"/>
                                  </p:stCondLst>
                                  <p:childTnLst>
                                    <p:animClr clrSpc="hsl" dir="cw">
                                      <p:cBhvr override="childStyle">
                                        <p:cTn id="24" dur="500" fill="hold"/>
                                        <p:tgtEl>
                                          <p:spTgt spid="8"/>
                                        </p:tgtEl>
                                        <p:attrNameLst>
                                          <p:attrName>style.color</p:attrName>
                                        </p:attrNameLst>
                                      </p:cBhvr>
                                      <p:by>
                                        <p:hsl h="0" s="-12549" l="-25098"/>
                                      </p:by>
                                    </p:animClr>
                                    <p:animClr clrSpc="hsl" dir="cw">
                                      <p:cBhvr>
                                        <p:cTn id="25" dur="500" fill="hold"/>
                                        <p:tgtEl>
                                          <p:spTgt spid="8"/>
                                        </p:tgtEl>
                                        <p:attrNameLst>
                                          <p:attrName>fillcolor</p:attrName>
                                        </p:attrNameLst>
                                      </p:cBhvr>
                                      <p:by>
                                        <p:hsl h="0" s="-12549" l="-25098"/>
                                      </p:by>
                                    </p:animClr>
                                    <p:animClr clrSpc="hsl" dir="cw">
                                      <p:cBhvr>
                                        <p:cTn id="26" dur="500" fill="hold"/>
                                        <p:tgtEl>
                                          <p:spTgt spid="8"/>
                                        </p:tgtEl>
                                        <p:attrNameLst>
                                          <p:attrName>stroke.color</p:attrName>
                                        </p:attrNameLst>
                                      </p:cBhvr>
                                      <p:by>
                                        <p:hsl h="0" s="-12549" l="-25098"/>
                                      </p:by>
                                    </p:animClr>
                                    <p:set>
                                      <p:cBhvr>
                                        <p:cTn id="27" dur="500" fill="hold"/>
                                        <p:tgtEl>
                                          <p:spTgt spid="8"/>
                                        </p:tgtEl>
                                        <p:attrNameLst>
                                          <p:attrName>fill.type</p:attrName>
                                        </p:attrNameLst>
                                      </p:cBhvr>
                                      <p:to>
                                        <p:strVal val="solid"/>
                                      </p:to>
                                    </p:set>
                                  </p:childTnLst>
                                </p:cTn>
                              </p:par>
                            </p:childTnLst>
                          </p:cTn>
                        </p:par>
                        <p:par>
                          <p:cTn id="28" fill="hold">
                            <p:stCondLst>
                              <p:cond delay="6500"/>
                            </p:stCondLst>
                            <p:childTnLst>
                              <p:par>
                                <p:cTn id="29" presetID="30" presetClass="emph" presetSubtype="0" fill="hold" grpId="3" nodeType="afterEffect">
                                  <p:stCondLst>
                                    <p:cond delay="0"/>
                                  </p:stCondLst>
                                  <p:childTnLst>
                                    <p:animClr clrSpc="hsl" dir="cw">
                                      <p:cBhvr override="childStyle">
                                        <p:cTn id="30" dur="500" fill="hold"/>
                                        <p:tgtEl>
                                          <p:spTgt spid="8"/>
                                        </p:tgtEl>
                                        <p:attrNameLst>
                                          <p:attrName>style.color</p:attrName>
                                        </p:attrNameLst>
                                      </p:cBhvr>
                                      <p:by>
                                        <p:hsl h="0" s="12549" l="25098"/>
                                      </p:by>
                                    </p:animClr>
                                    <p:animClr clrSpc="hsl" dir="cw">
                                      <p:cBhvr>
                                        <p:cTn id="31" dur="500" fill="hold"/>
                                        <p:tgtEl>
                                          <p:spTgt spid="8"/>
                                        </p:tgtEl>
                                        <p:attrNameLst>
                                          <p:attrName>fillcolor</p:attrName>
                                        </p:attrNameLst>
                                      </p:cBhvr>
                                      <p:by>
                                        <p:hsl h="0" s="12549" l="25098"/>
                                      </p:by>
                                    </p:animClr>
                                    <p:animClr clrSpc="hsl" dir="cw">
                                      <p:cBhvr>
                                        <p:cTn id="32" dur="500" fill="hold"/>
                                        <p:tgtEl>
                                          <p:spTgt spid="8"/>
                                        </p:tgtEl>
                                        <p:attrNameLst>
                                          <p:attrName>stroke.color</p:attrName>
                                        </p:attrNameLst>
                                      </p:cBhvr>
                                      <p:by>
                                        <p:hsl h="0" s="12549" l="25098"/>
                                      </p:by>
                                    </p:animClr>
                                    <p:set>
                                      <p:cBhvr>
                                        <p:cTn id="33" dur="500" fill="hold"/>
                                        <p:tgtEl>
                                          <p:spTgt spid="8"/>
                                        </p:tgtEl>
                                        <p:attrNameLst>
                                          <p:attrName>fill.type</p:attrName>
                                        </p:attrNameLst>
                                      </p:cBhvr>
                                      <p:to>
                                        <p:strVal val="solid"/>
                                      </p:to>
                                    </p:set>
                                  </p:childTnLst>
                                </p:cTn>
                              </p:par>
                            </p:childTnLst>
                          </p:cTn>
                        </p:par>
                        <p:par>
                          <p:cTn id="34" fill="hold">
                            <p:stCondLst>
                              <p:cond delay="7000"/>
                            </p:stCondLst>
                            <p:childTnLst>
                              <p:par>
                                <p:cTn id="35" presetID="24" presetClass="emph" presetSubtype="0" fill="hold" grpId="4" nodeType="afterEffect">
                                  <p:stCondLst>
                                    <p:cond delay="0"/>
                                  </p:stCondLst>
                                  <p:childTnLst>
                                    <p:animClr clrSpc="hsl" dir="cw">
                                      <p:cBhvr override="childStyle">
                                        <p:cTn id="36" dur="2000" fill="hold"/>
                                        <p:tgtEl>
                                          <p:spTgt spid="8"/>
                                        </p:tgtEl>
                                        <p:attrNameLst>
                                          <p:attrName>style.color</p:attrName>
                                        </p:attrNameLst>
                                      </p:cBhvr>
                                      <p:by>
                                        <p:hsl h="0" s="-12549" l="-25098"/>
                                      </p:by>
                                    </p:animClr>
                                    <p:animClr clrSpc="hsl" dir="cw">
                                      <p:cBhvr>
                                        <p:cTn id="37" dur="2000" fill="hold"/>
                                        <p:tgtEl>
                                          <p:spTgt spid="8"/>
                                        </p:tgtEl>
                                        <p:attrNameLst>
                                          <p:attrName>fillcolor</p:attrName>
                                        </p:attrNameLst>
                                      </p:cBhvr>
                                      <p:by>
                                        <p:hsl h="0" s="-12549" l="-25098"/>
                                      </p:by>
                                    </p:animClr>
                                    <p:animClr clrSpc="hsl" dir="cw">
                                      <p:cBhvr>
                                        <p:cTn id="38" dur="2000" fill="hold"/>
                                        <p:tgtEl>
                                          <p:spTgt spid="8"/>
                                        </p:tgtEl>
                                        <p:attrNameLst>
                                          <p:attrName>stroke.color</p:attrName>
                                        </p:attrNameLst>
                                      </p:cBhvr>
                                      <p:by>
                                        <p:hsl h="0" s="-12549" l="-25098"/>
                                      </p:by>
                                    </p:animClr>
                                    <p:set>
                                      <p:cBhvr>
                                        <p:cTn id="39" dur="2000" fill="hold"/>
                                        <p:tgtEl>
                                          <p:spTgt spid="8"/>
                                        </p:tgtEl>
                                        <p:attrNameLst>
                                          <p:attrName>fill.type</p:attrName>
                                        </p:attrNameLst>
                                      </p:cBhvr>
                                      <p:to>
                                        <p:strVal val="solid"/>
                                      </p:to>
                                    </p:set>
                                  </p:childTnLst>
                                </p:cTn>
                              </p:par>
                            </p:childTnLst>
                          </p:cTn>
                        </p:par>
                        <p:par>
                          <p:cTn id="40" fill="hold">
                            <p:stCondLst>
                              <p:cond delay="9000"/>
                            </p:stCondLst>
                            <p:childTnLst>
                              <p:par>
                                <p:cTn id="41" presetID="30" presetClass="emph" presetSubtype="0" fill="hold" grpId="5" nodeType="afterEffect">
                                  <p:stCondLst>
                                    <p:cond delay="0"/>
                                  </p:stCondLst>
                                  <p:childTnLst>
                                    <p:animClr clrSpc="hsl" dir="cw">
                                      <p:cBhvr override="childStyle">
                                        <p:cTn id="42" dur="500" fill="hold"/>
                                        <p:tgtEl>
                                          <p:spTgt spid="8"/>
                                        </p:tgtEl>
                                        <p:attrNameLst>
                                          <p:attrName>style.color</p:attrName>
                                        </p:attrNameLst>
                                      </p:cBhvr>
                                      <p:by>
                                        <p:hsl h="0" s="12549" l="25098"/>
                                      </p:by>
                                    </p:animClr>
                                    <p:animClr clrSpc="hsl" dir="cw">
                                      <p:cBhvr>
                                        <p:cTn id="43" dur="500" fill="hold"/>
                                        <p:tgtEl>
                                          <p:spTgt spid="8"/>
                                        </p:tgtEl>
                                        <p:attrNameLst>
                                          <p:attrName>fillcolor</p:attrName>
                                        </p:attrNameLst>
                                      </p:cBhvr>
                                      <p:by>
                                        <p:hsl h="0" s="12549" l="25098"/>
                                      </p:by>
                                    </p:animClr>
                                    <p:animClr clrSpc="hsl" dir="cw">
                                      <p:cBhvr>
                                        <p:cTn id="44" dur="500" fill="hold"/>
                                        <p:tgtEl>
                                          <p:spTgt spid="8"/>
                                        </p:tgtEl>
                                        <p:attrNameLst>
                                          <p:attrName>stroke.color</p:attrName>
                                        </p:attrNameLst>
                                      </p:cBhvr>
                                      <p:by>
                                        <p:hsl h="0" s="12549" l="25098"/>
                                      </p:by>
                                    </p:animClr>
                                    <p:set>
                                      <p:cBhvr>
                                        <p:cTn id="45" dur="500" fill="hold"/>
                                        <p:tgtEl>
                                          <p:spTgt spid="8"/>
                                        </p:tgtEl>
                                        <p:attrNameLst>
                                          <p:attrName>fill.type</p:attrName>
                                        </p:attrNameLst>
                                      </p:cBhvr>
                                      <p:to>
                                        <p:strVal val="solid"/>
                                      </p:to>
                                    </p:set>
                                  </p:childTnLst>
                                </p:cTn>
                              </p:par>
                            </p:childTnLst>
                          </p:cTn>
                        </p:par>
                        <p:par>
                          <p:cTn id="46" fill="hold">
                            <p:stCondLst>
                              <p:cond delay="9500"/>
                            </p:stCondLst>
                            <p:childTnLst>
                              <p:par>
                                <p:cTn id="47" presetID="24" presetClass="emph" presetSubtype="0" fill="hold" grpId="6" nodeType="afterEffect">
                                  <p:stCondLst>
                                    <p:cond delay="0"/>
                                  </p:stCondLst>
                                  <p:childTnLst>
                                    <p:animClr clrSpc="hsl" dir="cw">
                                      <p:cBhvr override="childStyle">
                                        <p:cTn id="48" dur="500" fill="hold"/>
                                        <p:tgtEl>
                                          <p:spTgt spid="8"/>
                                        </p:tgtEl>
                                        <p:attrNameLst>
                                          <p:attrName>style.color</p:attrName>
                                        </p:attrNameLst>
                                      </p:cBhvr>
                                      <p:by>
                                        <p:hsl h="0" s="-12549" l="-25098"/>
                                      </p:by>
                                    </p:animClr>
                                    <p:animClr clrSpc="hsl" dir="cw">
                                      <p:cBhvr>
                                        <p:cTn id="49" dur="500" fill="hold"/>
                                        <p:tgtEl>
                                          <p:spTgt spid="8"/>
                                        </p:tgtEl>
                                        <p:attrNameLst>
                                          <p:attrName>fillcolor</p:attrName>
                                        </p:attrNameLst>
                                      </p:cBhvr>
                                      <p:by>
                                        <p:hsl h="0" s="-12549" l="-25098"/>
                                      </p:by>
                                    </p:animClr>
                                    <p:animClr clrSpc="hsl" dir="cw">
                                      <p:cBhvr>
                                        <p:cTn id="50" dur="500" fill="hold"/>
                                        <p:tgtEl>
                                          <p:spTgt spid="8"/>
                                        </p:tgtEl>
                                        <p:attrNameLst>
                                          <p:attrName>stroke.color</p:attrName>
                                        </p:attrNameLst>
                                      </p:cBhvr>
                                      <p:by>
                                        <p:hsl h="0" s="-12549" l="-25098"/>
                                      </p:by>
                                    </p:animClr>
                                    <p:set>
                                      <p:cBhvr>
                                        <p:cTn id="51"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8" grpId="4" animBg="1"/>
      <p:bldP spid="8" grpId="5" animBg="1"/>
      <p:bldP spid="8" grpId="6"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9480C2-7B43-474C-84DD-5D06C11E5AF2}"/>
              </a:ext>
            </a:extLst>
          </p:cNvPr>
          <p:cNvPicPr>
            <a:picLocks noChangeAspect="1"/>
          </p:cNvPicPr>
          <p:nvPr/>
        </p:nvPicPr>
        <p:blipFill>
          <a:blip r:embed="rId3"/>
          <a:stretch>
            <a:fillRect/>
          </a:stretch>
        </p:blipFill>
        <p:spPr>
          <a:xfrm>
            <a:off x="7175507" y="1466619"/>
            <a:ext cx="1656092" cy="1551495"/>
          </a:xfrm>
          <a:prstGeom prst="rect">
            <a:avLst/>
          </a:prstGeom>
        </p:spPr>
      </p:pic>
      <p:pic>
        <p:nvPicPr>
          <p:cNvPr id="6" name="Picture 5">
            <a:extLst>
              <a:ext uri="{FF2B5EF4-FFF2-40B4-BE49-F238E27FC236}">
                <a16:creationId xmlns:a16="http://schemas.microsoft.com/office/drawing/2014/main" id="{6A59E78D-5578-954F-8CAF-559034C10818}"/>
              </a:ext>
            </a:extLst>
          </p:cNvPr>
          <p:cNvPicPr>
            <a:picLocks noChangeAspect="1"/>
          </p:cNvPicPr>
          <p:nvPr/>
        </p:nvPicPr>
        <p:blipFill>
          <a:blip r:embed="rId4"/>
          <a:stretch>
            <a:fillRect/>
          </a:stretch>
        </p:blipFill>
        <p:spPr>
          <a:xfrm>
            <a:off x="9358510" y="2345989"/>
            <a:ext cx="1305019" cy="1501898"/>
          </a:xfrm>
          <a:prstGeom prst="rect">
            <a:avLst/>
          </a:prstGeom>
        </p:spPr>
      </p:pic>
      <p:pic>
        <p:nvPicPr>
          <p:cNvPr id="7" name="Picture 6">
            <a:extLst>
              <a:ext uri="{FF2B5EF4-FFF2-40B4-BE49-F238E27FC236}">
                <a16:creationId xmlns:a16="http://schemas.microsoft.com/office/drawing/2014/main" id="{2BE5112F-7EA9-4841-BA4B-565768EE00D3}"/>
              </a:ext>
            </a:extLst>
          </p:cNvPr>
          <p:cNvPicPr>
            <a:picLocks noChangeAspect="1"/>
          </p:cNvPicPr>
          <p:nvPr/>
        </p:nvPicPr>
        <p:blipFill>
          <a:blip r:embed="rId5"/>
          <a:stretch>
            <a:fillRect/>
          </a:stretch>
        </p:blipFill>
        <p:spPr>
          <a:xfrm>
            <a:off x="8568566" y="3933575"/>
            <a:ext cx="1845035" cy="1457806"/>
          </a:xfrm>
          <a:prstGeom prst="rect">
            <a:avLst/>
          </a:prstGeom>
        </p:spPr>
      </p:pic>
      <p:pic>
        <p:nvPicPr>
          <p:cNvPr id="8" name="Picture 7">
            <a:extLst>
              <a:ext uri="{FF2B5EF4-FFF2-40B4-BE49-F238E27FC236}">
                <a16:creationId xmlns:a16="http://schemas.microsoft.com/office/drawing/2014/main" id="{C260AD8B-5C6D-C54B-A671-462A02E954F0}"/>
              </a:ext>
            </a:extLst>
          </p:cNvPr>
          <p:cNvPicPr>
            <a:picLocks noChangeAspect="1"/>
          </p:cNvPicPr>
          <p:nvPr/>
        </p:nvPicPr>
        <p:blipFill>
          <a:blip r:embed="rId6"/>
          <a:stretch>
            <a:fillRect/>
          </a:stretch>
        </p:blipFill>
        <p:spPr>
          <a:xfrm>
            <a:off x="7302661" y="4273924"/>
            <a:ext cx="1265905" cy="1534611"/>
          </a:xfrm>
          <a:prstGeom prst="rect">
            <a:avLst/>
          </a:prstGeom>
        </p:spPr>
      </p:pic>
      <p:pic>
        <p:nvPicPr>
          <p:cNvPr id="9" name="Picture 8">
            <a:extLst>
              <a:ext uri="{FF2B5EF4-FFF2-40B4-BE49-F238E27FC236}">
                <a16:creationId xmlns:a16="http://schemas.microsoft.com/office/drawing/2014/main" id="{60FDD569-36F0-D445-A5A3-D8A26DCFB9B9}"/>
              </a:ext>
            </a:extLst>
          </p:cNvPr>
          <p:cNvPicPr>
            <a:picLocks noChangeAspect="1"/>
          </p:cNvPicPr>
          <p:nvPr/>
        </p:nvPicPr>
        <p:blipFill>
          <a:blip r:embed="rId7"/>
          <a:stretch>
            <a:fillRect/>
          </a:stretch>
        </p:blipFill>
        <p:spPr>
          <a:xfrm>
            <a:off x="5909609" y="3600558"/>
            <a:ext cx="1265905" cy="1873022"/>
          </a:xfrm>
          <a:prstGeom prst="rect">
            <a:avLst/>
          </a:prstGeom>
        </p:spPr>
      </p:pic>
      <p:pic>
        <p:nvPicPr>
          <p:cNvPr id="10" name="Picture 9" descr="A picture containing knife&#10;&#10;Description automatically generated">
            <a:extLst>
              <a:ext uri="{FF2B5EF4-FFF2-40B4-BE49-F238E27FC236}">
                <a16:creationId xmlns:a16="http://schemas.microsoft.com/office/drawing/2014/main" id="{8A62799F-2346-C247-B4FD-60045AA184C2}"/>
              </a:ext>
            </a:extLst>
          </p:cNvPr>
          <p:cNvPicPr>
            <a:picLocks noChangeAspect="1"/>
          </p:cNvPicPr>
          <p:nvPr/>
        </p:nvPicPr>
        <p:blipFill>
          <a:blip r:embed="rId8"/>
          <a:stretch>
            <a:fillRect/>
          </a:stretch>
        </p:blipFill>
        <p:spPr>
          <a:xfrm>
            <a:off x="2193717" y="2222263"/>
            <a:ext cx="1870857" cy="3119690"/>
          </a:xfrm>
          <a:prstGeom prst="rect">
            <a:avLst/>
          </a:prstGeom>
        </p:spPr>
      </p:pic>
      <p:grpSp>
        <p:nvGrpSpPr>
          <p:cNvPr id="11" name="Group 10">
            <a:extLst>
              <a:ext uri="{FF2B5EF4-FFF2-40B4-BE49-F238E27FC236}">
                <a16:creationId xmlns:a16="http://schemas.microsoft.com/office/drawing/2014/main" id="{B7EC7219-34C0-9D45-B76D-EBC56611660C}"/>
              </a:ext>
            </a:extLst>
          </p:cNvPr>
          <p:cNvGrpSpPr/>
          <p:nvPr/>
        </p:nvGrpSpPr>
        <p:grpSpPr>
          <a:xfrm>
            <a:off x="5811403" y="2240394"/>
            <a:ext cx="1364104" cy="1360164"/>
            <a:chOff x="3726076" y="4001294"/>
            <a:chExt cx="1364104" cy="1360164"/>
          </a:xfrm>
        </p:grpSpPr>
        <p:pic>
          <p:nvPicPr>
            <p:cNvPr id="12" name="Picture 11">
              <a:extLst>
                <a:ext uri="{FF2B5EF4-FFF2-40B4-BE49-F238E27FC236}">
                  <a16:creationId xmlns:a16="http://schemas.microsoft.com/office/drawing/2014/main" id="{A8640F17-2C37-8D41-AD24-4E373F1E4291}"/>
                </a:ext>
              </a:extLst>
            </p:cNvPr>
            <p:cNvPicPr>
              <a:picLocks noChangeAspect="1"/>
            </p:cNvPicPr>
            <p:nvPr/>
          </p:nvPicPr>
          <p:blipFill rotWithShape="1">
            <a:blip r:embed="rId9"/>
            <a:srcRect l="9437" t="8926" r="9389" b="21953"/>
            <a:stretch/>
          </p:blipFill>
          <p:spPr>
            <a:xfrm>
              <a:off x="3765003" y="4387272"/>
              <a:ext cx="1144058" cy="974186"/>
            </a:xfrm>
            <a:prstGeom prst="rect">
              <a:avLst/>
            </a:prstGeom>
          </p:spPr>
        </p:pic>
        <p:sp>
          <p:nvSpPr>
            <p:cNvPr id="13" name="TextBox 12">
              <a:extLst>
                <a:ext uri="{FF2B5EF4-FFF2-40B4-BE49-F238E27FC236}">
                  <a16:creationId xmlns:a16="http://schemas.microsoft.com/office/drawing/2014/main" id="{367E9C7A-1882-0444-BB74-CE44CED40304}"/>
                </a:ext>
              </a:extLst>
            </p:cNvPr>
            <p:cNvSpPr txBox="1"/>
            <p:nvPr/>
          </p:nvSpPr>
          <p:spPr>
            <a:xfrm>
              <a:off x="3726076" y="4001294"/>
              <a:ext cx="1364104" cy="461665"/>
            </a:xfrm>
            <a:prstGeom prst="rect">
              <a:avLst/>
            </a:prstGeom>
            <a:noFill/>
          </p:spPr>
          <p:txBody>
            <a:bodyPr wrap="square" rtlCol="0">
              <a:spAutoFit/>
            </a:bodyPr>
            <a:lstStyle/>
            <a:p>
              <a:r>
                <a:rPr lang="en-CA" sz="2400" u="sng" dirty="0">
                  <a:solidFill>
                    <a:schemeClr val="bg2">
                      <a:lumMod val="10000"/>
                    </a:schemeClr>
                  </a:solidFill>
                  <a:ea typeface="Tahoma" panose="020B0604030504040204" pitchFamily="34" charset="0"/>
                  <a:cs typeface="Tahoma" panose="020B0604030504040204" pitchFamily="34" charset="0"/>
                </a:rPr>
                <a:t>Purpose</a:t>
              </a:r>
            </a:p>
          </p:txBody>
        </p:sp>
      </p:grpSp>
      <p:sp>
        <p:nvSpPr>
          <p:cNvPr id="17" name="Title 3">
            <a:extLst>
              <a:ext uri="{FF2B5EF4-FFF2-40B4-BE49-F238E27FC236}">
                <a16:creationId xmlns:a16="http://schemas.microsoft.com/office/drawing/2014/main" id="{F5394CAF-D993-A04C-A14D-73F499C65B3D}"/>
              </a:ext>
            </a:extLst>
          </p:cNvPr>
          <p:cNvSpPr>
            <a:spLocks noGrp="1"/>
          </p:cNvSpPr>
          <p:nvPr>
            <p:ph type="title"/>
          </p:nvPr>
        </p:nvSpPr>
        <p:spPr>
          <a:xfrm>
            <a:off x="2671282" y="524256"/>
            <a:ext cx="8682518" cy="938785"/>
          </a:xfrm>
        </p:spPr>
        <p:txBody>
          <a:bodyPr/>
          <a:lstStyle/>
          <a:p>
            <a:r>
              <a:rPr lang="en-US" dirty="0"/>
              <a:t>INTERPRETING FAIR DEALING</a:t>
            </a:r>
          </a:p>
        </p:txBody>
      </p:sp>
    </p:spTree>
    <p:extLst>
      <p:ext uri="{BB962C8B-B14F-4D97-AF65-F5344CB8AC3E}">
        <p14:creationId xmlns:p14="http://schemas.microsoft.com/office/powerpoint/2010/main" val="236505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60656C-70B1-B64D-AC51-0F1A6104F361}"/>
              </a:ext>
            </a:extLst>
          </p:cNvPr>
          <p:cNvSpPr>
            <a:spLocks noGrp="1"/>
          </p:cNvSpPr>
          <p:nvPr>
            <p:ph type="title"/>
          </p:nvPr>
        </p:nvSpPr>
        <p:spPr/>
        <p:txBody>
          <a:bodyPr/>
          <a:lstStyle/>
          <a:p>
            <a:r>
              <a:rPr lang="en-US" dirty="0"/>
              <a:t>INTERPRETING FAIR DEALING</a:t>
            </a:r>
          </a:p>
        </p:txBody>
      </p:sp>
      <p:pic>
        <p:nvPicPr>
          <p:cNvPr id="22" name="Picture 21">
            <a:extLst>
              <a:ext uri="{FF2B5EF4-FFF2-40B4-BE49-F238E27FC236}">
                <a16:creationId xmlns:a16="http://schemas.microsoft.com/office/drawing/2014/main" id="{93AB2D48-2850-7744-9B25-BB4FE39E3AC8}"/>
              </a:ext>
            </a:extLst>
          </p:cNvPr>
          <p:cNvPicPr>
            <a:picLocks noChangeAspect="1"/>
          </p:cNvPicPr>
          <p:nvPr/>
        </p:nvPicPr>
        <p:blipFill>
          <a:blip r:embed="rId3"/>
          <a:srcRect/>
          <a:stretch/>
        </p:blipFill>
        <p:spPr>
          <a:xfrm>
            <a:off x="8853424" y="1975047"/>
            <a:ext cx="2169564" cy="583920"/>
          </a:xfrm>
          <a:prstGeom prst="rect">
            <a:avLst/>
          </a:prstGeom>
          <a:scene3d>
            <a:camera prst="orthographicFront">
              <a:rot lat="0" lon="0" rev="0"/>
            </a:camera>
            <a:lightRig rig="threePt" dir="t"/>
          </a:scene3d>
        </p:spPr>
      </p:pic>
      <p:pic>
        <p:nvPicPr>
          <p:cNvPr id="24" name="Picture 23" descr="A close up of a logo&#10;&#10;Description automatically generated">
            <a:extLst>
              <a:ext uri="{FF2B5EF4-FFF2-40B4-BE49-F238E27FC236}">
                <a16:creationId xmlns:a16="http://schemas.microsoft.com/office/drawing/2014/main" id="{984E49AB-D04A-114F-B8B3-D95E72882F12}"/>
              </a:ext>
            </a:extLst>
          </p:cNvPr>
          <p:cNvPicPr>
            <a:picLocks noChangeAspect="1"/>
          </p:cNvPicPr>
          <p:nvPr/>
        </p:nvPicPr>
        <p:blipFill>
          <a:blip r:embed="rId4"/>
          <a:stretch>
            <a:fillRect/>
          </a:stretch>
        </p:blipFill>
        <p:spPr>
          <a:xfrm>
            <a:off x="8422959" y="1775130"/>
            <a:ext cx="2851638" cy="1145182"/>
          </a:xfrm>
          <a:prstGeom prst="rect">
            <a:avLst/>
          </a:prstGeom>
          <a:scene3d>
            <a:camera prst="orthographicFront">
              <a:rot lat="0" lon="0" rev="0"/>
            </a:camera>
            <a:lightRig rig="threePt" dir="t"/>
          </a:scene3d>
        </p:spPr>
      </p:pic>
      <p:pic>
        <p:nvPicPr>
          <p:cNvPr id="66" name="Picture 65" descr="A close up of a logo&#10;&#10;Description automatically generated">
            <a:extLst>
              <a:ext uri="{FF2B5EF4-FFF2-40B4-BE49-F238E27FC236}">
                <a16:creationId xmlns:a16="http://schemas.microsoft.com/office/drawing/2014/main" id="{D811F423-AEF9-DF49-A96B-390E418DCE4D}"/>
              </a:ext>
            </a:extLst>
          </p:cNvPr>
          <p:cNvPicPr>
            <a:picLocks noChangeAspect="1"/>
          </p:cNvPicPr>
          <p:nvPr/>
        </p:nvPicPr>
        <p:blipFill>
          <a:blip r:embed="rId5"/>
          <a:stretch>
            <a:fillRect/>
          </a:stretch>
        </p:blipFill>
        <p:spPr>
          <a:xfrm>
            <a:off x="-1272196" y="3321050"/>
            <a:ext cx="1272196" cy="1642236"/>
          </a:xfrm>
          <a:prstGeom prst="rect">
            <a:avLst/>
          </a:prstGeom>
        </p:spPr>
      </p:pic>
      <p:pic>
        <p:nvPicPr>
          <p:cNvPr id="67" name="Picture 66" descr="A close up of a logo&#10;&#10;Description automatically generated">
            <a:extLst>
              <a:ext uri="{FF2B5EF4-FFF2-40B4-BE49-F238E27FC236}">
                <a16:creationId xmlns:a16="http://schemas.microsoft.com/office/drawing/2014/main" id="{6CFF062A-FB25-F740-A78C-D693C5049DD1}"/>
              </a:ext>
            </a:extLst>
          </p:cNvPr>
          <p:cNvPicPr>
            <a:picLocks noChangeAspect="1"/>
          </p:cNvPicPr>
          <p:nvPr/>
        </p:nvPicPr>
        <p:blipFill>
          <a:blip r:embed="rId5"/>
          <a:stretch>
            <a:fillRect/>
          </a:stretch>
        </p:blipFill>
        <p:spPr>
          <a:xfrm flipH="1">
            <a:off x="1143874" y="3501325"/>
            <a:ext cx="1274487" cy="1642236"/>
          </a:xfrm>
          <a:prstGeom prst="rect">
            <a:avLst/>
          </a:prstGeom>
        </p:spPr>
      </p:pic>
      <p:sp>
        <p:nvSpPr>
          <p:cNvPr id="68" name="Oval Callout 67">
            <a:extLst>
              <a:ext uri="{FF2B5EF4-FFF2-40B4-BE49-F238E27FC236}">
                <a16:creationId xmlns:a16="http://schemas.microsoft.com/office/drawing/2014/main" id="{09EBF486-7B48-1541-B4BB-D2AB47767FEE}"/>
              </a:ext>
            </a:extLst>
          </p:cNvPr>
          <p:cNvSpPr/>
          <p:nvPr/>
        </p:nvSpPr>
        <p:spPr>
          <a:xfrm>
            <a:off x="460663" y="1622991"/>
            <a:ext cx="2807978" cy="897911"/>
          </a:xfrm>
          <a:prstGeom prst="wedgeEllipseCallout">
            <a:avLst>
              <a:gd name="adj1" fmla="val 2494"/>
              <a:gd name="adj2" fmla="val 12373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What even is fair dealing?</a:t>
            </a:r>
          </a:p>
        </p:txBody>
      </p:sp>
      <p:pic>
        <p:nvPicPr>
          <p:cNvPr id="69" name="Picture 68" descr="A close up of a logo&#10;&#10;Description automatically generated">
            <a:extLst>
              <a:ext uri="{FF2B5EF4-FFF2-40B4-BE49-F238E27FC236}">
                <a16:creationId xmlns:a16="http://schemas.microsoft.com/office/drawing/2014/main" id="{8BBD559A-C8FB-D54C-B4BB-BF8C9C0A8377}"/>
              </a:ext>
            </a:extLst>
          </p:cNvPr>
          <p:cNvPicPr>
            <a:picLocks noChangeAspect="1"/>
          </p:cNvPicPr>
          <p:nvPr/>
        </p:nvPicPr>
        <p:blipFill>
          <a:blip r:embed="rId5"/>
          <a:stretch>
            <a:fillRect/>
          </a:stretch>
        </p:blipFill>
        <p:spPr>
          <a:xfrm>
            <a:off x="-1401708" y="4272785"/>
            <a:ext cx="1272196" cy="1642236"/>
          </a:xfrm>
          <a:prstGeom prst="rect">
            <a:avLst/>
          </a:prstGeom>
        </p:spPr>
      </p:pic>
      <p:pic>
        <p:nvPicPr>
          <p:cNvPr id="70" name="Picture 69" descr="A close up of a logo&#10;&#10;Description automatically generated">
            <a:extLst>
              <a:ext uri="{FF2B5EF4-FFF2-40B4-BE49-F238E27FC236}">
                <a16:creationId xmlns:a16="http://schemas.microsoft.com/office/drawing/2014/main" id="{3D4012F9-F612-7B44-8F29-B5DD88929474}"/>
              </a:ext>
            </a:extLst>
          </p:cNvPr>
          <p:cNvPicPr>
            <a:picLocks noChangeAspect="1"/>
          </p:cNvPicPr>
          <p:nvPr/>
        </p:nvPicPr>
        <p:blipFill>
          <a:blip r:embed="rId5"/>
          <a:stretch>
            <a:fillRect/>
          </a:stretch>
        </p:blipFill>
        <p:spPr>
          <a:xfrm flipH="1">
            <a:off x="1159211" y="4406186"/>
            <a:ext cx="1274487" cy="1642236"/>
          </a:xfrm>
          <a:prstGeom prst="rect">
            <a:avLst/>
          </a:prstGeom>
        </p:spPr>
      </p:pic>
      <p:pic>
        <p:nvPicPr>
          <p:cNvPr id="71" name="Picture 70" descr="A close up of a logo&#10;&#10;Description automatically generated">
            <a:extLst>
              <a:ext uri="{FF2B5EF4-FFF2-40B4-BE49-F238E27FC236}">
                <a16:creationId xmlns:a16="http://schemas.microsoft.com/office/drawing/2014/main" id="{EFE5DF52-4253-6D42-BA95-4BC9A7207F38}"/>
              </a:ext>
            </a:extLst>
          </p:cNvPr>
          <p:cNvPicPr>
            <a:picLocks noChangeAspect="1"/>
          </p:cNvPicPr>
          <p:nvPr/>
        </p:nvPicPr>
        <p:blipFill>
          <a:blip r:embed="rId5"/>
          <a:stretch>
            <a:fillRect/>
          </a:stretch>
        </p:blipFill>
        <p:spPr>
          <a:xfrm>
            <a:off x="-2296952" y="2862530"/>
            <a:ext cx="1272196" cy="1642236"/>
          </a:xfrm>
          <a:prstGeom prst="rect">
            <a:avLst/>
          </a:prstGeom>
        </p:spPr>
      </p:pic>
      <p:pic>
        <p:nvPicPr>
          <p:cNvPr id="72" name="Picture 71" descr="A close up of a logo&#10;&#10;Description automatically generated">
            <a:extLst>
              <a:ext uri="{FF2B5EF4-FFF2-40B4-BE49-F238E27FC236}">
                <a16:creationId xmlns:a16="http://schemas.microsoft.com/office/drawing/2014/main" id="{14809CEF-FC6A-8A4F-9F77-B2A6050104B8}"/>
              </a:ext>
            </a:extLst>
          </p:cNvPr>
          <p:cNvPicPr>
            <a:picLocks noChangeAspect="1"/>
          </p:cNvPicPr>
          <p:nvPr/>
        </p:nvPicPr>
        <p:blipFill>
          <a:blip r:embed="rId5"/>
          <a:stretch>
            <a:fillRect/>
          </a:stretch>
        </p:blipFill>
        <p:spPr>
          <a:xfrm flipH="1">
            <a:off x="190922" y="2920312"/>
            <a:ext cx="1274487" cy="1642236"/>
          </a:xfrm>
          <a:prstGeom prst="rect">
            <a:avLst/>
          </a:prstGeom>
        </p:spPr>
      </p:pic>
      <p:sp>
        <p:nvSpPr>
          <p:cNvPr id="73" name="Oval Callout 72">
            <a:extLst>
              <a:ext uri="{FF2B5EF4-FFF2-40B4-BE49-F238E27FC236}">
                <a16:creationId xmlns:a16="http://schemas.microsoft.com/office/drawing/2014/main" id="{55B536FF-D8BC-214E-A881-1CA13CDD74BD}"/>
              </a:ext>
            </a:extLst>
          </p:cNvPr>
          <p:cNvSpPr/>
          <p:nvPr/>
        </p:nvSpPr>
        <p:spPr>
          <a:xfrm>
            <a:off x="1505614" y="1546952"/>
            <a:ext cx="2655578" cy="1238391"/>
          </a:xfrm>
          <a:prstGeom prst="wedgeEllipseCallout">
            <a:avLst>
              <a:gd name="adj1" fmla="val -22854"/>
              <a:gd name="adj2" fmla="val 1479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“It depends.”</a:t>
            </a:r>
          </a:p>
          <a:p>
            <a:pPr algn="ctr"/>
            <a:r>
              <a:rPr lang="en-US" sz="2000" dirty="0"/>
              <a:t>…Not sure about this. </a:t>
            </a:r>
          </a:p>
        </p:txBody>
      </p:sp>
      <p:sp>
        <p:nvSpPr>
          <p:cNvPr id="74" name="Oval Callout 73">
            <a:extLst>
              <a:ext uri="{FF2B5EF4-FFF2-40B4-BE49-F238E27FC236}">
                <a16:creationId xmlns:a16="http://schemas.microsoft.com/office/drawing/2014/main" id="{6434ACE7-9C6A-684A-B3D7-1868EE5141FF}"/>
              </a:ext>
            </a:extLst>
          </p:cNvPr>
          <p:cNvSpPr/>
          <p:nvPr/>
        </p:nvSpPr>
        <p:spPr>
          <a:xfrm>
            <a:off x="460662" y="524256"/>
            <a:ext cx="2408735" cy="808228"/>
          </a:xfrm>
          <a:prstGeom prst="wedgeEllipseCallout">
            <a:avLst>
              <a:gd name="adj1" fmla="val -22648"/>
              <a:gd name="adj2" fmla="val 19666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Yeah. This looks risky!</a:t>
            </a:r>
          </a:p>
        </p:txBody>
      </p:sp>
      <p:pic>
        <p:nvPicPr>
          <p:cNvPr id="76" name="Picture 75" descr="A picture containing drawing, clock&#10;&#10;Description automatically generated">
            <a:extLst>
              <a:ext uri="{FF2B5EF4-FFF2-40B4-BE49-F238E27FC236}">
                <a16:creationId xmlns:a16="http://schemas.microsoft.com/office/drawing/2014/main" id="{92FE1841-E78C-7F46-83EB-2E38300C823D}"/>
              </a:ext>
            </a:extLst>
          </p:cNvPr>
          <p:cNvPicPr>
            <a:picLocks noChangeAspect="1"/>
          </p:cNvPicPr>
          <p:nvPr/>
        </p:nvPicPr>
        <p:blipFill>
          <a:blip r:embed="rId6"/>
          <a:stretch>
            <a:fillRect/>
          </a:stretch>
        </p:blipFill>
        <p:spPr>
          <a:xfrm flipH="1">
            <a:off x="4197095" y="1719182"/>
            <a:ext cx="2324591" cy="4845972"/>
          </a:xfrm>
          <a:prstGeom prst="rect">
            <a:avLst/>
          </a:prstGeom>
        </p:spPr>
      </p:pic>
      <p:pic>
        <p:nvPicPr>
          <p:cNvPr id="48" name="Picture 47" descr="A close up of a sign&#10;&#10;Description automatically generated">
            <a:extLst>
              <a:ext uri="{FF2B5EF4-FFF2-40B4-BE49-F238E27FC236}">
                <a16:creationId xmlns:a16="http://schemas.microsoft.com/office/drawing/2014/main" id="{AECDF29C-33B0-C94C-A1A3-0A24D2B9C2D9}"/>
              </a:ext>
            </a:extLst>
          </p:cNvPr>
          <p:cNvPicPr>
            <a:picLocks noChangeAspect="1"/>
          </p:cNvPicPr>
          <p:nvPr/>
        </p:nvPicPr>
        <p:blipFill>
          <a:blip r:embed="rId7"/>
          <a:stretch>
            <a:fillRect/>
          </a:stretch>
        </p:blipFill>
        <p:spPr>
          <a:xfrm>
            <a:off x="6472010" y="4963286"/>
            <a:ext cx="2517612" cy="1521057"/>
          </a:xfrm>
          <a:prstGeom prst="rect">
            <a:avLst/>
          </a:prstGeom>
        </p:spPr>
      </p:pic>
      <p:pic>
        <p:nvPicPr>
          <p:cNvPr id="78" name="Picture 77" descr="A picture containing drawing, red, holding, train&#10;&#10;Description automatically generated">
            <a:extLst>
              <a:ext uri="{FF2B5EF4-FFF2-40B4-BE49-F238E27FC236}">
                <a16:creationId xmlns:a16="http://schemas.microsoft.com/office/drawing/2014/main" id="{DCEFC4C6-D83B-0543-B956-38E416802020}"/>
              </a:ext>
            </a:extLst>
          </p:cNvPr>
          <p:cNvPicPr>
            <a:picLocks noChangeAspect="1"/>
          </p:cNvPicPr>
          <p:nvPr/>
        </p:nvPicPr>
        <p:blipFill>
          <a:blip r:embed="rId8"/>
          <a:stretch>
            <a:fillRect/>
          </a:stretch>
        </p:blipFill>
        <p:spPr>
          <a:xfrm>
            <a:off x="8853424" y="1982393"/>
            <a:ext cx="1928577" cy="586554"/>
          </a:xfrm>
          <a:prstGeom prst="rect">
            <a:avLst/>
          </a:prstGeom>
        </p:spPr>
      </p:pic>
      <p:pic>
        <p:nvPicPr>
          <p:cNvPr id="80" name="Picture 79" descr="A close up of a logo&#10;&#10;Description automatically generated">
            <a:extLst>
              <a:ext uri="{FF2B5EF4-FFF2-40B4-BE49-F238E27FC236}">
                <a16:creationId xmlns:a16="http://schemas.microsoft.com/office/drawing/2014/main" id="{A5A67FAB-CAFB-8E4F-801A-A9BDD8FFF354}"/>
              </a:ext>
            </a:extLst>
          </p:cNvPr>
          <p:cNvPicPr>
            <a:picLocks noChangeAspect="1"/>
          </p:cNvPicPr>
          <p:nvPr/>
        </p:nvPicPr>
        <p:blipFill>
          <a:blip r:embed="rId9"/>
          <a:stretch>
            <a:fillRect/>
          </a:stretch>
        </p:blipFill>
        <p:spPr>
          <a:xfrm flipH="1">
            <a:off x="6178888" y="1424973"/>
            <a:ext cx="1336494" cy="1591819"/>
          </a:xfrm>
          <a:prstGeom prst="rect">
            <a:avLst/>
          </a:prstGeom>
        </p:spPr>
      </p:pic>
      <p:pic>
        <p:nvPicPr>
          <p:cNvPr id="82" name="Picture 81" descr="A close up of a logo&#10;&#10;Description automatically generated">
            <a:extLst>
              <a:ext uri="{FF2B5EF4-FFF2-40B4-BE49-F238E27FC236}">
                <a16:creationId xmlns:a16="http://schemas.microsoft.com/office/drawing/2014/main" id="{72C91484-E16A-BE42-A993-CB71C537A9F8}"/>
              </a:ext>
            </a:extLst>
          </p:cNvPr>
          <p:cNvPicPr>
            <a:picLocks noChangeAspect="1"/>
          </p:cNvPicPr>
          <p:nvPr/>
        </p:nvPicPr>
        <p:blipFill>
          <a:blip r:embed="rId5"/>
          <a:stretch>
            <a:fillRect/>
          </a:stretch>
        </p:blipFill>
        <p:spPr>
          <a:xfrm>
            <a:off x="-1249308" y="4425185"/>
            <a:ext cx="1272196" cy="1642236"/>
          </a:xfrm>
          <a:prstGeom prst="rect">
            <a:avLst/>
          </a:prstGeom>
        </p:spPr>
      </p:pic>
      <p:pic>
        <p:nvPicPr>
          <p:cNvPr id="83" name="Picture 82" descr="A close up of a logo&#10;&#10;Description automatically generated">
            <a:extLst>
              <a:ext uri="{FF2B5EF4-FFF2-40B4-BE49-F238E27FC236}">
                <a16:creationId xmlns:a16="http://schemas.microsoft.com/office/drawing/2014/main" id="{4279AA23-E843-5642-96E1-BE99D6E6F37C}"/>
              </a:ext>
            </a:extLst>
          </p:cNvPr>
          <p:cNvPicPr>
            <a:picLocks noChangeAspect="1"/>
          </p:cNvPicPr>
          <p:nvPr/>
        </p:nvPicPr>
        <p:blipFill>
          <a:blip r:embed="rId5"/>
          <a:stretch>
            <a:fillRect/>
          </a:stretch>
        </p:blipFill>
        <p:spPr>
          <a:xfrm flipH="1">
            <a:off x="1311611" y="4558586"/>
            <a:ext cx="1274487" cy="1642236"/>
          </a:xfrm>
          <a:prstGeom prst="rect">
            <a:avLst/>
          </a:prstGeom>
        </p:spPr>
      </p:pic>
      <p:sp>
        <p:nvSpPr>
          <p:cNvPr id="84" name="Oval Callout 83">
            <a:extLst>
              <a:ext uri="{FF2B5EF4-FFF2-40B4-BE49-F238E27FC236}">
                <a16:creationId xmlns:a16="http://schemas.microsoft.com/office/drawing/2014/main" id="{729CD386-F492-FB4A-8287-EBA705B77533}"/>
              </a:ext>
            </a:extLst>
          </p:cNvPr>
          <p:cNvSpPr/>
          <p:nvPr/>
        </p:nvSpPr>
        <p:spPr>
          <a:xfrm>
            <a:off x="1331407" y="1970302"/>
            <a:ext cx="1932532" cy="758721"/>
          </a:xfrm>
          <a:prstGeom prst="wedgeEllipseCallout">
            <a:avLst>
              <a:gd name="adj1" fmla="val -15113"/>
              <a:gd name="adj2" fmla="val 25959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WAY too risky.</a:t>
            </a:r>
          </a:p>
        </p:txBody>
      </p:sp>
    </p:spTree>
    <p:extLst>
      <p:ext uri="{BB962C8B-B14F-4D97-AF65-F5344CB8AC3E}">
        <p14:creationId xmlns:p14="http://schemas.microsoft.com/office/powerpoint/2010/main" val="14029057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7605 -0.00301 L 0.20794 0.00069 " pathEditMode="relative" rAng="0" ptsTypes="AA">
                                      <p:cBhvr>
                                        <p:cTn id="6" dur="2000" fill="hold"/>
                                        <p:tgtEl>
                                          <p:spTgt spid="66"/>
                                        </p:tgtEl>
                                        <p:attrNameLst>
                                          <p:attrName>ppt_x</p:attrName>
                                          <p:attrName>ppt_y</p:attrName>
                                        </p:attrNameLst>
                                      </p:cBhvr>
                                      <p:rCtr x="14193" y="185"/>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
                                        <p:tgtEl>
                                          <p:spTgt spid="66"/>
                                        </p:tgtEl>
                                      </p:cBhvr>
                                    </p:animEffect>
                                    <p:set>
                                      <p:cBhvr>
                                        <p:cTn id="15" dur="1" fill="hold">
                                          <p:stCondLst>
                                            <p:cond delay="99"/>
                                          </p:stCondLst>
                                        </p:cTn>
                                        <p:tgtEl>
                                          <p:spTgt spid="66"/>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67"/>
                                        </p:tgtEl>
                                        <p:attrNameLst>
                                          <p:attrName>style.visibility</p:attrName>
                                        </p:attrNameLst>
                                      </p:cBhvr>
                                      <p:to>
                                        <p:strVal val="visible"/>
                                      </p:to>
                                    </p:set>
                                  </p:childTnLst>
                                </p:cTn>
                              </p:par>
                            </p:childTnLst>
                          </p:cTn>
                        </p:par>
                        <p:par>
                          <p:cTn id="18" fill="hold">
                            <p:stCondLst>
                              <p:cond delay="100"/>
                            </p:stCondLst>
                            <p:childTnLst>
                              <p:par>
                                <p:cTn id="19" presetID="0" presetClass="path" presetSubtype="0" accel="50000" decel="50000" fill="hold" nodeType="afterEffect">
                                  <p:stCondLst>
                                    <p:cond delay="0"/>
                                  </p:stCondLst>
                                  <p:childTnLst>
                                    <p:animMotion origin="layout" path="M -3.75E-6 -4.07407E-6 L -0.28489 -0.00301 " pathEditMode="relative" rAng="0" ptsTypes="AA">
                                      <p:cBhvr>
                                        <p:cTn id="20" dur="2000" fill="hold"/>
                                        <p:tgtEl>
                                          <p:spTgt spid="67"/>
                                        </p:tgtEl>
                                        <p:attrNameLst>
                                          <p:attrName>ppt_x</p:attrName>
                                          <p:attrName>ppt_y</p:attrName>
                                        </p:attrNameLst>
                                      </p:cBhvr>
                                      <p:rCtr x="-14245" y="-162"/>
                                    </p:animMotion>
                                  </p:childTnLst>
                                </p:cTn>
                              </p:par>
                              <p:par>
                                <p:cTn id="21" presetID="10" presetClass="exit" presetSubtype="0" fill="hold" grpId="1" nodeType="withEffect">
                                  <p:stCondLst>
                                    <p:cond delay="0"/>
                                  </p:stCondLst>
                                  <p:childTnLst>
                                    <p:animEffect transition="out" filter="fade">
                                      <p:cBhvr>
                                        <p:cTn id="22" dur="500"/>
                                        <p:tgtEl>
                                          <p:spTgt spid="68"/>
                                        </p:tgtEl>
                                      </p:cBhvr>
                                    </p:animEffect>
                                    <p:set>
                                      <p:cBhvr>
                                        <p:cTn id="23" dur="1" fill="hold">
                                          <p:stCondLst>
                                            <p:cond delay="499"/>
                                          </p:stCondLst>
                                        </p:cTn>
                                        <p:tgtEl>
                                          <p:spTgt spid="6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0.07604 -0.00301 L 0.20794 0.0007 " pathEditMode="relative" rAng="0" ptsTypes="AA">
                                      <p:cBhvr>
                                        <p:cTn id="27" dur="2000" fill="hold"/>
                                        <p:tgtEl>
                                          <p:spTgt spid="69"/>
                                        </p:tgtEl>
                                        <p:attrNameLst>
                                          <p:attrName>ppt_x</p:attrName>
                                          <p:attrName>ppt_y</p:attrName>
                                        </p:attrNameLst>
                                      </p:cBhvr>
                                      <p:rCtr x="14193" y="185"/>
                                    </p:animMotion>
                                  </p:childTnLst>
                                </p:cTn>
                              </p:par>
                            </p:childTnLst>
                          </p:cTn>
                        </p:par>
                        <p:par>
                          <p:cTn id="28" fill="hold">
                            <p:stCondLst>
                              <p:cond delay="2000"/>
                            </p:stCondLst>
                            <p:childTnLst>
                              <p:par>
                                <p:cTn id="29" presetID="0" presetClass="path" presetSubtype="0" accel="50000" decel="50000" fill="hold" nodeType="afterEffect">
                                  <p:stCondLst>
                                    <p:cond delay="0"/>
                                  </p:stCondLst>
                                  <p:childTnLst>
                                    <p:animMotion origin="layout" path="M -0.07604 -0.00301 L 0.20794 0.00069 " pathEditMode="relative" rAng="0" ptsTypes="AA">
                                      <p:cBhvr>
                                        <p:cTn id="30" dur="2000" fill="hold"/>
                                        <p:tgtEl>
                                          <p:spTgt spid="71"/>
                                        </p:tgtEl>
                                        <p:attrNameLst>
                                          <p:attrName>ppt_x</p:attrName>
                                          <p:attrName>ppt_y</p:attrName>
                                        </p:attrNameLst>
                                      </p:cBhvr>
                                      <p:rCtr x="14206" y="185"/>
                                    </p:animMotion>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100"/>
                                        <p:tgtEl>
                                          <p:spTgt spid="69"/>
                                        </p:tgtEl>
                                      </p:cBhvr>
                                    </p:animEffect>
                                    <p:set>
                                      <p:cBhvr>
                                        <p:cTn id="44" dur="1" fill="hold">
                                          <p:stCondLst>
                                            <p:cond delay="99"/>
                                          </p:stCondLst>
                                        </p:cTn>
                                        <p:tgtEl>
                                          <p:spTgt spid="69"/>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0" presetClass="path" presetSubtype="0" fill="hold" nodeType="withEffect">
                                  <p:stCondLst>
                                    <p:cond delay="0"/>
                                  </p:stCondLst>
                                  <p:childTnLst>
                                    <p:animMotion origin="layout" path="M 4.375E-6 1.48148E-6 L -0.2849 -0.00301 " pathEditMode="relative" rAng="0" ptsTypes="AA">
                                      <p:cBhvr>
                                        <p:cTn id="48" dur="2000" fill="hold"/>
                                        <p:tgtEl>
                                          <p:spTgt spid="70"/>
                                        </p:tgtEl>
                                        <p:attrNameLst>
                                          <p:attrName>ppt_x</p:attrName>
                                          <p:attrName>ppt_y</p:attrName>
                                        </p:attrNameLst>
                                      </p:cBhvr>
                                      <p:rCtr x="-14245" y="-162"/>
                                    </p:animMotion>
                                  </p:childTnLst>
                                </p:cTn>
                              </p:par>
                              <p:par>
                                <p:cTn id="49" presetID="10" presetClass="exit" presetSubtype="0" fill="hold" nodeType="withEffect">
                                  <p:stCondLst>
                                    <p:cond delay="0"/>
                                  </p:stCondLst>
                                  <p:childTnLst>
                                    <p:animEffect transition="out" filter="fade">
                                      <p:cBhvr>
                                        <p:cTn id="50" dur="100"/>
                                        <p:tgtEl>
                                          <p:spTgt spid="71"/>
                                        </p:tgtEl>
                                      </p:cBhvr>
                                    </p:animEffect>
                                    <p:set>
                                      <p:cBhvr>
                                        <p:cTn id="51" dur="1" fill="hold">
                                          <p:stCondLst>
                                            <p:cond delay="99"/>
                                          </p:stCondLst>
                                        </p:cTn>
                                        <p:tgtEl>
                                          <p:spTgt spid="71"/>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72"/>
                                        </p:tgtEl>
                                        <p:attrNameLst>
                                          <p:attrName>style.visibility</p:attrName>
                                        </p:attrNameLst>
                                      </p:cBhvr>
                                      <p:to>
                                        <p:strVal val="visible"/>
                                      </p:to>
                                    </p:set>
                                  </p:childTnLst>
                                </p:cTn>
                              </p:par>
                              <p:par>
                                <p:cTn id="54" presetID="0" presetClass="path" presetSubtype="0" accel="50000" decel="50000" fill="hold" nodeType="withEffect">
                                  <p:stCondLst>
                                    <p:cond delay="0"/>
                                  </p:stCondLst>
                                  <p:childTnLst>
                                    <p:animMotion origin="layout" path="M 1.45833E-6 -1.85185E-6 L -0.2849 -0.00301 " pathEditMode="relative" rAng="0" ptsTypes="AA">
                                      <p:cBhvr>
                                        <p:cTn id="55" dur="2000" fill="hold"/>
                                        <p:tgtEl>
                                          <p:spTgt spid="72"/>
                                        </p:tgtEl>
                                        <p:attrNameLst>
                                          <p:attrName>ppt_x</p:attrName>
                                          <p:attrName>ppt_y</p:attrName>
                                        </p:attrNameLst>
                                      </p:cBhvr>
                                      <p:rCtr x="-14245" y="-162"/>
                                    </p:animMotion>
                                  </p:childTnLst>
                                </p:cTn>
                              </p:par>
                              <p:par>
                                <p:cTn id="56" presetID="10" presetClass="exit" presetSubtype="0" fill="hold" grpId="1" nodeType="withEffect">
                                  <p:stCondLst>
                                    <p:cond delay="0"/>
                                  </p:stCondLst>
                                  <p:childTnLst>
                                    <p:animEffect transition="out" filter="fade">
                                      <p:cBhvr>
                                        <p:cTn id="57" dur="500"/>
                                        <p:tgtEl>
                                          <p:spTgt spid="73"/>
                                        </p:tgtEl>
                                      </p:cBhvr>
                                    </p:animEffect>
                                    <p:set>
                                      <p:cBhvr>
                                        <p:cTn id="58" dur="1" fill="hold">
                                          <p:stCondLst>
                                            <p:cond delay="499"/>
                                          </p:stCondLst>
                                        </p:cTn>
                                        <p:tgtEl>
                                          <p:spTgt spid="73"/>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74"/>
                                        </p:tgtEl>
                                      </p:cBhvr>
                                    </p:animEffect>
                                    <p:set>
                                      <p:cBhvr>
                                        <p:cTn id="61" dur="1" fill="hold">
                                          <p:stCondLst>
                                            <p:cond delay="499"/>
                                          </p:stCondLst>
                                        </p:cTn>
                                        <p:tgtEl>
                                          <p:spTgt spid="7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6" presetClass="emph" presetSubtype="0" fill="hold" nodeType="clickEffect">
                                  <p:stCondLst>
                                    <p:cond delay="0"/>
                                  </p:stCondLst>
                                  <p:childTnLst>
                                    <p:animScale>
                                      <p:cBhvr>
                                        <p:cTn id="65" dur="2000" fill="hold"/>
                                        <p:tgtEl>
                                          <p:spTgt spid="48"/>
                                        </p:tgtEl>
                                      </p:cBhvr>
                                      <p:by x="40000" y="40000"/>
                                    </p:animScale>
                                  </p:childTnLst>
                                </p:cTn>
                              </p:par>
                            </p:childTnLst>
                          </p:cTn>
                        </p:par>
                        <p:par>
                          <p:cTn id="66" fill="hold">
                            <p:stCondLst>
                              <p:cond delay="2000"/>
                            </p:stCondLst>
                            <p:childTnLst>
                              <p:par>
                                <p:cTn id="67" presetID="22" presetClass="entr" presetSubtype="8"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wipe(left)">
                                      <p:cBhvr>
                                        <p:cTn id="69" dur="500"/>
                                        <p:tgtEl>
                                          <p:spTgt spid="78"/>
                                        </p:tgtEl>
                                      </p:cBhvr>
                                    </p:animEffect>
                                  </p:childTnLst>
                                </p:cTn>
                              </p:par>
                            </p:childTnLst>
                          </p:cTn>
                        </p:par>
                      </p:childTnLst>
                    </p:cTn>
                  </p:par>
                  <p:par>
                    <p:cTn id="70" fill="hold">
                      <p:stCondLst>
                        <p:cond delay="indefinite"/>
                      </p:stCondLst>
                      <p:childTnLst>
                        <p:par>
                          <p:cTn id="71" fill="hold">
                            <p:stCondLst>
                              <p:cond delay="0"/>
                            </p:stCondLst>
                            <p:childTnLst>
                              <p:par>
                                <p:cTn id="72" presetID="0" presetClass="path" presetSubtype="0" accel="50000" decel="50000" fill="hold" nodeType="clickEffect">
                                  <p:stCondLst>
                                    <p:cond delay="0"/>
                                  </p:stCondLst>
                                  <p:childTnLst>
                                    <p:animMotion origin="layout" path="M -0.07604 -0.00301 L 0.20794 0.0007 " pathEditMode="relative" rAng="0" ptsTypes="AA">
                                      <p:cBhvr>
                                        <p:cTn id="73" dur="2000" fill="hold"/>
                                        <p:tgtEl>
                                          <p:spTgt spid="82"/>
                                        </p:tgtEl>
                                        <p:attrNameLst>
                                          <p:attrName>ppt_x</p:attrName>
                                          <p:attrName>ppt_y</p:attrName>
                                        </p:attrNameLst>
                                      </p:cBhvr>
                                      <p:rCtr x="14193" y="185"/>
                                    </p:animMotion>
                                  </p:childTnLst>
                                </p:cTn>
                              </p:par>
                            </p:childTnLst>
                          </p:cTn>
                        </p:par>
                        <p:par>
                          <p:cTn id="74" fill="hold">
                            <p:stCondLst>
                              <p:cond delay="2000"/>
                            </p:stCondLst>
                            <p:childTnLst>
                              <p:par>
                                <p:cTn id="75" presetID="10" presetClass="entr" presetSubtype="0" fill="hold" grpId="0" nodeType="afterEffect">
                                  <p:stCondLst>
                                    <p:cond delay="0"/>
                                  </p:stCondLst>
                                  <p:childTnLst>
                                    <p:set>
                                      <p:cBhvr>
                                        <p:cTn id="76" dur="1" fill="hold">
                                          <p:stCondLst>
                                            <p:cond delay="0"/>
                                          </p:stCondLst>
                                        </p:cTn>
                                        <p:tgtEl>
                                          <p:spTgt spid="84"/>
                                        </p:tgtEl>
                                        <p:attrNameLst>
                                          <p:attrName>style.visibility</p:attrName>
                                        </p:attrNameLst>
                                      </p:cBhvr>
                                      <p:to>
                                        <p:strVal val="visible"/>
                                      </p:to>
                                    </p:set>
                                    <p:animEffect transition="in" filter="fade">
                                      <p:cBhvr>
                                        <p:cTn id="77" dur="500"/>
                                        <p:tgtEl>
                                          <p:spTgt spid="8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100"/>
                                        <p:tgtEl>
                                          <p:spTgt spid="82"/>
                                        </p:tgtEl>
                                      </p:cBhvr>
                                    </p:animEffect>
                                    <p:set>
                                      <p:cBhvr>
                                        <p:cTn id="82" dur="1" fill="hold">
                                          <p:stCondLst>
                                            <p:cond delay="99"/>
                                          </p:stCondLst>
                                        </p:cTn>
                                        <p:tgtEl>
                                          <p:spTgt spid="82"/>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83"/>
                                        </p:tgtEl>
                                        <p:attrNameLst>
                                          <p:attrName>style.visibility</p:attrName>
                                        </p:attrNameLst>
                                      </p:cBhvr>
                                      <p:to>
                                        <p:strVal val="visible"/>
                                      </p:to>
                                    </p:set>
                                  </p:childTnLst>
                                </p:cTn>
                              </p:par>
                              <p:par>
                                <p:cTn id="85" presetID="0" presetClass="path" presetSubtype="0" fill="hold" nodeType="withEffect">
                                  <p:stCondLst>
                                    <p:cond delay="0"/>
                                  </p:stCondLst>
                                  <p:childTnLst>
                                    <p:animMotion origin="layout" path="M 4.375E-6 1.48148E-6 L -0.2849 -0.00301 " pathEditMode="relative" rAng="0" ptsTypes="AA">
                                      <p:cBhvr>
                                        <p:cTn id="86" dur="2000" fill="hold"/>
                                        <p:tgtEl>
                                          <p:spTgt spid="83"/>
                                        </p:tgtEl>
                                        <p:attrNameLst>
                                          <p:attrName>ppt_x</p:attrName>
                                          <p:attrName>ppt_y</p:attrName>
                                        </p:attrNameLst>
                                      </p:cBhvr>
                                      <p:rCtr x="-14245" y="-162"/>
                                    </p:animMotion>
                                  </p:childTnLst>
                                </p:cTn>
                              </p:par>
                              <p:par>
                                <p:cTn id="87" presetID="10" presetClass="exit" presetSubtype="0" fill="hold" grpId="1" nodeType="withEffect">
                                  <p:stCondLst>
                                    <p:cond delay="0"/>
                                  </p:stCondLst>
                                  <p:childTnLst>
                                    <p:animEffect transition="out" filter="fade">
                                      <p:cBhvr>
                                        <p:cTn id="88" dur="500"/>
                                        <p:tgtEl>
                                          <p:spTgt spid="84"/>
                                        </p:tgtEl>
                                      </p:cBhvr>
                                    </p:animEffect>
                                    <p:set>
                                      <p:cBhvr>
                                        <p:cTn id="89" dur="1" fill="hold">
                                          <p:stCondLst>
                                            <p:cond delay="499"/>
                                          </p:stCondLst>
                                        </p:cTn>
                                        <p:tgtEl>
                                          <p:spTgt spid="84"/>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6" presetClass="emph" presetSubtype="0" fill="hold" nodeType="clickEffect">
                                  <p:stCondLst>
                                    <p:cond delay="0"/>
                                  </p:stCondLst>
                                  <p:childTnLst>
                                    <p:animScale>
                                      <p:cBhvr>
                                        <p:cTn id="93" dur="2000" fill="hold"/>
                                        <p:tgtEl>
                                          <p:spTgt spid="48"/>
                                        </p:tgtEl>
                                      </p:cBhvr>
                                      <p:by x="240000" y="240000"/>
                                    </p:animScale>
                                  </p:childTnLst>
                                </p:cTn>
                              </p:par>
                              <p:par>
                                <p:cTn id="94" presetID="22" presetClass="exit" presetSubtype="8" fill="hold" nodeType="withEffect">
                                  <p:stCondLst>
                                    <p:cond delay="0"/>
                                  </p:stCondLst>
                                  <p:childTnLst>
                                    <p:animEffect transition="out" filter="wipe(left)">
                                      <p:cBhvr>
                                        <p:cTn id="95" dur="500"/>
                                        <p:tgtEl>
                                          <p:spTgt spid="78"/>
                                        </p:tgtEl>
                                      </p:cBhvr>
                                    </p:animEffect>
                                    <p:set>
                                      <p:cBhvr>
                                        <p:cTn id="96" dur="1" fill="hold">
                                          <p:stCondLst>
                                            <p:cond delay="499"/>
                                          </p:stCondLst>
                                        </p:cTn>
                                        <p:tgtEl>
                                          <p:spTgt spid="78"/>
                                        </p:tgtEl>
                                        <p:attrNameLst>
                                          <p:attrName>style.visibility</p:attrName>
                                        </p:attrNameLst>
                                      </p:cBhvr>
                                      <p:to>
                                        <p:strVal val="hidden"/>
                                      </p:to>
                                    </p:set>
                                  </p:childTnLst>
                                </p:cTn>
                              </p:par>
                            </p:childTnLst>
                          </p:cTn>
                        </p:par>
                        <p:par>
                          <p:cTn id="97" fill="hold">
                            <p:stCondLst>
                              <p:cond delay="2000"/>
                            </p:stCondLst>
                            <p:childTnLst>
                              <p:par>
                                <p:cTn id="98" presetID="1" presetClass="entr" presetSubtype="0" fill="hold" nodeType="afterEffect">
                                  <p:stCondLst>
                                    <p:cond delay="0"/>
                                  </p:stCondLst>
                                  <p:childTnLst>
                                    <p:set>
                                      <p:cBhvr>
                                        <p:cTn id="99" dur="1" fill="hold">
                                          <p:stCondLst>
                                            <p:cond delay="0"/>
                                          </p:stCondLst>
                                        </p:cTn>
                                        <p:tgtEl>
                                          <p:spTgt spid="80"/>
                                        </p:tgtEl>
                                        <p:attrNameLst>
                                          <p:attrName>style.visibility</p:attrName>
                                        </p:attrNameLst>
                                      </p:cBhvr>
                                      <p:to>
                                        <p:strVal val="visible"/>
                                      </p:to>
                                    </p:set>
                                  </p:childTnLst>
                                </p:cTn>
                              </p:par>
                              <p:par>
                                <p:cTn id="100" presetID="0" presetClass="path" presetSubtype="0" accel="50000" decel="50000" fill="hold" nodeType="withEffect">
                                  <p:stCondLst>
                                    <p:cond delay="0"/>
                                  </p:stCondLst>
                                  <p:childTnLst>
                                    <p:animMotion origin="layout" path="M -0.00729 0.02408 L 0.07279 0.48519 " pathEditMode="relative" rAng="0" ptsTypes="AA">
                                      <p:cBhvr>
                                        <p:cTn id="101" dur="2000" fill="hold"/>
                                        <p:tgtEl>
                                          <p:spTgt spid="80"/>
                                        </p:tgtEl>
                                        <p:attrNameLst>
                                          <p:attrName>ppt_x</p:attrName>
                                          <p:attrName>ppt_y</p:attrName>
                                        </p:attrNameLst>
                                      </p:cBhvr>
                                      <p:rCtr x="3997" y="23056"/>
                                    </p:animMotion>
                                  </p:childTnLst>
                                </p:cTn>
                              </p:par>
                              <p:par>
                                <p:cTn id="102" presetID="22" presetClass="exit" presetSubtype="4" fill="hold" nodeType="withEffect">
                                  <p:stCondLst>
                                    <p:cond delay="1000"/>
                                  </p:stCondLst>
                                  <p:childTnLst>
                                    <p:animEffect transition="out" filter="wipe(down)">
                                      <p:cBhvr>
                                        <p:cTn id="103" dur="500"/>
                                        <p:tgtEl>
                                          <p:spTgt spid="80"/>
                                        </p:tgtEl>
                                      </p:cBhvr>
                                    </p:animEffect>
                                    <p:set>
                                      <p:cBhvr>
                                        <p:cTn id="104" dur="1" fill="hold">
                                          <p:stCondLst>
                                            <p:cond delay="499"/>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8" grpId="1" animBg="1"/>
      <p:bldP spid="73" grpId="0" animBg="1"/>
      <p:bldP spid="73" grpId="1" animBg="1"/>
      <p:bldP spid="74" grpId="0" animBg="1"/>
      <p:bldP spid="74" grpId="1" animBg="1"/>
      <p:bldP spid="84" grpId="0" animBg="1"/>
      <p:bldP spid="8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LEARNING OBJECTIVES</a:t>
            </a:r>
          </a:p>
        </p:txBody>
      </p:sp>
      <p:sp>
        <p:nvSpPr>
          <p:cNvPr id="2" name="TextBox 1">
            <a:extLst>
              <a:ext uri="{FF2B5EF4-FFF2-40B4-BE49-F238E27FC236}">
                <a16:creationId xmlns:a16="http://schemas.microsoft.com/office/drawing/2014/main" id="{073FA8CF-A5AA-F540-9DBB-E6C0E089E0AC}"/>
              </a:ext>
            </a:extLst>
          </p:cNvPr>
          <p:cNvSpPr txBox="1"/>
          <p:nvPr/>
        </p:nvSpPr>
        <p:spPr>
          <a:xfrm>
            <a:off x="833376" y="2513984"/>
            <a:ext cx="10324619" cy="2954655"/>
          </a:xfrm>
          <a:prstGeom prst="rect">
            <a:avLst/>
          </a:prstGeom>
          <a:noFill/>
        </p:spPr>
        <p:txBody>
          <a:bodyPr wrap="square" rtlCol="0">
            <a:spAutoFit/>
          </a:bodyPr>
          <a:lstStyle/>
          <a:p>
            <a:pPr marL="285750" indent="-285750">
              <a:buFont typeface="Arial" panose="020B0604020202020204" pitchFamily="34" charset="0"/>
              <a:buChar char="•"/>
            </a:pPr>
            <a:r>
              <a:rPr lang="en-CA" sz="2400" dirty="0"/>
              <a:t>Recognize that satisfying a fair dealing purpose fulfills only the first step of the two-step fair dealing test</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Understand the six factors and their relationship to one another in the second part of the two-step fair dealing test</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Apply both steps of the fair dealing test to conduct a fair dealing analysis</a:t>
            </a:r>
          </a:p>
          <a:p>
            <a:endParaRPr lang="en-US" dirty="0"/>
          </a:p>
        </p:txBody>
      </p:sp>
      <p:sp>
        <p:nvSpPr>
          <p:cNvPr id="4" name="You should now...">
            <a:extLst>
              <a:ext uri="{FF2B5EF4-FFF2-40B4-BE49-F238E27FC236}">
                <a16:creationId xmlns:a16="http://schemas.microsoft.com/office/drawing/2014/main" id="{3322B967-2847-7248-A9E8-5950FEE0FD38}"/>
              </a:ext>
            </a:extLst>
          </p:cNvPr>
          <p:cNvSpPr txBox="1"/>
          <p:nvPr/>
        </p:nvSpPr>
        <p:spPr>
          <a:xfrm>
            <a:off x="579120" y="1757680"/>
            <a:ext cx="3872150" cy="461665"/>
          </a:xfrm>
          <a:prstGeom prst="rect">
            <a:avLst/>
          </a:prstGeom>
          <a:noFill/>
        </p:spPr>
        <p:txBody>
          <a:bodyPr wrap="none" rtlCol="0">
            <a:spAutoFit/>
          </a:bodyPr>
          <a:lstStyle/>
          <a:p>
            <a:r>
              <a:rPr lang="en-US" sz="2400" dirty="0"/>
              <a:t>You should now be able to:</a:t>
            </a:r>
          </a:p>
        </p:txBody>
      </p:sp>
    </p:spTree>
    <p:extLst>
      <p:ext uri="{BB962C8B-B14F-4D97-AF65-F5344CB8AC3E}">
        <p14:creationId xmlns:p14="http://schemas.microsoft.com/office/powerpoint/2010/main" val="588211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58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1B248CF8-8AE2-EF4E-BA86-0C5C7F2BB993}"/>
              </a:ext>
            </a:extLst>
          </p:cNvPr>
          <p:cNvPicPr>
            <a:picLocks noChangeAspect="1"/>
          </p:cNvPicPr>
          <p:nvPr/>
        </p:nvPicPr>
        <p:blipFill>
          <a:blip r:embed="rId3"/>
          <a:stretch>
            <a:fillRect/>
          </a:stretch>
        </p:blipFill>
        <p:spPr>
          <a:xfrm rot="250339">
            <a:off x="9411752" y="1188234"/>
            <a:ext cx="2970726" cy="1304221"/>
          </a:xfrm>
          <a:prstGeom prst="rect">
            <a:avLst/>
          </a:prstGeom>
        </p:spPr>
      </p:pic>
      <p:pic>
        <p:nvPicPr>
          <p:cNvPr id="12" name="Picture 11" descr="A close up of a logo&#10;&#10;Description automatically generated">
            <a:extLst>
              <a:ext uri="{FF2B5EF4-FFF2-40B4-BE49-F238E27FC236}">
                <a16:creationId xmlns:a16="http://schemas.microsoft.com/office/drawing/2014/main" id="{88530AE1-EC77-5B42-B7F4-B56502E57B53}"/>
              </a:ext>
            </a:extLst>
          </p:cNvPr>
          <p:cNvPicPr>
            <a:picLocks noChangeAspect="1"/>
          </p:cNvPicPr>
          <p:nvPr/>
        </p:nvPicPr>
        <p:blipFill>
          <a:blip r:embed="rId3"/>
          <a:stretch>
            <a:fillRect/>
          </a:stretch>
        </p:blipFill>
        <p:spPr>
          <a:xfrm rot="20430483">
            <a:off x="48088" y="1247310"/>
            <a:ext cx="2807973" cy="1232769"/>
          </a:xfrm>
          <a:prstGeom prst="rect">
            <a:avLst/>
          </a:prstGeom>
        </p:spPr>
      </p:pic>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FAIR DEALING</a:t>
            </a:r>
          </a:p>
        </p:txBody>
      </p:sp>
      <p:sp>
        <p:nvSpPr>
          <p:cNvPr id="42" name="5-Point Star 41">
            <a:extLst>
              <a:ext uri="{FF2B5EF4-FFF2-40B4-BE49-F238E27FC236}">
                <a16:creationId xmlns:a16="http://schemas.microsoft.com/office/drawing/2014/main" id="{D54BE834-6F48-594D-8C81-2A227389EE56}"/>
              </a:ext>
            </a:extLst>
          </p:cNvPr>
          <p:cNvSpPr/>
          <p:nvPr/>
        </p:nvSpPr>
        <p:spPr>
          <a:xfrm rot="18425212">
            <a:off x="1996578" y="6051208"/>
            <a:ext cx="456685" cy="449925"/>
          </a:xfrm>
          <a:prstGeom prst="star5">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382503-372E-AA41-9554-BDCF88F451EF}"/>
              </a:ext>
            </a:extLst>
          </p:cNvPr>
          <p:cNvSpPr/>
          <p:nvPr/>
        </p:nvSpPr>
        <p:spPr>
          <a:xfrm rot="3870764">
            <a:off x="2421504" y="5303392"/>
            <a:ext cx="1119528" cy="318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lose up of a logo&#10;&#10;Description automatically generated">
            <a:extLst>
              <a:ext uri="{FF2B5EF4-FFF2-40B4-BE49-F238E27FC236}">
                <a16:creationId xmlns:a16="http://schemas.microsoft.com/office/drawing/2014/main" id="{F0105E2C-923A-BF4C-8AA4-1417EFB2BD2E}"/>
              </a:ext>
            </a:extLst>
          </p:cNvPr>
          <p:cNvPicPr>
            <a:picLocks noChangeAspect="1"/>
          </p:cNvPicPr>
          <p:nvPr/>
        </p:nvPicPr>
        <p:blipFill>
          <a:blip r:embed="rId4"/>
          <a:stretch>
            <a:fillRect/>
          </a:stretch>
        </p:blipFill>
        <p:spPr>
          <a:xfrm rot="1239125">
            <a:off x="1077451" y="4027449"/>
            <a:ext cx="3187664" cy="2943398"/>
          </a:xfrm>
          <a:prstGeom prst="rect">
            <a:avLst/>
          </a:prstGeom>
        </p:spPr>
      </p:pic>
      <p:cxnSp>
        <p:nvCxnSpPr>
          <p:cNvPr id="24" name="Straight Connector 23">
            <a:extLst>
              <a:ext uri="{FF2B5EF4-FFF2-40B4-BE49-F238E27FC236}">
                <a16:creationId xmlns:a16="http://schemas.microsoft.com/office/drawing/2014/main" id="{E948FB80-1374-9246-9B43-216090CCD378}"/>
              </a:ext>
            </a:extLst>
          </p:cNvPr>
          <p:cNvCxnSpPr>
            <a:cxnSpLocks/>
          </p:cNvCxnSpPr>
          <p:nvPr/>
        </p:nvCxnSpPr>
        <p:spPr>
          <a:xfrm flipH="1" flipV="1">
            <a:off x="973158" y="4942901"/>
            <a:ext cx="286437" cy="32316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Explosion 1 26">
            <a:extLst>
              <a:ext uri="{FF2B5EF4-FFF2-40B4-BE49-F238E27FC236}">
                <a16:creationId xmlns:a16="http://schemas.microsoft.com/office/drawing/2014/main" id="{ECAD36D4-A38D-984E-9A2C-442D9C83E800}"/>
              </a:ext>
            </a:extLst>
          </p:cNvPr>
          <p:cNvSpPr/>
          <p:nvPr/>
        </p:nvSpPr>
        <p:spPr>
          <a:xfrm flipH="1">
            <a:off x="808394" y="4681126"/>
            <a:ext cx="249224" cy="370491"/>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50FA11A2-FB4F-3042-A99B-73A6E8624203}"/>
              </a:ext>
            </a:extLst>
          </p:cNvPr>
          <p:cNvPicPr>
            <a:picLocks noChangeAspect="1"/>
          </p:cNvPicPr>
          <p:nvPr/>
        </p:nvPicPr>
        <p:blipFill>
          <a:blip r:embed="rId5"/>
          <a:srcRect/>
          <a:stretch/>
        </p:blipFill>
        <p:spPr>
          <a:xfrm rot="20199900">
            <a:off x="4680474" y="2752964"/>
            <a:ext cx="5508916" cy="1482678"/>
          </a:xfrm>
          <a:prstGeom prst="rect">
            <a:avLst/>
          </a:prstGeom>
        </p:spPr>
      </p:pic>
      <p:sp>
        <p:nvSpPr>
          <p:cNvPr id="43" name="Title 1">
            <a:extLst>
              <a:ext uri="{FF2B5EF4-FFF2-40B4-BE49-F238E27FC236}">
                <a16:creationId xmlns:a16="http://schemas.microsoft.com/office/drawing/2014/main" id="{D1FCB7B6-C6C7-0546-B3C7-92970DBA2F36}"/>
              </a:ext>
            </a:extLst>
          </p:cNvPr>
          <p:cNvSpPr txBox="1">
            <a:spLocks/>
          </p:cNvSpPr>
          <p:nvPr/>
        </p:nvSpPr>
        <p:spPr>
          <a:xfrm>
            <a:off x="2671282" y="524256"/>
            <a:ext cx="8682518" cy="938785"/>
          </a:xfrm>
          <a:prstGeom prst="rect">
            <a:avLst/>
          </a:prstGeom>
        </p:spPr>
        <p:txBody>
          <a:bodyPr anchor="ctr" anchorCtr="0"/>
          <a:lstStyle>
            <a:lvl1pPr algn="ctr" defTabSz="914400" rtl="0" eaLnBrk="1" latinLnBrk="0" hangingPunct="1">
              <a:lnSpc>
                <a:spcPct val="70000"/>
              </a:lnSpc>
              <a:spcBef>
                <a:spcPct val="0"/>
              </a:spcBef>
              <a:buNone/>
              <a:defRPr sz="4000" b="1" i="0" kern="1200" baseline="0">
                <a:solidFill>
                  <a:schemeClr val="bg1"/>
                </a:solidFill>
                <a:latin typeface="Arial" panose="020B0604020202020204" pitchFamily="34" charset="0"/>
                <a:ea typeface="+mj-ea"/>
                <a:cs typeface="+mj-cs"/>
              </a:defRPr>
            </a:lvl1pPr>
          </a:lstStyle>
          <a:p>
            <a:r>
              <a:rPr lang="en-US" dirty="0">
                <a:solidFill>
                  <a:srgbClr val="FF0000"/>
                </a:solidFill>
              </a:rPr>
              <a:t>FAIR DEALING</a:t>
            </a:r>
          </a:p>
        </p:txBody>
      </p:sp>
      <p:sp>
        <p:nvSpPr>
          <p:cNvPr id="51" name="TextBox 50">
            <a:extLst>
              <a:ext uri="{FF2B5EF4-FFF2-40B4-BE49-F238E27FC236}">
                <a16:creationId xmlns:a16="http://schemas.microsoft.com/office/drawing/2014/main" id="{4DC4E5F2-BE6A-9D45-94C3-BCA8F8C4EFCF}"/>
              </a:ext>
            </a:extLst>
          </p:cNvPr>
          <p:cNvSpPr txBox="1"/>
          <p:nvPr/>
        </p:nvSpPr>
        <p:spPr>
          <a:xfrm>
            <a:off x="4994096" y="2259202"/>
            <a:ext cx="6614192" cy="4247317"/>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Exceptions</a:t>
            </a:r>
          </a:p>
          <a:p>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Fair Dealing</a:t>
            </a:r>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Research, private study, etc.</a:t>
            </a:r>
          </a:p>
          <a:p>
            <a:r>
              <a:rPr lang="en-CA" b="1" dirty="0">
                <a:latin typeface="Arial" panose="020B0604020202020204" pitchFamily="34" charset="0"/>
                <a:cs typeface="Arial" panose="020B0604020202020204" pitchFamily="34" charset="0"/>
              </a:rPr>
              <a:t>29</a:t>
            </a:r>
            <a:r>
              <a:rPr lang="en-CA" dirty="0">
                <a:latin typeface="Arial" panose="020B0604020202020204" pitchFamily="34" charset="0"/>
                <a:cs typeface="Arial" panose="020B0604020202020204" pitchFamily="34" charset="0"/>
              </a:rPr>
              <a:t> Fair dealing for the purpose of research, private study, education, parody or satire does not infringe copyright. R.S., 1985, c. </a:t>
            </a:r>
          </a:p>
          <a:p>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Criticism or review</a:t>
            </a:r>
          </a:p>
          <a:p>
            <a:r>
              <a:rPr lang="en-CA" b="1" dirty="0">
                <a:latin typeface="Arial" panose="020B0604020202020204" pitchFamily="34" charset="0"/>
                <a:cs typeface="Arial" panose="020B0604020202020204" pitchFamily="34" charset="0"/>
              </a:rPr>
              <a:t>29.1</a:t>
            </a:r>
            <a:r>
              <a:rPr lang="en-CA" dirty="0">
                <a:latin typeface="Arial" panose="020B0604020202020204" pitchFamily="34" charset="0"/>
                <a:cs typeface="Arial" panose="020B0604020202020204" pitchFamily="34" charset="0"/>
              </a:rPr>
              <a:t> Fair dealing for the purpose of criticism or review</a:t>
            </a:r>
            <a:r>
              <a:rPr lang="en-CA" dirty="0"/>
              <a:t> </a:t>
            </a:r>
            <a:r>
              <a:rPr lang="en-CA" dirty="0">
                <a:latin typeface="Arial" panose="020B0604020202020204" pitchFamily="34" charset="0"/>
                <a:cs typeface="Arial" panose="020B0604020202020204" pitchFamily="34" charset="0"/>
              </a:rPr>
              <a:t>does not infringe copyright if the following are mentioned: …</a:t>
            </a:r>
            <a:endParaRPr lang="en-CA" b="1" dirty="0">
              <a:latin typeface="Arial" panose="020B0604020202020204" pitchFamily="34" charset="0"/>
              <a:cs typeface="Arial" panose="020B0604020202020204" pitchFamily="34" charset="0"/>
            </a:endParaRPr>
          </a:p>
          <a:p>
            <a:endParaRPr lang="en-CA" b="1"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News reporting</a:t>
            </a:r>
          </a:p>
          <a:p>
            <a:r>
              <a:rPr lang="en-CA" b="1" dirty="0">
                <a:latin typeface="Arial" panose="020B0604020202020204" pitchFamily="34" charset="0"/>
                <a:cs typeface="Arial" panose="020B0604020202020204" pitchFamily="34" charset="0"/>
              </a:rPr>
              <a:t>29.2</a:t>
            </a:r>
            <a:r>
              <a:rPr lang="en-CA" dirty="0">
                <a:latin typeface="Arial" panose="020B0604020202020204" pitchFamily="34" charset="0"/>
                <a:cs typeface="Arial" panose="020B0604020202020204" pitchFamily="34" charset="0"/>
              </a:rPr>
              <a:t> Fair dealing for the purpose of news reporting does not infringe copyright if the following are mentioned: …</a:t>
            </a:r>
          </a:p>
        </p:txBody>
      </p:sp>
      <p:pic>
        <p:nvPicPr>
          <p:cNvPr id="52" name="Picture 2" descr="Image result for canada coat of arm">
            <a:extLst>
              <a:ext uri="{FF2B5EF4-FFF2-40B4-BE49-F238E27FC236}">
                <a16:creationId xmlns:a16="http://schemas.microsoft.com/office/drawing/2014/main" id="{D6E4E9F4-0B7E-E246-A7E2-A20A7886D1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0109" y="3219273"/>
            <a:ext cx="1183931" cy="149955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a:extLst>
              <a:ext uri="{FF2B5EF4-FFF2-40B4-BE49-F238E27FC236}">
                <a16:creationId xmlns:a16="http://schemas.microsoft.com/office/drawing/2014/main" id="{8CE30B23-CC1D-3349-B9C2-795B5A07360F}"/>
              </a:ext>
            </a:extLst>
          </p:cNvPr>
          <p:cNvPicPr>
            <a:picLocks noChangeAspect="1"/>
          </p:cNvPicPr>
          <p:nvPr/>
        </p:nvPicPr>
        <p:blipFill>
          <a:blip r:embed="rId7"/>
          <a:stretch>
            <a:fillRect/>
          </a:stretch>
        </p:blipFill>
        <p:spPr>
          <a:xfrm>
            <a:off x="1795164" y="4800722"/>
            <a:ext cx="1602751" cy="232573"/>
          </a:xfrm>
          <a:prstGeom prst="rect">
            <a:avLst/>
          </a:prstGeom>
        </p:spPr>
      </p:pic>
      <p:sp>
        <p:nvSpPr>
          <p:cNvPr id="54" name="TextBox 53">
            <a:extLst>
              <a:ext uri="{FF2B5EF4-FFF2-40B4-BE49-F238E27FC236}">
                <a16:creationId xmlns:a16="http://schemas.microsoft.com/office/drawing/2014/main" id="{0BCABDD3-A9AD-194E-89E4-CF20E2AD1399}"/>
              </a:ext>
            </a:extLst>
          </p:cNvPr>
          <p:cNvSpPr txBox="1"/>
          <p:nvPr/>
        </p:nvSpPr>
        <p:spPr>
          <a:xfrm>
            <a:off x="2204140" y="5037653"/>
            <a:ext cx="675867" cy="338554"/>
          </a:xfrm>
          <a:prstGeom prst="rect">
            <a:avLst/>
          </a:prstGeom>
          <a:noFill/>
        </p:spPr>
        <p:txBody>
          <a:bodyPr wrap="square" rtlCol="0">
            <a:spAutoFit/>
          </a:bodyPr>
          <a:lstStyle/>
          <a:p>
            <a:r>
              <a:rPr lang="en-US" sz="1600" dirty="0"/>
              <a:t>s. </a:t>
            </a:r>
            <a:r>
              <a:rPr lang="en-US" sz="1400" dirty="0"/>
              <a:t>29</a:t>
            </a:r>
          </a:p>
        </p:txBody>
      </p:sp>
      <p:cxnSp>
        <p:nvCxnSpPr>
          <p:cNvPr id="16" name="Straight Connector 15">
            <a:extLst>
              <a:ext uri="{FF2B5EF4-FFF2-40B4-BE49-F238E27FC236}">
                <a16:creationId xmlns:a16="http://schemas.microsoft.com/office/drawing/2014/main" id="{DE6ECC8D-876E-554C-9330-328652B77245}"/>
              </a:ext>
            </a:extLst>
          </p:cNvPr>
          <p:cNvCxnSpPr>
            <a:cxnSpLocks/>
          </p:cNvCxnSpPr>
          <p:nvPr/>
        </p:nvCxnSpPr>
        <p:spPr>
          <a:xfrm>
            <a:off x="5149516" y="1219200"/>
            <a:ext cx="1267326" cy="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031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9167E-6 -7.40741E-7 L 0.03985 0.10046 " pathEditMode="relative" rAng="0" ptsTypes="AA">
                                      <p:cBhvr>
                                        <p:cTn id="6" dur="5000" fill="hold"/>
                                        <p:tgtEl>
                                          <p:spTgt spid="27"/>
                                        </p:tgtEl>
                                        <p:attrNameLst>
                                          <p:attrName>ppt_x</p:attrName>
                                          <p:attrName>ppt_y</p:attrName>
                                        </p:attrNameLst>
                                      </p:cBhvr>
                                      <p:rCtr x="1992" y="5023"/>
                                    </p:animMotion>
                                  </p:childTnLst>
                                </p:cTn>
                              </p:par>
                            </p:childTnLst>
                          </p:cTn>
                        </p:par>
                        <p:par>
                          <p:cTn id="7" fill="hold">
                            <p:stCondLst>
                              <p:cond delay="5000"/>
                            </p:stCondLst>
                            <p:childTnLst>
                              <p:par>
                                <p:cTn id="8" presetID="1" presetClass="entr" presetSubtype="0" fill="hold" nodeType="afterEffect">
                                  <p:stCondLst>
                                    <p:cond delay="0"/>
                                  </p:stCondLst>
                                  <p:childTnLst>
                                    <p:set>
                                      <p:cBhvr>
                                        <p:cTn id="9" dur="1" fill="hold">
                                          <p:stCondLst>
                                            <p:cond delay="0"/>
                                          </p:stCondLst>
                                        </p:cTn>
                                        <p:tgtEl>
                                          <p:spTgt spid="40"/>
                                        </p:tgtEl>
                                        <p:attrNameLst>
                                          <p:attrName>style.visibility</p:attrName>
                                        </p:attrNameLst>
                                      </p:cBhvr>
                                      <p:to>
                                        <p:strVal val="visible"/>
                                      </p:to>
                                    </p:set>
                                  </p:childTnLst>
                                </p:cTn>
                              </p:par>
                              <p:par>
                                <p:cTn id="10" presetID="42" presetClass="path" presetSubtype="0" accel="50000" decel="50000" fill="hold" nodeType="withEffect">
                                  <p:stCondLst>
                                    <p:cond delay="0"/>
                                  </p:stCondLst>
                                  <p:childTnLst>
                                    <p:animMotion origin="layout" path="M -0.19688 0.11991 L -0.00573 -0.02361 " pathEditMode="relative" rAng="0" ptsTypes="AA">
                                      <p:cBhvr>
                                        <p:cTn id="11" dur="100" fill="hold"/>
                                        <p:tgtEl>
                                          <p:spTgt spid="40"/>
                                        </p:tgtEl>
                                        <p:attrNameLst>
                                          <p:attrName>ppt_x</p:attrName>
                                          <p:attrName>ppt_y</p:attrName>
                                        </p:attrNameLst>
                                      </p:cBhvr>
                                      <p:rCtr x="9557" y="-7176"/>
                                    </p:animMotion>
                                  </p:childTnLst>
                                </p:cTn>
                              </p:par>
                              <p:par>
                                <p:cTn id="12" presetID="10" presetClass="exit" presetSubtype="0" fill="hold" grpId="1" nodeType="withEffect">
                                  <p:stCondLst>
                                    <p:cond delay="0"/>
                                  </p:stCondLst>
                                  <p:childTnLst>
                                    <p:animEffect transition="out" filter="fade">
                                      <p:cBhvr>
                                        <p:cTn id="13" dur="500"/>
                                        <p:tgtEl>
                                          <p:spTgt spid="27"/>
                                        </p:tgtEl>
                                      </p:cBhvr>
                                    </p:animEffect>
                                    <p:set>
                                      <p:cBhvr>
                                        <p:cTn id="14" dur="1" fill="hold">
                                          <p:stCondLst>
                                            <p:cond delay="499"/>
                                          </p:stCondLst>
                                        </p:cTn>
                                        <p:tgtEl>
                                          <p:spTgt spid="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40"/>
                                        </p:tgtEl>
                                      </p:cBhvr>
                                    </p:animEffect>
                                    <p:set>
                                      <p:cBhvr>
                                        <p:cTn id="19" dur="1" fill="hold">
                                          <p:stCondLst>
                                            <p:cond delay="499"/>
                                          </p:stCondLst>
                                        </p:cTn>
                                        <p:tgtEl>
                                          <p:spTgt spid="40"/>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54">
                                            <p:txEl>
                                              <p:pRg st="0" end="0"/>
                                            </p:txEl>
                                          </p:spTgt>
                                        </p:tgtEl>
                                        <p:attrNameLst>
                                          <p:attrName>style.visibility</p:attrName>
                                        </p:attrNameLst>
                                      </p:cBhvr>
                                      <p:to>
                                        <p:strVal val="visible"/>
                                      </p:to>
                                    </p:set>
                                    <p:animEffect transition="in" filter="fade">
                                      <p:cBhvr>
                                        <p:cTn id="22" dur="500"/>
                                        <p:tgtEl>
                                          <p:spTgt spid="54">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par>
                                <p:cTn id="29" presetID="9" presetClass="exit" presetSubtype="0" fill="hold" grpId="0" nodeType="withEffect">
                                  <p:stCondLst>
                                    <p:cond delay="0"/>
                                  </p:stCondLst>
                                  <p:childTnLst>
                                    <p:animEffect transition="out" filter="dissolve">
                                      <p:cBhvr>
                                        <p:cTn id="30" dur="500"/>
                                        <p:tgtEl>
                                          <p:spTgt spid="42"/>
                                        </p:tgtEl>
                                      </p:cBhvr>
                                    </p:animEffect>
                                    <p:set>
                                      <p:cBhvr>
                                        <p:cTn id="31" dur="1" fill="hold">
                                          <p:stCondLst>
                                            <p:cond delay="499"/>
                                          </p:stCondLst>
                                        </p:cTn>
                                        <p:tgtEl>
                                          <p:spTgt spid="42"/>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41"/>
                                        </p:tgtEl>
                                      </p:cBhvr>
                                    </p:animEffect>
                                    <p:set>
                                      <p:cBhvr>
                                        <p:cTn id="34" dur="1" fill="hold">
                                          <p:stCondLst>
                                            <p:cond delay="499"/>
                                          </p:stCondLst>
                                        </p:cTn>
                                        <p:tgtEl>
                                          <p:spTgt spid="41"/>
                                        </p:tgtEl>
                                        <p:attrNameLst>
                                          <p:attrName>style.visibility</p:attrName>
                                        </p:attrNameLst>
                                      </p:cBhvr>
                                      <p:to>
                                        <p:strVal val="hidden"/>
                                      </p:to>
                                    </p:set>
                                  </p:childTnLst>
                                </p:cTn>
                              </p:par>
                              <p:par>
                                <p:cTn id="35" presetID="9" presetClass="exit" presetSubtype="0" fill="hold" nodeType="withEffect">
                                  <p:stCondLst>
                                    <p:cond delay="0"/>
                                  </p:stCondLst>
                                  <p:childTnLst>
                                    <p:animEffect transition="out" filter="dissolve">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par>
                                <p:cTn id="38" presetID="9" presetClass="exit" presetSubtype="0" fill="hold" grpId="2" nodeType="withEffect">
                                  <p:stCondLst>
                                    <p:cond delay="0"/>
                                  </p:stCondLst>
                                  <p:childTnLst>
                                    <p:animEffect transition="out" filter="dissolv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left)">
                                      <p:cBhvr>
                                        <p:cTn id="48" dur="500"/>
                                        <p:tgtEl>
                                          <p:spTgt spid="43"/>
                                        </p:tgtEl>
                                      </p:cBhvr>
                                    </p:animEffect>
                                  </p:childTnLst>
                                </p:cTn>
                              </p:par>
                            </p:childTnLst>
                          </p:cTn>
                        </p:par>
                        <p:par>
                          <p:cTn id="49" fill="hold">
                            <p:stCondLst>
                              <p:cond delay="500"/>
                            </p:stCondLst>
                            <p:childTnLst>
                              <p:par>
                                <p:cTn id="50" presetID="22" presetClass="exit" presetSubtype="8" fill="hold" grpId="1" nodeType="afterEffect">
                                  <p:stCondLst>
                                    <p:cond delay="0"/>
                                  </p:stCondLst>
                                  <p:childTnLst>
                                    <p:animEffect transition="out" filter="wipe(left)">
                                      <p:cBhvr>
                                        <p:cTn id="51" dur="500"/>
                                        <p:tgtEl>
                                          <p:spTgt spid="43"/>
                                        </p:tgtEl>
                                      </p:cBhvr>
                                    </p:animEffect>
                                    <p:set>
                                      <p:cBhvr>
                                        <p:cTn id="52" dur="1" fill="hold">
                                          <p:stCondLst>
                                            <p:cond delay="499"/>
                                          </p:stCondLst>
                                        </p:cTn>
                                        <p:tgtEl>
                                          <p:spTgt spid="4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4" nodeType="click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200" fill="hold"/>
                                        <p:tgtEl>
                                          <p:spTgt spid="51"/>
                                        </p:tgtEl>
                                        <p:attrNameLst>
                                          <p:attrName>ppt_w</p:attrName>
                                        </p:attrNameLst>
                                      </p:cBhvr>
                                      <p:tavLst>
                                        <p:tav tm="0">
                                          <p:val>
                                            <p:fltVal val="0"/>
                                          </p:val>
                                        </p:tav>
                                        <p:tav tm="100000">
                                          <p:val>
                                            <p:strVal val="#ppt_w"/>
                                          </p:val>
                                        </p:tav>
                                      </p:tavLst>
                                    </p:anim>
                                    <p:anim calcmode="lin" valueType="num">
                                      <p:cBhvr>
                                        <p:cTn id="58" dur="200" fill="hold"/>
                                        <p:tgtEl>
                                          <p:spTgt spid="51"/>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1" grpId="0" animBg="1"/>
      <p:bldP spid="27" grpId="0" animBg="1"/>
      <p:bldP spid="27" grpId="1" animBg="1"/>
      <p:bldP spid="27" grpId="2" animBg="1"/>
      <p:bldP spid="43" grpId="0"/>
      <p:bldP spid="43" grpId="1"/>
      <p:bldP spid="51" grpId="4"/>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BDA541-3AFB-6A46-8133-F0F9A2649FCA}"/>
              </a:ext>
            </a:extLst>
          </p:cNvPr>
          <p:cNvSpPr>
            <a:spLocks noGrp="1"/>
          </p:cNvSpPr>
          <p:nvPr>
            <p:ph type="title"/>
          </p:nvPr>
        </p:nvSpPr>
        <p:spPr/>
        <p:txBody>
          <a:bodyPr/>
          <a:lstStyle/>
          <a:p>
            <a:r>
              <a:rPr lang="en-US" dirty="0"/>
              <a:t>QUESTIONS</a:t>
            </a:r>
          </a:p>
        </p:txBody>
      </p:sp>
      <p:sp>
        <p:nvSpPr>
          <p:cNvPr id="5" name="Content Placeholder 2">
            <a:extLst>
              <a:ext uri="{FF2B5EF4-FFF2-40B4-BE49-F238E27FC236}">
                <a16:creationId xmlns:a16="http://schemas.microsoft.com/office/drawing/2014/main" id="{944DDC5C-B289-D74D-9B67-F9215F94CC44}"/>
              </a:ext>
            </a:extLst>
          </p:cNvPr>
          <p:cNvSpPr txBox="1">
            <a:spLocks/>
          </p:cNvSpPr>
          <p:nvPr/>
        </p:nvSpPr>
        <p:spPr>
          <a:xfrm>
            <a:off x="6612683" y="1547375"/>
            <a:ext cx="5208275" cy="435133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None/>
            </a:pPr>
            <a:r>
              <a:rPr lang="en-CA" sz="2000" dirty="0">
                <a:solidFill>
                  <a:schemeClr val="tx1"/>
                </a:solidFill>
                <a:latin typeface="+mj-lt"/>
              </a:rPr>
              <a:t>In conducting the first step of the two step fair dealing test, the stated purposes should be interpreted:</a:t>
            </a:r>
          </a:p>
          <a:p>
            <a:pPr marL="457200" indent="-457200">
              <a:spcBef>
                <a:spcPts val="0"/>
              </a:spcBef>
              <a:buFont typeface="+mj-lt"/>
              <a:buAutoNum type="alphaLcPeriod"/>
            </a:pPr>
            <a:r>
              <a:rPr lang="en-CA" sz="2000" dirty="0">
                <a:solidFill>
                  <a:schemeClr val="tx1"/>
                </a:solidFill>
                <a:latin typeface="+mj-lt"/>
              </a:rPr>
              <a:t>Narrowly/restrictively</a:t>
            </a:r>
          </a:p>
          <a:p>
            <a:pPr marL="457200" indent="-457200">
              <a:spcBef>
                <a:spcPts val="0"/>
              </a:spcBef>
              <a:buFont typeface="+mj-lt"/>
              <a:buAutoNum type="alphaLcPeriod"/>
            </a:pPr>
            <a:r>
              <a:rPr lang="en-CA" sz="2000" dirty="0">
                <a:solidFill>
                  <a:schemeClr val="accent6"/>
                </a:solidFill>
                <a:latin typeface="+mj-lt"/>
              </a:rPr>
              <a:t>Broadly/liberally</a:t>
            </a:r>
          </a:p>
          <a:p>
            <a:pPr marL="457200" indent="-457200">
              <a:spcBef>
                <a:spcPts val="0"/>
              </a:spcBef>
              <a:buFont typeface="+mj-lt"/>
              <a:buAutoNum type="alphaLcPeriod"/>
            </a:pPr>
            <a:r>
              <a:rPr lang="en-CA" sz="2000" dirty="0">
                <a:solidFill>
                  <a:schemeClr val="tx1"/>
                </a:solidFill>
                <a:latin typeface="+mj-lt"/>
              </a:rPr>
              <a:t>Only by a Major League Baseball heavy hitter</a:t>
            </a:r>
          </a:p>
          <a:p>
            <a:pPr marL="457200" indent="-457200">
              <a:spcBef>
                <a:spcPts val="0"/>
              </a:spcBef>
              <a:buFont typeface="+mj-lt"/>
              <a:buAutoNum type="alphaLcPeriod"/>
            </a:pPr>
            <a:endParaRPr lang="en-CA" sz="2000" dirty="0">
              <a:solidFill>
                <a:schemeClr val="tx1"/>
              </a:solidFill>
              <a:latin typeface="+mj-lt"/>
            </a:endParaRPr>
          </a:p>
        </p:txBody>
      </p:sp>
      <p:sp>
        <p:nvSpPr>
          <p:cNvPr id="6" name="Content Placeholder 2">
            <a:extLst>
              <a:ext uri="{FF2B5EF4-FFF2-40B4-BE49-F238E27FC236}">
                <a16:creationId xmlns:a16="http://schemas.microsoft.com/office/drawing/2014/main" id="{4AFE47E2-AACB-BE4E-AD8C-3C051D6DBB2C}"/>
              </a:ext>
            </a:extLst>
          </p:cNvPr>
          <p:cNvSpPr txBox="1">
            <a:spLocks/>
          </p:cNvSpPr>
          <p:nvPr/>
        </p:nvSpPr>
        <p:spPr>
          <a:xfrm>
            <a:off x="198029" y="1524196"/>
            <a:ext cx="6147353" cy="435133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base">
              <a:buNone/>
            </a:pPr>
            <a:r>
              <a:rPr lang="en-CA" sz="2000" dirty="0">
                <a:solidFill>
                  <a:schemeClr val="tx1"/>
                </a:solidFill>
                <a:latin typeface="+mj-lt"/>
              </a:rPr>
              <a:t>A fair dealing analysis involves: </a:t>
            </a:r>
          </a:p>
          <a:p>
            <a:pPr marL="457200" indent="-457200" fontAlgn="base">
              <a:spcBef>
                <a:spcPts val="0"/>
              </a:spcBef>
              <a:buAutoNum type="alphaLcPeriod"/>
            </a:pPr>
            <a:r>
              <a:rPr lang="en-CA" sz="2000" dirty="0">
                <a:solidFill>
                  <a:schemeClr val="tx1"/>
                </a:solidFill>
                <a:latin typeface="+mj-lt"/>
              </a:rPr>
              <a:t>A one step test that determines if the purpose for using the work matches at least one of the purposes listed in the </a:t>
            </a:r>
            <a:r>
              <a:rPr lang="en-CA" sz="2000" i="1" dirty="0">
                <a:solidFill>
                  <a:schemeClr val="tx1"/>
                </a:solidFill>
                <a:latin typeface="+mj-lt"/>
              </a:rPr>
              <a:t>Copyright Act</a:t>
            </a:r>
          </a:p>
          <a:p>
            <a:pPr marL="457200" indent="-457200" fontAlgn="base">
              <a:spcBef>
                <a:spcPts val="0"/>
              </a:spcBef>
              <a:buAutoNum type="alphaLcPeriod"/>
            </a:pPr>
            <a:r>
              <a:rPr lang="en-CA" sz="2000" dirty="0">
                <a:solidFill>
                  <a:schemeClr val="accent6"/>
                </a:solidFill>
                <a:latin typeface="+mj-lt"/>
              </a:rPr>
              <a:t>A two step test that involves assessing if the purpose for using the work matches at least one the purposes listed in the </a:t>
            </a:r>
            <a:r>
              <a:rPr lang="en-CA" sz="2000" i="1" dirty="0">
                <a:solidFill>
                  <a:schemeClr val="accent6"/>
                </a:solidFill>
                <a:latin typeface="+mj-lt"/>
              </a:rPr>
              <a:t>Copyright Act</a:t>
            </a:r>
            <a:r>
              <a:rPr lang="en-CA" sz="2000" dirty="0">
                <a:solidFill>
                  <a:schemeClr val="accent6"/>
                </a:solidFill>
                <a:latin typeface="+mj-lt"/>
              </a:rPr>
              <a:t>, and then evaluating fairness based on considering the six factors noted by the Supreme Court of Canada </a:t>
            </a:r>
          </a:p>
          <a:p>
            <a:pPr marL="457200" indent="-457200" fontAlgn="base">
              <a:spcBef>
                <a:spcPts val="0"/>
              </a:spcBef>
              <a:buAutoNum type="alphaLcPeriod"/>
            </a:pPr>
            <a:r>
              <a:rPr lang="en-CA" sz="2000" dirty="0">
                <a:solidFill>
                  <a:schemeClr val="tx1"/>
                </a:solidFill>
                <a:latin typeface="+mj-lt"/>
              </a:rPr>
              <a:t>A six step test that determines fairness based on considering the six factors noted by the Supreme Court of Canada</a:t>
            </a:r>
          </a:p>
          <a:p>
            <a:pPr marL="457200" indent="-457200" fontAlgn="base">
              <a:spcBef>
                <a:spcPts val="0"/>
              </a:spcBef>
              <a:buAutoNum type="alphaLcPeriod"/>
            </a:pPr>
            <a:r>
              <a:rPr lang="en-CA" sz="2000" dirty="0">
                <a:solidFill>
                  <a:schemeClr val="tx1"/>
                </a:solidFill>
                <a:latin typeface="+mj-lt"/>
              </a:rPr>
              <a:t>A 48 step test analyzing fairness for every purpose and every factor</a:t>
            </a:r>
          </a:p>
          <a:p>
            <a:pPr marL="457200" indent="-457200" fontAlgn="base">
              <a:spcBef>
                <a:spcPts val="0"/>
              </a:spcBef>
              <a:buAutoNum type="alphaLcPeriod"/>
            </a:pPr>
            <a:r>
              <a:rPr lang="en-CA" sz="2000" dirty="0">
                <a:solidFill>
                  <a:schemeClr val="tx1"/>
                </a:solidFill>
                <a:latin typeface="+mj-lt"/>
              </a:rPr>
              <a:t>Roll a pair of dice - snake eyes, box cars or a 7 and the dealing is fair, if not the dealing is unfair</a:t>
            </a:r>
          </a:p>
          <a:p>
            <a:pPr marL="342900" indent="-342900" fontAlgn="base">
              <a:spcBef>
                <a:spcPts val="0"/>
              </a:spcBef>
              <a:buFont typeface="+mj-lt"/>
              <a:buAutoNum type="alphaLcPeriod"/>
            </a:pPr>
            <a:endParaRPr lang="en-CA" sz="2000" dirty="0">
              <a:solidFill>
                <a:schemeClr val="tx1"/>
              </a:solidFill>
              <a:latin typeface="+mj-lt"/>
            </a:endParaRPr>
          </a:p>
          <a:p>
            <a:pPr marL="0" indent="0">
              <a:spcBef>
                <a:spcPts val="0"/>
              </a:spcBef>
              <a:buFont typeface="Arial"/>
              <a:buNone/>
            </a:pPr>
            <a:br>
              <a:rPr lang="en-CA" sz="2000" dirty="0">
                <a:solidFill>
                  <a:schemeClr val="tx1"/>
                </a:solidFill>
                <a:latin typeface="+mj-lt"/>
              </a:rPr>
            </a:br>
            <a:endParaRPr lang="en-US" sz="2000" dirty="0">
              <a:solidFill>
                <a:schemeClr val="tx1"/>
              </a:solidFill>
              <a:latin typeface="+mj-lt"/>
            </a:endParaRPr>
          </a:p>
        </p:txBody>
      </p:sp>
    </p:spTree>
    <p:extLst>
      <p:ext uri="{BB962C8B-B14F-4D97-AF65-F5344CB8AC3E}">
        <p14:creationId xmlns:p14="http://schemas.microsoft.com/office/powerpoint/2010/main" val="34688713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87BCF-F0C4-034E-B700-5D5BFF578B86}"/>
              </a:ext>
            </a:extLst>
          </p:cNvPr>
          <p:cNvSpPr>
            <a:spLocks noGrp="1"/>
          </p:cNvSpPr>
          <p:nvPr>
            <p:ph sz="half" idx="1"/>
          </p:nvPr>
        </p:nvSpPr>
        <p:spPr/>
        <p:txBody>
          <a:bodyPr/>
          <a:lstStyle/>
          <a:p>
            <a:pPr marL="0" indent="0" fontAlgn="base">
              <a:buNone/>
            </a:pPr>
            <a:r>
              <a:rPr lang="en-CA" sz="2000" dirty="0">
                <a:solidFill>
                  <a:schemeClr val="tx1"/>
                </a:solidFill>
              </a:rPr>
              <a:t>Identify the six factors in the fair dealing assessment:</a:t>
            </a:r>
          </a:p>
          <a:p>
            <a:pPr marL="914400" lvl="1" indent="-457200" fontAlgn="base">
              <a:buFont typeface="+mj-lt"/>
              <a:buAutoNum type="alphaLcPeriod"/>
            </a:pPr>
            <a:r>
              <a:rPr lang="en-CA" sz="2000" dirty="0">
                <a:solidFill>
                  <a:schemeClr val="accent6"/>
                </a:solidFill>
              </a:rPr>
              <a:t>Nature</a:t>
            </a:r>
          </a:p>
          <a:p>
            <a:pPr marL="914400" lvl="1" indent="-457200" fontAlgn="base">
              <a:buFont typeface="+mj-lt"/>
              <a:buAutoNum type="alphaLcPeriod"/>
            </a:pPr>
            <a:r>
              <a:rPr lang="en-CA" sz="2000" dirty="0">
                <a:solidFill>
                  <a:schemeClr val="tx1"/>
                </a:solidFill>
              </a:rPr>
              <a:t>Novelty</a:t>
            </a:r>
          </a:p>
          <a:p>
            <a:pPr marL="914400" lvl="1" indent="-457200" fontAlgn="base">
              <a:buFont typeface="+mj-lt"/>
              <a:buAutoNum type="alphaLcPeriod"/>
            </a:pPr>
            <a:r>
              <a:rPr lang="en-CA" sz="2000" dirty="0">
                <a:solidFill>
                  <a:schemeClr val="accent6"/>
                </a:solidFill>
              </a:rPr>
              <a:t>Amount</a:t>
            </a:r>
          </a:p>
          <a:p>
            <a:pPr marL="914400" lvl="1" indent="-457200" fontAlgn="base">
              <a:buFont typeface="+mj-lt"/>
              <a:buAutoNum type="alphaLcPeriod"/>
            </a:pPr>
            <a:r>
              <a:rPr lang="en-CA" sz="2000" dirty="0">
                <a:solidFill>
                  <a:schemeClr val="tx1"/>
                </a:solidFill>
              </a:rPr>
              <a:t>Cost</a:t>
            </a:r>
          </a:p>
          <a:p>
            <a:pPr marL="914400" lvl="1" indent="-457200" fontAlgn="base">
              <a:buFont typeface="+mj-lt"/>
              <a:buAutoNum type="alphaLcPeriod"/>
            </a:pPr>
            <a:r>
              <a:rPr lang="en-CA" sz="2000" dirty="0">
                <a:solidFill>
                  <a:schemeClr val="accent6"/>
                </a:solidFill>
              </a:rPr>
              <a:t>Effect</a:t>
            </a:r>
          </a:p>
          <a:p>
            <a:pPr marL="914400" lvl="1" indent="-457200" fontAlgn="base">
              <a:buFont typeface="+mj-lt"/>
              <a:buAutoNum type="alphaLcPeriod"/>
            </a:pPr>
            <a:r>
              <a:rPr lang="en-CA" sz="2000" dirty="0">
                <a:solidFill>
                  <a:schemeClr val="accent6"/>
                </a:solidFill>
              </a:rPr>
              <a:t>Character</a:t>
            </a:r>
          </a:p>
          <a:p>
            <a:pPr marL="914400" lvl="1" indent="-457200" fontAlgn="base">
              <a:buFont typeface="+mj-lt"/>
              <a:buAutoNum type="alphaLcPeriod"/>
            </a:pPr>
            <a:r>
              <a:rPr lang="en-CA" sz="2000" dirty="0">
                <a:solidFill>
                  <a:schemeClr val="accent6"/>
                </a:solidFill>
              </a:rPr>
              <a:t>Purpose</a:t>
            </a:r>
          </a:p>
          <a:p>
            <a:pPr marL="914400" lvl="1" indent="-457200" fontAlgn="base">
              <a:buFont typeface="+mj-lt"/>
              <a:buAutoNum type="alphaLcPeriod"/>
            </a:pPr>
            <a:r>
              <a:rPr lang="en-CA" sz="2000" dirty="0">
                <a:solidFill>
                  <a:schemeClr val="tx1"/>
                </a:solidFill>
              </a:rPr>
              <a:t>Coolness</a:t>
            </a:r>
          </a:p>
          <a:p>
            <a:pPr marL="914400" lvl="1" indent="-457200" fontAlgn="base">
              <a:buFont typeface="+mj-lt"/>
              <a:buAutoNum type="alphaLcPeriod"/>
            </a:pPr>
            <a:r>
              <a:rPr lang="en-CA" sz="2000" dirty="0">
                <a:solidFill>
                  <a:schemeClr val="tx1"/>
                </a:solidFill>
              </a:rPr>
              <a:t>Popularity</a:t>
            </a:r>
          </a:p>
          <a:p>
            <a:pPr marL="914400" lvl="1" indent="-457200" fontAlgn="base">
              <a:buFont typeface="+mj-lt"/>
              <a:buAutoNum type="alphaLcPeriod"/>
            </a:pPr>
            <a:r>
              <a:rPr lang="en-CA" sz="2000" dirty="0">
                <a:solidFill>
                  <a:schemeClr val="accent6"/>
                </a:solidFill>
              </a:rPr>
              <a:t>Alternatives</a:t>
            </a:r>
          </a:p>
          <a:p>
            <a:pPr marL="914400" lvl="1" indent="-457200" fontAlgn="base">
              <a:buFont typeface="+mj-lt"/>
              <a:buAutoNum type="alphaLcPeriod"/>
            </a:pPr>
            <a:r>
              <a:rPr lang="en-CA" sz="2000" dirty="0">
                <a:solidFill>
                  <a:schemeClr val="tx1"/>
                </a:solidFill>
              </a:rPr>
              <a:t>Fairness </a:t>
            </a:r>
          </a:p>
          <a:p>
            <a:pPr marL="457200" indent="-457200">
              <a:spcBef>
                <a:spcPts val="0"/>
              </a:spcBef>
              <a:buFont typeface="+mj-lt"/>
              <a:buAutoNum type="alphaLcPeriod"/>
            </a:pPr>
            <a:endParaRPr lang="en-CA" sz="2000" dirty="0">
              <a:solidFill>
                <a:schemeClr val="tx1"/>
              </a:solidFill>
            </a:endParaRPr>
          </a:p>
          <a:p>
            <a:pPr marL="342900" indent="-342900">
              <a:spcBef>
                <a:spcPts val="0"/>
              </a:spcBef>
              <a:buFont typeface="+mj-lt"/>
              <a:buAutoNum type="alphaLcPeriod"/>
            </a:pPr>
            <a:br>
              <a:rPr lang="en-CA" sz="1600" dirty="0"/>
            </a:br>
            <a:endParaRPr lang="en-US" sz="1600" dirty="0"/>
          </a:p>
          <a:p>
            <a:endParaRPr lang="en-US" dirty="0"/>
          </a:p>
        </p:txBody>
      </p:sp>
      <p:sp>
        <p:nvSpPr>
          <p:cNvPr id="3" name="Content Placeholder 2">
            <a:extLst>
              <a:ext uri="{FF2B5EF4-FFF2-40B4-BE49-F238E27FC236}">
                <a16:creationId xmlns:a16="http://schemas.microsoft.com/office/drawing/2014/main" id="{914DF0DD-5540-1A49-9FAC-0FB6FA12FDA0}"/>
              </a:ext>
            </a:extLst>
          </p:cNvPr>
          <p:cNvSpPr>
            <a:spLocks noGrp="1"/>
          </p:cNvSpPr>
          <p:nvPr>
            <p:ph sz="half" idx="13"/>
          </p:nvPr>
        </p:nvSpPr>
        <p:spPr/>
        <p:txBody>
          <a:bodyPr/>
          <a:lstStyle/>
          <a:p>
            <a:pPr marL="0" indent="0">
              <a:buNone/>
            </a:pPr>
            <a:r>
              <a:rPr lang="en-CA" sz="2000" dirty="0">
                <a:solidFill>
                  <a:schemeClr val="tx1"/>
                </a:solidFill>
                <a:latin typeface="+mj-lt"/>
              </a:rPr>
              <a:t>When considering fairness in the second step of the two-step test, each factor should be considered in isolation with no consideration of how the factors relate. </a:t>
            </a:r>
          </a:p>
          <a:p>
            <a:pPr marL="457200" indent="-457200">
              <a:buFont typeface="+mj-lt"/>
              <a:buAutoNum type="alphaLcPeriod"/>
            </a:pPr>
            <a:r>
              <a:rPr lang="en-CA" sz="2000" dirty="0">
                <a:solidFill>
                  <a:schemeClr val="tx1"/>
                </a:solidFill>
                <a:latin typeface="+mj-lt"/>
              </a:rPr>
              <a:t>True </a:t>
            </a:r>
          </a:p>
          <a:p>
            <a:pPr marL="457200" indent="-457200">
              <a:buFont typeface="+mj-lt"/>
              <a:buAutoNum type="alphaLcPeriod"/>
            </a:pPr>
            <a:r>
              <a:rPr lang="en-CA" sz="2000" dirty="0">
                <a:solidFill>
                  <a:schemeClr val="accent6"/>
                </a:solidFill>
                <a:latin typeface="+mj-lt"/>
              </a:rPr>
              <a:t>False</a:t>
            </a:r>
            <a:endParaRPr lang="en-CA" sz="2000" dirty="0">
              <a:solidFill>
                <a:schemeClr val="tx1"/>
              </a:solidFill>
              <a:latin typeface="+mj-lt"/>
            </a:endParaRPr>
          </a:p>
          <a:p>
            <a:pPr marL="0" indent="0">
              <a:buNone/>
            </a:pPr>
            <a:endParaRPr lang="en-US" sz="2000" dirty="0">
              <a:solidFill>
                <a:schemeClr val="tx1"/>
              </a:solidFill>
              <a:latin typeface="+mj-lt"/>
            </a:endParaRPr>
          </a:p>
        </p:txBody>
      </p:sp>
      <p:sp>
        <p:nvSpPr>
          <p:cNvPr id="4" name="Title 3">
            <a:extLst>
              <a:ext uri="{FF2B5EF4-FFF2-40B4-BE49-F238E27FC236}">
                <a16:creationId xmlns:a16="http://schemas.microsoft.com/office/drawing/2014/main" id="{9F748223-877C-7F45-9DBC-16320D54CFA3}"/>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756110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3D915E-A43E-D648-9631-DED91DEF199F}"/>
              </a:ext>
            </a:extLst>
          </p:cNvPr>
          <p:cNvSpPr>
            <a:spLocks noGrp="1"/>
          </p:cNvSpPr>
          <p:nvPr>
            <p:ph sz="half" idx="1"/>
          </p:nvPr>
        </p:nvSpPr>
        <p:spPr/>
        <p:txBody>
          <a:bodyPr/>
          <a:lstStyle/>
          <a:p>
            <a:pPr marL="0" indent="0">
              <a:buNone/>
            </a:pPr>
            <a:endParaRPr lang="en-CA" sz="2000" dirty="0">
              <a:solidFill>
                <a:schemeClr val="tx1"/>
              </a:solidFill>
            </a:endParaRPr>
          </a:p>
          <a:p>
            <a:pPr marL="0" indent="0">
              <a:buNone/>
            </a:pPr>
            <a:r>
              <a:rPr lang="en-CA" sz="2000" dirty="0">
                <a:solidFill>
                  <a:schemeClr val="tx1"/>
                </a:solidFill>
              </a:rPr>
              <a:t>You can only proceed to the second (considering the six factors) if you pass the first step (meeting at least one of the allowable purposes).</a:t>
            </a:r>
            <a:r>
              <a:rPr lang="en-CA" sz="2000" dirty="0">
                <a:solidFill>
                  <a:schemeClr val="accent6"/>
                </a:solidFill>
              </a:rPr>
              <a:t> </a:t>
            </a:r>
          </a:p>
          <a:p>
            <a:pPr marL="457200" indent="-457200">
              <a:buFont typeface="+mj-lt"/>
              <a:buAutoNum type="alphaLcPeriod"/>
            </a:pPr>
            <a:r>
              <a:rPr lang="en-CA" sz="2000" dirty="0">
                <a:solidFill>
                  <a:schemeClr val="accent6"/>
                </a:solidFill>
              </a:rPr>
              <a:t>True </a:t>
            </a:r>
            <a:endParaRPr lang="en-CA" sz="2000" dirty="0">
              <a:solidFill>
                <a:schemeClr val="tx1"/>
              </a:solidFill>
            </a:endParaRPr>
          </a:p>
          <a:p>
            <a:pPr marL="457200" indent="-457200">
              <a:buFont typeface="+mj-lt"/>
              <a:buAutoNum type="alphaLcPeriod"/>
            </a:pPr>
            <a:r>
              <a:rPr lang="en-CA" sz="2000" dirty="0">
                <a:solidFill>
                  <a:schemeClr val="tx1"/>
                </a:solidFill>
              </a:rPr>
              <a:t>False</a:t>
            </a:r>
          </a:p>
          <a:p>
            <a:endParaRPr lang="en-US" dirty="0"/>
          </a:p>
        </p:txBody>
      </p:sp>
      <p:sp>
        <p:nvSpPr>
          <p:cNvPr id="3" name="Content Placeholder 2">
            <a:extLst>
              <a:ext uri="{FF2B5EF4-FFF2-40B4-BE49-F238E27FC236}">
                <a16:creationId xmlns:a16="http://schemas.microsoft.com/office/drawing/2014/main" id="{58129ABA-AB5D-6D4A-A959-15359AB05BD8}"/>
              </a:ext>
            </a:extLst>
          </p:cNvPr>
          <p:cNvSpPr>
            <a:spLocks noGrp="1"/>
          </p:cNvSpPr>
          <p:nvPr>
            <p:ph sz="half" idx="13"/>
          </p:nvPr>
        </p:nvSpPr>
        <p:spPr>
          <a:xfrm>
            <a:off x="6338454" y="2144280"/>
            <a:ext cx="5181600" cy="4351338"/>
          </a:xfrm>
        </p:spPr>
        <p:txBody>
          <a:bodyPr/>
          <a:lstStyle/>
          <a:p>
            <a:pPr marL="0" indent="0" fontAlgn="base">
              <a:buNone/>
            </a:pPr>
            <a:r>
              <a:rPr lang="en-CA" sz="2000" dirty="0">
                <a:solidFill>
                  <a:schemeClr val="tx1"/>
                </a:solidFill>
              </a:rPr>
              <a:t>To conclude a fair dealing assessment you must have a minimum of how many factors weight towards fairness?</a:t>
            </a:r>
          </a:p>
          <a:p>
            <a:pPr marL="914400" lvl="1" indent="-457200" fontAlgn="base">
              <a:buFont typeface="+mj-lt"/>
              <a:buAutoNum type="alphaLcPeriod"/>
            </a:pPr>
            <a:r>
              <a:rPr lang="en-CA" sz="2000" dirty="0">
                <a:solidFill>
                  <a:schemeClr val="tx1"/>
                </a:solidFill>
              </a:rPr>
              <a:t>Three factors (50%)</a:t>
            </a:r>
          </a:p>
          <a:p>
            <a:pPr marL="914400" lvl="1" indent="-457200" fontAlgn="base">
              <a:buFont typeface="+mj-lt"/>
              <a:buAutoNum type="alphaLcPeriod"/>
            </a:pPr>
            <a:r>
              <a:rPr lang="en-CA" sz="2000" dirty="0">
                <a:solidFill>
                  <a:schemeClr val="tx1"/>
                </a:solidFill>
              </a:rPr>
              <a:t>Four factors (66%)</a:t>
            </a:r>
          </a:p>
          <a:p>
            <a:pPr marL="914400" lvl="1" indent="-457200" fontAlgn="base">
              <a:buFont typeface="+mj-lt"/>
              <a:buAutoNum type="alphaLcPeriod"/>
            </a:pPr>
            <a:r>
              <a:rPr lang="en-CA" sz="2000" dirty="0">
                <a:solidFill>
                  <a:schemeClr val="tx1"/>
                </a:solidFill>
              </a:rPr>
              <a:t>Six factors (100%)</a:t>
            </a:r>
          </a:p>
          <a:p>
            <a:pPr marL="914400" lvl="1" indent="-457200" fontAlgn="base">
              <a:buFont typeface="+mj-lt"/>
              <a:buAutoNum type="alphaLcPeriod"/>
            </a:pPr>
            <a:r>
              <a:rPr lang="en-CA" sz="2000" dirty="0">
                <a:solidFill>
                  <a:schemeClr val="accent6"/>
                </a:solidFill>
              </a:rPr>
              <a:t>There is no formula, checklist, or scorecard that involves considering all six factors and the relationship among them</a:t>
            </a:r>
          </a:p>
          <a:p>
            <a:endParaRPr lang="en-US" dirty="0"/>
          </a:p>
        </p:txBody>
      </p:sp>
      <p:sp>
        <p:nvSpPr>
          <p:cNvPr id="4" name="Title 3">
            <a:extLst>
              <a:ext uri="{FF2B5EF4-FFF2-40B4-BE49-F238E27FC236}">
                <a16:creationId xmlns:a16="http://schemas.microsoft.com/office/drawing/2014/main" id="{3F1B3E5C-4065-EE47-9EA3-6635DE169910}"/>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19064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B17DE3-B652-704E-8024-283C056939FB}"/>
              </a:ext>
            </a:extLst>
          </p:cNvPr>
          <p:cNvSpPr>
            <a:spLocks noGrp="1"/>
          </p:cNvSpPr>
          <p:nvPr>
            <p:ph type="body" sz="quarter" idx="15"/>
          </p:nvPr>
        </p:nvSpPr>
        <p:spPr>
          <a:xfrm>
            <a:off x="460663" y="1727360"/>
            <a:ext cx="11620500" cy="4250430"/>
          </a:xfrm>
        </p:spPr>
        <p:txBody>
          <a:bodyPr/>
          <a:lstStyle/>
          <a:p>
            <a:pPr marL="360000" indent="-457200"/>
            <a:endParaRPr lang="en-US" dirty="0"/>
          </a:p>
          <a:p>
            <a:pPr marL="360000" indent="-457200"/>
            <a:r>
              <a:rPr lang="en-US" dirty="0"/>
              <a:t>Canadian Association of University Teachers (2013). CAUT guidelines for the use of copyrighted material [pdf]. Retrieved from:</a:t>
            </a:r>
            <a:r>
              <a:rPr lang="en-CA" dirty="0">
                <a:hlinkClick r:id="rId3"/>
              </a:rPr>
              <a:t>https://www.caut.ca/docs/default-source/copyright/revised-caut-guidelines-for-the-use-of-copyrighted-material-(feb-2013).pdf</a:t>
            </a:r>
            <a:endParaRPr lang="en-US" dirty="0"/>
          </a:p>
          <a:p>
            <a:pPr marL="360000" indent="-457200"/>
            <a:r>
              <a:rPr lang="en-US" dirty="0"/>
              <a:t>Geist, M (2018). </a:t>
            </a:r>
            <a:r>
              <a:rPr lang="en-CA" dirty="0"/>
              <a:t>Why fair dealing safeguards freedom of expression: The case of the Vancouver aquarium [Blog post]. Retrieved from: </a:t>
            </a:r>
            <a:r>
              <a:rPr lang="en-CA" dirty="0">
                <a:hlinkClick r:id="rId4"/>
              </a:rPr>
              <a:t>http://www.michaelgeist.ca/tag/vancouver-aquarium/</a:t>
            </a:r>
            <a:endParaRPr lang="en-CA" dirty="0"/>
          </a:p>
          <a:p>
            <a:pPr marL="360000" indent="-457200"/>
            <a:r>
              <a:rPr lang="en-CA" dirty="0"/>
              <a:t>University of Alberta Copyright Office (n.d.). Fair dealing [webpage]. Retrieved from: </a:t>
            </a:r>
            <a:r>
              <a:rPr lang="en-CA" dirty="0">
                <a:hlinkClick r:id="rId5"/>
              </a:rPr>
              <a:t>https://www.ualberta.ca/faculty-and-staff/copyright/intro-to-copyright-law/fair-dealing/index.html</a:t>
            </a:r>
            <a:endParaRPr lang="en-CA" dirty="0"/>
          </a:p>
          <a:p>
            <a:pPr marL="360000" indent="-457200"/>
            <a:r>
              <a:rPr lang="en-CA" dirty="0"/>
              <a:t>University of Ottawa (n.d.). Fair dealing guidelines [webpage]. Retrieved from: </a:t>
            </a:r>
            <a:r>
              <a:rPr lang="en-CA" dirty="0">
                <a:hlinkClick r:id="rId6"/>
              </a:rPr>
              <a:t>https://copyright.uottawa.ca/what-is-copyright/exceptions-copyright/fair-dealing-guidelines</a:t>
            </a:r>
            <a:endParaRPr lang="en-US" dirty="0"/>
          </a:p>
          <a:p>
            <a:pPr marL="360000" indent="-457200"/>
            <a:r>
              <a:rPr lang="en-US" dirty="0"/>
              <a:t>University of Toronto Libraries (n.d.). Copyright basics and FAQs [pdf.] Retrieved from: </a:t>
            </a:r>
            <a:r>
              <a:rPr lang="en-CA" dirty="0">
                <a:hlinkClick r:id="rId7"/>
              </a:rPr>
              <a:t>https://onesearch.library.utoronto.ca/sites/default/files/copyright/basicsfaqs_092018.pdf</a:t>
            </a:r>
            <a:endParaRPr lang="en-CA" dirty="0"/>
          </a:p>
        </p:txBody>
      </p:sp>
    </p:spTree>
    <p:extLst>
      <p:ext uri="{BB962C8B-B14F-4D97-AF65-F5344CB8AC3E}">
        <p14:creationId xmlns:p14="http://schemas.microsoft.com/office/powerpoint/2010/main" val="85140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4345CC-9BBC-0B4E-92BC-404695378589}"/>
              </a:ext>
            </a:extLst>
          </p:cNvPr>
          <p:cNvSpPr>
            <a:spLocks noGrp="1"/>
          </p:cNvSpPr>
          <p:nvPr>
            <p:ph type="body" sz="quarter" idx="15"/>
          </p:nvPr>
        </p:nvSpPr>
        <p:spPr/>
        <p:txBody>
          <a:bodyPr/>
          <a:lstStyle/>
          <a:p>
            <a:pPr marL="360000" indent="-457200"/>
            <a:endParaRPr lang="en-CA" dirty="0"/>
          </a:p>
          <a:p>
            <a:pPr marL="360000" indent="-457200"/>
            <a:r>
              <a:rPr lang="en-CA" dirty="0"/>
              <a:t>Alberta (Education) </a:t>
            </a:r>
            <a:r>
              <a:rPr lang="en-CA" i="1" dirty="0"/>
              <a:t>v.</a:t>
            </a:r>
            <a:r>
              <a:rPr lang="en-CA" dirty="0"/>
              <a:t> Canadian Copyright Licensing Agency (Access Copyright), 2012 SCC 37, [2012] 2 S.C.R 345. Retrieved from: </a:t>
            </a:r>
            <a:r>
              <a:rPr lang="en-CA" dirty="0">
                <a:hlinkClick r:id="rId2"/>
              </a:rPr>
              <a:t>https://scc-csc.lexum.com/scc-csc/scc-csc/en/item/9997/index.do</a:t>
            </a:r>
            <a:endParaRPr lang="en-CA" dirty="0"/>
          </a:p>
          <a:p>
            <a:pPr marL="360000" indent="-457200"/>
            <a:endParaRPr lang="en-CA" dirty="0"/>
          </a:p>
          <a:p>
            <a:pPr marL="360000" indent="-457200" defTabSz="457200">
              <a:lnSpc>
                <a:spcPct val="100000"/>
              </a:lnSpc>
              <a:spcBef>
                <a:spcPts val="0"/>
              </a:spcBef>
              <a:defRPr/>
            </a:pPr>
            <a:r>
              <a:rPr lang="en-CA" i="1" dirty="0">
                <a:latin typeface="Arial" panose="020B0604020202020204" pitchFamily="34" charset="0"/>
                <a:cs typeface="Arial" panose="020B0604020202020204" pitchFamily="34" charset="0"/>
              </a:rPr>
              <a:t>CCH Canadian Ltd v. Law Society of Upper Canada</a:t>
            </a:r>
            <a:r>
              <a:rPr lang="en-CA" dirty="0">
                <a:latin typeface="Arial" panose="020B0604020202020204" pitchFamily="34" charset="0"/>
                <a:cs typeface="Arial" panose="020B0604020202020204" pitchFamily="34" charset="0"/>
              </a:rPr>
              <a:t>. 2004 SCC 13. [2004] 1 SCR 339. Retrieved from: </a:t>
            </a:r>
            <a:r>
              <a:rPr lang="en-CA" dirty="0">
                <a:solidFill>
                  <a:srgbClr val="E7E6E6">
                    <a:lumMod val="50000"/>
                  </a:srgbClr>
                </a:solidFill>
                <a:latin typeface="Arial" panose="020B0604020202020204" pitchFamily="34" charset="0"/>
                <a:cs typeface="Arial" panose="020B0604020202020204" pitchFamily="34" charset="0"/>
                <a:hlinkClick r:id="rId3"/>
              </a:rPr>
              <a:t>https://scc-csc.lexum.com/scc-csc/scc-csc/en/item/2125/index.do</a:t>
            </a:r>
            <a:endParaRPr lang="en-CA" dirty="0">
              <a:solidFill>
                <a:srgbClr val="E7E6E6">
                  <a:lumMod val="50000"/>
                </a:srgbClr>
              </a:solidFill>
              <a:latin typeface="Arial" panose="020B0604020202020204" pitchFamily="34" charset="0"/>
              <a:cs typeface="Arial" panose="020B0604020202020204" pitchFamily="34" charset="0"/>
            </a:endParaRPr>
          </a:p>
          <a:p>
            <a:pPr marL="360000" indent="-457200"/>
            <a:endParaRPr lang="en-CA" dirty="0"/>
          </a:p>
          <a:p>
            <a:pPr marL="360000" indent="-457200"/>
            <a:r>
              <a:rPr lang="en-CA" dirty="0"/>
              <a:t>Society of Composers, Authors and Music Publishers of Canada </a:t>
            </a:r>
            <a:r>
              <a:rPr lang="en-CA" i="1" dirty="0"/>
              <a:t>v.</a:t>
            </a:r>
            <a:r>
              <a:rPr lang="en-CA" dirty="0"/>
              <a:t> Bell Canada, 2012 SCC 36, [2012] 2 S.C.R. 326 Retrieved from: </a:t>
            </a:r>
            <a:r>
              <a:rPr lang="en-CA" dirty="0">
                <a:hlinkClick r:id="rId4"/>
              </a:rPr>
              <a:t>https://scc-csc.lexum.com/scc-csc/scc-csc/en/item/9996/index.do</a:t>
            </a:r>
            <a:endParaRPr lang="en-CA" dirty="0"/>
          </a:p>
          <a:p>
            <a:endParaRPr lang="en-US" dirty="0"/>
          </a:p>
        </p:txBody>
      </p:sp>
    </p:spTree>
    <p:extLst>
      <p:ext uri="{BB962C8B-B14F-4D97-AF65-F5344CB8AC3E}">
        <p14:creationId xmlns:p14="http://schemas.microsoft.com/office/powerpoint/2010/main" val="300973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10C9A7-592A-C34E-94A0-2892DB4A8934}"/>
              </a:ext>
            </a:extLst>
          </p:cNvPr>
          <p:cNvSpPr>
            <a:spLocks noGrp="1"/>
          </p:cNvSpPr>
          <p:nvPr>
            <p:ph type="body" sz="quarter" idx="15"/>
          </p:nvPr>
        </p:nvSpPr>
        <p:spPr>
          <a:xfrm>
            <a:off x="359403" y="1528343"/>
            <a:ext cx="12012706" cy="5163401"/>
          </a:xfrm>
        </p:spPr>
        <p:txBody>
          <a:bodyPr/>
          <a:lstStyle/>
          <a:p>
            <a:pPr marL="360000" indent="-457200"/>
            <a:r>
              <a:rPr lang="en-US" sz="1600" dirty="0" err="1"/>
              <a:t>Klankbeeld</a:t>
            </a:r>
            <a:r>
              <a:rPr lang="en-US" sz="1600" dirty="0"/>
              <a:t> (2011). Barrel organ of carousel.</a:t>
            </a:r>
            <a:r>
              <a:rPr lang="en-US" sz="1600" i="1" dirty="0"/>
              <a:t> </a:t>
            </a:r>
            <a:r>
              <a:rPr lang="en-US" sz="1600" i="1" dirty="0" err="1"/>
              <a:t>Freesound</a:t>
            </a:r>
            <a:r>
              <a:rPr lang="en-US" sz="1600" dirty="0"/>
              <a:t>. CC BY. Retrieved from: </a:t>
            </a:r>
            <a:r>
              <a:rPr lang="en-CA" sz="1600" dirty="0">
                <a:hlinkClick r:id="rId2"/>
              </a:rPr>
              <a:t>https://freesound.org/people/klankbeeld/sounds/120368/</a:t>
            </a:r>
            <a:endParaRPr lang="en-US" sz="1600" dirty="0">
              <a:latin typeface="Arial" panose="020B0604020202020204" pitchFamily="34" charset="0"/>
              <a:cs typeface="Arial" panose="020B0604020202020204" pitchFamily="34" charset="0"/>
            </a:endParaRPr>
          </a:p>
          <a:p>
            <a:pPr marL="360000" indent="-457200"/>
            <a:r>
              <a:rPr lang="en-US" sz="1600" dirty="0">
                <a:latin typeface="Arial" panose="020B0604020202020204" pitchFamily="34" charset="0"/>
                <a:cs typeface="Arial" panose="020B0604020202020204" pitchFamily="34" charset="0"/>
              </a:rPr>
              <a:t>Star and Anchor Design, US (n.d.). String lights. </a:t>
            </a:r>
            <a:r>
              <a:rPr lang="en-US" sz="1600" i="1" dirty="0">
                <a:latin typeface="Arial" panose="020B0604020202020204" pitchFamily="34" charset="0"/>
                <a:cs typeface="Arial" panose="020B0604020202020204" pitchFamily="34" charset="0"/>
              </a:rPr>
              <a:t>The Noun Project</a:t>
            </a:r>
            <a:r>
              <a:rPr lang="en-US" sz="1600" dirty="0">
                <a:latin typeface="Arial" panose="020B0604020202020204" pitchFamily="34" charset="0"/>
                <a:cs typeface="Arial" panose="020B0604020202020204" pitchFamily="34" charset="0"/>
              </a:rPr>
              <a:t>. CC BY. Retrieved from:  </a:t>
            </a:r>
            <a:r>
              <a:rPr lang="en-CA" sz="1600" dirty="0">
                <a:hlinkClick r:id="rId3"/>
              </a:rPr>
              <a:t>https://thenounproject.com/search/?q=lights%20string&amp;i=1797620</a:t>
            </a:r>
            <a:endParaRPr lang="en-CA" sz="1600" dirty="0"/>
          </a:p>
          <a:p>
            <a:pPr marL="360000" indent="-457200"/>
            <a:r>
              <a:rPr lang="en-CA" sz="1600" dirty="0"/>
              <a:t>Oliver Gomez, GB (n.d.). Cannon. </a:t>
            </a:r>
            <a:r>
              <a:rPr lang="en-CA" sz="1600" i="1" dirty="0"/>
              <a:t>The Noun Project. </a:t>
            </a:r>
            <a:r>
              <a:rPr lang="en-CA" sz="1600" dirty="0"/>
              <a:t>CC BY. Retrieved </a:t>
            </a:r>
            <a:r>
              <a:rPr lang="en-CA" sz="1600" dirty="0" err="1"/>
              <a:t>from:</a:t>
            </a:r>
            <a:r>
              <a:rPr lang="en-CA" sz="1600" dirty="0" err="1">
                <a:hlinkClick r:id="rId4"/>
              </a:rPr>
              <a:t>https</a:t>
            </a:r>
            <a:r>
              <a:rPr lang="en-CA" sz="1600" dirty="0">
                <a:hlinkClick r:id="rId4"/>
              </a:rPr>
              <a:t>://thenounproject.com/search/?q=cannon%20circus&amp;i=1252720</a:t>
            </a:r>
            <a:endParaRPr lang="en-CA" sz="1600" dirty="0"/>
          </a:p>
          <a:p>
            <a:r>
              <a:rPr lang="en-CA" sz="1600" dirty="0"/>
              <a:t>Isaac200000 (2013). Cannon1. </a:t>
            </a:r>
            <a:r>
              <a:rPr lang="en-CA" sz="1600" i="1" dirty="0" err="1"/>
              <a:t>Freesound</a:t>
            </a:r>
            <a:r>
              <a:rPr lang="en-CA" sz="1600" dirty="0"/>
              <a:t>. CC 0. Retrieved from: </a:t>
            </a:r>
            <a:r>
              <a:rPr lang="en-CA" sz="1600" dirty="0">
                <a:hlinkClick r:id="rId5"/>
              </a:rPr>
              <a:t>https://freesound.org/people/Isaac200000/sounds/184650/</a:t>
            </a:r>
            <a:endParaRPr lang="en-CA" sz="1600" dirty="0"/>
          </a:p>
          <a:p>
            <a:r>
              <a:rPr lang="en-CA" sz="1600" dirty="0" err="1"/>
              <a:t>Fabian_lm</a:t>
            </a:r>
            <a:r>
              <a:rPr lang="en-CA" sz="1600" dirty="0"/>
              <a:t> (2018). </a:t>
            </a:r>
            <a:r>
              <a:rPr lang="en-CA" sz="1600" dirty="0" err="1"/>
              <a:t>Circo</a:t>
            </a:r>
            <a:r>
              <a:rPr lang="en-CA" sz="1600" dirty="0"/>
              <a:t>/Circus. </a:t>
            </a:r>
            <a:r>
              <a:rPr lang="en-CA" sz="1600" i="1" dirty="0" err="1"/>
              <a:t>Freesound</a:t>
            </a:r>
            <a:r>
              <a:rPr lang="en-CA" sz="1600" i="1" dirty="0"/>
              <a:t>. </a:t>
            </a:r>
            <a:r>
              <a:rPr lang="en-CA" sz="1600" dirty="0"/>
              <a:t>CC BY NC. Retrieved from: </a:t>
            </a:r>
            <a:r>
              <a:rPr lang="en-CA" sz="1600" dirty="0">
                <a:hlinkClick r:id="rId6"/>
              </a:rPr>
              <a:t>https://freesound.org/people/fabian_lm/sounds/436437/</a:t>
            </a:r>
            <a:endParaRPr lang="en-CA" sz="1600" dirty="0"/>
          </a:p>
          <a:p>
            <a:pPr marL="360000" indent="-457200"/>
            <a:r>
              <a:rPr lang="en-CA" sz="1600" dirty="0" err="1"/>
              <a:t>LeftHandedGraffics</a:t>
            </a:r>
            <a:r>
              <a:rPr lang="en-CA" sz="1600" dirty="0"/>
              <a:t>, ES (n.d.). Equilibrist. The </a:t>
            </a:r>
            <a:r>
              <a:rPr lang="en-CA" sz="1600" i="1" dirty="0"/>
              <a:t>Noun Project</a:t>
            </a:r>
            <a:r>
              <a:rPr lang="en-CA" sz="1600" dirty="0"/>
              <a:t>. CC BY. Retrieved from: </a:t>
            </a:r>
            <a:r>
              <a:rPr lang="en-CA" sz="1600" dirty="0">
                <a:hlinkClick r:id="rId7"/>
              </a:rPr>
              <a:t>https://thenounproject.com/search/?q=tight%20rope%20walker&amp;i=44479</a:t>
            </a:r>
            <a:endParaRPr lang="en-CA" sz="1600" dirty="0"/>
          </a:p>
          <a:p>
            <a:pPr marL="360000" indent="-457200"/>
            <a:r>
              <a:rPr lang="en-CA" sz="1600" dirty="0"/>
              <a:t>Loïc Poivet, FR (n.d.). United kingdom flag. </a:t>
            </a:r>
            <a:r>
              <a:rPr lang="en-CA" sz="1600" i="1" dirty="0"/>
              <a:t>The Noun Project. </a:t>
            </a:r>
            <a:r>
              <a:rPr lang="en-CA" sz="1600" dirty="0"/>
              <a:t>CC BY. Retrieved from: </a:t>
            </a:r>
            <a:r>
              <a:rPr lang="en-CA" sz="1600" dirty="0">
                <a:hlinkClick r:id="rId8"/>
              </a:rPr>
              <a:t>https://thenounproject.com/search/?q=UK%20flag&amp;i=168361</a:t>
            </a:r>
            <a:endParaRPr lang="en-CA" sz="1600" dirty="0"/>
          </a:p>
          <a:p>
            <a:r>
              <a:rPr lang="en-CA" sz="1600" dirty="0" err="1"/>
              <a:t>Loïc</a:t>
            </a:r>
            <a:r>
              <a:rPr lang="en-CA" sz="1600" dirty="0"/>
              <a:t> </a:t>
            </a:r>
            <a:r>
              <a:rPr lang="en-CA" sz="1600" dirty="0" err="1"/>
              <a:t>Poivet</a:t>
            </a:r>
            <a:r>
              <a:rPr lang="en-CA" sz="1600" dirty="0"/>
              <a:t>, FR (n.d.). Canada. </a:t>
            </a:r>
            <a:r>
              <a:rPr lang="en-CA" sz="1600" i="1" dirty="0"/>
              <a:t>The Noun Project. </a:t>
            </a:r>
            <a:r>
              <a:rPr lang="en-CA" sz="1600" dirty="0"/>
              <a:t>CC BY. Retrieved from:</a:t>
            </a:r>
            <a:r>
              <a:rPr lang="en-CA" sz="1600" i="1" dirty="0"/>
              <a:t> </a:t>
            </a:r>
            <a:r>
              <a:rPr lang="en-CA" sz="1600" dirty="0">
                <a:hlinkClick r:id="rId9"/>
              </a:rPr>
              <a:t>https://thenounproject.com/term/canada/78131/</a:t>
            </a:r>
            <a:endParaRPr lang="en-CA" sz="1600" i="1" dirty="0"/>
          </a:p>
          <a:p>
            <a:pPr marL="360000" indent="-457200"/>
            <a:r>
              <a:rPr lang="en-US" sz="1600" dirty="0"/>
              <a:t>Made, AU (n.d.). Carnival game. </a:t>
            </a:r>
            <a:r>
              <a:rPr lang="en-US" sz="1600" i="1" dirty="0"/>
              <a:t>The Noun Project. </a:t>
            </a:r>
            <a:r>
              <a:rPr lang="en-US" sz="1600" dirty="0"/>
              <a:t>CC BY. Retrieved from: </a:t>
            </a:r>
            <a:r>
              <a:rPr lang="en-CA" sz="1600" dirty="0">
                <a:hlinkClick r:id="rId10"/>
              </a:rPr>
              <a:t>https://thenounproject.com/search/?q=carnival%20game&amp;i=1175829</a:t>
            </a:r>
            <a:endParaRPr lang="en-CA" sz="1600" dirty="0"/>
          </a:p>
          <a:p>
            <a:r>
              <a:rPr lang="en-CA" sz="1600" dirty="0" err="1"/>
              <a:t>Adnen</a:t>
            </a:r>
            <a:r>
              <a:rPr lang="en-CA" sz="1600" dirty="0"/>
              <a:t> Kadri (n.d.). Hammer. </a:t>
            </a:r>
            <a:r>
              <a:rPr lang="en-CA" sz="1600" i="1" dirty="0"/>
              <a:t>The Noun Project</a:t>
            </a:r>
            <a:r>
              <a:rPr lang="en-CA" sz="1600" dirty="0"/>
              <a:t>. CC BY. Retrieved from: </a:t>
            </a:r>
            <a:r>
              <a:rPr lang="en-CA" sz="1600" dirty="0">
                <a:hlinkClick r:id="rId11"/>
              </a:rPr>
              <a:t>https://thenounproject.com/search/?q=hammer&amp;i=1248131</a:t>
            </a:r>
            <a:endParaRPr lang="en-CA" sz="1600" dirty="0"/>
          </a:p>
        </p:txBody>
      </p:sp>
    </p:spTree>
    <p:extLst>
      <p:ext uri="{BB962C8B-B14F-4D97-AF65-F5344CB8AC3E}">
        <p14:creationId xmlns:p14="http://schemas.microsoft.com/office/powerpoint/2010/main" val="3001383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10C9A7-592A-C34E-94A0-2892DB4A8934}"/>
              </a:ext>
            </a:extLst>
          </p:cNvPr>
          <p:cNvSpPr>
            <a:spLocks noGrp="1"/>
          </p:cNvSpPr>
          <p:nvPr>
            <p:ph type="body" sz="quarter" idx="15"/>
          </p:nvPr>
        </p:nvSpPr>
        <p:spPr>
          <a:xfrm>
            <a:off x="341313" y="1536123"/>
            <a:ext cx="11582400" cy="4624857"/>
          </a:xfrm>
        </p:spPr>
        <p:txBody>
          <a:bodyPr/>
          <a:lstStyle/>
          <a:p>
            <a:pPr marL="360000" indent="-457200">
              <a:lnSpc>
                <a:spcPct val="100000"/>
              </a:lnSpc>
            </a:pPr>
            <a:r>
              <a:rPr lang="en-CA" sz="1600" dirty="0">
                <a:latin typeface="Arial" panose="020B0604020202020204" pitchFamily="34" charset="0"/>
                <a:cs typeface="Arial" panose="020B0604020202020204" pitchFamily="34" charset="0"/>
              </a:rPr>
              <a:t>Deleted_user_7146007(2017). Ringing metal bell. </a:t>
            </a:r>
            <a:r>
              <a:rPr lang="en-CA" sz="1600" dirty="0" err="1">
                <a:latin typeface="Arial" panose="020B0604020202020204" pitchFamily="34" charset="0"/>
                <a:cs typeface="Arial" panose="020B0604020202020204" pitchFamily="34" charset="0"/>
              </a:rPr>
              <a:t>Freesound</a:t>
            </a:r>
            <a:r>
              <a:rPr lang="en-CA" sz="1600" dirty="0">
                <a:latin typeface="Arial" panose="020B0604020202020204" pitchFamily="34" charset="0"/>
                <a:cs typeface="Arial" panose="020B0604020202020204" pitchFamily="34" charset="0"/>
              </a:rPr>
              <a:t>. CC 0. Retrieved from: </a:t>
            </a:r>
            <a:r>
              <a:rPr lang="en-CA" sz="1600" dirty="0">
                <a:hlinkClick r:id="rId2"/>
              </a:rPr>
              <a:t>https://freesound.org/people/deleted_user_7146007/sounds/383900/</a:t>
            </a:r>
            <a:endParaRPr lang="en-CA" sz="1600" dirty="0">
              <a:latin typeface="Arial" panose="020B0604020202020204" pitchFamily="34" charset="0"/>
              <a:cs typeface="Arial" panose="020B0604020202020204" pitchFamily="34" charset="0"/>
            </a:endParaRPr>
          </a:p>
          <a:p>
            <a:pPr>
              <a:lnSpc>
                <a:spcPct val="100000"/>
              </a:lnSpc>
            </a:pPr>
            <a:r>
              <a:rPr lang="en-CA" sz="1600" dirty="0" err="1">
                <a:latin typeface="Arial" panose="020B0604020202020204" pitchFamily="34" charset="0"/>
                <a:cs typeface="Arial" panose="020B0604020202020204" pitchFamily="34" charset="0"/>
              </a:rPr>
              <a:t>Dezign</a:t>
            </a:r>
            <a:r>
              <a:rPr lang="en-CA" sz="1600" dirty="0">
                <a:latin typeface="Arial" panose="020B0604020202020204" pitchFamily="34" charset="0"/>
                <a:cs typeface="Arial" panose="020B0604020202020204" pitchFamily="34" charset="0"/>
              </a:rPr>
              <a:t>, Ruslan. (n.d.). Target. </a:t>
            </a:r>
            <a:r>
              <a:rPr lang="en-CA" sz="1600" i="1" dirty="0">
                <a:latin typeface="Arial" panose="020B0604020202020204" pitchFamily="34" charset="0"/>
                <a:cs typeface="Arial" panose="020B0604020202020204" pitchFamily="34" charset="0"/>
              </a:rPr>
              <a:t>The Noun Project</a:t>
            </a:r>
            <a:r>
              <a:rPr lang="en-CA" sz="1600" dirty="0">
                <a:latin typeface="Arial" panose="020B0604020202020204" pitchFamily="34" charset="0"/>
                <a:cs typeface="Arial" panose="020B0604020202020204" pitchFamily="34" charset="0"/>
              </a:rPr>
              <a:t>. CC BY. </a:t>
            </a:r>
            <a:r>
              <a:rPr lang="en-US" sz="1600" dirty="0">
                <a:latin typeface="Arial" panose="020B0604020202020204" pitchFamily="34" charset="0"/>
                <a:cs typeface="Arial" panose="020B0604020202020204" pitchFamily="34" charset="0"/>
              </a:rPr>
              <a:t>Retrieved from: </a:t>
            </a:r>
            <a:r>
              <a:rPr lang="en-CA" sz="1600" dirty="0">
                <a:hlinkClick r:id="rId3"/>
              </a:rPr>
              <a:t>https://thenounproject.com/icon/1005058/</a:t>
            </a:r>
            <a:endParaRPr lang="en-CA" sz="1600" dirty="0"/>
          </a:p>
          <a:p>
            <a:pPr>
              <a:lnSpc>
                <a:spcPct val="100000"/>
              </a:lnSpc>
            </a:pPr>
            <a:r>
              <a:rPr lang="en-CA" sz="1600" dirty="0">
                <a:latin typeface="Arial" panose="020B0604020202020204" pitchFamily="34" charset="0"/>
                <a:cs typeface="Arial" panose="020B0604020202020204" pitchFamily="34" charset="0"/>
              </a:rPr>
              <a:t>ATOM, TH. (n.d.). Copy. </a:t>
            </a:r>
            <a:r>
              <a:rPr lang="en-CA" sz="1600" i="1" dirty="0">
                <a:latin typeface="Arial" panose="020B0604020202020204" pitchFamily="34" charset="0"/>
                <a:cs typeface="Arial" panose="020B0604020202020204" pitchFamily="34" charset="0"/>
              </a:rPr>
              <a:t>The Noun Project</a:t>
            </a:r>
            <a:r>
              <a:rPr lang="en-CA" sz="1600" dirty="0">
                <a:latin typeface="Arial" panose="020B0604020202020204" pitchFamily="34" charset="0"/>
                <a:cs typeface="Arial" panose="020B0604020202020204" pitchFamily="34" charset="0"/>
              </a:rPr>
              <a:t>. CC BY.</a:t>
            </a:r>
            <a:r>
              <a:rPr lang="en-US" sz="1600" dirty="0">
                <a:latin typeface="Arial" panose="020B0604020202020204" pitchFamily="34" charset="0"/>
                <a:cs typeface="Arial" panose="020B0604020202020204" pitchFamily="34" charset="0"/>
              </a:rPr>
              <a:t> Retrieved from:</a:t>
            </a:r>
            <a:r>
              <a:rPr lang="en-CA" sz="1600" dirty="0">
                <a:solidFill>
                  <a:schemeClr val="tx1"/>
                </a:solidFill>
                <a:latin typeface="Arial" panose="020B0604020202020204" pitchFamily="34" charset="0"/>
                <a:cs typeface="Arial" panose="020B0604020202020204" pitchFamily="34" charset="0"/>
              </a:rPr>
              <a:t> </a:t>
            </a:r>
            <a:r>
              <a:rPr lang="en-CA" sz="1600" dirty="0">
                <a:latin typeface="Arial" panose="020B0604020202020204" pitchFamily="34" charset="0"/>
                <a:cs typeface="Arial" panose="020B0604020202020204" pitchFamily="34" charset="0"/>
                <a:hlinkClick r:id="rId4"/>
              </a:rPr>
              <a:t>https://thenounproject.com/search/?q=copy&amp;i=1474212</a:t>
            </a:r>
            <a:endParaRPr lang="en-CA" sz="1600" dirty="0">
              <a:solidFill>
                <a:srgbClr val="FF0000"/>
              </a:solidFill>
              <a:latin typeface="Arial" panose="020B0604020202020204" pitchFamily="34" charset="0"/>
              <a:cs typeface="Arial" panose="020B0604020202020204" pitchFamily="34" charset="0"/>
            </a:endParaRPr>
          </a:p>
          <a:p>
            <a:pPr marL="360000" indent="-457200">
              <a:lnSpc>
                <a:spcPct val="100000"/>
              </a:lnSpc>
            </a:pPr>
            <a:r>
              <a:rPr lang="az-Cyrl-AZ" sz="1600" dirty="0">
                <a:latin typeface="Arial" panose="020B0604020202020204" pitchFamily="34" charset="0"/>
                <a:cs typeface="Arial" panose="020B0604020202020204" pitchFamily="34" charset="0"/>
              </a:rPr>
              <a:t>Тимур Минвалеев, </a:t>
            </a:r>
            <a:r>
              <a:rPr lang="en-CA" sz="1600" dirty="0">
                <a:latin typeface="Arial" panose="020B0604020202020204" pitchFamily="34" charset="0"/>
                <a:cs typeface="Arial" panose="020B0604020202020204" pitchFamily="34" charset="0"/>
              </a:rPr>
              <a:t>RU. (n.d.). Percent. </a:t>
            </a:r>
            <a:r>
              <a:rPr lang="en-CA" sz="1600" i="1" dirty="0">
                <a:latin typeface="Arial" panose="020B0604020202020204" pitchFamily="34" charset="0"/>
                <a:cs typeface="Arial" panose="020B0604020202020204" pitchFamily="34" charset="0"/>
              </a:rPr>
              <a:t>The Noun Project</a:t>
            </a:r>
            <a:r>
              <a:rPr lang="en-CA" sz="1600" dirty="0">
                <a:latin typeface="Arial" panose="020B0604020202020204" pitchFamily="34" charset="0"/>
                <a:cs typeface="Arial" panose="020B0604020202020204" pitchFamily="34" charset="0"/>
              </a:rPr>
              <a:t>. CC BY. </a:t>
            </a:r>
            <a:r>
              <a:rPr lang="en-US" sz="1600" dirty="0">
                <a:latin typeface="Arial" panose="020B0604020202020204" pitchFamily="34" charset="0"/>
                <a:cs typeface="Arial" panose="020B0604020202020204" pitchFamily="34" charset="0"/>
              </a:rPr>
              <a:t>Retrieved from: </a:t>
            </a:r>
            <a:r>
              <a:rPr lang="en-CA" sz="1600" dirty="0">
                <a:latin typeface="Arial" panose="020B0604020202020204" pitchFamily="34" charset="0"/>
                <a:cs typeface="Arial" panose="020B0604020202020204" pitchFamily="34" charset="0"/>
                <a:hlinkClick r:id="rId5"/>
              </a:rPr>
              <a:t>https://thenounproject.com/search/?q=percent&amp;i=397874</a:t>
            </a:r>
            <a:endParaRPr lang="en-CA" sz="1600" dirty="0">
              <a:latin typeface="Arial" panose="020B0604020202020204" pitchFamily="34" charset="0"/>
              <a:cs typeface="Arial" panose="020B0604020202020204" pitchFamily="34" charset="0"/>
            </a:endParaRPr>
          </a:p>
          <a:p>
            <a:pPr marL="360000" indent="-457200">
              <a:lnSpc>
                <a:spcPct val="100000"/>
              </a:lnSpc>
            </a:pPr>
            <a:r>
              <a:rPr lang="en-CA" sz="1600" dirty="0">
                <a:latin typeface="Arial" panose="020B0604020202020204" pitchFamily="34" charset="0"/>
                <a:cs typeface="Arial" panose="020B0604020202020204" pitchFamily="34" charset="0"/>
              </a:rPr>
              <a:t>ATOM, TH. (n.d.). Copy. </a:t>
            </a:r>
            <a:r>
              <a:rPr lang="en-CA" sz="1600" i="1" dirty="0">
                <a:latin typeface="Arial" panose="020B0604020202020204" pitchFamily="34" charset="0"/>
                <a:cs typeface="Arial" panose="020B0604020202020204" pitchFamily="34" charset="0"/>
              </a:rPr>
              <a:t>The Noun Project</a:t>
            </a:r>
            <a:r>
              <a:rPr lang="en-CA" sz="1600" dirty="0">
                <a:latin typeface="Arial" panose="020B0604020202020204" pitchFamily="34" charset="0"/>
                <a:cs typeface="Arial" panose="020B0604020202020204" pitchFamily="34" charset="0"/>
              </a:rPr>
              <a:t>. CC BY.</a:t>
            </a:r>
            <a:r>
              <a:rPr lang="en-CA" sz="1600" dirty="0">
                <a:solidFill>
                  <a:schemeClr val="tx1"/>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Retrieved from: </a:t>
            </a:r>
            <a:r>
              <a:rPr lang="en-CA" sz="1600" dirty="0">
                <a:latin typeface="Arial" panose="020B0604020202020204" pitchFamily="34" charset="0"/>
                <a:cs typeface="Arial" panose="020B0604020202020204" pitchFamily="34" charset="0"/>
                <a:hlinkClick r:id="rId4"/>
              </a:rPr>
              <a:t>https://thenounproject.com/search/?q=copy&amp;i=1474212</a:t>
            </a:r>
            <a:endParaRPr lang="en-CA" sz="1600" dirty="0">
              <a:solidFill>
                <a:srgbClr val="FF0000"/>
              </a:solidFill>
              <a:latin typeface="Arial" panose="020B0604020202020204" pitchFamily="34" charset="0"/>
              <a:cs typeface="Arial" panose="020B0604020202020204" pitchFamily="34" charset="0"/>
            </a:endParaRPr>
          </a:p>
          <a:p>
            <a:pPr marL="360000" indent="-457200">
              <a:lnSpc>
                <a:spcPct val="100000"/>
              </a:lnSpc>
            </a:pPr>
            <a:r>
              <a:rPr lang="az-Cyrl-AZ" sz="1600" dirty="0">
                <a:latin typeface="Arial" panose="020B0604020202020204" pitchFamily="34" charset="0"/>
                <a:cs typeface="Arial" panose="020B0604020202020204" pitchFamily="34" charset="0"/>
              </a:rPr>
              <a:t>Тимур Минвалеев, </a:t>
            </a:r>
            <a:r>
              <a:rPr lang="en-CA" sz="1600" dirty="0">
                <a:latin typeface="Arial" panose="020B0604020202020204" pitchFamily="34" charset="0"/>
                <a:cs typeface="Arial" panose="020B0604020202020204" pitchFamily="34" charset="0"/>
              </a:rPr>
              <a:t>RU. (n.d.). Percent. </a:t>
            </a:r>
            <a:r>
              <a:rPr lang="en-CA" sz="1600" i="1" dirty="0">
                <a:latin typeface="Arial" panose="020B0604020202020204" pitchFamily="34" charset="0"/>
                <a:cs typeface="Arial" panose="020B0604020202020204" pitchFamily="34" charset="0"/>
              </a:rPr>
              <a:t>The Noun Project</a:t>
            </a:r>
            <a:r>
              <a:rPr lang="en-CA" sz="1600" dirty="0">
                <a:latin typeface="Arial" panose="020B0604020202020204" pitchFamily="34" charset="0"/>
                <a:cs typeface="Arial" panose="020B0604020202020204" pitchFamily="34" charset="0"/>
              </a:rPr>
              <a:t>. CC BY. </a:t>
            </a:r>
            <a:r>
              <a:rPr lang="en-US" sz="1600" dirty="0">
                <a:latin typeface="Arial" panose="020B0604020202020204" pitchFamily="34" charset="0"/>
                <a:cs typeface="Arial" panose="020B0604020202020204" pitchFamily="34" charset="0"/>
              </a:rPr>
              <a:t> Retrieved from: </a:t>
            </a:r>
            <a:r>
              <a:rPr lang="en-CA" sz="1600" dirty="0">
                <a:latin typeface="Arial" panose="020B0604020202020204" pitchFamily="34" charset="0"/>
                <a:cs typeface="Arial" panose="020B0604020202020204" pitchFamily="34" charset="0"/>
                <a:hlinkClick r:id="rId5"/>
              </a:rPr>
              <a:t>https://thenounproject.com/search/?q=percent&amp;i=397874</a:t>
            </a:r>
            <a:endParaRPr lang="en-US" sz="1600" dirty="0">
              <a:latin typeface="Arial" panose="020B0604020202020204" pitchFamily="34" charset="0"/>
              <a:cs typeface="Arial" panose="020B0604020202020204" pitchFamily="34" charset="0"/>
            </a:endParaRPr>
          </a:p>
          <a:p>
            <a:pPr marL="360000" indent="-457200"/>
            <a:r>
              <a:rPr lang="en-US" sz="1600" dirty="0" err="1">
                <a:latin typeface="Arial" panose="020B0604020202020204" pitchFamily="34" charset="0"/>
                <a:cs typeface="Arial" panose="020B0604020202020204" pitchFamily="34" charset="0"/>
              </a:rPr>
              <a:t>Farais</a:t>
            </a:r>
            <a:r>
              <a:rPr lang="en-US" sz="1600" dirty="0">
                <a:latin typeface="Arial" panose="020B0604020202020204" pitchFamily="34" charset="0"/>
                <a:cs typeface="Arial" panose="020B0604020202020204" pitchFamily="34" charset="0"/>
              </a:rPr>
              <a:t>, B, CL. (n.d.). Decision. </a:t>
            </a:r>
            <a:r>
              <a:rPr lang="en-US" sz="1600" i="1" dirty="0">
                <a:latin typeface="Arial" panose="020B0604020202020204" pitchFamily="34" charset="0"/>
                <a:cs typeface="Arial" panose="020B0604020202020204" pitchFamily="34" charset="0"/>
              </a:rPr>
              <a:t>The Noun Project</a:t>
            </a:r>
            <a:r>
              <a:rPr lang="en-US" sz="1600" dirty="0">
                <a:latin typeface="Arial" panose="020B0604020202020204" pitchFamily="34" charset="0"/>
                <a:cs typeface="Arial" panose="020B0604020202020204" pitchFamily="34" charset="0"/>
              </a:rPr>
              <a:t>. CC BY.</a:t>
            </a:r>
            <a:r>
              <a:rPr lang="en-US" sz="1600" dirty="0">
                <a:solidFill>
                  <a:schemeClr val="tx1"/>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Retrieved from: </a:t>
            </a:r>
            <a:r>
              <a:rPr lang="en-CA" sz="1600" dirty="0">
                <a:latin typeface="Arial" panose="020B0604020202020204" pitchFamily="34" charset="0"/>
                <a:cs typeface="Arial" panose="020B0604020202020204" pitchFamily="34" charset="0"/>
                <a:hlinkClick r:id="rId6"/>
              </a:rPr>
              <a:t>https://thenounproject.com/search/?q=alternatives&amp;i=1074053</a:t>
            </a:r>
            <a:endParaRPr lang="en-US" sz="1600" dirty="0">
              <a:latin typeface="Arial" panose="020B0604020202020204" pitchFamily="34" charset="0"/>
              <a:cs typeface="Arial" panose="020B0604020202020204" pitchFamily="34" charset="0"/>
            </a:endParaRPr>
          </a:p>
          <a:p>
            <a:pPr marL="360000" indent="-457200">
              <a:lnSpc>
                <a:spcPct val="100000"/>
              </a:lnSpc>
            </a:pPr>
            <a:r>
              <a:rPr lang="en-CA" sz="1600" dirty="0">
                <a:latin typeface="Arial" panose="020B0604020202020204" pitchFamily="34" charset="0"/>
                <a:cs typeface="Arial" panose="020B0604020202020204" pitchFamily="34" charset="0"/>
              </a:rPr>
              <a:t>AFY Studio, ID. (n.d.). Leaf. </a:t>
            </a:r>
            <a:r>
              <a:rPr lang="en-CA" sz="1600" i="1" dirty="0">
                <a:latin typeface="Arial" panose="020B0604020202020204" pitchFamily="34" charset="0"/>
                <a:cs typeface="Arial" panose="020B0604020202020204" pitchFamily="34" charset="0"/>
              </a:rPr>
              <a:t>The Noun Project</a:t>
            </a:r>
            <a:r>
              <a:rPr lang="en-CA" sz="1600" dirty="0">
                <a:latin typeface="Arial" panose="020B0604020202020204" pitchFamily="34" charset="0"/>
                <a:cs typeface="Arial" panose="020B0604020202020204" pitchFamily="34" charset="0"/>
              </a:rPr>
              <a:t>. CC BY. </a:t>
            </a:r>
            <a:r>
              <a:rPr lang="en-US" sz="1600" dirty="0">
                <a:latin typeface="Arial" panose="020B0604020202020204" pitchFamily="34" charset="0"/>
                <a:cs typeface="Arial" panose="020B0604020202020204" pitchFamily="34" charset="0"/>
              </a:rPr>
              <a:t>Retrieved from: </a:t>
            </a:r>
            <a:r>
              <a:rPr lang="en-CA" sz="1600" dirty="0">
                <a:latin typeface="Arial" panose="020B0604020202020204" pitchFamily="34" charset="0"/>
                <a:cs typeface="Arial" panose="020B0604020202020204" pitchFamily="34" charset="0"/>
                <a:hlinkClick r:id="rId7"/>
              </a:rPr>
              <a:t>https://thenounproject.com/AFYstudio/uploads/?i=1737325</a:t>
            </a:r>
            <a:endParaRPr lang="en-US" sz="1600" dirty="0"/>
          </a:p>
          <a:p>
            <a:pPr marL="360000" indent="-457200"/>
            <a:r>
              <a:rPr lang="en-CA" sz="1600" dirty="0" err="1">
                <a:latin typeface="Arial" panose="020B0604020202020204" pitchFamily="34" charset="0"/>
                <a:cs typeface="Arial" panose="020B0604020202020204" pitchFamily="34" charset="0"/>
              </a:rPr>
              <a:t>Cresnar</a:t>
            </a:r>
            <a:r>
              <a:rPr lang="en-CA" sz="1600" dirty="0">
                <a:latin typeface="Arial" panose="020B0604020202020204" pitchFamily="34" charset="0"/>
                <a:cs typeface="Arial" panose="020B0604020202020204" pitchFamily="34" charset="0"/>
              </a:rPr>
              <a:t>, Gregor. (n.d.). Dollar sign. </a:t>
            </a:r>
            <a:r>
              <a:rPr lang="en-CA" sz="1600" i="1" dirty="0">
                <a:latin typeface="Arial" panose="020B0604020202020204" pitchFamily="34" charset="0"/>
                <a:cs typeface="Arial" panose="020B0604020202020204" pitchFamily="34" charset="0"/>
              </a:rPr>
              <a:t>The Noun Project</a:t>
            </a:r>
            <a:r>
              <a:rPr lang="en-CA" sz="1600" dirty="0">
                <a:latin typeface="Arial" panose="020B0604020202020204" pitchFamily="34" charset="0"/>
                <a:cs typeface="Arial" panose="020B0604020202020204" pitchFamily="34" charset="0"/>
              </a:rPr>
              <a:t>. CC BY.</a:t>
            </a:r>
            <a:r>
              <a:rPr lang="en-CA" sz="1600" dirty="0">
                <a:solidFill>
                  <a:schemeClr val="tx1"/>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Retrieved from: </a:t>
            </a:r>
            <a:r>
              <a:rPr lang="en-CA" sz="1600" dirty="0">
                <a:latin typeface="Arial" panose="020B0604020202020204" pitchFamily="34" charset="0"/>
                <a:cs typeface="Arial" panose="020B0604020202020204" pitchFamily="34" charset="0"/>
                <a:hlinkClick r:id="rId8"/>
              </a:rPr>
              <a:t>https://thenounproject.com/search/?q=dollar%20sign&amp;i=171145</a:t>
            </a:r>
            <a:endParaRPr lang="en-CA" sz="1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98899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DB9DBA-CAE6-C04E-9D8E-BAE7887CBFF3}"/>
              </a:ext>
            </a:extLst>
          </p:cNvPr>
          <p:cNvSpPr>
            <a:spLocks noGrp="1"/>
          </p:cNvSpPr>
          <p:nvPr>
            <p:ph type="body" sz="quarter" idx="15"/>
          </p:nvPr>
        </p:nvSpPr>
        <p:spPr>
          <a:xfrm>
            <a:off x="405659" y="1535635"/>
            <a:ext cx="11661650" cy="4250430"/>
          </a:xfrm>
        </p:spPr>
        <p:txBody>
          <a:bodyPr/>
          <a:lstStyle/>
          <a:p>
            <a:pPr marL="360000" indent="-457200"/>
            <a:r>
              <a:rPr lang="en-CA" sz="1600" dirty="0">
                <a:latin typeface="Arial" panose="020B0604020202020204" pitchFamily="34" charset="0"/>
                <a:cs typeface="Arial" panose="020B0604020202020204" pitchFamily="34" charset="0"/>
              </a:rPr>
              <a:t>Viktor </a:t>
            </a:r>
            <a:r>
              <a:rPr lang="en-CA" sz="1600" dirty="0" err="1">
                <a:latin typeface="Arial" panose="020B0604020202020204" pitchFamily="34" charset="0"/>
                <a:cs typeface="Arial" panose="020B0604020202020204" pitchFamily="34" charset="0"/>
              </a:rPr>
              <a:t>Vorobyev</a:t>
            </a:r>
            <a:r>
              <a:rPr lang="en-CA" sz="1600" dirty="0">
                <a:latin typeface="Arial" panose="020B0604020202020204" pitchFamily="34" charset="0"/>
                <a:cs typeface="Arial" panose="020B0604020202020204" pitchFamily="34" charset="0"/>
              </a:rPr>
              <a:t> (n.d.). Clock.</a:t>
            </a:r>
            <a:r>
              <a:rPr lang="en-CA" sz="1600" i="1" dirty="0">
                <a:latin typeface="Arial" panose="020B0604020202020204" pitchFamily="34" charset="0"/>
                <a:cs typeface="Arial" panose="020B0604020202020204" pitchFamily="34" charset="0"/>
              </a:rPr>
              <a:t> The Noun Project. </a:t>
            </a:r>
            <a:r>
              <a:rPr lang="en-CA" sz="1600" dirty="0">
                <a:latin typeface="Arial" panose="020B0604020202020204" pitchFamily="34" charset="0"/>
                <a:cs typeface="Arial" panose="020B0604020202020204" pitchFamily="34" charset="0"/>
              </a:rPr>
              <a:t>CC BY. Retrieved from: </a:t>
            </a:r>
            <a:r>
              <a:rPr lang="en-CA" sz="1600" dirty="0">
                <a:hlinkClick r:id="rId3"/>
              </a:rPr>
              <a:t>https://thenounproject.com/search/?q=time%20limit&amp;i=635969</a:t>
            </a:r>
            <a:endParaRPr lang="en-CA" sz="1600" dirty="0">
              <a:latin typeface="Arial" panose="020B0604020202020204" pitchFamily="34" charset="0"/>
              <a:cs typeface="Arial" panose="020B0604020202020204" pitchFamily="34" charset="0"/>
            </a:endParaRPr>
          </a:p>
          <a:p>
            <a:pPr marL="360000" indent="-457200"/>
            <a:r>
              <a:rPr lang="en-CA" sz="1600" dirty="0" err="1">
                <a:latin typeface="Arial" panose="020B0604020202020204" pitchFamily="34" charset="0"/>
                <a:cs typeface="Arial" panose="020B0604020202020204" pitchFamily="34" charset="0"/>
              </a:rPr>
              <a:t>Lnhi</a:t>
            </a:r>
            <a:r>
              <a:rPr lang="en-CA" sz="1600" dirty="0">
                <a:latin typeface="Arial" panose="020B0604020202020204" pitchFamily="34" charset="0"/>
                <a:cs typeface="Arial" panose="020B0604020202020204" pitchFamily="34" charset="0"/>
              </a:rPr>
              <a:t>, NO (n.d.). Charity. </a:t>
            </a:r>
            <a:r>
              <a:rPr lang="en-CA" sz="1600" i="1" dirty="0">
                <a:latin typeface="Arial" panose="020B0604020202020204" pitchFamily="34" charset="0"/>
                <a:cs typeface="Arial" panose="020B0604020202020204" pitchFamily="34" charset="0"/>
              </a:rPr>
              <a:t>The Noun Project. </a:t>
            </a:r>
            <a:r>
              <a:rPr lang="en-CA" sz="1600" dirty="0">
                <a:latin typeface="Arial" panose="020B0604020202020204" pitchFamily="34" charset="0"/>
                <a:cs typeface="Arial" panose="020B0604020202020204" pitchFamily="34" charset="0"/>
              </a:rPr>
              <a:t>CC BY.  Retrieved from: </a:t>
            </a:r>
            <a:r>
              <a:rPr lang="en-CA" sz="1600" dirty="0">
                <a:hlinkClick r:id="rId4"/>
              </a:rPr>
              <a:t>https://thenounproject.com/search/?q=charity&amp;i=1941158</a:t>
            </a:r>
            <a:endParaRPr lang="en-CA" sz="1600" dirty="0"/>
          </a:p>
          <a:p>
            <a:pPr marL="360000" indent="-457200"/>
            <a:r>
              <a:rPr lang="en-CA" sz="1600" dirty="0" err="1">
                <a:latin typeface="Arial" panose="020B0604020202020204" pitchFamily="34" charset="0"/>
                <a:cs typeface="Arial" panose="020B0604020202020204" pitchFamily="34" charset="0"/>
              </a:rPr>
              <a:t>BomSymbols</a:t>
            </a:r>
            <a:r>
              <a:rPr lang="en-CA" sz="1600" dirty="0">
                <a:latin typeface="Arial" panose="020B0604020202020204" pitchFamily="34" charset="0"/>
                <a:cs typeface="Arial" panose="020B0604020202020204" pitchFamily="34" charset="0"/>
              </a:rPr>
              <a:t>. (n.d.). Money. T</a:t>
            </a:r>
            <a:r>
              <a:rPr lang="en-CA" sz="1600" i="1" dirty="0">
                <a:latin typeface="Arial" panose="020B0604020202020204" pitchFamily="34" charset="0"/>
                <a:cs typeface="Arial" panose="020B0604020202020204" pitchFamily="34" charset="0"/>
              </a:rPr>
              <a:t>he Noun Project</a:t>
            </a:r>
            <a:r>
              <a:rPr lang="en-CA" sz="1600" dirty="0">
                <a:latin typeface="Arial" panose="020B0604020202020204" pitchFamily="34" charset="0"/>
                <a:cs typeface="Arial" panose="020B0604020202020204" pitchFamily="34" charset="0"/>
              </a:rPr>
              <a:t>. CC BY. </a:t>
            </a:r>
            <a:r>
              <a:rPr lang="en-US" sz="1600" dirty="0">
                <a:latin typeface="Arial" panose="020B0604020202020204" pitchFamily="34" charset="0"/>
                <a:cs typeface="Arial" panose="020B0604020202020204" pitchFamily="34" charset="0"/>
              </a:rPr>
              <a:t>Retrieved from: </a:t>
            </a:r>
            <a:r>
              <a:rPr lang="en-CA" sz="1600" dirty="0">
                <a:latin typeface="Arial" panose="020B0604020202020204" pitchFamily="34" charset="0"/>
                <a:cs typeface="Arial" panose="020B0604020202020204" pitchFamily="34" charset="0"/>
                <a:hlinkClick r:id="rId5"/>
              </a:rPr>
              <a:t>https://thenounproject.com/search/?q=MONEY&amp;i=890872</a:t>
            </a:r>
            <a:endParaRPr lang="en-CA" sz="1600" dirty="0">
              <a:latin typeface="Arial" panose="020B0604020202020204" pitchFamily="34" charset="0"/>
              <a:cs typeface="Arial" panose="020B0604020202020204" pitchFamily="34" charset="0"/>
            </a:endParaRPr>
          </a:p>
          <a:p>
            <a:r>
              <a:rPr lang="en-CA" sz="1600" dirty="0">
                <a:latin typeface="Arial" panose="020B0604020202020204" pitchFamily="34" charset="0"/>
                <a:cs typeface="Arial" panose="020B0604020202020204" pitchFamily="34" charset="0"/>
              </a:rPr>
              <a:t>Daria </a:t>
            </a:r>
            <a:r>
              <a:rPr lang="en-CA" sz="1600" dirty="0" err="1">
                <a:latin typeface="Arial" panose="020B0604020202020204" pitchFamily="34" charset="0"/>
                <a:cs typeface="Arial" panose="020B0604020202020204" pitchFamily="34" charset="0"/>
              </a:rPr>
              <a:t>Szymonowicz</a:t>
            </a:r>
            <a:r>
              <a:rPr lang="en-CA" sz="1600" dirty="0">
                <a:latin typeface="Arial" panose="020B0604020202020204" pitchFamily="34" charset="0"/>
                <a:cs typeface="Arial" panose="020B0604020202020204" pitchFamily="34" charset="0"/>
              </a:rPr>
              <a:t>  (n.d.). Essay. </a:t>
            </a:r>
            <a:r>
              <a:rPr lang="en-CA" sz="1600" i="1" dirty="0">
                <a:latin typeface="Arial" panose="020B0604020202020204" pitchFamily="34" charset="0"/>
                <a:cs typeface="Arial" panose="020B0604020202020204" pitchFamily="34" charset="0"/>
              </a:rPr>
              <a:t>The Noun Project. </a:t>
            </a:r>
            <a:r>
              <a:rPr lang="en-CA" sz="1600" dirty="0">
                <a:latin typeface="Arial" panose="020B0604020202020204" pitchFamily="34" charset="0"/>
                <a:cs typeface="Arial" panose="020B0604020202020204" pitchFamily="34" charset="0"/>
              </a:rPr>
              <a:t>CC BY</a:t>
            </a:r>
            <a:r>
              <a:rPr lang="en-CA" sz="1600"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Retrieved from:</a:t>
            </a:r>
            <a:r>
              <a:rPr lang="en-CA" sz="1600" i="1" dirty="0">
                <a:latin typeface="Arial" panose="020B0604020202020204" pitchFamily="34" charset="0"/>
                <a:cs typeface="Arial" panose="020B0604020202020204" pitchFamily="34" charset="0"/>
              </a:rPr>
              <a:t> </a:t>
            </a:r>
            <a:r>
              <a:rPr lang="en-CA" sz="1600" u="sng" dirty="0">
                <a:latin typeface="Arial" panose="020B0604020202020204" pitchFamily="34" charset="0"/>
                <a:cs typeface="Arial" panose="020B0604020202020204" pitchFamily="34" charset="0"/>
                <a:hlinkClick r:id="rId6"/>
              </a:rPr>
              <a:t>https://thenounproject.com/search/?q=essay&amp;i=1353220#</a:t>
            </a:r>
            <a:endParaRPr lang="en-US" sz="1600" dirty="0"/>
          </a:p>
          <a:p>
            <a:r>
              <a:rPr lang="en-US" sz="1600" dirty="0"/>
              <a:t>Adrien Coquet (n.d.). Who. </a:t>
            </a:r>
            <a:r>
              <a:rPr lang="en-US" sz="1600" i="1" dirty="0"/>
              <a:t>The Noun Project</a:t>
            </a:r>
            <a:r>
              <a:rPr lang="en-US" sz="1600" dirty="0"/>
              <a:t>. CC BY. Retrieved from: </a:t>
            </a:r>
            <a:r>
              <a:rPr lang="en-CA" sz="1600" dirty="0">
                <a:hlinkClick r:id="rId7"/>
              </a:rPr>
              <a:t>https://thenounproject.com/search/?q=who&amp;i=2714591</a:t>
            </a:r>
            <a:endParaRPr lang="en-CA" sz="1600" dirty="0"/>
          </a:p>
          <a:p>
            <a:r>
              <a:rPr lang="en-CA" sz="1600" dirty="0">
                <a:latin typeface="Arial" panose="020B0604020202020204" pitchFamily="34" charset="0"/>
                <a:cs typeface="Arial" panose="020B0604020202020204" pitchFamily="34" charset="0"/>
              </a:rPr>
              <a:t>Daria </a:t>
            </a:r>
            <a:r>
              <a:rPr lang="en-CA" sz="1600" dirty="0" err="1">
                <a:latin typeface="Arial" panose="020B0604020202020204" pitchFamily="34" charset="0"/>
                <a:cs typeface="Arial" panose="020B0604020202020204" pitchFamily="34" charset="0"/>
              </a:rPr>
              <a:t>Szymonowicz</a:t>
            </a:r>
            <a:r>
              <a:rPr lang="en-CA" sz="1600" dirty="0">
                <a:latin typeface="Arial" panose="020B0604020202020204" pitchFamily="34" charset="0"/>
                <a:cs typeface="Arial" panose="020B0604020202020204" pitchFamily="34" charset="0"/>
              </a:rPr>
              <a:t> (n.d.). </a:t>
            </a:r>
            <a:r>
              <a:rPr lang="en-CA" sz="1600" dirty="0" err="1">
                <a:latin typeface="Arial" panose="020B0604020202020204" pitchFamily="34" charset="0"/>
                <a:cs typeface="Arial" panose="020B0604020202020204" pitchFamily="34" charset="0"/>
              </a:rPr>
              <a:t>Quarter.</a:t>
            </a:r>
            <a:r>
              <a:rPr lang="en-CA" sz="1600" i="1" dirty="0" err="1">
                <a:latin typeface="Arial" panose="020B0604020202020204" pitchFamily="34" charset="0"/>
                <a:cs typeface="Arial" panose="020B0604020202020204" pitchFamily="34" charset="0"/>
              </a:rPr>
              <a:t>The</a:t>
            </a:r>
            <a:r>
              <a:rPr lang="en-CA" sz="1600" i="1" dirty="0">
                <a:latin typeface="Arial" panose="020B0604020202020204" pitchFamily="34" charset="0"/>
                <a:cs typeface="Arial" panose="020B0604020202020204" pitchFamily="34" charset="0"/>
              </a:rPr>
              <a:t> Noun Project. </a:t>
            </a:r>
            <a:r>
              <a:rPr lang="en-CA" sz="1600" dirty="0">
                <a:latin typeface="Arial" panose="020B0604020202020204" pitchFamily="34" charset="0"/>
                <a:cs typeface="Arial" panose="020B0604020202020204" pitchFamily="34" charset="0"/>
              </a:rPr>
              <a:t>CC BY. </a:t>
            </a:r>
            <a:r>
              <a:rPr lang="en-US" sz="1600" dirty="0">
                <a:latin typeface="Arial" panose="020B0604020202020204" pitchFamily="34" charset="0"/>
                <a:cs typeface="Arial" panose="020B0604020202020204" pitchFamily="34" charset="0"/>
              </a:rPr>
              <a:t>Retrieved from:</a:t>
            </a:r>
            <a:r>
              <a:rPr lang="en-CA" sz="1600" dirty="0">
                <a:latin typeface="Arial" panose="020B0604020202020204" pitchFamily="34" charset="0"/>
                <a:cs typeface="Arial" panose="020B0604020202020204" pitchFamily="34" charset="0"/>
              </a:rPr>
              <a:t> </a:t>
            </a:r>
            <a:r>
              <a:rPr lang="en-CA" sz="1600" dirty="0">
                <a:hlinkClick r:id="rId8"/>
              </a:rPr>
              <a:t>https://thenounproject.com/search/?q=black%20circle&amp;i=607600</a:t>
            </a:r>
            <a:endParaRPr lang="en-CA" sz="1600" dirty="0"/>
          </a:p>
          <a:p>
            <a:pPr marL="360000" indent="-457200"/>
            <a:r>
              <a:rPr lang="en-CA" sz="1600" dirty="0" err="1"/>
              <a:t>Agniraj</a:t>
            </a:r>
            <a:r>
              <a:rPr lang="en-CA" sz="1600" dirty="0"/>
              <a:t> </a:t>
            </a:r>
            <a:r>
              <a:rPr lang="en-CA" sz="1600" dirty="0" err="1"/>
              <a:t>Chatterji</a:t>
            </a:r>
            <a:r>
              <a:rPr lang="en-CA" sz="1600" dirty="0"/>
              <a:t> (n.d.). Locked Folder. </a:t>
            </a:r>
            <a:r>
              <a:rPr lang="en-CA" sz="1600" i="1" dirty="0"/>
              <a:t>The Noun Project. </a:t>
            </a:r>
            <a:r>
              <a:rPr lang="en-CA" sz="1600" dirty="0"/>
              <a:t>CC BY. Retrieved from: </a:t>
            </a:r>
            <a:r>
              <a:rPr lang="en-CA" sz="1600" dirty="0">
                <a:hlinkClick r:id="rId9"/>
              </a:rPr>
              <a:t>https://thenounproject.com/search/?q=confidential&amp;i=608660</a:t>
            </a:r>
            <a:endParaRPr lang="en-US" sz="1600" dirty="0"/>
          </a:p>
          <a:p>
            <a:r>
              <a:rPr lang="en-US" sz="1600" dirty="0" err="1"/>
              <a:t>Banjirolove</a:t>
            </a:r>
            <a:r>
              <a:rPr lang="en-US" sz="1600" dirty="0"/>
              <a:t> (n.d.). Sun. </a:t>
            </a:r>
            <a:r>
              <a:rPr lang="en-US" sz="1600" i="1" dirty="0"/>
              <a:t>The Noun Project. </a:t>
            </a:r>
            <a:r>
              <a:rPr lang="en-US" sz="1600" dirty="0"/>
              <a:t>CC BY. Retrieved from: </a:t>
            </a:r>
            <a:r>
              <a:rPr lang="en-CA" sz="1600" dirty="0">
                <a:hlinkClick r:id="rId10"/>
              </a:rPr>
              <a:t>https://thenounproject.com/search/?q=sun&amp;i=1777177</a:t>
            </a:r>
            <a:endParaRPr lang="en-CA" sz="1600" dirty="0"/>
          </a:p>
          <a:p>
            <a:pPr marL="360000" indent="-457200"/>
            <a:r>
              <a:rPr lang="en-CA" sz="1600" dirty="0"/>
              <a:t>Hannah Anderson (n.d.). Crystal Ball. </a:t>
            </a:r>
            <a:r>
              <a:rPr lang="en-CA" sz="1600" i="1" dirty="0"/>
              <a:t>The Noun Project. </a:t>
            </a:r>
            <a:r>
              <a:rPr lang="en-CA" sz="1600" dirty="0"/>
              <a:t>CC BY. Retrieved from: </a:t>
            </a:r>
            <a:r>
              <a:rPr lang="en-CA" sz="1600" dirty="0">
                <a:hlinkClick r:id="rId11"/>
              </a:rPr>
              <a:t>https://thenounproject.com/search/?q=fortune%20teller&amp;i=2126128</a:t>
            </a:r>
            <a:endParaRPr lang="en-CA" sz="1600" dirty="0"/>
          </a:p>
          <a:p>
            <a:pPr marL="360000" indent="-457200"/>
            <a:r>
              <a:rPr lang="en-CA" sz="1600" dirty="0" err="1"/>
              <a:t>Ari_Glitch</a:t>
            </a:r>
            <a:r>
              <a:rPr lang="en-CA" sz="1600" dirty="0"/>
              <a:t> (2018). Magic circle medium ringing. </a:t>
            </a:r>
            <a:r>
              <a:rPr lang="en-CA" sz="1600" dirty="0" err="1"/>
              <a:t>Freesound</a:t>
            </a:r>
            <a:r>
              <a:rPr lang="en-CA" sz="1600" dirty="0"/>
              <a:t>. CC 0. Retrieved from: </a:t>
            </a:r>
            <a:r>
              <a:rPr lang="en-CA" sz="1600" dirty="0">
                <a:hlinkClick r:id="rId12"/>
              </a:rPr>
              <a:t>https://freesound.org/people/Ari_Glitch/sounds/432288/</a:t>
            </a:r>
            <a:endParaRPr lang="en-CA" sz="1600" dirty="0"/>
          </a:p>
          <a:p>
            <a:endParaRPr lang="en-US" dirty="0"/>
          </a:p>
        </p:txBody>
      </p:sp>
    </p:spTree>
    <p:extLst>
      <p:ext uri="{BB962C8B-B14F-4D97-AF65-F5344CB8AC3E}">
        <p14:creationId xmlns:p14="http://schemas.microsoft.com/office/powerpoint/2010/main" val="1122186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61FC3C-576C-7848-9B25-2FE542876876}"/>
              </a:ext>
            </a:extLst>
          </p:cNvPr>
          <p:cNvSpPr>
            <a:spLocks noGrp="1"/>
          </p:cNvSpPr>
          <p:nvPr>
            <p:ph type="body" sz="quarter" idx="15"/>
          </p:nvPr>
        </p:nvSpPr>
        <p:spPr>
          <a:xfrm>
            <a:off x="207818" y="1551711"/>
            <a:ext cx="11402290" cy="4249052"/>
          </a:xfrm>
        </p:spPr>
        <p:txBody>
          <a:bodyPr/>
          <a:lstStyle/>
          <a:p>
            <a:pPr marL="360000" indent="-457200"/>
            <a:r>
              <a:rPr lang="en-CA" sz="1600" dirty="0"/>
              <a:t>Alberto LM (n.d.). Table. The Noun Project. CC BY. Retrieved from: </a:t>
            </a:r>
            <a:r>
              <a:rPr lang="en-CA" sz="1600" dirty="0">
                <a:hlinkClick r:id="rId2"/>
              </a:rPr>
              <a:t>https://thenounproject.com/search/?q=table%20cloth&amp;i=929234</a:t>
            </a:r>
            <a:r>
              <a:rPr lang="en-CA" sz="1600" dirty="0"/>
              <a:t> </a:t>
            </a:r>
          </a:p>
          <a:p>
            <a:pPr marL="360000" indent="-457200"/>
            <a:r>
              <a:rPr lang="en-CA" sz="1600" dirty="0">
                <a:latin typeface="Arial" panose="020B0604020202020204" pitchFamily="34" charset="0"/>
                <a:cs typeface="Arial" panose="020B0604020202020204" pitchFamily="34" charset="0"/>
              </a:rPr>
              <a:t>Alfredo @</a:t>
            </a:r>
            <a:r>
              <a:rPr lang="en-CA" sz="1600" dirty="0" err="1">
                <a:latin typeface="Arial" panose="020B0604020202020204" pitchFamily="34" charset="0"/>
                <a:cs typeface="Arial" panose="020B0604020202020204" pitchFamily="34" charset="0"/>
              </a:rPr>
              <a:t>alfredoicons.com</a:t>
            </a:r>
            <a:r>
              <a:rPr lang="en-CA" sz="1600" dirty="0">
                <a:latin typeface="Arial" panose="020B0604020202020204" pitchFamily="34" charset="0"/>
                <a:cs typeface="Arial" panose="020B0604020202020204" pitchFamily="34" charset="0"/>
              </a:rPr>
              <a:t> (n.d.). Ladder. </a:t>
            </a:r>
            <a:r>
              <a:rPr lang="en-CA" sz="1600" i="1" dirty="0">
                <a:latin typeface="Arial" panose="020B0604020202020204" pitchFamily="34" charset="0"/>
                <a:cs typeface="Arial" panose="020B0604020202020204" pitchFamily="34" charset="0"/>
              </a:rPr>
              <a:t>The Noun Project. </a:t>
            </a:r>
            <a:r>
              <a:rPr lang="en-CA" sz="1600" dirty="0">
                <a:latin typeface="Arial" panose="020B0604020202020204" pitchFamily="34" charset="0"/>
                <a:cs typeface="Arial" panose="020B0604020202020204" pitchFamily="34" charset="0"/>
              </a:rPr>
              <a:t>CC BY. Retrieved from: </a:t>
            </a:r>
            <a:r>
              <a:rPr lang="en-CA" sz="1600" dirty="0">
                <a:hlinkClick r:id="rId3"/>
              </a:rPr>
              <a:t>https://thenounproject.com/search/?q=ladder&amp;i=424668 </a:t>
            </a:r>
            <a:endParaRPr lang="en-CA" sz="1600" dirty="0"/>
          </a:p>
          <a:p>
            <a:r>
              <a:rPr lang="en-CA" sz="1600" dirty="0" err="1"/>
              <a:t>QualityIcons</a:t>
            </a:r>
            <a:r>
              <a:rPr lang="en-CA" sz="1600" dirty="0"/>
              <a:t> (n.d.). Banners. </a:t>
            </a:r>
            <a:r>
              <a:rPr lang="en-CA" sz="1600" i="1" dirty="0"/>
              <a:t>The Noun Project. </a:t>
            </a:r>
            <a:r>
              <a:rPr lang="en-CA" sz="1600" dirty="0"/>
              <a:t>CC BY. Retrieved from: </a:t>
            </a:r>
            <a:r>
              <a:rPr lang="en-CA" sz="1600" dirty="0">
                <a:hlinkClick r:id="rId4"/>
              </a:rPr>
              <a:t>https://thenounproject.com/search/?q=banner&amp;i=23248</a:t>
            </a:r>
            <a:r>
              <a:rPr lang="en-CA" sz="1600" dirty="0"/>
              <a:t> </a:t>
            </a:r>
          </a:p>
          <a:p>
            <a:pPr marL="360000" indent="-457200"/>
            <a:r>
              <a:rPr lang="en-CA" sz="1600" dirty="0">
                <a:latin typeface="Arial" panose="020B0604020202020204" pitchFamily="34" charset="0"/>
                <a:cs typeface="Arial" panose="020B0604020202020204" pitchFamily="34" charset="0"/>
              </a:rPr>
              <a:t>Dima </a:t>
            </a:r>
            <a:r>
              <a:rPr lang="en-CA" sz="1600" dirty="0" err="1">
                <a:latin typeface="Arial" panose="020B0604020202020204" pitchFamily="34" charset="0"/>
                <a:cs typeface="Arial" panose="020B0604020202020204" pitchFamily="34" charset="0"/>
              </a:rPr>
              <a:t>Lagunov</a:t>
            </a:r>
            <a:r>
              <a:rPr lang="en-CA" sz="1600" dirty="0">
                <a:latin typeface="Arial" panose="020B0604020202020204" pitchFamily="34" charset="0"/>
                <a:cs typeface="Arial" panose="020B0604020202020204" pitchFamily="34" charset="0"/>
              </a:rPr>
              <a:t>, RU (n.d.). Walking. The Noun Project. CC BY. Retrieved from: </a:t>
            </a:r>
            <a:r>
              <a:rPr lang="en-CA" sz="1600" dirty="0">
                <a:hlinkClick r:id="rId5"/>
              </a:rPr>
              <a:t>https://thenounproject.com/search/?q=walking&amp;i=26898</a:t>
            </a:r>
            <a:endParaRPr lang="en-CA" sz="1600" dirty="0"/>
          </a:p>
          <a:p>
            <a:pPr marL="360000" indent="-457200"/>
            <a:r>
              <a:rPr lang="en-US" sz="1600" dirty="0">
                <a:latin typeface="Arial" panose="020B0604020202020204" pitchFamily="34" charset="0"/>
                <a:cs typeface="Arial" panose="020B0604020202020204" pitchFamily="34" charset="0"/>
              </a:rPr>
              <a:t>National Park Service (n.d.). Diving. </a:t>
            </a:r>
            <a:r>
              <a:rPr lang="en-US" sz="1600" i="1" dirty="0">
                <a:latin typeface="Arial" panose="020B0604020202020204" pitchFamily="34" charset="0"/>
                <a:cs typeface="Arial" panose="020B0604020202020204" pitchFamily="34" charset="0"/>
              </a:rPr>
              <a:t>The Noun Project. </a:t>
            </a:r>
            <a:r>
              <a:rPr lang="en-US" sz="1600" dirty="0">
                <a:latin typeface="Arial" panose="020B0604020202020204" pitchFamily="34" charset="0"/>
                <a:cs typeface="Arial" panose="020B0604020202020204" pitchFamily="34" charset="0"/>
              </a:rPr>
              <a:t>CC BY. Retrieved from:</a:t>
            </a:r>
            <a:r>
              <a:rPr lang="en-CA" sz="1600" dirty="0">
                <a:hlinkClick r:id="rId6"/>
              </a:rPr>
              <a:t>https://thenounproject.com/search/?q=DIving%20&amp;i=229</a:t>
            </a:r>
            <a:endParaRPr lang="en-CA" sz="1600" dirty="0"/>
          </a:p>
          <a:p>
            <a:pPr marL="360000" indent="-457200"/>
            <a:r>
              <a:rPr lang="en-US" sz="1600" dirty="0" err="1">
                <a:latin typeface="Arial" panose="020B0604020202020204" pitchFamily="34" charset="0"/>
                <a:cs typeface="Arial" panose="020B0604020202020204" pitchFamily="34" charset="0"/>
              </a:rPr>
              <a:t>Qubodup</a:t>
            </a:r>
            <a:r>
              <a:rPr lang="en-US" sz="1600" dirty="0">
                <a:latin typeface="Arial" panose="020B0604020202020204" pitchFamily="34" charset="0"/>
                <a:cs typeface="Arial" panose="020B0604020202020204" pitchFamily="34" charset="0"/>
              </a:rPr>
              <a:t> (2013). Circus climax drums.</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Freesound</a:t>
            </a:r>
            <a:r>
              <a:rPr lang="en-US" sz="1600"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CC BY Retrieved from: </a:t>
            </a:r>
            <a:r>
              <a:rPr lang="en-CA" sz="1600" dirty="0">
                <a:hlinkClick r:id="rId7"/>
              </a:rPr>
              <a:t>https://freesound.org/people/qubodup/sounds/182442/</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Closing Slides Music: Rybak, </a:t>
            </a:r>
            <a:r>
              <a:rPr lang="en-US" sz="1600" dirty="0" err="1">
                <a:latin typeface="Arial" panose="020B0604020202020204" pitchFamily="34" charset="0"/>
                <a:cs typeface="Arial" panose="020B0604020202020204" pitchFamily="34" charset="0"/>
              </a:rPr>
              <a:t>Nazar</a:t>
            </a:r>
            <a:r>
              <a:rPr lang="en-US" sz="1600" dirty="0">
                <a:latin typeface="Arial" panose="020B0604020202020204" pitchFamily="34" charset="0"/>
                <a:cs typeface="Arial" panose="020B0604020202020204" pitchFamily="34" charset="0"/>
              </a:rPr>
              <a:t>. “Corporate Inspired.” </a:t>
            </a:r>
            <a:r>
              <a:rPr lang="en-US" sz="1600" dirty="0" err="1">
                <a:latin typeface="Arial" panose="020B0604020202020204" pitchFamily="34" charset="0"/>
                <a:cs typeface="Arial" panose="020B0604020202020204" pitchFamily="34" charset="0"/>
              </a:rPr>
              <a:t>HookSounds</a:t>
            </a:r>
            <a:r>
              <a:rPr lang="en-US" sz="1600" dirty="0">
                <a:latin typeface="Arial" panose="020B0604020202020204" pitchFamily="34" charset="0"/>
                <a:cs typeface="Arial" panose="020B0604020202020204" pitchFamily="34" charset="0"/>
              </a:rPr>
              <a:t>. N.d. </a:t>
            </a:r>
            <a:r>
              <a:rPr lang="en-US" sz="1600" dirty="0">
                <a:latin typeface="Arial" panose="020B0604020202020204" pitchFamily="34" charset="0"/>
                <a:cs typeface="Arial" panose="020B0604020202020204" pitchFamily="34" charset="0"/>
                <a:hlinkClick r:id="rId8"/>
              </a:rPr>
              <a:t>http://www.hooksounds.com</a:t>
            </a:r>
            <a:r>
              <a:rPr lang="en-US" sz="1600" dirty="0">
                <a:latin typeface="Arial" panose="020B0604020202020204" pitchFamily="34" charset="0"/>
                <a:cs typeface="Arial" panose="020B0604020202020204" pitchFamily="34" charset="0"/>
              </a:rPr>
              <a:t> (used under a CC-BY 4.0 </a:t>
            </a:r>
            <a:r>
              <a:rPr lang="en-US" sz="1600" dirty="0" err="1">
                <a:latin typeface="Arial" panose="020B0604020202020204" pitchFamily="34" charset="0"/>
                <a:cs typeface="Arial" panose="020B0604020202020204" pitchFamily="34" charset="0"/>
              </a:rPr>
              <a:t>Licence</a:t>
            </a:r>
            <a:r>
              <a:rPr lang="en-US" sz="1600" dirty="0">
                <a:latin typeface="Arial" panose="020B0604020202020204" pitchFamily="34" charset="0"/>
                <a:cs typeface="Arial" panose="020B0604020202020204" pitchFamily="34" charset="0"/>
              </a:rPr>
              <a:t>)</a:t>
            </a:r>
          </a:p>
          <a:p>
            <a:pPr>
              <a:spcBef>
                <a:spcPts val="0"/>
              </a:spcBef>
            </a:pPr>
            <a:r>
              <a:rPr lang="en-US" sz="1600" dirty="0">
                <a:latin typeface="Arial" panose="020B0604020202020204" pitchFamily="34" charset="0"/>
                <a:cs typeface="Arial" panose="020B0604020202020204" pitchFamily="34" charset="0"/>
              </a:rPr>
              <a:t>Unattributed materials are contributions from the Opening Up Copyright Project Team and placed in the Public Domain</a:t>
            </a:r>
          </a:p>
          <a:p>
            <a:endParaRPr lang="en-US" dirty="0"/>
          </a:p>
        </p:txBody>
      </p:sp>
    </p:spTree>
    <p:extLst>
      <p:ext uri="{BB962C8B-B14F-4D97-AF65-F5344CB8AC3E}">
        <p14:creationId xmlns:p14="http://schemas.microsoft.com/office/powerpoint/2010/main" val="18925686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EEB475A9-6BC9-AF42-8F88-E34A77F06B3F}"/>
              </a:ext>
            </a:extLst>
          </p:cNvPr>
          <p:cNvSpPr txBox="1">
            <a:spLocks/>
          </p:cNvSpPr>
          <p:nvPr/>
        </p:nvSpPr>
        <p:spPr>
          <a:xfrm>
            <a:off x="1361831" y="2353525"/>
            <a:ext cx="9890760" cy="870739"/>
          </a:xfrm>
          <a:prstGeom prst="rect">
            <a:avLst/>
          </a:prstGeom>
        </p:spPr>
        <p:txBody>
          <a:bodyPr/>
          <a:lstStyle>
            <a:lvl1pPr marL="0" indent="0" algn="l" defTabSz="914400" rtl="0" eaLnBrk="1" latinLnBrk="0" hangingPunct="1">
              <a:lnSpc>
                <a:spcPct val="90000"/>
              </a:lnSpc>
              <a:spcBef>
                <a:spcPts val="1000"/>
              </a:spcBef>
              <a:buFont typeface="Arial"/>
              <a:buNone/>
              <a:defRPr sz="2000" i="0" kern="1200">
                <a:solidFill>
                  <a:schemeClr val="bg2">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a:buNone/>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University of Alberta (2020). “Applying Fair Dealing.” Opening Up Copyright Instructional Module. </a:t>
            </a:r>
            <a:r>
              <a:rPr lang="en-CA" dirty="0">
                <a:hlinkClick r:id="rId2"/>
              </a:rPr>
              <a:t>https://sites.library.ualberta.ca/copyright/</a:t>
            </a:r>
            <a:r>
              <a:rPr lang="en-US" dirty="0"/>
              <a:t> </a:t>
            </a:r>
          </a:p>
        </p:txBody>
      </p:sp>
    </p:spTree>
    <p:extLst>
      <p:ext uri="{BB962C8B-B14F-4D97-AF65-F5344CB8AC3E}">
        <p14:creationId xmlns:p14="http://schemas.microsoft.com/office/powerpoint/2010/main" val="1946516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D48EFC0-BD0E-B642-A20A-6B85290DDC17}"/>
              </a:ext>
            </a:extLst>
          </p:cNvPr>
          <p:cNvPicPr>
            <a:picLocks noChangeAspect="1"/>
          </p:cNvPicPr>
          <p:nvPr/>
        </p:nvPicPr>
        <p:blipFill>
          <a:blip r:embed="rId3"/>
          <a:stretch>
            <a:fillRect/>
          </a:stretch>
        </p:blipFill>
        <p:spPr>
          <a:xfrm>
            <a:off x="3631959" y="4427139"/>
            <a:ext cx="5856268" cy="3095138"/>
          </a:xfrm>
          <a:prstGeom prst="rect">
            <a:avLst/>
          </a:prstGeom>
        </p:spPr>
      </p:pic>
      <p:pic>
        <p:nvPicPr>
          <p:cNvPr id="8" name="Picture 7" descr="A close up of a logo&#10;&#10;Description automatically generated">
            <a:extLst>
              <a:ext uri="{FF2B5EF4-FFF2-40B4-BE49-F238E27FC236}">
                <a16:creationId xmlns:a16="http://schemas.microsoft.com/office/drawing/2014/main" id="{7F96AC3E-8F0A-CC46-9290-FF46559672B4}"/>
              </a:ext>
            </a:extLst>
          </p:cNvPr>
          <p:cNvPicPr>
            <a:picLocks noChangeAspect="1"/>
          </p:cNvPicPr>
          <p:nvPr/>
        </p:nvPicPr>
        <p:blipFill>
          <a:blip r:embed="rId4"/>
          <a:stretch>
            <a:fillRect/>
          </a:stretch>
        </p:blipFill>
        <p:spPr>
          <a:xfrm>
            <a:off x="3363052" y="2591395"/>
            <a:ext cx="6607034" cy="4333185"/>
          </a:xfrm>
          <a:prstGeom prst="rect">
            <a:avLst/>
          </a:prstGeom>
        </p:spPr>
      </p:pic>
      <p:pic>
        <p:nvPicPr>
          <p:cNvPr id="11" name="Picture 10" descr="A close up of a logo&#10;&#10;Description automatically generated">
            <a:extLst>
              <a:ext uri="{FF2B5EF4-FFF2-40B4-BE49-F238E27FC236}">
                <a16:creationId xmlns:a16="http://schemas.microsoft.com/office/drawing/2014/main" id="{C39CAA11-91B2-CA4F-9E55-734A86FBCD6D}"/>
              </a:ext>
            </a:extLst>
          </p:cNvPr>
          <p:cNvPicPr>
            <a:picLocks noChangeAspect="1"/>
          </p:cNvPicPr>
          <p:nvPr/>
        </p:nvPicPr>
        <p:blipFill>
          <a:blip r:embed="rId5"/>
          <a:stretch>
            <a:fillRect/>
          </a:stretch>
        </p:blipFill>
        <p:spPr>
          <a:xfrm rot="20542109">
            <a:off x="-149899" y="2009408"/>
            <a:ext cx="6061707" cy="1321141"/>
          </a:xfrm>
          <a:prstGeom prst="rect">
            <a:avLst/>
          </a:prstGeom>
          <a:noFill/>
        </p:spPr>
      </p:pic>
      <p:sp>
        <p:nvSpPr>
          <p:cNvPr id="12" name="TextBox 11">
            <a:extLst>
              <a:ext uri="{FF2B5EF4-FFF2-40B4-BE49-F238E27FC236}">
                <a16:creationId xmlns:a16="http://schemas.microsoft.com/office/drawing/2014/main" id="{142DCB58-2E58-2C40-9260-7FEA46189AFD}"/>
              </a:ext>
            </a:extLst>
          </p:cNvPr>
          <p:cNvSpPr txBox="1"/>
          <p:nvPr/>
        </p:nvSpPr>
        <p:spPr>
          <a:xfrm rot="20533850">
            <a:off x="1035837" y="2133683"/>
            <a:ext cx="5111646" cy="461665"/>
          </a:xfrm>
          <a:prstGeom prst="rect">
            <a:avLst/>
          </a:prstGeom>
          <a:noFill/>
        </p:spPr>
        <p:txBody>
          <a:bodyPr wrap="square" rtlCol="0">
            <a:spAutoFit/>
          </a:bodyPr>
          <a:lstStyle/>
          <a:p>
            <a:r>
              <a:rPr lang="en-US" sz="2400" dirty="0">
                <a:solidFill>
                  <a:srgbClr val="004950"/>
                </a:solidFill>
                <a:latin typeface="Algerian" pitchFamily="82" charset="77"/>
              </a:rPr>
              <a:t>THE BALANCING ACT</a:t>
            </a:r>
          </a:p>
        </p:txBody>
      </p:sp>
      <p:sp>
        <p:nvSpPr>
          <p:cNvPr id="15" name="Title 14">
            <a:extLst>
              <a:ext uri="{FF2B5EF4-FFF2-40B4-BE49-F238E27FC236}">
                <a16:creationId xmlns:a16="http://schemas.microsoft.com/office/drawing/2014/main" id="{30DA1B6D-0F93-AC42-AD4B-150F0F629ECC}"/>
              </a:ext>
            </a:extLst>
          </p:cNvPr>
          <p:cNvSpPr>
            <a:spLocks noGrp="1"/>
          </p:cNvSpPr>
          <p:nvPr>
            <p:ph type="title"/>
          </p:nvPr>
        </p:nvSpPr>
        <p:spPr/>
        <p:txBody>
          <a:bodyPr/>
          <a:lstStyle/>
          <a:p>
            <a:r>
              <a:rPr lang="en-US" dirty="0"/>
              <a:t>FAIR DEALING</a:t>
            </a:r>
          </a:p>
        </p:txBody>
      </p:sp>
      <p:sp>
        <p:nvSpPr>
          <p:cNvPr id="17" name="TextBox 16">
            <a:extLst>
              <a:ext uri="{FF2B5EF4-FFF2-40B4-BE49-F238E27FC236}">
                <a16:creationId xmlns:a16="http://schemas.microsoft.com/office/drawing/2014/main" id="{5F3D8BA0-5DE2-8A4E-A3A8-9F3AADE40847}"/>
              </a:ext>
            </a:extLst>
          </p:cNvPr>
          <p:cNvSpPr txBox="1"/>
          <p:nvPr/>
        </p:nvSpPr>
        <p:spPr>
          <a:xfrm>
            <a:off x="3888014" y="3407542"/>
            <a:ext cx="1184488" cy="369332"/>
          </a:xfrm>
          <a:prstGeom prst="rect">
            <a:avLst/>
          </a:prstGeom>
          <a:noFill/>
        </p:spPr>
        <p:txBody>
          <a:bodyPr wrap="square" rtlCol="0">
            <a:spAutoFit/>
          </a:bodyPr>
          <a:lstStyle/>
          <a:p>
            <a:r>
              <a:rPr lang="en-US" dirty="0"/>
              <a:t>USERS</a:t>
            </a:r>
          </a:p>
        </p:txBody>
      </p:sp>
      <p:sp>
        <p:nvSpPr>
          <p:cNvPr id="18" name="TextBox 17">
            <a:extLst>
              <a:ext uri="{FF2B5EF4-FFF2-40B4-BE49-F238E27FC236}">
                <a16:creationId xmlns:a16="http://schemas.microsoft.com/office/drawing/2014/main" id="{625CCF06-490B-0347-9D32-757D3168D275}"/>
              </a:ext>
            </a:extLst>
          </p:cNvPr>
          <p:cNvSpPr txBox="1"/>
          <p:nvPr/>
        </p:nvSpPr>
        <p:spPr>
          <a:xfrm>
            <a:off x="7316224" y="3625884"/>
            <a:ext cx="1616529" cy="646331"/>
          </a:xfrm>
          <a:prstGeom prst="rect">
            <a:avLst/>
          </a:prstGeom>
          <a:noFill/>
        </p:spPr>
        <p:txBody>
          <a:bodyPr wrap="square" rtlCol="0">
            <a:spAutoFit/>
          </a:bodyPr>
          <a:lstStyle/>
          <a:p>
            <a:pPr algn="ctr"/>
            <a:r>
              <a:rPr lang="en-US" dirty="0"/>
              <a:t>COPYRIGHT OWNERS</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C3E094A-086E-B24C-9A26-0D599AEE25D6}"/>
                  </a:ext>
                </a:extLst>
              </p:cNvPr>
              <p:cNvSpPr txBox="1"/>
              <p:nvPr/>
            </p:nvSpPr>
            <p:spPr>
              <a:xfrm>
                <a:off x="3051848" y="2559026"/>
                <a:ext cx="608830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ea typeface="Cambria Math" panose="02040503050406030204" pitchFamily="18" charset="0"/>
                        </a:rPr>
                        <m:t>H</m:t>
                      </m:r>
                      <m:r>
                        <m:rPr>
                          <m:sty m:val="p"/>
                        </m:rPr>
                        <a:rPr lang="en-CA" sz="2400" b="0" i="0" smtClean="0">
                          <a:latin typeface="Cambria Math" panose="02040503050406030204" pitchFamily="18" charset="0"/>
                          <a:ea typeface="Cambria Math" panose="02040503050406030204" pitchFamily="18" charset="0"/>
                        </a:rPr>
                        <m:t>ow</m:t>
                      </m:r>
                      <m:r>
                        <a:rPr lang="en-CA" sz="2400" b="0" i="0" smtClean="0">
                          <a:latin typeface="Cambria Math" panose="02040503050406030204" pitchFamily="18" charset="0"/>
                          <a:ea typeface="Cambria Math" panose="02040503050406030204" pitchFamily="18" charset="0"/>
                        </a:rPr>
                        <m:t> </m:t>
                      </m:r>
                      <m:r>
                        <m:rPr>
                          <m:sty m:val="p"/>
                        </m:rPr>
                        <a:rPr lang="en-CA" sz="2400" b="0" i="0" smtClean="0">
                          <a:latin typeface="Cambria Math" panose="02040503050406030204" pitchFamily="18" charset="0"/>
                          <a:ea typeface="Cambria Math" panose="02040503050406030204" pitchFamily="18" charset="0"/>
                        </a:rPr>
                        <m:t>do</m:t>
                      </m:r>
                      <m:r>
                        <a:rPr lang="en-CA" sz="2400" b="0" i="0" smtClean="0">
                          <a:latin typeface="Cambria Math" panose="02040503050406030204" pitchFamily="18" charset="0"/>
                          <a:ea typeface="Cambria Math" panose="02040503050406030204" pitchFamily="18" charset="0"/>
                        </a:rPr>
                        <m:t> </m:t>
                      </m:r>
                      <m:r>
                        <m:rPr>
                          <m:sty m:val="p"/>
                        </m:rPr>
                        <a:rPr lang="en-CA" sz="2400" b="0" i="0" smtClean="0">
                          <a:latin typeface="Cambria Math" panose="02040503050406030204" pitchFamily="18" charset="0"/>
                          <a:ea typeface="Cambria Math" panose="02040503050406030204" pitchFamily="18" charset="0"/>
                        </a:rPr>
                        <m:t>we</m:t>
                      </m:r>
                      <m:r>
                        <a:rPr lang="en-CA" sz="2400" b="0" i="0" smtClean="0">
                          <a:latin typeface="Cambria Math" panose="02040503050406030204" pitchFamily="18" charset="0"/>
                          <a:ea typeface="Cambria Math" panose="02040503050406030204" pitchFamily="18" charset="0"/>
                        </a:rPr>
                        <m:t> </m:t>
                      </m:r>
                      <m:r>
                        <m:rPr>
                          <m:sty m:val="p"/>
                        </m:rPr>
                        <a:rPr lang="en-CA" sz="2400" b="0" i="0" smtClean="0">
                          <a:latin typeface="Cambria Math" panose="02040503050406030204" pitchFamily="18" charset="0"/>
                          <a:ea typeface="Cambria Math" panose="02040503050406030204" pitchFamily="18" charset="0"/>
                        </a:rPr>
                        <m:t>know</m:t>
                      </m:r>
                      <m:r>
                        <a:rPr lang="en-CA" sz="2400" b="0" i="0" smtClean="0">
                          <a:latin typeface="Cambria Math" panose="02040503050406030204" pitchFamily="18" charset="0"/>
                          <a:ea typeface="Cambria Math" panose="02040503050406030204" pitchFamily="18" charset="0"/>
                        </a:rPr>
                        <m:t> </m:t>
                      </m:r>
                      <m:r>
                        <m:rPr>
                          <m:sty m:val="p"/>
                        </m:rPr>
                        <a:rPr lang="en-CA" sz="2400" b="0" i="0" smtClean="0">
                          <a:latin typeface="Cambria Math" panose="02040503050406030204" pitchFamily="18" charset="0"/>
                          <a:ea typeface="Cambria Math" panose="02040503050406030204" pitchFamily="18" charset="0"/>
                        </a:rPr>
                        <m:t>if</m:t>
                      </m:r>
                      <m:r>
                        <a:rPr lang="en-CA" sz="2400" b="0" i="0" smtClean="0">
                          <a:latin typeface="Cambria Math" panose="02040503050406030204" pitchFamily="18" charset="0"/>
                          <a:ea typeface="Cambria Math" panose="02040503050406030204" pitchFamily="18" charset="0"/>
                        </a:rPr>
                        <m:t> </m:t>
                      </m:r>
                      <m:r>
                        <m:rPr>
                          <m:sty m:val="p"/>
                        </m:rPr>
                        <a:rPr lang="en-CA" sz="2400" b="0" i="0" smtClean="0">
                          <a:latin typeface="Cambria Math" panose="02040503050406030204" pitchFamily="18" charset="0"/>
                          <a:ea typeface="Cambria Math" panose="02040503050406030204" pitchFamily="18" charset="0"/>
                        </a:rPr>
                        <m:t>a</m:t>
                      </m:r>
                      <m:r>
                        <a:rPr lang="en-CA" sz="2400" b="0" i="0" smtClean="0">
                          <a:latin typeface="Cambria Math" panose="02040503050406030204" pitchFamily="18" charset="0"/>
                          <a:ea typeface="Cambria Math" panose="02040503050406030204" pitchFamily="18" charset="0"/>
                        </a:rPr>
                        <m:t> </m:t>
                      </m:r>
                      <m:r>
                        <m:rPr>
                          <m:sty m:val="p"/>
                        </m:rPr>
                        <a:rPr lang="en-CA" sz="2400" b="0" i="0" smtClean="0">
                          <a:latin typeface="Cambria Math" panose="02040503050406030204" pitchFamily="18" charset="0"/>
                          <a:ea typeface="Cambria Math" panose="02040503050406030204" pitchFamily="18" charset="0"/>
                        </a:rPr>
                        <m:t>dealing</m:t>
                      </m:r>
                      <m:r>
                        <a:rPr lang="en-CA" sz="2400" b="0" i="0" smtClean="0">
                          <a:latin typeface="Cambria Math" panose="02040503050406030204" pitchFamily="18" charset="0"/>
                          <a:ea typeface="Cambria Math" panose="02040503050406030204" pitchFamily="18" charset="0"/>
                        </a:rPr>
                        <m:t> </m:t>
                      </m:r>
                      <m:r>
                        <m:rPr>
                          <m:sty m:val="p"/>
                        </m:rPr>
                        <a:rPr lang="en-CA" sz="2400" b="0" i="0" smtClean="0">
                          <a:latin typeface="Cambria Math" panose="02040503050406030204" pitchFamily="18" charset="0"/>
                          <a:ea typeface="Cambria Math" panose="02040503050406030204" pitchFamily="18" charset="0"/>
                        </a:rPr>
                        <m:t>is</m:t>
                      </m:r>
                      <m:r>
                        <a:rPr lang="en-CA" sz="2400" b="0" i="0" smtClean="0">
                          <a:latin typeface="Cambria Math" panose="02040503050406030204" pitchFamily="18" charset="0"/>
                          <a:ea typeface="Cambria Math" panose="02040503050406030204" pitchFamily="18" charset="0"/>
                        </a:rPr>
                        <m:t> </m:t>
                      </m:r>
                      <m:r>
                        <m:rPr>
                          <m:sty m:val="p"/>
                        </m:rPr>
                        <a:rPr lang="en-CA" sz="2400" b="0" i="0" smtClean="0">
                          <a:latin typeface="Cambria Math" panose="02040503050406030204" pitchFamily="18" charset="0"/>
                          <a:ea typeface="Cambria Math" panose="02040503050406030204" pitchFamily="18" charset="0"/>
                        </a:rPr>
                        <m:t>fair</m:t>
                      </m:r>
                      <m:r>
                        <a:rPr lang="en-CA" sz="2400" b="0" i="0" smtClean="0">
                          <a:latin typeface="Cambria Math" panose="02040503050406030204" pitchFamily="18" charset="0"/>
                          <a:ea typeface="Cambria Math" panose="02040503050406030204" pitchFamily="18" charset="0"/>
                        </a:rPr>
                        <m:t> ? </m:t>
                      </m:r>
                    </m:oMath>
                  </m:oMathPara>
                </a14:m>
                <a:endParaRPr lang="en-US" sz="2400" dirty="0"/>
              </a:p>
            </p:txBody>
          </p:sp>
        </mc:Choice>
        <mc:Fallback xmlns="">
          <p:sp>
            <p:nvSpPr>
              <p:cNvPr id="20" name="TextBox 19">
                <a:extLst>
                  <a:ext uri="{FF2B5EF4-FFF2-40B4-BE49-F238E27FC236}">
                    <a16:creationId xmlns:a16="http://schemas.microsoft.com/office/drawing/2014/main" id="{BC3E094A-086E-B24C-9A26-0D599AEE25D6}"/>
                  </a:ext>
                </a:extLst>
              </p:cNvPr>
              <p:cNvSpPr txBox="1">
                <a:spLocks noRot="1" noChangeAspect="1" noMove="1" noResize="1" noEditPoints="1" noAdjustHandles="1" noChangeArrowheads="1" noChangeShapeType="1" noTextEdit="1"/>
              </p:cNvSpPr>
              <p:nvPr/>
            </p:nvSpPr>
            <p:spPr>
              <a:xfrm>
                <a:off x="3051848" y="2559026"/>
                <a:ext cx="6088303" cy="461665"/>
              </a:xfrm>
              <a:prstGeom prst="rect">
                <a:avLst/>
              </a:prstGeom>
              <a:blipFill>
                <a:blip r:embed="rId6"/>
                <a:stretch>
                  <a:fillRect b="-18421"/>
                </a:stretch>
              </a:blipFill>
            </p:spPr>
            <p:txBody>
              <a:bodyPr/>
              <a:lstStyle/>
              <a:p>
                <a:r>
                  <a:rPr lang="en-US">
                    <a:noFill/>
                  </a:rPr>
                  <a:t> </a:t>
                </a:r>
              </a:p>
            </p:txBody>
          </p:sp>
        </mc:Fallback>
      </mc:AlternateContent>
      <p:pic>
        <p:nvPicPr>
          <p:cNvPr id="23" name="Picture 22" descr="A picture containing drawing&#10;&#10;Description automatically generated">
            <a:extLst>
              <a:ext uri="{FF2B5EF4-FFF2-40B4-BE49-F238E27FC236}">
                <a16:creationId xmlns:a16="http://schemas.microsoft.com/office/drawing/2014/main" id="{D7E7C165-BCE4-2148-BB3F-29B7FD08CF6B}"/>
              </a:ext>
            </a:extLst>
          </p:cNvPr>
          <p:cNvPicPr>
            <a:picLocks noChangeAspect="1"/>
          </p:cNvPicPr>
          <p:nvPr/>
        </p:nvPicPr>
        <p:blipFill>
          <a:blip r:embed="rId7"/>
          <a:stretch>
            <a:fillRect/>
          </a:stretch>
        </p:blipFill>
        <p:spPr>
          <a:xfrm>
            <a:off x="2445008" y="3688196"/>
            <a:ext cx="7175500" cy="965200"/>
          </a:xfrm>
          <a:prstGeom prst="rect">
            <a:avLst/>
          </a:prstGeom>
        </p:spPr>
      </p:pic>
      <p:pic>
        <p:nvPicPr>
          <p:cNvPr id="13" name="Picture 12" descr="A close up of a logo&#10;&#10;Description automatically generated">
            <a:extLst>
              <a:ext uri="{FF2B5EF4-FFF2-40B4-BE49-F238E27FC236}">
                <a16:creationId xmlns:a16="http://schemas.microsoft.com/office/drawing/2014/main" id="{36FA2A3B-0A59-9E46-AC74-A3E56F0A346A}"/>
              </a:ext>
            </a:extLst>
          </p:cNvPr>
          <p:cNvPicPr>
            <a:picLocks noChangeAspect="1"/>
          </p:cNvPicPr>
          <p:nvPr/>
        </p:nvPicPr>
        <p:blipFill>
          <a:blip r:embed="rId8"/>
          <a:stretch>
            <a:fillRect/>
          </a:stretch>
        </p:blipFill>
        <p:spPr>
          <a:xfrm rot="795892">
            <a:off x="9301589" y="1398741"/>
            <a:ext cx="3022215" cy="1326826"/>
          </a:xfrm>
          <a:prstGeom prst="rect">
            <a:avLst/>
          </a:prstGeom>
        </p:spPr>
      </p:pic>
      <p:pic>
        <p:nvPicPr>
          <p:cNvPr id="6" name="Picture 5" descr="A close up of a logo&#10;&#10;Description automatically generated">
            <a:extLst>
              <a:ext uri="{FF2B5EF4-FFF2-40B4-BE49-F238E27FC236}">
                <a16:creationId xmlns:a16="http://schemas.microsoft.com/office/drawing/2014/main" id="{88B1981E-DB59-3244-B054-7A330DA50739}"/>
              </a:ext>
            </a:extLst>
          </p:cNvPr>
          <p:cNvPicPr>
            <a:picLocks noChangeAspect="1"/>
          </p:cNvPicPr>
          <p:nvPr/>
        </p:nvPicPr>
        <p:blipFill>
          <a:blip r:embed="rId9"/>
          <a:stretch>
            <a:fillRect/>
          </a:stretch>
        </p:blipFill>
        <p:spPr>
          <a:xfrm>
            <a:off x="9550113" y="5591626"/>
            <a:ext cx="1321805" cy="1266374"/>
          </a:xfrm>
          <a:prstGeom prst="rect">
            <a:avLst/>
          </a:prstGeom>
        </p:spPr>
      </p:pic>
      <p:pic>
        <p:nvPicPr>
          <p:cNvPr id="9" name="Picture 8" descr="A close up of a logo&#10;&#10;Description automatically generated">
            <a:extLst>
              <a:ext uri="{FF2B5EF4-FFF2-40B4-BE49-F238E27FC236}">
                <a16:creationId xmlns:a16="http://schemas.microsoft.com/office/drawing/2014/main" id="{6BF8C2CB-9A41-544B-966D-D0491160A0B7}"/>
              </a:ext>
            </a:extLst>
          </p:cNvPr>
          <p:cNvPicPr>
            <a:picLocks noChangeAspect="1"/>
          </p:cNvPicPr>
          <p:nvPr/>
        </p:nvPicPr>
        <p:blipFill>
          <a:blip r:embed="rId10"/>
          <a:stretch>
            <a:fillRect/>
          </a:stretch>
        </p:blipFill>
        <p:spPr>
          <a:xfrm flipH="1">
            <a:off x="1563950" y="5656670"/>
            <a:ext cx="1157305" cy="1267910"/>
          </a:xfrm>
          <a:prstGeom prst="rect">
            <a:avLst/>
          </a:prstGeom>
        </p:spPr>
      </p:pic>
    </p:spTree>
    <p:extLst>
      <p:ext uri="{BB962C8B-B14F-4D97-AF65-F5344CB8AC3E}">
        <p14:creationId xmlns:p14="http://schemas.microsoft.com/office/powerpoint/2010/main" val="443014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Scale>
                                      <p:cBhvr>
                                        <p:cTn id="1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2"/>
                                        </p:tgtEl>
                                        <p:attrNameLst>
                                          <p:attrName>ppt_x</p:attrName>
                                          <p:attrName>ppt_y</p:attrName>
                                        </p:attrNameLst>
                                      </p:cBhvr>
                                    </p:animMotion>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500"/>
                            </p:stCondLst>
                            <p:childTnLst>
                              <p:par>
                                <p:cTn id="26" presetID="32" presetClass="emph" presetSubtype="0" fill="hold" nodeType="afterEffect">
                                  <p:stCondLst>
                                    <p:cond delay="0"/>
                                  </p:stCondLst>
                                  <p:childTnLst>
                                    <p:animRot by="120000">
                                      <p:cBhvr>
                                        <p:cTn id="27" dur="50" fill="hold">
                                          <p:stCondLst>
                                            <p:cond delay="0"/>
                                          </p:stCondLst>
                                        </p:cTn>
                                        <p:tgtEl>
                                          <p:spTgt spid="8"/>
                                        </p:tgtEl>
                                        <p:attrNameLst>
                                          <p:attrName>r</p:attrName>
                                        </p:attrNameLst>
                                      </p:cBhvr>
                                    </p:animRot>
                                    <p:animRot by="-240000">
                                      <p:cBhvr>
                                        <p:cTn id="28" dur="100" fill="hold">
                                          <p:stCondLst>
                                            <p:cond delay="100"/>
                                          </p:stCondLst>
                                        </p:cTn>
                                        <p:tgtEl>
                                          <p:spTgt spid="8"/>
                                        </p:tgtEl>
                                        <p:attrNameLst>
                                          <p:attrName>r</p:attrName>
                                        </p:attrNameLst>
                                      </p:cBhvr>
                                    </p:animRot>
                                    <p:animRot by="240000">
                                      <p:cBhvr>
                                        <p:cTn id="29" dur="100" fill="hold">
                                          <p:stCondLst>
                                            <p:cond delay="200"/>
                                          </p:stCondLst>
                                        </p:cTn>
                                        <p:tgtEl>
                                          <p:spTgt spid="8"/>
                                        </p:tgtEl>
                                        <p:attrNameLst>
                                          <p:attrName>r</p:attrName>
                                        </p:attrNameLst>
                                      </p:cBhvr>
                                    </p:animRot>
                                    <p:animRot by="-240000">
                                      <p:cBhvr>
                                        <p:cTn id="30" dur="100" fill="hold">
                                          <p:stCondLst>
                                            <p:cond delay="300"/>
                                          </p:stCondLst>
                                        </p:cTn>
                                        <p:tgtEl>
                                          <p:spTgt spid="8"/>
                                        </p:tgtEl>
                                        <p:attrNameLst>
                                          <p:attrName>r</p:attrName>
                                        </p:attrNameLst>
                                      </p:cBhvr>
                                    </p:animRot>
                                    <p:animRot by="120000">
                                      <p:cBhvr>
                                        <p:cTn id="31" dur="100" fill="hold">
                                          <p:stCondLst>
                                            <p:cond delay="400"/>
                                          </p:stCondLst>
                                        </p:cTn>
                                        <p:tgtEl>
                                          <p:spTgt spid="8"/>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6" presetClass="emph" presetSubtype="0" autoRev="1" fill="hold" nodeType="clickEffect">
                                  <p:stCondLst>
                                    <p:cond delay="0"/>
                                  </p:stCondLst>
                                  <p:childTnLst>
                                    <p:animScale>
                                      <p:cBhvr>
                                        <p:cTn id="35" dur="2000" fill="hold"/>
                                        <p:tgtEl>
                                          <p:spTgt spid="8"/>
                                        </p:tgtEl>
                                      </p:cBhvr>
                                      <p:by x="110000" y="110000"/>
                                    </p:animScale>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900" decel="100000" fill="hold"/>
                                        <p:tgtEl>
                                          <p:spTgt spid="6"/>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900" decel="100000" fill="hold"/>
                                        <p:tgtEl>
                                          <p:spTgt spid="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50" fill="hold">
                            <p:stCondLst>
                              <p:cond delay="1000"/>
                            </p:stCondLst>
                            <p:childTnLst>
                              <p:par>
                                <p:cTn id="51" presetID="32" presetClass="emph" presetSubtype="0" repeatCount="2000" fill="hold" nodeType="afterEffect">
                                  <p:stCondLst>
                                    <p:cond delay="0"/>
                                  </p:stCondLst>
                                  <p:childTnLst>
                                    <p:animRot by="120000">
                                      <p:cBhvr>
                                        <p:cTn id="52" dur="100" fill="hold">
                                          <p:stCondLst>
                                            <p:cond delay="0"/>
                                          </p:stCondLst>
                                        </p:cTn>
                                        <p:tgtEl>
                                          <p:spTgt spid="6"/>
                                        </p:tgtEl>
                                        <p:attrNameLst>
                                          <p:attrName>r</p:attrName>
                                        </p:attrNameLst>
                                      </p:cBhvr>
                                    </p:animRot>
                                    <p:animRot by="-240000">
                                      <p:cBhvr>
                                        <p:cTn id="53" dur="200" fill="hold">
                                          <p:stCondLst>
                                            <p:cond delay="200"/>
                                          </p:stCondLst>
                                        </p:cTn>
                                        <p:tgtEl>
                                          <p:spTgt spid="6"/>
                                        </p:tgtEl>
                                        <p:attrNameLst>
                                          <p:attrName>r</p:attrName>
                                        </p:attrNameLst>
                                      </p:cBhvr>
                                    </p:animRot>
                                    <p:animRot by="240000">
                                      <p:cBhvr>
                                        <p:cTn id="54" dur="200" fill="hold">
                                          <p:stCondLst>
                                            <p:cond delay="400"/>
                                          </p:stCondLst>
                                        </p:cTn>
                                        <p:tgtEl>
                                          <p:spTgt spid="6"/>
                                        </p:tgtEl>
                                        <p:attrNameLst>
                                          <p:attrName>r</p:attrName>
                                        </p:attrNameLst>
                                      </p:cBhvr>
                                    </p:animRot>
                                    <p:animRot by="-240000">
                                      <p:cBhvr>
                                        <p:cTn id="55" dur="200" fill="hold">
                                          <p:stCondLst>
                                            <p:cond delay="600"/>
                                          </p:stCondLst>
                                        </p:cTn>
                                        <p:tgtEl>
                                          <p:spTgt spid="6"/>
                                        </p:tgtEl>
                                        <p:attrNameLst>
                                          <p:attrName>r</p:attrName>
                                        </p:attrNameLst>
                                      </p:cBhvr>
                                    </p:animRot>
                                    <p:animRot by="120000">
                                      <p:cBhvr>
                                        <p:cTn id="56" dur="200" fill="hold">
                                          <p:stCondLst>
                                            <p:cond delay="800"/>
                                          </p:stCondLst>
                                        </p:cTn>
                                        <p:tgtEl>
                                          <p:spTgt spid="6"/>
                                        </p:tgtEl>
                                        <p:attrNameLst>
                                          <p:attrName>r</p:attrName>
                                        </p:attrNameLst>
                                      </p:cBhvr>
                                    </p:animRot>
                                  </p:childTnLst>
                                </p:cTn>
                              </p:par>
                              <p:par>
                                <p:cTn id="57" presetID="32" presetClass="emph" presetSubtype="0" repeatCount="2000" fill="hold" nodeType="withEffect">
                                  <p:stCondLst>
                                    <p:cond delay="0"/>
                                  </p:stCondLst>
                                  <p:childTnLst>
                                    <p:animRot by="120000">
                                      <p:cBhvr>
                                        <p:cTn id="58" dur="100" fill="hold">
                                          <p:stCondLst>
                                            <p:cond delay="0"/>
                                          </p:stCondLst>
                                        </p:cTn>
                                        <p:tgtEl>
                                          <p:spTgt spid="9"/>
                                        </p:tgtEl>
                                        <p:attrNameLst>
                                          <p:attrName>r</p:attrName>
                                        </p:attrNameLst>
                                      </p:cBhvr>
                                    </p:animRot>
                                    <p:animRot by="-240000">
                                      <p:cBhvr>
                                        <p:cTn id="59" dur="200" fill="hold">
                                          <p:stCondLst>
                                            <p:cond delay="200"/>
                                          </p:stCondLst>
                                        </p:cTn>
                                        <p:tgtEl>
                                          <p:spTgt spid="9"/>
                                        </p:tgtEl>
                                        <p:attrNameLst>
                                          <p:attrName>r</p:attrName>
                                        </p:attrNameLst>
                                      </p:cBhvr>
                                    </p:animRot>
                                    <p:animRot by="240000">
                                      <p:cBhvr>
                                        <p:cTn id="60" dur="200" fill="hold">
                                          <p:stCondLst>
                                            <p:cond delay="400"/>
                                          </p:stCondLst>
                                        </p:cTn>
                                        <p:tgtEl>
                                          <p:spTgt spid="9"/>
                                        </p:tgtEl>
                                        <p:attrNameLst>
                                          <p:attrName>r</p:attrName>
                                        </p:attrNameLst>
                                      </p:cBhvr>
                                    </p:animRot>
                                    <p:animRot by="-240000">
                                      <p:cBhvr>
                                        <p:cTn id="61" dur="200" fill="hold">
                                          <p:stCondLst>
                                            <p:cond delay="600"/>
                                          </p:stCondLst>
                                        </p:cTn>
                                        <p:tgtEl>
                                          <p:spTgt spid="9"/>
                                        </p:tgtEl>
                                        <p:attrNameLst>
                                          <p:attrName>r</p:attrName>
                                        </p:attrNameLst>
                                      </p:cBhvr>
                                    </p:animRot>
                                    <p:animRot by="120000">
                                      <p:cBhvr>
                                        <p:cTn id="62" dur="200" fill="hold">
                                          <p:stCondLst>
                                            <p:cond delay="800"/>
                                          </p:stCondLst>
                                        </p:cTn>
                                        <p:tgtEl>
                                          <p:spTgt spid="9"/>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par>
                                <p:cTn id="68" presetID="15" presetClass="exit" presetSubtype="0" fill="hold" nodeType="withEffect">
                                  <p:stCondLst>
                                    <p:cond delay="0"/>
                                  </p:stCondLst>
                                  <p:childTnLst>
                                    <p:anim calcmode="lin" valueType="num">
                                      <p:cBhvr>
                                        <p:cTn id="69" dur="1000"/>
                                        <p:tgtEl>
                                          <p:spTgt spid="11"/>
                                        </p:tgtEl>
                                        <p:attrNameLst>
                                          <p:attrName>ppt_w</p:attrName>
                                        </p:attrNameLst>
                                      </p:cBhvr>
                                      <p:tavLst>
                                        <p:tav tm="0">
                                          <p:val>
                                            <p:strVal val="ppt_w"/>
                                          </p:val>
                                        </p:tav>
                                        <p:tav tm="100000">
                                          <p:val>
                                            <p:fltVal val="0"/>
                                          </p:val>
                                        </p:tav>
                                      </p:tavLst>
                                    </p:anim>
                                    <p:anim calcmode="lin" valueType="num">
                                      <p:cBhvr>
                                        <p:cTn id="70" dur="1000"/>
                                        <p:tgtEl>
                                          <p:spTgt spid="11"/>
                                        </p:tgtEl>
                                        <p:attrNameLst>
                                          <p:attrName>ppt_h</p:attrName>
                                        </p:attrNameLst>
                                      </p:cBhvr>
                                      <p:tavLst>
                                        <p:tav tm="0">
                                          <p:val>
                                            <p:strVal val="ppt_h"/>
                                          </p:val>
                                        </p:tav>
                                        <p:tav tm="100000">
                                          <p:val>
                                            <p:fltVal val="0"/>
                                          </p:val>
                                        </p:tav>
                                      </p:tavLst>
                                    </p:anim>
                                    <p:anim calcmode="lin" valueType="num">
                                      <p:cBhvr>
                                        <p:cTn id="71" dur="1000"/>
                                        <p:tgtEl>
                                          <p:spTgt spid="1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2" dur="1000"/>
                                        <p:tgtEl>
                                          <p:spTgt spid="1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3" dur="1" fill="hold">
                                          <p:stCondLst>
                                            <p:cond delay="999"/>
                                          </p:stCondLst>
                                        </p:cTn>
                                        <p:tgtEl>
                                          <p:spTgt spid="11"/>
                                        </p:tgtEl>
                                        <p:attrNameLst>
                                          <p:attrName>style.visibility</p:attrName>
                                        </p:attrNameLst>
                                      </p:cBhvr>
                                      <p:to>
                                        <p:strVal val="hidden"/>
                                      </p:to>
                                    </p:set>
                                  </p:childTnLst>
                                </p:cTn>
                              </p:par>
                              <p:par>
                                <p:cTn id="74" presetID="15" presetClass="exit" presetSubtype="0" fill="hold" grpId="1" nodeType="withEffect">
                                  <p:stCondLst>
                                    <p:cond delay="0"/>
                                  </p:stCondLst>
                                  <p:childTnLst>
                                    <p:anim calcmode="lin" valueType="num">
                                      <p:cBhvr>
                                        <p:cTn id="75" dur="1000"/>
                                        <p:tgtEl>
                                          <p:spTgt spid="12"/>
                                        </p:tgtEl>
                                        <p:attrNameLst>
                                          <p:attrName>ppt_w</p:attrName>
                                        </p:attrNameLst>
                                      </p:cBhvr>
                                      <p:tavLst>
                                        <p:tav tm="0">
                                          <p:val>
                                            <p:strVal val="ppt_w"/>
                                          </p:val>
                                        </p:tav>
                                        <p:tav tm="100000">
                                          <p:val>
                                            <p:fltVal val="0"/>
                                          </p:val>
                                        </p:tav>
                                      </p:tavLst>
                                    </p:anim>
                                    <p:anim calcmode="lin" valueType="num">
                                      <p:cBhvr>
                                        <p:cTn id="76" dur="1000"/>
                                        <p:tgtEl>
                                          <p:spTgt spid="12"/>
                                        </p:tgtEl>
                                        <p:attrNameLst>
                                          <p:attrName>ppt_h</p:attrName>
                                        </p:attrNameLst>
                                      </p:cBhvr>
                                      <p:tavLst>
                                        <p:tav tm="0">
                                          <p:val>
                                            <p:strVal val="ppt_h"/>
                                          </p:val>
                                        </p:tav>
                                        <p:tav tm="100000">
                                          <p:val>
                                            <p:fltVal val="0"/>
                                          </p:val>
                                        </p:tav>
                                      </p:tavLst>
                                    </p:anim>
                                    <p:anim calcmode="lin" valueType="num">
                                      <p:cBhvr>
                                        <p:cTn id="77" dur="1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8" dur="1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9" dur="1" fill="hold">
                                          <p:stCondLst>
                                            <p:cond delay="999"/>
                                          </p:stCondLst>
                                        </p:cTn>
                                        <p:tgtEl>
                                          <p:spTgt spid="12"/>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7"/>
                                        </p:tgtEl>
                                      </p:cBhvr>
                                    </p:animEffect>
                                    <p:set>
                                      <p:cBhvr>
                                        <p:cTn id="82" dur="1" fill="hold">
                                          <p:stCondLst>
                                            <p:cond delay="499"/>
                                          </p:stCondLst>
                                        </p:cTn>
                                        <p:tgtEl>
                                          <p:spTgt spid="17"/>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18"/>
                                        </p:tgtEl>
                                      </p:cBhvr>
                                    </p:animEffect>
                                    <p:set>
                                      <p:cBhvr>
                                        <p:cTn id="85" dur="1" fill="hold">
                                          <p:stCondLst>
                                            <p:cond delay="499"/>
                                          </p:stCondLst>
                                        </p:cTn>
                                        <p:tgtEl>
                                          <p:spTgt spid="18"/>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8"/>
                                        </p:tgtEl>
                                      </p:cBhvr>
                                    </p:animEffect>
                                    <p:set>
                                      <p:cBhvr>
                                        <p:cTn id="88" dur="1" fill="hold">
                                          <p:stCondLst>
                                            <p:cond delay="499"/>
                                          </p:stCondLst>
                                        </p:cTn>
                                        <p:tgtEl>
                                          <p:spTgt spid="8"/>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5"/>
                                        </p:tgtEl>
                                      </p:cBhvr>
                                    </p:animEffect>
                                    <p:set>
                                      <p:cBhvr>
                                        <p:cTn id="91" dur="1" fill="hold">
                                          <p:stCondLst>
                                            <p:cond delay="499"/>
                                          </p:stCondLst>
                                        </p:cTn>
                                        <p:tgtEl>
                                          <p:spTgt spid="5"/>
                                        </p:tgtEl>
                                        <p:attrNameLst>
                                          <p:attrName>style.visibility</p:attrName>
                                        </p:attrNameLst>
                                      </p:cBhvr>
                                      <p:to>
                                        <p:strVal val="hidden"/>
                                      </p:to>
                                    </p:set>
                                  </p:childTnLst>
                                </p:cTn>
                              </p:par>
                              <p:par>
                                <p:cTn id="92" presetID="37" presetClass="exit" presetSubtype="0" fill="hold" nodeType="withEffect">
                                  <p:stCondLst>
                                    <p:cond delay="0"/>
                                  </p:stCondLst>
                                  <p:childTnLst>
                                    <p:animEffect transition="out" filter="fade">
                                      <p:cBhvr>
                                        <p:cTn id="93" dur="1000"/>
                                        <p:tgtEl>
                                          <p:spTgt spid="9"/>
                                        </p:tgtEl>
                                      </p:cBhvr>
                                    </p:animEffect>
                                    <p:anim calcmode="lin" valueType="num">
                                      <p:cBhvr>
                                        <p:cTn id="94" dur="1000"/>
                                        <p:tgtEl>
                                          <p:spTgt spid="9"/>
                                        </p:tgtEl>
                                        <p:attrNameLst>
                                          <p:attrName>ppt_x</p:attrName>
                                        </p:attrNameLst>
                                      </p:cBhvr>
                                      <p:tavLst>
                                        <p:tav tm="0">
                                          <p:val>
                                            <p:strVal val="ppt_x"/>
                                          </p:val>
                                        </p:tav>
                                        <p:tav tm="100000">
                                          <p:val>
                                            <p:strVal val="ppt_x"/>
                                          </p:val>
                                        </p:tav>
                                      </p:tavLst>
                                    </p:anim>
                                    <p:anim calcmode="lin" valueType="num">
                                      <p:cBhvr>
                                        <p:cTn id="95" dur="100" decel="100000"/>
                                        <p:tgtEl>
                                          <p:spTgt spid="9"/>
                                        </p:tgtEl>
                                        <p:attrNameLst>
                                          <p:attrName>ppt_y</p:attrName>
                                        </p:attrNameLst>
                                      </p:cBhvr>
                                      <p:tavLst>
                                        <p:tav tm="0">
                                          <p:val>
                                            <p:strVal val="ppt_y"/>
                                          </p:val>
                                        </p:tav>
                                        <p:tav tm="100000">
                                          <p:val>
                                            <p:strVal val="ppt_y-.03"/>
                                          </p:val>
                                        </p:tav>
                                      </p:tavLst>
                                    </p:anim>
                                    <p:anim calcmode="lin" valueType="num">
                                      <p:cBhvr>
                                        <p:cTn id="96" dur="900" accel="100000">
                                          <p:stCondLst>
                                            <p:cond delay="100"/>
                                          </p:stCondLst>
                                        </p:cTn>
                                        <p:tgtEl>
                                          <p:spTgt spid="9"/>
                                        </p:tgtEl>
                                        <p:attrNameLst>
                                          <p:attrName>ppt_y</p:attrName>
                                        </p:attrNameLst>
                                      </p:cBhvr>
                                      <p:tavLst>
                                        <p:tav tm="0">
                                          <p:val>
                                            <p:strVal val="ppt_y"/>
                                          </p:val>
                                        </p:tav>
                                        <p:tav tm="100000">
                                          <p:val>
                                            <p:strVal val="ppt_y+1"/>
                                          </p:val>
                                        </p:tav>
                                      </p:tavLst>
                                    </p:anim>
                                    <p:set>
                                      <p:cBhvr>
                                        <p:cTn id="97" dur="1" fill="hold">
                                          <p:stCondLst>
                                            <p:cond delay="999"/>
                                          </p:stCondLst>
                                        </p:cTn>
                                        <p:tgtEl>
                                          <p:spTgt spid="9"/>
                                        </p:tgtEl>
                                        <p:attrNameLst>
                                          <p:attrName>style.visibility</p:attrName>
                                        </p:attrNameLst>
                                      </p:cBhvr>
                                      <p:to>
                                        <p:strVal val="hidden"/>
                                      </p:to>
                                    </p:set>
                                  </p:childTnLst>
                                </p:cTn>
                              </p:par>
                              <p:par>
                                <p:cTn id="98" presetID="37" presetClass="exit" presetSubtype="0" fill="hold" nodeType="withEffect">
                                  <p:stCondLst>
                                    <p:cond delay="0"/>
                                  </p:stCondLst>
                                  <p:childTnLst>
                                    <p:animEffect transition="out" filter="fade">
                                      <p:cBhvr>
                                        <p:cTn id="99" dur="1000"/>
                                        <p:tgtEl>
                                          <p:spTgt spid="6"/>
                                        </p:tgtEl>
                                      </p:cBhvr>
                                    </p:animEffect>
                                    <p:anim calcmode="lin" valueType="num">
                                      <p:cBhvr>
                                        <p:cTn id="100" dur="1000"/>
                                        <p:tgtEl>
                                          <p:spTgt spid="6"/>
                                        </p:tgtEl>
                                        <p:attrNameLst>
                                          <p:attrName>ppt_x</p:attrName>
                                        </p:attrNameLst>
                                      </p:cBhvr>
                                      <p:tavLst>
                                        <p:tav tm="0">
                                          <p:val>
                                            <p:strVal val="ppt_x"/>
                                          </p:val>
                                        </p:tav>
                                        <p:tav tm="100000">
                                          <p:val>
                                            <p:strVal val="ppt_x"/>
                                          </p:val>
                                        </p:tav>
                                      </p:tavLst>
                                    </p:anim>
                                    <p:anim calcmode="lin" valueType="num">
                                      <p:cBhvr>
                                        <p:cTn id="101" dur="100" decel="100000"/>
                                        <p:tgtEl>
                                          <p:spTgt spid="6"/>
                                        </p:tgtEl>
                                        <p:attrNameLst>
                                          <p:attrName>ppt_y</p:attrName>
                                        </p:attrNameLst>
                                      </p:cBhvr>
                                      <p:tavLst>
                                        <p:tav tm="0">
                                          <p:val>
                                            <p:strVal val="ppt_y"/>
                                          </p:val>
                                        </p:tav>
                                        <p:tav tm="100000">
                                          <p:val>
                                            <p:strVal val="ppt_y-.03"/>
                                          </p:val>
                                        </p:tav>
                                      </p:tavLst>
                                    </p:anim>
                                    <p:anim calcmode="lin" valueType="num">
                                      <p:cBhvr>
                                        <p:cTn id="102" dur="900" accel="100000">
                                          <p:stCondLst>
                                            <p:cond delay="100"/>
                                          </p:stCondLst>
                                        </p:cTn>
                                        <p:tgtEl>
                                          <p:spTgt spid="6"/>
                                        </p:tgtEl>
                                        <p:attrNameLst>
                                          <p:attrName>ppt_y</p:attrName>
                                        </p:attrNameLst>
                                      </p:cBhvr>
                                      <p:tavLst>
                                        <p:tav tm="0">
                                          <p:val>
                                            <p:strVal val="ppt_y"/>
                                          </p:val>
                                        </p:tav>
                                        <p:tav tm="100000">
                                          <p:val>
                                            <p:strVal val="ppt_y+1"/>
                                          </p:val>
                                        </p:tav>
                                      </p:tavLst>
                                    </p:anim>
                                    <p:set>
                                      <p:cBhvr>
                                        <p:cTn id="103" dur="1" fill="hold">
                                          <p:stCondLst>
                                            <p:cond delay="999"/>
                                          </p:stCondLst>
                                        </p:cTn>
                                        <p:tgtEl>
                                          <p:spTgt spid="6"/>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49" presetClass="entr" presetSubtype="0" decel="100000" fill="hold" nodeType="click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 calcmode="lin" valueType="num">
                                      <p:cBhvr>
                                        <p:cTn id="110" dur="500" fill="hold"/>
                                        <p:tgtEl>
                                          <p:spTgt spid="23"/>
                                        </p:tgtEl>
                                        <p:attrNameLst>
                                          <p:attrName>style.rotation</p:attrName>
                                        </p:attrNameLst>
                                      </p:cBhvr>
                                      <p:tavLst>
                                        <p:tav tm="0">
                                          <p:val>
                                            <p:fltVal val="360"/>
                                          </p:val>
                                        </p:tav>
                                        <p:tav tm="100000">
                                          <p:val>
                                            <p:fltVal val="0"/>
                                          </p:val>
                                        </p:tav>
                                      </p:tavLst>
                                    </p:anim>
                                    <p:animEffect transition="in" filter="fade">
                                      <p:cBhvr>
                                        <p:cTn id="1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7" grpId="0"/>
      <p:bldP spid="17" grpId="1"/>
      <p:bldP spid="18" grpId="0"/>
      <p:bldP spid="18" grpId="1"/>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512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739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STEP ONE: PURPOSE OF USE</a:t>
            </a:r>
          </a:p>
        </p:txBody>
      </p:sp>
      <p:sp>
        <p:nvSpPr>
          <p:cNvPr id="3" name="Rectangle 2">
            <a:extLst>
              <a:ext uri="{FF2B5EF4-FFF2-40B4-BE49-F238E27FC236}">
                <a16:creationId xmlns:a16="http://schemas.microsoft.com/office/drawing/2014/main" id="{D5147A48-E5EF-E24F-925C-3ACBAD13DF88}"/>
              </a:ext>
            </a:extLst>
          </p:cNvPr>
          <p:cNvSpPr/>
          <p:nvPr/>
        </p:nvSpPr>
        <p:spPr>
          <a:xfrm>
            <a:off x="4658245" y="2185118"/>
            <a:ext cx="2188415" cy="3446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10;&#10;Description automatically generated">
            <a:extLst>
              <a:ext uri="{FF2B5EF4-FFF2-40B4-BE49-F238E27FC236}">
                <a16:creationId xmlns:a16="http://schemas.microsoft.com/office/drawing/2014/main" id="{1FCF5FEA-CE07-CE43-8251-A994CA732C7B}"/>
              </a:ext>
            </a:extLst>
          </p:cNvPr>
          <p:cNvPicPr>
            <a:picLocks noChangeAspect="1"/>
          </p:cNvPicPr>
          <p:nvPr/>
        </p:nvPicPr>
        <p:blipFill>
          <a:blip r:embed="rId3"/>
          <a:stretch>
            <a:fillRect/>
          </a:stretch>
        </p:blipFill>
        <p:spPr>
          <a:xfrm>
            <a:off x="4558477" y="2901419"/>
            <a:ext cx="2387953" cy="434535"/>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A07EC8FB-01D6-C24A-8277-31B2C5A1B051}"/>
              </a:ext>
            </a:extLst>
          </p:cNvPr>
          <p:cNvPicPr>
            <a:picLocks noChangeAspect="1"/>
          </p:cNvPicPr>
          <p:nvPr/>
        </p:nvPicPr>
        <p:blipFill>
          <a:blip r:embed="rId4"/>
          <a:stretch>
            <a:fillRect/>
          </a:stretch>
        </p:blipFill>
        <p:spPr>
          <a:xfrm>
            <a:off x="4558477" y="2572322"/>
            <a:ext cx="2443572" cy="41247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469D5BED-3EE1-9F42-BFE1-17FAD6FE9965}"/>
              </a:ext>
            </a:extLst>
          </p:cNvPr>
          <p:cNvPicPr>
            <a:picLocks noChangeAspect="1"/>
          </p:cNvPicPr>
          <p:nvPr/>
        </p:nvPicPr>
        <p:blipFill>
          <a:blip r:embed="rId5"/>
          <a:stretch>
            <a:fillRect/>
          </a:stretch>
        </p:blipFill>
        <p:spPr>
          <a:xfrm>
            <a:off x="4561757" y="3409700"/>
            <a:ext cx="2517112" cy="463509"/>
          </a:xfrm>
          <a:prstGeom prst="rect">
            <a:avLst/>
          </a:prstGeom>
        </p:spPr>
      </p:pic>
      <p:pic>
        <p:nvPicPr>
          <p:cNvPr id="8" name="Picture 7" descr="A picture containing drawing, cup&#10;&#10;Description automatically generated">
            <a:extLst>
              <a:ext uri="{FF2B5EF4-FFF2-40B4-BE49-F238E27FC236}">
                <a16:creationId xmlns:a16="http://schemas.microsoft.com/office/drawing/2014/main" id="{47AA0B4E-7614-F343-ABB2-A0FE98310AD6}"/>
              </a:ext>
            </a:extLst>
          </p:cNvPr>
          <p:cNvPicPr>
            <a:picLocks noChangeAspect="1"/>
          </p:cNvPicPr>
          <p:nvPr/>
        </p:nvPicPr>
        <p:blipFill>
          <a:blip r:embed="rId6"/>
          <a:stretch>
            <a:fillRect/>
          </a:stretch>
        </p:blipFill>
        <p:spPr>
          <a:xfrm>
            <a:off x="4572569" y="5074087"/>
            <a:ext cx="2373861" cy="406774"/>
          </a:xfrm>
          <a:prstGeom prst="rect">
            <a:avLst/>
          </a:prstGeom>
        </p:spPr>
      </p:pic>
      <p:pic>
        <p:nvPicPr>
          <p:cNvPr id="9" name="Picture 8" descr="A picture containing drawing, food&#10;&#10;Description automatically generated">
            <a:extLst>
              <a:ext uri="{FF2B5EF4-FFF2-40B4-BE49-F238E27FC236}">
                <a16:creationId xmlns:a16="http://schemas.microsoft.com/office/drawing/2014/main" id="{257CCB4F-846D-1B49-A738-34A3148DBFE1}"/>
              </a:ext>
            </a:extLst>
          </p:cNvPr>
          <p:cNvPicPr>
            <a:picLocks noChangeAspect="1"/>
          </p:cNvPicPr>
          <p:nvPr/>
        </p:nvPicPr>
        <p:blipFill>
          <a:blip r:embed="rId7"/>
          <a:stretch>
            <a:fillRect/>
          </a:stretch>
        </p:blipFill>
        <p:spPr>
          <a:xfrm>
            <a:off x="4558477" y="3836072"/>
            <a:ext cx="2415763" cy="358349"/>
          </a:xfrm>
          <a:prstGeom prst="rect">
            <a:avLst/>
          </a:prstGeom>
        </p:spPr>
      </p:pic>
      <p:pic>
        <p:nvPicPr>
          <p:cNvPr id="10" name="Picture 9" descr="A picture containing drawing, food&#10;&#10;Description automatically generated">
            <a:extLst>
              <a:ext uri="{FF2B5EF4-FFF2-40B4-BE49-F238E27FC236}">
                <a16:creationId xmlns:a16="http://schemas.microsoft.com/office/drawing/2014/main" id="{98FC197E-56CB-D241-ACF4-DC8DD978EBC1}"/>
              </a:ext>
            </a:extLst>
          </p:cNvPr>
          <p:cNvPicPr>
            <a:picLocks noChangeAspect="1"/>
          </p:cNvPicPr>
          <p:nvPr/>
        </p:nvPicPr>
        <p:blipFill>
          <a:blip r:embed="rId8"/>
          <a:stretch>
            <a:fillRect/>
          </a:stretch>
        </p:blipFill>
        <p:spPr>
          <a:xfrm>
            <a:off x="4558476" y="4295694"/>
            <a:ext cx="2458145" cy="358349"/>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F38304C-4805-1845-A311-7A0D6FD28730}"/>
              </a:ext>
            </a:extLst>
          </p:cNvPr>
          <p:cNvPicPr>
            <a:picLocks noChangeAspect="1"/>
          </p:cNvPicPr>
          <p:nvPr/>
        </p:nvPicPr>
        <p:blipFill>
          <a:blip r:embed="rId9"/>
          <a:stretch>
            <a:fillRect/>
          </a:stretch>
        </p:blipFill>
        <p:spPr>
          <a:xfrm>
            <a:off x="4558477" y="4726463"/>
            <a:ext cx="2415764" cy="38306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846B466A-1A95-7441-9C53-5C7ABFC9DFC6}"/>
              </a:ext>
            </a:extLst>
          </p:cNvPr>
          <p:cNvPicPr>
            <a:picLocks noChangeAspect="1"/>
          </p:cNvPicPr>
          <p:nvPr/>
        </p:nvPicPr>
        <p:blipFill>
          <a:blip r:embed="rId10"/>
          <a:stretch>
            <a:fillRect/>
          </a:stretch>
        </p:blipFill>
        <p:spPr>
          <a:xfrm>
            <a:off x="4558476" y="2147601"/>
            <a:ext cx="2615322" cy="414705"/>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013FAC7B-9AF4-7640-9831-ECB95A59645F}"/>
              </a:ext>
            </a:extLst>
          </p:cNvPr>
          <p:cNvPicPr>
            <a:picLocks noChangeAspect="1"/>
          </p:cNvPicPr>
          <p:nvPr/>
        </p:nvPicPr>
        <p:blipFill>
          <a:blip r:embed="rId11"/>
          <a:stretch>
            <a:fillRect/>
          </a:stretch>
        </p:blipFill>
        <p:spPr>
          <a:xfrm>
            <a:off x="4332275" y="1442459"/>
            <a:ext cx="3312862" cy="728660"/>
          </a:xfrm>
          <a:prstGeom prst="rect">
            <a:avLst/>
          </a:prstGeom>
        </p:spPr>
      </p:pic>
      <p:sp>
        <p:nvSpPr>
          <p:cNvPr id="14" name="Left Brace 13">
            <a:extLst>
              <a:ext uri="{FF2B5EF4-FFF2-40B4-BE49-F238E27FC236}">
                <a16:creationId xmlns:a16="http://schemas.microsoft.com/office/drawing/2014/main" id="{959EDDD4-12CC-EA4B-A468-A8F7BD580E1B}"/>
              </a:ext>
            </a:extLst>
          </p:cNvPr>
          <p:cNvSpPr/>
          <p:nvPr/>
        </p:nvSpPr>
        <p:spPr>
          <a:xfrm>
            <a:off x="4069932" y="4347665"/>
            <a:ext cx="318584" cy="1284038"/>
          </a:xfrm>
          <a:prstGeom prst="leftBrace">
            <a:avLst>
              <a:gd name="adj1" fmla="val 8333"/>
              <a:gd name="adj2" fmla="val 34060"/>
            </a:avLst>
          </a:prstGeom>
          <a:ln w="41275" cmpd="sng">
            <a:solidFill>
              <a:srgbClr val="0049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a:extLst>
              <a:ext uri="{FF2B5EF4-FFF2-40B4-BE49-F238E27FC236}">
                <a16:creationId xmlns:a16="http://schemas.microsoft.com/office/drawing/2014/main" id="{199E661A-B357-0341-84C3-CF6BC5349872}"/>
              </a:ext>
            </a:extLst>
          </p:cNvPr>
          <p:cNvSpPr txBox="1"/>
          <p:nvPr/>
        </p:nvSpPr>
        <p:spPr>
          <a:xfrm>
            <a:off x="1196458" y="4310964"/>
            <a:ext cx="2718085" cy="830997"/>
          </a:xfrm>
          <a:prstGeom prst="rect">
            <a:avLst/>
          </a:prstGeom>
          <a:noFill/>
        </p:spPr>
        <p:txBody>
          <a:bodyPr wrap="square" rtlCol="0">
            <a:spAutoFit/>
          </a:bodyPr>
          <a:lstStyle/>
          <a:p>
            <a:r>
              <a:rPr lang="en-US" sz="2400" dirty="0"/>
              <a:t>Require attribution when used </a:t>
            </a:r>
          </a:p>
        </p:txBody>
      </p:sp>
      <p:pic>
        <p:nvPicPr>
          <p:cNvPr id="15" name="Picture 2" descr="Image result for canada coat of arm">
            <a:extLst>
              <a:ext uri="{FF2B5EF4-FFF2-40B4-BE49-F238E27FC236}">
                <a16:creationId xmlns:a16="http://schemas.microsoft.com/office/drawing/2014/main" id="{1600C4A3-2053-1644-89EC-7452765A64C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75509" y="4015246"/>
            <a:ext cx="1183931" cy="14995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F98714F7-E4C2-2549-B4CC-1B9C8C65BA33}"/>
              </a:ext>
            </a:extLst>
          </p:cNvPr>
          <p:cNvPicPr>
            <a:picLocks noChangeAspect="1"/>
          </p:cNvPicPr>
          <p:nvPr/>
        </p:nvPicPr>
        <p:blipFill>
          <a:blip r:embed="rId13"/>
          <a:stretch>
            <a:fillRect/>
          </a:stretch>
        </p:blipFill>
        <p:spPr>
          <a:xfrm>
            <a:off x="9066098" y="5631703"/>
            <a:ext cx="1602751" cy="232573"/>
          </a:xfrm>
          <a:prstGeom prst="rect">
            <a:avLst/>
          </a:prstGeom>
        </p:spPr>
      </p:pic>
      <p:sp>
        <p:nvSpPr>
          <p:cNvPr id="17" name="TextBox 16">
            <a:extLst>
              <a:ext uri="{FF2B5EF4-FFF2-40B4-BE49-F238E27FC236}">
                <a16:creationId xmlns:a16="http://schemas.microsoft.com/office/drawing/2014/main" id="{5D761481-BA83-6144-A167-D671287BE02D}"/>
              </a:ext>
            </a:extLst>
          </p:cNvPr>
          <p:cNvSpPr txBox="1"/>
          <p:nvPr/>
        </p:nvSpPr>
        <p:spPr>
          <a:xfrm>
            <a:off x="9529539" y="5811897"/>
            <a:ext cx="675867" cy="338554"/>
          </a:xfrm>
          <a:prstGeom prst="rect">
            <a:avLst/>
          </a:prstGeom>
          <a:noFill/>
        </p:spPr>
        <p:txBody>
          <a:bodyPr wrap="square" rtlCol="0">
            <a:spAutoFit/>
          </a:bodyPr>
          <a:lstStyle/>
          <a:p>
            <a:r>
              <a:rPr lang="en-US" sz="1600" dirty="0"/>
              <a:t>s. </a:t>
            </a:r>
            <a:r>
              <a:rPr lang="en-US" sz="1400" dirty="0"/>
              <a:t>29</a:t>
            </a:r>
          </a:p>
        </p:txBody>
      </p:sp>
      <p:sp>
        <p:nvSpPr>
          <p:cNvPr id="18" name="TextBox 17">
            <a:extLst>
              <a:ext uri="{FF2B5EF4-FFF2-40B4-BE49-F238E27FC236}">
                <a16:creationId xmlns:a16="http://schemas.microsoft.com/office/drawing/2014/main" id="{5733DB61-999D-5442-A95D-4BF4A042652A}"/>
              </a:ext>
            </a:extLst>
          </p:cNvPr>
          <p:cNvSpPr txBox="1"/>
          <p:nvPr/>
        </p:nvSpPr>
        <p:spPr>
          <a:xfrm>
            <a:off x="2555500" y="3098049"/>
            <a:ext cx="7180009" cy="584775"/>
          </a:xfrm>
          <a:prstGeom prst="rect">
            <a:avLst/>
          </a:prstGeom>
          <a:noFill/>
        </p:spPr>
        <p:txBody>
          <a:bodyPr wrap="square" rtlCol="0">
            <a:spAutoFit/>
          </a:bodyPr>
          <a:lstStyle/>
          <a:p>
            <a:r>
              <a:rPr lang="en-US" sz="3200" dirty="0"/>
              <a:t>Step one = Assess the purpose of use</a:t>
            </a:r>
          </a:p>
        </p:txBody>
      </p:sp>
      <p:sp>
        <p:nvSpPr>
          <p:cNvPr id="19" name="Title 1">
            <a:extLst>
              <a:ext uri="{FF2B5EF4-FFF2-40B4-BE49-F238E27FC236}">
                <a16:creationId xmlns:a16="http://schemas.microsoft.com/office/drawing/2014/main" id="{9B44DCDF-EAD8-CB4F-AA68-633282C0F981}"/>
              </a:ext>
            </a:extLst>
          </p:cNvPr>
          <p:cNvSpPr txBox="1">
            <a:spLocks/>
          </p:cNvSpPr>
          <p:nvPr/>
        </p:nvSpPr>
        <p:spPr>
          <a:xfrm>
            <a:off x="2671282" y="520848"/>
            <a:ext cx="8682518" cy="938785"/>
          </a:xfrm>
          <a:prstGeom prst="rect">
            <a:avLst/>
          </a:prstGeom>
        </p:spPr>
        <p:txBody>
          <a:bodyPr anchor="ctr" anchorCtr="0"/>
          <a:lstStyle>
            <a:lvl1pPr algn="ctr" defTabSz="914400" rtl="0" eaLnBrk="1" latinLnBrk="0" hangingPunct="1">
              <a:lnSpc>
                <a:spcPct val="70000"/>
              </a:lnSpc>
              <a:spcBef>
                <a:spcPct val="0"/>
              </a:spcBef>
              <a:buNone/>
              <a:defRPr sz="4000" b="1" i="0" kern="1200" baseline="0">
                <a:solidFill>
                  <a:schemeClr val="bg1"/>
                </a:solidFill>
                <a:latin typeface="Arial" panose="020B0604020202020204" pitchFamily="34" charset="0"/>
                <a:ea typeface="+mj-ea"/>
                <a:cs typeface="+mj-cs"/>
              </a:defRPr>
            </a:lvl1pPr>
          </a:lstStyle>
          <a:p>
            <a:r>
              <a:rPr lang="en-US" dirty="0">
                <a:solidFill>
                  <a:srgbClr val="FF0000"/>
                </a:solidFill>
              </a:rPr>
              <a:t>STEP ONE: PURPOSE OF USE</a:t>
            </a:r>
          </a:p>
        </p:txBody>
      </p:sp>
      <p:sp>
        <p:nvSpPr>
          <p:cNvPr id="20" name="TextBox 19">
            <a:extLst>
              <a:ext uri="{FF2B5EF4-FFF2-40B4-BE49-F238E27FC236}">
                <a16:creationId xmlns:a16="http://schemas.microsoft.com/office/drawing/2014/main" id="{A6C27FB4-BFC4-FA4A-A396-6594AA0706F1}"/>
              </a:ext>
            </a:extLst>
          </p:cNvPr>
          <p:cNvSpPr txBox="1"/>
          <p:nvPr/>
        </p:nvSpPr>
        <p:spPr>
          <a:xfrm rot="578173">
            <a:off x="3550512" y="2982011"/>
            <a:ext cx="463443" cy="707886"/>
          </a:xfrm>
          <a:prstGeom prst="rect">
            <a:avLst/>
          </a:prstGeom>
          <a:noFill/>
        </p:spPr>
        <p:txBody>
          <a:bodyPr wrap="square" rtlCol="0">
            <a:spAutoFit/>
          </a:bodyPr>
          <a:lstStyle/>
          <a:p>
            <a:r>
              <a:rPr lang="en-US" sz="4000" b="1" dirty="0">
                <a:solidFill>
                  <a:schemeClr val="accent6"/>
                </a:solidFill>
              </a:rPr>
              <a:t>✓</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1773E7F-EAC8-F041-8A2B-1B64B9BA4F01}"/>
                  </a:ext>
                </a:extLst>
              </p:cNvPr>
              <p:cNvSpPr txBox="1"/>
              <p:nvPr/>
            </p:nvSpPr>
            <p:spPr>
              <a:xfrm>
                <a:off x="4246714" y="3065433"/>
                <a:ext cx="3238846" cy="584775"/>
              </a:xfrm>
              <a:prstGeom prst="rect">
                <a:avLst/>
              </a:prstGeom>
              <a:noFill/>
            </p:spPr>
            <p:txBody>
              <a:bodyPr wrap="square" rtlCol="0">
                <a:spAutoFit/>
              </a:bodyPr>
              <a:lstStyle/>
              <a:p>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a:t> the use is fair</a:t>
                </a:r>
              </a:p>
            </p:txBody>
          </p:sp>
        </mc:Choice>
        <mc:Fallback xmlns="">
          <p:sp>
            <p:nvSpPr>
              <p:cNvPr id="21" name="TextBox 20">
                <a:extLst>
                  <a:ext uri="{FF2B5EF4-FFF2-40B4-BE49-F238E27FC236}">
                    <a16:creationId xmlns:a16="http://schemas.microsoft.com/office/drawing/2014/main" id="{41773E7F-EAC8-F041-8A2B-1B64B9BA4F01}"/>
                  </a:ext>
                </a:extLst>
              </p:cNvPr>
              <p:cNvSpPr txBox="1">
                <a:spLocks noRot="1" noChangeAspect="1" noMove="1" noResize="1" noEditPoints="1" noAdjustHandles="1" noChangeArrowheads="1" noChangeShapeType="1" noTextEdit="1"/>
              </p:cNvSpPr>
              <p:nvPr/>
            </p:nvSpPr>
            <p:spPr>
              <a:xfrm>
                <a:off x="4246714" y="3065433"/>
                <a:ext cx="3238846" cy="584775"/>
              </a:xfrm>
              <a:prstGeom prst="rect">
                <a:avLst/>
              </a:prstGeom>
              <a:blipFill>
                <a:blip r:embed="rId14"/>
                <a:stretch>
                  <a:fillRect l="-781" t="-10638" b="-31915"/>
                </a:stretch>
              </a:blipFill>
            </p:spPr>
            <p:txBody>
              <a:bodyPr/>
              <a:lstStyle/>
              <a:p>
                <a:r>
                  <a:rPr lang="en-US">
                    <a:noFill/>
                  </a:rPr>
                  <a:t> </a:t>
                </a:r>
              </a:p>
            </p:txBody>
          </p:sp>
        </mc:Fallback>
      </mc:AlternateContent>
      <p:pic>
        <p:nvPicPr>
          <p:cNvPr id="22" name="Picture 21">
            <a:extLst>
              <a:ext uri="{FF2B5EF4-FFF2-40B4-BE49-F238E27FC236}">
                <a16:creationId xmlns:a16="http://schemas.microsoft.com/office/drawing/2014/main" id="{D39A3042-F773-994F-9977-DAEF4446968F}"/>
              </a:ext>
            </a:extLst>
          </p:cNvPr>
          <p:cNvPicPr>
            <a:picLocks noChangeAspect="1"/>
          </p:cNvPicPr>
          <p:nvPr/>
        </p:nvPicPr>
        <p:blipFill>
          <a:blip r:embed="rId15"/>
          <a:srcRect/>
          <a:stretch/>
        </p:blipFill>
        <p:spPr>
          <a:xfrm rot="20199900">
            <a:off x="6057053" y="3808979"/>
            <a:ext cx="5508916" cy="1482678"/>
          </a:xfrm>
          <a:prstGeom prst="rect">
            <a:avLst/>
          </a:prstGeom>
        </p:spPr>
      </p:pic>
      <p:sp>
        <p:nvSpPr>
          <p:cNvPr id="23" name="Left Brace 22">
            <a:extLst>
              <a:ext uri="{FF2B5EF4-FFF2-40B4-BE49-F238E27FC236}">
                <a16:creationId xmlns:a16="http://schemas.microsoft.com/office/drawing/2014/main" id="{2753474D-2F24-3041-BAE6-CE92C05431C2}"/>
              </a:ext>
            </a:extLst>
          </p:cNvPr>
          <p:cNvSpPr/>
          <p:nvPr/>
        </p:nvSpPr>
        <p:spPr>
          <a:xfrm rot="10800000">
            <a:off x="4290170" y="2476096"/>
            <a:ext cx="490333" cy="3335801"/>
          </a:xfrm>
          <a:prstGeom prst="leftBrace">
            <a:avLst>
              <a:gd name="adj1" fmla="val 1552"/>
              <a:gd name="adj2" fmla="val 53996"/>
            </a:avLst>
          </a:prstGeom>
          <a:ln w="57150" cmpd="sng">
            <a:solidFill>
              <a:srgbClr val="0049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A18CCF55-0464-154C-A856-A84A2F154D61}"/>
              </a:ext>
            </a:extLst>
          </p:cNvPr>
          <p:cNvSpPr txBox="1"/>
          <p:nvPr/>
        </p:nvSpPr>
        <p:spPr>
          <a:xfrm>
            <a:off x="5717867" y="3816225"/>
            <a:ext cx="5110585" cy="461665"/>
          </a:xfrm>
          <a:prstGeom prst="rect">
            <a:avLst/>
          </a:prstGeom>
          <a:noFill/>
        </p:spPr>
        <p:txBody>
          <a:bodyPr wrap="square" rtlCol="0">
            <a:spAutoFit/>
          </a:bodyPr>
          <a:lstStyle/>
          <a:p>
            <a:r>
              <a:rPr lang="en-US" sz="2400" dirty="0"/>
              <a:t>Intended to be considered broadly </a:t>
            </a:r>
          </a:p>
        </p:txBody>
      </p:sp>
    </p:spTree>
    <p:extLst>
      <p:ext uri="{BB962C8B-B14F-4D97-AF65-F5344CB8AC3E}">
        <p14:creationId xmlns:p14="http://schemas.microsoft.com/office/powerpoint/2010/main" val="481199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childTnLst>
                          </p:cTn>
                        </p:par>
                        <p:par>
                          <p:cTn id="69" fill="hold">
                            <p:stCondLst>
                              <p:cond delay="1000"/>
                            </p:stCondLst>
                            <p:childTnLst>
                              <p:par>
                                <p:cTn id="70" presetID="10" presetClass="entr" presetSubtype="0" fill="hold" grpId="0" nodeType="after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500"/>
                                        <p:tgtEl>
                                          <p:spTgt spid="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2"/>
                                        </p:tgtEl>
                                      </p:cBhvr>
                                    </p:animEffect>
                                    <p:set>
                                      <p:cBhvr>
                                        <p:cTn id="77" dur="1" fill="hold">
                                          <p:stCondLst>
                                            <p:cond delay="499"/>
                                          </p:stCondLst>
                                        </p:cTn>
                                        <p:tgtEl>
                                          <p:spTgt spid="2"/>
                                        </p:tgtEl>
                                        <p:attrNameLst>
                                          <p:attrName>style.visibility</p:attrName>
                                        </p:attrNameLst>
                                      </p:cBhvr>
                                      <p:to>
                                        <p:strVal val="hidden"/>
                                      </p:to>
                                    </p:set>
                                  </p:childTnLst>
                                </p:cTn>
                              </p:par>
                            </p:childTnLst>
                          </p:cTn>
                        </p:par>
                        <p:par>
                          <p:cTn id="78" fill="hold">
                            <p:stCondLst>
                              <p:cond delay="500"/>
                            </p:stCondLst>
                            <p:childTnLst>
                              <p:par>
                                <p:cTn id="79" presetID="0" presetClass="path" presetSubtype="0" accel="50000" decel="50000" fill="hold" grpId="1" nodeType="afterEffect">
                                  <p:stCondLst>
                                    <p:cond delay="0"/>
                                  </p:stCondLst>
                                  <p:childTnLst>
                                    <p:animMotion origin="layout" path="M 0.00209 2.59259E-6 L -0.31406 0.05046 " pathEditMode="relative" rAng="0" ptsTypes="AA">
                                      <p:cBhvr>
                                        <p:cTn id="80" dur="2000" fill="hold"/>
                                        <p:tgtEl>
                                          <p:spTgt spid="3"/>
                                        </p:tgtEl>
                                        <p:attrNameLst>
                                          <p:attrName>ppt_x</p:attrName>
                                          <p:attrName>ppt_y</p:attrName>
                                        </p:attrNameLst>
                                      </p:cBhvr>
                                      <p:rCtr x="-15807" y="2523"/>
                                    </p:animMotion>
                                  </p:childTnLst>
                                </p:cTn>
                              </p:par>
                              <p:par>
                                <p:cTn id="81" presetID="0" presetClass="path" presetSubtype="0" accel="50000" decel="50000" fill="hold" nodeType="withEffect">
                                  <p:stCondLst>
                                    <p:cond delay="0"/>
                                  </p:stCondLst>
                                  <p:childTnLst>
                                    <p:animMotion origin="layout" path="M 0 0 L -0.31615 0.05046 " pathEditMode="relative" ptsTypes="AA">
                                      <p:cBhvr>
                                        <p:cTn id="82" dur="2000" fill="hold"/>
                                        <p:tgtEl>
                                          <p:spTgt spid="4"/>
                                        </p:tgtEl>
                                        <p:attrNameLst>
                                          <p:attrName>ppt_x</p:attrName>
                                          <p:attrName>ppt_y</p:attrName>
                                        </p:attrNameLst>
                                      </p:cBhvr>
                                    </p:animMotion>
                                  </p:childTnLst>
                                </p:cTn>
                              </p:par>
                              <p:par>
                                <p:cTn id="83" presetID="0" presetClass="path" presetSubtype="0" accel="50000" decel="50000" fill="hold" nodeType="withEffect">
                                  <p:stCondLst>
                                    <p:cond delay="0"/>
                                  </p:stCondLst>
                                  <p:childTnLst>
                                    <p:animMotion origin="layout" path="M 0 0 L -0.31615 0.05046 " pathEditMode="relative" ptsTypes="AA">
                                      <p:cBhvr>
                                        <p:cTn id="84" dur="2000" fill="hold"/>
                                        <p:tgtEl>
                                          <p:spTgt spid="5"/>
                                        </p:tgtEl>
                                        <p:attrNameLst>
                                          <p:attrName>ppt_x</p:attrName>
                                          <p:attrName>ppt_y</p:attrName>
                                        </p:attrNameLst>
                                      </p:cBhvr>
                                    </p:animMotion>
                                  </p:childTnLst>
                                </p:cTn>
                              </p:par>
                              <p:par>
                                <p:cTn id="85" presetID="0" presetClass="path" presetSubtype="0" accel="50000" decel="50000" fill="hold" nodeType="withEffect">
                                  <p:stCondLst>
                                    <p:cond delay="0"/>
                                  </p:stCondLst>
                                  <p:childTnLst>
                                    <p:animMotion origin="layout" path="M 0 0 L -0.31615 0.05046 " pathEditMode="relative" ptsTypes="AA">
                                      <p:cBhvr>
                                        <p:cTn id="86" dur="2000" fill="hold"/>
                                        <p:tgtEl>
                                          <p:spTgt spid="7"/>
                                        </p:tgtEl>
                                        <p:attrNameLst>
                                          <p:attrName>ppt_x</p:attrName>
                                          <p:attrName>ppt_y</p:attrName>
                                        </p:attrNameLst>
                                      </p:cBhvr>
                                    </p:animMotion>
                                  </p:childTnLst>
                                </p:cTn>
                              </p:par>
                              <p:par>
                                <p:cTn id="87" presetID="0" presetClass="path" presetSubtype="0" accel="50000" decel="50000" fill="hold" nodeType="withEffect">
                                  <p:stCondLst>
                                    <p:cond delay="0"/>
                                  </p:stCondLst>
                                  <p:childTnLst>
                                    <p:animMotion origin="layout" path="M 0 0 L -0.31615 0.05046 " pathEditMode="relative" ptsTypes="AA">
                                      <p:cBhvr>
                                        <p:cTn id="88" dur="2000" fill="hold"/>
                                        <p:tgtEl>
                                          <p:spTgt spid="8"/>
                                        </p:tgtEl>
                                        <p:attrNameLst>
                                          <p:attrName>ppt_x</p:attrName>
                                          <p:attrName>ppt_y</p:attrName>
                                        </p:attrNameLst>
                                      </p:cBhvr>
                                    </p:animMotion>
                                  </p:childTnLst>
                                </p:cTn>
                              </p:par>
                              <p:par>
                                <p:cTn id="89" presetID="0" presetClass="path" presetSubtype="0" accel="50000" decel="50000" fill="hold" nodeType="withEffect">
                                  <p:stCondLst>
                                    <p:cond delay="0"/>
                                  </p:stCondLst>
                                  <p:childTnLst>
                                    <p:animMotion origin="layout" path="M 0 0 L -0.31615 0.05046 " pathEditMode="relative" ptsTypes="AA">
                                      <p:cBhvr>
                                        <p:cTn id="90" dur="2000" fill="hold"/>
                                        <p:tgtEl>
                                          <p:spTgt spid="9"/>
                                        </p:tgtEl>
                                        <p:attrNameLst>
                                          <p:attrName>ppt_x</p:attrName>
                                          <p:attrName>ppt_y</p:attrName>
                                        </p:attrNameLst>
                                      </p:cBhvr>
                                    </p:animMotion>
                                  </p:childTnLst>
                                </p:cTn>
                              </p:par>
                              <p:par>
                                <p:cTn id="91" presetID="0" presetClass="path" presetSubtype="0" accel="50000" decel="50000" fill="hold" nodeType="withEffect">
                                  <p:stCondLst>
                                    <p:cond delay="0"/>
                                  </p:stCondLst>
                                  <p:childTnLst>
                                    <p:animMotion origin="layout" path="M 0 0 L -0.31615 0.05046 " pathEditMode="relative" ptsTypes="AA">
                                      <p:cBhvr>
                                        <p:cTn id="92" dur="2000" fill="hold"/>
                                        <p:tgtEl>
                                          <p:spTgt spid="10"/>
                                        </p:tgtEl>
                                        <p:attrNameLst>
                                          <p:attrName>ppt_x</p:attrName>
                                          <p:attrName>ppt_y</p:attrName>
                                        </p:attrNameLst>
                                      </p:cBhvr>
                                    </p:animMotion>
                                  </p:childTnLst>
                                </p:cTn>
                              </p:par>
                              <p:par>
                                <p:cTn id="93" presetID="0" presetClass="path" presetSubtype="0" accel="50000" decel="50000" fill="hold" nodeType="withEffect">
                                  <p:stCondLst>
                                    <p:cond delay="0"/>
                                  </p:stCondLst>
                                  <p:childTnLst>
                                    <p:animMotion origin="layout" path="M 0 0 L -0.31615 0.05046 " pathEditMode="relative" ptsTypes="AA">
                                      <p:cBhvr>
                                        <p:cTn id="94" dur="2000" fill="hold"/>
                                        <p:tgtEl>
                                          <p:spTgt spid="11"/>
                                        </p:tgtEl>
                                        <p:attrNameLst>
                                          <p:attrName>ppt_x</p:attrName>
                                          <p:attrName>ppt_y</p:attrName>
                                        </p:attrNameLst>
                                      </p:cBhvr>
                                    </p:animMotion>
                                  </p:childTnLst>
                                </p:cTn>
                              </p:par>
                              <p:par>
                                <p:cTn id="95" presetID="0" presetClass="path" presetSubtype="0" accel="50000" decel="50000" fill="hold" nodeType="withEffect">
                                  <p:stCondLst>
                                    <p:cond delay="0"/>
                                  </p:stCondLst>
                                  <p:childTnLst>
                                    <p:animMotion origin="layout" path="M 0 0 L -0.31615 0.05046 " pathEditMode="relative" ptsTypes="AA">
                                      <p:cBhvr>
                                        <p:cTn id="96" dur="2000" fill="hold"/>
                                        <p:tgtEl>
                                          <p:spTgt spid="12"/>
                                        </p:tgtEl>
                                        <p:attrNameLst>
                                          <p:attrName>ppt_x</p:attrName>
                                          <p:attrName>ppt_y</p:attrName>
                                        </p:attrNameLst>
                                      </p:cBhvr>
                                    </p:animMotion>
                                  </p:childTnLst>
                                </p:cTn>
                              </p:par>
                              <p:par>
                                <p:cTn id="97" presetID="0" presetClass="path" presetSubtype="0" accel="50000" decel="50000" fill="hold" nodeType="withEffect">
                                  <p:stCondLst>
                                    <p:cond delay="0"/>
                                  </p:stCondLst>
                                  <p:childTnLst>
                                    <p:animMotion origin="layout" path="M -0.01003 -0.00093 L -0.32891 0.03449 " pathEditMode="relative" ptsTypes="AA">
                                      <p:cBhvr>
                                        <p:cTn id="98" dur="2000" fill="hold"/>
                                        <p:tgtEl>
                                          <p:spTgt spid="13"/>
                                        </p:tgtEl>
                                        <p:attrNameLst>
                                          <p:attrName>ppt_x</p:attrName>
                                          <p:attrName>ppt_y</p:attrName>
                                        </p:attrNameLst>
                                      </p:cBhvr>
                                    </p:animMotion>
                                  </p:childTnLst>
                                </p:cTn>
                              </p:par>
                              <p:par>
                                <p:cTn id="99" presetID="10" presetClass="exit" presetSubtype="0" fill="hold" grpId="1" nodeType="withEffect">
                                  <p:stCondLst>
                                    <p:cond delay="0"/>
                                  </p:stCondLst>
                                  <p:childTnLst>
                                    <p:animEffect transition="out" filter="fade">
                                      <p:cBhvr>
                                        <p:cTn id="100" dur="500"/>
                                        <p:tgtEl>
                                          <p:spTgt spid="14"/>
                                        </p:tgtEl>
                                      </p:cBhvr>
                                    </p:animEffect>
                                    <p:set>
                                      <p:cBhvr>
                                        <p:cTn id="101" dur="1" fill="hold">
                                          <p:stCondLst>
                                            <p:cond delay="499"/>
                                          </p:stCondLst>
                                        </p:cTn>
                                        <p:tgtEl>
                                          <p:spTgt spid="14"/>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15"/>
                                        </p:tgtEl>
                                      </p:cBhvr>
                                    </p:animEffect>
                                    <p:set>
                                      <p:cBhvr>
                                        <p:cTn id="104" dur="1" fill="hold">
                                          <p:stCondLst>
                                            <p:cond delay="499"/>
                                          </p:stCondLst>
                                        </p:cTn>
                                        <p:tgtEl>
                                          <p:spTgt spid="15"/>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16"/>
                                        </p:tgtEl>
                                      </p:cBhvr>
                                    </p:animEffect>
                                    <p:set>
                                      <p:cBhvr>
                                        <p:cTn id="107" dur="1" fill="hold">
                                          <p:stCondLst>
                                            <p:cond delay="499"/>
                                          </p:stCondLst>
                                        </p:cTn>
                                        <p:tgtEl>
                                          <p:spTgt spid="16"/>
                                        </p:tgtEl>
                                        <p:attrNameLst>
                                          <p:attrName>style.visibility</p:attrName>
                                        </p:attrNameLst>
                                      </p:cBhvr>
                                      <p:to>
                                        <p:strVal val="hidden"/>
                                      </p:to>
                                    </p:set>
                                  </p:childTnLst>
                                </p:cTn>
                              </p:par>
                              <p:par>
                                <p:cTn id="108" presetID="10" presetClass="exit" presetSubtype="0" fill="hold" grpId="0" nodeType="withEffect">
                                  <p:stCondLst>
                                    <p:cond delay="0"/>
                                  </p:stCondLst>
                                  <p:childTnLst>
                                    <p:animEffect transition="out" filter="fade">
                                      <p:cBhvr>
                                        <p:cTn id="109" dur="500"/>
                                        <p:tgtEl>
                                          <p:spTgt spid="17">
                                            <p:txEl>
                                              <p:pRg st="0" end="0"/>
                                            </p:txEl>
                                          </p:spTgt>
                                        </p:tgtEl>
                                      </p:cBhvr>
                                    </p:animEffect>
                                    <p:set>
                                      <p:cBhvr>
                                        <p:cTn id="110" dur="1" fill="hold">
                                          <p:stCondLst>
                                            <p:cond delay="499"/>
                                          </p:stCondLst>
                                        </p:cTn>
                                        <p:tgtEl>
                                          <p:spTgt spid="17">
                                            <p:txEl>
                                              <p:pRg st="0" end="0"/>
                                            </p:txEl>
                                          </p:spTgt>
                                        </p:tgtEl>
                                        <p:attrNameLst>
                                          <p:attrName>style.visibility</p:attrName>
                                        </p:attrNameLst>
                                      </p:cBhvr>
                                      <p:to>
                                        <p:strVal val="hidden"/>
                                      </p:to>
                                    </p:set>
                                  </p:childTnLst>
                                </p:cTn>
                              </p:par>
                            </p:childTnLst>
                          </p:cTn>
                        </p:par>
                        <p:par>
                          <p:cTn id="111" fill="hold">
                            <p:stCondLst>
                              <p:cond delay="2500"/>
                            </p:stCondLst>
                            <p:childTnLst>
                              <p:par>
                                <p:cTn id="112" presetID="22" presetClass="entr" presetSubtype="8" fill="hold" grpId="0" nodeType="after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wipe(left)">
                                      <p:cBhvr>
                                        <p:cTn id="114" dur="500"/>
                                        <p:tgtEl>
                                          <p:spTgt spid="20"/>
                                        </p:tgtEl>
                                      </p:cBhvr>
                                    </p:animEffect>
                                  </p:childTnLst>
                                </p:cTn>
                              </p:par>
                            </p:childTnLst>
                          </p:cTn>
                        </p:par>
                        <p:par>
                          <p:cTn id="115" fill="hold">
                            <p:stCondLst>
                              <p:cond delay="3000"/>
                            </p:stCondLst>
                            <p:childTnLst>
                              <p:par>
                                <p:cTn id="116" presetID="10" presetClass="entr" presetSubtype="0" fill="hold" grpId="0" nodeType="afterEffect">
                                  <p:stCondLst>
                                    <p:cond delay="500"/>
                                  </p:stCondLst>
                                  <p:childTnLst>
                                    <p:set>
                                      <p:cBhvr>
                                        <p:cTn id="117" dur="1" fill="hold">
                                          <p:stCondLst>
                                            <p:cond delay="0"/>
                                          </p:stCondLst>
                                        </p:cTn>
                                        <p:tgtEl>
                                          <p:spTgt spid="21"/>
                                        </p:tgtEl>
                                        <p:attrNameLst>
                                          <p:attrName>style.visibility</p:attrName>
                                        </p:attrNameLst>
                                      </p:cBhvr>
                                      <p:to>
                                        <p:strVal val="visible"/>
                                      </p:to>
                                    </p:set>
                                    <p:animEffect transition="in" filter="fade">
                                      <p:cBhvr>
                                        <p:cTn id="118" dur="500"/>
                                        <p:tgtEl>
                                          <p:spTgt spid="21"/>
                                        </p:tgtEl>
                                      </p:cBhvr>
                                    </p:animEffec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22"/>
                                        </p:tgtEl>
                                        <p:attrNameLst>
                                          <p:attrName>style.visibility</p:attrName>
                                        </p:attrNameLst>
                                      </p:cBhvr>
                                      <p:to>
                                        <p:strVal val="visible"/>
                                      </p:to>
                                    </p:set>
                                  </p:childTnLst>
                                </p:cTn>
                              </p:par>
                              <p:par>
                                <p:cTn id="123" presetID="42" presetClass="path" presetSubtype="0" accel="50000" decel="50000" fill="hold" nodeType="withEffect">
                                  <p:stCondLst>
                                    <p:cond delay="0"/>
                                  </p:stCondLst>
                                  <p:childTnLst>
                                    <p:animMotion origin="layout" path="M -0.19688 0.1199 L -0.00573 -0.02362 " pathEditMode="relative" rAng="0" ptsTypes="AA">
                                      <p:cBhvr>
                                        <p:cTn id="124" dur="100" fill="hold"/>
                                        <p:tgtEl>
                                          <p:spTgt spid="22"/>
                                        </p:tgtEl>
                                        <p:attrNameLst>
                                          <p:attrName>ppt_x</p:attrName>
                                          <p:attrName>ppt_y</p:attrName>
                                        </p:attrNameLst>
                                      </p:cBhvr>
                                      <p:rCtr x="9557" y="-7176"/>
                                    </p:animMotion>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19">
                                            <p:txEl>
                                              <p:pRg st="0" end="0"/>
                                            </p:txEl>
                                          </p:spTgt>
                                        </p:tgtEl>
                                        <p:attrNameLst>
                                          <p:attrName>style.visibility</p:attrName>
                                        </p:attrNameLst>
                                      </p:cBhvr>
                                      <p:to>
                                        <p:strVal val="visible"/>
                                      </p:to>
                                    </p:set>
                                    <p:animEffect transition="in" filter="wipe(left)">
                                      <p:cBhvr>
                                        <p:cTn id="129" dur="500"/>
                                        <p:tgtEl>
                                          <p:spTgt spid="19">
                                            <p:txEl>
                                              <p:pRg st="0" end="0"/>
                                            </p:txEl>
                                          </p:spTgt>
                                        </p:tgtEl>
                                      </p:cBhvr>
                                    </p:animEffect>
                                  </p:childTnLst>
                                </p:cTn>
                              </p:par>
                            </p:childTnLst>
                          </p:cTn>
                        </p:par>
                        <p:par>
                          <p:cTn id="130" fill="hold">
                            <p:stCondLst>
                              <p:cond delay="500"/>
                            </p:stCondLst>
                            <p:childTnLst>
                              <p:par>
                                <p:cTn id="131" presetID="22" presetClass="exit" presetSubtype="8" fill="hold" nodeType="afterEffect">
                                  <p:stCondLst>
                                    <p:cond delay="0"/>
                                  </p:stCondLst>
                                  <p:childTnLst>
                                    <p:animEffect transition="out" filter="wipe(left)">
                                      <p:cBhvr>
                                        <p:cTn id="132" dur="500"/>
                                        <p:tgtEl>
                                          <p:spTgt spid="19">
                                            <p:txEl>
                                              <p:pRg st="0" end="0"/>
                                            </p:txEl>
                                          </p:spTgt>
                                        </p:tgtEl>
                                      </p:cBhvr>
                                    </p:animEffect>
                                    <p:set>
                                      <p:cBhvr>
                                        <p:cTn id="133" dur="1" fill="hold">
                                          <p:stCondLst>
                                            <p:cond delay="499"/>
                                          </p:stCondLst>
                                        </p:cTn>
                                        <p:tgtEl>
                                          <p:spTgt spid="19">
                                            <p:txEl>
                                              <p:pRg st="0" end="0"/>
                                            </p:txEl>
                                          </p:spTgt>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9" presetClass="exit" presetSubtype="0" fill="hold" nodeType="clickEffect">
                                  <p:stCondLst>
                                    <p:cond delay="0"/>
                                  </p:stCondLst>
                                  <p:childTnLst>
                                    <p:animEffect transition="out" filter="dissolve">
                                      <p:cBhvr>
                                        <p:cTn id="137" dur="500"/>
                                        <p:tgtEl>
                                          <p:spTgt spid="22"/>
                                        </p:tgtEl>
                                      </p:cBhvr>
                                    </p:animEffect>
                                    <p:set>
                                      <p:cBhvr>
                                        <p:cTn id="138" dur="1" fill="hold">
                                          <p:stCondLst>
                                            <p:cond delay="499"/>
                                          </p:stCondLst>
                                        </p:cTn>
                                        <p:tgtEl>
                                          <p:spTgt spid="22"/>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20"/>
                                        </p:tgtEl>
                                      </p:cBhvr>
                                    </p:animEffect>
                                    <p:set>
                                      <p:cBhvr>
                                        <p:cTn id="141" dur="1" fill="hold">
                                          <p:stCondLst>
                                            <p:cond delay="499"/>
                                          </p:stCondLst>
                                        </p:cTn>
                                        <p:tgtEl>
                                          <p:spTgt spid="20"/>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21"/>
                                        </p:tgtEl>
                                      </p:cBhvr>
                                    </p:animEffect>
                                    <p:set>
                                      <p:cBhvr>
                                        <p:cTn id="144" dur="1" fill="hold">
                                          <p:stCondLst>
                                            <p:cond delay="499"/>
                                          </p:stCondLst>
                                        </p:cTn>
                                        <p:tgtEl>
                                          <p:spTgt spid="21"/>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23"/>
                                        </p:tgtEl>
                                        <p:attrNameLst>
                                          <p:attrName>style.visibility</p:attrName>
                                        </p:attrNameLst>
                                      </p:cBhvr>
                                      <p:to>
                                        <p:strVal val="visible"/>
                                      </p:to>
                                    </p:set>
                                    <p:animEffect transition="in" filter="fade">
                                      <p:cBhvr>
                                        <p:cTn id="149" dur="500"/>
                                        <p:tgtEl>
                                          <p:spTgt spid="23"/>
                                        </p:tgtEl>
                                      </p:cBhvr>
                                    </p:animEffect>
                                  </p:childTnLst>
                                </p:cTn>
                              </p:par>
                            </p:childTnLst>
                          </p:cTn>
                        </p:par>
                        <p:par>
                          <p:cTn id="150" fill="hold">
                            <p:stCondLst>
                              <p:cond delay="1000"/>
                            </p:stCondLst>
                            <p:childTnLst>
                              <p:par>
                                <p:cTn id="151" presetID="10" presetClass="entr" presetSubtype="0" fill="hold" grpId="0" nodeType="afterEffect">
                                  <p:stCondLst>
                                    <p:cond delay="0"/>
                                  </p:stCondLst>
                                  <p:childTnLst>
                                    <p:set>
                                      <p:cBhvr>
                                        <p:cTn id="152" dur="1" fill="hold">
                                          <p:stCondLst>
                                            <p:cond delay="0"/>
                                          </p:stCondLst>
                                        </p:cTn>
                                        <p:tgtEl>
                                          <p:spTgt spid="24"/>
                                        </p:tgtEl>
                                        <p:attrNameLst>
                                          <p:attrName>style.visibility</p:attrName>
                                        </p:attrNameLst>
                                      </p:cBhvr>
                                      <p:to>
                                        <p:strVal val="visible"/>
                                      </p:to>
                                    </p:set>
                                    <p:animEffect transition="in" filter="fade">
                                      <p:cBhvr>
                                        <p:cTn id="153" dur="500"/>
                                        <p:tgtEl>
                                          <p:spTgt spid="24"/>
                                        </p:tgtEl>
                                      </p:cBhvr>
                                    </p:animEffect>
                                  </p:childTnLst>
                                </p:cTn>
                              </p:par>
                            </p:childTnLst>
                          </p:cTn>
                        </p:par>
                      </p:childTnLst>
                    </p:cTn>
                  </p:par>
                  <p:par>
                    <p:cTn id="154" fill="hold">
                      <p:stCondLst>
                        <p:cond delay="indefinite"/>
                      </p:stCondLst>
                      <p:childTnLst>
                        <p:par>
                          <p:cTn id="155" fill="hold">
                            <p:stCondLst>
                              <p:cond delay="0"/>
                            </p:stCondLst>
                            <p:childTnLst>
                              <p:par>
                                <p:cTn id="156" presetID="26" presetClass="emph" presetSubtype="0" fill="hold" nodeType="clickEffect">
                                  <p:stCondLst>
                                    <p:cond delay="0"/>
                                  </p:stCondLst>
                                  <p:childTnLst>
                                    <p:animEffect transition="out" filter="fade">
                                      <p:cBhvr>
                                        <p:cTn id="157" dur="500" tmFilter="0, 0; .2, .5; .8, .5; 1, 0"/>
                                        <p:tgtEl>
                                          <p:spTgt spid="12"/>
                                        </p:tgtEl>
                                      </p:cBhvr>
                                    </p:animEffect>
                                    <p:animScale>
                                      <p:cBhvr>
                                        <p:cTn id="15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4" grpId="0" animBg="1"/>
      <p:bldP spid="14" grpId="1" animBg="1"/>
      <p:bldP spid="2" grpId="0"/>
      <p:bldP spid="2" grpId="1"/>
      <p:bldP spid="17" grpId="0" build="allAtOnce"/>
      <p:bldP spid="18" grpId="0"/>
      <p:bldP spid="19" grpId="0" build="allAtOnce"/>
      <p:bldP spid="20" grpId="0"/>
      <p:bldP spid="20" grpId="1"/>
      <p:bldP spid="21" grpId="0"/>
      <p:bldP spid="21" grpId="1"/>
      <p:bldP spid="23"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INTERPRETING THE PURPOSES </a:t>
            </a:r>
          </a:p>
        </p:txBody>
      </p:sp>
      <p:sp>
        <p:nvSpPr>
          <p:cNvPr id="9" name="Oval 8">
            <a:extLst>
              <a:ext uri="{FF2B5EF4-FFF2-40B4-BE49-F238E27FC236}">
                <a16:creationId xmlns:a16="http://schemas.microsoft.com/office/drawing/2014/main" id="{F09D555F-E19A-404E-BE4D-5A3E422EC6E7}"/>
              </a:ext>
            </a:extLst>
          </p:cNvPr>
          <p:cNvSpPr/>
          <p:nvPr/>
        </p:nvSpPr>
        <p:spPr>
          <a:xfrm>
            <a:off x="8765381" y="3054596"/>
            <a:ext cx="800100" cy="803029"/>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1DD23630-425D-8F4B-BFA6-CA384E62FC67}"/>
              </a:ext>
            </a:extLst>
          </p:cNvPr>
          <p:cNvPicPr>
            <a:picLocks noChangeAspect="1"/>
          </p:cNvPicPr>
          <p:nvPr/>
        </p:nvPicPr>
        <p:blipFill>
          <a:blip r:embed="rId3"/>
          <a:stretch>
            <a:fillRect/>
          </a:stretch>
        </p:blipFill>
        <p:spPr>
          <a:xfrm rot="2595491" flipH="1">
            <a:off x="5220757" y="4582339"/>
            <a:ext cx="2203877" cy="2041562"/>
          </a:xfrm>
          <a:prstGeom prst="rect">
            <a:avLst/>
          </a:prstGeom>
        </p:spPr>
      </p:pic>
      <p:pic>
        <p:nvPicPr>
          <p:cNvPr id="4" name="Picture 3" descr="A close up of a logo&#10;&#10;Description automatically generated">
            <a:extLst>
              <a:ext uri="{FF2B5EF4-FFF2-40B4-BE49-F238E27FC236}">
                <a16:creationId xmlns:a16="http://schemas.microsoft.com/office/drawing/2014/main" id="{193ACE59-916A-1B4C-A4ED-C736E2528293}"/>
              </a:ext>
            </a:extLst>
          </p:cNvPr>
          <p:cNvPicPr>
            <a:picLocks noChangeAspect="1"/>
          </p:cNvPicPr>
          <p:nvPr/>
        </p:nvPicPr>
        <p:blipFill>
          <a:blip r:embed="rId4"/>
          <a:stretch>
            <a:fillRect/>
          </a:stretch>
        </p:blipFill>
        <p:spPr>
          <a:xfrm>
            <a:off x="6865583" y="1997529"/>
            <a:ext cx="4648200" cy="4648200"/>
          </a:xfrm>
          <a:prstGeom prst="rect">
            <a:avLst/>
          </a:prstGeom>
        </p:spPr>
      </p:pic>
      <p:pic>
        <p:nvPicPr>
          <p:cNvPr id="5" name="Picture 4" descr="A close up of a logo&#10;&#10;Description automatically generated">
            <a:extLst>
              <a:ext uri="{FF2B5EF4-FFF2-40B4-BE49-F238E27FC236}">
                <a16:creationId xmlns:a16="http://schemas.microsoft.com/office/drawing/2014/main" id="{BCDA6C6A-D237-6A4D-B163-1C3DC745E73A}"/>
              </a:ext>
            </a:extLst>
          </p:cNvPr>
          <p:cNvPicPr>
            <a:picLocks noChangeAspect="1"/>
          </p:cNvPicPr>
          <p:nvPr/>
        </p:nvPicPr>
        <p:blipFill>
          <a:blip r:embed="rId5"/>
          <a:stretch>
            <a:fillRect/>
          </a:stretch>
        </p:blipFill>
        <p:spPr>
          <a:xfrm rot="795892">
            <a:off x="9301589" y="1398741"/>
            <a:ext cx="3022215" cy="1326826"/>
          </a:xfrm>
          <a:prstGeom prst="rect">
            <a:avLst/>
          </a:prstGeom>
        </p:spPr>
      </p:pic>
      <p:sp>
        <p:nvSpPr>
          <p:cNvPr id="7" name="TextBox 6">
            <a:extLst>
              <a:ext uri="{FF2B5EF4-FFF2-40B4-BE49-F238E27FC236}">
                <a16:creationId xmlns:a16="http://schemas.microsoft.com/office/drawing/2014/main" id="{11D5BFA3-546B-CE4B-83E7-8D92B04FD4C8}"/>
              </a:ext>
            </a:extLst>
          </p:cNvPr>
          <p:cNvSpPr txBox="1"/>
          <p:nvPr/>
        </p:nvSpPr>
        <p:spPr>
          <a:xfrm>
            <a:off x="956193" y="2292807"/>
            <a:ext cx="4886926" cy="400110"/>
          </a:xfrm>
          <a:prstGeom prst="rect">
            <a:avLst/>
          </a:prstGeom>
          <a:noFill/>
        </p:spPr>
        <p:txBody>
          <a:bodyPr wrap="square" rtlCol="0">
            <a:spAutoFit/>
          </a:bodyPr>
          <a:lstStyle/>
          <a:p>
            <a:endParaRPr lang="en-CA" sz="20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D7A9715-569F-3A42-8B86-263B1ACCEBA5}"/>
              </a:ext>
            </a:extLst>
          </p:cNvPr>
          <p:cNvSpPr txBox="1"/>
          <p:nvPr/>
        </p:nvSpPr>
        <p:spPr>
          <a:xfrm>
            <a:off x="511182" y="2466572"/>
            <a:ext cx="6574019" cy="2308324"/>
          </a:xfrm>
          <a:prstGeom prst="rect">
            <a:avLst/>
          </a:prstGeom>
          <a:noFill/>
        </p:spPr>
        <p:txBody>
          <a:bodyPr wrap="square" rtlCol="0">
            <a:spAutoFit/>
          </a:bodyPr>
          <a:lstStyle/>
          <a:p>
            <a:r>
              <a:rPr lang="en-CA" sz="2400" dirty="0"/>
              <a:t>“In mandating a generous interpretation of the fair dealing purposes, including ‘research’, the Court in </a:t>
            </a:r>
            <a:r>
              <a:rPr lang="en-CA" sz="2400" i="1" dirty="0"/>
              <a:t>CCH</a:t>
            </a:r>
            <a:r>
              <a:rPr lang="en-CA" sz="2400" dirty="0"/>
              <a:t> created a relatively low threshold for the first step so that the analytical heavy-hitting is done in determining whether the dealing was fair.” (</a:t>
            </a:r>
            <a:r>
              <a:rPr lang="en-CA" sz="2400" i="1" dirty="0"/>
              <a:t>SOCAN v. Bell</a:t>
            </a:r>
            <a:r>
              <a:rPr lang="en-CA" sz="2400" dirty="0"/>
              <a:t>, para 27). </a:t>
            </a: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3942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1000" fill="hold"/>
                                        <p:tgtEl>
                                          <p:spTgt spid="3"/>
                                        </p:tgtEl>
                                        <p:attrNameLst>
                                          <p:attrName>r</p:attrName>
                                        </p:attrNameLst>
                                      </p:cBhvr>
                                    </p:animRot>
                                  </p:childTnLst>
                                </p:cTn>
                              </p:par>
                              <p:par>
                                <p:cTn id="12" presetID="37" presetClass="path" presetSubtype="0" accel="50000" decel="50000" fill="hold" nodeType="withEffect">
                                  <p:stCondLst>
                                    <p:cond delay="0"/>
                                  </p:stCondLst>
                                  <p:childTnLst>
                                    <p:animMotion origin="layout" path="M 6.25E-7 -4.44444E-6 L 0.04075 -0.10185 C 0.04922 -0.1243 0.06198 -0.1368 0.07552 -0.1368 C 0.09088 -0.1368 0.10312 -0.1243 0.11172 -0.10185 L 0.15286 -4.44444E-6 " pathEditMode="relative" rAng="0" ptsTypes="AAAAA">
                                      <p:cBhvr>
                                        <p:cTn id="13" dur="1000" fill="hold"/>
                                        <p:tgtEl>
                                          <p:spTgt spid="3"/>
                                        </p:tgtEl>
                                        <p:attrNameLst>
                                          <p:attrName>ppt_x</p:attrName>
                                          <p:attrName>ppt_y</p:attrName>
                                        </p:attrNameLst>
                                      </p:cBhvr>
                                      <p:rCtr x="7643" y="-6852"/>
                                    </p:animMotion>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573955" y="550508"/>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STEP TWO: </a:t>
            </a:r>
            <a:br>
              <a:rPr lang="en-US" dirty="0"/>
            </a:br>
            <a:r>
              <a:rPr lang="en-US" dirty="0"/>
              <a:t>THE SIX-FACTOR TEST</a:t>
            </a:r>
          </a:p>
        </p:txBody>
      </p:sp>
      <p:pic>
        <p:nvPicPr>
          <p:cNvPr id="9" name="Picture 8">
            <a:extLst>
              <a:ext uri="{FF2B5EF4-FFF2-40B4-BE49-F238E27FC236}">
                <a16:creationId xmlns:a16="http://schemas.microsoft.com/office/drawing/2014/main" id="{FD08FBAB-5C38-C243-9437-DD77CE7E2FDD}"/>
              </a:ext>
            </a:extLst>
          </p:cNvPr>
          <p:cNvPicPr>
            <a:picLocks noChangeAspect="1"/>
          </p:cNvPicPr>
          <p:nvPr/>
        </p:nvPicPr>
        <p:blipFill>
          <a:blip r:embed="rId3"/>
          <a:stretch>
            <a:fillRect/>
          </a:stretch>
        </p:blipFill>
        <p:spPr>
          <a:xfrm>
            <a:off x="6897895" y="2422409"/>
            <a:ext cx="1305019" cy="1501898"/>
          </a:xfrm>
          <a:prstGeom prst="rect">
            <a:avLst/>
          </a:prstGeom>
        </p:spPr>
      </p:pic>
      <p:pic>
        <p:nvPicPr>
          <p:cNvPr id="10" name="Picture 9">
            <a:extLst>
              <a:ext uri="{FF2B5EF4-FFF2-40B4-BE49-F238E27FC236}">
                <a16:creationId xmlns:a16="http://schemas.microsoft.com/office/drawing/2014/main" id="{6DEB2CA0-661D-FB45-A1D9-9264249D07E0}"/>
              </a:ext>
            </a:extLst>
          </p:cNvPr>
          <p:cNvPicPr>
            <a:picLocks noChangeAspect="1"/>
          </p:cNvPicPr>
          <p:nvPr/>
        </p:nvPicPr>
        <p:blipFill>
          <a:blip r:embed="rId4"/>
          <a:stretch>
            <a:fillRect/>
          </a:stretch>
        </p:blipFill>
        <p:spPr>
          <a:xfrm>
            <a:off x="6555416" y="4102850"/>
            <a:ext cx="1845035" cy="1457806"/>
          </a:xfrm>
          <a:prstGeom prst="rect">
            <a:avLst/>
          </a:prstGeom>
        </p:spPr>
      </p:pic>
      <p:pic>
        <p:nvPicPr>
          <p:cNvPr id="11" name="Picture 10">
            <a:extLst>
              <a:ext uri="{FF2B5EF4-FFF2-40B4-BE49-F238E27FC236}">
                <a16:creationId xmlns:a16="http://schemas.microsoft.com/office/drawing/2014/main" id="{7FD7A282-2EFD-124D-92EC-B00B59F350DF}"/>
              </a:ext>
            </a:extLst>
          </p:cNvPr>
          <p:cNvPicPr>
            <a:picLocks noChangeAspect="1"/>
          </p:cNvPicPr>
          <p:nvPr/>
        </p:nvPicPr>
        <p:blipFill>
          <a:blip r:embed="rId5"/>
          <a:stretch>
            <a:fillRect/>
          </a:stretch>
        </p:blipFill>
        <p:spPr>
          <a:xfrm>
            <a:off x="5153986" y="4594752"/>
            <a:ext cx="1265905" cy="1534611"/>
          </a:xfrm>
          <a:prstGeom prst="rect">
            <a:avLst/>
          </a:prstGeom>
        </p:spPr>
      </p:pic>
      <p:pic>
        <p:nvPicPr>
          <p:cNvPr id="12" name="Picture 11">
            <a:extLst>
              <a:ext uri="{FF2B5EF4-FFF2-40B4-BE49-F238E27FC236}">
                <a16:creationId xmlns:a16="http://schemas.microsoft.com/office/drawing/2014/main" id="{A893E774-0478-E449-94E7-37FB9538EA1C}"/>
              </a:ext>
            </a:extLst>
          </p:cNvPr>
          <p:cNvPicPr>
            <a:picLocks noChangeAspect="1"/>
          </p:cNvPicPr>
          <p:nvPr/>
        </p:nvPicPr>
        <p:blipFill>
          <a:blip r:embed="rId6"/>
          <a:stretch>
            <a:fillRect/>
          </a:stretch>
        </p:blipFill>
        <p:spPr>
          <a:xfrm>
            <a:off x="3651051" y="3924308"/>
            <a:ext cx="1265905" cy="1873022"/>
          </a:xfrm>
          <a:prstGeom prst="rect">
            <a:avLst/>
          </a:prstGeom>
        </p:spPr>
      </p:pic>
      <p:grpSp>
        <p:nvGrpSpPr>
          <p:cNvPr id="13" name="Group 12">
            <a:extLst>
              <a:ext uri="{FF2B5EF4-FFF2-40B4-BE49-F238E27FC236}">
                <a16:creationId xmlns:a16="http://schemas.microsoft.com/office/drawing/2014/main" id="{67DF82A4-06AC-E947-93FB-7EA49F012879}"/>
              </a:ext>
            </a:extLst>
          </p:cNvPr>
          <p:cNvGrpSpPr/>
          <p:nvPr/>
        </p:nvGrpSpPr>
        <p:grpSpPr>
          <a:xfrm>
            <a:off x="3789882" y="2428441"/>
            <a:ext cx="1364104" cy="1360164"/>
            <a:chOff x="3726076" y="4001294"/>
            <a:chExt cx="1364104" cy="1360164"/>
          </a:xfrm>
        </p:grpSpPr>
        <p:pic>
          <p:nvPicPr>
            <p:cNvPr id="14" name="Picture 13">
              <a:extLst>
                <a:ext uri="{FF2B5EF4-FFF2-40B4-BE49-F238E27FC236}">
                  <a16:creationId xmlns:a16="http://schemas.microsoft.com/office/drawing/2014/main" id="{686AAE37-1B3D-C64C-A44A-315380517604}"/>
                </a:ext>
              </a:extLst>
            </p:cNvPr>
            <p:cNvPicPr>
              <a:picLocks noChangeAspect="1"/>
            </p:cNvPicPr>
            <p:nvPr/>
          </p:nvPicPr>
          <p:blipFill rotWithShape="1">
            <a:blip r:embed="rId7"/>
            <a:srcRect l="9437" t="8926" r="9389" b="21953"/>
            <a:stretch/>
          </p:blipFill>
          <p:spPr>
            <a:xfrm>
              <a:off x="3765003" y="4387272"/>
              <a:ext cx="1144058" cy="974186"/>
            </a:xfrm>
            <a:prstGeom prst="rect">
              <a:avLst/>
            </a:prstGeom>
          </p:spPr>
        </p:pic>
        <p:sp>
          <p:nvSpPr>
            <p:cNvPr id="15" name="TextBox 14">
              <a:extLst>
                <a:ext uri="{FF2B5EF4-FFF2-40B4-BE49-F238E27FC236}">
                  <a16:creationId xmlns:a16="http://schemas.microsoft.com/office/drawing/2014/main" id="{E9152089-B3EC-2D40-9BB7-9E486F93751A}"/>
                </a:ext>
              </a:extLst>
            </p:cNvPr>
            <p:cNvSpPr txBox="1"/>
            <p:nvPr/>
          </p:nvSpPr>
          <p:spPr>
            <a:xfrm>
              <a:off x="3726076" y="4001294"/>
              <a:ext cx="1364104" cy="461665"/>
            </a:xfrm>
            <a:prstGeom prst="rect">
              <a:avLst/>
            </a:prstGeom>
            <a:noFill/>
          </p:spPr>
          <p:txBody>
            <a:bodyPr wrap="square" rtlCol="0">
              <a:spAutoFit/>
            </a:bodyPr>
            <a:lstStyle/>
            <a:p>
              <a:r>
                <a:rPr lang="en-CA" sz="2400" u="sng" dirty="0">
                  <a:solidFill>
                    <a:schemeClr val="bg2">
                      <a:lumMod val="10000"/>
                    </a:schemeClr>
                  </a:solidFill>
                  <a:ea typeface="Tahoma" panose="020B0604030504040204" pitchFamily="34" charset="0"/>
                  <a:cs typeface="Tahoma" panose="020B0604030504040204" pitchFamily="34" charset="0"/>
                </a:rPr>
                <a:t>Purpose</a:t>
              </a:r>
            </a:p>
          </p:txBody>
        </p:sp>
      </p:grpSp>
      <p:pic>
        <p:nvPicPr>
          <p:cNvPr id="16" name="Picture 15">
            <a:extLst>
              <a:ext uri="{FF2B5EF4-FFF2-40B4-BE49-F238E27FC236}">
                <a16:creationId xmlns:a16="http://schemas.microsoft.com/office/drawing/2014/main" id="{A0D95A07-9CD0-DA4F-BDA2-7FD4267C35CE}"/>
              </a:ext>
            </a:extLst>
          </p:cNvPr>
          <p:cNvPicPr>
            <a:picLocks noChangeAspect="1"/>
          </p:cNvPicPr>
          <p:nvPr/>
        </p:nvPicPr>
        <p:blipFill>
          <a:blip r:embed="rId8"/>
          <a:stretch>
            <a:fillRect/>
          </a:stretch>
        </p:blipFill>
        <p:spPr>
          <a:xfrm>
            <a:off x="5159467" y="1545443"/>
            <a:ext cx="1656092" cy="1551495"/>
          </a:xfrm>
          <a:prstGeom prst="rect">
            <a:avLst/>
          </a:prstGeom>
        </p:spPr>
      </p:pic>
      <p:sp>
        <p:nvSpPr>
          <p:cNvPr id="22" name="TextBox 21">
            <a:extLst>
              <a:ext uri="{FF2B5EF4-FFF2-40B4-BE49-F238E27FC236}">
                <a16:creationId xmlns:a16="http://schemas.microsoft.com/office/drawing/2014/main" id="{DE8ED673-0AE6-6341-8B9C-082F58BB6320}"/>
              </a:ext>
            </a:extLst>
          </p:cNvPr>
          <p:cNvSpPr txBox="1"/>
          <p:nvPr/>
        </p:nvSpPr>
        <p:spPr>
          <a:xfrm>
            <a:off x="1515699" y="3442949"/>
            <a:ext cx="2116515" cy="400110"/>
          </a:xfrm>
          <a:prstGeom prst="rect">
            <a:avLst/>
          </a:prstGeom>
          <a:noFill/>
        </p:spPr>
        <p:txBody>
          <a:bodyPr wrap="square" rtlCol="0">
            <a:spAutoFit/>
          </a:bodyPr>
          <a:lstStyle/>
          <a:p>
            <a:r>
              <a:rPr lang="en-CA" sz="2000" i="1" dirty="0">
                <a:latin typeface="Arial" panose="020B0604020202020204" pitchFamily="34" charset="0"/>
                <a:cs typeface="Arial" panose="020B0604020202020204" pitchFamily="34" charset="0"/>
              </a:rPr>
              <a:t>SOCAN v. Bell</a:t>
            </a:r>
          </a:p>
        </p:txBody>
      </p:sp>
      <p:sp>
        <p:nvSpPr>
          <p:cNvPr id="23" name="TextBox 22">
            <a:extLst>
              <a:ext uri="{FF2B5EF4-FFF2-40B4-BE49-F238E27FC236}">
                <a16:creationId xmlns:a16="http://schemas.microsoft.com/office/drawing/2014/main" id="{3EB75C7B-9397-4546-BAC3-9BE7E27A65CD}"/>
              </a:ext>
            </a:extLst>
          </p:cNvPr>
          <p:cNvSpPr txBox="1"/>
          <p:nvPr/>
        </p:nvSpPr>
        <p:spPr>
          <a:xfrm>
            <a:off x="1515698" y="2171045"/>
            <a:ext cx="2116515" cy="400110"/>
          </a:xfrm>
          <a:prstGeom prst="rect">
            <a:avLst/>
          </a:prstGeom>
          <a:noFill/>
        </p:spPr>
        <p:txBody>
          <a:bodyPr wrap="square" rtlCol="0">
            <a:spAutoFit/>
          </a:bodyPr>
          <a:lstStyle/>
          <a:p>
            <a:r>
              <a:rPr lang="en-CA" sz="2000" i="1" dirty="0">
                <a:latin typeface="Arial" panose="020B0604020202020204" pitchFamily="34" charset="0"/>
                <a:cs typeface="Arial" panose="020B0604020202020204" pitchFamily="34" charset="0"/>
              </a:rPr>
              <a:t>CCH v. LSUC</a:t>
            </a:r>
          </a:p>
        </p:txBody>
      </p:sp>
      <p:sp>
        <p:nvSpPr>
          <p:cNvPr id="24" name="TextBox 23">
            <a:extLst>
              <a:ext uri="{FF2B5EF4-FFF2-40B4-BE49-F238E27FC236}">
                <a16:creationId xmlns:a16="http://schemas.microsoft.com/office/drawing/2014/main" id="{F933DD23-F080-B44E-AFD4-4AE8455D5396}"/>
              </a:ext>
            </a:extLst>
          </p:cNvPr>
          <p:cNvSpPr txBox="1"/>
          <p:nvPr/>
        </p:nvSpPr>
        <p:spPr>
          <a:xfrm>
            <a:off x="1515700" y="4551063"/>
            <a:ext cx="5588000" cy="400110"/>
          </a:xfrm>
          <a:prstGeom prst="rect">
            <a:avLst/>
          </a:prstGeom>
          <a:noFill/>
        </p:spPr>
        <p:txBody>
          <a:bodyPr wrap="square" rtlCol="0">
            <a:spAutoFit/>
          </a:bodyPr>
          <a:lstStyle/>
          <a:p>
            <a:r>
              <a:rPr lang="en-CA" sz="2000" i="1" dirty="0">
                <a:latin typeface="Arial" panose="020B0604020202020204" pitchFamily="34" charset="0"/>
                <a:cs typeface="Arial" panose="020B0604020202020204" pitchFamily="34" charset="0"/>
              </a:rPr>
              <a:t>Alberta (Education) v. Access Copyright</a:t>
            </a:r>
          </a:p>
        </p:txBody>
      </p:sp>
      <p:pic>
        <p:nvPicPr>
          <p:cNvPr id="26" name="Picture 25">
            <a:extLst>
              <a:ext uri="{FF2B5EF4-FFF2-40B4-BE49-F238E27FC236}">
                <a16:creationId xmlns:a16="http://schemas.microsoft.com/office/drawing/2014/main" id="{5F66074D-A2D9-834F-B994-DFA02ABDC057}"/>
              </a:ext>
            </a:extLst>
          </p:cNvPr>
          <p:cNvPicPr>
            <a:picLocks noChangeAspect="1"/>
          </p:cNvPicPr>
          <p:nvPr/>
        </p:nvPicPr>
        <p:blipFill>
          <a:blip r:embed="rId9"/>
          <a:stretch>
            <a:fillRect/>
          </a:stretch>
        </p:blipFill>
        <p:spPr>
          <a:xfrm>
            <a:off x="8044239" y="2529787"/>
            <a:ext cx="3836785" cy="2260175"/>
          </a:xfrm>
          <a:prstGeom prst="rect">
            <a:avLst/>
          </a:prstGeom>
        </p:spPr>
      </p:pic>
      <p:sp>
        <p:nvSpPr>
          <p:cNvPr id="27" name="Left Brace 26">
            <a:extLst>
              <a:ext uri="{FF2B5EF4-FFF2-40B4-BE49-F238E27FC236}">
                <a16:creationId xmlns:a16="http://schemas.microsoft.com/office/drawing/2014/main" id="{05488E94-3B05-3D4B-AA54-6A09CB3011B9}"/>
              </a:ext>
            </a:extLst>
          </p:cNvPr>
          <p:cNvSpPr/>
          <p:nvPr/>
        </p:nvSpPr>
        <p:spPr>
          <a:xfrm flipH="1">
            <a:off x="8131219" y="1614905"/>
            <a:ext cx="728420" cy="4347398"/>
          </a:xfrm>
          <a:prstGeom prst="leftBrace">
            <a:avLst>
              <a:gd name="adj1" fmla="val 8333"/>
              <a:gd name="adj2" fmla="val 46266"/>
            </a:avLst>
          </a:prstGeom>
          <a:ln w="41275" cmpd="sng">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EE80683B-71D4-AA44-995E-7A68350CD2DD}"/>
              </a:ext>
            </a:extLst>
          </p:cNvPr>
          <p:cNvSpPr txBox="1"/>
          <p:nvPr/>
        </p:nvSpPr>
        <p:spPr>
          <a:xfrm>
            <a:off x="9043713" y="3118882"/>
            <a:ext cx="2888922" cy="1200329"/>
          </a:xfrm>
          <a:prstGeom prst="rect">
            <a:avLst/>
          </a:prstGeom>
          <a:noFill/>
        </p:spPr>
        <p:txBody>
          <a:bodyPr wrap="square" rtlCol="0">
            <a:spAutoFit/>
          </a:bodyPr>
          <a:lstStyle/>
          <a:p>
            <a:r>
              <a:rPr lang="en-CA" dirty="0"/>
              <a:t>The factors are a guide to making an interpretation of whether a dealing should be considered fair</a:t>
            </a:r>
            <a:endParaRPr lang="en-US" dirty="0"/>
          </a:p>
        </p:txBody>
      </p:sp>
      <p:sp>
        <p:nvSpPr>
          <p:cNvPr id="17" name="Title 1">
            <a:extLst>
              <a:ext uri="{FF2B5EF4-FFF2-40B4-BE49-F238E27FC236}">
                <a16:creationId xmlns:a16="http://schemas.microsoft.com/office/drawing/2014/main" id="{3C1A4871-371E-E14B-87AE-D60693066807}"/>
              </a:ext>
            </a:extLst>
          </p:cNvPr>
          <p:cNvSpPr txBox="1">
            <a:spLocks/>
          </p:cNvSpPr>
          <p:nvPr/>
        </p:nvSpPr>
        <p:spPr>
          <a:xfrm>
            <a:off x="2573955" y="550508"/>
            <a:ext cx="8682518" cy="938785"/>
          </a:xfrm>
          <a:prstGeom prst="rect">
            <a:avLst/>
          </a:prstGeom>
        </p:spPr>
        <p:txBody>
          <a:bodyPr anchor="ctr" anchorCtr="0"/>
          <a:lstStyle>
            <a:lvl1pPr algn="ctr" defTabSz="914400" rtl="0" eaLnBrk="1" latinLnBrk="0" hangingPunct="1">
              <a:lnSpc>
                <a:spcPct val="70000"/>
              </a:lnSpc>
              <a:spcBef>
                <a:spcPct val="0"/>
              </a:spcBef>
              <a:buNone/>
              <a:defRPr sz="4000" b="1" i="0" kern="1200" baseline="0">
                <a:solidFill>
                  <a:schemeClr val="bg1"/>
                </a:solidFill>
                <a:latin typeface="Arial" panose="020B0604020202020204" pitchFamily="34" charset="0"/>
                <a:ea typeface="+mj-ea"/>
                <a:cs typeface="+mj-cs"/>
              </a:defRPr>
            </a:lvl1pPr>
          </a:lstStyle>
          <a:p>
            <a:r>
              <a:rPr lang="en-US" dirty="0">
                <a:solidFill>
                  <a:schemeClr val="accent5"/>
                </a:solidFill>
              </a:rPr>
              <a:t>STEP TWO:</a:t>
            </a:r>
          </a:p>
          <a:p>
            <a:r>
              <a:rPr lang="en-US" dirty="0">
                <a:solidFill>
                  <a:schemeClr val="accent5"/>
                </a:solidFill>
              </a:rPr>
              <a:t>THE SIX-FACTOR TEST</a:t>
            </a:r>
          </a:p>
        </p:txBody>
      </p:sp>
    </p:spTree>
    <p:extLst>
      <p:ext uri="{BB962C8B-B14F-4D97-AF65-F5344CB8AC3E}">
        <p14:creationId xmlns:p14="http://schemas.microsoft.com/office/powerpoint/2010/main" val="18356683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wipe(left)">
                                      <p:cBhvr>
                                        <p:cTn id="11" dur="500"/>
                                        <p:tgtEl>
                                          <p:spTgt spid="17">
                                            <p:txEl>
                                              <p:pRg st="1" end="1"/>
                                            </p:txEl>
                                          </p:spTgt>
                                        </p:tgtEl>
                                      </p:cBhvr>
                                    </p:animEffect>
                                  </p:childTnLst>
                                </p:cTn>
                              </p:par>
                            </p:childTnLst>
                          </p:cTn>
                        </p:par>
                        <p:par>
                          <p:cTn id="12" fill="hold">
                            <p:stCondLst>
                              <p:cond delay="1000"/>
                            </p:stCondLst>
                            <p:childTnLst>
                              <p:par>
                                <p:cTn id="13" presetID="22" presetClass="exit" presetSubtype="8" fill="hold" grpId="0" nodeType="afterEffect">
                                  <p:stCondLst>
                                    <p:cond delay="1000"/>
                                  </p:stCondLst>
                                  <p:childTnLst>
                                    <p:animEffect transition="out" filter="wipe(left)">
                                      <p:cBhvr>
                                        <p:cTn id="14" dur="500"/>
                                        <p:tgtEl>
                                          <p:spTgt spid="17">
                                            <p:txEl>
                                              <p:pRg st="0" end="0"/>
                                            </p:txEl>
                                          </p:spTgt>
                                        </p:tgtEl>
                                      </p:cBhvr>
                                    </p:animEffect>
                                    <p:set>
                                      <p:cBhvr>
                                        <p:cTn id="15" dur="1" fill="hold">
                                          <p:stCondLst>
                                            <p:cond delay="499"/>
                                          </p:stCondLst>
                                        </p:cTn>
                                        <p:tgtEl>
                                          <p:spTgt spid="17">
                                            <p:txEl>
                                              <p:pRg st="0" end="0"/>
                                            </p:txEl>
                                          </p:spTgt>
                                        </p:tgtEl>
                                        <p:attrNameLst>
                                          <p:attrName>style.visibility</p:attrName>
                                        </p:attrNameLst>
                                      </p:cBhvr>
                                      <p:to>
                                        <p:strVal val="hidden"/>
                                      </p:to>
                                    </p:set>
                                  </p:childTnLst>
                                </p:cTn>
                              </p:par>
                            </p:childTnLst>
                          </p:cTn>
                        </p:par>
                        <p:par>
                          <p:cTn id="16" fill="hold">
                            <p:stCondLst>
                              <p:cond delay="2500"/>
                            </p:stCondLst>
                            <p:childTnLst>
                              <p:par>
                                <p:cTn id="17" presetID="22" presetClass="exit" presetSubtype="8" fill="hold" grpId="0" nodeType="afterEffect">
                                  <p:stCondLst>
                                    <p:cond delay="1000"/>
                                  </p:stCondLst>
                                  <p:childTnLst>
                                    <p:animEffect transition="out" filter="wipe(left)">
                                      <p:cBhvr>
                                        <p:cTn id="18" dur="500"/>
                                        <p:tgtEl>
                                          <p:spTgt spid="17">
                                            <p:txEl>
                                              <p:pRg st="1" end="1"/>
                                            </p:txEl>
                                          </p:spTgt>
                                        </p:tgtEl>
                                      </p:cBhvr>
                                    </p:animEffect>
                                    <p:set>
                                      <p:cBhvr>
                                        <p:cTn id="19" dur="1" fill="hold">
                                          <p:stCondLst>
                                            <p:cond delay="499"/>
                                          </p:stCondLst>
                                        </p:cTn>
                                        <p:tgtEl>
                                          <p:spTgt spid="17">
                                            <p:txEl>
                                              <p:pRg st="1" end="1"/>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13"/>
                                        </p:tgtEl>
                                      </p:cBhvr>
                                    </p:animEffect>
                                    <p:animScale>
                                      <p:cBhvr>
                                        <p:cTn id="54" dur="250" autoRev="1" fill="hold"/>
                                        <p:tgtEl>
                                          <p:spTgt spid="13"/>
                                        </p:tgtEl>
                                      </p:cBhvr>
                                      <p:by x="105000" y="105000"/>
                                    </p:animScale>
                                  </p:childTnLst>
                                </p:cTn>
                              </p:par>
                            </p:childTnLst>
                          </p:cTn>
                        </p:par>
                        <p:par>
                          <p:cTn id="55" fill="hold">
                            <p:stCondLst>
                              <p:cond delay="500"/>
                            </p:stCondLst>
                            <p:childTnLst>
                              <p:par>
                                <p:cTn id="56" presetID="26" presetClass="emph" presetSubtype="0" fill="hold" nodeType="afterEffect">
                                  <p:stCondLst>
                                    <p:cond delay="0"/>
                                  </p:stCondLst>
                                  <p:childTnLst>
                                    <p:animEffect transition="out" filter="fade">
                                      <p:cBhvr>
                                        <p:cTn id="57" dur="500" tmFilter="0, 0; .2, .5; .8, .5; 1, 0"/>
                                        <p:tgtEl>
                                          <p:spTgt spid="16"/>
                                        </p:tgtEl>
                                      </p:cBhvr>
                                    </p:animEffect>
                                    <p:animScale>
                                      <p:cBhvr>
                                        <p:cTn id="58" dur="250" autoRev="1" fill="hold"/>
                                        <p:tgtEl>
                                          <p:spTgt spid="16"/>
                                        </p:tgtEl>
                                      </p:cBhvr>
                                      <p:by x="105000" y="105000"/>
                                    </p:animScale>
                                  </p:childTnLst>
                                </p:cTn>
                              </p:par>
                            </p:childTnLst>
                          </p:cTn>
                        </p:par>
                        <p:par>
                          <p:cTn id="59" fill="hold">
                            <p:stCondLst>
                              <p:cond delay="1000"/>
                            </p:stCondLst>
                            <p:childTnLst>
                              <p:par>
                                <p:cTn id="60" presetID="26" presetClass="emph" presetSubtype="0" fill="hold" nodeType="afterEffect">
                                  <p:stCondLst>
                                    <p:cond delay="0"/>
                                  </p:stCondLst>
                                  <p:childTnLst>
                                    <p:animEffect transition="out" filter="fade">
                                      <p:cBhvr>
                                        <p:cTn id="61" dur="500" tmFilter="0, 0; .2, .5; .8, .5; 1, 0"/>
                                        <p:tgtEl>
                                          <p:spTgt spid="9"/>
                                        </p:tgtEl>
                                      </p:cBhvr>
                                    </p:animEffect>
                                    <p:animScale>
                                      <p:cBhvr>
                                        <p:cTn id="62" dur="250" autoRev="1" fill="hold"/>
                                        <p:tgtEl>
                                          <p:spTgt spid="9"/>
                                        </p:tgtEl>
                                      </p:cBhvr>
                                      <p:by x="105000" y="105000"/>
                                    </p:animScale>
                                  </p:childTnLst>
                                </p:cTn>
                              </p:par>
                            </p:childTnLst>
                          </p:cTn>
                        </p:par>
                        <p:par>
                          <p:cTn id="63" fill="hold">
                            <p:stCondLst>
                              <p:cond delay="1500"/>
                            </p:stCondLst>
                            <p:childTnLst>
                              <p:par>
                                <p:cTn id="64" presetID="26" presetClass="emph" presetSubtype="0" fill="hold" nodeType="after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2000"/>
                            </p:stCondLst>
                            <p:childTnLst>
                              <p:par>
                                <p:cTn id="68" presetID="26" presetClass="emph" presetSubtype="0" fill="hold" nodeType="afterEffect">
                                  <p:stCondLst>
                                    <p:cond delay="0"/>
                                  </p:stCondLst>
                                  <p:childTnLst>
                                    <p:animEffect transition="out" filter="fade">
                                      <p:cBhvr>
                                        <p:cTn id="69" dur="500" tmFilter="0, 0; .2, .5; .8, .5; 1, 0"/>
                                        <p:tgtEl>
                                          <p:spTgt spid="11"/>
                                        </p:tgtEl>
                                      </p:cBhvr>
                                    </p:animEffect>
                                    <p:animScale>
                                      <p:cBhvr>
                                        <p:cTn id="70" dur="250" autoRev="1" fill="hold"/>
                                        <p:tgtEl>
                                          <p:spTgt spid="11"/>
                                        </p:tgtEl>
                                      </p:cBhvr>
                                      <p:by x="105000" y="105000"/>
                                    </p:animScale>
                                  </p:childTnLst>
                                </p:cTn>
                              </p:par>
                            </p:childTnLst>
                          </p:cTn>
                        </p:par>
                        <p:par>
                          <p:cTn id="71" fill="hold">
                            <p:stCondLst>
                              <p:cond delay="2500"/>
                            </p:stCondLst>
                            <p:childTnLst>
                              <p:par>
                                <p:cTn id="72" presetID="26" presetClass="emph" presetSubtype="0" fill="hold" nodeType="afterEffect">
                                  <p:stCondLst>
                                    <p:cond delay="0"/>
                                  </p:stCondLst>
                                  <p:childTnLst>
                                    <p:animEffect transition="out" filter="fade">
                                      <p:cBhvr>
                                        <p:cTn id="73" dur="500" tmFilter="0, 0; .2, .5; .8, .5; 1, 0"/>
                                        <p:tgtEl>
                                          <p:spTgt spid="12"/>
                                        </p:tgtEl>
                                      </p:cBhvr>
                                    </p:animEffect>
                                    <p:animScale>
                                      <p:cBhvr>
                                        <p:cTn id="74" dur="250" autoRev="1" fill="hold"/>
                                        <p:tgtEl>
                                          <p:spTgt spid="12"/>
                                        </p:tgtEl>
                                      </p:cBhvr>
                                      <p:by x="105000" y="105000"/>
                                    </p:animScale>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1000"/>
                            </p:stCondLst>
                            <p:childTnLst>
                              <p:par>
                                <p:cTn id="81" presetID="10"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9"/>
                                        </p:tgtEl>
                                      </p:cBhvr>
                                    </p:animEffect>
                                    <p:set>
                                      <p:cBhvr>
                                        <p:cTn id="88" dur="1" fill="hold">
                                          <p:stCondLst>
                                            <p:cond delay="499"/>
                                          </p:stCondLst>
                                        </p:cTn>
                                        <p:tgtEl>
                                          <p:spTgt spid="9"/>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10"/>
                                        </p:tgtEl>
                                      </p:cBhvr>
                                    </p:animEffect>
                                    <p:set>
                                      <p:cBhvr>
                                        <p:cTn id="91" dur="1" fill="hold">
                                          <p:stCondLst>
                                            <p:cond delay="499"/>
                                          </p:stCondLst>
                                        </p:cTn>
                                        <p:tgtEl>
                                          <p:spTgt spid="10"/>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12"/>
                                        </p:tgtEl>
                                      </p:cBhvr>
                                    </p:animEffect>
                                    <p:set>
                                      <p:cBhvr>
                                        <p:cTn id="97" dur="1" fill="hold">
                                          <p:stCondLst>
                                            <p:cond delay="499"/>
                                          </p:stCondLst>
                                        </p:cTn>
                                        <p:tgtEl>
                                          <p:spTgt spid="12"/>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3"/>
                                        </p:tgtEl>
                                      </p:cBhvr>
                                    </p:animEffect>
                                    <p:set>
                                      <p:cBhvr>
                                        <p:cTn id="100" dur="1" fill="hold">
                                          <p:stCondLst>
                                            <p:cond delay="499"/>
                                          </p:stCondLst>
                                        </p:cTn>
                                        <p:tgtEl>
                                          <p:spTgt spid="13"/>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16"/>
                                        </p:tgtEl>
                                      </p:cBhvr>
                                    </p:animEffect>
                                    <p:set>
                                      <p:cBhvr>
                                        <p:cTn id="103" dur="1" fill="hold">
                                          <p:stCondLst>
                                            <p:cond delay="499"/>
                                          </p:stCondLst>
                                        </p:cTn>
                                        <p:tgtEl>
                                          <p:spTgt spid="16"/>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30"/>
                                        </p:tgtEl>
                                      </p:cBhvr>
                                    </p:animEffect>
                                    <p:set>
                                      <p:cBhvr>
                                        <p:cTn id="106" dur="1" fill="hold">
                                          <p:stCondLst>
                                            <p:cond delay="499"/>
                                          </p:stCondLst>
                                        </p:cTn>
                                        <p:tgtEl>
                                          <p:spTgt spid="30"/>
                                        </p:tgtEl>
                                        <p:attrNameLst>
                                          <p:attrName>style.visibility</p:attrName>
                                        </p:attrNameLst>
                                      </p:cBhvr>
                                      <p:to>
                                        <p:strVal val="hidden"/>
                                      </p:to>
                                    </p:set>
                                  </p:childTnLst>
                                </p:cTn>
                              </p:par>
                              <p:par>
                                <p:cTn id="107" presetID="37" presetClass="exit" presetSubtype="0" fill="hold" grpId="1" nodeType="withEffect">
                                  <p:stCondLst>
                                    <p:cond delay="0"/>
                                  </p:stCondLst>
                                  <p:childTnLst>
                                    <p:animEffect transition="out" filter="fade">
                                      <p:cBhvr>
                                        <p:cTn id="108" dur="1000"/>
                                        <p:tgtEl>
                                          <p:spTgt spid="27"/>
                                        </p:tgtEl>
                                      </p:cBhvr>
                                    </p:animEffect>
                                    <p:anim calcmode="lin" valueType="num">
                                      <p:cBhvr>
                                        <p:cTn id="109" dur="1000"/>
                                        <p:tgtEl>
                                          <p:spTgt spid="27"/>
                                        </p:tgtEl>
                                        <p:attrNameLst>
                                          <p:attrName>ppt_x</p:attrName>
                                        </p:attrNameLst>
                                      </p:cBhvr>
                                      <p:tavLst>
                                        <p:tav tm="0">
                                          <p:val>
                                            <p:strVal val="ppt_x"/>
                                          </p:val>
                                        </p:tav>
                                        <p:tav tm="100000">
                                          <p:val>
                                            <p:strVal val="ppt_x"/>
                                          </p:val>
                                        </p:tav>
                                      </p:tavLst>
                                    </p:anim>
                                    <p:anim calcmode="lin" valueType="num">
                                      <p:cBhvr>
                                        <p:cTn id="110" dur="100" decel="100000"/>
                                        <p:tgtEl>
                                          <p:spTgt spid="27"/>
                                        </p:tgtEl>
                                        <p:attrNameLst>
                                          <p:attrName>ppt_y</p:attrName>
                                        </p:attrNameLst>
                                      </p:cBhvr>
                                      <p:tavLst>
                                        <p:tav tm="0">
                                          <p:val>
                                            <p:strVal val="ppt_y"/>
                                          </p:val>
                                        </p:tav>
                                        <p:tav tm="100000">
                                          <p:val>
                                            <p:strVal val="ppt_y-.03"/>
                                          </p:val>
                                        </p:tav>
                                      </p:tavLst>
                                    </p:anim>
                                    <p:anim calcmode="lin" valueType="num">
                                      <p:cBhvr>
                                        <p:cTn id="111" dur="900" accel="100000">
                                          <p:stCondLst>
                                            <p:cond delay="100"/>
                                          </p:stCondLst>
                                        </p:cTn>
                                        <p:tgtEl>
                                          <p:spTgt spid="27"/>
                                        </p:tgtEl>
                                        <p:attrNameLst>
                                          <p:attrName>ppt_y</p:attrName>
                                        </p:attrNameLst>
                                      </p:cBhvr>
                                      <p:tavLst>
                                        <p:tav tm="0">
                                          <p:val>
                                            <p:strVal val="ppt_y"/>
                                          </p:val>
                                        </p:tav>
                                        <p:tav tm="100000">
                                          <p:val>
                                            <p:strVal val="ppt_y+1"/>
                                          </p:val>
                                        </p:tav>
                                      </p:tavLst>
                                    </p:anim>
                                    <p:set>
                                      <p:cBhvr>
                                        <p:cTn id="112" dur="1" fill="hold">
                                          <p:stCondLst>
                                            <p:cond delay="999"/>
                                          </p:stCondLst>
                                        </p:cTn>
                                        <p:tgtEl>
                                          <p:spTgt spid="27"/>
                                        </p:tgtEl>
                                        <p:attrNameLst>
                                          <p:attrName>style.visibility</p:attrName>
                                        </p:attrNameLst>
                                      </p:cBhvr>
                                      <p:to>
                                        <p:strVal val="hidden"/>
                                      </p:to>
                                    </p:set>
                                  </p:childTnLst>
                                </p:cTn>
                              </p:par>
                            </p:childTnLst>
                          </p:cTn>
                        </p:par>
                        <p:par>
                          <p:cTn id="113" fill="hold">
                            <p:stCondLst>
                              <p:cond delay="1000"/>
                            </p:stCondLst>
                            <p:childTnLst>
                              <p:par>
                                <p:cTn id="114" presetID="10" presetClass="entr" presetSubtype="0" fill="hold" nodeType="afterEffect">
                                  <p:stCondLst>
                                    <p:cond delay="0"/>
                                  </p:stCondLst>
                                  <p:childTnLst>
                                    <p:set>
                                      <p:cBhvr>
                                        <p:cTn id="115" dur="1" fill="hold">
                                          <p:stCondLst>
                                            <p:cond delay="0"/>
                                          </p:stCondLst>
                                        </p:cTn>
                                        <p:tgtEl>
                                          <p:spTgt spid="26"/>
                                        </p:tgtEl>
                                        <p:attrNameLst>
                                          <p:attrName>style.visibility</p:attrName>
                                        </p:attrNameLst>
                                      </p:cBhvr>
                                      <p:to>
                                        <p:strVal val="visible"/>
                                      </p:to>
                                    </p:set>
                                    <p:animEffect transition="in" filter="fade">
                                      <p:cBhvr>
                                        <p:cTn id="116" dur="500"/>
                                        <p:tgtEl>
                                          <p:spTgt spid="26"/>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3"/>
                                        </p:tgtEl>
                                        <p:attrNameLst>
                                          <p:attrName>style.visibility</p:attrName>
                                        </p:attrNameLst>
                                      </p:cBhvr>
                                      <p:to>
                                        <p:strVal val="visible"/>
                                      </p:to>
                                    </p:set>
                                    <p:animEffect transition="in" filter="fade">
                                      <p:cBhvr>
                                        <p:cTn id="121" dur="500"/>
                                        <p:tgtEl>
                                          <p:spTgt spid="23"/>
                                        </p:tgtEl>
                                      </p:cBhvr>
                                    </p:animEffect>
                                  </p:childTnLst>
                                </p:cTn>
                              </p:par>
                            </p:childTnLst>
                          </p:cTn>
                        </p:par>
                        <p:par>
                          <p:cTn id="122" fill="hold">
                            <p:stCondLst>
                              <p:cond delay="500"/>
                            </p:stCondLst>
                            <p:childTnLst>
                              <p:par>
                                <p:cTn id="123" presetID="10" presetClass="entr" presetSubtype="0" fill="hold" grpId="0" nodeType="afterEffect">
                                  <p:stCondLst>
                                    <p:cond delay="0"/>
                                  </p:stCondLst>
                                  <p:childTnLst>
                                    <p:set>
                                      <p:cBhvr>
                                        <p:cTn id="124" dur="1" fill="hold">
                                          <p:stCondLst>
                                            <p:cond delay="0"/>
                                          </p:stCondLst>
                                        </p:cTn>
                                        <p:tgtEl>
                                          <p:spTgt spid="22"/>
                                        </p:tgtEl>
                                        <p:attrNameLst>
                                          <p:attrName>style.visibility</p:attrName>
                                        </p:attrNameLst>
                                      </p:cBhvr>
                                      <p:to>
                                        <p:strVal val="visible"/>
                                      </p:to>
                                    </p:set>
                                    <p:animEffect transition="in" filter="fade">
                                      <p:cBhvr>
                                        <p:cTn id="125" dur="500"/>
                                        <p:tgtEl>
                                          <p:spTgt spid="22"/>
                                        </p:tgtEl>
                                      </p:cBhvr>
                                    </p:animEffect>
                                  </p:childTnLst>
                                </p:cTn>
                              </p:par>
                            </p:childTnLst>
                          </p:cTn>
                        </p:par>
                        <p:par>
                          <p:cTn id="126" fill="hold">
                            <p:stCondLst>
                              <p:cond delay="1000"/>
                            </p:stCondLst>
                            <p:childTnLst>
                              <p:par>
                                <p:cTn id="127" presetID="10" presetClass="entr" presetSubtype="0" fill="hold" grpId="0" nodeType="afterEffect">
                                  <p:stCondLst>
                                    <p:cond delay="0"/>
                                  </p:stCondLst>
                                  <p:childTnLst>
                                    <p:set>
                                      <p:cBhvr>
                                        <p:cTn id="128" dur="1" fill="hold">
                                          <p:stCondLst>
                                            <p:cond delay="0"/>
                                          </p:stCondLst>
                                        </p:cTn>
                                        <p:tgtEl>
                                          <p:spTgt spid="24"/>
                                        </p:tgtEl>
                                        <p:attrNameLst>
                                          <p:attrName>style.visibility</p:attrName>
                                        </p:attrNameLst>
                                      </p:cBhvr>
                                      <p:to>
                                        <p:strVal val="visible"/>
                                      </p:to>
                                    </p:set>
                                    <p:animEffect transition="in" filter="fade">
                                      <p:cBhvr>
                                        <p:cTn id="1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7" grpId="0" animBg="1"/>
      <p:bldP spid="27" grpId="1" animBg="1"/>
      <p:bldP spid="30" grpId="0"/>
      <p:bldP spid="30" grpId="1"/>
      <p:bldP spid="17"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PURPOSE OF THE DEALING</a:t>
            </a:r>
          </a:p>
        </p:txBody>
      </p:sp>
      <p:grpSp>
        <p:nvGrpSpPr>
          <p:cNvPr id="3" name="Group 2">
            <a:extLst>
              <a:ext uri="{FF2B5EF4-FFF2-40B4-BE49-F238E27FC236}">
                <a16:creationId xmlns:a16="http://schemas.microsoft.com/office/drawing/2014/main" id="{6F82D533-C55C-D249-B752-3D7668FDC9FC}"/>
              </a:ext>
            </a:extLst>
          </p:cNvPr>
          <p:cNvGrpSpPr/>
          <p:nvPr/>
        </p:nvGrpSpPr>
        <p:grpSpPr>
          <a:xfrm>
            <a:off x="1176996" y="3049969"/>
            <a:ext cx="1364104" cy="1621294"/>
            <a:chOff x="3726075" y="3935730"/>
            <a:chExt cx="1364104" cy="1621294"/>
          </a:xfrm>
        </p:grpSpPr>
        <p:pic>
          <p:nvPicPr>
            <p:cNvPr id="4" name="Picture 3">
              <a:extLst>
                <a:ext uri="{FF2B5EF4-FFF2-40B4-BE49-F238E27FC236}">
                  <a16:creationId xmlns:a16="http://schemas.microsoft.com/office/drawing/2014/main" id="{1603B910-F262-0E4B-9423-A496DC4FE46B}"/>
                </a:ext>
              </a:extLst>
            </p:cNvPr>
            <p:cNvPicPr>
              <a:picLocks noChangeAspect="1"/>
            </p:cNvPicPr>
            <p:nvPr/>
          </p:nvPicPr>
          <p:blipFill rotWithShape="1">
            <a:blip r:embed="rId3"/>
            <a:srcRect l="9437" t="8926" r="9389" b="21953"/>
            <a:stretch/>
          </p:blipFill>
          <p:spPr>
            <a:xfrm>
              <a:off x="3765707" y="4462959"/>
              <a:ext cx="1284841" cy="1094065"/>
            </a:xfrm>
            <a:prstGeom prst="rect">
              <a:avLst/>
            </a:prstGeom>
          </p:spPr>
        </p:pic>
        <p:sp>
          <p:nvSpPr>
            <p:cNvPr id="5" name="TextBox 4">
              <a:extLst>
                <a:ext uri="{FF2B5EF4-FFF2-40B4-BE49-F238E27FC236}">
                  <a16:creationId xmlns:a16="http://schemas.microsoft.com/office/drawing/2014/main" id="{93ADA028-ECB7-4940-B3E4-8DB7EB07CEDE}"/>
                </a:ext>
              </a:extLst>
            </p:cNvPr>
            <p:cNvSpPr txBox="1"/>
            <p:nvPr/>
          </p:nvSpPr>
          <p:spPr>
            <a:xfrm>
              <a:off x="3726075" y="3935730"/>
              <a:ext cx="1364104" cy="461665"/>
            </a:xfrm>
            <a:prstGeom prst="rect">
              <a:avLst/>
            </a:prstGeom>
            <a:noFill/>
          </p:spPr>
          <p:txBody>
            <a:bodyPr wrap="square" rtlCol="0">
              <a:spAutoFit/>
            </a:bodyPr>
            <a:lstStyle/>
            <a:p>
              <a:r>
                <a:rPr lang="en-CA" sz="2400" u="sng" dirty="0">
                  <a:solidFill>
                    <a:schemeClr val="bg2">
                      <a:lumMod val="10000"/>
                    </a:schemeClr>
                  </a:solidFill>
                  <a:ea typeface="Tahoma" panose="020B0604030504040204" pitchFamily="34" charset="0"/>
                  <a:cs typeface="Tahoma" panose="020B0604030504040204" pitchFamily="34" charset="0"/>
                </a:rPr>
                <a:t>Purpose</a:t>
              </a:r>
            </a:p>
          </p:txBody>
        </p:sp>
      </p:grpSp>
      <p:sp>
        <p:nvSpPr>
          <p:cNvPr id="7" name="TextBox 6">
            <a:extLst>
              <a:ext uri="{FF2B5EF4-FFF2-40B4-BE49-F238E27FC236}">
                <a16:creationId xmlns:a16="http://schemas.microsoft.com/office/drawing/2014/main" id="{92882D97-B503-B846-83E7-332EEC655121}"/>
              </a:ext>
            </a:extLst>
          </p:cNvPr>
          <p:cNvSpPr txBox="1"/>
          <p:nvPr/>
        </p:nvSpPr>
        <p:spPr>
          <a:xfrm>
            <a:off x="4458481" y="2891473"/>
            <a:ext cx="6735823" cy="1200329"/>
          </a:xfrm>
          <a:prstGeom prst="rect">
            <a:avLst/>
          </a:prstGeom>
          <a:noFill/>
        </p:spPr>
        <p:txBody>
          <a:bodyPr wrap="square" rtlCol="0">
            <a:spAutoFit/>
          </a:bodyPr>
          <a:lstStyle/>
          <a:p>
            <a:pPr marL="285750" indent="-285750">
              <a:buFont typeface="Arial" panose="020B0604020202020204" pitchFamily="34" charset="0"/>
              <a:buChar char="•"/>
            </a:pPr>
            <a:r>
              <a:rPr lang="en-CA" sz="2400" dirty="0"/>
              <a:t>Consider the user’s real motivation</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Consider safeguards under purpose</a:t>
            </a:r>
          </a:p>
        </p:txBody>
      </p:sp>
      <p:pic>
        <p:nvPicPr>
          <p:cNvPr id="8" name="Picture 7">
            <a:extLst>
              <a:ext uri="{FF2B5EF4-FFF2-40B4-BE49-F238E27FC236}">
                <a16:creationId xmlns:a16="http://schemas.microsoft.com/office/drawing/2014/main" id="{AC9C6E83-6F13-8B42-BD06-0639A25784E9}"/>
              </a:ext>
            </a:extLst>
          </p:cNvPr>
          <p:cNvPicPr>
            <a:picLocks noChangeAspect="1"/>
          </p:cNvPicPr>
          <p:nvPr/>
        </p:nvPicPr>
        <p:blipFill>
          <a:blip r:embed="rId4"/>
          <a:stretch>
            <a:fillRect/>
          </a:stretch>
        </p:blipFill>
        <p:spPr>
          <a:xfrm rot="20559010">
            <a:off x="3850023" y="4836088"/>
            <a:ext cx="1127739" cy="819390"/>
          </a:xfrm>
          <a:prstGeom prst="rect">
            <a:avLst/>
          </a:prstGeom>
        </p:spPr>
      </p:pic>
      <p:pic>
        <p:nvPicPr>
          <p:cNvPr id="10" name="Picture 9">
            <a:extLst>
              <a:ext uri="{FF2B5EF4-FFF2-40B4-BE49-F238E27FC236}">
                <a16:creationId xmlns:a16="http://schemas.microsoft.com/office/drawing/2014/main" id="{51954852-EA40-7A41-B35D-0CFE263B9C74}"/>
              </a:ext>
            </a:extLst>
          </p:cNvPr>
          <p:cNvPicPr>
            <a:picLocks noChangeAspect="1"/>
          </p:cNvPicPr>
          <p:nvPr/>
        </p:nvPicPr>
        <p:blipFill>
          <a:blip r:embed="rId5"/>
          <a:srcRect/>
          <a:stretch/>
        </p:blipFill>
        <p:spPr>
          <a:xfrm>
            <a:off x="7246116" y="4671263"/>
            <a:ext cx="1457068" cy="1200330"/>
          </a:xfrm>
          <a:prstGeom prst="rect">
            <a:avLst/>
          </a:prstGeom>
        </p:spPr>
      </p:pic>
      <p:pic>
        <p:nvPicPr>
          <p:cNvPr id="12" name="Picture 11" descr="A close up of a logo&#10;&#10;Description automatically generated">
            <a:extLst>
              <a:ext uri="{FF2B5EF4-FFF2-40B4-BE49-F238E27FC236}">
                <a16:creationId xmlns:a16="http://schemas.microsoft.com/office/drawing/2014/main" id="{A20511B4-A1BD-E942-9117-746AF6A29556}"/>
              </a:ext>
            </a:extLst>
          </p:cNvPr>
          <p:cNvPicPr>
            <a:picLocks noChangeAspect="1"/>
          </p:cNvPicPr>
          <p:nvPr/>
        </p:nvPicPr>
        <p:blipFill>
          <a:blip r:embed="rId6"/>
          <a:stretch>
            <a:fillRect/>
          </a:stretch>
        </p:blipFill>
        <p:spPr>
          <a:xfrm>
            <a:off x="2916087" y="5720660"/>
            <a:ext cx="2265327" cy="847864"/>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6D884638-AED6-4F48-818B-115B5C3A01EF}"/>
              </a:ext>
            </a:extLst>
          </p:cNvPr>
          <p:cNvPicPr>
            <a:picLocks noChangeAspect="1"/>
          </p:cNvPicPr>
          <p:nvPr/>
        </p:nvPicPr>
        <p:blipFill>
          <a:blip r:embed="rId7"/>
          <a:stretch>
            <a:fillRect/>
          </a:stretch>
        </p:blipFill>
        <p:spPr>
          <a:xfrm>
            <a:off x="5087922" y="4671263"/>
            <a:ext cx="2176543" cy="2080046"/>
          </a:xfrm>
          <a:prstGeom prst="rect">
            <a:avLst/>
          </a:prstGeom>
        </p:spPr>
      </p:pic>
      <p:pic>
        <p:nvPicPr>
          <p:cNvPr id="15" name="Picture 14" descr="A close up of a logo&#10;&#10;Description automatically generated">
            <a:extLst>
              <a:ext uri="{FF2B5EF4-FFF2-40B4-BE49-F238E27FC236}">
                <a16:creationId xmlns:a16="http://schemas.microsoft.com/office/drawing/2014/main" id="{35F3665F-1D7A-E540-BE9B-F93D5716E301}"/>
              </a:ext>
            </a:extLst>
          </p:cNvPr>
          <p:cNvPicPr>
            <a:picLocks noChangeAspect="1"/>
          </p:cNvPicPr>
          <p:nvPr/>
        </p:nvPicPr>
        <p:blipFill>
          <a:blip r:embed="rId6"/>
          <a:stretch>
            <a:fillRect/>
          </a:stretch>
        </p:blipFill>
        <p:spPr>
          <a:xfrm flipH="1">
            <a:off x="7010588" y="5790300"/>
            <a:ext cx="2158194" cy="807766"/>
          </a:xfrm>
          <a:prstGeom prst="rect">
            <a:avLst/>
          </a:prstGeom>
        </p:spPr>
      </p:pic>
      <p:sp>
        <p:nvSpPr>
          <p:cNvPr id="16" name="TextBox 15">
            <a:extLst>
              <a:ext uri="{FF2B5EF4-FFF2-40B4-BE49-F238E27FC236}">
                <a16:creationId xmlns:a16="http://schemas.microsoft.com/office/drawing/2014/main" id="{B9E63106-0F38-7F46-9FF9-FA1FCD886D52}"/>
              </a:ext>
            </a:extLst>
          </p:cNvPr>
          <p:cNvSpPr txBox="1"/>
          <p:nvPr/>
        </p:nvSpPr>
        <p:spPr>
          <a:xfrm>
            <a:off x="2794000" y="2082800"/>
            <a:ext cx="7162800" cy="461665"/>
          </a:xfrm>
          <a:prstGeom prst="rect">
            <a:avLst/>
          </a:prstGeom>
          <a:noFill/>
        </p:spPr>
        <p:txBody>
          <a:bodyPr wrap="square" rtlCol="0">
            <a:spAutoFit/>
          </a:bodyPr>
          <a:lstStyle/>
          <a:p>
            <a:r>
              <a:rPr lang="en-US" sz="2400" dirty="0"/>
              <a:t>Guidance based on Supreme Court decisions:</a:t>
            </a:r>
          </a:p>
        </p:txBody>
      </p:sp>
    </p:spTree>
    <p:extLst>
      <p:ext uri="{BB962C8B-B14F-4D97-AF65-F5344CB8AC3E}">
        <p14:creationId xmlns:p14="http://schemas.microsoft.com/office/powerpoint/2010/main" val="3212143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fade">
                                      <p:cBhvr>
                                        <p:cTn id="41" dur="500"/>
                                        <p:tgtEl>
                                          <p:spTgt spid="7">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0-#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CHARACTER OF THE DEALING</a:t>
            </a:r>
          </a:p>
        </p:txBody>
      </p:sp>
      <p:pic>
        <p:nvPicPr>
          <p:cNvPr id="3" name="Picture 2">
            <a:extLst>
              <a:ext uri="{FF2B5EF4-FFF2-40B4-BE49-F238E27FC236}">
                <a16:creationId xmlns:a16="http://schemas.microsoft.com/office/drawing/2014/main" id="{45831FAA-C3DA-D74D-A66B-3C647A29F0A9}"/>
              </a:ext>
            </a:extLst>
          </p:cNvPr>
          <p:cNvPicPr>
            <a:picLocks noChangeAspect="1"/>
          </p:cNvPicPr>
          <p:nvPr/>
        </p:nvPicPr>
        <p:blipFill>
          <a:blip r:embed="rId3"/>
          <a:stretch>
            <a:fillRect/>
          </a:stretch>
        </p:blipFill>
        <p:spPr>
          <a:xfrm>
            <a:off x="1015190" y="3031343"/>
            <a:ext cx="1656092" cy="1551495"/>
          </a:xfrm>
          <a:prstGeom prst="rect">
            <a:avLst/>
          </a:prstGeom>
        </p:spPr>
      </p:pic>
      <p:sp>
        <p:nvSpPr>
          <p:cNvPr id="4" name="TextBox 3">
            <a:extLst>
              <a:ext uri="{FF2B5EF4-FFF2-40B4-BE49-F238E27FC236}">
                <a16:creationId xmlns:a16="http://schemas.microsoft.com/office/drawing/2014/main" id="{28CD7F35-2826-D64A-A698-8119EDFEC96F}"/>
              </a:ext>
            </a:extLst>
          </p:cNvPr>
          <p:cNvSpPr txBox="1"/>
          <p:nvPr/>
        </p:nvSpPr>
        <p:spPr>
          <a:xfrm>
            <a:off x="2794000" y="2082800"/>
            <a:ext cx="7162800" cy="461665"/>
          </a:xfrm>
          <a:prstGeom prst="rect">
            <a:avLst/>
          </a:prstGeom>
          <a:noFill/>
        </p:spPr>
        <p:txBody>
          <a:bodyPr wrap="square" rtlCol="0">
            <a:spAutoFit/>
          </a:bodyPr>
          <a:lstStyle/>
          <a:p>
            <a:r>
              <a:rPr lang="en-US" sz="2400" dirty="0"/>
              <a:t>Guidance based on Supreme Court decisions:</a:t>
            </a:r>
          </a:p>
        </p:txBody>
      </p:sp>
      <p:sp>
        <p:nvSpPr>
          <p:cNvPr id="5" name="TextBox 4">
            <a:extLst>
              <a:ext uri="{FF2B5EF4-FFF2-40B4-BE49-F238E27FC236}">
                <a16:creationId xmlns:a16="http://schemas.microsoft.com/office/drawing/2014/main" id="{7E8321A2-DA92-944C-97FE-D97C5ED944CE}"/>
              </a:ext>
            </a:extLst>
          </p:cNvPr>
          <p:cNvSpPr txBox="1"/>
          <p:nvPr/>
        </p:nvSpPr>
        <p:spPr>
          <a:xfrm>
            <a:off x="4458481" y="2891473"/>
            <a:ext cx="7162800" cy="4154984"/>
          </a:xfrm>
          <a:prstGeom prst="rect">
            <a:avLst/>
          </a:prstGeom>
          <a:noFill/>
        </p:spPr>
        <p:txBody>
          <a:bodyPr wrap="square" rtlCol="0">
            <a:spAutoFit/>
          </a:bodyPr>
          <a:lstStyle/>
          <a:p>
            <a:pPr marL="285750" indent="-285750">
              <a:buFont typeface="Arial" panose="020B0604020202020204" pitchFamily="34" charset="0"/>
              <a:buChar char="•"/>
            </a:pPr>
            <a:r>
              <a:rPr lang="en-CA" sz="2400" dirty="0"/>
              <a:t>Character refers to how the works is dealt with </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Consider how the work is distributed  (and the number of copies)</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Think about what happens to the work after it is used</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endParaRPr lang="en-CA" sz="2400" dirty="0"/>
          </a:p>
        </p:txBody>
      </p:sp>
      <p:pic>
        <p:nvPicPr>
          <p:cNvPr id="7" name="Picture 6">
            <a:extLst>
              <a:ext uri="{FF2B5EF4-FFF2-40B4-BE49-F238E27FC236}">
                <a16:creationId xmlns:a16="http://schemas.microsoft.com/office/drawing/2014/main" id="{3D374F03-9A7E-894F-A947-4B45447FF7B6}"/>
              </a:ext>
            </a:extLst>
          </p:cNvPr>
          <p:cNvPicPr>
            <a:picLocks noChangeAspect="1"/>
          </p:cNvPicPr>
          <p:nvPr/>
        </p:nvPicPr>
        <p:blipFill>
          <a:blip r:embed="rId4"/>
          <a:stretch>
            <a:fillRect/>
          </a:stretch>
        </p:blipFill>
        <p:spPr>
          <a:xfrm>
            <a:off x="2318888" y="5125635"/>
            <a:ext cx="1188309" cy="1402306"/>
          </a:xfrm>
          <a:prstGeom prst="rect">
            <a:avLst/>
          </a:prstGeom>
        </p:spPr>
      </p:pic>
      <p:pic>
        <p:nvPicPr>
          <p:cNvPr id="8" name="Picture 7">
            <a:extLst>
              <a:ext uri="{FF2B5EF4-FFF2-40B4-BE49-F238E27FC236}">
                <a16:creationId xmlns:a16="http://schemas.microsoft.com/office/drawing/2014/main" id="{54CDB987-33F7-BC43-9FC5-676B1DC1F136}"/>
              </a:ext>
            </a:extLst>
          </p:cNvPr>
          <p:cNvPicPr>
            <a:picLocks noChangeAspect="1"/>
          </p:cNvPicPr>
          <p:nvPr/>
        </p:nvPicPr>
        <p:blipFill>
          <a:blip r:embed="rId4"/>
          <a:stretch>
            <a:fillRect/>
          </a:stretch>
        </p:blipFill>
        <p:spPr>
          <a:xfrm>
            <a:off x="4230728" y="4865503"/>
            <a:ext cx="1188309" cy="1402306"/>
          </a:xfrm>
          <a:prstGeom prst="rect">
            <a:avLst/>
          </a:prstGeom>
        </p:spPr>
      </p:pic>
      <p:pic>
        <p:nvPicPr>
          <p:cNvPr id="9" name="Picture 8">
            <a:extLst>
              <a:ext uri="{FF2B5EF4-FFF2-40B4-BE49-F238E27FC236}">
                <a16:creationId xmlns:a16="http://schemas.microsoft.com/office/drawing/2014/main" id="{F70E0FFD-CEDF-DC45-8754-BA2925D46A35}"/>
              </a:ext>
            </a:extLst>
          </p:cNvPr>
          <p:cNvPicPr>
            <a:picLocks noChangeAspect="1"/>
          </p:cNvPicPr>
          <p:nvPr/>
        </p:nvPicPr>
        <p:blipFill>
          <a:blip r:embed="rId4"/>
          <a:stretch>
            <a:fillRect/>
          </a:stretch>
        </p:blipFill>
        <p:spPr>
          <a:xfrm>
            <a:off x="5776166" y="4865503"/>
            <a:ext cx="1188309" cy="1402306"/>
          </a:xfrm>
          <a:prstGeom prst="rect">
            <a:avLst/>
          </a:prstGeom>
        </p:spPr>
      </p:pic>
      <p:pic>
        <p:nvPicPr>
          <p:cNvPr id="10" name="Picture 9">
            <a:extLst>
              <a:ext uri="{FF2B5EF4-FFF2-40B4-BE49-F238E27FC236}">
                <a16:creationId xmlns:a16="http://schemas.microsoft.com/office/drawing/2014/main" id="{F77D83D0-DCB0-A047-8B8A-1C7FEC1BC416}"/>
              </a:ext>
            </a:extLst>
          </p:cNvPr>
          <p:cNvPicPr>
            <a:picLocks noChangeAspect="1"/>
          </p:cNvPicPr>
          <p:nvPr/>
        </p:nvPicPr>
        <p:blipFill>
          <a:blip r:embed="rId4"/>
          <a:stretch>
            <a:fillRect/>
          </a:stretch>
        </p:blipFill>
        <p:spPr>
          <a:xfrm>
            <a:off x="7380408" y="4873466"/>
            <a:ext cx="1188309" cy="1402306"/>
          </a:xfrm>
          <a:prstGeom prst="rect">
            <a:avLst/>
          </a:prstGeom>
        </p:spPr>
      </p:pic>
      <p:pic>
        <p:nvPicPr>
          <p:cNvPr id="11" name="Picture 10">
            <a:extLst>
              <a:ext uri="{FF2B5EF4-FFF2-40B4-BE49-F238E27FC236}">
                <a16:creationId xmlns:a16="http://schemas.microsoft.com/office/drawing/2014/main" id="{BB6FD9B7-AC99-6A49-8935-8C50D96A36A1}"/>
              </a:ext>
            </a:extLst>
          </p:cNvPr>
          <p:cNvPicPr>
            <a:picLocks noChangeAspect="1"/>
          </p:cNvPicPr>
          <p:nvPr/>
        </p:nvPicPr>
        <p:blipFill>
          <a:blip r:embed="rId4"/>
          <a:stretch>
            <a:fillRect/>
          </a:stretch>
        </p:blipFill>
        <p:spPr>
          <a:xfrm>
            <a:off x="8925846" y="4873466"/>
            <a:ext cx="1188309" cy="1402306"/>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C048E8E0-21EC-444D-9B30-44EBC6B1AFAE}"/>
              </a:ext>
            </a:extLst>
          </p:cNvPr>
          <p:cNvPicPr>
            <a:picLocks noChangeAspect="1"/>
          </p:cNvPicPr>
          <p:nvPr/>
        </p:nvPicPr>
        <p:blipFill>
          <a:blip r:embed="rId5"/>
          <a:stretch>
            <a:fillRect/>
          </a:stretch>
        </p:blipFill>
        <p:spPr>
          <a:xfrm>
            <a:off x="2208288" y="5285493"/>
            <a:ext cx="1148849" cy="1402306"/>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35C6E6C2-3219-ED48-995F-A2080A87602A}"/>
              </a:ext>
            </a:extLst>
          </p:cNvPr>
          <p:cNvPicPr>
            <a:picLocks noChangeAspect="1"/>
          </p:cNvPicPr>
          <p:nvPr/>
        </p:nvPicPr>
        <p:blipFill>
          <a:blip r:embed="rId5"/>
          <a:stretch>
            <a:fillRect/>
          </a:stretch>
        </p:blipFill>
        <p:spPr>
          <a:xfrm>
            <a:off x="3446217" y="5719482"/>
            <a:ext cx="875395" cy="1068524"/>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6ADA6BBB-A552-7847-B925-98017399E5C5}"/>
              </a:ext>
            </a:extLst>
          </p:cNvPr>
          <p:cNvPicPr>
            <a:picLocks noChangeAspect="1"/>
          </p:cNvPicPr>
          <p:nvPr/>
        </p:nvPicPr>
        <p:blipFill>
          <a:blip r:embed="rId5"/>
          <a:stretch>
            <a:fillRect/>
          </a:stretch>
        </p:blipFill>
        <p:spPr>
          <a:xfrm>
            <a:off x="4327845" y="5719482"/>
            <a:ext cx="875395" cy="1068524"/>
          </a:xfrm>
          <a:prstGeom prst="rect">
            <a:avLst/>
          </a:prstGeom>
        </p:spPr>
      </p:pic>
    </p:spTree>
    <p:extLst>
      <p:ext uri="{BB962C8B-B14F-4D97-AF65-F5344CB8AC3E}">
        <p14:creationId xmlns:p14="http://schemas.microsoft.com/office/powerpoint/2010/main" val="3264296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1" fill="hold" nodeType="clickEffect">
                                  <p:stCondLst>
                                    <p:cond delay="0"/>
                                  </p:stCondLst>
                                  <p:childTnLst>
                                    <p:anim calcmode="lin" valueType="num">
                                      <p:cBhvr additive="base">
                                        <p:cTn id="33" dur="500"/>
                                        <p:tgtEl>
                                          <p:spTgt spid="8"/>
                                        </p:tgtEl>
                                        <p:attrNameLst>
                                          <p:attrName>ppt_x</p:attrName>
                                        </p:attrNameLst>
                                      </p:cBhvr>
                                      <p:tavLst>
                                        <p:tav tm="0">
                                          <p:val>
                                            <p:strVal val="ppt_x"/>
                                          </p:val>
                                        </p:tav>
                                        <p:tav tm="100000">
                                          <p:val>
                                            <p:strVal val="ppt_x"/>
                                          </p:val>
                                        </p:tav>
                                      </p:tavLst>
                                    </p:anim>
                                    <p:anim calcmode="lin" valueType="num">
                                      <p:cBhvr additive="base">
                                        <p:cTn id="34" dur="500"/>
                                        <p:tgtEl>
                                          <p:spTgt spid="8"/>
                                        </p:tgtEl>
                                        <p:attrNameLst>
                                          <p:attrName>ppt_y</p:attrName>
                                        </p:attrNameLst>
                                      </p:cBhvr>
                                      <p:tavLst>
                                        <p:tav tm="0">
                                          <p:val>
                                            <p:strVal val="ppt_y"/>
                                          </p:val>
                                        </p:tav>
                                        <p:tav tm="100000">
                                          <p:val>
                                            <p:strVal val="0-ppt_h/2"/>
                                          </p:val>
                                        </p:tav>
                                      </p:tavLst>
                                    </p:anim>
                                    <p:set>
                                      <p:cBhvr>
                                        <p:cTn id="35" dur="1" fill="hold">
                                          <p:stCondLst>
                                            <p:cond delay="499"/>
                                          </p:stCondLst>
                                        </p:cTn>
                                        <p:tgtEl>
                                          <p:spTgt spid="8"/>
                                        </p:tgtEl>
                                        <p:attrNameLst>
                                          <p:attrName>style.visibility</p:attrName>
                                        </p:attrNameLst>
                                      </p:cBhvr>
                                      <p:to>
                                        <p:strVal val="hidden"/>
                                      </p:to>
                                    </p:set>
                                  </p:childTnLst>
                                </p:cTn>
                              </p:par>
                            </p:childTnLst>
                          </p:cTn>
                        </p:par>
                        <p:par>
                          <p:cTn id="36" fill="hold">
                            <p:stCondLst>
                              <p:cond delay="500"/>
                            </p:stCondLst>
                            <p:childTnLst>
                              <p:par>
                                <p:cTn id="37" presetID="2" presetClass="exit" presetSubtype="9" fill="hold" nodeType="afterEffect">
                                  <p:stCondLst>
                                    <p:cond delay="0"/>
                                  </p:stCondLst>
                                  <p:childTnLst>
                                    <p:anim calcmode="lin" valueType="num">
                                      <p:cBhvr additive="base">
                                        <p:cTn id="38" dur="500"/>
                                        <p:tgtEl>
                                          <p:spTgt spid="9"/>
                                        </p:tgtEl>
                                        <p:attrNameLst>
                                          <p:attrName>ppt_x</p:attrName>
                                        </p:attrNameLst>
                                      </p:cBhvr>
                                      <p:tavLst>
                                        <p:tav tm="0">
                                          <p:val>
                                            <p:strVal val="ppt_x"/>
                                          </p:val>
                                        </p:tav>
                                        <p:tav tm="100000">
                                          <p:val>
                                            <p:strVal val="0-ppt_w/2"/>
                                          </p:val>
                                        </p:tav>
                                      </p:tavLst>
                                    </p:anim>
                                    <p:anim calcmode="lin" valueType="num">
                                      <p:cBhvr additive="base">
                                        <p:cTn id="39" dur="500"/>
                                        <p:tgtEl>
                                          <p:spTgt spid="9"/>
                                        </p:tgtEl>
                                        <p:attrNameLst>
                                          <p:attrName>ppt_y</p:attrName>
                                        </p:attrNameLst>
                                      </p:cBhvr>
                                      <p:tavLst>
                                        <p:tav tm="0">
                                          <p:val>
                                            <p:strVal val="ppt_y"/>
                                          </p:val>
                                        </p:tav>
                                        <p:tav tm="100000">
                                          <p:val>
                                            <p:strVal val="0-ppt_h/2"/>
                                          </p:val>
                                        </p:tav>
                                      </p:tavLst>
                                    </p:anim>
                                    <p:set>
                                      <p:cBhvr>
                                        <p:cTn id="40" dur="1" fill="hold">
                                          <p:stCondLst>
                                            <p:cond delay="499"/>
                                          </p:stCondLst>
                                        </p:cTn>
                                        <p:tgtEl>
                                          <p:spTgt spid="9"/>
                                        </p:tgtEl>
                                        <p:attrNameLst>
                                          <p:attrName>style.visibility</p:attrName>
                                        </p:attrNameLst>
                                      </p:cBhvr>
                                      <p:to>
                                        <p:strVal val="hidden"/>
                                      </p:to>
                                    </p:set>
                                  </p:childTnLst>
                                </p:cTn>
                              </p:par>
                            </p:childTnLst>
                          </p:cTn>
                        </p:par>
                        <p:par>
                          <p:cTn id="41" fill="hold">
                            <p:stCondLst>
                              <p:cond delay="1000"/>
                            </p:stCondLst>
                            <p:childTnLst>
                              <p:par>
                                <p:cTn id="42" presetID="2" presetClass="exit" presetSubtype="3" fill="hold" nodeType="afterEffect">
                                  <p:stCondLst>
                                    <p:cond delay="0"/>
                                  </p:stCondLst>
                                  <p:childTnLst>
                                    <p:anim calcmode="lin" valueType="num">
                                      <p:cBhvr additive="base">
                                        <p:cTn id="43" dur="500"/>
                                        <p:tgtEl>
                                          <p:spTgt spid="10"/>
                                        </p:tgtEl>
                                        <p:attrNameLst>
                                          <p:attrName>ppt_x</p:attrName>
                                        </p:attrNameLst>
                                      </p:cBhvr>
                                      <p:tavLst>
                                        <p:tav tm="0">
                                          <p:val>
                                            <p:strVal val="ppt_x"/>
                                          </p:val>
                                        </p:tav>
                                        <p:tav tm="100000">
                                          <p:val>
                                            <p:strVal val="1+ppt_w/2"/>
                                          </p:val>
                                        </p:tav>
                                      </p:tavLst>
                                    </p:anim>
                                    <p:anim calcmode="lin" valueType="num">
                                      <p:cBhvr additive="base">
                                        <p:cTn id="44" dur="500"/>
                                        <p:tgtEl>
                                          <p:spTgt spid="10"/>
                                        </p:tgtEl>
                                        <p:attrNameLst>
                                          <p:attrName>ppt_y</p:attrName>
                                        </p:attrNameLst>
                                      </p:cBhvr>
                                      <p:tavLst>
                                        <p:tav tm="0">
                                          <p:val>
                                            <p:strVal val="ppt_y"/>
                                          </p:val>
                                        </p:tav>
                                        <p:tav tm="100000">
                                          <p:val>
                                            <p:strVal val="0-ppt_h/2"/>
                                          </p:val>
                                        </p:tav>
                                      </p:tavLst>
                                    </p:anim>
                                    <p:set>
                                      <p:cBhvr>
                                        <p:cTn id="45" dur="1" fill="hold">
                                          <p:stCondLst>
                                            <p:cond delay="499"/>
                                          </p:stCondLst>
                                        </p:cTn>
                                        <p:tgtEl>
                                          <p:spTgt spid="10"/>
                                        </p:tgtEl>
                                        <p:attrNameLst>
                                          <p:attrName>style.visibility</p:attrName>
                                        </p:attrNameLst>
                                      </p:cBhvr>
                                      <p:to>
                                        <p:strVal val="hidden"/>
                                      </p:to>
                                    </p:set>
                                  </p:childTnLst>
                                </p:cTn>
                              </p:par>
                            </p:childTnLst>
                          </p:cTn>
                        </p:par>
                        <p:par>
                          <p:cTn id="46" fill="hold">
                            <p:stCondLst>
                              <p:cond delay="1500"/>
                            </p:stCondLst>
                            <p:childTnLst>
                              <p:par>
                                <p:cTn id="47" presetID="2" presetClass="exit" presetSubtype="8" fill="hold" nodeType="afterEffect">
                                  <p:stCondLst>
                                    <p:cond delay="0"/>
                                  </p:stCondLst>
                                  <p:childTnLst>
                                    <p:anim calcmode="lin" valueType="num">
                                      <p:cBhvr additive="base">
                                        <p:cTn id="48" dur="500"/>
                                        <p:tgtEl>
                                          <p:spTgt spid="10"/>
                                        </p:tgtEl>
                                        <p:attrNameLst>
                                          <p:attrName>ppt_x</p:attrName>
                                        </p:attrNameLst>
                                      </p:cBhvr>
                                      <p:tavLst>
                                        <p:tav tm="0">
                                          <p:val>
                                            <p:strVal val="ppt_x"/>
                                          </p:val>
                                        </p:tav>
                                        <p:tav tm="100000">
                                          <p:val>
                                            <p:strVal val="0-ppt_w/2"/>
                                          </p:val>
                                        </p:tav>
                                      </p:tavLst>
                                    </p:anim>
                                    <p:anim calcmode="lin" valueType="num">
                                      <p:cBhvr additive="base">
                                        <p:cTn id="49" dur="500"/>
                                        <p:tgtEl>
                                          <p:spTgt spid="10"/>
                                        </p:tgtEl>
                                        <p:attrNameLst>
                                          <p:attrName>ppt_y</p:attrName>
                                        </p:attrNameLst>
                                      </p:cBhvr>
                                      <p:tavLst>
                                        <p:tav tm="0">
                                          <p:val>
                                            <p:strVal val="ppt_y"/>
                                          </p:val>
                                        </p:tav>
                                        <p:tav tm="100000">
                                          <p:val>
                                            <p:strVal val="ppt_y"/>
                                          </p:val>
                                        </p:tav>
                                      </p:tavLst>
                                    </p:anim>
                                    <p:set>
                                      <p:cBhvr>
                                        <p:cTn id="50" dur="1" fill="hold">
                                          <p:stCondLst>
                                            <p:cond delay="499"/>
                                          </p:stCondLst>
                                        </p:cTn>
                                        <p:tgtEl>
                                          <p:spTgt spid="10"/>
                                        </p:tgtEl>
                                        <p:attrNameLst>
                                          <p:attrName>style.visibility</p:attrName>
                                        </p:attrNameLst>
                                      </p:cBhvr>
                                      <p:to>
                                        <p:strVal val="hidden"/>
                                      </p:to>
                                    </p:set>
                                  </p:childTnLst>
                                </p:cTn>
                              </p:par>
                              <p:par>
                                <p:cTn id="51" presetID="2" presetClass="exit" presetSubtype="2" fill="hold" nodeType="withEffect">
                                  <p:stCondLst>
                                    <p:cond delay="0"/>
                                  </p:stCondLst>
                                  <p:childTnLst>
                                    <p:anim calcmode="lin" valueType="num">
                                      <p:cBhvr additive="base">
                                        <p:cTn id="52" dur="500"/>
                                        <p:tgtEl>
                                          <p:spTgt spid="11"/>
                                        </p:tgtEl>
                                        <p:attrNameLst>
                                          <p:attrName>ppt_x</p:attrName>
                                        </p:attrNameLst>
                                      </p:cBhvr>
                                      <p:tavLst>
                                        <p:tav tm="0">
                                          <p:val>
                                            <p:strVal val="ppt_x"/>
                                          </p:val>
                                        </p:tav>
                                        <p:tav tm="100000">
                                          <p:val>
                                            <p:strVal val="1+ppt_w/2"/>
                                          </p:val>
                                        </p:tav>
                                      </p:tavLst>
                                    </p:anim>
                                    <p:anim calcmode="lin" valueType="num">
                                      <p:cBhvr additive="base">
                                        <p:cTn id="53" dur="500"/>
                                        <p:tgtEl>
                                          <p:spTgt spid="11"/>
                                        </p:tgtEl>
                                        <p:attrNameLst>
                                          <p:attrName>ppt_y</p:attrName>
                                        </p:attrNameLst>
                                      </p:cBhvr>
                                      <p:tavLst>
                                        <p:tav tm="0">
                                          <p:val>
                                            <p:strVal val="ppt_y"/>
                                          </p:val>
                                        </p:tav>
                                        <p:tav tm="100000">
                                          <p:val>
                                            <p:strVal val="ppt_y"/>
                                          </p:val>
                                        </p:tav>
                                      </p:tavLst>
                                    </p:anim>
                                    <p:set>
                                      <p:cBhvr>
                                        <p:cTn id="54" dur="1" fill="hold">
                                          <p:stCondLst>
                                            <p:cond delay="499"/>
                                          </p:stCondLst>
                                        </p:cTn>
                                        <p:tgtEl>
                                          <p:spTgt spid="1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animEffect transition="in" filter="fade">
                                      <p:cBhvr>
                                        <p:cTn id="59" dur="500"/>
                                        <p:tgtEl>
                                          <p:spTgt spid="5">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xit" presetSubtype="37" fill="hold" nodeType="clickEffect">
                                  <p:stCondLst>
                                    <p:cond delay="0"/>
                                  </p:stCondLst>
                                  <p:childTnLst>
                                    <p:animEffect transition="out" filter="barn(outVertical)">
                                      <p:cBhvr>
                                        <p:cTn id="63" dur="500"/>
                                        <p:tgtEl>
                                          <p:spTgt spid="7"/>
                                        </p:tgtEl>
                                      </p:cBhvr>
                                    </p:animEffect>
                                    <p:set>
                                      <p:cBhvr>
                                        <p:cTn id="64" dur="1" fill="hold">
                                          <p:stCondLst>
                                            <p:cond delay="499"/>
                                          </p:stCondLst>
                                        </p:cTn>
                                        <p:tgtEl>
                                          <p:spTgt spid="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900" decel="100000" fill="hold"/>
                                        <p:tgtEl>
                                          <p:spTgt spid="12"/>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7"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900" decel="100000" fill="hold"/>
                                        <p:tgtEl>
                                          <p:spTgt spid="13"/>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81" fill="hold">
                            <p:stCondLst>
                              <p:cond delay="1000"/>
                            </p:stCondLst>
                            <p:childTnLst>
                              <p:par>
                                <p:cTn id="82" presetID="37" presetClass="entr" presetSubtype="0" fill="hold" nodeType="after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900" decel="100000" fill="hold"/>
                                        <p:tgtEl>
                                          <p:spTgt spid="1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6" presetClass="emph" presetSubtype="0" fill="hold" nodeType="clickEffect">
                                  <p:stCondLst>
                                    <p:cond delay="0"/>
                                  </p:stCondLst>
                                  <p:childTnLst>
                                    <p:animEffect transition="out" filter="fade">
                                      <p:cBhvr>
                                        <p:cTn id="91" dur="500" tmFilter="0, 0; .2, .5; .8, .5; 1, 0"/>
                                        <p:tgtEl>
                                          <p:spTgt spid="13"/>
                                        </p:tgtEl>
                                      </p:cBhvr>
                                    </p:animEffect>
                                    <p:animScale>
                                      <p:cBhvr>
                                        <p:cTn id="92" dur="250" autoRev="1" fill="hold"/>
                                        <p:tgtEl>
                                          <p:spTgt spid="13"/>
                                        </p:tgtEl>
                                      </p:cBhvr>
                                      <p:by x="105000" y="105000"/>
                                    </p:animScale>
                                  </p:childTnLst>
                                </p:cTn>
                              </p:par>
                            </p:childTnLst>
                          </p:cTn>
                        </p:par>
                        <p:par>
                          <p:cTn id="93" fill="hold">
                            <p:stCondLst>
                              <p:cond delay="500"/>
                            </p:stCondLst>
                            <p:childTnLst>
                              <p:par>
                                <p:cTn id="94" presetID="26" presetClass="emph" presetSubtype="0" fill="hold" nodeType="afterEffect">
                                  <p:stCondLst>
                                    <p:cond delay="0"/>
                                  </p:stCondLst>
                                  <p:childTnLst>
                                    <p:animEffect transition="out" filter="fade">
                                      <p:cBhvr>
                                        <p:cTn id="95" dur="500" tmFilter="0, 0; .2, .5; .8, .5; 1, 0"/>
                                        <p:tgtEl>
                                          <p:spTgt spid="14"/>
                                        </p:tgtEl>
                                      </p:cBhvr>
                                    </p:animEffect>
                                    <p:animScale>
                                      <p:cBhvr>
                                        <p:cTn id="96"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AMOUNT OF THE DEALING</a:t>
            </a:r>
          </a:p>
        </p:txBody>
      </p:sp>
      <p:pic>
        <p:nvPicPr>
          <p:cNvPr id="3" name="Picture 2">
            <a:extLst>
              <a:ext uri="{FF2B5EF4-FFF2-40B4-BE49-F238E27FC236}">
                <a16:creationId xmlns:a16="http://schemas.microsoft.com/office/drawing/2014/main" id="{F8A8430E-95AB-684F-BBB3-830F09913DEB}"/>
              </a:ext>
            </a:extLst>
          </p:cNvPr>
          <p:cNvPicPr>
            <a:picLocks noChangeAspect="1"/>
          </p:cNvPicPr>
          <p:nvPr/>
        </p:nvPicPr>
        <p:blipFill>
          <a:blip r:embed="rId3"/>
          <a:stretch>
            <a:fillRect/>
          </a:stretch>
        </p:blipFill>
        <p:spPr>
          <a:xfrm>
            <a:off x="1117580" y="3010238"/>
            <a:ext cx="1305019" cy="1501898"/>
          </a:xfrm>
          <a:prstGeom prst="rect">
            <a:avLst/>
          </a:prstGeom>
        </p:spPr>
      </p:pic>
      <p:sp>
        <p:nvSpPr>
          <p:cNvPr id="4" name="TextBox 3">
            <a:extLst>
              <a:ext uri="{FF2B5EF4-FFF2-40B4-BE49-F238E27FC236}">
                <a16:creationId xmlns:a16="http://schemas.microsoft.com/office/drawing/2014/main" id="{1F0C60BC-5D55-3B47-8776-0D27CAA80AD7}"/>
              </a:ext>
            </a:extLst>
          </p:cNvPr>
          <p:cNvSpPr txBox="1"/>
          <p:nvPr/>
        </p:nvSpPr>
        <p:spPr>
          <a:xfrm>
            <a:off x="2794000" y="2082800"/>
            <a:ext cx="7162800" cy="461665"/>
          </a:xfrm>
          <a:prstGeom prst="rect">
            <a:avLst/>
          </a:prstGeom>
          <a:noFill/>
        </p:spPr>
        <p:txBody>
          <a:bodyPr wrap="square" rtlCol="0">
            <a:spAutoFit/>
          </a:bodyPr>
          <a:lstStyle/>
          <a:p>
            <a:r>
              <a:rPr lang="en-US" sz="2400" dirty="0"/>
              <a:t>Guidance based on Supreme Court decisions:</a:t>
            </a:r>
          </a:p>
        </p:txBody>
      </p:sp>
      <p:sp>
        <p:nvSpPr>
          <p:cNvPr id="5" name="TextBox 4">
            <a:extLst>
              <a:ext uri="{FF2B5EF4-FFF2-40B4-BE49-F238E27FC236}">
                <a16:creationId xmlns:a16="http://schemas.microsoft.com/office/drawing/2014/main" id="{30174D28-ACED-AC43-9C6E-304A86740E7D}"/>
              </a:ext>
            </a:extLst>
          </p:cNvPr>
          <p:cNvSpPr txBox="1"/>
          <p:nvPr/>
        </p:nvSpPr>
        <p:spPr>
          <a:xfrm>
            <a:off x="4458481" y="2891473"/>
            <a:ext cx="7445652" cy="1938992"/>
          </a:xfrm>
          <a:prstGeom prst="rect">
            <a:avLst/>
          </a:prstGeom>
          <a:noFill/>
        </p:spPr>
        <p:txBody>
          <a:bodyPr wrap="square" rtlCol="0">
            <a:spAutoFit/>
          </a:bodyPr>
          <a:lstStyle/>
          <a:p>
            <a:pPr marL="285750" indent="-285750">
              <a:buFont typeface="Arial" panose="020B0604020202020204" pitchFamily="34" charset="0"/>
              <a:buChar char="•"/>
            </a:pPr>
            <a:r>
              <a:rPr lang="en-CA" sz="2400" dirty="0"/>
              <a:t>Consider how much of a work is being copied (not how many copies are being made)</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Remember there is no magic percentage</a:t>
            </a:r>
          </a:p>
          <a:p>
            <a:pPr marL="285750" indent="-285750">
              <a:buFont typeface="Arial" panose="020B0604020202020204" pitchFamily="34" charset="0"/>
              <a:buChar char="•"/>
            </a:pPr>
            <a:endParaRPr lang="en-CA" sz="2400" dirty="0"/>
          </a:p>
        </p:txBody>
      </p:sp>
      <p:grpSp>
        <p:nvGrpSpPr>
          <p:cNvPr id="7" name="Group 6">
            <a:extLst>
              <a:ext uri="{FF2B5EF4-FFF2-40B4-BE49-F238E27FC236}">
                <a16:creationId xmlns:a16="http://schemas.microsoft.com/office/drawing/2014/main" id="{6D1F38C4-B366-1C44-8DD0-C7120D6EDFD9}"/>
              </a:ext>
            </a:extLst>
          </p:cNvPr>
          <p:cNvGrpSpPr/>
          <p:nvPr/>
        </p:nvGrpSpPr>
        <p:grpSpPr>
          <a:xfrm>
            <a:off x="8711797" y="5199797"/>
            <a:ext cx="1423770" cy="1555730"/>
            <a:chOff x="3726076" y="4001294"/>
            <a:chExt cx="1364104" cy="1555730"/>
          </a:xfrm>
        </p:grpSpPr>
        <p:pic>
          <p:nvPicPr>
            <p:cNvPr id="8" name="Picture 7">
              <a:extLst>
                <a:ext uri="{FF2B5EF4-FFF2-40B4-BE49-F238E27FC236}">
                  <a16:creationId xmlns:a16="http://schemas.microsoft.com/office/drawing/2014/main" id="{DD332691-B8CA-D343-AD32-8EB94F915D7F}"/>
                </a:ext>
              </a:extLst>
            </p:cNvPr>
            <p:cNvPicPr>
              <a:picLocks noChangeAspect="1"/>
            </p:cNvPicPr>
            <p:nvPr/>
          </p:nvPicPr>
          <p:blipFill rotWithShape="1">
            <a:blip r:embed="rId4"/>
            <a:srcRect l="9437" t="8926" r="9389" b="21953"/>
            <a:stretch/>
          </p:blipFill>
          <p:spPr>
            <a:xfrm>
              <a:off x="3765707" y="4462959"/>
              <a:ext cx="1284841" cy="1094065"/>
            </a:xfrm>
            <a:prstGeom prst="rect">
              <a:avLst/>
            </a:prstGeom>
          </p:spPr>
        </p:pic>
        <p:sp>
          <p:nvSpPr>
            <p:cNvPr id="9" name="TextBox 8">
              <a:extLst>
                <a:ext uri="{FF2B5EF4-FFF2-40B4-BE49-F238E27FC236}">
                  <a16:creationId xmlns:a16="http://schemas.microsoft.com/office/drawing/2014/main" id="{5E5CC803-266E-6C48-9C61-892078781848}"/>
                </a:ext>
              </a:extLst>
            </p:cNvPr>
            <p:cNvSpPr txBox="1"/>
            <p:nvPr/>
          </p:nvSpPr>
          <p:spPr>
            <a:xfrm>
              <a:off x="3726076" y="4001294"/>
              <a:ext cx="1364104" cy="461665"/>
            </a:xfrm>
            <a:prstGeom prst="rect">
              <a:avLst/>
            </a:prstGeom>
            <a:noFill/>
          </p:spPr>
          <p:txBody>
            <a:bodyPr wrap="square" rtlCol="0">
              <a:spAutoFit/>
            </a:bodyPr>
            <a:lstStyle/>
            <a:p>
              <a:r>
                <a:rPr lang="en-CA" sz="2400" u="sng" dirty="0">
                  <a:solidFill>
                    <a:schemeClr val="bg2">
                      <a:lumMod val="10000"/>
                    </a:schemeClr>
                  </a:solidFill>
                  <a:ea typeface="Tahoma" panose="020B0604030504040204" pitchFamily="34" charset="0"/>
                  <a:cs typeface="Tahoma" panose="020B0604030504040204" pitchFamily="34" charset="0"/>
                </a:rPr>
                <a:t>Purpose</a:t>
              </a:r>
            </a:p>
          </p:txBody>
        </p:sp>
      </p:grpSp>
      <p:pic>
        <p:nvPicPr>
          <p:cNvPr id="10" name="Picture 9">
            <a:extLst>
              <a:ext uri="{FF2B5EF4-FFF2-40B4-BE49-F238E27FC236}">
                <a16:creationId xmlns:a16="http://schemas.microsoft.com/office/drawing/2014/main" id="{87B1EED7-B13E-E646-B2C6-06509BFFC907}"/>
              </a:ext>
            </a:extLst>
          </p:cNvPr>
          <p:cNvPicPr>
            <a:picLocks noChangeAspect="1"/>
          </p:cNvPicPr>
          <p:nvPr/>
        </p:nvPicPr>
        <p:blipFill>
          <a:blip r:embed="rId5"/>
          <a:stretch>
            <a:fillRect/>
          </a:stretch>
        </p:blipFill>
        <p:spPr>
          <a:xfrm>
            <a:off x="10135567" y="5199797"/>
            <a:ext cx="1656092" cy="1551495"/>
          </a:xfrm>
          <a:prstGeom prst="rect">
            <a:avLst/>
          </a:prstGeom>
        </p:spPr>
      </p:pic>
      <p:pic>
        <p:nvPicPr>
          <p:cNvPr id="11" name="Picture 10">
            <a:extLst>
              <a:ext uri="{FF2B5EF4-FFF2-40B4-BE49-F238E27FC236}">
                <a16:creationId xmlns:a16="http://schemas.microsoft.com/office/drawing/2014/main" id="{08A0544E-12FF-074A-94BC-F4C236C8DB51}"/>
              </a:ext>
            </a:extLst>
          </p:cNvPr>
          <p:cNvPicPr>
            <a:picLocks noChangeAspect="1"/>
          </p:cNvPicPr>
          <p:nvPr/>
        </p:nvPicPr>
        <p:blipFill>
          <a:blip r:embed="rId6"/>
          <a:srcRect/>
          <a:stretch/>
        </p:blipFill>
        <p:spPr>
          <a:xfrm>
            <a:off x="5158884" y="4726856"/>
            <a:ext cx="1947258" cy="1869212"/>
          </a:xfrm>
          <a:prstGeom prst="rect">
            <a:avLst/>
          </a:prstGeom>
        </p:spPr>
      </p:pic>
      <p:pic>
        <p:nvPicPr>
          <p:cNvPr id="14" name="Picture 13">
            <a:extLst>
              <a:ext uri="{FF2B5EF4-FFF2-40B4-BE49-F238E27FC236}">
                <a16:creationId xmlns:a16="http://schemas.microsoft.com/office/drawing/2014/main" id="{D90E35E9-2AE3-5C43-AD7E-6C4BFE7C8FF7}"/>
              </a:ext>
            </a:extLst>
          </p:cNvPr>
          <p:cNvPicPr>
            <a:picLocks noChangeAspect="1"/>
          </p:cNvPicPr>
          <p:nvPr/>
        </p:nvPicPr>
        <p:blipFill>
          <a:blip r:embed="rId6"/>
          <a:srcRect/>
          <a:stretch/>
        </p:blipFill>
        <p:spPr>
          <a:xfrm>
            <a:off x="5243946" y="4773365"/>
            <a:ext cx="1837311" cy="1763672"/>
          </a:xfrm>
          <a:prstGeom prst="rect">
            <a:avLst/>
          </a:prstGeom>
        </p:spPr>
      </p:pic>
      <p:sp>
        <p:nvSpPr>
          <p:cNvPr id="2" name="Pie 1">
            <a:extLst>
              <a:ext uri="{FF2B5EF4-FFF2-40B4-BE49-F238E27FC236}">
                <a16:creationId xmlns:a16="http://schemas.microsoft.com/office/drawing/2014/main" id="{066BF5B7-406D-D54A-80BD-4EBA760FF968}"/>
              </a:ext>
            </a:extLst>
          </p:cNvPr>
          <p:cNvSpPr/>
          <p:nvPr/>
        </p:nvSpPr>
        <p:spPr>
          <a:xfrm rot="15290928">
            <a:off x="5475288" y="5005252"/>
            <a:ext cx="1344397" cy="1309117"/>
          </a:xfrm>
          <a:prstGeom prst="pie">
            <a:avLst>
              <a:gd name="adj1" fmla="val 905917"/>
              <a:gd name="adj2" fmla="val 191804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75477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style.rotation</p:attrName>
                                        </p:attrNameLst>
                                      </p:cBhvr>
                                      <p:tavLst>
                                        <p:tav tm="0">
                                          <p:val>
                                            <p:fltVal val="90"/>
                                          </p:val>
                                        </p:tav>
                                        <p:tav tm="100000">
                                          <p:val>
                                            <p:fltVal val="0"/>
                                          </p:val>
                                        </p:tav>
                                      </p:tavLst>
                                    </p:anim>
                                    <p:animEffect transition="in" filter="fade">
                                      <p:cBhvr>
                                        <p:cTn id="15" dur="1000"/>
                                        <p:tgtEl>
                                          <p:spTgt spid="11"/>
                                        </p:tgtEl>
                                      </p:cBhvr>
                                    </p:animEffect>
                                  </p:childTnLst>
                                </p:cTn>
                              </p:par>
                              <p:par>
                                <p:cTn id="16" presetID="3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 calcmode="lin" valueType="num">
                                      <p:cBhvr>
                                        <p:cTn id="20" dur="1000" fill="hold"/>
                                        <p:tgtEl>
                                          <p:spTgt spid="14"/>
                                        </p:tgtEl>
                                        <p:attrNameLst>
                                          <p:attrName>style.rotation</p:attrName>
                                        </p:attrNameLst>
                                      </p:cBhvr>
                                      <p:tavLst>
                                        <p:tav tm="0">
                                          <p:val>
                                            <p:fltVal val="90"/>
                                          </p:val>
                                        </p:tav>
                                        <p:tav tm="100000">
                                          <p:val>
                                            <p:fltVal val="0"/>
                                          </p:val>
                                        </p:tav>
                                      </p:tavLst>
                                    </p:anim>
                                    <p:animEffect transition="in" filter="fade">
                                      <p:cBhvr>
                                        <p:cTn id="21" dur="1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10800000">
                                      <p:cBhvr>
                                        <p:cTn id="38" dur="2000" fill="hold"/>
                                        <p:tgtEl>
                                          <p:spTgt spid="14"/>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1"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heel(1)">
                                      <p:cBhvr>
                                        <p:cTn id="4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theme/theme1.xml><?xml version="1.0" encoding="utf-8"?>
<a:theme xmlns:a="http://schemas.openxmlformats.org/drawingml/2006/main" name="Level 1">
  <a:themeElements>
    <a:clrScheme name="Custom 1">
      <a:dk1>
        <a:srgbClr val="75707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4C67CBCE-DFDA-6745-9959-BC713BE9E948}"/>
    </a:ext>
  </a:extLst>
</a:theme>
</file>

<file path=ppt/theme/theme2.xml><?xml version="1.0" encoding="utf-8"?>
<a:theme xmlns:a="http://schemas.openxmlformats.org/drawingml/2006/main" name="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B9FDB8F-EBBA-1E4D-9B03-02A803C87649}"/>
    </a:ext>
  </a:extLst>
</a:theme>
</file>

<file path=ppt/theme/theme3.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16964AC1-EF38-134A-A4A4-FB428F678D40}"/>
    </a:ext>
  </a:extLst>
</a:theme>
</file>

<file path=ppt/theme/theme4.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5.xml><?xml version="1.0" encoding="utf-8"?>
<a:theme xmlns:a="http://schemas.openxmlformats.org/drawingml/2006/main" name="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DE6CFC58-F008-0C44-9AE6-C329ED73EC6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OER_CopyrightProject_Version12_2019-06-28</Template>
  <TotalTime>23796</TotalTime>
  <Words>4263</Words>
  <Application>Microsoft Macintosh PowerPoint</Application>
  <PresentationFormat>Widescreen</PresentationFormat>
  <Paragraphs>270</Paragraphs>
  <Slides>31</Slides>
  <Notes>21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31</vt:i4>
      </vt:variant>
    </vt:vector>
  </HeadingPairs>
  <TitlesOfParts>
    <vt:vector size="40" baseType="lpstr">
      <vt:lpstr>Algerian</vt:lpstr>
      <vt:lpstr>Arial</vt:lpstr>
      <vt:lpstr>Calibri</vt:lpstr>
      <vt:lpstr>Cambria Math</vt:lpstr>
      <vt:lpstr>Level 1</vt:lpstr>
      <vt:lpstr>Level 2</vt:lpstr>
      <vt:lpstr>Level 3</vt:lpstr>
      <vt:lpstr>Level 4</vt:lpstr>
      <vt:lpstr>Level 5</vt:lpstr>
      <vt:lpstr>Applying Fair Dealing</vt:lpstr>
      <vt:lpstr>FAIR DEALING</vt:lpstr>
      <vt:lpstr>FAIR DEALING</vt:lpstr>
      <vt:lpstr>STEP ONE: PURPOSE OF USE</vt:lpstr>
      <vt:lpstr>INTERPRETING THE PURPOSES </vt:lpstr>
      <vt:lpstr>STEP TWO:  THE SIX-FACTOR TEST</vt:lpstr>
      <vt:lpstr>PURPOSE OF THE DEALING</vt:lpstr>
      <vt:lpstr>CHARACTER OF THE DEALING</vt:lpstr>
      <vt:lpstr>AMOUNT OF THE DEALING</vt:lpstr>
      <vt:lpstr>ALTERNATIVES FACTOR</vt:lpstr>
      <vt:lpstr>NATURE OF THE WORK</vt:lpstr>
      <vt:lpstr>EFFECT OF THE DEALING</vt:lpstr>
      <vt:lpstr>IT DEPENDS</vt:lpstr>
      <vt:lpstr>FAIR DEALING RESOURCES</vt:lpstr>
      <vt:lpstr>INTERPRETING FAIR DEALING</vt:lpstr>
      <vt:lpstr>INTERPRETING FAIR DEALING</vt:lpstr>
      <vt:lpstr>INTERPRETING FAIR DEALING</vt:lpstr>
      <vt:lpstr>LEARNING OBJECTIVES</vt:lpstr>
      <vt:lpstr>PowerPoint Presentation</vt:lpstr>
      <vt:lpstr>QUESTIONS</vt:lpstr>
      <vt:lpstr>QUESTIONS</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Julia Guy</cp:lastModifiedBy>
  <cp:revision>174</cp:revision>
  <dcterms:created xsi:type="dcterms:W3CDTF">2019-10-03T17:13:49Z</dcterms:created>
  <dcterms:modified xsi:type="dcterms:W3CDTF">2020-05-01T16:18:55Z</dcterms:modified>
</cp:coreProperties>
</file>