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7" r:id="rId6"/>
  </p:sldMasterIdLst>
  <p:sldIdLst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F0B0D-9BE0-4F53-8857-1063F0148870}" v="2" dt="2018-06-25T15:35:14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46"/>
  </p:normalViewPr>
  <p:slideViewPr>
    <p:cSldViewPr snapToGrid="0" snapToObjects="1">
      <p:cViewPr varScale="1">
        <p:scale>
          <a:sx n="97" d="100"/>
          <a:sy n="97" d="100"/>
        </p:scale>
        <p:origin x="16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3509612" cy="1666028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7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915A28-6D28-D24C-AEDD-3AA6F33D2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4688D-C78C-AC44-ACA0-F3A89B02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C649-4BCB-104A-BEA6-0230F9C61BA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4EA9E-C37D-1B4D-9744-AB65A709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C8D8D-481D-1E4C-A8DD-5AE2F0EC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E2E1-6078-FA44-BC40-158204BDF5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FDB01C-BFC1-FD4F-B65E-57152291E0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4448" y="279769"/>
            <a:ext cx="6738938" cy="4132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95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E356A-65EB-8A45-9005-D8FA79D9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C248C-C468-5040-B7BA-F208A885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C649-4BCB-104A-BEA6-0230F9C61BA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32F1B-D9AE-DD48-98EA-02ADAD6B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AC449-D6CD-5848-96E6-F1329D59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E2E1-6078-FA44-BC40-158204BDF5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88D1E2-8E8F-2C44-B38D-A4C8896C7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150" y="1260475"/>
            <a:ext cx="8904288" cy="5457825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1244-D48B-6245-9778-1622763E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29C18-47C3-B947-9142-00586BB0D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216152"/>
            <a:ext cx="6616406" cy="4932362"/>
          </a:xfrm>
        </p:spPr>
        <p:txBody>
          <a:bodyPr/>
          <a:lstStyle>
            <a:lvl1pPr>
              <a:defRPr sz="14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B7F95-5237-2447-BFBC-805743A48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C649-4BCB-104A-BEA6-0230F9C61BA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D4E0A-13DD-6447-8EF0-F6FDB490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8E882-23CE-C942-AD63-D5840073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E2E1-6078-FA44-BC40-158204BDF5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49557B-A078-9447-863A-02946FE35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6688" y="1216025"/>
            <a:ext cx="1992312" cy="49323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rgbClr val="DD475B"/>
                </a:solidFill>
              </a:defRPr>
            </a:lvl1pPr>
            <a:lvl2pPr indent="0"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4563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8A9F3-ACC1-DA43-A613-3A88FCE41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F84BD-097F-514A-BACF-09922E004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9F891-C757-4641-BF70-9F945AEF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C649-4BCB-104A-BEA6-0230F9C61BA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DA436-7043-194F-A32D-602F0278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F6D25-889B-014A-9D98-C928169E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E2E1-6078-FA44-BC40-158204BDF5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F8AA68-4319-D549-84B5-5FE15634B9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612" y="347757"/>
            <a:ext cx="6458451" cy="403014"/>
          </a:xfrm>
        </p:spPr>
        <p:txBody>
          <a:bodyPr/>
          <a:lstStyle>
            <a:lvl1pPr marL="0" indent="0">
              <a:buFontTx/>
              <a:buNone/>
              <a:defRPr sz="20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0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9CFB-4BDC-2E42-8D72-D1E2569F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88996-9FF2-234D-AB40-C74EC2AEF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2697B-0B60-C646-A809-DA7CC41F4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0F48A-A20F-C84D-968E-020E47F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C649-4BCB-104A-BEA6-0230F9C61BA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0C604-30F3-8E42-A0BE-24E4867B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88893-619C-1F4B-A51A-5F86E913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E2E1-6078-FA44-BC40-158204BD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4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CCD5-1306-6340-BB71-6612A930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DDD1D-E22F-5D40-9CED-FC935247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C649-4BCB-104A-BEA6-0230F9C61BA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5AFEA-6303-6E47-B63B-F15A978F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27B9E-63CD-FC4A-9EEB-D9A62C94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E2E1-6078-FA44-BC40-158204BD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9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0B68-B303-3E40-9CE9-B1C6424F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1933-EC48-0445-9F3F-E1A7832B8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F131E-E99E-8043-91D9-F94253FF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BAC7-2FF6-7E47-88BA-7847A24C04C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00BC1-DFAF-AA48-AE41-DAEB1728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5C74E-43FF-E94B-9CBB-4712DE15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58F3-0164-2449-B5EE-9BEF540D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0B68-B303-3E40-9CE9-B1C6424F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F131E-E99E-8043-91D9-F94253FF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BAC7-2FF6-7E47-88BA-7847A24C04C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00BC1-DFAF-AA48-AE41-DAEB1728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5C74E-43FF-E94B-9CBB-4712DE15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58F3-0164-2449-B5EE-9BEF540D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4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4">
            <a:extLst>
              <a:ext uri="{FF2B5EF4-FFF2-40B4-BE49-F238E27FC236}">
                <a16:creationId xmlns:a16="http://schemas.microsoft.com/office/drawing/2014/main" id="{713D0FDF-CA0A-DC43-B324-BAE07C2AD152}"/>
              </a:ext>
            </a:extLst>
          </p:cNvPr>
          <p:cNvSpPr/>
          <p:nvPr userDrawn="1"/>
        </p:nvSpPr>
        <p:spPr>
          <a:xfrm>
            <a:off x="0" y="1922856"/>
            <a:ext cx="3237230" cy="3096260"/>
          </a:xfrm>
          <a:custGeom>
            <a:avLst/>
            <a:gdLst/>
            <a:ahLst/>
            <a:cxnLst/>
            <a:rect l="l" t="t" r="r" b="b"/>
            <a:pathLst>
              <a:path w="3237230" h="3096260">
                <a:moveTo>
                  <a:pt x="0" y="3096006"/>
                </a:moveTo>
                <a:lnTo>
                  <a:pt x="3236976" y="3096006"/>
                </a:lnTo>
                <a:lnTo>
                  <a:pt x="3236976" y="0"/>
                </a:lnTo>
                <a:lnTo>
                  <a:pt x="0" y="0"/>
                </a:lnTo>
                <a:lnTo>
                  <a:pt x="0" y="3096006"/>
                </a:lnTo>
                <a:close/>
              </a:path>
            </a:pathLst>
          </a:custGeom>
          <a:solidFill>
            <a:srgbClr val="15A0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D751EFF-48A3-B94B-A8D8-0B4D5801099A}"/>
              </a:ext>
            </a:extLst>
          </p:cNvPr>
          <p:cNvSpPr/>
          <p:nvPr userDrawn="1"/>
        </p:nvSpPr>
        <p:spPr>
          <a:xfrm>
            <a:off x="3236976" y="2599969"/>
            <a:ext cx="4614545" cy="1741805"/>
          </a:xfrm>
          <a:custGeom>
            <a:avLst/>
            <a:gdLst/>
            <a:ahLst/>
            <a:cxnLst/>
            <a:rect l="l" t="t" r="r" b="b"/>
            <a:pathLst>
              <a:path w="4614545" h="1741804">
                <a:moveTo>
                  <a:pt x="0" y="1741779"/>
                </a:moveTo>
                <a:lnTo>
                  <a:pt x="4613998" y="1741779"/>
                </a:lnTo>
                <a:lnTo>
                  <a:pt x="4613998" y="0"/>
                </a:lnTo>
                <a:lnTo>
                  <a:pt x="0" y="0"/>
                </a:lnTo>
                <a:lnTo>
                  <a:pt x="0" y="1741779"/>
                </a:lnTo>
                <a:close/>
              </a:path>
            </a:pathLst>
          </a:custGeom>
          <a:solidFill>
            <a:srgbClr val="7DC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305048F8-19FA-0B40-9396-5C949E938287}"/>
              </a:ext>
            </a:extLst>
          </p:cNvPr>
          <p:cNvSpPr/>
          <p:nvPr userDrawn="1"/>
        </p:nvSpPr>
        <p:spPr>
          <a:xfrm>
            <a:off x="6012992" y="2602090"/>
            <a:ext cx="3575507" cy="1737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C5814626-6343-9A44-9B93-3F4D008E4A76}"/>
              </a:ext>
            </a:extLst>
          </p:cNvPr>
          <p:cNvSpPr/>
          <p:nvPr userDrawn="1"/>
        </p:nvSpPr>
        <p:spPr>
          <a:xfrm>
            <a:off x="7837784" y="447222"/>
            <a:ext cx="1681123" cy="1181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AB7CBE55-49AF-744A-B482-00F0B3D2A5F6}"/>
              </a:ext>
            </a:extLst>
          </p:cNvPr>
          <p:cNvSpPr/>
          <p:nvPr userDrawn="1"/>
        </p:nvSpPr>
        <p:spPr>
          <a:xfrm>
            <a:off x="3169677" y="1017894"/>
            <a:ext cx="2453005" cy="4906010"/>
          </a:xfrm>
          <a:custGeom>
            <a:avLst/>
            <a:gdLst/>
            <a:ahLst/>
            <a:cxnLst/>
            <a:rect l="l" t="t" r="r" b="b"/>
            <a:pathLst>
              <a:path w="2453004" h="4906010">
                <a:moveTo>
                  <a:pt x="0" y="0"/>
                </a:moveTo>
                <a:lnTo>
                  <a:pt x="0" y="4905933"/>
                </a:lnTo>
                <a:lnTo>
                  <a:pt x="2452966" y="2452966"/>
                </a:lnTo>
                <a:lnTo>
                  <a:pt x="0" y="0"/>
                </a:lnTo>
                <a:close/>
              </a:path>
            </a:pathLst>
          </a:custGeom>
          <a:solidFill>
            <a:srgbClr val="15A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88728F9-E7E0-D14E-8B8A-3F3FABC036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0528" y="7123176"/>
            <a:ext cx="30607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0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56DC0-81B9-9E4F-B09D-3EB318979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552" y="1216152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D7E22-864D-DA4B-8ACB-98BE65571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2C649-4BCB-104A-BEA6-0230F9C61BA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48A09-A4A1-814B-A14A-D7AC34F67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F0409-8C27-BA40-8D3E-8143AEE34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E2E1-6078-FA44-BC40-158204BDF5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k object 16">
            <a:extLst>
              <a:ext uri="{FF2B5EF4-FFF2-40B4-BE49-F238E27FC236}">
                <a16:creationId xmlns:a16="http://schemas.microsoft.com/office/drawing/2014/main" id="{0E23BD57-273A-7149-9BB3-8E0A2CC97028}"/>
              </a:ext>
            </a:extLst>
          </p:cNvPr>
          <p:cNvSpPr/>
          <p:nvPr userDrawn="1"/>
        </p:nvSpPr>
        <p:spPr>
          <a:xfrm>
            <a:off x="0" y="0"/>
            <a:ext cx="10058400" cy="9845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CEAE2-6344-EB4B-89C4-C25ED47C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221382"/>
            <a:ext cx="6911808" cy="50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F4D7D445-ACA2-2F4F-84C6-07C214221C02}"/>
              </a:ext>
            </a:extLst>
          </p:cNvPr>
          <p:cNvSpPr/>
          <p:nvPr userDrawn="1"/>
        </p:nvSpPr>
        <p:spPr>
          <a:xfrm>
            <a:off x="7033641" y="7035800"/>
            <a:ext cx="2567558" cy="4631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E2BD85B4-9D8A-7E46-A7C8-62D85693A2AC}"/>
              </a:ext>
            </a:extLst>
          </p:cNvPr>
          <p:cNvSpPr/>
          <p:nvPr userDrawn="1"/>
        </p:nvSpPr>
        <p:spPr>
          <a:xfrm>
            <a:off x="457200" y="69437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502B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831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2" r:id="rId3"/>
    <p:sldLayoutId id="2147483653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 baseline="0">
          <a:solidFill>
            <a:srgbClr val="58595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5859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5859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5859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C8E5982-EA51-5142-929F-1A6D991C55A8}"/>
              </a:ext>
            </a:extLst>
          </p:cNvPr>
          <p:cNvSpPr/>
          <p:nvPr userDrawn="1"/>
        </p:nvSpPr>
        <p:spPr>
          <a:xfrm>
            <a:off x="457200" y="457200"/>
            <a:ext cx="9147060" cy="1426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DB5ECA-EC01-A74C-B40A-FE19220B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FAB5A-8FCC-EF4E-897C-22B4480FF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BAC7-2FF6-7E47-88BA-7847A24C04C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5A718-4564-484C-9568-501A84B01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17262-1183-3949-B2AF-4A799F2D2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658F3-0164-2449-B5EE-9BEF540DBD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FE005BA2-2125-1F47-B9B2-6F400C75830E}"/>
              </a:ext>
            </a:extLst>
          </p:cNvPr>
          <p:cNvSpPr/>
          <p:nvPr userDrawn="1"/>
        </p:nvSpPr>
        <p:spPr>
          <a:xfrm>
            <a:off x="7033641" y="7035800"/>
            <a:ext cx="2567558" cy="4631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2C041F7E-7B15-4648-A275-14F2597B462B}"/>
              </a:ext>
            </a:extLst>
          </p:cNvPr>
          <p:cNvSpPr/>
          <p:nvPr userDrawn="1"/>
        </p:nvSpPr>
        <p:spPr>
          <a:xfrm>
            <a:off x="457200" y="69437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502B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41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CF71-C0FB-A847-9D00-05390CFD56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2018 – 2013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183977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CDAE-ED56-6148-8B76-340904AE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pc="10" dirty="0"/>
              <a:t>Five </a:t>
            </a:r>
            <a:r>
              <a:rPr lang="en-CA" spc="-15" dirty="0"/>
              <a:t>Year </a:t>
            </a:r>
            <a:r>
              <a:rPr lang="en-CA" spc="10" dirty="0"/>
              <a:t>Business </a:t>
            </a:r>
            <a:r>
              <a:rPr lang="en-CA" spc="15" dirty="0"/>
              <a:t>Plan</a:t>
            </a:r>
            <a:r>
              <a:rPr lang="en-CA" spc="-30" dirty="0"/>
              <a:t> </a:t>
            </a:r>
            <a:r>
              <a:rPr lang="en-CA" spc="-10" dirty="0"/>
              <a:t>Targets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427EB-949A-F943-944F-1E32C8025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CA" sz="1600" b="1" spc="-5" dirty="0">
                <a:cs typeface="Arial"/>
              </a:rPr>
              <a:t>Creating </a:t>
            </a:r>
            <a:r>
              <a:rPr lang="en-CA" sz="1600" b="1" dirty="0">
                <a:cs typeface="Arial"/>
              </a:rPr>
              <a:t>a</a:t>
            </a:r>
            <a:r>
              <a:rPr lang="en-CA" sz="1600" b="1" spc="-100" dirty="0">
                <a:cs typeface="Arial"/>
              </a:rPr>
              <a:t> </a:t>
            </a:r>
            <a:r>
              <a:rPr lang="en-CA" sz="1600" b="1" dirty="0">
                <a:cs typeface="Arial"/>
              </a:rPr>
              <a:t>Foundation</a:t>
            </a:r>
            <a:endParaRPr lang="en-CA" sz="1600" dirty="0">
              <a:cs typeface="Arial"/>
            </a:endParaRPr>
          </a:p>
          <a:p>
            <a:pPr marL="177165" marR="444500" indent="-164465">
              <a:lnSpc>
                <a:spcPts val="2000"/>
              </a:lnSpc>
              <a:spcBef>
                <a:spcPts val="40"/>
              </a:spcBef>
              <a:tabLst>
                <a:tab pos="177800" algn="l"/>
              </a:tabLst>
            </a:pPr>
            <a:r>
              <a:rPr lang="en-CA" spc="-5" dirty="0">
                <a:cs typeface="Arial"/>
              </a:rPr>
              <a:t>Common baseline measures </a:t>
            </a:r>
            <a:r>
              <a:rPr lang="en-CA" dirty="0">
                <a:cs typeface="Arial"/>
              </a:rPr>
              <a:t>for key </a:t>
            </a:r>
            <a:r>
              <a:rPr lang="en-CA" spc="-5" dirty="0">
                <a:cs typeface="Arial"/>
              </a:rPr>
              <a:t>patient </a:t>
            </a:r>
            <a:r>
              <a:rPr lang="en-CA" dirty="0">
                <a:cs typeface="Arial"/>
              </a:rPr>
              <a:t>safety </a:t>
            </a:r>
            <a:r>
              <a:rPr lang="en-CA" spc="-5" dirty="0">
                <a:cs typeface="Arial"/>
              </a:rPr>
              <a:t>issues are established and poor and great performers in </a:t>
            </a:r>
            <a:r>
              <a:rPr lang="en-CA" dirty="0">
                <a:cs typeface="Arial"/>
              </a:rPr>
              <a:t>key </a:t>
            </a:r>
            <a:r>
              <a:rPr lang="en-CA" spc="-5" dirty="0">
                <a:cs typeface="Arial"/>
              </a:rPr>
              <a:t>areas of patient </a:t>
            </a:r>
            <a:r>
              <a:rPr lang="en-CA" dirty="0">
                <a:cs typeface="Arial"/>
              </a:rPr>
              <a:t>safety </a:t>
            </a:r>
            <a:r>
              <a:rPr lang="en-CA" spc="-5" dirty="0">
                <a:cs typeface="Arial"/>
              </a:rPr>
              <a:t>are</a:t>
            </a:r>
            <a:r>
              <a:rPr lang="en-CA" spc="-65" dirty="0">
                <a:cs typeface="Arial"/>
              </a:rPr>
              <a:t> </a:t>
            </a:r>
            <a:r>
              <a:rPr lang="en-CA" spc="-5" dirty="0">
                <a:cs typeface="Arial"/>
              </a:rPr>
              <a:t>identified</a:t>
            </a:r>
            <a:endParaRPr lang="en-CA" dirty="0">
              <a:cs typeface="Arial"/>
            </a:endParaRPr>
          </a:p>
          <a:p>
            <a:pPr marL="177165" marR="740410" indent="-164465">
              <a:lnSpc>
                <a:spcPct val="104200"/>
              </a:lnSpc>
              <a:spcBef>
                <a:spcPts val="365"/>
              </a:spcBef>
              <a:tabLst>
                <a:tab pos="177800" algn="l"/>
              </a:tabLst>
            </a:pPr>
            <a:r>
              <a:rPr lang="en-CA" dirty="0">
                <a:cs typeface="Arial"/>
              </a:rPr>
              <a:t>All </a:t>
            </a:r>
            <a:r>
              <a:rPr lang="en-CA" spc="-5" dirty="0">
                <a:cs typeface="Arial"/>
              </a:rPr>
              <a:t>organizations participating in </a:t>
            </a:r>
            <a:r>
              <a:rPr lang="en-CA" dirty="0">
                <a:cs typeface="Arial"/>
              </a:rPr>
              <a:t>safety </a:t>
            </a:r>
            <a:r>
              <a:rPr lang="en-CA" spc="-5" dirty="0">
                <a:cs typeface="Arial"/>
              </a:rPr>
              <a:t>improvement projects will demonstrate </a:t>
            </a:r>
            <a:r>
              <a:rPr lang="en-CA" dirty="0">
                <a:cs typeface="Arial"/>
              </a:rPr>
              <a:t>a strategy to sustain </a:t>
            </a:r>
            <a:r>
              <a:rPr lang="en-CA" spc="-5" dirty="0">
                <a:cs typeface="Arial"/>
              </a:rPr>
              <a:t>patient </a:t>
            </a:r>
            <a:r>
              <a:rPr lang="en-CA" dirty="0">
                <a:cs typeface="Arial"/>
              </a:rPr>
              <a:t>safety </a:t>
            </a:r>
            <a:r>
              <a:rPr lang="en-CA" spc="-5" dirty="0">
                <a:cs typeface="Arial"/>
              </a:rPr>
              <a:t>practices and impact on patient </a:t>
            </a:r>
            <a:r>
              <a:rPr lang="en-CA" dirty="0">
                <a:cs typeface="Arial"/>
              </a:rPr>
              <a:t>safety</a:t>
            </a:r>
            <a:r>
              <a:rPr lang="en-CA" spc="-70" dirty="0">
                <a:cs typeface="Arial"/>
              </a:rPr>
              <a:t> </a:t>
            </a:r>
            <a:r>
              <a:rPr lang="en-CA" dirty="0">
                <a:cs typeface="Arial"/>
              </a:rPr>
              <a:t>culture</a:t>
            </a:r>
          </a:p>
          <a:p>
            <a:pPr marL="177165" indent="-164465">
              <a:lnSpc>
                <a:spcPct val="100000"/>
              </a:lnSpc>
              <a:spcBef>
                <a:spcPts val="525"/>
              </a:spcBef>
              <a:tabLst>
                <a:tab pos="177800" algn="l"/>
              </a:tabLst>
            </a:pPr>
            <a:r>
              <a:rPr lang="en-CA" dirty="0">
                <a:cs typeface="Arial"/>
              </a:rPr>
              <a:t>All safety </a:t>
            </a:r>
            <a:r>
              <a:rPr lang="en-CA" spc="-5" dirty="0">
                <a:cs typeface="Arial"/>
              </a:rPr>
              <a:t>and quality bodies have patient</a:t>
            </a:r>
            <a:r>
              <a:rPr lang="en-CA" spc="-80" dirty="0">
                <a:cs typeface="Arial"/>
              </a:rPr>
              <a:t> </a:t>
            </a:r>
            <a:r>
              <a:rPr lang="en-CA" spc="-5" dirty="0">
                <a:cs typeface="Arial"/>
              </a:rPr>
              <a:t>representation</a:t>
            </a:r>
            <a:endParaRPr lang="en-CA" dirty="0">
              <a:cs typeface="Arial"/>
            </a:endParaRPr>
          </a:p>
          <a:p>
            <a:pPr marL="177165" marR="105410" indent="-164465">
              <a:lnSpc>
                <a:spcPct val="104200"/>
              </a:lnSpc>
              <a:spcBef>
                <a:spcPts val="445"/>
              </a:spcBef>
              <a:tabLst>
                <a:tab pos="177800" algn="l"/>
              </a:tabLst>
            </a:pPr>
            <a:r>
              <a:rPr lang="en-CA" dirty="0">
                <a:cs typeface="Arial"/>
              </a:rPr>
              <a:t>All </a:t>
            </a:r>
            <a:r>
              <a:rPr lang="en-CA" spc="-5" dirty="0">
                <a:cs typeface="Arial"/>
              </a:rPr>
              <a:t>provinces and </a:t>
            </a:r>
            <a:r>
              <a:rPr lang="en-CA" dirty="0">
                <a:cs typeface="Arial"/>
              </a:rPr>
              <a:t>territories </a:t>
            </a:r>
            <a:r>
              <a:rPr lang="en-CA" spc="-5" dirty="0">
                <a:cs typeface="Arial"/>
              </a:rPr>
              <a:t>are </a:t>
            </a:r>
            <a:r>
              <a:rPr lang="en-CA" dirty="0">
                <a:cs typeface="Arial"/>
              </a:rPr>
              <a:t>contributing </a:t>
            </a:r>
            <a:r>
              <a:rPr lang="en-CA" spc="-5" dirty="0">
                <a:cs typeface="Arial"/>
              </a:rPr>
              <a:t>alerts into </a:t>
            </a:r>
            <a:r>
              <a:rPr lang="en-CA" dirty="0">
                <a:cs typeface="Arial"/>
              </a:rPr>
              <a:t>the Global Patient Safety Alerts system, sharing </a:t>
            </a:r>
            <a:r>
              <a:rPr lang="en-CA" spc="-5" dirty="0">
                <a:cs typeface="Arial"/>
              </a:rPr>
              <a:t>alerts within </a:t>
            </a:r>
            <a:r>
              <a:rPr lang="en-CA" dirty="0">
                <a:cs typeface="Arial"/>
              </a:rPr>
              <a:t>their </a:t>
            </a:r>
            <a:r>
              <a:rPr lang="en-CA" spc="-5" dirty="0">
                <a:cs typeface="Arial"/>
              </a:rPr>
              <a:t>jurisdiction, reporting “Never </a:t>
            </a:r>
            <a:r>
              <a:rPr lang="en-CA" dirty="0">
                <a:cs typeface="Arial"/>
              </a:rPr>
              <a:t>Events” </a:t>
            </a:r>
            <a:r>
              <a:rPr lang="en-CA" spc="-5" dirty="0">
                <a:cs typeface="Arial"/>
              </a:rPr>
              <a:t>and </a:t>
            </a:r>
            <a:r>
              <a:rPr lang="en-CA" dirty="0">
                <a:cs typeface="Arial"/>
              </a:rPr>
              <a:t>completing the </a:t>
            </a:r>
            <a:r>
              <a:rPr lang="en-CA" spc="-5" dirty="0">
                <a:cs typeface="Arial"/>
              </a:rPr>
              <a:t>incident management </a:t>
            </a:r>
            <a:r>
              <a:rPr lang="en-CA" dirty="0">
                <a:cs typeface="Arial"/>
              </a:rPr>
              <a:t>continuum for </a:t>
            </a:r>
            <a:r>
              <a:rPr lang="en-CA" spc="-5" dirty="0">
                <a:cs typeface="Arial"/>
              </a:rPr>
              <a:t>all patient </a:t>
            </a:r>
            <a:r>
              <a:rPr lang="en-CA" dirty="0">
                <a:cs typeface="Arial"/>
              </a:rPr>
              <a:t>safety</a:t>
            </a:r>
            <a:r>
              <a:rPr lang="en-CA" spc="-75" dirty="0">
                <a:cs typeface="Arial"/>
              </a:rPr>
              <a:t> </a:t>
            </a:r>
            <a:r>
              <a:rPr lang="en-CA" spc="-5" dirty="0">
                <a:cs typeface="Arial"/>
              </a:rPr>
              <a:t>alerts</a:t>
            </a:r>
            <a:endParaRPr lang="en-CA" dirty="0">
              <a:cs typeface="Arial"/>
            </a:endParaRPr>
          </a:p>
          <a:p>
            <a:pPr>
              <a:lnSpc>
                <a:spcPct val="100000"/>
              </a:lnSpc>
              <a:buClr>
                <a:srgbClr val="58595B"/>
              </a:buClr>
              <a:buFont typeface="Arial"/>
              <a:buChar char="•"/>
            </a:pPr>
            <a:endParaRPr lang="en-CA" sz="160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1155"/>
              </a:spcBef>
              <a:buNone/>
            </a:pPr>
            <a:r>
              <a:rPr lang="en-CA" sz="1600" b="1" spc="-5" dirty="0">
                <a:cs typeface="Arial"/>
              </a:rPr>
              <a:t>Achieving</a:t>
            </a:r>
            <a:r>
              <a:rPr lang="en-CA" sz="1600" b="1" spc="-100" dirty="0">
                <a:cs typeface="Arial"/>
              </a:rPr>
              <a:t> </a:t>
            </a:r>
            <a:r>
              <a:rPr lang="en-CA" sz="1600" b="1" spc="-5" dirty="0">
                <a:cs typeface="Arial"/>
              </a:rPr>
              <a:t>Results</a:t>
            </a:r>
            <a:endParaRPr lang="en-CA" sz="1600" dirty="0">
              <a:cs typeface="Arial"/>
            </a:endParaRPr>
          </a:p>
          <a:p>
            <a:pPr marL="177165" marR="307975" indent="-164465">
              <a:lnSpc>
                <a:spcPts val="2000"/>
              </a:lnSpc>
              <a:spcBef>
                <a:spcPts val="35"/>
              </a:spcBef>
              <a:tabLst>
                <a:tab pos="177800" algn="l"/>
              </a:tabLst>
            </a:pPr>
            <a:r>
              <a:rPr lang="en-CA" spc="-5" dirty="0">
                <a:cs typeface="Arial"/>
              </a:rPr>
              <a:t>Medication errors are reduced by 50%; beginning in acute </a:t>
            </a:r>
            <a:r>
              <a:rPr lang="en-CA" dirty="0">
                <a:cs typeface="Arial"/>
              </a:rPr>
              <a:t>care </a:t>
            </a:r>
            <a:r>
              <a:rPr lang="en-CA" spc="-5" dirty="0">
                <a:cs typeface="Arial"/>
              </a:rPr>
              <a:t>and </a:t>
            </a:r>
            <a:r>
              <a:rPr lang="en-CA" dirty="0">
                <a:cs typeface="Arial"/>
              </a:rPr>
              <a:t>then </a:t>
            </a:r>
            <a:r>
              <a:rPr lang="en-CA" spc="-5" dirty="0">
                <a:cs typeface="Arial"/>
              </a:rPr>
              <a:t>home </a:t>
            </a:r>
            <a:r>
              <a:rPr lang="en-CA" dirty="0">
                <a:cs typeface="Arial"/>
              </a:rPr>
              <a:t>care, </a:t>
            </a:r>
            <a:r>
              <a:rPr lang="en-CA" spc="-5" dirty="0">
                <a:cs typeface="Arial"/>
              </a:rPr>
              <a:t>mental health, indigenous health, and primary </a:t>
            </a:r>
            <a:r>
              <a:rPr lang="en-CA" dirty="0">
                <a:cs typeface="Arial"/>
              </a:rPr>
              <a:t>care </a:t>
            </a:r>
            <a:r>
              <a:rPr lang="en-CA" spc="-5" dirty="0">
                <a:cs typeface="Arial"/>
              </a:rPr>
              <a:t>as better data is</a:t>
            </a:r>
            <a:r>
              <a:rPr lang="en-CA" spc="-50" dirty="0">
                <a:cs typeface="Arial"/>
              </a:rPr>
              <a:t> </a:t>
            </a:r>
            <a:r>
              <a:rPr lang="en-CA" spc="-5" dirty="0">
                <a:cs typeface="Arial"/>
              </a:rPr>
              <a:t>available</a:t>
            </a:r>
            <a:endParaRPr lang="en-CA" dirty="0">
              <a:cs typeface="Arial"/>
            </a:endParaRPr>
          </a:p>
          <a:p>
            <a:pPr marL="177165" marR="5080" indent="-164465">
              <a:lnSpc>
                <a:spcPct val="104200"/>
              </a:lnSpc>
              <a:spcBef>
                <a:spcPts val="365"/>
              </a:spcBef>
              <a:tabLst>
                <a:tab pos="177800" algn="l"/>
              </a:tabLst>
            </a:pPr>
            <a:r>
              <a:rPr lang="en-CA" dirty="0">
                <a:cs typeface="Arial"/>
              </a:rPr>
              <a:t>Practices </a:t>
            </a:r>
            <a:r>
              <a:rPr lang="en-CA" spc="-5" dirty="0">
                <a:cs typeface="Arial"/>
              </a:rPr>
              <a:t>and principles necessary </a:t>
            </a:r>
            <a:r>
              <a:rPr lang="en-CA" dirty="0">
                <a:cs typeface="Arial"/>
              </a:rPr>
              <a:t>to sustain </a:t>
            </a:r>
            <a:r>
              <a:rPr lang="en-CA" spc="-5" dirty="0">
                <a:cs typeface="Arial"/>
              </a:rPr>
              <a:t>improvements in patient </a:t>
            </a:r>
            <a:r>
              <a:rPr lang="en-CA" dirty="0">
                <a:cs typeface="Arial"/>
              </a:rPr>
              <a:t>safety culture </a:t>
            </a:r>
            <a:r>
              <a:rPr lang="en-CA" spc="-5" dirty="0">
                <a:cs typeface="Arial"/>
              </a:rPr>
              <a:t>are identified, evaluated and</a:t>
            </a:r>
            <a:r>
              <a:rPr lang="en-CA" spc="-90" dirty="0">
                <a:cs typeface="Arial"/>
              </a:rPr>
              <a:t> </a:t>
            </a:r>
            <a:r>
              <a:rPr lang="en-CA" dirty="0">
                <a:cs typeface="Arial"/>
              </a:rPr>
              <a:t>showcased</a:t>
            </a:r>
          </a:p>
          <a:p>
            <a:pPr marL="177165" indent="-164465">
              <a:lnSpc>
                <a:spcPct val="100000"/>
              </a:lnSpc>
              <a:spcBef>
                <a:spcPts val="525"/>
              </a:spcBef>
              <a:tabLst>
                <a:tab pos="177800" algn="l"/>
              </a:tabLst>
            </a:pPr>
            <a:r>
              <a:rPr lang="en-CA" spc="-5" dirty="0">
                <a:cs typeface="Arial"/>
              </a:rPr>
              <a:t>Canada is in </a:t>
            </a:r>
            <a:r>
              <a:rPr lang="en-CA" dirty="0">
                <a:cs typeface="Arial"/>
              </a:rPr>
              <a:t>the top </a:t>
            </a:r>
            <a:r>
              <a:rPr lang="en-CA" spc="-5" dirty="0">
                <a:cs typeface="Arial"/>
              </a:rPr>
              <a:t>quintile on </a:t>
            </a:r>
            <a:r>
              <a:rPr lang="en-CA" dirty="0">
                <a:cs typeface="Arial"/>
              </a:rPr>
              <a:t>the OECD </a:t>
            </a:r>
            <a:r>
              <a:rPr lang="en-CA" spc="-5" dirty="0">
                <a:cs typeface="Arial"/>
              </a:rPr>
              <a:t>ranking </a:t>
            </a:r>
            <a:r>
              <a:rPr lang="en-CA" dirty="0">
                <a:cs typeface="Arial"/>
              </a:rPr>
              <a:t>for </a:t>
            </a:r>
            <a:r>
              <a:rPr lang="en-CA" spc="-5" dirty="0">
                <a:cs typeface="Arial"/>
              </a:rPr>
              <a:t>patient</a:t>
            </a:r>
            <a:r>
              <a:rPr lang="en-CA" spc="-65" dirty="0">
                <a:cs typeface="Arial"/>
              </a:rPr>
              <a:t> </a:t>
            </a:r>
            <a:r>
              <a:rPr lang="en-CA" dirty="0">
                <a:cs typeface="Arial"/>
              </a:rPr>
              <a:t>safety</a:t>
            </a:r>
          </a:p>
          <a:p>
            <a:pPr marL="177165" marR="838835" indent="-164465">
              <a:lnSpc>
                <a:spcPct val="104200"/>
              </a:lnSpc>
              <a:spcBef>
                <a:spcPts val="445"/>
              </a:spcBef>
              <a:tabLst>
                <a:tab pos="177800" algn="l"/>
              </a:tabLst>
            </a:pPr>
            <a:r>
              <a:rPr lang="en-CA" dirty="0">
                <a:cs typeface="Arial"/>
              </a:rPr>
              <a:t>The </a:t>
            </a:r>
            <a:r>
              <a:rPr lang="en-CA" spc="-5" dirty="0">
                <a:cs typeface="Arial"/>
              </a:rPr>
              <a:t>public profile of patient </a:t>
            </a:r>
            <a:r>
              <a:rPr lang="en-CA" dirty="0">
                <a:cs typeface="Arial"/>
              </a:rPr>
              <a:t>safety </a:t>
            </a:r>
            <a:r>
              <a:rPr lang="en-CA" spc="-5" dirty="0">
                <a:cs typeface="Arial"/>
              </a:rPr>
              <a:t>has been increased </a:t>
            </a:r>
            <a:r>
              <a:rPr lang="en-CA" dirty="0">
                <a:cs typeface="Arial"/>
              </a:rPr>
              <a:t>through </a:t>
            </a:r>
            <a:r>
              <a:rPr lang="en-CA" spc="-5" dirty="0">
                <a:cs typeface="Arial"/>
              </a:rPr>
              <a:t>widely reported progress</a:t>
            </a:r>
            <a:r>
              <a:rPr lang="en-CA" spc="-100" dirty="0">
                <a:cs typeface="Arial"/>
              </a:rPr>
              <a:t> </a:t>
            </a:r>
            <a:r>
              <a:rPr lang="en-CA" spc="-5" dirty="0">
                <a:cs typeface="Arial"/>
              </a:rPr>
              <a:t>reports</a:t>
            </a:r>
            <a:endParaRPr lang="en-CA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2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A360-41AC-3A49-80E7-265A2D22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pc="15" dirty="0"/>
              <a:t>Performance</a:t>
            </a:r>
            <a:r>
              <a:rPr lang="en-CA" spc="-45" dirty="0"/>
              <a:t> </a:t>
            </a:r>
            <a:r>
              <a:rPr lang="en-CA" spc="10" dirty="0"/>
              <a:t>Measurement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1FAE7-719A-E742-A636-BC176F2D4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7165" indent="-164465">
              <a:lnSpc>
                <a:spcPct val="100000"/>
              </a:lnSpc>
              <a:spcBef>
                <a:spcPts val="630"/>
              </a:spcBef>
              <a:tabLst>
                <a:tab pos="177800" algn="l"/>
              </a:tabLst>
            </a:pPr>
            <a:r>
              <a:rPr lang="en-CA" dirty="0">
                <a:cs typeface="Arial"/>
              </a:rPr>
              <a:t>Five-year targets </a:t>
            </a:r>
            <a:r>
              <a:rPr lang="en-CA" spc="-5" dirty="0">
                <a:cs typeface="Arial"/>
              </a:rPr>
              <a:t>have been</a:t>
            </a:r>
            <a:r>
              <a:rPr lang="en-CA" spc="-95" dirty="0">
                <a:cs typeface="Arial"/>
              </a:rPr>
              <a:t> </a:t>
            </a:r>
            <a:r>
              <a:rPr lang="en-CA" spc="-5" dirty="0">
                <a:cs typeface="Arial"/>
              </a:rPr>
              <a:t>achieved.</a:t>
            </a:r>
            <a:endParaRPr lang="en-CA" dirty="0">
              <a:cs typeface="Arial"/>
            </a:endParaRPr>
          </a:p>
          <a:p>
            <a:pPr marL="177165" marR="5080" indent="-164465">
              <a:lnSpc>
                <a:spcPct val="104200"/>
              </a:lnSpc>
              <a:spcBef>
                <a:spcPts val="450"/>
              </a:spcBef>
              <a:tabLst>
                <a:tab pos="177800" algn="l"/>
              </a:tabLst>
            </a:pPr>
            <a:r>
              <a:rPr lang="en-CA" spc="-5" dirty="0">
                <a:cs typeface="Arial"/>
              </a:rPr>
              <a:t>CPSI will produce </a:t>
            </a:r>
            <a:r>
              <a:rPr lang="en-CA" dirty="0">
                <a:cs typeface="Arial"/>
              </a:rPr>
              <a:t>a formal </a:t>
            </a:r>
            <a:r>
              <a:rPr lang="en-CA" spc="-5" dirty="0">
                <a:cs typeface="Arial"/>
              </a:rPr>
              <a:t>logic model </a:t>
            </a:r>
            <a:r>
              <a:rPr lang="en-CA" dirty="0">
                <a:cs typeface="Arial"/>
              </a:rPr>
              <a:t>to </a:t>
            </a:r>
            <a:r>
              <a:rPr lang="en-CA" spc="-5" dirty="0">
                <a:cs typeface="Arial"/>
              </a:rPr>
              <a:t>articulate </a:t>
            </a:r>
            <a:r>
              <a:rPr lang="en-CA" dirty="0">
                <a:cs typeface="Arial"/>
              </a:rPr>
              <a:t>the </a:t>
            </a:r>
            <a:r>
              <a:rPr lang="en-CA" spc="-5" dirty="0">
                <a:cs typeface="Arial"/>
              </a:rPr>
              <a:t>new </a:t>
            </a:r>
            <a:r>
              <a:rPr lang="en-CA" dirty="0">
                <a:cs typeface="Arial"/>
              </a:rPr>
              <a:t>theory </a:t>
            </a:r>
            <a:r>
              <a:rPr lang="en-CA" spc="-5" dirty="0">
                <a:cs typeface="Arial"/>
              </a:rPr>
              <a:t>of </a:t>
            </a:r>
            <a:r>
              <a:rPr lang="en-CA" dirty="0">
                <a:cs typeface="Arial"/>
              </a:rPr>
              <a:t>change </a:t>
            </a:r>
            <a:r>
              <a:rPr lang="en-CA" spc="-5" dirty="0">
                <a:cs typeface="Arial"/>
              </a:rPr>
              <a:t>and </a:t>
            </a:r>
            <a:r>
              <a:rPr lang="en-CA" dirty="0">
                <a:cs typeface="Arial"/>
              </a:rPr>
              <a:t>create a </a:t>
            </a:r>
            <a:r>
              <a:rPr lang="en-CA" spc="-5" dirty="0">
                <a:cs typeface="Arial"/>
              </a:rPr>
              <a:t>performance measurement </a:t>
            </a:r>
            <a:r>
              <a:rPr lang="en-CA" dirty="0">
                <a:cs typeface="Arial"/>
              </a:rPr>
              <a:t>framework </a:t>
            </a:r>
            <a:r>
              <a:rPr lang="en-CA" spc="-5" dirty="0">
                <a:cs typeface="Arial"/>
              </a:rPr>
              <a:t>against which </a:t>
            </a:r>
            <a:r>
              <a:rPr lang="en-CA" dirty="0">
                <a:cs typeface="Arial"/>
              </a:rPr>
              <a:t>to </a:t>
            </a:r>
            <a:r>
              <a:rPr lang="en-CA" spc="-5" dirty="0">
                <a:cs typeface="Arial"/>
              </a:rPr>
              <a:t>measure </a:t>
            </a:r>
            <a:r>
              <a:rPr lang="en-CA" dirty="0">
                <a:cs typeface="Arial"/>
              </a:rPr>
              <a:t>the </a:t>
            </a:r>
            <a:r>
              <a:rPr lang="en-CA" spc="-5" dirty="0">
                <a:cs typeface="Arial"/>
              </a:rPr>
              <a:t>impact of </a:t>
            </a:r>
            <a:r>
              <a:rPr lang="en-CA" dirty="0">
                <a:cs typeface="Arial"/>
              </a:rPr>
              <a:t>the</a:t>
            </a:r>
            <a:r>
              <a:rPr lang="en-CA" spc="-100" dirty="0">
                <a:cs typeface="Arial"/>
              </a:rPr>
              <a:t> </a:t>
            </a:r>
            <a:r>
              <a:rPr lang="en-CA" spc="-5" dirty="0">
                <a:cs typeface="Arial"/>
              </a:rPr>
              <a:t>organization.</a:t>
            </a:r>
            <a:endParaRPr lang="en-CA" dirty="0">
              <a:cs typeface="Arial"/>
            </a:endParaRPr>
          </a:p>
          <a:p>
            <a:pPr marL="177165" marR="345440" indent="-164465">
              <a:lnSpc>
                <a:spcPct val="104200"/>
              </a:lnSpc>
              <a:spcBef>
                <a:spcPts val="450"/>
              </a:spcBef>
              <a:tabLst>
                <a:tab pos="177800" algn="l"/>
              </a:tabLst>
            </a:pPr>
            <a:r>
              <a:rPr lang="en-CA" spc="-5" dirty="0">
                <a:cs typeface="Arial"/>
              </a:rPr>
              <a:t>CPSI will need </a:t>
            </a:r>
            <a:r>
              <a:rPr lang="en-CA" dirty="0">
                <a:cs typeface="Arial"/>
              </a:rPr>
              <a:t>to </a:t>
            </a:r>
            <a:r>
              <a:rPr lang="en-CA" spc="-5" dirty="0">
                <a:cs typeface="Arial"/>
              </a:rPr>
              <a:t>expand our evaluation and impact measurement </a:t>
            </a:r>
            <a:r>
              <a:rPr lang="en-CA" dirty="0">
                <a:cs typeface="Arial"/>
              </a:rPr>
              <a:t>capacity </a:t>
            </a:r>
            <a:r>
              <a:rPr lang="en-CA" spc="-5" dirty="0">
                <a:cs typeface="Arial"/>
              </a:rPr>
              <a:t>and infrastructure at </a:t>
            </a:r>
            <a:r>
              <a:rPr lang="en-CA" dirty="0">
                <a:cs typeface="Arial"/>
              </a:rPr>
              <a:t>the corporate </a:t>
            </a:r>
            <a:r>
              <a:rPr lang="en-CA" spc="-5" dirty="0">
                <a:cs typeface="Arial"/>
              </a:rPr>
              <a:t>and program levels, </a:t>
            </a:r>
            <a:r>
              <a:rPr lang="en-CA" dirty="0">
                <a:cs typeface="Arial"/>
              </a:rPr>
              <a:t>clearly </a:t>
            </a:r>
            <a:r>
              <a:rPr lang="en-CA" spc="-5" dirty="0">
                <a:cs typeface="Arial"/>
              </a:rPr>
              <a:t>articulating links between program operations and organizational</a:t>
            </a:r>
            <a:r>
              <a:rPr lang="en-CA" spc="-85" dirty="0">
                <a:cs typeface="Arial"/>
              </a:rPr>
              <a:t> </a:t>
            </a:r>
            <a:r>
              <a:rPr lang="en-CA" spc="-5" dirty="0">
                <a:cs typeface="Arial"/>
              </a:rPr>
              <a:t>objectives.</a:t>
            </a:r>
            <a:endParaRPr lang="en-CA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83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AE02-7EE3-2141-9E86-6AAA35B5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pc="10" dirty="0"/>
              <a:t>Principles to </a:t>
            </a:r>
            <a:r>
              <a:rPr lang="en-CA" spc="15" dirty="0"/>
              <a:t>Guide</a:t>
            </a:r>
            <a:r>
              <a:rPr lang="en-CA" spc="-50" dirty="0"/>
              <a:t> </a:t>
            </a:r>
            <a:r>
              <a:rPr lang="en-CA" spc="15" dirty="0"/>
              <a:t>Implementation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228BF-411B-9B4B-BD60-4BF1EA9E30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7165" indent="-164465">
              <a:lnSpc>
                <a:spcPct val="100000"/>
              </a:lnSpc>
              <a:spcBef>
                <a:spcPts val="630"/>
              </a:spcBef>
              <a:tabLst>
                <a:tab pos="177800" algn="l"/>
              </a:tabLst>
            </a:pPr>
            <a:r>
              <a:rPr lang="en-CA" dirty="0">
                <a:cs typeface="Arial"/>
              </a:rPr>
              <a:t>A sense </a:t>
            </a:r>
            <a:r>
              <a:rPr lang="en-CA" spc="-5" dirty="0">
                <a:cs typeface="Arial"/>
              </a:rPr>
              <a:t>of urgency and </a:t>
            </a:r>
            <a:r>
              <a:rPr lang="en-CA" dirty="0">
                <a:cs typeface="Arial"/>
              </a:rPr>
              <a:t>a </a:t>
            </a:r>
            <a:r>
              <a:rPr lang="en-CA" spc="-5" dirty="0">
                <a:cs typeface="Arial"/>
              </a:rPr>
              <a:t>desire </a:t>
            </a:r>
            <a:r>
              <a:rPr lang="en-CA" dirty="0">
                <a:cs typeface="Arial"/>
              </a:rPr>
              <a:t>to </a:t>
            </a:r>
            <a:r>
              <a:rPr lang="en-CA" spc="-5" dirty="0">
                <a:cs typeface="Arial"/>
              </a:rPr>
              <a:t>“Be </a:t>
            </a:r>
            <a:r>
              <a:rPr lang="en-CA" dirty="0">
                <a:cs typeface="Arial"/>
              </a:rPr>
              <a:t>Bold” </a:t>
            </a:r>
            <a:r>
              <a:rPr lang="en-CA" spc="-5" dirty="0">
                <a:cs typeface="Arial"/>
              </a:rPr>
              <a:t>will drive </a:t>
            </a:r>
            <a:r>
              <a:rPr lang="en-CA" dirty="0">
                <a:cs typeface="Arial"/>
              </a:rPr>
              <a:t>the</a:t>
            </a:r>
            <a:r>
              <a:rPr lang="en-CA" spc="-155" dirty="0">
                <a:cs typeface="Arial"/>
              </a:rPr>
              <a:t> </a:t>
            </a:r>
            <a:r>
              <a:rPr lang="en-CA" spc="-5" dirty="0">
                <a:cs typeface="Arial"/>
              </a:rPr>
              <a:t>planning</a:t>
            </a:r>
            <a:endParaRPr lang="en-CA" dirty="0">
              <a:cs typeface="Arial"/>
            </a:endParaRPr>
          </a:p>
          <a:p>
            <a:pPr marL="177165" marR="15240" indent="-164465">
              <a:lnSpc>
                <a:spcPct val="104200"/>
              </a:lnSpc>
              <a:spcBef>
                <a:spcPts val="450"/>
              </a:spcBef>
              <a:tabLst>
                <a:tab pos="177800" algn="l"/>
              </a:tabLst>
            </a:pPr>
            <a:r>
              <a:rPr lang="en-CA" spc="-5" dirty="0">
                <a:cs typeface="Arial"/>
              </a:rPr>
              <a:t>CPSI will </a:t>
            </a:r>
            <a:r>
              <a:rPr lang="en-CA" dirty="0">
                <a:cs typeface="Arial"/>
              </a:rPr>
              <a:t>focus </a:t>
            </a:r>
            <a:r>
              <a:rPr lang="en-CA" spc="-5" dirty="0">
                <a:cs typeface="Arial"/>
              </a:rPr>
              <a:t>more on </a:t>
            </a:r>
            <a:r>
              <a:rPr lang="en-CA" dirty="0">
                <a:cs typeface="Arial"/>
              </a:rPr>
              <a:t>the </a:t>
            </a:r>
            <a:r>
              <a:rPr lang="en-CA" spc="-5" dirty="0">
                <a:cs typeface="Arial"/>
              </a:rPr>
              <a:t>provinces, </a:t>
            </a:r>
            <a:r>
              <a:rPr lang="en-CA" dirty="0">
                <a:cs typeface="Arial"/>
              </a:rPr>
              <a:t>territories </a:t>
            </a:r>
            <a:r>
              <a:rPr lang="en-CA" spc="-5" dirty="0">
                <a:cs typeface="Arial"/>
              </a:rPr>
              <a:t>and national organizations and align with Health </a:t>
            </a:r>
            <a:r>
              <a:rPr lang="en-CA" spc="-10" dirty="0">
                <a:cs typeface="Arial"/>
              </a:rPr>
              <a:t>Canada’s </a:t>
            </a:r>
            <a:r>
              <a:rPr lang="en-CA" spc="-5" dirty="0">
                <a:cs typeface="Arial"/>
              </a:rPr>
              <a:t>priority</a:t>
            </a:r>
            <a:r>
              <a:rPr lang="en-CA" spc="-60" dirty="0">
                <a:cs typeface="Arial"/>
              </a:rPr>
              <a:t> </a:t>
            </a:r>
            <a:r>
              <a:rPr lang="en-CA" spc="-5" dirty="0">
                <a:cs typeface="Arial"/>
              </a:rPr>
              <a:t>areas</a:t>
            </a:r>
            <a:endParaRPr lang="en-CA" dirty="0">
              <a:cs typeface="Arial"/>
            </a:endParaRPr>
          </a:p>
          <a:p>
            <a:pPr marL="177165" marR="989330" indent="-164465">
              <a:lnSpc>
                <a:spcPct val="104200"/>
              </a:lnSpc>
              <a:spcBef>
                <a:spcPts val="450"/>
              </a:spcBef>
              <a:tabLst>
                <a:tab pos="177800" algn="l"/>
              </a:tabLst>
            </a:pPr>
            <a:r>
              <a:rPr lang="en-CA" spc="-5" dirty="0">
                <a:cs typeface="Arial"/>
              </a:rPr>
              <a:t>CPSI will </a:t>
            </a:r>
            <a:r>
              <a:rPr lang="en-CA" dirty="0">
                <a:cs typeface="Arial"/>
              </a:rPr>
              <a:t>focus </a:t>
            </a:r>
            <a:r>
              <a:rPr lang="en-CA" spc="-5" dirty="0">
                <a:cs typeface="Arial"/>
              </a:rPr>
              <a:t>on patient </a:t>
            </a:r>
            <a:r>
              <a:rPr lang="en-CA" dirty="0">
                <a:cs typeface="Arial"/>
              </a:rPr>
              <a:t>safety </a:t>
            </a:r>
            <a:r>
              <a:rPr lang="en-CA" spc="-5" dirty="0">
                <a:cs typeface="Arial"/>
              </a:rPr>
              <a:t>outcomes and </a:t>
            </a:r>
            <a:r>
              <a:rPr lang="en-CA" dirty="0">
                <a:cs typeface="Arial"/>
              </a:rPr>
              <a:t>sustained </a:t>
            </a:r>
            <a:r>
              <a:rPr lang="en-CA" spc="-5" dirty="0">
                <a:cs typeface="Arial"/>
              </a:rPr>
              <a:t>efforts and apply implementation </a:t>
            </a:r>
            <a:r>
              <a:rPr lang="en-CA" dirty="0">
                <a:cs typeface="Arial"/>
              </a:rPr>
              <a:t>science </a:t>
            </a:r>
            <a:r>
              <a:rPr lang="en-CA" spc="-5" dirty="0">
                <a:cs typeface="Arial"/>
              </a:rPr>
              <a:t>and intentional</a:t>
            </a:r>
            <a:r>
              <a:rPr lang="en-CA" spc="-90" dirty="0">
                <a:cs typeface="Arial"/>
              </a:rPr>
              <a:t> </a:t>
            </a:r>
            <a:r>
              <a:rPr lang="en-CA" spc="-5" dirty="0">
                <a:cs typeface="Arial"/>
              </a:rPr>
              <a:t>rigour</a:t>
            </a:r>
            <a:endParaRPr lang="en-CA" dirty="0"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530"/>
              </a:spcBef>
              <a:tabLst>
                <a:tab pos="177800" algn="l"/>
              </a:tabLst>
            </a:pPr>
            <a:r>
              <a:rPr lang="en-CA" dirty="0">
                <a:cs typeface="Arial"/>
              </a:rPr>
              <a:t>The Business Plan </a:t>
            </a:r>
            <a:r>
              <a:rPr lang="en-CA" spc="-5" dirty="0">
                <a:cs typeface="Arial"/>
              </a:rPr>
              <a:t>will integrate activities across </a:t>
            </a:r>
            <a:r>
              <a:rPr lang="en-CA" dirty="0">
                <a:cs typeface="Arial"/>
              </a:rPr>
              <a:t>the </a:t>
            </a:r>
            <a:r>
              <a:rPr lang="en-CA" spc="-5" dirty="0">
                <a:cs typeface="Arial"/>
              </a:rPr>
              <a:t>mechanisms </a:t>
            </a:r>
            <a:r>
              <a:rPr lang="en-CA" dirty="0">
                <a:cs typeface="Arial"/>
              </a:rPr>
              <a:t>to </a:t>
            </a:r>
            <a:r>
              <a:rPr lang="en-CA" spc="-5" dirty="0">
                <a:cs typeface="Arial"/>
              </a:rPr>
              <a:t>maximize</a:t>
            </a:r>
            <a:r>
              <a:rPr lang="en-CA" spc="-65" dirty="0">
                <a:cs typeface="Arial"/>
              </a:rPr>
              <a:t> </a:t>
            </a:r>
            <a:r>
              <a:rPr lang="en-CA" spc="-5" dirty="0">
                <a:cs typeface="Arial"/>
              </a:rPr>
              <a:t>impact</a:t>
            </a:r>
            <a:endParaRPr lang="en-CA" dirty="0">
              <a:cs typeface="Arial"/>
            </a:endParaRPr>
          </a:p>
          <a:p>
            <a:pPr marL="177165" marR="155575" indent="-164465">
              <a:lnSpc>
                <a:spcPct val="104200"/>
              </a:lnSpc>
              <a:spcBef>
                <a:spcPts val="445"/>
              </a:spcBef>
              <a:tabLst>
                <a:tab pos="177800" algn="l"/>
              </a:tabLst>
            </a:pPr>
            <a:r>
              <a:rPr lang="en-CA" spc="-5" dirty="0">
                <a:cs typeface="Arial"/>
              </a:rPr>
              <a:t>Much of </a:t>
            </a:r>
            <a:r>
              <a:rPr lang="en-CA" dirty="0">
                <a:cs typeface="Arial"/>
              </a:rPr>
              <a:t>the </a:t>
            </a:r>
            <a:r>
              <a:rPr lang="en-CA" spc="-5" dirty="0">
                <a:cs typeface="Arial"/>
              </a:rPr>
              <a:t>learning and achievements of </a:t>
            </a:r>
            <a:r>
              <a:rPr lang="en-CA" spc="-10" dirty="0">
                <a:cs typeface="Arial"/>
              </a:rPr>
              <a:t>CPSI’s </a:t>
            </a:r>
            <a:r>
              <a:rPr lang="en-CA" spc="-5" dirty="0">
                <a:cs typeface="Arial"/>
              </a:rPr>
              <a:t>previous work will be leveraged </a:t>
            </a:r>
            <a:r>
              <a:rPr lang="en-CA" dirty="0">
                <a:cs typeface="Arial"/>
              </a:rPr>
              <a:t>to support the </a:t>
            </a:r>
            <a:r>
              <a:rPr lang="en-CA" spc="-5" dirty="0">
                <a:cs typeface="Arial"/>
              </a:rPr>
              <a:t>new </a:t>
            </a:r>
            <a:r>
              <a:rPr lang="en-CA" spc="-15" dirty="0">
                <a:cs typeface="Arial"/>
              </a:rPr>
              <a:t>Strategy, </a:t>
            </a:r>
            <a:r>
              <a:rPr lang="en-CA" spc="-5" dirty="0">
                <a:cs typeface="Arial"/>
              </a:rPr>
              <a:t>but </a:t>
            </a:r>
            <a:r>
              <a:rPr lang="en-CA" dirty="0">
                <a:cs typeface="Arial"/>
              </a:rPr>
              <a:t>the </a:t>
            </a:r>
            <a:r>
              <a:rPr lang="en-CA" spc="-5" dirty="0">
                <a:cs typeface="Arial"/>
              </a:rPr>
              <a:t>programs and activities will</a:t>
            </a:r>
            <a:r>
              <a:rPr lang="en-CA" spc="-45" dirty="0">
                <a:cs typeface="Arial"/>
              </a:rPr>
              <a:t> </a:t>
            </a:r>
            <a:r>
              <a:rPr lang="en-CA" dirty="0">
                <a:cs typeface="Arial"/>
              </a:rPr>
              <a:t>change</a:t>
            </a:r>
          </a:p>
          <a:p>
            <a:pPr marL="177165" marR="36830" indent="-164465">
              <a:lnSpc>
                <a:spcPct val="104200"/>
              </a:lnSpc>
              <a:spcBef>
                <a:spcPts val="445"/>
              </a:spcBef>
              <a:tabLst>
                <a:tab pos="177800" algn="l"/>
              </a:tabLst>
            </a:pPr>
            <a:r>
              <a:rPr lang="en-CA" dirty="0">
                <a:cs typeface="Arial"/>
              </a:rPr>
              <a:t>The Business Plan </a:t>
            </a:r>
            <a:r>
              <a:rPr lang="en-CA" spc="-5" dirty="0">
                <a:cs typeface="Arial"/>
              </a:rPr>
              <a:t>will incorporate </a:t>
            </a:r>
            <a:r>
              <a:rPr lang="en-CA" dirty="0">
                <a:cs typeface="Arial"/>
              </a:rPr>
              <a:t>the </a:t>
            </a:r>
            <a:r>
              <a:rPr lang="en-CA" spc="-5" dirty="0">
                <a:cs typeface="Arial"/>
              </a:rPr>
              <a:t>latest relevant research, </a:t>
            </a:r>
            <a:r>
              <a:rPr lang="en-CA" dirty="0">
                <a:cs typeface="Arial"/>
              </a:rPr>
              <a:t>frameworks, </a:t>
            </a:r>
            <a:r>
              <a:rPr lang="en-CA" spc="-5" dirty="0">
                <a:cs typeface="Arial"/>
              </a:rPr>
              <a:t>and best practices</a:t>
            </a:r>
            <a:endParaRPr lang="en-CA" dirty="0"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530"/>
              </a:spcBef>
              <a:tabLst>
                <a:tab pos="177800" algn="l"/>
              </a:tabLst>
            </a:pPr>
            <a:r>
              <a:rPr lang="en-CA" spc="-5" dirty="0">
                <a:cs typeface="Arial"/>
              </a:rPr>
              <a:t>CPSI will </a:t>
            </a:r>
            <a:r>
              <a:rPr lang="en-CA" dirty="0">
                <a:cs typeface="Arial"/>
              </a:rPr>
              <a:t>focus </a:t>
            </a:r>
            <a:r>
              <a:rPr lang="en-CA" spc="-5" dirty="0">
                <a:cs typeface="Arial"/>
              </a:rPr>
              <a:t>on more </a:t>
            </a:r>
            <a:r>
              <a:rPr lang="en-CA" dirty="0">
                <a:cs typeface="Arial"/>
              </a:rPr>
              <a:t>targeted </a:t>
            </a:r>
            <a:r>
              <a:rPr lang="en-CA" spc="-5" dirty="0">
                <a:cs typeface="Arial"/>
              </a:rPr>
              <a:t>partnerships with others </a:t>
            </a:r>
            <a:r>
              <a:rPr lang="en-CA" dirty="0">
                <a:cs typeface="Arial"/>
              </a:rPr>
              <a:t>to </a:t>
            </a:r>
            <a:r>
              <a:rPr lang="en-CA" spc="-5" dirty="0">
                <a:cs typeface="Arial"/>
              </a:rPr>
              <a:t>achieve </a:t>
            </a:r>
            <a:r>
              <a:rPr lang="en-CA" dirty="0">
                <a:cs typeface="Arial"/>
              </a:rPr>
              <a:t>these</a:t>
            </a:r>
            <a:r>
              <a:rPr lang="en-CA" spc="-55" dirty="0">
                <a:cs typeface="Arial"/>
              </a:rPr>
              <a:t> </a:t>
            </a:r>
            <a:r>
              <a:rPr lang="en-CA" spc="-5" dirty="0">
                <a:cs typeface="Arial"/>
              </a:rPr>
              <a:t>goals</a:t>
            </a:r>
            <a:endParaRPr lang="en-CA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5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091D-BCE0-7244-B955-72F258B2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pc="15" dirty="0"/>
              <a:t>Independent </a:t>
            </a:r>
            <a:r>
              <a:rPr lang="en-CA" spc="10" dirty="0"/>
              <a:t>Evaluation</a:t>
            </a:r>
            <a:r>
              <a:rPr lang="en-CA" dirty="0"/>
              <a:t> </a:t>
            </a:r>
            <a:r>
              <a:rPr lang="en-CA" spc="10" dirty="0"/>
              <a:t>Recommendations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D2D1B-DA80-5B43-86FD-64C94FF85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17500" marR="296545" indent="-304800">
              <a:lnSpc>
                <a:spcPct val="114599"/>
              </a:lnSpc>
              <a:spcBef>
                <a:spcPts val="100"/>
              </a:spcBef>
              <a:buAutoNum type="arabicPeriod"/>
              <a:tabLst>
                <a:tab pos="316865" algn="l"/>
                <a:tab pos="317500" algn="l"/>
              </a:tabLst>
            </a:pPr>
            <a:r>
              <a:rPr lang="en-CA" spc="-5" dirty="0">
                <a:cs typeface="Arial"/>
              </a:rPr>
              <a:t>CPSI </a:t>
            </a:r>
            <a:r>
              <a:rPr lang="en-CA" dirty="0">
                <a:cs typeface="Arial"/>
              </a:rPr>
              <a:t>should </a:t>
            </a:r>
            <a:r>
              <a:rPr lang="en-CA" spc="-5" dirty="0">
                <a:cs typeface="Arial"/>
              </a:rPr>
              <a:t>work </a:t>
            </a:r>
            <a:r>
              <a:rPr lang="en-CA" dirty="0">
                <a:cs typeface="Arial"/>
              </a:rPr>
              <a:t>to </a:t>
            </a:r>
            <a:r>
              <a:rPr lang="en-CA" spc="-5" dirty="0">
                <a:cs typeface="Arial"/>
              </a:rPr>
              <a:t>maintain and enhance </a:t>
            </a:r>
            <a:r>
              <a:rPr lang="en-CA" dirty="0">
                <a:cs typeface="Arial"/>
              </a:rPr>
              <a:t>the </a:t>
            </a:r>
            <a:r>
              <a:rPr lang="en-CA" spc="-5" dirty="0">
                <a:cs typeface="Arial"/>
              </a:rPr>
              <a:t>profile of patient </a:t>
            </a:r>
            <a:r>
              <a:rPr lang="en-CA" dirty="0">
                <a:cs typeface="Arial"/>
              </a:rPr>
              <a:t>safety </a:t>
            </a:r>
            <a:r>
              <a:rPr lang="en-CA" spc="-5" dirty="0">
                <a:cs typeface="Arial"/>
              </a:rPr>
              <a:t>as </a:t>
            </a:r>
            <a:r>
              <a:rPr lang="en-CA" dirty="0">
                <a:cs typeface="Arial"/>
              </a:rPr>
              <a:t>a </a:t>
            </a:r>
            <a:r>
              <a:rPr lang="en-CA" spc="-5" dirty="0">
                <a:cs typeface="Arial"/>
              </a:rPr>
              <a:t>priority across </a:t>
            </a:r>
            <a:r>
              <a:rPr lang="en-CA" dirty="0">
                <a:cs typeface="Arial"/>
              </a:rPr>
              <a:t>the </a:t>
            </a:r>
            <a:r>
              <a:rPr lang="en-CA" spc="-5" dirty="0">
                <a:cs typeface="Arial"/>
              </a:rPr>
              <a:t>health</a:t>
            </a:r>
            <a:r>
              <a:rPr lang="en-CA" spc="-95" dirty="0">
                <a:cs typeface="Arial"/>
              </a:rPr>
              <a:t> </a:t>
            </a:r>
            <a:r>
              <a:rPr lang="en-CA" dirty="0">
                <a:cs typeface="Arial"/>
              </a:rPr>
              <a:t>system.</a:t>
            </a:r>
          </a:p>
          <a:p>
            <a:pPr marL="317500" indent="-30480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16865" algn="l"/>
                <a:tab pos="317500" algn="l"/>
              </a:tabLst>
            </a:pPr>
            <a:r>
              <a:rPr lang="en-CA" spc="-5" dirty="0">
                <a:cs typeface="Arial"/>
              </a:rPr>
              <a:t>CPSI </a:t>
            </a:r>
            <a:r>
              <a:rPr lang="en-CA" dirty="0">
                <a:cs typeface="Arial"/>
              </a:rPr>
              <a:t>should </a:t>
            </a:r>
            <a:r>
              <a:rPr lang="en-CA" spc="-5" dirty="0">
                <a:cs typeface="Arial"/>
              </a:rPr>
              <a:t>articulate </a:t>
            </a:r>
            <a:r>
              <a:rPr lang="en-CA" dirty="0">
                <a:cs typeface="Arial"/>
              </a:rPr>
              <a:t>a </a:t>
            </a:r>
            <a:r>
              <a:rPr lang="en-CA" spc="-5" dirty="0">
                <a:cs typeface="Arial"/>
              </a:rPr>
              <a:t>more </a:t>
            </a:r>
            <a:r>
              <a:rPr lang="en-CA" dirty="0">
                <a:cs typeface="Arial"/>
              </a:rPr>
              <a:t>focused </a:t>
            </a:r>
            <a:r>
              <a:rPr lang="en-CA" spc="-5" dirty="0">
                <a:cs typeface="Arial"/>
              </a:rPr>
              <a:t>role and </a:t>
            </a:r>
            <a:r>
              <a:rPr lang="en-CA" dirty="0">
                <a:cs typeface="Arial"/>
              </a:rPr>
              <a:t>strategic </a:t>
            </a:r>
            <a:r>
              <a:rPr lang="en-CA" spc="-5" dirty="0">
                <a:cs typeface="Arial"/>
              </a:rPr>
              <a:t>direction </a:t>
            </a:r>
            <a:r>
              <a:rPr lang="en-CA" dirty="0">
                <a:cs typeface="Arial"/>
              </a:rPr>
              <a:t>for </a:t>
            </a:r>
            <a:r>
              <a:rPr lang="en-CA" spc="-5" dirty="0">
                <a:cs typeface="Arial"/>
              </a:rPr>
              <a:t>itself</a:t>
            </a:r>
            <a:r>
              <a:rPr lang="en-CA" spc="-65" dirty="0">
                <a:cs typeface="Arial"/>
              </a:rPr>
              <a:t> </a:t>
            </a:r>
            <a:r>
              <a:rPr lang="en-CA" spc="-5" dirty="0">
                <a:cs typeface="Arial"/>
              </a:rPr>
              <a:t>as</a:t>
            </a:r>
            <a:endParaRPr lang="en-CA" dirty="0">
              <a:cs typeface="Arial"/>
            </a:endParaRPr>
          </a:p>
          <a:p>
            <a:pPr marL="317500" marR="262890" indent="55880">
              <a:lnSpc>
                <a:spcPct val="114599"/>
              </a:lnSpc>
            </a:pPr>
            <a:r>
              <a:rPr lang="en-CA" dirty="0">
                <a:cs typeface="Arial"/>
              </a:rPr>
              <a:t>a </a:t>
            </a:r>
            <a:r>
              <a:rPr lang="en-CA" spc="-5" dirty="0">
                <a:cs typeface="Arial"/>
              </a:rPr>
              <a:t>pan-Canadian patient </a:t>
            </a:r>
            <a:r>
              <a:rPr lang="en-CA" dirty="0">
                <a:cs typeface="Arial"/>
              </a:rPr>
              <a:t>safety </a:t>
            </a:r>
            <a:r>
              <a:rPr lang="en-CA" spc="-5" dirty="0">
                <a:cs typeface="Arial"/>
              </a:rPr>
              <a:t>organization. CPSI </a:t>
            </a:r>
            <a:r>
              <a:rPr lang="en-CA" dirty="0">
                <a:cs typeface="Arial"/>
              </a:rPr>
              <a:t>should </a:t>
            </a:r>
            <a:r>
              <a:rPr lang="en-CA" spc="-5" dirty="0">
                <a:cs typeface="Arial"/>
              </a:rPr>
              <a:t>reflect on how it </a:t>
            </a:r>
            <a:r>
              <a:rPr lang="en-CA" dirty="0">
                <a:cs typeface="Arial"/>
              </a:rPr>
              <a:t>can </a:t>
            </a:r>
            <a:r>
              <a:rPr lang="en-CA" spc="-5" dirty="0">
                <a:cs typeface="Arial"/>
              </a:rPr>
              <a:t>best use its resources </a:t>
            </a:r>
            <a:r>
              <a:rPr lang="en-CA" dirty="0">
                <a:cs typeface="Arial"/>
              </a:rPr>
              <a:t>to contribute to </a:t>
            </a:r>
            <a:r>
              <a:rPr lang="en-CA" spc="-5" dirty="0">
                <a:cs typeface="Arial"/>
              </a:rPr>
              <a:t>improving patient </a:t>
            </a:r>
            <a:r>
              <a:rPr lang="en-CA" dirty="0">
                <a:cs typeface="Arial"/>
              </a:rPr>
              <a:t>safety </a:t>
            </a:r>
            <a:r>
              <a:rPr lang="en-CA" spc="-5" dirty="0">
                <a:cs typeface="Arial"/>
              </a:rPr>
              <a:t>in</a:t>
            </a:r>
            <a:r>
              <a:rPr lang="en-CA" spc="-70" dirty="0">
                <a:cs typeface="Arial"/>
              </a:rPr>
              <a:t> </a:t>
            </a:r>
            <a:r>
              <a:rPr lang="en-CA" spc="-5" dirty="0">
                <a:cs typeface="Arial"/>
              </a:rPr>
              <a:t>Canada.</a:t>
            </a:r>
            <a:endParaRPr lang="en-CA" dirty="0">
              <a:cs typeface="Arial"/>
            </a:endParaRPr>
          </a:p>
          <a:p>
            <a:pPr marL="317500" marR="353060" indent="-304800">
              <a:lnSpc>
                <a:spcPct val="114599"/>
              </a:lnSpc>
              <a:spcBef>
                <a:spcPts val="450"/>
              </a:spcBef>
              <a:buAutoNum type="arabicPeriod" startAt="3"/>
              <a:tabLst>
                <a:tab pos="316865" algn="l"/>
                <a:tab pos="317500" algn="l"/>
              </a:tabLst>
            </a:pPr>
            <a:r>
              <a:rPr lang="en-CA" spc="-5" dirty="0">
                <a:cs typeface="Arial"/>
              </a:rPr>
              <a:t>CPSI </a:t>
            </a:r>
            <a:r>
              <a:rPr lang="en-CA" dirty="0">
                <a:cs typeface="Arial"/>
              </a:rPr>
              <a:t>should </a:t>
            </a:r>
            <a:r>
              <a:rPr lang="en-CA" spc="-5" dirty="0">
                <a:cs typeface="Arial"/>
              </a:rPr>
              <a:t>re-conceptualize improved patient </a:t>
            </a:r>
            <a:r>
              <a:rPr lang="en-CA" dirty="0">
                <a:cs typeface="Arial"/>
              </a:rPr>
              <a:t>safety </a:t>
            </a:r>
            <a:r>
              <a:rPr lang="en-CA" spc="-5" dirty="0">
                <a:cs typeface="Arial"/>
              </a:rPr>
              <a:t>as its ultimate outcome or </a:t>
            </a:r>
            <a:r>
              <a:rPr lang="en-CA" dirty="0">
                <a:cs typeface="Arial"/>
              </a:rPr>
              <a:t>vision, </a:t>
            </a:r>
            <a:r>
              <a:rPr lang="en-CA" spc="-5" dirty="0">
                <a:cs typeface="Arial"/>
              </a:rPr>
              <a:t>and articulate </a:t>
            </a:r>
            <a:r>
              <a:rPr lang="en-CA" dirty="0">
                <a:cs typeface="Arial"/>
              </a:rPr>
              <a:t>a set </a:t>
            </a:r>
            <a:r>
              <a:rPr lang="en-CA" spc="-5" dirty="0">
                <a:cs typeface="Arial"/>
              </a:rPr>
              <a:t>of more </a:t>
            </a:r>
            <a:r>
              <a:rPr lang="en-CA" dirty="0">
                <a:cs typeface="Arial"/>
              </a:rPr>
              <a:t>specific </a:t>
            </a:r>
            <a:r>
              <a:rPr lang="en-CA" spc="-5" dirty="0">
                <a:cs typeface="Arial"/>
              </a:rPr>
              <a:t>long-term outcomes </a:t>
            </a:r>
            <a:r>
              <a:rPr lang="en-CA" dirty="0">
                <a:cs typeface="Arial"/>
              </a:rPr>
              <a:t>contributing to this </a:t>
            </a:r>
            <a:r>
              <a:rPr lang="en-CA" spc="-5" dirty="0">
                <a:cs typeface="Arial"/>
              </a:rPr>
              <a:t>ultimate </a:t>
            </a:r>
            <a:r>
              <a:rPr lang="en-CA" dirty="0">
                <a:cs typeface="Arial"/>
              </a:rPr>
              <a:t>vision for </a:t>
            </a:r>
            <a:r>
              <a:rPr lang="en-CA" spc="-5" dirty="0">
                <a:cs typeface="Arial"/>
              </a:rPr>
              <a:t>which it </a:t>
            </a:r>
            <a:r>
              <a:rPr lang="en-CA" dirty="0">
                <a:cs typeface="Arial"/>
              </a:rPr>
              <a:t>should </a:t>
            </a:r>
            <a:r>
              <a:rPr lang="en-CA" spc="-5" dirty="0">
                <a:cs typeface="Arial"/>
              </a:rPr>
              <a:t>be held </a:t>
            </a:r>
            <a:r>
              <a:rPr lang="en-CA" dirty="0">
                <a:cs typeface="Arial"/>
              </a:rPr>
              <a:t>to</a:t>
            </a:r>
            <a:r>
              <a:rPr lang="en-CA" spc="-75" dirty="0">
                <a:cs typeface="Arial"/>
              </a:rPr>
              <a:t> </a:t>
            </a:r>
            <a:r>
              <a:rPr lang="en-CA" spc="-5" dirty="0">
                <a:cs typeface="Arial"/>
              </a:rPr>
              <a:t>account.</a:t>
            </a:r>
            <a:endParaRPr lang="en-CA" dirty="0">
              <a:cs typeface="Arial"/>
            </a:endParaRPr>
          </a:p>
          <a:p>
            <a:pPr marL="317500" marR="40005" indent="-304800">
              <a:lnSpc>
                <a:spcPct val="114599"/>
              </a:lnSpc>
              <a:spcBef>
                <a:spcPts val="450"/>
              </a:spcBef>
              <a:buAutoNum type="arabicPeriod" startAt="3"/>
              <a:tabLst>
                <a:tab pos="316865" algn="l"/>
                <a:tab pos="317500" algn="l"/>
              </a:tabLst>
            </a:pPr>
            <a:r>
              <a:rPr lang="en-CA" spc="-10" dirty="0">
                <a:cs typeface="Arial"/>
              </a:rPr>
              <a:t>CPSI’s </a:t>
            </a:r>
            <a:r>
              <a:rPr lang="en-CA" dirty="0">
                <a:cs typeface="Arial"/>
              </a:rPr>
              <a:t>strategic choices should </a:t>
            </a:r>
            <a:r>
              <a:rPr lang="en-CA" spc="-5" dirty="0">
                <a:cs typeface="Arial"/>
              </a:rPr>
              <a:t>be based on, and reflect, one or more </a:t>
            </a:r>
            <a:r>
              <a:rPr lang="en-CA" dirty="0">
                <a:cs typeface="Arial"/>
              </a:rPr>
              <a:t>fully </a:t>
            </a:r>
            <a:r>
              <a:rPr lang="en-CA" spc="-5" dirty="0">
                <a:cs typeface="Arial"/>
              </a:rPr>
              <a:t>articulated </a:t>
            </a:r>
            <a:r>
              <a:rPr lang="en-CA" dirty="0">
                <a:cs typeface="Arial"/>
              </a:rPr>
              <a:t>theories </a:t>
            </a:r>
            <a:r>
              <a:rPr lang="en-CA" spc="-5" dirty="0">
                <a:cs typeface="Arial"/>
              </a:rPr>
              <a:t>of </a:t>
            </a:r>
            <a:r>
              <a:rPr lang="en-CA" dirty="0">
                <a:cs typeface="Arial"/>
              </a:rPr>
              <a:t>change, </a:t>
            </a:r>
            <a:r>
              <a:rPr lang="en-CA" spc="-5" dirty="0">
                <a:cs typeface="Arial"/>
              </a:rPr>
              <a:t>and its logic model </a:t>
            </a:r>
            <a:r>
              <a:rPr lang="en-CA" dirty="0">
                <a:cs typeface="Arial"/>
              </a:rPr>
              <a:t>should </a:t>
            </a:r>
            <a:r>
              <a:rPr lang="en-CA" spc="-5" dirty="0">
                <a:cs typeface="Arial"/>
              </a:rPr>
              <a:t>be revised</a:t>
            </a:r>
            <a:r>
              <a:rPr lang="en-CA" spc="-45" dirty="0">
                <a:cs typeface="Arial"/>
              </a:rPr>
              <a:t> </a:t>
            </a:r>
            <a:r>
              <a:rPr lang="en-CA" spc="-15" dirty="0">
                <a:cs typeface="Arial"/>
              </a:rPr>
              <a:t>accordingly.</a:t>
            </a:r>
            <a:endParaRPr lang="en-CA" dirty="0">
              <a:cs typeface="Arial"/>
            </a:endParaRPr>
          </a:p>
          <a:p>
            <a:pPr marL="317500" marR="5080" indent="-304800">
              <a:lnSpc>
                <a:spcPct val="114599"/>
              </a:lnSpc>
              <a:spcBef>
                <a:spcPts val="450"/>
              </a:spcBef>
              <a:buAutoNum type="arabicPeriod" startAt="3"/>
              <a:tabLst>
                <a:tab pos="316865" algn="l"/>
                <a:tab pos="317500" algn="l"/>
              </a:tabLst>
            </a:pPr>
            <a:r>
              <a:rPr lang="en-CA" spc="-5" dirty="0">
                <a:cs typeface="Arial"/>
              </a:rPr>
              <a:t>CPSI </a:t>
            </a:r>
            <a:r>
              <a:rPr lang="en-CA" dirty="0">
                <a:cs typeface="Arial"/>
              </a:rPr>
              <a:t>should support the </a:t>
            </a:r>
            <a:r>
              <a:rPr lang="en-CA" spc="-5" dirty="0">
                <a:cs typeface="Arial"/>
              </a:rPr>
              <a:t>ongoing performance measurement and evaluation of its own activities and initiatives and </a:t>
            </a:r>
            <a:r>
              <a:rPr lang="en-CA" dirty="0">
                <a:cs typeface="Arial"/>
              </a:rPr>
              <a:t>contribute </a:t>
            </a:r>
            <a:r>
              <a:rPr lang="en-CA" spc="-5" dirty="0">
                <a:cs typeface="Arial"/>
              </a:rPr>
              <a:t>evidence on what works </a:t>
            </a:r>
            <a:r>
              <a:rPr lang="en-CA" dirty="0">
                <a:cs typeface="Arial"/>
              </a:rPr>
              <a:t>to </a:t>
            </a:r>
            <a:r>
              <a:rPr lang="en-CA" spc="-5" dirty="0">
                <a:cs typeface="Arial"/>
              </a:rPr>
              <a:t>improve patient </a:t>
            </a:r>
            <a:r>
              <a:rPr lang="en-CA" spc="-20" dirty="0">
                <a:cs typeface="Arial"/>
              </a:rPr>
              <a:t>safety.</a:t>
            </a:r>
            <a:endParaRPr lang="en-CA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28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289D-3340-B84F-97D5-3F771F52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pc="10" dirty="0"/>
              <a:t>Budget</a:t>
            </a:r>
            <a:r>
              <a:rPr lang="en-CA" spc="-60" dirty="0"/>
              <a:t> </a:t>
            </a:r>
            <a:r>
              <a:rPr lang="en-CA" spc="10" dirty="0"/>
              <a:t>Assumptions</a:t>
            </a:r>
            <a:r>
              <a:rPr lang="en-CA" spc="25" dirty="0"/>
              <a:t> </a:t>
            </a:r>
            <a:r>
              <a:rPr lang="en-CA" spc="10" dirty="0"/>
              <a:t>and Implications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73482-442B-CE41-BFC4-66AB7DC548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7165" indent="-164465">
              <a:lnSpc>
                <a:spcPct val="100000"/>
              </a:lnSpc>
              <a:spcBef>
                <a:spcPts val="630"/>
              </a:spcBef>
              <a:tabLst>
                <a:tab pos="177800" algn="l"/>
              </a:tabLst>
            </a:pPr>
            <a:r>
              <a:rPr lang="en-CA" sz="1600" b="1" spc="-5" dirty="0">
                <a:cs typeface="Arial"/>
              </a:rPr>
              <a:t>Demonstrating </a:t>
            </a:r>
            <a:r>
              <a:rPr lang="en-CA" sz="1600" b="1" dirty="0">
                <a:cs typeface="Arial"/>
              </a:rPr>
              <a:t>What</a:t>
            </a:r>
            <a:r>
              <a:rPr lang="en-CA" sz="1600" b="1" spc="-75" dirty="0">
                <a:cs typeface="Arial"/>
              </a:rPr>
              <a:t> </a:t>
            </a:r>
            <a:r>
              <a:rPr lang="en-CA" sz="1600" b="1" spc="-10" dirty="0">
                <a:cs typeface="Arial"/>
              </a:rPr>
              <a:t>Works</a:t>
            </a:r>
            <a:endParaRPr lang="en-CA" sz="1600" dirty="0">
              <a:cs typeface="Arial"/>
            </a:endParaRPr>
          </a:p>
          <a:p>
            <a:pPr marL="405765" marR="5080" lvl="1" indent="-203200" algn="just">
              <a:lnSpc>
                <a:spcPct val="104200"/>
              </a:lnSpc>
              <a:spcBef>
                <a:spcPts val="450"/>
              </a:spcBef>
              <a:buFont typeface="Helvetica"/>
              <a:buChar char="–"/>
              <a:tabLst>
                <a:tab pos="406400" algn="l"/>
              </a:tabLst>
            </a:pPr>
            <a:r>
              <a:rPr lang="en-CA" dirty="0">
                <a:cs typeface="Arial"/>
              </a:rPr>
              <a:t>The </a:t>
            </a:r>
            <a:r>
              <a:rPr lang="en-CA" spc="-20" dirty="0">
                <a:cs typeface="Arial"/>
              </a:rPr>
              <a:t>number, </a:t>
            </a:r>
            <a:r>
              <a:rPr lang="en-CA" spc="-5" dirty="0">
                <a:cs typeface="Arial"/>
              </a:rPr>
              <a:t>range, </a:t>
            </a:r>
            <a:r>
              <a:rPr lang="en-CA" dirty="0">
                <a:cs typeface="Arial"/>
              </a:rPr>
              <a:t>size </a:t>
            </a:r>
            <a:r>
              <a:rPr lang="en-CA" spc="-5" dirty="0">
                <a:cs typeface="Arial"/>
              </a:rPr>
              <a:t>and </a:t>
            </a:r>
            <a:r>
              <a:rPr lang="en-CA" dirty="0">
                <a:cs typeface="Arial"/>
              </a:rPr>
              <a:t>the sustainability </a:t>
            </a:r>
            <a:r>
              <a:rPr lang="en-CA" spc="-5" dirty="0">
                <a:cs typeface="Arial"/>
              </a:rPr>
              <a:t>of </a:t>
            </a:r>
            <a:r>
              <a:rPr lang="en-CA" dirty="0">
                <a:cs typeface="Arial"/>
              </a:rPr>
              <a:t>the safety </a:t>
            </a:r>
            <a:r>
              <a:rPr lang="en-CA" spc="-5" dirty="0">
                <a:cs typeface="Arial"/>
              </a:rPr>
              <a:t>improvement projects </a:t>
            </a:r>
            <a:r>
              <a:rPr lang="en-CA" dirty="0">
                <a:cs typeface="Arial"/>
              </a:rPr>
              <a:t>for </a:t>
            </a:r>
            <a:r>
              <a:rPr lang="en-CA" spc="-5" dirty="0">
                <a:cs typeface="Arial"/>
              </a:rPr>
              <a:t>lasting impact are dependent on </a:t>
            </a:r>
            <a:r>
              <a:rPr lang="en-CA" dirty="0">
                <a:cs typeface="Arial"/>
              </a:rPr>
              <a:t>funding </a:t>
            </a:r>
            <a:r>
              <a:rPr lang="en-CA" spc="-5" dirty="0">
                <a:cs typeface="Arial"/>
              </a:rPr>
              <a:t>and </a:t>
            </a:r>
            <a:r>
              <a:rPr lang="en-CA" dirty="0">
                <a:cs typeface="Arial"/>
              </a:rPr>
              <a:t>could </a:t>
            </a:r>
            <a:r>
              <a:rPr lang="en-CA" spc="-5" dirty="0">
                <a:cs typeface="Arial"/>
              </a:rPr>
              <a:t>be increased with </a:t>
            </a:r>
            <a:r>
              <a:rPr lang="en-CA" dirty="0">
                <a:cs typeface="Arial"/>
              </a:rPr>
              <a:t>a </a:t>
            </a:r>
            <a:r>
              <a:rPr lang="en-CA" spc="-5" dirty="0">
                <a:cs typeface="Arial"/>
              </a:rPr>
              <a:t>budget increase </a:t>
            </a:r>
            <a:r>
              <a:rPr lang="en-CA" dirty="0">
                <a:cs typeface="Arial"/>
              </a:rPr>
              <a:t>from </a:t>
            </a:r>
            <a:r>
              <a:rPr lang="en-CA" spc="-5" dirty="0">
                <a:cs typeface="Arial"/>
              </a:rPr>
              <a:t>Health</a:t>
            </a:r>
            <a:r>
              <a:rPr lang="en-CA" spc="-95" dirty="0">
                <a:cs typeface="Arial"/>
              </a:rPr>
              <a:t> </a:t>
            </a:r>
            <a:r>
              <a:rPr lang="en-CA" spc="-5" dirty="0">
                <a:cs typeface="Arial"/>
              </a:rPr>
              <a:t>Canada</a:t>
            </a:r>
            <a:endParaRPr lang="en-CA" dirty="0">
              <a:cs typeface="Arial"/>
            </a:endParaRPr>
          </a:p>
          <a:p>
            <a:pPr marL="405765" lvl="1" indent="-203200">
              <a:lnSpc>
                <a:spcPct val="100000"/>
              </a:lnSpc>
              <a:spcBef>
                <a:spcPts val="530"/>
              </a:spcBef>
              <a:buFont typeface="Helvetica"/>
              <a:buChar char="–"/>
              <a:tabLst>
                <a:tab pos="406400" algn="l"/>
              </a:tabLst>
            </a:pPr>
            <a:r>
              <a:rPr lang="en-CA" spc="-10" dirty="0">
                <a:cs typeface="Arial"/>
              </a:rPr>
              <a:t>Working</a:t>
            </a:r>
            <a:r>
              <a:rPr lang="en-CA" spc="-175" dirty="0">
                <a:cs typeface="Arial"/>
              </a:rPr>
              <a:t> </a:t>
            </a:r>
            <a:r>
              <a:rPr lang="en-CA" dirty="0">
                <a:cs typeface="Arial"/>
              </a:rPr>
              <a:t>Assumptions:</a:t>
            </a:r>
          </a:p>
          <a:p>
            <a:pPr marL="622300" marR="83185" lvl="2" indent="-203200">
              <a:lnSpc>
                <a:spcPct val="104200"/>
              </a:lnSpc>
              <a:spcBef>
                <a:spcPts val="445"/>
              </a:spcBef>
              <a:buChar char="-"/>
              <a:tabLst>
                <a:tab pos="621665" algn="l"/>
                <a:tab pos="622300" algn="l"/>
              </a:tabLst>
            </a:pPr>
            <a:r>
              <a:rPr lang="en-CA" dirty="0">
                <a:cs typeface="Arial"/>
              </a:rPr>
              <a:t>Estimated </a:t>
            </a:r>
            <a:r>
              <a:rPr lang="en-CA" spc="-5" dirty="0">
                <a:cs typeface="Arial"/>
              </a:rPr>
              <a:t>average </a:t>
            </a:r>
            <a:r>
              <a:rPr lang="en-CA" dirty="0">
                <a:cs typeface="Arial"/>
              </a:rPr>
              <a:t>cost </a:t>
            </a:r>
            <a:r>
              <a:rPr lang="en-CA" spc="-5" dirty="0">
                <a:cs typeface="Arial"/>
              </a:rPr>
              <a:t>$500,000 </a:t>
            </a:r>
            <a:r>
              <a:rPr lang="en-CA" dirty="0">
                <a:cs typeface="Arial"/>
              </a:rPr>
              <a:t>- </a:t>
            </a:r>
            <a:r>
              <a:rPr lang="en-CA" spc="-5" dirty="0">
                <a:cs typeface="Arial"/>
              </a:rPr>
              <a:t>$1M annually </a:t>
            </a:r>
            <a:r>
              <a:rPr lang="en-CA" dirty="0">
                <a:cs typeface="Arial"/>
              </a:rPr>
              <a:t>for </a:t>
            </a:r>
            <a:r>
              <a:rPr lang="en-CA" spc="-5" dirty="0">
                <a:cs typeface="Arial"/>
              </a:rPr>
              <a:t>each </a:t>
            </a:r>
            <a:r>
              <a:rPr lang="en-CA" dirty="0">
                <a:cs typeface="Arial"/>
              </a:rPr>
              <a:t>safety </a:t>
            </a:r>
            <a:r>
              <a:rPr lang="en-CA" spc="-5" dirty="0">
                <a:cs typeface="Arial"/>
              </a:rPr>
              <a:t>improvement project depending on depth and</a:t>
            </a:r>
            <a:r>
              <a:rPr lang="en-CA" spc="-80" dirty="0">
                <a:cs typeface="Arial"/>
              </a:rPr>
              <a:t> </a:t>
            </a:r>
            <a:r>
              <a:rPr lang="en-CA" spc="-5" dirty="0">
                <a:cs typeface="Arial"/>
              </a:rPr>
              <a:t>breadth</a:t>
            </a:r>
          </a:p>
          <a:p>
            <a:pPr marL="622300" marR="83185" lvl="2" indent="-203200">
              <a:lnSpc>
                <a:spcPct val="104200"/>
              </a:lnSpc>
              <a:spcBef>
                <a:spcPts val="445"/>
              </a:spcBef>
              <a:buChar char="-"/>
              <a:tabLst>
                <a:tab pos="621665" algn="l"/>
                <a:tab pos="622300" algn="l"/>
              </a:tabLst>
            </a:pPr>
            <a:r>
              <a:rPr lang="en-CA" dirty="0">
                <a:cs typeface="Arial"/>
              </a:rPr>
              <a:t>Approximately </a:t>
            </a:r>
            <a:r>
              <a:rPr lang="en-CA" spc="-5" dirty="0">
                <a:cs typeface="Arial"/>
              </a:rPr>
              <a:t>50% of CPSI</a:t>
            </a:r>
            <a:r>
              <a:rPr lang="en-CA" spc="-90" dirty="0">
                <a:cs typeface="Arial"/>
              </a:rPr>
              <a:t> </a:t>
            </a:r>
            <a:r>
              <a:rPr lang="en-CA" spc="-5" dirty="0">
                <a:cs typeface="Arial"/>
              </a:rPr>
              <a:t>budget</a:t>
            </a:r>
            <a:endParaRPr lang="en-CA" dirty="0"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975"/>
              </a:spcBef>
              <a:tabLst>
                <a:tab pos="177800" algn="l"/>
              </a:tabLst>
            </a:pPr>
            <a:r>
              <a:rPr lang="en-CA" sz="1600" b="1" dirty="0">
                <a:cs typeface="Arial"/>
              </a:rPr>
              <a:t>Strengthening</a:t>
            </a:r>
            <a:r>
              <a:rPr lang="en-CA" sz="1600" b="1" spc="-100" dirty="0">
                <a:cs typeface="Arial"/>
              </a:rPr>
              <a:t> </a:t>
            </a:r>
            <a:r>
              <a:rPr lang="en-CA" sz="1600" b="1" spc="-5" dirty="0">
                <a:cs typeface="Arial"/>
              </a:rPr>
              <a:t>Commitment</a:t>
            </a:r>
            <a:endParaRPr lang="en-CA" sz="1600" dirty="0">
              <a:cs typeface="Arial"/>
            </a:endParaRPr>
          </a:p>
          <a:p>
            <a:pPr marL="405765" lvl="1" indent="-203200">
              <a:lnSpc>
                <a:spcPct val="100000"/>
              </a:lnSpc>
              <a:spcBef>
                <a:spcPts val="525"/>
              </a:spcBef>
              <a:buFont typeface="Helvetica"/>
              <a:buChar char="–"/>
              <a:tabLst>
                <a:tab pos="406400" algn="l"/>
              </a:tabLst>
            </a:pPr>
            <a:r>
              <a:rPr lang="en-CA" spc="-10" dirty="0">
                <a:cs typeface="Arial"/>
              </a:rPr>
              <a:t>Working</a:t>
            </a:r>
            <a:r>
              <a:rPr lang="en-CA" spc="-175" dirty="0">
                <a:cs typeface="Arial"/>
              </a:rPr>
              <a:t> </a:t>
            </a:r>
            <a:r>
              <a:rPr lang="en-CA" dirty="0">
                <a:cs typeface="Arial"/>
              </a:rPr>
              <a:t>Assumptions:</a:t>
            </a:r>
          </a:p>
          <a:p>
            <a:pPr marL="622300" lvl="2" indent="-203200">
              <a:lnSpc>
                <a:spcPct val="100000"/>
              </a:lnSpc>
              <a:spcBef>
                <a:spcPts val="525"/>
              </a:spcBef>
              <a:buChar char="-"/>
              <a:tabLst>
                <a:tab pos="621665" algn="l"/>
                <a:tab pos="622300" algn="l"/>
              </a:tabLst>
            </a:pPr>
            <a:r>
              <a:rPr lang="en-CA" dirty="0">
                <a:cs typeface="Arial"/>
              </a:rPr>
              <a:t>PFPSC </a:t>
            </a:r>
            <a:r>
              <a:rPr lang="en-CA" spc="-5" dirty="0">
                <a:cs typeface="Arial"/>
              </a:rPr>
              <a:t>approximately</a:t>
            </a:r>
            <a:r>
              <a:rPr lang="en-CA" spc="-100" dirty="0">
                <a:cs typeface="Arial"/>
              </a:rPr>
              <a:t> </a:t>
            </a:r>
            <a:r>
              <a:rPr lang="en-CA" spc="-5" dirty="0">
                <a:cs typeface="Arial"/>
              </a:rPr>
              <a:t>$500,000</a:t>
            </a:r>
          </a:p>
          <a:p>
            <a:pPr marL="622300" lvl="2" indent="-203200">
              <a:lnSpc>
                <a:spcPct val="100000"/>
              </a:lnSpc>
              <a:spcBef>
                <a:spcPts val="525"/>
              </a:spcBef>
              <a:buChar char="-"/>
              <a:tabLst>
                <a:tab pos="621665" algn="l"/>
                <a:tab pos="622300" algn="l"/>
              </a:tabLst>
            </a:pPr>
            <a:r>
              <a:rPr lang="en-CA" dirty="0">
                <a:cs typeface="Arial"/>
              </a:rPr>
              <a:t>Approximately </a:t>
            </a:r>
            <a:r>
              <a:rPr lang="en-CA" spc="-5" dirty="0">
                <a:cs typeface="Arial"/>
              </a:rPr>
              <a:t>30% of CPSI</a:t>
            </a:r>
            <a:r>
              <a:rPr lang="en-CA" spc="-90" dirty="0">
                <a:cs typeface="Arial"/>
              </a:rPr>
              <a:t> </a:t>
            </a:r>
            <a:r>
              <a:rPr lang="en-CA" spc="-5" dirty="0">
                <a:cs typeface="Arial"/>
              </a:rPr>
              <a:t>budget</a:t>
            </a:r>
            <a:endParaRPr lang="en-CA" dirty="0"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975"/>
              </a:spcBef>
              <a:tabLst>
                <a:tab pos="177800" algn="l"/>
              </a:tabLst>
            </a:pPr>
            <a:r>
              <a:rPr lang="en-CA" sz="1600" b="1" spc="-5" dirty="0">
                <a:cs typeface="Arial"/>
              </a:rPr>
              <a:t>CPSI </a:t>
            </a:r>
            <a:r>
              <a:rPr lang="en-CA" sz="1600" b="1" dirty="0">
                <a:cs typeface="Arial"/>
              </a:rPr>
              <a:t>Infrastructure </a:t>
            </a:r>
            <a:r>
              <a:rPr lang="en-CA" sz="1600" b="1" spc="-5" dirty="0">
                <a:cs typeface="Arial"/>
              </a:rPr>
              <a:t>and </a:t>
            </a:r>
            <a:r>
              <a:rPr lang="en-CA" sz="1600" b="1" dirty="0">
                <a:cs typeface="Arial"/>
              </a:rPr>
              <a:t>Other</a:t>
            </a:r>
            <a:r>
              <a:rPr lang="en-CA" sz="1600" b="1" spc="-90" dirty="0">
                <a:cs typeface="Arial"/>
              </a:rPr>
              <a:t> </a:t>
            </a:r>
            <a:r>
              <a:rPr lang="en-CA" sz="1600" b="1" dirty="0">
                <a:cs typeface="Arial"/>
              </a:rPr>
              <a:t>Programs</a:t>
            </a:r>
            <a:endParaRPr lang="en-CA" sz="1600" dirty="0">
              <a:cs typeface="Arial"/>
            </a:endParaRPr>
          </a:p>
          <a:p>
            <a:pPr marL="405765" lvl="1" indent="-203200">
              <a:lnSpc>
                <a:spcPct val="100000"/>
              </a:lnSpc>
              <a:spcBef>
                <a:spcPts val="525"/>
              </a:spcBef>
              <a:buFont typeface="Helvetica"/>
              <a:buChar char="–"/>
              <a:tabLst>
                <a:tab pos="406400" algn="l"/>
              </a:tabLst>
            </a:pPr>
            <a:r>
              <a:rPr lang="en-CA" spc="-5" dirty="0">
                <a:cs typeface="Arial"/>
              </a:rPr>
              <a:t>Research, international </a:t>
            </a:r>
            <a:r>
              <a:rPr lang="en-CA" dirty="0">
                <a:cs typeface="Arial"/>
              </a:rPr>
              <a:t>commitments,</a:t>
            </a:r>
            <a:r>
              <a:rPr lang="en-CA" spc="-90" dirty="0">
                <a:cs typeface="Arial"/>
              </a:rPr>
              <a:t> </a:t>
            </a:r>
            <a:r>
              <a:rPr lang="en-CA" spc="-5" dirty="0">
                <a:cs typeface="Arial"/>
              </a:rPr>
              <a:t>etc.</a:t>
            </a:r>
            <a:endParaRPr lang="en-CA" dirty="0">
              <a:cs typeface="Arial"/>
            </a:endParaRPr>
          </a:p>
          <a:p>
            <a:pPr marL="405765" lvl="1" indent="-203200">
              <a:lnSpc>
                <a:spcPct val="100000"/>
              </a:lnSpc>
              <a:spcBef>
                <a:spcPts val="525"/>
              </a:spcBef>
              <a:buFont typeface="Helvetica"/>
              <a:buChar char="–"/>
              <a:tabLst>
                <a:tab pos="406400" algn="l"/>
              </a:tabLst>
            </a:pPr>
            <a:r>
              <a:rPr lang="en-CA" spc="-5" dirty="0">
                <a:cs typeface="Arial"/>
              </a:rPr>
              <a:t>Corporate</a:t>
            </a:r>
            <a:r>
              <a:rPr lang="en-CA" spc="-100" dirty="0">
                <a:cs typeface="Arial"/>
              </a:rPr>
              <a:t> </a:t>
            </a:r>
            <a:r>
              <a:rPr lang="en-CA" dirty="0">
                <a:cs typeface="Arial"/>
              </a:rPr>
              <a:t>services</a:t>
            </a:r>
          </a:p>
          <a:p>
            <a:pPr marL="405765" lvl="1" indent="-203200">
              <a:lnSpc>
                <a:spcPct val="100000"/>
              </a:lnSpc>
              <a:spcBef>
                <a:spcPts val="525"/>
              </a:spcBef>
              <a:buFont typeface="Helvetica"/>
              <a:buChar char="–"/>
              <a:tabLst>
                <a:tab pos="406400" algn="l"/>
              </a:tabLst>
            </a:pPr>
            <a:r>
              <a:rPr lang="en-CA" spc="-10" dirty="0">
                <a:cs typeface="Arial"/>
              </a:rPr>
              <a:t>Working</a:t>
            </a:r>
            <a:r>
              <a:rPr lang="en-CA" spc="-175" dirty="0">
                <a:cs typeface="Arial"/>
              </a:rPr>
              <a:t> </a:t>
            </a:r>
            <a:r>
              <a:rPr lang="en-CA" dirty="0">
                <a:cs typeface="Arial"/>
              </a:rPr>
              <a:t>Assumption:</a:t>
            </a:r>
          </a:p>
          <a:p>
            <a:pPr marL="622300" lvl="2" indent="-203200">
              <a:lnSpc>
                <a:spcPct val="100000"/>
              </a:lnSpc>
              <a:spcBef>
                <a:spcPts val="525"/>
              </a:spcBef>
              <a:buChar char="-"/>
              <a:tabLst>
                <a:tab pos="621665" algn="l"/>
                <a:tab pos="622300" algn="l"/>
              </a:tabLst>
            </a:pPr>
            <a:r>
              <a:rPr lang="en-CA" dirty="0">
                <a:cs typeface="Arial"/>
              </a:rPr>
              <a:t>Approximately </a:t>
            </a:r>
            <a:r>
              <a:rPr lang="en-CA" spc="-5" dirty="0">
                <a:cs typeface="Arial"/>
              </a:rPr>
              <a:t>20% of CPSI budget (currently $2.5M </a:t>
            </a:r>
            <a:r>
              <a:rPr lang="en-CA" dirty="0">
                <a:cs typeface="Arial"/>
              </a:rPr>
              <a:t>– </a:t>
            </a:r>
            <a:r>
              <a:rPr lang="en-CA" spc="-5" dirty="0">
                <a:cs typeface="Arial"/>
              </a:rPr>
              <a:t>approx.</a:t>
            </a:r>
            <a:r>
              <a:rPr lang="en-CA" spc="-70" dirty="0">
                <a:cs typeface="Arial"/>
              </a:rPr>
              <a:t> </a:t>
            </a:r>
            <a:r>
              <a:rPr lang="en-CA" spc="-5" dirty="0">
                <a:cs typeface="Arial"/>
              </a:rPr>
              <a:t>30%)</a:t>
            </a:r>
            <a:endParaRPr lang="en-CA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4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2646-0E75-BA4B-B63B-F8632C51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pc="15" dirty="0"/>
              <a:t>Funding</a:t>
            </a:r>
            <a:r>
              <a:rPr lang="en-CA" spc="-35" dirty="0"/>
              <a:t> </a:t>
            </a:r>
            <a:r>
              <a:rPr lang="en-CA" spc="10" dirty="0"/>
              <a:t>Implications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CABEC-688C-8545-989A-04805454F9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7165" indent="-164465">
              <a:lnSpc>
                <a:spcPct val="100000"/>
              </a:lnSpc>
              <a:spcBef>
                <a:spcPts val="1190"/>
              </a:spcBef>
              <a:tabLst>
                <a:tab pos="177800" algn="l"/>
              </a:tabLst>
            </a:pPr>
            <a:r>
              <a:rPr lang="en-CA" dirty="0">
                <a:cs typeface="Arial"/>
              </a:rPr>
              <a:t>The Business Plan </a:t>
            </a:r>
            <a:r>
              <a:rPr lang="en-CA" spc="-5" dirty="0">
                <a:cs typeface="Arial"/>
              </a:rPr>
              <a:t>will address </a:t>
            </a:r>
            <a:r>
              <a:rPr lang="en-CA" dirty="0">
                <a:cs typeface="Arial"/>
              </a:rPr>
              <a:t>three </a:t>
            </a:r>
            <a:r>
              <a:rPr lang="en-CA" spc="-5" dirty="0">
                <a:cs typeface="Arial"/>
              </a:rPr>
              <a:t>levels of</a:t>
            </a:r>
            <a:r>
              <a:rPr lang="en-CA" spc="-85" dirty="0">
                <a:cs typeface="Arial"/>
              </a:rPr>
              <a:t> </a:t>
            </a:r>
            <a:r>
              <a:rPr lang="en-CA" dirty="0">
                <a:cs typeface="Arial"/>
              </a:rPr>
              <a:t>funding</a:t>
            </a:r>
          </a:p>
          <a:p>
            <a:pPr marL="177165" indent="-164465">
              <a:lnSpc>
                <a:spcPct val="100000"/>
              </a:lnSpc>
              <a:spcBef>
                <a:spcPts val="1190"/>
              </a:spcBef>
              <a:tabLst>
                <a:tab pos="177800" algn="l"/>
              </a:tabLst>
            </a:pPr>
            <a:endParaRPr lang="en-CA" dirty="0">
              <a:cs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A36E56-DD19-9B42-AC31-20A68DA53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10182"/>
              </p:ext>
            </p:extLst>
          </p:nvPr>
        </p:nvGraphicFramePr>
        <p:xfrm>
          <a:off x="943276" y="1641375"/>
          <a:ext cx="6737684" cy="1131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7684">
                  <a:extLst>
                    <a:ext uri="{9D8B030D-6E8A-4147-A177-3AD203B41FA5}">
                      <a16:colId xmlns:a16="http://schemas.microsoft.com/office/drawing/2014/main" val="3061303255"/>
                    </a:ext>
                  </a:extLst>
                </a:gridCol>
              </a:tblGrid>
              <a:tr h="389556">
                <a:tc>
                  <a:txBody>
                    <a:bodyPr/>
                    <a:lstStyle/>
                    <a:p>
                      <a:r>
                        <a:rPr lang="en-CA" sz="1400" b="0" i="0" baseline="0" dirty="0">
                          <a:solidFill>
                            <a:srgbClr val="FFFFFF"/>
                          </a:solidFill>
                          <a:cs typeface="Geomanist"/>
                        </a:rPr>
                        <a:t>                                            $</a:t>
                      </a:r>
                      <a:r>
                        <a:rPr lang="en-CA" sz="1400" b="0" i="0" spc="-130" baseline="0" dirty="0">
                          <a:solidFill>
                            <a:srgbClr val="FFFFFF"/>
                          </a:solidFill>
                          <a:cs typeface="Geomanist"/>
                        </a:rPr>
                        <a:t>7</a:t>
                      </a:r>
                      <a:r>
                        <a:rPr lang="en-CA" sz="1400" b="0" i="0" baseline="0" dirty="0">
                          <a:solidFill>
                            <a:srgbClr val="FFFFFF"/>
                          </a:solidFill>
                          <a:cs typeface="Geomanist"/>
                        </a:rPr>
                        <a:t>.6M	                      $20M	                        $50M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882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aseline="0" dirty="0">
                          <a:solidFill>
                            <a:srgbClr val="58595B"/>
                          </a:solidFill>
                          <a:cs typeface="Geomanist"/>
                        </a:rPr>
                        <a:t>Activities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1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aseline="0" dirty="0">
                          <a:solidFill>
                            <a:srgbClr val="58595B"/>
                          </a:solidFill>
                          <a:cs typeface="Geomanist"/>
                        </a:rPr>
                        <a:t>Achievable</a:t>
                      </a:r>
                      <a:r>
                        <a:rPr lang="en-CA" sz="1400" spc="-5" baseline="0" dirty="0">
                          <a:solidFill>
                            <a:srgbClr val="58595B"/>
                          </a:solidFill>
                          <a:cs typeface="Geomanist"/>
                        </a:rPr>
                        <a:t> </a:t>
                      </a:r>
                      <a:r>
                        <a:rPr lang="en-CA" sz="1400" spc="-10" baseline="0" dirty="0">
                          <a:solidFill>
                            <a:srgbClr val="58595B"/>
                          </a:solidFill>
                          <a:cs typeface="Geomanist"/>
                        </a:rPr>
                        <a:t>Targets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36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205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92A9-72A8-0844-969D-AA69006D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pc="10" dirty="0">
                <a:cs typeface="Geomanist"/>
              </a:rPr>
              <a:t>Organizational</a:t>
            </a:r>
            <a:r>
              <a:rPr lang="en-CA" spc="-10" dirty="0">
                <a:cs typeface="Geomanist"/>
              </a:rPr>
              <a:t> </a:t>
            </a:r>
            <a:r>
              <a:rPr lang="en-CA" spc="10" dirty="0">
                <a:cs typeface="Geomanist"/>
              </a:rPr>
              <a:t>Implications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DEEF3-94CE-4940-B8F4-86B8E15C29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Implementation of the new Strategic </a:t>
            </a:r>
            <a:r>
              <a:rPr lang="en-CA" spc="-5" dirty="0">
                <a:latin typeface="Arial" panose="020B0604020202020204" pitchFamily="34" charset="0"/>
                <a:cs typeface="Arial" panose="020B0604020202020204" pitchFamily="34" charset="0"/>
              </a:rPr>
              <a:t>Direction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CA" spc="-10" dirty="0">
                <a:latin typeface="Arial" panose="020B0604020202020204" pitchFamily="34" charset="0"/>
                <a:cs typeface="Arial" panose="020B0604020202020204" pitchFamily="34" charset="0"/>
              </a:rPr>
              <a:t>require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pc="-5" dirty="0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work to align CPSI organizational</a:t>
            </a:r>
            <a:r>
              <a:rPr lang="en-CA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capacity:</a:t>
            </a:r>
          </a:p>
          <a:p>
            <a:pPr marL="177800" indent="-165100">
              <a:lnSpc>
                <a:spcPct val="100000"/>
              </a:lnSpc>
              <a:spcBef>
                <a:spcPts val="1019"/>
              </a:spcBef>
              <a:tabLst>
                <a:tab pos="178435" algn="l"/>
              </a:tabLst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Review and adjust the CPSI business model as</a:t>
            </a:r>
            <a:r>
              <a:rPr lang="en-CA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</a:p>
          <a:p>
            <a:pPr marL="177800" indent="-165100">
              <a:lnSpc>
                <a:spcPct val="100000"/>
              </a:lnSpc>
              <a:spcBef>
                <a:spcPts val="570"/>
              </a:spcBef>
              <a:tabLst>
                <a:tab pos="178435" algn="l"/>
              </a:tabLst>
            </a:pPr>
            <a:r>
              <a:rPr lang="en-CA" spc="-5" dirty="0">
                <a:latin typeface="Arial" panose="020B0604020202020204" pitchFamily="34" charset="0"/>
                <a:cs typeface="Arial" panose="020B0604020202020204" pitchFamily="34" charset="0"/>
              </a:rPr>
              <a:t>Build/strengthen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capabilities in new fields </a:t>
            </a:r>
            <a:r>
              <a:rPr lang="en-CA" spc="-10" dirty="0"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n-CA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science)</a:t>
            </a:r>
          </a:p>
          <a:p>
            <a:pPr marL="177800" indent="-165100">
              <a:lnSpc>
                <a:spcPct val="100000"/>
              </a:lnSpc>
              <a:spcBef>
                <a:spcPts val="570"/>
              </a:spcBef>
              <a:tabLst>
                <a:tab pos="178435" algn="l"/>
              </a:tabLst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Review and adapt CPSI’s </a:t>
            </a:r>
            <a:r>
              <a:rPr lang="en-CA" spc="-5" dirty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 spc="-5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and education</a:t>
            </a:r>
          </a:p>
          <a:p>
            <a:pPr marL="177800" indent="-165100">
              <a:lnSpc>
                <a:spcPct val="100000"/>
              </a:lnSpc>
              <a:spcBef>
                <a:spcPts val="570"/>
              </a:spcBef>
              <a:tabLst>
                <a:tab pos="178435" algn="l"/>
              </a:tabLst>
            </a:pPr>
            <a:r>
              <a:rPr lang="en-CA" spc="-5" dirty="0">
                <a:latin typeface="Arial" panose="020B0604020202020204" pitchFamily="34" charset="0"/>
                <a:cs typeface="Arial" panose="020B0604020202020204" pitchFamily="34" charset="0"/>
              </a:rPr>
              <a:t>Strengthen relations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with the</a:t>
            </a:r>
            <a:r>
              <a:rPr lang="en-CA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pc="-5" dirty="0">
                <a:latin typeface="Arial" panose="020B0604020202020204" pitchFamily="34" charset="0"/>
                <a:cs typeface="Arial" panose="020B0604020202020204" pitchFamily="34" charset="0"/>
              </a:rPr>
              <a:t>provinces/territories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65100">
              <a:lnSpc>
                <a:spcPct val="100000"/>
              </a:lnSpc>
              <a:spcBef>
                <a:spcPts val="570"/>
              </a:spcBef>
              <a:tabLst>
                <a:tab pos="178435" algn="l"/>
              </a:tabLst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Review and </a:t>
            </a:r>
            <a:r>
              <a:rPr lang="en-CA" spc="-5" dirty="0">
                <a:latin typeface="Arial" panose="020B0604020202020204" pitchFamily="34" charset="0"/>
                <a:cs typeface="Arial" panose="020B0604020202020204" pitchFamily="34" charset="0"/>
              </a:rPr>
              <a:t>prioritize </a:t>
            </a:r>
            <a:r>
              <a:rPr lang="en-CA" spc="-15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Canadian and international</a:t>
            </a:r>
            <a:r>
              <a:rPr lang="en-CA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  <a:p>
            <a:pPr marL="177800" indent="-165100">
              <a:lnSpc>
                <a:spcPct val="100000"/>
              </a:lnSpc>
              <a:spcBef>
                <a:spcPts val="570"/>
              </a:spcBef>
              <a:tabLst>
                <a:tab pos="178435" algn="l"/>
              </a:tabLst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Review the CPSI governance</a:t>
            </a:r>
            <a:r>
              <a:rPr lang="en-CA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pPr marL="177800" indent="-165100">
              <a:lnSpc>
                <a:spcPct val="100000"/>
              </a:lnSpc>
              <a:spcBef>
                <a:spcPts val="570"/>
              </a:spcBef>
              <a:tabLst>
                <a:tab pos="178435" algn="l"/>
              </a:tabLst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Consider potential merger opportunities to </a:t>
            </a:r>
            <a:r>
              <a:rPr lang="en-CA" spc="-5" dirty="0"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patient safety efforts</a:t>
            </a:r>
          </a:p>
          <a:p>
            <a:pPr marL="177800" marR="9525" indent="-165100">
              <a:lnSpc>
                <a:spcPct val="107200"/>
              </a:lnSpc>
              <a:spcBef>
                <a:spcPts val="445"/>
              </a:spcBef>
              <a:tabLst>
                <a:tab pos="178435" algn="l"/>
              </a:tabLst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Consider whether some </a:t>
            </a:r>
            <a:r>
              <a:rPr lang="en-CA" spc="-5" dirty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activities such as </a:t>
            </a:r>
            <a:r>
              <a:rPr lang="en-CA" spc="-5" dirty="0">
                <a:latin typeface="Arial" panose="020B0604020202020204" pitchFamily="34" charset="0"/>
                <a:cs typeface="Arial" panose="020B0604020202020204" pitchFamily="34" charset="0"/>
              </a:rPr>
              <a:t>strengthening provider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capacity could be continued on a </a:t>
            </a:r>
            <a:r>
              <a:rPr lang="en-CA" spc="-10" dirty="0">
                <a:latin typeface="Arial" panose="020B0604020202020204" pitchFamily="34" charset="0"/>
                <a:cs typeface="Arial" panose="020B0604020202020204" pitchFamily="34" charset="0"/>
              </a:rPr>
              <a:t>cost- 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en-CA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</a:p>
          <a:p>
            <a:pPr marL="177800" indent="-165100">
              <a:lnSpc>
                <a:spcPct val="100000"/>
              </a:lnSpc>
              <a:spcBef>
                <a:spcPts val="570"/>
              </a:spcBef>
              <a:tabLst>
                <a:tab pos="178435" algn="l"/>
              </a:tabLst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Identify new </a:t>
            </a:r>
            <a:r>
              <a:rPr lang="en-CA" spc="-5" dirty="0">
                <a:latin typeface="Arial" panose="020B0604020202020204" pitchFamily="34" charset="0"/>
                <a:cs typeface="Arial" panose="020B0604020202020204" pitchFamily="34" charset="0"/>
              </a:rPr>
              <a:t>revenue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9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509C-433F-C04D-AF6F-9A423C6A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spc="0" dirty="0"/>
              <a:t>A </a:t>
            </a:r>
            <a:r>
              <a:rPr lang="en-CA" sz="2800" dirty="0"/>
              <a:t>Bold New</a:t>
            </a:r>
            <a:r>
              <a:rPr lang="en-CA" sz="2800" spc="-165" dirty="0"/>
              <a:t> </a:t>
            </a:r>
            <a:r>
              <a:rPr lang="en-CA" sz="2800" spc="-5" dirty="0"/>
              <a:t>Direction</a:t>
            </a:r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16AA17C-7EF9-6D4C-B577-CE1CDEBEB411}"/>
              </a:ext>
            </a:extLst>
          </p:cNvPr>
          <p:cNvSpPr txBox="1"/>
          <p:nvPr/>
        </p:nvSpPr>
        <p:spPr>
          <a:xfrm>
            <a:off x="3540950" y="2325427"/>
            <a:ext cx="4159250" cy="54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8595B"/>
                </a:solidFill>
                <a:latin typeface="Arial"/>
                <a:cs typeface="Arial"/>
              </a:rPr>
              <a:t>Vision</a:t>
            </a:r>
            <a:r>
              <a:rPr sz="1800" b="1"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8595B"/>
                </a:solidFill>
                <a:latin typeface="Arial"/>
                <a:cs typeface="Arial"/>
              </a:rPr>
              <a:t>Statement: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Canada has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the safest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healthcare in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sz="1600" spc="-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world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948FA8D-24B5-8046-8A97-4484E09E2CE9}"/>
              </a:ext>
            </a:extLst>
          </p:cNvPr>
          <p:cNvSpPr txBox="1"/>
          <p:nvPr/>
        </p:nvSpPr>
        <p:spPr>
          <a:xfrm>
            <a:off x="3540950" y="3316027"/>
            <a:ext cx="509651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95B"/>
                </a:solidFill>
                <a:latin typeface="Arial"/>
                <a:cs typeface="Arial"/>
              </a:rPr>
              <a:t>Mission</a:t>
            </a:r>
            <a:r>
              <a:rPr sz="1800" b="1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8595B"/>
                </a:solidFill>
                <a:latin typeface="Arial"/>
                <a:cs typeface="Arial"/>
              </a:rPr>
              <a:t>Statement: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ts val="2000"/>
              </a:lnSpc>
              <a:spcBef>
                <a:spcPts val="40"/>
              </a:spcBef>
            </a:pPr>
            <a:r>
              <a:rPr sz="1600" spc="-90" dirty="0">
                <a:solidFill>
                  <a:srgbClr val="58595B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inspire and advance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a culture committed to sustained</a:t>
            </a:r>
            <a:r>
              <a:rPr lang="en-CA" sz="16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improvement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for safer</a:t>
            </a:r>
            <a:r>
              <a:rPr sz="16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healthcare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88FD138-524D-A746-8B36-1E17D473A7B7}"/>
              </a:ext>
            </a:extLst>
          </p:cNvPr>
          <p:cNvSpPr txBox="1"/>
          <p:nvPr/>
        </p:nvSpPr>
        <p:spPr>
          <a:xfrm>
            <a:off x="3540950" y="4560627"/>
            <a:ext cx="607187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8595B"/>
                </a:solidFill>
                <a:latin typeface="Arial"/>
                <a:cs typeface="Arial"/>
              </a:rPr>
              <a:t>Strategy: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ts val="2000"/>
              </a:lnSpc>
              <a:spcBef>
                <a:spcPts val="40"/>
              </a:spcBef>
            </a:pP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Lead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system strategies to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ensure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safe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healthcare by demonstrating</a:t>
            </a:r>
            <a:r>
              <a:rPr lang="en-CA" sz="16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8595B"/>
                </a:solidFill>
                <a:latin typeface="Arial"/>
                <a:cs typeface="Arial"/>
              </a:rPr>
              <a:t>what works and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strengthening</a:t>
            </a:r>
            <a:r>
              <a:rPr sz="16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95B"/>
                </a:solidFill>
                <a:latin typeface="Arial"/>
                <a:cs typeface="Arial"/>
              </a:rPr>
              <a:t>commitment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D99192ED-D0D9-6B4B-9D01-7A5334125E6F}"/>
              </a:ext>
            </a:extLst>
          </p:cNvPr>
          <p:cNvSpPr/>
          <p:nvPr/>
        </p:nvSpPr>
        <p:spPr>
          <a:xfrm>
            <a:off x="2495374" y="4410075"/>
            <a:ext cx="421005" cy="939800"/>
          </a:xfrm>
          <a:custGeom>
            <a:avLst/>
            <a:gdLst/>
            <a:ahLst/>
            <a:cxnLst/>
            <a:rect l="l" t="t" r="r" b="b"/>
            <a:pathLst>
              <a:path w="421005" h="939800">
                <a:moveTo>
                  <a:pt x="0" y="0"/>
                </a:moveTo>
                <a:lnTo>
                  <a:pt x="0" y="939800"/>
                </a:lnTo>
                <a:lnTo>
                  <a:pt x="420928" y="469900"/>
                </a:lnTo>
                <a:lnTo>
                  <a:pt x="0" y="0"/>
                </a:lnTo>
                <a:close/>
              </a:path>
            </a:pathLst>
          </a:custGeom>
          <a:solidFill>
            <a:srgbClr val="15A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FB88B35D-AD21-7647-B5DA-9ED24728100F}"/>
              </a:ext>
            </a:extLst>
          </p:cNvPr>
          <p:cNvSpPr/>
          <p:nvPr/>
        </p:nvSpPr>
        <p:spPr>
          <a:xfrm>
            <a:off x="2495374" y="5511800"/>
            <a:ext cx="421005" cy="939800"/>
          </a:xfrm>
          <a:custGeom>
            <a:avLst/>
            <a:gdLst/>
            <a:ahLst/>
            <a:cxnLst/>
            <a:rect l="l" t="t" r="r" b="b"/>
            <a:pathLst>
              <a:path w="421005" h="939800">
                <a:moveTo>
                  <a:pt x="0" y="0"/>
                </a:moveTo>
                <a:lnTo>
                  <a:pt x="0" y="939800"/>
                </a:lnTo>
                <a:lnTo>
                  <a:pt x="420928" y="469900"/>
                </a:lnTo>
                <a:lnTo>
                  <a:pt x="0" y="0"/>
                </a:lnTo>
                <a:close/>
              </a:path>
            </a:pathLst>
          </a:custGeom>
          <a:solidFill>
            <a:srgbClr val="502B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0BC8258C-7E43-BF47-80B1-EFDDD6B66A4A}"/>
              </a:ext>
            </a:extLst>
          </p:cNvPr>
          <p:cNvSpPr/>
          <p:nvPr/>
        </p:nvSpPr>
        <p:spPr>
          <a:xfrm>
            <a:off x="457200" y="5685167"/>
            <a:ext cx="2047239" cy="593090"/>
          </a:xfrm>
          <a:custGeom>
            <a:avLst/>
            <a:gdLst/>
            <a:ahLst/>
            <a:cxnLst/>
            <a:rect l="l" t="t" r="r" b="b"/>
            <a:pathLst>
              <a:path w="2047239" h="593089">
                <a:moveTo>
                  <a:pt x="0" y="593077"/>
                </a:moveTo>
                <a:lnTo>
                  <a:pt x="2047062" y="593077"/>
                </a:lnTo>
                <a:lnTo>
                  <a:pt x="2047062" y="0"/>
                </a:lnTo>
                <a:lnTo>
                  <a:pt x="0" y="0"/>
                </a:lnTo>
                <a:lnTo>
                  <a:pt x="0" y="593077"/>
                </a:lnTo>
                <a:close/>
              </a:path>
            </a:pathLst>
          </a:custGeom>
          <a:solidFill>
            <a:srgbClr val="502B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CD706372-4AE2-E547-85FC-1D233DB7A560}"/>
              </a:ext>
            </a:extLst>
          </p:cNvPr>
          <p:cNvSpPr/>
          <p:nvPr/>
        </p:nvSpPr>
        <p:spPr>
          <a:xfrm>
            <a:off x="2495374" y="3300412"/>
            <a:ext cx="421005" cy="939800"/>
          </a:xfrm>
          <a:custGeom>
            <a:avLst/>
            <a:gdLst/>
            <a:ahLst/>
            <a:cxnLst/>
            <a:rect l="l" t="t" r="r" b="b"/>
            <a:pathLst>
              <a:path w="421005" h="939800">
                <a:moveTo>
                  <a:pt x="0" y="0"/>
                </a:moveTo>
                <a:lnTo>
                  <a:pt x="0" y="939800"/>
                </a:lnTo>
                <a:lnTo>
                  <a:pt x="420928" y="469900"/>
                </a:lnTo>
                <a:lnTo>
                  <a:pt x="0" y="0"/>
                </a:lnTo>
                <a:close/>
              </a:path>
            </a:pathLst>
          </a:custGeom>
          <a:solidFill>
            <a:srgbClr val="15A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772BAACD-16D1-9240-8DAE-B674B0B2CBDC}"/>
              </a:ext>
            </a:extLst>
          </p:cNvPr>
          <p:cNvSpPr txBox="1"/>
          <p:nvPr/>
        </p:nvSpPr>
        <p:spPr>
          <a:xfrm>
            <a:off x="457200" y="2364117"/>
            <a:ext cx="2047239" cy="527066"/>
          </a:xfrm>
          <a:prstGeom prst="rect">
            <a:avLst/>
          </a:prstGeom>
          <a:solidFill>
            <a:srgbClr val="15A0DB"/>
          </a:solidFill>
        </p:spPr>
        <p:txBody>
          <a:bodyPr vert="horz" wrap="square" lIns="0" tIns="64769" rIns="0" bIns="0" rtlCol="0">
            <a:spAutoFit/>
          </a:bodyPr>
          <a:lstStyle/>
          <a:p>
            <a:pPr marL="228600" marR="657860">
              <a:lnSpc>
                <a:spcPts val="1800"/>
              </a:lnSpc>
              <a:spcBef>
                <a:spcPts val="509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lang="en-CA"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78F24AFC-88DE-A545-A3AA-608C3AE270F3}"/>
              </a:ext>
            </a:extLst>
          </p:cNvPr>
          <p:cNvSpPr txBox="1"/>
          <p:nvPr/>
        </p:nvSpPr>
        <p:spPr>
          <a:xfrm>
            <a:off x="457200" y="4583442"/>
            <a:ext cx="2047239" cy="527066"/>
          </a:xfrm>
          <a:prstGeom prst="rect">
            <a:avLst/>
          </a:prstGeom>
          <a:solidFill>
            <a:srgbClr val="15A0DB"/>
          </a:solidFill>
        </p:spPr>
        <p:txBody>
          <a:bodyPr vert="horz" wrap="square" lIns="0" tIns="64769" rIns="0" bIns="0" rtlCol="0">
            <a:spAutoFit/>
          </a:bodyPr>
          <a:lstStyle/>
          <a:p>
            <a:pPr marL="228600" marR="131445">
              <a:lnSpc>
                <a:spcPts val="1800"/>
              </a:lnSpc>
              <a:spcBef>
                <a:spcPts val="509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Fulfill</a:t>
            </a:r>
            <a:r>
              <a:rPr lang="en-CA"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Role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14229110-C93D-4741-9E63-FEF6A9E2631B}"/>
              </a:ext>
            </a:extLst>
          </p:cNvPr>
          <p:cNvSpPr txBox="1"/>
          <p:nvPr/>
        </p:nvSpPr>
        <p:spPr>
          <a:xfrm>
            <a:off x="673100" y="5716935"/>
            <a:ext cx="1912620" cy="497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Mechanisms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en-CA"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Execute the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87639235-897C-5B4C-8823-908682EA2A1F}"/>
              </a:ext>
            </a:extLst>
          </p:cNvPr>
          <p:cNvSpPr txBox="1"/>
          <p:nvPr/>
        </p:nvSpPr>
        <p:spPr>
          <a:xfrm>
            <a:off x="457200" y="3473780"/>
            <a:ext cx="2059939" cy="518090"/>
          </a:xfrm>
          <a:prstGeom prst="rect">
            <a:avLst/>
          </a:prstGeom>
          <a:solidFill>
            <a:srgbClr val="15A0DB"/>
          </a:solidFill>
        </p:spPr>
        <p:txBody>
          <a:bodyPr vert="horz" wrap="square" lIns="0" tIns="55879" rIns="0" bIns="0" rtlCol="0">
            <a:spAutoFit/>
          </a:bodyPr>
          <a:lstStyle/>
          <a:p>
            <a:pPr marL="228600">
              <a:lnSpc>
                <a:spcPts val="1800"/>
              </a:lnSpc>
              <a:spcBef>
                <a:spcPts val="439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CPSI’s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Role in</a:t>
            </a:r>
            <a:r>
              <a:rPr lang="en-CA"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Achieving the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374BCC50-CA9E-DA4F-AB01-646405DD8319}"/>
              </a:ext>
            </a:extLst>
          </p:cNvPr>
          <p:cNvSpPr/>
          <p:nvPr/>
        </p:nvSpPr>
        <p:spPr>
          <a:xfrm>
            <a:off x="3553650" y="3101975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549" y="0"/>
                </a:lnTo>
              </a:path>
            </a:pathLst>
          </a:custGeom>
          <a:ln w="6350">
            <a:solidFill>
              <a:srgbClr val="502B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19EE34B6-1055-284A-B8DC-C7ED07F50352}"/>
              </a:ext>
            </a:extLst>
          </p:cNvPr>
          <p:cNvSpPr/>
          <p:nvPr/>
        </p:nvSpPr>
        <p:spPr>
          <a:xfrm>
            <a:off x="3553650" y="4287837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>
                <a:moveTo>
                  <a:pt x="0" y="0"/>
                </a:moveTo>
                <a:lnTo>
                  <a:pt x="6047549" y="0"/>
                </a:lnTo>
              </a:path>
            </a:pathLst>
          </a:custGeom>
          <a:ln w="6350">
            <a:solidFill>
              <a:srgbClr val="502B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20">
            <a:extLst>
              <a:ext uri="{FF2B5EF4-FFF2-40B4-BE49-F238E27FC236}">
                <a16:creationId xmlns:a16="http://schemas.microsoft.com/office/drawing/2014/main" id="{85698380-2E6B-FC4B-B231-1DCBCC0498CE}"/>
              </a:ext>
            </a:extLst>
          </p:cNvPr>
          <p:cNvGraphicFramePr>
            <a:graphicFrameLocks noGrp="1"/>
          </p:cNvGraphicFramePr>
          <p:nvPr/>
        </p:nvGraphicFramePr>
        <p:xfrm>
          <a:off x="3553650" y="5511800"/>
          <a:ext cx="6047548" cy="93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5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700" b="1" i="1" dirty="0">
                          <a:solidFill>
                            <a:srgbClr val="FFFFFF"/>
                          </a:solidFill>
                          <a:latin typeface="Arial-BoldItalicMT"/>
                          <a:cs typeface="Arial-BoldItalicMT"/>
                        </a:rPr>
                        <a:t>Implement</a:t>
                      </a:r>
                      <a:endParaRPr sz="1700">
                        <a:latin typeface="Arial-BoldItalicMT"/>
                        <a:cs typeface="Arial-BoldItalicMT"/>
                      </a:endParaRPr>
                    </a:p>
                  </a:txBody>
                  <a:tcPr marL="0" marR="0" marT="80645" marB="0">
                    <a:solidFill>
                      <a:srgbClr val="15A0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700" b="1" i="1" dirty="0">
                          <a:solidFill>
                            <a:srgbClr val="FFFFFF"/>
                          </a:solidFill>
                          <a:latin typeface="Arial-BoldItalicMT"/>
                          <a:cs typeface="Arial-BoldItalicMT"/>
                        </a:rPr>
                        <a:t>Evaluate</a:t>
                      </a:r>
                      <a:endParaRPr sz="1700">
                        <a:latin typeface="Arial-BoldItalicMT"/>
                        <a:cs typeface="Arial-BoldItalicMT"/>
                      </a:endParaRPr>
                    </a:p>
                  </a:txBody>
                  <a:tcPr marL="0" marR="0" marT="80645" marB="0">
                    <a:solidFill>
                      <a:srgbClr val="7DCD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700" b="1" i="1" spc="-30" dirty="0">
                          <a:solidFill>
                            <a:srgbClr val="FFFFFF"/>
                          </a:solidFill>
                          <a:latin typeface="Arial-BoldItalicMT"/>
                          <a:cs typeface="Arial-BoldItalicMT"/>
                        </a:rPr>
                        <a:t>Share with</a:t>
                      </a:r>
                      <a:r>
                        <a:rPr sz="1700" b="1" i="1" spc="-185" dirty="0">
                          <a:solidFill>
                            <a:srgbClr val="FFFFFF"/>
                          </a:solidFill>
                          <a:latin typeface="Arial-BoldItalicMT"/>
                          <a:cs typeface="Arial-BoldItalicMT"/>
                        </a:rPr>
                        <a:t> </a:t>
                      </a:r>
                      <a:r>
                        <a:rPr sz="1700" b="1" i="1" spc="-35" dirty="0">
                          <a:solidFill>
                            <a:srgbClr val="FFFFFF"/>
                          </a:solidFill>
                          <a:latin typeface="Arial-BoldItalicMT"/>
                          <a:cs typeface="Arial-BoldItalicMT"/>
                        </a:rPr>
                        <a:t>Purpose</a:t>
                      </a:r>
                      <a:endParaRPr sz="1700">
                        <a:latin typeface="Arial-BoldItalicMT"/>
                        <a:cs typeface="Arial-BoldItalicMT"/>
                      </a:endParaRPr>
                    </a:p>
                  </a:txBody>
                  <a:tcPr marL="0" marR="0" marT="80645" marB="0">
                    <a:solidFill>
                      <a:srgbClr val="15A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700" b="1" i="1" spc="-5" dirty="0">
                          <a:solidFill>
                            <a:srgbClr val="FFFFFF"/>
                          </a:solidFill>
                          <a:latin typeface="Arial-BoldItalicMT"/>
                          <a:cs typeface="Arial-BoldItalicMT"/>
                        </a:rPr>
                        <a:t>Raise the</a:t>
                      </a:r>
                      <a:r>
                        <a:rPr sz="1700" b="1" i="1" spc="-90" dirty="0">
                          <a:solidFill>
                            <a:srgbClr val="FFFFFF"/>
                          </a:solidFill>
                          <a:latin typeface="Arial-BoldItalicMT"/>
                          <a:cs typeface="Arial-BoldItalicMT"/>
                        </a:rPr>
                        <a:t> </a:t>
                      </a:r>
                      <a:r>
                        <a:rPr sz="1700" b="1" i="1" dirty="0">
                          <a:solidFill>
                            <a:srgbClr val="FFFFFF"/>
                          </a:solidFill>
                          <a:latin typeface="Arial-BoldItalicMT"/>
                          <a:cs typeface="Arial-BoldItalicMT"/>
                        </a:rPr>
                        <a:t>Profile</a:t>
                      </a:r>
                      <a:endParaRPr sz="1700">
                        <a:latin typeface="Arial-BoldItalicMT"/>
                        <a:cs typeface="Arial-BoldItalicMT"/>
                      </a:endParaRPr>
                    </a:p>
                  </a:txBody>
                  <a:tcPr marL="0" marR="0" marT="67945" marB="0">
                    <a:solidFill>
                      <a:srgbClr val="7DCD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700" b="1" i="1" spc="-10" dirty="0">
                          <a:solidFill>
                            <a:srgbClr val="FFFFFF"/>
                          </a:solidFill>
                          <a:latin typeface="Arial-BoldItalicMT"/>
                          <a:cs typeface="Arial-BoldItalicMT"/>
                        </a:rPr>
                        <a:t>Transparency</a:t>
                      </a:r>
                      <a:endParaRPr sz="1700">
                        <a:latin typeface="Arial-BoldItalicMT"/>
                        <a:cs typeface="Arial-BoldItalicMT"/>
                      </a:endParaRPr>
                    </a:p>
                  </a:txBody>
                  <a:tcPr marL="0" marR="0" marT="67945" marB="0">
                    <a:solidFill>
                      <a:srgbClr val="15A0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700" b="1" i="1" spc="-5" dirty="0">
                          <a:solidFill>
                            <a:srgbClr val="FFFFFF"/>
                          </a:solidFill>
                          <a:latin typeface="Arial-BoldItalicMT"/>
                          <a:cs typeface="Arial-BoldItalicMT"/>
                        </a:rPr>
                        <a:t>Commitment</a:t>
                      </a:r>
                      <a:endParaRPr sz="1700">
                        <a:latin typeface="Arial-BoldItalicMT"/>
                        <a:cs typeface="Arial-BoldItalicMT"/>
                      </a:endParaRPr>
                    </a:p>
                  </a:txBody>
                  <a:tcPr marL="0" marR="0" marT="67945" marB="0">
                    <a:solidFill>
                      <a:srgbClr val="7DC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55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EADD-8FA5-6847-84EE-97FCC876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43A5E-CBB1-F04F-8A3A-A4A18A7F9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CA" b="1" spc="-5" dirty="0"/>
              <a:t>Background:</a:t>
            </a:r>
            <a:endParaRPr lang="en-CA" dirty="0"/>
          </a:p>
          <a:p>
            <a:pPr marL="177165" indent="-164465">
              <a:lnSpc>
                <a:spcPct val="100000"/>
              </a:lnSpc>
              <a:spcBef>
                <a:spcPts val="40"/>
              </a:spcBef>
              <a:tabLst>
                <a:tab pos="177800" algn="l"/>
              </a:tabLst>
            </a:pPr>
            <a:r>
              <a:rPr lang="en-CA" sz="1400" dirty="0"/>
              <a:t>The </a:t>
            </a:r>
            <a:r>
              <a:rPr lang="en-CA" sz="1400" spc="-5" dirty="0"/>
              <a:t>planning</a:t>
            </a:r>
            <a:r>
              <a:rPr lang="en-CA" sz="1400" spc="-100" dirty="0"/>
              <a:t> </a:t>
            </a:r>
            <a:r>
              <a:rPr lang="en-CA" sz="1400" spc="-5" dirty="0"/>
              <a:t>process</a:t>
            </a:r>
            <a:endParaRPr lang="en-CA" sz="1400" dirty="0"/>
          </a:p>
          <a:p>
            <a:pPr marL="177165" indent="-164465">
              <a:lnSpc>
                <a:spcPct val="100000"/>
              </a:lnSpc>
              <a:spcBef>
                <a:spcPts val="530"/>
              </a:spcBef>
              <a:tabLst>
                <a:tab pos="177800" algn="l"/>
              </a:tabLst>
            </a:pPr>
            <a:r>
              <a:rPr lang="en-CA" sz="1400" dirty="0"/>
              <a:t>The case for a </a:t>
            </a:r>
            <a:r>
              <a:rPr lang="en-CA" sz="1400" spc="-5" dirty="0"/>
              <a:t>new</a:t>
            </a:r>
            <a:r>
              <a:rPr lang="en-CA" sz="1400" spc="-105" dirty="0"/>
              <a:t> </a:t>
            </a:r>
            <a:r>
              <a:rPr lang="en-CA" sz="1400" dirty="0"/>
              <a:t>strategy</a:t>
            </a:r>
          </a:p>
          <a:p>
            <a:pPr marL="177165" indent="-164465">
              <a:lnSpc>
                <a:spcPct val="100000"/>
              </a:lnSpc>
              <a:spcBef>
                <a:spcPts val="530"/>
              </a:spcBef>
              <a:tabLst>
                <a:tab pos="177800" algn="l"/>
              </a:tabLst>
            </a:pPr>
            <a:r>
              <a:rPr lang="en-CA" sz="1400" dirty="0"/>
              <a:t>The </a:t>
            </a:r>
            <a:r>
              <a:rPr lang="en-CA" sz="1400" spc="-5" dirty="0"/>
              <a:t>past decade of patient</a:t>
            </a:r>
            <a:r>
              <a:rPr lang="en-CA" sz="1400" spc="-85" dirty="0"/>
              <a:t> </a:t>
            </a:r>
            <a:r>
              <a:rPr lang="en-CA" sz="1400" dirty="0"/>
              <a:t>safety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CA" b="1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CA" b="1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CA" b="1" dirty="0"/>
              <a:t>A </a:t>
            </a:r>
            <a:r>
              <a:rPr lang="en-CA" b="1" spc="-5" dirty="0"/>
              <a:t>Bold New</a:t>
            </a:r>
            <a:r>
              <a:rPr lang="en-CA" b="1" spc="-165" dirty="0"/>
              <a:t> </a:t>
            </a:r>
            <a:r>
              <a:rPr lang="en-CA" b="1" dirty="0"/>
              <a:t>Strategy: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CA" sz="1400" spc="-10" dirty="0"/>
              <a:t>Vision, </a:t>
            </a:r>
            <a:r>
              <a:rPr lang="en-CA" sz="1400" spc="-5" dirty="0"/>
              <a:t>Mission and</a:t>
            </a:r>
            <a:r>
              <a:rPr lang="en-CA" sz="1400" spc="-70" dirty="0"/>
              <a:t> </a:t>
            </a:r>
            <a:r>
              <a:rPr lang="en-CA" sz="1400" dirty="0"/>
              <a:t>Strategy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CA" sz="1400" spc="-5" dirty="0"/>
              <a:t>Mechanisms and</a:t>
            </a:r>
            <a:r>
              <a:rPr lang="en-CA" sz="1400" spc="-90" dirty="0"/>
              <a:t> </a:t>
            </a:r>
            <a:r>
              <a:rPr lang="en-CA" sz="1400" dirty="0"/>
              <a:t>targets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CA" sz="1400" dirty="0"/>
              <a:t>Financial </a:t>
            </a:r>
            <a:r>
              <a:rPr lang="en-CA" sz="1400" spc="-5" dirty="0"/>
              <a:t>and organizational implications </a:t>
            </a:r>
            <a:r>
              <a:rPr lang="en-CA" sz="1400" dirty="0"/>
              <a:t>for</a:t>
            </a:r>
            <a:r>
              <a:rPr lang="en-CA" sz="1400" spc="-85" dirty="0"/>
              <a:t> </a:t>
            </a:r>
            <a:r>
              <a:rPr lang="en-CA" sz="1400" spc="-5" dirty="0"/>
              <a:t>CPSI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401929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8E19-B603-DC42-8CC9-C91C6CCE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Strategic Planning Process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7AD0B3-F8C7-3F4E-A3EF-DD82C7165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425" y="1879513"/>
            <a:ext cx="8138608" cy="443465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F4BED-72CB-844F-AE9D-1EE96E134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869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708D-CE12-2F46-9AF5-F7D58C90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for Patient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A6AF5-73A4-5E4E-BBCE-807DA5DC9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80"/>
              </a:spcBef>
              <a:buNone/>
            </a:pPr>
            <a:r>
              <a:rPr lang="en-CA" sz="1400" spc="-5" dirty="0"/>
              <a:t>CPSI and partners have produced reports, developed programs </a:t>
            </a:r>
            <a:r>
              <a:rPr lang="en-CA" sz="1400" dirty="0"/>
              <a:t>for </a:t>
            </a:r>
            <a:r>
              <a:rPr lang="en-CA" sz="1400" spc="-5" dirty="0"/>
              <a:t>healthcare providers and boards, provided </a:t>
            </a:r>
            <a:r>
              <a:rPr lang="en-CA" sz="1400" dirty="0"/>
              <a:t>tools, </a:t>
            </a:r>
            <a:r>
              <a:rPr lang="en-CA" sz="1400" spc="-5" dirty="0"/>
              <a:t>engaged </a:t>
            </a:r>
            <a:r>
              <a:rPr lang="en-CA" sz="1400" dirty="0"/>
              <a:t>the </a:t>
            </a:r>
            <a:r>
              <a:rPr lang="en-CA" sz="1400" spc="-5" dirty="0"/>
              <a:t>public and patients, </a:t>
            </a:r>
            <a:r>
              <a:rPr lang="en-CA" sz="1400" dirty="0"/>
              <a:t>formed coalitions, </a:t>
            </a:r>
            <a:r>
              <a:rPr lang="en-CA" sz="1400" spc="-5" dirty="0"/>
              <a:t>and waged </a:t>
            </a:r>
            <a:r>
              <a:rPr lang="en-CA" sz="1400" dirty="0"/>
              <a:t>campaigns to </a:t>
            </a:r>
            <a:r>
              <a:rPr lang="en-CA" sz="1400" spc="-5" dirty="0"/>
              <a:t>make</a:t>
            </a:r>
            <a:r>
              <a:rPr lang="en-CA" sz="1400" spc="-75" dirty="0"/>
              <a:t> </a:t>
            </a:r>
            <a:r>
              <a:rPr lang="en-CA" sz="1400" dirty="0"/>
              <a:t>care </a:t>
            </a:r>
            <a:r>
              <a:rPr lang="en-CA" sz="1400" spc="-15" dirty="0"/>
              <a:t>safer.</a:t>
            </a:r>
            <a:endParaRPr lang="en-CA" sz="1400" dirty="0"/>
          </a:p>
          <a:p>
            <a:pPr marL="0" marR="482600" indent="0">
              <a:lnSpc>
                <a:spcPct val="104200"/>
              </a:lnSpc>
              <a:spcBef>
                <a:spcPts val="900"/>
              </a:spcBef>
              <a:buNone/>
            </a:pPr>
            <a:r>
              <a:rPr lang="en-CA" sz="1400" spc="-55" dirty="0"/>
              <a:t>Yet </a:t>
            </a:r>
            <a:r>
              <a:rPr lang="en-CA" sz="1400" dirty="0"/>
              <a:t>a </a:t>
            </a:r>
            <a:r>
              <a:rPr lang="en-CA" sz="1400" spc="-5" dirty="0"/>
              <a:t>decade and more </a:t>
            </a:r>
            <a:r>
              <a:rPr lang="en-CA" sz="1400" spc="-20" dirty="0"/>
              <a:t>later, </a:t>
            </a:r>
            <a:r>
              <a:rPr lang="en-CA" sz="1400" dirty="0"/>
              <a:t>the </a:t>
            </a:r>
            <a:r>
              <a:rPr lang="en-CA" sz="1400" spc="-5" dirty="0"/>
              <a:t>overall level of harm remains disturbingly high. </a:t>
            </a:r>
            <a:r>
              <a:rPr lang="en-CA" sz="1400" dirty="0"/>
              <a:t>Among </a:t>
            </a:r>
            <a:r>
              <a:rPr lang="en-CA" sz="1400" spc="-5" dirty="0"/>
              <a:t>recent</a:t>
            </a:r>
            <a:r>
              <a:rPr lang="en-CA" sz="1400" spc="-155" dirty="0"/>
              <a:t> </a:t>
            </a:r>
            <a:r>
              <a:rPr lang="en-CA" sz="1400" dirty="0"/>
              <a:t>findings</a:t>
            </a:r>
            <a:r>
              <a:rPr lang="en-CA" sz="1400" baseline="33950" dirty="0"/>
              <a:t>*</a:t>
            </a:r>
            <a:r>
              <a:rPr lang="en-CA" sz="1400" dirty="0"/>
              <a:t>:</a:t>
            </a:r>
          </a:p>
          <a:p>
            <a:pPr marL="177165" marR="16510" indent="-164465">
              <a:lnSpc>
                <a:spcPct val="104200"/>
              </a:lnSpc>
              <a:spcBef>
                <a:spcPts val="900"/>
              </a:spcBef>
              <a:tabLst>
                <a:tab pos="177800" algn="l"/>
              </a:tabLst>
            </a:pPr>
            <a:r>
              <a:rPr lang="en-CA" sz="1400" dirty="0"/>
              <a:t>In </a:t>
            </a:r>
            <a:r>
              <a:rPr lang="en-CA" sz="1400" spc="-5" dirty="0"/>
              <a:t>2014-15 an estimated 138,000 hospitalizations </a:t>
            </a:r>
            <a:r>
              <a:rPr lang="en-CA" sz="1400" dirty="0"/>
              <a:t>– 1 </a:t>
            </a:r>
            <a:r>
              <a:rPr lang="en-CA" sz="1400" spc="-5" dirty="0"/>
              <a:t>in 18 </a:t>
            </a:r>
            <a:r>
              <a:rPr lang="en-CA" sz="1400" dirty="0"/>
              <a:t>– </a:t>
            </a:r>
            <a:r>
              <a:rPr lang="en-CA" sz="1400" spc="-5" dirty="0"/>
              <a:t>resulted in harm, </a:t>
            </a:r>
            <a:r>
              <a:rPr lang="en-CA" sz="1400" dirty="0"/>
              <a:t>a fifth </a:t>
            </a:r>
            <a:r>
              <a:rPr lang="en-CA" sz="1400" spc="-5" dirty="0"/>
              <a:t>with more </a:t>
            </a:r>
            <a:r>
              <a:rPr lang="en-CA" sz="1400" dirty="0"/>
              <a:t>than </a:t>
            </a:r>
            <a:r>
              <a:rPr lang="en-CA" sz="1400" spc="-5" dirty="0"/>
              <a:t>one occurrence. </a:t>
            </a:r>
            <a:r>
              <a:rPr lang="en-CA" sz="1400" dirty="0"/>
              <a:t>An </a:t>
            </a:r>
            <a:r>
              <a:rPr lang="en-CA" sz="1400" spc="-5" dirty="0"/>
              <a:t>earlier </a:t>
            </a:r>
            <a:r>
              <a:rPr lang="en-CA" sz="1400" dirty="0"/>
              <a:t>study </a:t>
            </a:r>
            <a:r>
              <a:rPr lang="en-CA" sz="1400" spc="-5" dirty="0"/>
              <a:t>estimated </a:t>
            </a:r>
            <a:r>
              <a:rPr lang="en-CA" sz="1400" dirty="0"/>
              <a:t>that </a:t>
            </a:r>
            <a:r>
              <a:rPr lang="en-CA" sz="1400" spc="-5" dirty="0"/>
              <a:t>9.2% of </a:t>
            </a:r>
            <a:r>
              <a:rPr lang="en-CA" sz="1400" dirty="0"/>
              <a:t>children </a:t>
            </a:r>
            <a:r>
              <a:rPr lang="en-CA" sz="1400" spc="-5" dirty="0"/>
              <a:t>experience harm while in hospital.</a:t>
            </a:r>
            <a:endParaRPr lang="en-CA" sz="1400" dirty="0"/>
          </a:p>
          <a:p>
            <a:pPr marL="177165" marR="76200" indent="-164465">
              <a:lnSpc>
                <a:spcPct val="104200"/>
              </a:lnSpc>
              <a:spcBef>
                <a:spcPts val="445"/>
              </a:spcBef>
              <a:tabLst>
                <a:tab pos="177800" algn="l"/>
              </a:tabLst>
            </a:pPr>
            <a:r>
              <a:rPr lang="en-CA" sz="1400" dirty="0"/>
              <a:t>Over </a:t>
            </a:r>
            <a:r>
              <a:rPr lang="en-CA" sz="1400" spc="-5" dirty="0"/>
              <a:t>40% of </a:t>
            </a:r>
            <a:r>
              <a:rPr lang="en-CA" sz="1400" dirty="0"/>
              <a:t>complex surgical </a:t>
            </a:r>
            <a:r>
              <a:rPr lang="en-CA" sz="1400" spc="-5" dirty="0"/>
              <a:t>patients suffer harm. </a:t>
            </a:r>
            <a:r>
              <a:rPr lang="en-CA" sz="1400" dirty="0"/>
              <a:t>Patients </a:t>
            </a:r>
            <a:r>
              <a:rPr lang="en-CA" sz="1400" spc="-5" dirty="0"/>
              <a:t>who suffer harm are </a:t>
            </a:r>
            <a:r>
              <a:rPr lang="en-CA" sz="1400" dirty="0"/>
              <a:t>four times </a:t>
            </a:r>
            <a:r>
              <a:rPr lang="en-CA" sz="1400" spc="-5" dirty="0"/>
              <a:t>as likely </a:t>
            </a:r>
            <a:r>
              <a:rPr lang="en-CA" sz="1400" dirty="0"/>
              <a:t>to </a:t>
            </a:r>
            <a:r>
              <a:rPr lang="en-CA" sz="1400" spc="-5" dirty="0"/>
              <a:t>die in hospital </a:t>
            </a:r>
            <a:r>
              <a:rPr lang="en-CA" sz="1400" dirty="0"/>
              <a:t>than those </a:t>
            </a:r>
            <a:r>
              <a:rPr lang="en-CA" sz="1400" spc="-5" dirty="0"/>
              <a:t>who</a:t>
            </a:r>
            <a:r>
              <a:rPr lang="en-CA" sz="1400" spc="-100" dirty="0"/>
              <a:t> </a:t>
            </a:r>
            <a:r>
              <a:rPr lang="en-CA" sz="1400" spc="-5" dirty="0"/>
              <a:t>don’t.</a:t>
            </a:r>
            <a:endParaRPr lang="en-CA" sz="1400" dirty="0"/>
          </a:p>
          <a:p>
            <a:pPr marL="177165" marR="5080" indent="-164465">
              <a:lnSpc>
                <a:spcPct val="104200"/>
              </a:lnSpc>
              <a:spcBef>
                <a:spcPts val="445"/>
              </a:spcBef>
              <a:tabLst>
                <a:tab pos="177800" algn="l"/>
              </a:tabLst>
            </a:pPr>
            <a:r>
              <a:rPr lang="en-CA" sz="1400" dirty="0"/>
              <a:t>An </a:t>
            </a:r>
            <a:r>
              <a:rPr lang="en-CA" sz="1400" spc="-5" dirty="0"/>
              <a:t>estimated 37% of </a:t>
            </a:r>
            <a:r>
              <a:rPr lang="en-CA" sz="1400" dirty="0"/>
              <a:t>seniors </a:t>
            </a:r>
            <a:r>
              <a:rPr lang="en-CA" sz="1400" spc="-5" dirty="0"/>
              <a:t>in nine provinces received </a:t>
            </a:r>
            <a:r>
              <a:rPr lang="en-CA" sz="1400" dirty="0"/>
              <a:t>a </a:t>
            </a:r>
            <a:r>
              <a:rPr lang="en-CA" sz="1400" spc="-5" dirty="0"/>
              <a:t>prescription </a:t>
            </a:r>
            <a:r>
              <a:rPr lang="en-CA" sz="1400" dirty="0"/>
              <a:t>for a </a:t>
            </a:r>
            <a:r>
              <a:rPr lang="en-CA" sz="1400" spc="-5" dirty="0"/>
              <a:t>drug (Beers list </a:t>
            </a:r>
            <a:r>
              <a:rPr lang="en-CA" sz="1400" dirty="0"/>
              <a:t>criteria) that should </a:t>
            </a:r>
            <a:r>
              <a:rPr lang="en-CA" sz="1400" spc="-5" dirty="0"/>
              <a:t>not be </a:t>
            </a:r>
            <a:r>
              <a:rPr lang="en-CA" sz="1400" dirty="0"/>
              <a:t>taken </a:t>
            </a:r>
            <a:r>
              <a:rPr lang="en-CA" sz="1400" spc="-5" dirty="0"/>
              <a:t>by </a:t>
            </a:r>
            <a:r>
              <a:rPr lang="en-CA" sz="1400" dirty="0"/>
              <a:t>this</a:t>
            </a:r>
            <a:r>
              <a:rPr lang="en-CA" sz="1400" spc="-95" dirty="0"/>
              <a:t> </a:t>
            </a:r>
            <a:r>
              <a:rPr lang="en-CA" sz="1400" spc="-5" dirty="0"/>
              <a:t>population.</a:t>
            </a:r>
            <a:endParaRPr lang="en-CA" sz="1400" dirty="0"/>
          </a:p>
          <a:p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3CE7C-BEED-1A45-8B90-CEB482B4C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8900" marR="342265" indent="-76200">
              <a:lnSpc>
                <a:spcPct val="100000"/>
              </a:lnSpc>
              <a:spcBef>
                <a:spcPts val="100"/>
              </a:spcBef>
            </a:pPr>
            <a:r>
              <a:rPr lang="en-CA" spc="-5" dirty="0">
                <a:solidFill>
                  <a:srgbClr val="D51C56"/>
                </a:solidFill>
              </a:rPr>
              <a:t>“It’s obvious, mistakes happen in </a:t>
            </a:r>
            <a:r>
              <a:rPr lang="en-CA" dirty="0">
                <a:solidFill>
                  <a:srgbClr val="D51C56"/>
                </a:solidFill>
              </a:rPr>
              <a:t>the</a:t>
            </a:r>
            <a:r>
              <a:rPr lang="en-CA" spc="-85" dirty="0">
                <a:solidFill>
                  <a:srgbClr val="D51C56"/>
                </a:solidFill>
              </a:rPr>
              <a:t> </a:t>
            </a:r>
            <a:r>
              <a:rPr lang="en-CA" spc="-5" dirty="0">
                <a:solidFill>
                  <a:srgbClr val="D51C56"/>
                </a:solidFill>
              </a:rPr>
              <a:t>medical </a:t>
            </a:r>
            <a:r>
              <a:rPr lang="en-CA" spc="-10" dirty="0">
                <a:solidFill>
                  <a:srgbClr val="D51C56"/>
                </a:solidFill>
              </a:rPr>
              <a:t>community.</a:t>
            </a:r>
            <a:endParaRPr lang="en-CA" dirty="0"/>
          </a:p>
          <a:p>
            <a:pPr marL="88900" marR="5080" indent="12065">
              <a:lnSpc>
                <a:spcPct val="100000"/>
              </a:lnSpc>
            </a:pPr>
            <a:r>
              <a:rPr lang="en-CA" spc="-5" dirty="0">
                <a:solidFill>
                  <a:srgbClr val="D51C56"/>
                </a:solidFill>
              </a:rPr>
              <a:t>My expectation as </a:t>
            </a:r>
            <a:r>
              <a:rPr lang="en-CA" dirty="0">
                <a:solidFill>
                  <a:srgbClr val="D51C56"/>
                </a:solidFill>
              </a:rPr>
              <a:t>a </a:t>
            </a:r>
            <a:r>
              <a:rPr lang="en-CA" spc="-5" dirty="0">
                <a:solidFill>
                  <a:srgbClr val="D51C56"/>
                </a:solidFill>
              </a:rPr>
              <a:t>patient is </a:t>
            </a:r>
            <a:r>
              <a:rPr lang="en-CA" dirty="0">
                <a:solidFill>
                  <a:srgbClr val="D51C56"/>
                </a:solidFill>
              </a:rPr>
              <a:t>that you </a:t>
            </a:r>
            <a:r>
              <a:rPr lang="en-CA" spc="-5" dirty="0">
                <a:solidFill>
                  <a:srgbClr val="D51C56"/>
                </a:solidFill>
              </a:rPr>
              <a:t>don’t</a:t>
            </a:r>
            <a:r>
              <a:rPr lang="en-CA" spc="-95" dirty="0">
                <a:solidFill>
                  <a:srgbClr val="D51C56"/>
                </a:solidFill>
              </a:rPr>
              <a:t> </a:t>
            </a:r>
            <a:r>
              <a:rPr lang="en-CA" spc="-5" dirty="0">
                <a:solidFill>
                  <a:srgbClr val="D51C56"/>
                </a:solidFill>
              </a:rPr>
              <a:t>run </a:t>
            </a:r>
            <a:r>
              <a:rPr lang="en-CA" spc="-25" dirty="0">
                <a:solidFill>
                  <a:srgbClr val="D51C56"/>
                </a:solidFill>
              </a:rPr>
              <a:t>away, </a:t>
            </a:r>
            <a:r>
              <a:rPr lang="en-CA" dirty="0">
                <a:solidFill>
                  <a:srgbClr val="D51C56"/>
                </a:solidFill>
              </a:rPr>
              <a:t>that </a:t>
            </a:r>
            <a:r>
              <a:rPr lang="en-CA" spc="-5" dirty="0">
                <a:solidFill>
                  <a:srgbClr val="D51C56"/>
                </a:solidFill>
              </a:rPr>
              <a:t>as </a:t>
            </a:r>
            <a:r>
              <a:rPr lang="en-CA" dirty="0">
                <a:solidFill>
                  <a:srgbClr val="D51C56"/>
                </a:solidFill>
              </a:rPr>
              <a:t>a </a:t>
            </a:r>
            <a:r>
              <a:rPr lang="en-CA" spc="-5" dirty="0">
                <a:solidFill>
                  <a:srgbClr val="D51C56"/>
                </a:solidFill>
              </a:rPr>
              <a:t>doctor </a:t>
            </a:r>
            <a:r>
              <a:rPr lang="en-CA" dirty="0">
                <a:solidFill>
                  <a:srgbClr val="D51C56"/>
                </a:solidFill>
              </a:rPr>
              <a:t>you come </a:t>
            </a:r>
            <a:r>
              <a:rPr lang="en-CA" spc="-5" dirty="0">
                <a:solidFill>
                  <a:srgbClr val="D51C56"/>
                </a:solidFill>
              </a:rPr>
              <a:t>back and </a:t>
            </a:r>
            <a:r>
              <a:rPr lang="en-CA" dirty="0">
                <a:solidFill>
                  <a:srgbClr val="D51C56"/>
                </a:solidFill>
              </a:rPr>
              <a:t>you </a:t>
            </a:r>
            <a:r>
              <a:rPr lang="en-CA" spc="-5" dirty="0">
                <a:solidFill>
                  <a:srgbClr val="D51C56"/>
                </a:solidFill>
              </a:rPr>
              <a:t>help me </a:t>
            </a:r>
            <a:r>
              <a:rPr lang="en-CA" dirty="0">
                <a:solidFill>
                  <a:srgbClr val="D51C56"/>
                </a:solidFill>
              </a:rPr>
              <a:t>to </a:t>
            </a:r>
            <a:r>
              <a:rPr lang="en-CA" spc="-5" dirty="0">
                <a:solidFill>
                  <a:srgbClr val="D51C56"/>
                </a:solidFill>
              </a:rPr>
              <a:t>get better</a:t>
            </a:r>
            <a:r>
              <a:rPr lang="en-CA" spc="-85" dirty="0">
                <a:solidFill>
                  <a:srgbClr val="D51C56"/>
                </a:solidFill>
              </a:rPr>
              <a:t> </a:t>
            </a:r>
            <a:r>
              <a:rPr lang="en-CA" spc="-5" dirty="0">
                <a:solidFill>
                  <a:srgbClr val="D51C56"/>
                </a:solidFill>
              </a:rPr>
              <a:t>instead</a:t>
            </a:r>
            <a:endParaRPr lang="en-CA" dirty="0"/>
          </a:p>
          <a:p>
            <a:pPr marL="88900" marR="113664">
              <a:lnSpc>
                <a:spcPct val="100000"/>
              </a:lnSpc>
            </a:pPr>
            <a:r>
              <a:rPr lang="en-CA" spc="-5" dirty="0">
                <a:solidFill>
                  <a:srgbClr val="D51C56"/>
                </a:solidFill>
              </a:rPr>
              <a:t>of </a:t>
            </a:r>
            <a:r>
              <a:rPr lang="en-CA" dirty="0">
                <a:solidFill>
                  <a:srgbClr val="D51C56"/>
                </a:solidFill>
              </a:rPr>
              <a:t>closing yourself </a:t>
            </a:r>
            <a:r>
              <a:rPr lang="en-CA" spc="-5" dirty="0">
                <a:solidFill>
                  <a:srgbClr val="D51C56"/>
                </a:solidFill>
              </a:rPr>
              <a:t>in</a:t>
            </a:r>
            <a:r>
              <a:rPr lang="en-CA" spc="-95" dirty="0">
                <a:solidFill>
                  <a:srgbClr val="D51C56"/>
                </a:solidFill>
              </a:rPr>
              <a:t> </a:t>
            </a:r>
            <a:r>
              <a:rPr lang="en-CA" dirty="0">
                <a:solidFill>
                  <a:srgbClr val="D51C56"/>
                </a:solidFill>
              </a:rPr>
              <a:t>your </a:t>
            </a:r>
            <a:r>
              <a:rPr lang="en-CA" spc="-5" dirty="0">
                <a:solidFill>
                  <a:srgbClr val="D51C56"/>
                </a:solidFill>
              </a:rPr>
              <a:t>own insecurity</a:t>
            </a:r>
            <a:r>
              <a:rPr lang="en-CA" spc="-95" dirty="0">
                <a:solidFill>
                  <a:srgbClr val="D51C56"/>
                </a:solidFill>
              </a:rPr>
              <a:t> </a:t>
            </a:r>
            <a:r>
              <a:rPr lang="en-CA" dirty="0">
                <a:solidFill>
                  <a:srgbClr val="D51C56"/>
                </a:solidFill>
              </a:rPr>
              <a:t>shell.”</a:t>
            </a:r>
            <a:endParaRPr lang="en-CA" dirty="0"/>
          </a:p>
          <a:p>
            <a:pPr marL="100965">
              <a:lnSpc>
                <a:spcPct val="100000"/>
              </a:lnSpc>
              <a:spcBef>
                <a:spcPts val="450"/>
              </a:spcBef>
            </a:pPr>
            <a:r>
              <a:rPr lang="en-CA" dirty="0" err="1">
                <a:solidFill>
                  <a:srgbClr val="D51C56"/>
                </a:solidFill>
              </a:rPr>
              <a:t>Kapka</a:t>
            </a:r>
            <a:r>
              <a:rPr lang="en-CA" spc="-100" dirty="0">
                <a:solidFill>
                  <a:srgbClr val="D51C56"/>
                </a:solidFill>
              </a:rPr>
              <a:t> </a:t>
            </a:r>
            <a:r>
              <a:rPr lang="en-CA" dirty="0">
                <a:solidFill>
                  <a:srgbClr val="D51C56"/>
                </a:solidFill>
              </a:rPr>
              <a:t>Petrov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0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9CE3-A535-7348-BAB6-D9EE92F7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pc="15" dirty="0"/>
              <a:t>The </a:t>
            </a:r>
            <a:r>
              <a:rPr lang="en-CA" spc="10" dirty="0"/>
              <a:t>Case </a:t>
            </a:r>
            <a:r>
              <a:rPr lang="en-CA" spc="5" dirty="0"/>
              <a:t>for </a:t>
            </a:r>
            <a:r>
              <a:rPr lang="en-CA" spc="10" dirty="0"/>
              <a:t>Patient</a:t>
            </a:r>
            <a:r>
              <a:rPr lang="en-CA" spc="-20" dirty="0"/>
              <a:t> </a:t>
            </a:r>
            <a:r>
              <a:rPr lang="en-CA" spc="10" dirty="0"/>
              <a:t>Safety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BBC53-9280-8245-8579-58B4175F10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7165" marR="344805" indent="-164465">
              <a:lnSpc>
                <a:spcPct val="104200"/>
              </a:lnSpc>
              <a:spcBef>
                <a:spcPts val="20"/>
              </a:spcBef>
              <a:tabLst>
                <a:tab pos="177800" algn="l"/>
              </a:tabLst>
            </a:pPr>
            <a:r>
              <a:rPr lang="en-CA" dirty="0"/>
              <a:t>With </a:t>
            </a:r>
            <a:r>
              <a:rPr lang="en-CA" spc="-5" dirty="0"/>
              <a:t>$8 million </a:t>
            </a:r>
            <a:r>
              <a:rPr lang="en-CA" dirty="0"/>
              <a:t>to </a:t>
            </a:r>
            <a:r>
              <a:rPr lang="en-CA" spc="-5" dirty="0"/>
              <a:t>influence </a:t>
            </a:r>
            <a:r>
              <a:rPr lang="en-CA" dirty="0"/>
              <a:t>a </a:t>
            </a:r>
            <a:r>
              <a:rPr lang="en-CA" spc="-5" dirty="0"/>
              <a:t>$228 billion decentralized health </a:t>
            </a:r>
            <a:r>
              <a:rPr lang="en-CA" dirty="0"/>
              <a:t>system, </a:t>
            </a:r>
            <a:r>
              <a:rPr lang="en-CA" spc="-5" dirty="0"/>
              <a:t>CPSI has built partnerships and awareness of patient </a:t>
            </a:r>
            <a:r>
              <a:rPr lang="en-CA" dirty="0"/>
              <a:t>safety </a:t>
            </a:r>
            <a:r>
              <a:rPr lang="en-CA" spc="-5" dirty="0"/>
              <a:t>and developed and disseminated </a:t>
            </a:r>
            <a:r>
              <a:rPr lang="en-CA" dirty="0"/>
              <a:t>knowledge </a:t>
            </a:r>
            <a:r>
              <a:rPr lang="en-CA" spc="-5" dirty="0"/>
              <a:t>and </a:t>
            </a:r>
            <a:r>
              <a:rPr lang="en-CA" dirty="0"/>
              <a:t>tools for </a:t>
            </a:r>
            <a:r>
              <a:rPr lang="en-CA" spc="-5" dirty="0"/>
              <a:t>improvement</a:t>
            </a:r>
            <a:r>
              <a:rPr lang="en-CA" spc="-95" dirty="0"/>
              <a:t> </a:t>
            </a:r>
            <a:r>
              <a:rPr lang="en-CA" spc="-5" dirty="0"/>
              <a:t>including:</a:t>
            </a:r>
            <a:endParaRPr lang="en-CA" dirty="0"/>
          </a:p>
          <a:p>
            <a:pPr marL="405765" lvl="1" indent="-203200">
              <a:lnSpc>
                <a:spcPct val="100000"/>
              </a:lnSpc>
              <a:spcBef>
                <a:spcPts val="530"/>
              </a:spcBef>
              <a:buFont typeface="Helvetica"/>
              <a:buChar char="–"/>
              <a:tabLst>
                <a:tab pos="406400" algn="l"/>
              </a:tabLst>
            </a:pPr>
            <a:r>
              <a:rPr lang="en-CA" spc="-5" dirty="0">
                <a:cs typeface="Arial"/>
              </a:rPr>
              <a:t>Canadian Disclosure</a:t>
            </a:r>
            <a:r>
              <a:rPr lang="en-CA" spc="-95" dirty="0">
                <a:cs typeface="Arial"/>
              </a:rPr>
              <a:t> </a:t>
            </a:r>
            <a:r>
              <a:rPr lang="en-CA" dirty="0">
                <a:cs typeface="Arial"/>
              </a:rPr>
              <a:t>Guidelines,</a:t>
            </a:r>
          </a:p>
          <a:p>
            <a:pPr marL="405765" lvl="1" indent="-203200">
              <a:lnSpc>
                <a:spcPct val="100000"/>
              </a:lnSpc>
              <a:spcBef>
                <a:spcPts val="530"/>
              </a:spcBef>
              <a:buFont typeface="Helvetica"/>
              <a:buChar char="–"/>
              <a:tabLst>
                <a:tab pos="406400" algn="l"/>
              </a:tabLst>
            </a:pPr>
            <a:r>
              <a:rPr lang="en-CA" dirty="0">
                <a:cs typeface="Arial"/>
              </a:rPr>
              <a:t>Patient safety</a:t>
            </a:r>
            <a:r>
              <a:rPr lang="en-CA" spc="-100" dirty="0">
                <a:cs typeface="Arial"/>
              </a:rPr>
              <a:t> </a:t>
            </a:r>
            <a:r>
              <a:rPr lang="en-CA" dirty="0">
                <a:cs typeface="Arial"/>
              </a:rPr>
              <a:t>curricula,</a:t>
            </a:r>
          </a:p>
          <a:p>
            <a:pPr marL="405765" lvl="1" indent="-203200">
              <a:lnSpc>
                <a:spcPct val="100000"/>
              </a:lnSpc>
              <a:spcBef>
                <a:spcPts val="530"/>
              </a:spcBef>
              <a:buFont typeface="Helvetica"/>
              <a:buChar char="–"/>
              <a:tabLst>
                <a:tab pos="406400" algn="l"/>
              </a:tabLst>
            </a:pPr>
            <a:r>
              <a:rPr lang="en-CA" i="1" dirty="0">
                <a:cs typeface="Arial"/>
              </a:rPr>
              <a:t>Safer </a:t>
            </a:r>
            <a:r>
              <a:rPr lang="en-CA" i="1" spc="-5" dirty="0">
                <a:cs typeface="Arial"/>
              </a:rPr>
              <a:t>Healthcare Now!</a:t>
            </a:r>
            <a:r>
              <a:rPr lang="en-CA" i="1" spc="-85" dirty="0">
                <a:cs typeface="Arial"/>
              </a:rPr>
              <a:t> </a:t>
            </a:r>
            <a:r>
              <a:rPr lang="en-CA" spc="-5" dirty="0">
                <a:cs typeface="Arial"/>
              </a:rPr>
              <a:t>Campaign</a:t>
            </a:r>
            <a:endParaRPr lang="en-CA" dirty="0">
              <a:cs typeface="Arial"/>
            </a:endParaRPr>
          </a:p>
          <a:p>
            <a:pPr marL="405765" marR="454025" lvl="1" indent="-203200">
              <a:lnSpc>
                <a:spcPct val="104200"/>
              </a:lnSpc>
              <a:spcBef>
                <a:spcPts val="445"/>
              </a:spcBef>
              <a:buFont typeface="Helvetica"/>
              <a:buChar char="–"/>
              <a:tabLst>
                <a:tab pos="406400" algn="l"/>
              </a:tabLst>
            </a:pPr>
            <a:r>
              <a:rPr lang="en-CA" spc="-5" dirty="0">
                <a:cs typeface="Arial"/>
              </a:rPr>
              <a:t>National </a:t>
            </a:r>
            <a:r>
              <a:rPr lang="en-CA" dirty="0">
                <a:cs typeface="Arial"/>
              </a:rPr>
              <a:t>Patient Safety </a:t>
            </a:r>
            <a:r>
              <a:rPr lang="en-CA" spc="-5" dirty="0">
                <a:cs typeface="Arial"/>
              </a:rPr>
              <a:t>Consortium and </a:t>
            </a:r>
            <a:r>
              <a:rPr lang="en-CA" dirty="0">
                <a:cs typeface="Arial"/>
              </a:rPr>
              <a:t>a series </a:t>
            </a:r>
            <a:r>
              <a:rPr lang="en-CA" spc="-5" dirty="0">
                <a:cs typeface="Arial"/>
              </a:rPr>
              <a:t>of initiatives in </a:t>
            </a:r>
            <a:r>
              <a:rPr lang="en-CA" dirty="0">
                <a:cs typeface="Arial"/>
              </a:rPr>
              <a:t>the </a:t>
            </a:r>
            <a:r>
              <a:rPr lang="en-CA" spc="-5" dirty="0">
                <a:cs typeface="Arial"/>
              </a:rPr>
              <a:t>National </a:t>
            </a:r>
            <a:r>
              <a:rPr lang="en-CA" dirty="0">
                <a:cs typeface="Arial"/>
              </a:rPr>
              <a:t>Integrated Patient Safety Action</a:t>
            </a:r>
            <a:r>
              <a:rPr lang="en-CA" spc="-190" dirty="0">
                <a:cs typeface="Arial"/>
              </a:rPr>
              <a:t> </a:t>
            </a:r>
            <a:r>
              <a:rPr lang="en-CA" dirty="0">
                <a:cs typeface="Arial"/>
              </a:rPr>
              <a:t>Plan</a:t>
            </a:r>
          </a:p>
          <a:p>
            <a:pPr marL="177165" marR="129539" indent="-164465">
              <a:lnSpc>
                <a:spcPct val="104200"/>
              </a:lnSpc>
              <a:spcBef>
                <a:spcPts val="445"/>
              </a:spcBef>
              <a:tabLst>
                <a:tab pos="177800" algn="l"/>
              </a:tabLst>
            </a:pPr>
            <a:r>
              <a:rPr lang="en-CA" spc="-5" dirty="0"/>
              <a:t>Capacity </a:t>
            </a:r>
            <a:r>
              <a:rPr lang="en-CA" dirty="0"/>
              <a:t>for </a:t>
            </a:r>
            <a:r>
              <a:rPr lang="en-CA" spc="-5" dirty="0"/>
              <a:t>patient </a:t>
            </a:r>
            <a:r>
              <a:rPr lang="en-CA" dirty="0"/>
              <a:t>safety </a:t>
            </a:r>
            <a:r>
              <a:rPr lang="en-CA" spc="-5" dirty="0"/>
              <a:t>in many provinces has grown with </a:t>
            </a:r>
            <a:r>
              <a:rPr lang="en-CA" dirty="0"/>
              <a:t>the creation </a:t>
            </a:r>
            <a:r>
              <a:rPr lang="en-CA" spc="-5" dirty="0"/>
              <a:t>of </a:t>
            </a:r>
            <a:r>
              <a:rPr lang="en-CA" dirty="0"/>
              <a:t>Quality </a:t>
            </a:r>
            <a:r>
              <a:rPr lang="en-CA" spc="-5" dirty="0"/>
              <a:t>Councils </a:t>
            </a:r>
            <a:r>
              <a:rPr lang="en-CA" dirty="0"/>
              <a:t>that </a:t>
            </a:r>
            <a:r>
              <a:rPr lang="en-CA" spc="-5" dirty="0"/>
              <a:t>include patient </a:t>
            </a:r>
            <a:r>
              <a:rPr lang="en-CA" dirty="0"/>
              <a:t>safety </a:t>
            </a:r>
            <a:r>
              <a:rPr lang="en-CA" spc="-5" dirty="0"/>
              <a:t>as </a:t>
            </a:r>
            <a:r>
              <a:rPr lang="en-CA" dirty="0"/>
              <a:t>a key </a:t>
            </a:r>
            <a:r>
              <a:rPr lang="en-CA" spc="-5" dirty="0"/>
              <a:t>dimension of</a:t>
            </a:r>
            <a:r>
              <a:rPr lang="en-CA" spc="-75" dirty="0"/>
              <a:t> </a:t>
            </a:r>
            <a:r>
              <a:rPr lang="en-CA" spc="-20" dirty="0"/>
              <a:t>quality.</a:t>
            </a:r>
            <a:endParaRPr lang="en-CA" dirty="0"/>
          </a:p>
          <a:p>
            <a:pPr marL="177165" indent="-164465">
              <a:lnSpc>
                <a:spcPct val="100000"/>
              </a:lnSpc>
              <a:spcBef>
                <a:spcPts val="530"/>
              </a:spcBef>
              <a:tabLst>
                <a:tab pos="177800" algn="l"/>
              </a:tabLst>
            </a:pPr>
            <a:r>
              <a:rPr lang="en-CA" spc="-5" dirty="0"/>
              <a:t>Despite </a:t>
            </a:r>
            <a:r>
              <a:rPr lang="en-CA" dirty="0"/>
              <a:t>these successes, there </a:t>
            </a:r>
            <a:r>
              <a:rPr lang="en-CA" spc="-5" dirty="0"/>
              <a:t>are </a:t>
            </a:r>
            <a:r>
              <a:rPr lang="en-CA" dirty="0"/>
              <a:t>challenges that </a:t>
            </a:r>
            <a:r>
              <a:rPr lang="en-CA" spc="-5" dirty="0"/>
              <a:t>require CPSI </a:t>
            </a:r>
            <a:r>
              <a:rPr lang="en-CA" dirty="0"/>
              <a:t>to shift </a:t>
            </a:r>
            <a:r>
              <a:rPr lang="en-CA" spc="-5" dirty="0"/>
              <a:t>its</a:t>
            </a:r>
            <a:r>
              <a:rPr lang="en-CA" spc="-75" dirty="0"/>
              <a:t> </a:t>
            </a:r>
            <a:r>
              <a:rPr lang="en-CA" dirty="0"/>
              <a:t>focus:</a:t>
            </a:r>
          </a:p>
          <a:p>
            <a:pPr marL="405765" lvl="1" indent="-203200">
              <a:lnSpc>
                <a:spcPct val="100000"/>
              </a:lnSpc>
              <a:spcBef>
                <a:spcPts val="530"/>
              </a:spcBef>
              <a:buFont typeface="Helvetica"/>
              <a:buChar char="–"/>
              <a:tabLst>
                <a:tab pos="406400" algn="l"/>
              </a:tabLst>
            </a:pPr>
            <a:r>
              <a:rPr lang="en-CA" spc="-45" dirty="0">
                <a:cs typeface="Arial"/>
              </a:rPr>
              <a:t>Recent</a:t>
            </a:r>
            <a:r>
              <a:rPr lang="en-CA" spc="-95" dirty="0">
                <a:cs typeface="Arial"/>
              </a:rPr>
              <a:t> </a:t>
            </a:r>
            <a:r>
              <a:rPr lang="en-CA" spc="-45" dirty="0">
                <a:cs typeface="Arial"/>
              </a:rPr>
              <a:t>papers</a:t>
            </a:r>
            <a:r>
              <a:rPr lang="en-CA" spc="-95" dirty="0">
                <a:cs typeface="Arial"/>
              </a:rPr>
              <a:t> </a:t>
            </a:r>
            <a:r>
              <a:rPr lang="en-CA" spc="-45" dirty="0">
                <a:cs typeface="Arial"/>
              </a:rPr>
              <a:t>indicate</a:t>
            </a:r>
            <a:r>
              <a:rPr lang="en-CA" spc="-95" dirty="0">
                <a:cs typeface="Arial"/>
              </a:rPr>
              <a:t> </a:t>
            </a:r>
            <a:r>
              <a:rPr lang="en-CA" spc="-40" dirty="0">
                <a:cs typeface="Arial"/>
              </a:rPr>
              <a:t>only</a:t>
            </a:r>
            <a:r>
              <a:rPr lang="en-CA" spc="-95" dirty="0">
                <a:cs typeface="Arial"/>
              </a:rPr>
              <a:t> </a:t>
            </a:r>
            <a:r>
              <a:rPr lang="en-CA" spc="-45" dirty="0">
                <a:cs typeface="Arial"/>
              </a:rPr>
              <a:t>modest</a:t>
            </a:r>
            <a:r>
              <a:rPr lang="en-CA" spc="-95" dirty="0">
                <a:cs typeface="Arial"/>
              </a:rPr>
              <a:t> </a:t>
            </a:r>
            <a:r>
              <a:rPr lang="en-CA" spc="-50" dirty="0">
                <a:cs typeface="Arial"/>
              </a:rPr>
              <a:t>improvements</a:t>
            </a:r>
            <a:r>
              <a:rPr lang="en-CA" spc="-95" dirty="0">
                <a:cs typeface="Arial"/>
              </a:rPr>
              <a:t> </a:t>
            </a:r>
            <a:r>
              <a:rPr lang="en-CA" spc="-35" dirty="0">
                <a:cs typeface="Arial"/>
              </a:rPr>
              <a:t>and</a:t>
            </a:r>
            <a:r>
              <a:rPr lang="en-CA" spc="-95" dirty="0">
                <a:cs typeface="Arial"/>
              </a:rPr>
              <a:t> </a:t>
            </a:r>
            <a:r>
              <a:rPr lang="en-CA" spc="-45" dirty="0">
                <a:cs typeface="Arial"/>
              </a:rPr>
              <a:t>little</a:t>
            </a:r>
            <a:r>
              <a:rPr lang="en-CA" spc="-95" dirty="0">
                <a:cs typeface="Arial"/>
              </a:rPr>
              <a:t> </a:t>
            </a:r>
            <a:r>
              <a:rPr lang="en-CA" spc="-40" dirty="0">
                <a:cs typeface="Arial"/>
              </a:rPr>
              <a:t>sense</a:t>
            </a:r>
            <a:r>
              <a:rPr lang="en-CA" spc="-95" dirty="0">
                <a:cs typeface="Arial"/>
              </a:rPr>
              <a:t> </a:t>
            </a:r>
            <a:r>
              <a:rPr lang="en-CA" spc="-25" dirty="0">
                <a:cs typeface="Arial"/>
              </a:rPr>
              <a:t>of</a:t>
            </a:r>
            <a:r>
              <a:rPr lang="en-CA" spc="-95" dirty="0">
                <a:cs typeface="Arial"/>
              </a:rPr>
              <a:t> </a:t>
            </a:r>
            <a:r>
              <a:rPr lang="en-CA" spc="-45" dirty="0">
                <a:cs typeface="Arial"/>
              </a:rPr>
              <a:t>urgency</a:t>
            </a:r>
            <a:r>
              <a:rPr lang="en-CA" spc="-95" dirty="0">
                <a:cs typeface="Arial"/>
              </a:rPr>
              <a:t> </a:t>
            </a:r>
            <a:r>
              <a:rPr lang="en-CA" spc="-40" dirty="0">
                <a:cs typeface="Arial"/>
              </a:rPr>
              <a:t>about</a:t>
            </a:r>
            <a:r>
              <a:rPr lang="en-CA" spc="-95" dirty="0">
                <a:cs typeface="Arial"/>
              </a:rPr>
              <a:t> </a:t>
            </a:r>
            <a:r>
              <a:rPr lang="en-CA" spc="-45" dirty="0">
                <a:cs typeface="Arial"/>
              </a:rPr>
              <a:t>patient</a:t>
            </a:r>
            <a:r>
              <a:rPr lang="en-CA" spc="-95" dirty="0">
                <a:cs typeface="Arial"/>
              </a:rPr>
              <a:t> </a:t>
            </a:r>
            <a:r>
              <a:rPr lang="en-CA" spc="-50" dirty="0">
                <a:cs typeface="Arial"/>
              </a:rPr>
              <a:t>safety</a:t>
            </a:r>
            <a:endParaRPr lang="en-CA" dirty="0">
              <a:cs typeface="Arial"/>
            </a:endParaRPr>
          </a:p>
          <a:p>
            <a:pPr marL="405765" marR="471805" lvl="1" indent="-203200">
              <a:lnSpc>
                <a:spcPct val="104200"/>
              </a:lnSpc>
              <a:spcBef>
                <a:spcPts val="445"/>
              </a:spcBef>
              <a:buFont typeface="Helvetica"/>
              <a:buChar char="–"/>
              <a:tabLst>
                <a:tab pos="406400" algn="l"/>
              </a:tabLst>
            </a:pPr>
            <a:r>
              <a:rPr lang="en-CA" spc="-40" dirty="0">
                <a:cs typeface="Arial"/>
              </a:rPr>
              <a:t>Data</a:t>
            </a:r>
            <a:r>
              <a:rPr lang="en-CA" spc="-100" dirty="0">
                <a:cs typeface="Arial"/>
              </a:rPr>
              <a:t> </a:t>
            </a:r>
            <a:r>
              <a:rPr lang="en-CA" spc="-35" dirty="0">
                <a:cs typeface="Arial"/>
              </a:rPr>
              <a:t>are</a:t>
            </a:r>
            <a:r>
              <a:rPr lang="en-CA" spc="-100" dirty="0">
                <a:cs typeface="Arial"/>
              </a:rPr>
              <a:t> </a:t>
            </a:r>
            <a:r>
              <a:rPr lang="en-CA" spc="-45" dirty="0">
                <a:cs typeface="Arial"/>
              </a:rPr>
              <a:t>limited</a:t>
            </a:r>
            <a:r>
              <a:rPr lang="en-CA" spc="-100" dirty="0">
                <a:cs typeface="Arial"/>
              </a:rPr>
              <a:t> </a:t>
            </a:r>
            <a:r>
              <a:rPr lang="en-CA" spc="-40" dirty="0">
                <a:cs typeface="Arial"/>
              </a:rPr>
              <a:t>with</a:t>
            </a:r>
            <a:r>
              <a:rPr lang="en-CA" spc="-100" dirty="0">
                <a:cs typeface="Arial"/>
              </a:rPr>
              <a:t> </a:t>
            </a:r>
            <a:r>
              <a:rPr lang="en-CA" spc="-25" dirty="0">
                <a:cs typeface="Arial"/>
              </a:rPr>
              <a:t>no</a:t>
            </a:r>
            <a:r>
              <a:rPr lang="en-CA" spc="-100" dirty="0">
                <a:cs typeface="Arial"/>
              </a:rPr>
              <a:t> </a:t>
            </a:r>
            <a:r>
              <a:rPr lang="en-CA" spc="-45" dirty="0">
                <a:cs typeface="Arial"/>
              </a:rPr>
              <a:t>consistent</a:t>
            </a:r>
            <a:r>
              <a:rPr lang="en-CA" spc="-100" dirty="0">
                <a:cs typeface="Arial"/>
              </a:rPr>
              <a:t> </a:t>
            </a:r>
            <a:r>
              <a:rPr lang="en-CA" dirty="0">
                <a:cs typeface="Arial"/>
              </a:rPr>
              <a:t>/</a:t>
            </a:r>
            <a:r>
              <a:rPr lang="en-CA" spc="-100" dirty="0">
                <a:cs typeface="Arial"/>
              </a:rPr>
              <a:t> </a:t>
            </a:r>
            <a:r>
              <a:rPr lang="en-CA" spc="-50" dirty="0">
                <a:cs typeface="Arial"/>
              </a:rPr>
              <a:t>comprehensive</a:t>
            </a:r>
            <a:r>
              <a:rPr lang="en-CA" spc="-100" dirty="0">
                <a:cs typeface="Arial"/>
              </a:rPr>
              <a:t> </a:t>
            </a:r>
            <a:r>
              <a:rPr lang="en-CA" spc="-45" dirty="0">
                <a:cs typeface="Arial"/>
              </a:rPr>
              <a:t>approach</a:t>
            </a:r>
            <a:r>
              <a:rPr lang="en-CA" spc="-100" dirty="0">
                <a:cs typeface="Arial"/>
              </a:rPr>
              <a:t> </a:t>
            </a:r>
            <a:r>
              <a:rPr lang="en-CA" spc="-25" dirty="0">
                <a:cs typeface="Arial"/>
              </a:rPr>
              <a:t>to</a:t>
            </a:r>
            <a:r>
              <a:rPr lang="en-CA" spc="-100" dirty="0">
                <a:cs typeface="Arial"/>
              </a:rPr>
              <a:t> </a:t>
            </a:r>
            <a:r>
              <a:rPr lang="en-CA" spc="-45" dirty="0">
                <a:cs typeface="Arial"/>
              </a:rPr>
              <a:t>assessing</a:t>
            </a:r>
            <a:r>
              <a:rPr lang="en-CA" spc="-100" dirty="0">
                <a:cs typeface="Arial"/>
              </a:rPr>
              <a:t> </a:t>
            </a:r>
            <a:r>
              <a:rPr lang="en-CA" spc="-35" dirty="0">
                <a:cs typeface="Arial"/>
              </a:rPr>
              <a:t>the</a:t>
            </a:r>
            <a:r>
              <a:rPr lang="en-CA" spc="-100" dirty="0">
                <a:cs typeface="Arial"/>
              </a:rPr>
              <a:t> </a:t>
            </a:r>
            <a:r>
              <a:rPr lang="en-CA" spc="-45" dirty="0">
                <a:cs typeface="Arial"/>
              </a:rPr>
              <a:t>magnitude</a:t>
            </a:r>
            <a:r>
              <a:rPr lang="en-CA" spc="-100" dirty="0">
                <a:cs typeface="Arial"/>
              </a:rPr>
              <a:t> </a:t>
            </a:r>
            <a:r>
              <a:rPr lang="en-CA" spc="-50" dirty="0">
                <a:cs typeface="Arial"/>
              </a:rPr>
              <a:t>of harm</a:t>
            </a:r>
            <a:endParaRPr lang="en-CA" dirty="0">
              <a:cs typeface="Arial"/>
            </a:endParaRPr>
          </a:p>
          <a:p>
            <a:pPr marL="177165" marR="456565" indent="-164465">
              <a:lnSpc>
                <a:spcPct val="104200"/>
              </a:lnSpc>
              <a:spcBef>
                <a:spcPts val="445"/>
              </a:spcBef>
              <a:tabLst>
                <a:tab pos="177800" algn="l"/>
              </a:tabLst>
            </a:pPr>
            <a:r>
              <a:rPr lang="en-CA" spc="-5" dirty="0"/>
              <a:t>No one has </a:t>
            </a:r>
            <a:r>
              <a:rPr lang="en-CA" dirty="0"/>
              <a:t>cracked the code </a:t>
            </a:r>
            <a:r>
              <a:rPr lang="en-CA" spc="-5" dirty="0"/>
              <a:t>on patient </a:t>
            </a:r>
            <a:r>
              <a:rPr lang="en-CA" dirty="0"/>
              <a:t>safety </a:t>
            </a:r>
            <a:r>
              <a:rPr lang="en-CA" spc="-5" dirty="0"/>
              <a:t>internationally although </a:t>
            </a:r>
            <a:r>
              <a:rPr lang="en-CA" dirty="0"/>
              <a:t>a few </a:t>
            </a:r>
            <a:r>
              <a:rPr lang="en-CA" spc="-5" dirty="0"/>
              <a:t>approaches </a:t>
            </a:r>
            <a:r>
              <a:rPr lang="en-CA" dirty="0"/>
              <a:t>show</a:t>
            </a:r>
            <a:r>
              <a:rPr lang="en-CA" spc="-100" dirty="0"/>
              <a:t> </a:t>
            </a:r>
            <a:r>
              <a:rPr lang="en-CA" spc="-5" dirty="0"/>
              <a:t>promise:</a:t>
            </a:r>
            <a:endParaRPr lang="en-CA" dirty="0"/>
          </a:p>
          <a:p>
            <a:pPr marL="405765" lvl="1" indent="-203200">
              <a:lnSpc>
                <a:spcPct val="100000"/>
              </a:lnSpc>
              <a:spcBef>
                <a:spcPts val="530"/>
              </a:spcBef>
              <a:buFont typeface="Helvetica"/>
              <a:buChar char="–"/>
              <a:tabLst>
                <a:tab pos="406400" algn="l"/>
              </a:tabLst>
            </a:pPr>
            <a:r>
              <a:rPr lang="en-CA" spc="-5" dirty="0">
                <a:cs typeface="Arial"/>
              </a:rPr>
              <a:t>Scotland’s </a:t>
            </a:r>
            <a:r>
              <a:rPr lang="en-CA" dirty="0">
                <a:cs typeface="Arial"/>
              </a:rPr>
              <a:t>strong </a:t>
            </a:r>
            <a:r>
              <a:rPr lang="en-CA" spc="-5" dirty="0">
                <a:cs typeface="Arial"/>
              </a:rPr>
              <a:t>political </a:t>
            </a:r>
            <a:r>
              <a:rPr lang="en-CA" dirty="0">
                <a:cs typeface="Arial"/>
              </a:rPr>
              <a:t>commitment </a:t>
            </a:r>
            <a:r>
              <a:rPr lang="en-CA" spc="-5" dirty="0">
                <a:cs typeface="Arial"/>
              </a:rPr>
              <a:t>and </a:t>
            </a:r>
            <a:r>
              <a:rPr lang="en-CA" dirty="0">
                <a:cs typeface="Arial"/>
              </a:rPr>
              <a:t>focus </a:t>
            </a:r>
            <a:r>
              <a:rPr lang="en-CA" spc="-5" dirty="0">
                <a:cs typeface="Arial"/>
              </a:rPr>
              <a:t>on </a:t>
            </a:r>
            <a:r>
              <a:rPr lang="en-CA" dirty="0">
                <a:cs typeface="Arial"/>
              </a:rPr>
              <a:t>a few</a:t>
            </a:r>
            <a:r>
              <a:rPr lang="en-CA" spc="-65" dirty="0">
                <a:cs typeface="Arial"/>
              </a:rPr>
              <a:t> </a:t>
            </a:r>
            <a:r>
              <a:rPr lang="en-CA" spc="-5" dirty="0">
                <a:cs typeface="Arial"/>
              </a:rPr>
              <a:t>priorities</a:t>
            </a:r>
            <a:endParaRPr lang="en-CA" dirty="0">
              <a:cs typeface="Arial"/>
            </a:endParaRPr>
          </a:p>
          <a:p>
            <a:pPr marL="405765" lvl="1" indent="-203200">
              <a:lnSpc>
                <a:spcPct val="100000"/>
              </a:lnSpc>
              <a:spcBef>
                <a:spcPts val="530"/>
              </a:spcBef>
              <a:buFont typeface="Helvetica"/>
              <a:buChar char="–"/>
              <a:tabLst>
                <a:tab pos="406400" algn="l"/>
              </a:tabLst>
            </a:pPr>
            <a:r>
              <a:rPr lang="en-CA" spc="-5" dirty="0">
                <a:cs typeface="Arial"/>
              </a:rPr>
              <a:t>U.S. regulatory and payment</a:t>
            </a:r>
            <a:r>
              <a:rPr lang="en-CA" spc="-80" dirty="0">
                <a:cs typeface="Arial"/>
              </a:rPr>
              <a:t> </a:t>
            </a:r>
            <a:r>
              <a:rPr lang="en-CA" spc="-5" dirty="0">
                <a:cs typeface="Arial"/>
              </a:rPr>
              <a:t>incentives/disincentives</a:t>
            </a:r>
            <a:endParaRPr lang="en-CA" dirty="0">
              <a:cs typeface="Arial"/>
            </a:endParaRPr>
          </a:p>
          <a:p>
            <a:pPr marL="405765" lvl="1" indent="-203200">
              <a:lnSpc>
                <a:spcPct val="100000"/>
              </a:lnSpc>
              <a:spcBef>
                <a:spcPts val="530"/>
              </a:spcBef>
              <a:buFont typeface="Helvetica"/>
              <a:buChar char="–"/>
              <a:tabLst>
                <a:tab pos="406400" algn="l"/>
              </a:tabLst>
            </a:pPr>
            <a:r>
              <a:rPr lang="en-CA" spc="-5" dirty="0">
                <a:cs typeface="Arial"/>
              </a:rPr>
              <a:t>UK Measuring and Monitoring of</a:t>
            </a:r>
            <a:r>
              <a:rPr lang="en-CA" spc="-70" dirty="0">
                <a:cs typeface="Arial"/>
              </a:rPr>
              <a:t> </a:t>
            </a:r>
            <a:r>
              <a:rPr lang="en-CA" dirty="0">
                <a:cs typeface="Arial"/>
              </a:rPr>
              <a:t>Safety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6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72BD-AD57-B64D-B4FE-02F393171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CA" dirty="0">
                <a:cs typeface="Arial"/>
              </a:rPr>
              <a:t>Patient</a:t>
            </a:r>
            <a:r>
              <a:rPr lang="en-CA" spc="-55" dirty="0">
                <a:cs typeface="Arial"/>
              </a:rPr>
              <a:t> </a:t>
            </a:r>
            <a:r>
              <a:rPr lang="en-CA" dirty="0">
                <a:cs typeface="Arial"/>
              </a:rPr>
              <a:t>Safety A Bold </a:t>
            </a:r>
            <a:r>
              <a:rPr lang="en-CA" spc="-5" dirty="0">
                <a:cs typeface="Arial"/>
              </a:rPr>
              <a:t>New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2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2A0E-9564-184E-9318-332D512C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pc="25" dirty="0"/>
              <a:t>A </a:t>
            </a:r>
            <a:r>
              <a:rPr lang="en-CA" spc="5" dirty="0"/>
              <a:t>Different </a:t>
            </a:r>
            <a:r>
              <a:rPr lang="en-CA" spc="15" dirty="0"/>
              <a:t>Theory </a:t>
            </a:r>
            <a:r>
              <a:rPr lang="en-CA" spc="10" dirty="0"/>
              <a:t>of</a:t>
            </a:r>
            <a:r>
              <a:rPr lang="en-CA" spc="-120" dirty="0"/>
              <a:t> </a:t>
            </a:r>
            <a:r>
              <a:rPr lang="en-CA" spc="10" dirty="0"/>
              <a:t>Change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801F8-4CC4-4541-8A2F-43EB917B4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7165" marR="106680" indent="-164465">
              <a:lnSpc>
                <a:spcPct val="104200"/>
              </a:lnSpc>
              <a:spcBef>
                <a:spcPts val="20"/>
              </a:spcBef>
              <a:tabLst>
                <a:tab pos="177800" algn="l"/>
              </a:tabLst>
            </a:pPr>
            <a:r>
              <a:rPr lang="en-CA" dirty="0"/>
              <a:t>The </a:t>
            </a:r>
            <a:r>
              <a:rPr lang="en-CA" spc="-5" dirty="0"/>
              <a:t>last decade has </a:t>
            </a:r>
            <a:r>
              <a:rPr lang="en-CA" dirty="0"/>
              <a:t>shown that the </a:t>
            </a:r>
            <a:r>
              <a:rPr lang="en-CA" spc="-5" dirty="0"/>
              <a:t>development and dissemination of </a:t>
            </a:r>
            <a:r>
              <a:rPr lang="en-CA" dirty="0"/>
              <a:t>knowledge </a:t>
            </a:r>
            <a:r>
              <a:rPr lang="en-CA" spc="-5" dirty="0"/>
              <a:t>and </a:t>
            </a:r>
            <a:r>
              <a:rPr lang="en-CA" dirty="0"/>
              <a:t>tools to support </a:t>
            </a:r>
            <a:r>
              <a:rPr lang="en-CA" spc="-5" dirty="0"/>
              <a:t>patient </a:t>
            </a:r>
            <a:r>
              <a:rPr lang="en-CA" dirty="0"/>
              <a:t>safety </a:t>
            </a:r>
            <a:r>
              <a:rPr lang="en-CA" spc="-5" dirty="0"/>
              <a:t>improvement was necessary but insufficient </a:t>
            </a:r>
            <a:r>
              <a:rPr lang="en-CA" dirty="0"/>
              <a:t>to </a:t>
            </a:r>
            <a:r>
              <a:rPr lang="en-CA" spc="-5" dirty="0"/>
              <a:t>drive </a:t>
            </a:r>
            <a:r>
              <a:rPr lang="en-CA" dirty="0"/>
              <a:t>sustainable</a:t>
            </a:r>
            <a:r>
              <a:rPr lang="en-CA" spc="-100" dirty="0"/>
              <a:t> </a:t>
            </a:r>
            <a:r>
              <a:rPr lang="en-CA" dirty="0"/>
              <a:t>change.</a:t>
            </a:r>
          </a:p>
          <a:p>
            <a:pPr marL="177165" marR="5080" indent="-164465">
              <a:lnSpc>
                <a:spcPct val="104200"/>
              </a:lnSpc>
              <a:spcBef>
                <a:spcPts val="450"/>
              </a:spcBef>
              <a:tabLst>
                <a:tab pos="177800" algn="l"/>
              </a:tabLst>
            </a:pPr>
            <a:r>
              <a:rPr lang="en-CA" dirty="0"/>
              <a:t>A shift </a:t>
            </a:r>
            <a:r>
              <a:rPr lang="en-CA" spc="-5" dirty="0"/>
              <a:t>is needed </a:t>
            </a:r>
            <a:r>
              <a:rPr lang="en-CA" dirty="0"/>
              <a:t>from a </a:t>
            </a:r>
            <a:r>
              <a:rPr lang="en-CA" spc="-5" dirty="0"/>
              <a:t>pure “push” model </a:t>
            </a:r>
            <a:r>
              <a:rPr lang="en-CA" dirty="0"/>
              <a:t>to </a:t>
            </a:r>
            <a:r>
              <a:rPr lang="en-CA" spc="-5" dirty="0"/>
              <a:t>one </a:t>
            </a:r>
            <a:r>
              <a:rPr lang="en-CA" dirty="0"/>
              <a:t>that </a:t>
            </a:r>
            <a:r>
              <a:rPr lang="en-CA" spc="-5" dirty="0"/>
              <a:t>has both “push” and “pull” dimensions; CPSI will “push” more </a:t>
            </a:r>
            <a:r>
              <a:rPr lang="en-CA" dirty="0"/>
              <a:t>strategically </a:t>
            </a:r>
            <a:r>
              <a:rPr lang="en-CA" spc="-5" dirty="0"/>
              <a:t>by </a:t>
            </a:r>
            <a:r>
              <a:rPr lang="en-CA" dirty="0"/>
              <a:t>focussing </a:t>
            </a:r>
            <a:r>
              <a:rPr lang="en-CA" spc="-5" dirty="0"/>
              <a:t>on </a:t>
            </a:r>
            <a:r>
              <a:rPr lang="en-CA" dirty="0"/>
              <a:t>system change, </a:t>
            </a:r>
            <a:r>
              <a:rPr lang="en-CA" spc="-5" dirty="0"/>
              <a:t>but will also </a:t>
            </a:r>
            <a:r>
              <a:rPr lang="en-CA" dirty="0"/>
              <a:t>create </a:t>
            </a:r>
            <a:r>
              <a:rPr lang="en-CA" spc="-5" dirty="0"/>
              <a:t>“pull” by raising </a:t>
            </a:r>
            <a:r>
              <a:rPr lang="en-CA" dirty="0"/>
              <a:t>the </a:t>
            </a:r>
            <a:r>
              <a:rPr lang="en-CA" spc="-5" dirty="0"/>
              <a:t>profile of patient </a:t>
            </a:r>
            <a:r>
              <a:rPr lang="en-CA" spc="-20" dirty="0"/>
              <a:t>safety, </a:t>
            </a:r>
            <a:r>
              <a:rPr lang="en-CA" dirty="0"/>
              <a:t>setting targets, securing </a:t>
            </a:r>
            <a:r>
              <a:rPr lang="en-CA" spc="-5" dirty="0"/>
              <a:t>greater </a:t>
            </a:r>
            <a:r>
              <a:rPr lang="en-CA" dirty="0"/>
              <a:t>commitment from </a:t>
            </a:r>
            <a:r>
              <a:rPr lang="en-CA" spc="-5" dirty="0"/>
              <a:t>everyone, and reporting </a:t>
            </a:r>
            <a:r>
              <a:rPr lang="en-CA" dirty="0"/>
              <a:t>to</a:t>
            </a:r>
            <a:r>
              <a:rPr lang="en-CA" spc="-80" dirty="0"/>
              <a:t> </a:t>
            </a:r>
            <a:r>
              <a:rPr lang="en-CA" spc="-5" dirty="0"/>
              <a:t>Canadians.</a:t>
            </a:r>
            <a:endParaRPr lang="en-CA" dirty="0"/>
          </a:p>
          <a:p>
            <a:pPr marL="177165" marR="311150" indent="-164465">
              <a:lnSpc>
                <a:spcPct val="104200"/>
              </a:lnSpc>
              <a:spcBef>
                <a:spcPts val="450"/>
              </a:spcBef>
              <a:tabLst>
                <a:tab pos="177800" algn="l"/>
              </a:tabLst>
            </a:pPr>
            <a:r>
              <a:rPr lang="en-CA" dirty="0"/>
              <a:t>Support </a:t>
            </a:r>
            <a:r>
              <a:rPr lang="en-CA" spc="-5" dirty="0"/>
              <a:t>is needed </a:t>
            </a:r>
            <a:r>
              <a:rPr lang="en-CA" dirty="0"/>
              <a:t>for successful </a:t>
            </a:r>
            <a:r>
              <a:rPr lang="en-CA" spc="-5" dirty="0"/>
              <a:t>implementation of measurable, </a:t>
            </a:r>
            <a:r>
              <a:rPr lang="en-CA" dirty="0"/>
              <a:t>sustainable </a:t>
            </a:r>
            <a:r>
              <a:rPr lang="en-CA" spc="-5" dirty="0"/>
              <a:t>patient </a:t>
            </a:r>
            <a:r>
              <a:rPr lang="en-CA" dirty="0"/>
              <a:t>safety </a:t>
            </a:r>
            <a:r>
              <a:rPr lang="en-CA" spc="-5" dirty="0"/>
              <a:t>improvement and initiatives need </a:t>
            </a:r>
            <a:r>
              <a:rPr lang="en-CA" dirty="0"/>
              <a:t>to </a:t>
            </a:r>
            <a:r>
              <a:rPr lang="en-CA" spc="-5" dirty="0"/>
              <a:t>be evaluated </a:t>
            </a:r>
            <a:r>
              <a:rPr lang="en-CA" dirty="0"/>
              <a:t>to </a:t>
            </a:r>
            <a:r>
              <a:rPr lang="en-CA" spc="-5" dirty="0"/>
              <a:t>demonstrate what</a:t>
            </a:r>
            <a:r>
              <a:rPr lang="en-CA" spc="-65" dirty="0"/>
              <a:t> </a:t>
            </a:r>
            <a:r>
              <a:rPr lang="en-CA" spc="-5" dirty="0"/>
              <a:t>works.</a:t>
            </a:r>
            <a:endParaRPr lang="en-CA" dirty="0"/>
          </a:p>
          <a:p>
            <a:pPr marL="177165" marR="884555" indent="-164465">
              <a:lnSpc>
                <a:spcPct val="104200"/>
              </a:lnSpc>
              <a:spcBef>
                <a:spcPts val="450"/>
              </a:spcBef>
              <a:tabLst>
                <a:tab pos="177800" algn="l"/>
              </a:tabLst>
            </a:pPr>
            <a:r>
              <a:rPr lang="en-CA" dirty="0"/>
              <a:t>The </a:t>
            </a:r>
            <a:r>
              <a:rPr lang="en-CA" spc="-5" dirty="0"/>
              <a:t>evidence of what works needs </a:t>
            </a:r>
            <a:r>
              <a:rPr lang="en-CA" dirty="0"/>
              <a:t>to </a:t>
            </a:r>
            <a:r>
              <a:rPr lang="en-CA" spc="-5" dirty="0"/>
              <a:t>be </a:t>
            </a:r>
            <a:r>
              <a:rPr lang="en-CA" dirty="0"/>
              <a:t>translated </a:t>
            </a:r>
            <a:r>
              <a:rPr lang="en-CA" spc="-5" dirty="0"/>
              <a:t>into </a:t>
            </a:r>
            <a:r>
              <a:rPr lang="en-CA" dirty="0"/>
              <a:t>standard </a:t>
            </a:r>
            <a:r>
              <a:rPr lang="en-CA" spc="-5" dirty="0"/>
              <a:t>practices </a:t>
            </a:r>
            <a:r>
              <a:rPr lang="en-CA" dirty="0"/>
              <a:t>for </a:t>
            </a:r>
            <a:r>
              <a:rPr lang="en-CA" spc="-5" dirty="0"/>
              <a:t>practitioners and providers at all levels of </a:t>
            </a:r>
            <a:r>
              <a:rPr lang="en-CA" dirty="0"/>
              <a:t>the </a:t>
            </a:r>
            <a:r>
              <a:rPr lang="en-CA" spc="-5" dirty="0"/>
              <a:t>health</a:t>
            </a:r>
            <a:r>
              <a:rPr lang="en-CA" spc="-65" dirty="0"/>
              <a:t> </a:t>
            </a:r>
            <a:r>
              <a:rPr lang="en-CA" dirty="0"/>
              <a:t>system.</a:t>
            </a:r>
          </a:p>
          <a:p>
            <a:pPr marL="177165" marR="1066165" indent="-164465">
              <a:lnSpc>
                <a:spcPct val="104200"/>
              </a:lnSpc>
              <a:spcBef>
                <a:spcPts val="450"/>
              </a:spcBef>
              <a:tabLst>
                <a:tab pos="177800" algn="l"/>
              </a:tabLst>
            </a:pPr>
            <a:r>
              <a:rPr lang="en-CA" dirty="0"/>
              <a:t>These </a:t>
            </a:r>
            <a:r>
              <a:rPr lang="en-CA" spc="-5" dirty="0"/>
              <a:t>best practices </a:t>
            </a:r>
            <a:r>
              <a:rPr lang="en-CA" dirty="0"/>
              <a:t>can then </a:t>
            </a:r>
            <a:r>
              <a:rPr lang="en-CA" spc="-5" dirty="0"/>
              <a:t>be incorporated into </a:t>
            </a:r>
            <a:r>
              <a:rPr lang="en-CA" dirty="0"/>
              <a:t>a </a:t>
            </a:r>
            <a:r>
              <a:rPr lang="en-CA" spc="-5" dirty="0"/>
              <a:t>more robust </a:t>
            </a:r>
            <a:r>
              <a:rPr lang="en-CA" dirty="0"/>
              <a:t>system </a:t>
            </a:r>
            <a:r>
              <a:rPr lang="en-CA" spc="-5" dirty="0"/>
              <a:t>of </a:t>
            </a:r>
            <a:r>
              <a:rPr lang="en-CA" dirty="0"/>
              <a:t>commitment, </a:t>
            </a:r>
            <a:r>
              <a:rPr lang="en-CA" spc="-5" dirty="0"/>
              <a:t>responsibility and expectations </a:t>
            </a:r>
            <a:r>
              <a:rPr lang="en-CA" dirty="0"/>
              <a:t>for </a:t>
            </a:r>
            <a:r>
              <a:rPr lang="en-CA" spc="-5" dirty="0"/>
              <a:t>patient </a:t>
            </a:r>
            <a:r>
              <a:rPr lang="en-CA" dirty="0"/>
              <a:t>safety </a:t>
            </a:r>
            <a:r>
              <a:rPr lang="en-CA" spc="-5" dirty="0"/>
              <a:t>in</a:t>
            </a:r>
            <a:r>
              <a:rPr lang="en-CA" spc="-75" dirty="0"/>
              <a:t> </a:t>
            </a:r>
            <a:r>
              <a:rPr lang="en-CA" spc="-5" dirty="0"/>
              <a:t>Canada.</a:t>
            </a:r>
            <a:endParaRPr lang="en-CA" dirty="0"/>
          </a:p>
          <a:p>
            <a:pPr marL="177165" marR="38735" indent="-164465">
              <a:lnSpc>
                <a:spcPct val="104200"/>
              </a:lnSpc>
              <a:spcBef>
                <a:spcPts val="450"/>
              </a:spcBef>
              <a:tabLst>
                <a:tab pos="177800" algn="l"/>
              </a:tabLst>
            </a:pPr>
            <a:r>
              <a:rPr lang="en-CA" spc="-5" dirty="0"/>
              <a:t>Demonstrating what works and </a:t>
            </a:r>
            <a:r>
              <a:rPr lang="en-CA" dirty="0"/>
              <a:t>strengthening commitment </a:t>
            </a:r>
            <a:r>
              <a:rPr lang="en-CA" spc="-5" dirty="0"/>
              <a:t>requires </a:t>
            </a:r>
            <a:r>
              <a:rPr lang="en-CA" dirty="0"/>
              <a:t>a focus </a:t>
            </a:r>
            <a:r>
              <a:rPr lang="en-CA" spc="-5" dirty="0"/>
              <a:t>on partners with </a:t>
            </a:r>
            <a:r>
              <a:rPr lang="en-CA" dirty="0"/>
              <a:t>concrete commitment to </a:t>
            </a:r>
            <a:r>
              <a:rPr lang="en-CA" spc="-5" dirty="0"/>
              <a:t>implementation and</a:t>
            </a:r>
            <a:r>
              <a:rPr lang="en-CA" spc="-90" dirty="0"/>
              <a:t> </a:t>
            </a:r>
            <a:r>
              <a:rPr lang="en-CA" spc="-5" dirty="0"/>
              <a:t>evaluation.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5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7F6F-87CA-B644-B5F0-5D8EBBD1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pc="10" dirty="0"/>
              <a:t>Mechanisms to </a:t>
            </a:r>
            <a:r>
              <a:rPr lang="en-CA" spc="15" dirty="0"/>
              <a:t>Execute </a:t>
            </a:r>
            <a:r>
              <a:rPr lang="en-CA" spc="10" dirty="0"/>
              <a:t>the </a:t>
            </a:r>
            <a:r>
              <a:rPr lang="en-CA" spc="15" dirty="0"/>
              <a:t>New</a:t>
            </a:r>
            <a:r>
              <a:rPr lang="en-CA" spc="-20" dirty="0"/>
              <a:t> </a:t>
            </a:r>
            <a:r>
              <a:rPr lang="en-CA" spc="10" dirty="0"/>
              <a:t>Strategy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AB2DA-A8B1-5B4D-8F85-A119BAAB8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7165" marR="287655" indent="-164465">
              <a:lnSpc>
                <a:spcPct val="104200"/>
              </a:lnSpc>
              <a:spcBef>
                <a:spcPts val="20"/>
              </a:spcBef>
              <a:tabLst>
                <a:tab pos="177800" algn="l"/>
              </a:tabLst>
            </a:pPr>
            <a:r>
              <a:rPr lang="en-CA" b="1" dirty="0"/>
              <a:t>Implement </a:t>
            </a:r>
            <a:r>
              <a:rPr lang="en-CA" dirty="0"/>
              <a:t>– Implement safety </a:t>
            </a:r>
            <a:r>
              <a:rPr lang="en-CA" spc="-5" dirty="0"/>
              <a:t>improvement projects in priority areas </a:t>
            </a:r>
            <a:r>
              <a:rPr lang="en-CA" dirty="0"/>
              <a:t>to </a:t>
            </a:r>
            <a:r>
              <a:rPr lang="en-CA" spc="-5" dirty="0"/>
              <a:t>demonstrate what</a:t>
            </a:r>
            <a:r>
              <a:rPr lang="en-CA" spc="-100" dirty="0"/>
              <a:t> </a:t>
            </a:r>
            <a:r>
              <a:rPr lang="en-CA" spc="-5" dirty="0"/>
              <a:t>works</a:t>
            </a:r>
            <a:endParaRPr lang="en-CA" dirty="0"/>
          </a:p>
          <a:p>
            <a:pPr marL="177165" indent="-164465">
              <a:lnSpc>
                <a:spcPct val="100000"/>
              </a:lnSpc>
              <a:spcBef>
                <a:spcPts val="530"/>
              </a:spcBef>
              <a:tabLst>
                <a:tab pos="177800" algn="l"/>
              </a:tabLst>
            </a:pPr>
            <a:r>
              <a:rPr lang="en-CA" b="1" dirty="0"/>
              <a:t>Evaluate </a:t>
            </a:r>
            <a:r>
              <a:rPr lang="en-CA" dirty="0"/>
              <a:t>– Embed </a:t>
            </a:r>
            <a:r>
              <a:rPr lang="en-CA" spc="-5" dirty="0"/>
              <a:t>evaluation in all CPSI activities </a:t>
            </a:r>
            <a:r>
              <a:rPr lang="en-CA" dirty="0"/>
              <a:t>to </a:t>
            </a:r>
            <a:r>
              <a:rPr lang="en-CA" spc="-5" dirty="0"/>
              <a:t>assemble evidence of what</a:t>
            </a:r>
            <a:r>
              <a:rPr lang="en-CA" spc="-65" dirty="0"/>
              <a:t> </a:t>
            </a:r>
            <a:r>
              <a:rPr lang="en-CA" spc="-5" dirty="0"/>
              <a:t>works</a:t>
            </a:r>
            <a:endParaRPr lang="en-CA" dirty="0"/>
          </a:p>
          <a:p>
            <a:pPr marL="177165" marR="5080" indent="-164465">
              <a:lnSpc>
                <a:spcPct val="104200"/>
              </a:lnSpc>
              <a:spcBef>
                <a:spcPts val="445"/>
              </a:spcBef>
              <a:tabLst>
                <a:tab pos="177800" algn="l"/>
              </a:tabLst>
            </a:pPr>
            <a:r>
              <a:rPr lang="en-CA" b="1" dirty="0"/>
              <a:t>Share with Purpose </a:t>
            </a:r>
            <a:r>
              <a:rPr lang="en-CA" dirty="0"/>
              <a:t>– </a:t>
            </a:r>
            <a:r>
              <a:rPr lang="en-CA" spc="-5" dirty="0"/>
              <a:t>Develop </a:t>
            </a:r>
            <a:r>
              <a:rPr lang="en-CA" dirty="0"/>
              <a:t>concrete strategies to share </a:t>
            </a:r>
            <a:r>
              <a:rPr lang="en-CA" spc="-5" dirty="0"/>
              <a:t>evidence and improvement </a:t>
            </a:r>
            <a:r>
              <a:rPr lang="en-CA" dirty="0"/>
              <a:t>knowledge</a:t>
            </a:r>
          </a:p>
          <a:p>
            <a:pPr marL="177165" marR="681355" indent="-164465">
              <a:lnSpc>
                <a:spcPct val="104200"/>
              </a:lnSpc>
              <a:spcBef>
                <a:spcPts val="445"/>
              </a:spcBef>
              <a:tabLst>
                <a:tab pos="177800" algn="l"/>
              </a:tabLst>
            </a:pPr>
            <a:r>
              <a:rPr lang="en-CA" b="1" spc="-5" dirty="0"/>
              <a:t>Raise the </a:t>
            </a:r>
            <a:r>
              <a:rPr lang="en-CA" b="1" dirty="0"/>
              <a:t>Profile </a:t>
            </a:r>
            <a:r>
              <a:rPr lang="en-CA" dirty="0"/>
              <a:t>– Increase the </a:t>
            </a:r>
            <a:r>
              <a:rPr lang="en-CA" spc="-5" dirty="0"/>
              <a:t>profile of patient </a:t>
            </a:r>
            <a:r>
              <a:rPr lang="en-CA" dirty="0"/>
              <a:t>safety to </a:t>
            </a:r>
            <a:r>
              <a:rPr lang="en-CA" spc="-5" dirty="0"/>
              <a:t>raise expectations </a:t>
            </a:r>
            <a:r>
              <a:rPr lang="en-CA" dirty="0"/>
              <a:t>for </a:t>
            </a:r>
            <a:r>
              <a:rPr lang="en-CA" spc="-5" dirty="0"/>
              <a:t>improvement</a:t>
            </a:r>
            <a:endParaRPr lang="en-CA" dirty="0"/>
          </a:p>
          <a:p>
            <a:pPr marL="177165" marR="692150" indent="-164465">
              <a:lnSpc>
                <a:spcPct val="104200"/>
              </a:lnSpc>
              <a:spcBef>
                <a:spcPts val="445"/>
              </a:spcBef>
              <a:tabLst>
                <a:tab pos="177800" algn="l"/>
              </a:tabLst>
            </a:pPr>
            <a:r>
              <a:rPr lang="en-CA" b="1" spc="-15" dirty="0"/>
              <a:t>Transparency </a:t>
            </a:r>
            <a:r>
              <a:rPr lang="en-CA" dirty="0"/>
              <a:t>– </a:t>
            </a:r>
            <a:r>
              <a:rPr lang="en-CA" spc="-5" dirty="0"/>
              <a:t>Develop </a:t>
            </a:r>
            <a:r>
              <a:rPr lang="en-CA" dirty="0"/>
              <a:t>a comprehensive framework that </a:t>
            </a:r>
            <a:r>
              <a:rPr lang="en-CA" spc="-5" dirty="0"/>
              <a:t>addresses rights and obligations </a:t>
            </a:r>
            <a:r>
              <a:rPr lang="en-CA" dirty="0"/>
              <a:t>for transparency </a:t>
            </a:r>
            <a:r>
              <a:rPr lang="en-CA" spc="-5" dirty="0"/>
              <a:t>at all</a:t>
            </a:r>
            <a:r>
              <a:rPr lang="en-CA" spc="-90" dirty="0"/>
              <a:t> </a:t>
            </a:r>
            <a:r>
              <a:rPr lang="en-CA" spc="-5" dirty="0"/>
              <a:t>levels</a:t>
            </a:r>
            <a:endParaRPr lang="en-CA" dirty="0"/>
          </a:p>
          <a:p>
            <a:pPr marL="177165" marR="876300" indent="-164465">
              <a:lnSpc>
                <a:spcPct val="104200"/>
              </a:lnSpc>
              <a:spcBef>
                <a:spcPts val="445"/>
              </a:spcBef>
              <a:tabLst>
                <a:tab pos="177800" algn="l"/>
              </a:tabLst>
            </a:pPr>
            <a:r>
              <a:rPr lang="en-CA" b="1" spc="-5" dirty="0"/>
              <a:t>Commitment </a:t>
            </a:r>
            <a:r>
              <a:rPr lang="en-CA" dirty="0"/>
              <a:t>– Strengthen commitment to safe care through </a:t>
            </a:r>
            <a:r>
              <a:rPr lang="en-CA" spc="-25" dirty="0"/>
              <a:t>policy, </a:t>
            </a:r>
            <a:r>
              <a:rPr lang="en-CA" spc="-5" dirty="0"/>
              <a:t>regulation and</a:t>
            </a:r>
            <a:r>
              <a:rPr lang="en-CA" spc="-100" dirty="0"/>
              <a:t> </a:t>
            </a:r>
            <a:r>
              <a:rPr lang="en-CA" spc="-5" dirty="0"/>
              <a:t>accreditation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714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242B4A4-2DC4-4A3C-8B89-89B2B6330095}" vid="{BF7C0259-5E59-4099-9CB6-4781667A421D}"/>
    </a:ext>
  </a:extLst>
</a:theme>
</file>

<file path=ppt/theme/theme2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242B4A4-2DC4-4A3C-8B89-89B2B6330095}" vid="{53788DB3-368E-41D2-AA92-B00E7E265E5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242B4A4-2DC4-4A3C-8B89-89B2B6330095}" vid="{ED840E41-FC40-443B-8BB6-270089AB123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2E8D91EC45704BB7E23DE1DEDA6C09" ma:contentTypeVersion="1" ma:contentTypeDescription="Create a new document." ma:contentTypeScope="" ma:versionID="4244053fc0dbcfd2a32658c3e5aa87d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655960-B5CF-4385-A0A5-82B28A96BE28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3c5f363f-480b-4888-aee0-1cbb3521f647"/>
    <ds:schemaRef ds:uri="http://purl.org/dc/terms/"/>
    <ds:schemaRef ds:uri="http://schemas.microsoft.com/office/infopath/2007/PartnerControls"/>
    <ds:schemaRef ds:uri="5cc722ac-3059-42f0-bc15-24ea41afdcc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9286F9-7C3F-41B1-A39B-37572C27EF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58967-550D-4110-91F3-C834033B57FC}"/>
</file>

<file path=docProps/app.xml><?xml version="1.0" encoding="utf-8"?>
<Properties xmlns="http://schemas.openxmlformats.org/officeDocument/2006/extended-properties" xmlns:vt="http://schemas.openxmlformats.org/officeDocument/2006/docPropsVTypes">
  <Template>CPSI-8596_2018_StrategicPlan_Template4x3</Template>
  <TotalTime>1</TotalTime>
  <Words>1550</Words>
  <Application>Microsoft Office PowerPoint</Application>
  <PresentationFormat>Custom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Arial-BoldItalicMT</vt:lpstr>
      <vt:lpstr>Geomanist</vt:lpstr>
      <vt:lpstr>Helvetica</vt:lpstr>
      <vt:lpstr>Times New Roman</vt:lpstr>
      <vt:lpstr>Default Theme</vt:lpstr>
      <vt:lpstr>Title and Content</vt:lpstr>
      <vt:lpstr>1_Custom Design</vt:lpstr>
      <vt:lpstr>2018 – 2013 Strategic Plan</vt:lpstr>
      <vt:lpstr>A Bold New Direction</vt:lpstr>
      <vt:lpstr>Overview</vt:lpstr>
      <vt:lpstr>The Strategic Planning Process</vt:lpstr>
      <vt:lpstr>A Case for Patient Safety</vt:lpstr>
      <vt:lpstr>The Case for Patient Safety</vt:lpstr>
      <vt:lpstr>Patient Safety A Bold New Direction</vt:lpstr>
      <vt:lpstr>A Different Theory of Change</vt:lpstr>
      <vt:lpstr>Mechanisms to Execute the New Strategy</vt:lpstr>
      <vt:lpstr>Five Year Business Plan Targets</vt:lpstr>
      <vt:lpstr>Performance Measurement</vt:lpstr>
      <vt:lpstr>Principles to Guide Implementation</vt:lpstr>
      <vt:lpstr>Independent Evaluation Recommendations</vt:lpstr>
      <vt:lpstr>Budget Assumptions and Implications</vt:lpstr>
      <vt:lpstr>Funding Implications</vt:lpstr>
      <vt:lpstr>Organizational 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– 2013 Strategic Plan</dc:title>
  <dc:creator>Abisaac Saraga</dc:creator>
  <cp:lastModifiedBy>Abisaac Saraga</cp:lastModifiedBy>
  <cp:revision>1</cp:revision>
  <dcterms:created xsi:type="dcterms:W3CDTF">2019-05-13T17:38:30Z</dcterms:created>
  <dcterms:modified xsi:type="dcterms:W3CDTF">2019-05-13T17:39:33Z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0x010100D32E8D91EC45704BB7E23DE1DEDA6C09</vt:lpwstr>
  </property>
</Properties>
</file>