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6" r:id="rId1"/>
    <p:sldMasterId id="2147493537" r:id="rId2"/>
    <p:sldMasterId id="2147493548" r:id="rId3"/>
    <p:sldMasterId id="2147493559" r:id="rId4"/>
    <p:sldMasterId id="2147493570" r:id="rId5"/>
    <p:sldMasterId id="2147493581" r:id="rId6"/>
  </p:sldMasterIdLst>
  <p:notesMasterIdLst>
    <p:notesMasterId r:id="rId35"/>
  </p:notesMasterIdLst>
  <p:handoutMasterIdLst>
    <p:handoutMasterId r:id="rId36"/>
  </p:handoutMasterIdLst>
  <p:sldIdLst>
    <p:sldId id="355" r:id="rId7"/>
    <p:sldId id="348" r:id="rId8"/>
    <p:sldId id="263" r:id="rId9"/>
    <p:sldId id="334" r:id="rId10"/>
    <p:sldId id="335" r:id="rId11"/>
    <p:sldId id="336" r:id="rId12"/>
    <p:sldId id="337" r:id="rId13"/>
    <p:sldId id="339" r:id="rId14"/>
    <p:sldId id="340" r:id="rId15"/>
    <p:sldId id="341" r:id="rId16"/>
    <p:sldId id="342" r:id="rId17"/>
    <p:sldId id="344" r:id="rId18"/>
    <p:sldId id="345" r:id="rId19"/>
    <p:sldId id="347" r:id="rId20"/>
    <p:sldId id="356" r:id="rId21"/>
    <p:sldId id="357" r:id="rId22"/>
    <p:sldId id="358" r:id="rId23"/>
    <p:sldId id="359" r:id="rId24"/>
    <p:sldId id="360" r:id="rId25"/>
    <p:sldId id="361" r:id="rId26"/>
    <p:sldId id="365" r:id="rId27"/>
    <p:sldId id="366" r:id="rId28"/>
    <p:sldId id="367" r:id="rId29"/>
    <p:sldId id="368" r:id="rId30"/>
    <p:sldId id="369" r:id="rId31"/>
    <p:sldId id="364" r:id="rId32"/>
    <p:sldId id="363" r:id="rId33"/>
    <p:sldId id="36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D32D25"/>
    <a:srgbClr val="95263F"/>
    <a:srgbClr val="004950"/>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09" autoAdjust="0"/>
    <p:restoredTop sz="87341" autoAdjust="0"/>
  </p:normalViewPr>
  <p:slideViewPr>
    <p:cSldViewPr snapToGrid="0" snapToObjects="1">
      <p:cViewPr varScale="1">
        <p:scale>
          <a:sx n="73" d="100"/>
          <a:sy n="73" d="100"/>
        </p:scale>
        <p:origin x="1278" y="78"/>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2024/11/08</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*Updated:</a:t>
            </a:r>
            <a:r>
              <a:rPr lang="en-US" sz="1200" b="0" i="0" u="none" strike="noStrike" kern="1200" baseline="0" dirty="0" smtClean="0">
                <a:solidFill>
                  <a:schemeClr val="tx1"/>
                </a:solidFill>
                <a:effectLst/>
                <a:latin typeface="+mn-lt"/>
                <a:ea typeface="+mn-ea"/>
                <a:cs typeface="+mn-cs"/>
              </a:rPr>
              <a:t> November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Hello, and welcome to the University of Alberta’s Opening Up Copyright instructional module on </a:t>
            </a:r>
            <a:r>
              <a:rPr lang="en-CA" sz="1200" b="0" i="1" u="none" strike="noStrike" kern="1200" dirty="0" smtClean="0">
                <a:solidFill>
                  <a:schemeClr val="tx1"/>
                </a:solidFill>
                <a:effectLst/>
                <a:latin typeface="+mn-lt"/>
                <a:ea typeface="+mn-ea"/>
                <a:cs typeface="+mn-cs"/>
              </a:rPr>
              <a:t>Nintendo v. Go Cyber</a:t>
            </a:r>
            <a:r>
              <a:rPr lang="en-CA" sz="1200" b="0" i="0" u="none" strike="noStrike" kern="1200" dirty="0" smtClean="0">
                <a:solidFill>
                  <a:schemeClr val="tx1"/>
                </a:solidFill>
                <a:effectLst/>
                <a:latin typeface="+mn-lt"/>
                <a:ea typeface="+mn-ea"/>
                <a:cs typeface="+mn-cs"/>
              </a:rPr>
              <a:t>.</a:t>
            </a:r>
            <a:endParaRPr lang="en-US"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2354914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In his commentary on the case, Michael Geist points out that the court’s allowance of “shape” as an effective TPM is alarmingly broad. It could allow a rights holder to claim that any physical or digital aspect of the “container” for a work is a technological protection measure, since TPMs do not need to “transform” the work itself in any way</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200473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essence, this case sheds light on how users of copyrighted material run the risk of violating the </a:t>
            </a:r>
            <a:r>
              <a:rPr lang="en-CA" sz="1200" b="0" i="1" u="none" strike="noStrike" kern="1200" dirty="0">
                <a:solidFill>
                  <a:schemeClr val="tx1"/>
                </a:solidFill>
                <a:effectLst/>
                <a:latin typeface="+mn-lt"/>
                <a:ea typeface="+mn-ea"/>
                <a:cs typeface="+mn-cs"/>
              </a:rPr>
              <a:t>Copyright Act </a:t>
            </a:r>
            <a:r>
              <a:rPr lang="en-CA" sz="1200" b="0" i="0" u="none" strike="noStrike" kern="1200" dirty="0">
                <a:solidFill>
                  <a:schemeClr val="tx1"/>
                </a:solidFill>
                <a:effectLst/>
                <a:latin typeface="+mn-lt"/>
                <a:ea typeface="+mn-ea"/>
                <a:cs typeface="+mn-cs"/>
              </a:rPr>
              <a:t>by intentionally circumventing any technological protection measure to gain access to copyrighted material, and they cannot rely on fair dealing provisions as valid reasons for doing so.</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58227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As a result of providing services and goods that circumvent TPMs, Go Cyber Shopping faced a heavy fine for selling devices that modify Nintendo systems. The federal court’s ruling in this case means that even alternative uses of Nintendo hardware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like using the platform to write your own game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are now less accessible to users.</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406845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In light of what is and is not allowed, Nintendo claimed that Go Cyber knew they were making it possible to violate copyright, and were advertising their services for that purpose. The limited exceptions for circumvention of TPMs did not apply in this case</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202575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You should now be able to:</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Describe and recount the arguments in the </a:t>
            </a:r>
            <a:r>
              <a:rPr lang="en-CA" sz="1200" b="0" i="1" u="none" strike="noStrike" kern="1200" dirty="0">
                <a:solidFill>
                  <a:schemeClr val="tx1"/>
                </a:solidFill>
                <a:effectLst/>
                <a:latin typeface="+mn-lt"/>
                <a:ea typeface="+mn-ea"/>
                <a:cs typeface="+mn-cs"/>
              </a:rPr>
              <a:t>Nintendo v. Go Cyber </a:t>
            </a:r>
            <a:r>
              <a:rPr lang="en-CA" sz="1200" b="0" i="0" u="none" strike="noStrike" kern="1200" dirty="0">
                <a:solidFill>
                  <a:schemeClr val="tx1"/>
                </a:solidFill>
                <a:effectLst/>
                <a:latin typeface="+mn-lt"/>
                <a:ea typeface="+mn-ea"/>
                <a:cs typeface="+mn-cs"/>
              </a:rPr>
              <a:t>case</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Recognize how a broad interpretation of protections and a limited interpretation of exceptions was applied in this case</a:t>
            </a:r>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81758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This has been the University of Alberta’s Opening Up Copyright instructional module on </a:t>
            </a:r>
            <a:r>
              <a:rPr lang="en-CA" sz="1200" b="0" i="1" u="none" strike="noStrike" kern="1200" dirty="0" smtClean="0">
                <a:solidFill>
                  <a:schemeClr val="tx1"/>
                </a:solidFill>
                <a:effectLst/>
                <a:latin typeface="+mn-lt"/>
                <a:ea typeface="+mn-ea"/>
                <a:cs typeface="+mn-cs"/>
              </a:rPr>
              <a:t>Nintendo v. Go Cyber</a:t>
            </a:r>
            <a:r>
              <a:rPr lang="en-CA" sz="1200" b="0" i="0" u="none" strike="noStrike" kern="1200" dirty="0" smtClean="0">
                <a:solidFill>
                  <a:schemeClr val="tx1"/>
                </a:solidFill>
                <a:effectLst/>
                <a:latin typeface="+mn-lt"/>
                <a:ea typeface="+mn-ea"/>
                <a:cs typeface="+mn-cs"/>
              </a:rPr>
              <a:t>. Thank you for your attention.</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59821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236184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Ah, video games… An escape from reality that allows us to put off our chores </a:t>
            </a:r>
            <a:r>
              <a:rPr lang="en-CA" sz="1200" b="0" i="0" u="none" strike="noStrike" kern="1200" dirty="0" smtClean="0">
                <a:solidFill>
                  <a:schemeClr val="tx1"/>
                </a:solidFill>
                <a:effectLst/>
                <a:latin typeface="+mn-lt"/>
                <a:ea typeface="+mn-ea"/>
                <a:cs typeface="+mn-cs"/>
              </a:rPr>
              <a:t>for just... </a:t>
            </a:r>
            <a:r>
              <a:rPr lang="en-CA" sz="1200" b="0" i="0" u="none" strike="noStrike" kern="1200" dirty="0">
                <a:solidFill>
                  <a:schemeClr val="tx1"/>
                </a:solidFill>
                <a:effectLst/>
                <a:latin typeface="+mn-lt"/>
                <a:ea typeface="+mn-ea"/>
                <a:cs typeface="+mn-cs"/>
              </a:rPr>
              <a:t>*Timmy, dinner’s ready!*… </a:t>
            </a:r>
            <a:r>
              <a:rPr lang="en-CA" sz="1200" b="0" i="0" u="none" strike="noStrike" kern="1200" dirty="0" smtClean="0">
                <a:solidFill>
                  <a:schemeClr val="tx1"/>
                </a:solidFill>
                <a:effectLst/>
                <a:latin typeface="+mn-lt"/>
                <a:ea typeface="+mn-ea"/>
                <a:cs typeface="+mn-cs"/>
              </a:rPr>
              <a:t>give </a:t>
            </a:r>
            <a:r>
              <a:rPr lang="en-CA" sz="1200" b="0" i="0" u="none" strike="noStrike" kern="1200" dirty="0">
                <a:solidFill>
                  <a:schemeClr val="tx1"/>
                </a:solidFill>
                <a:effectLst/>
                <a:latin typeface="+mn-lt"/>
                <a:ea typeface="+mn-ea"/>
                <a:cs typeface="+mn-cs"/>
              </a:rPr>
              <a:t>me a few more minutes, okay mom?! In the real world, video games have become part of a global multi-billion dollar industry fuelled by consumers from all demographics, and its momentum shows no signs of slowing down anytime soon. Companies like Nintendo have played a major role in its sustained growth and have developed measures to prevent others from profiting off their hard work and success. So, what happens when other companies circumvent these measures to try to make a few coins of their own?</a:t>
            </a:r>
            <a:endParaRPr lang="en-US" u="sng"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16473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module will explain what Technological Protection Measures are in Canadian copyright law, how they have been interpreted in court, and how they ended up costing a company in Windsor, Ontario $12.7 million dollars</a:t>
            </a:r>
            <a:r>
              <a:rPr lang="en-CA" sz="1200" b="0" i="0" u="none" strike="noStrike" kern="1200" dirty="0" smtClean="0">
                <a:solidFill>
                  <a:schemeClr val="tx1"/>
                </a:solidFill>
                <a:effectLst/>
                <a:latin typeface="+mn-lt"/>
                <a:ea typeface="+mn-ea"/>
                <a:cs typeface="+mn-cs"/>
              </a:rPr>
              <a: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11401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As of 2012, provisions in section 41 of Canada’s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have made it illegal to bypass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or circumvent, to be specific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“any effective technology, device, or component” that are intended to control access to a work, or that are intended to protect a copyright holder’s exclusive rights over the use of a work.</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83303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This definition is broad and can thus be interpreted by courts in many ways. This is where Nintendo and a company called Go Cyber Shopping come into the picture. In 2016, Nintendo filed a claim against Go Cyber, stating that the company was violating the </a:t>
            </a:r>
            <a:r>
              <a:rPr lang="en-CA" sz="1200" b="0" i="1" u="none" strike="noStrike" kern="1200" dirty="0">
                <a:solidFill>
                  <a:schemeClr val="tx1"/>
                </a:solidFill>
                <a:effectLst/>
                <a:latin typeface="+mn-lt"/>
                <a:ea typeface="+mn-ea"/>
                <a:cs typeface="+mn-cs"/>
              </a:rPr>
              <a:t>Copyright Act </a:t>
            </a:r>
            <a:r>
              <a:rPr lang="en-CA" sz="1200" b="0" i="0" u="none" strike="noStrike" kern="1200" dirty="0">
                <a:solidFill>
                  <a:schemeClr val="tx1"/>
                </a:solidFill>
                <a:effectLst/>
                <a:latin typeface="+mn-lt"/>
                <a:ea typeface="+mn-ea"/>
                <a:cs typeface="+mn-cs"/>
              </a:rPr>
              <a:t>by selling devices that allowed Nintendo DS, 3DS and Wii gaming systems to play pirated copies of their video games.</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Go Cyber was accused of violating section 41.1 of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which states that you cannot circumvent a TPM, offer services </a:t>
            </a:r>
            <a:r>
              <a:rPr lang="en-CA" sz="1200" b="0" i="0" u="none" strike="noStrike" kern="1200" dirty="0" smtClean="0">
                <a:solidFill>
                  <a:schemeClr val="tx1"/>
                </a:solidFill>
                <a:effectLst/>
                <a:latin typeface="+mn-lt"/>
                <a:ea typeface="+mn-ea"/>
                <a:cs typeface="+mn-cs"/>
              </a:rPr>
              <a:t>primarily intended </a:t>
            </a:r>
            <a:r>
              <a:rPr lang="en-CA" sz="1200" b="0" i="0" u="none" strike="noStrike" kern="1200" dirty="0">
                <a:solidFill>
                  <a:schemeClr val="tx1"/>
                </a:solidFill>
                <a:effectLst/>
                <a:latin typeface="+mn-lt"/>
                <a:ea typeface="+mn-ea"/>
                <a:cs typeface="+mn-cs"/>
              </a:rPr>
              <a:t>to circumvent them, or market those services. It also says you cannot manufacture, import or distribute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for sale or rent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any technology intended to circumvent TPMs</a:t>
            </a:r>
            <a:r>
              <a:rPr lang="en-CA" sz="1200" b="0" i="0" u="none" strike="noStrike" kern="1200" dirty="0" smtClean="0">
                <a:solidFill>
                  <a:schemeClr val="tx1"/>
                </a:solidFill>
                <a:effectLst/>
                <a:latin typeface="+mn-lt"/>
                <a:ea typeface="+mn-ea"/>
                <a:cs typeface="+mn-cs"/>
              </a:rPr>
              <a:t>.</a:t>
            </a:r>
            <a:endParaRPr lang="en-US" u="none"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88177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This case was the first time 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’s rules for TPM circumvention were tested. What exactly WAS a TPM, and what counted as an “effective” technology for controlling access to a work? Nintendo said that they were using multiple methods to control access to and use of their copyright-protected material, </a:t>
            </a:r>
            <a:r>
              <a:rPr lang="en-CA" sz="1200" b="0" i="0" u="none" strike="noStrike" kern="1200" dirty="0" smtClean="0">
                <a:solidFill>
                  <a:schemeClr val="tx1"/>
                </a:solidFill>
                <a:effectLst/>
                <a:latin typeface="+mn-lt"/>
                <a:ea typeface="+mn-ea"/>
                <a:cs typeface="+mn-cs"/>
              </a:rPr>
              <a:t>including:</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shape of the Nintendo cartridges, which were designed to fit ONLY Nintendo systems, like a key in a </a:t>
            </a:r>
            <a:r>
              <a:rPr lang="en-CA" sz="1200" b="0" i="0" u="none" strike="noStrike" kern="1200" dirty="0" smtClean="0">
                <a:solidFill>
                  <a:schemeClr val="tx1"/>
                </a:solidFill>
                <a:effectLst/>
                <a:latin typeface="+mn-lt"/>
                <a:ea typeface="+mn-ea"/>
                <a:cs typeface="+mn-cs"/>
              </a:rPr>
              <a:t>lock.</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A </a:t>
            </a:r>
            <a:r>
              <a:rPr lang="en-CA" sz="1200" b="0" i="0" u="none" strike="noStrike" kern="1200" dirty="0">
                <a:solidFill>
                  <a:schemeClr val="tx1"/>
                </a:solidFill>
                <a:effectLst/>
                <a:latin typeface="+mn-lt"/>
                <a:ea typeface="+mn-ea"/>
                <a:cs typeface="+mn-cs"/>
              </a:rPr>
              <a:t>“copy protection code” (or “header data”) on game discs, including Nintendo logos, that had to be validated before a game could be played. Nintendo had registered copyrights on this </a:t>
            </a:r>
            <a:r>
              <a:rPr lang="en-CA" sz="1200" b="0" i="0" u="none" strike="noStrike" kern="1200" dirty="0" smtClean="0">
                <a:solidFill>
                  <a:schemeClr val="tx1"/>
                </a:solidFill>
                <a:effectLst/>
                <a:latin typeface="+mn-lt"/>
                <a:ea typeface="+mn-ea"/>
                <a:cs typeface="+mn-cs"/>
              </a:rPr>
              <a:t>code.</a:t>
            </a:r>
          </a:p>
          <a:p>
            <a:pPr marL="171450" indent="-171450" rtl="0" fontAlgn="base">
              <a:buFont typeface="Arial" panose="020B0604020202020204" pitchFamily="34" charset="0"/>
              <a:buChar char="•"/>
            </a:pPr>
            <a:r>
              <a:rPr lang="en-CA" sz="1200" b="0" i="0" u="none" strike="noStrike" kern="1200" dirty="0" smtClean="0">
                <a:solidFill>
                  <a:schemeClr val="tx1"/>
                </a:solidFill>
                <a:effectLst/>
                <a:latin typeface="+mn-lt"/>
                <a:ea typeface="+mn-ea"/>
                <a:cs typeface="+mn-cs"/>
              </a:rPr>
              <a:t>And </a:t>
            </a:r>
            <a:r>
              <a:rPr lang="en-CA" sz="1200" b="0" i="0" u="none" strike="noStrike" kern="1200" dirty="0">
                <a:solidFill>
                  <a:schemeClr val="tx1"/>
                </a:solidFill>
                <a:effectLst/>
                <a:latin typeface="+mn-lt"/>
                <a:ea typeface="+mn-ea"/>
                <a:cs typeface="+mn-cs"/>
              </a:rPr>
              <a:t>finally, data encryption, or scrambling, of game content that only the gaming console was supposed to be able to decrypt and read.</a:t>
            </a:r>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48310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There are many other examples of technological protection measures that you may have seen. Some TPMs are for controlling</a:t>
            </a:r>
            <a:r>
              <a:rPr lang="en-CA" sz="1200" b="0" i="1"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access and others are for controlling use, or copying of a work</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3739536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Copyright Act</a:t>
            </a:r>
            <a:r>
              <a:rPr lang="en-CA" sz="1200" b="0" i="0" u="none" strike="noStrike" kern="1200" dirty="0">
                <a:solidFill>
                  <a:schemeClr val="tx1"/>
                </a:solidFill>
                <a:effectLst/>
                <a:latin typeface="+mn-lt"/>
                <a:ea typeface="+mn-ea"/>
                <a:cs typeface="+mn-cs"/>
              </a:rPr>
              <a:t> says that TPMs can be “any effective technology,” so it stands to reason that a court would consider what this phrase means when deciding what is and is not a TPM. This is what happened in the Nintendo case.</a:t>
            </a:r>
          </a:p>
          <a:p>
            <a:pPr rtl="0" fontAlgn="base"/>
            <a:endParaRPr lang="en-CA" sz="1200" b="0" i="0" u="none" strike="noStrike"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In their defence, Go Cyber did not believe that the shape of Nintendo cartridges was a form of “protection” (</a:t>
            </a:r>
            <a:r>
              <a:rPr lang="en-CA" sz="1200" b="0" i="0" u="none" strike="noStrike" kern="1200" dirty="0" smtClean="0">
                <a:solidFill>
                  <a:schemeClr val="tx1"/>
                </a:solidFill>
                <a:effectLst/>
                <a:latin typeface="+mn-lt"/>
                <a:ea typeface="+mn-ea"/>
                <a:cs typeface="+mn-cs"/>
              </a:rPr>
              <a:t>para. </a:t>
            </a:r>
            <a:r>
              <a:rPr lang="en-CA" sz="1200" b="0" i="0" u="none" strike="noStrike" kern="1200" dirty="0">
                <a:solidFill>
                  <a:schemeClr val="tx1"/>
                </a:solidFill>
                <a:effectLst/>
                <a:latin typeface="+mn-lt"/>
                <a:ea typeface="+mn-ea"/>
                <a:cs typeface="+mn-cs"/>
              </a:rPr>
              <a:t>95). They also provided a narrow definition of “circumvent” to assert that they were not ‘going around’ or ‘impairing’ Nintendo’s protection mechanisms, but were in fact “replicating” them</a:t>
            </a:r>
            <a:r>
              <a:rPr lang="en-CA"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170852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The federal court disagreed with Go Cyber on two main grounds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First, since the Act says a TPM is ANY effective measure, the shape of the cartridges counted as a TPM (paras. 77-83). This is different than the interpretation in the UK, where a TPM is defined as something that “transforms” a copyrighted work, through encryption or other means.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Second, the intent of s. 41 in the </a:t>
            </a:r>
            <a:r>
              <a:rPr lang="en-CA" sz="1200" b="0" i="1" u="none" strike="noStrike" kern="1200" dirty="0">
                <a:solidFill>
                  <a:schemeClr val="tx1"/>
                </a:solidFill>
                <a:effectLst/>
                <a:latin typeface="+mn-lt"/>
                <a:ea typeface="+mn-ea"/>
                <a:cs typeface="+mn-cs"/>
              </a:rPr>
              <a:t>Act</a:t>
            </a:r>
            <a:r>
              <a:rPr lang="en-CA" sz="1200" b="0" i="0" u="none" strike="noStrike" kern="1200" dirty="0">
                <a:solidFill>
                  <a:schemeClr val="tx1"/>
                </a:solidFill>
                <a:effectLst/>
                <a:latin typeface="+mn-lt"/>
                <a:ea typeface="+mn-ea"/>
                <a:cs typeface="+mn-cs"/>
              </a:rPr>
              <a:t> was not to exclude “replication” from the definition of “circumvent,” so duplicating the measure just to get around it is still a violation. As an example, the court noted that a burglar who makes a copy of a key to get into someone’s house is still a burglar.</a:t>
            </a:r>
          </a:p>
          <a:p>
            <a:pPr rtl="0" fontAlgn="base"/>
            <a:endParaRPr lang="en-CA" sz="1200" b="0" i="0" u="none" strike="noStrike" kern="1200" dirty="0">
              <a:solidFill>
                <a:schemeClr val="tx1"/>
              </a:solidFill>
              <a:effectLst/>
              <a:latin typeface="+mn-lt"/>
              <a:ea typeface="+mn-ea"/>
              <a:cs typeface="+mn-cs"/>
            </a:endParaRPr>
          </a:p>
          <a:p>
            <a:pPr rtl="0" fontAlgn="base"/>
            <a:r>
              <a:rPr lang="en-US" dirty="0"/>
              <a:t>Go Cyber lost their case. They were found accountable for violating Nintendo’s copyright on its “header data” AND for circumventing their technological protection measures. Nintendo was awarded more than $12.7 million dollars in damages</a:t>
            </a:r>
            <a:r>
              <a:rPr lang="en-US" dirty="0" smtClean="0"/>
              <a:t>.</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429932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1233355" y="4942566"/>
            <a:ext cx="3960000"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4209387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4297895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32021240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41610661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9861897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60644367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6126052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96180238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82825494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7547262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5444754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233353" y="2589764"/>
            <a:ext cx="3960001"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1233354" y="494256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7665458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4984499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922233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13760848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27312053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42443055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597873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42831194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6118694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2198866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7394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FCD53651-6320-51E6-F6CE-81F9FFF227FC}"/>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D97DAC6-EE35-AE9D-7E3C-3248D90AF77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642EA7BE-D37C-921A-5030-F19629C163E3}"/>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8D25A76-9CF6-34AA-D505-7131ECEA7FA6}"/>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6248D49B-94C4-A652-A5FE-C871A1A0378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0FC9296B-B060-0A68-DA83-7F260A51B9F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BA3E0F4D-E40D-2A9C-A382-D8C598CC1A9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9FD3AE-6425-CA47-46DA-D446ED8EF5A5}"/>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75992417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2828058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39232297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35364191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20712702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35374778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60011805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2785241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4557738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8000291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00420593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BBC1EFB0-677B-6BBA-83B2-12D88F9D683F}"/>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46956B4-DCEC-265F-18D8-4608A0DEAD9F}"/>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B697392D-B519-6DB2-849C-04557923E445}"/>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98D23F2-27C0-4EFF-74D5-2B1A10ED2669}"/>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343904F0-CDF3-F7CB-6D12-1EE282BFAA5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942665FB-FD50-A721-590B-55C3A531F177}"/>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16D26496-435B-F27C-7D76-20DBA15A522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3DDDC9-F716-D738-DD8B-1DAB5C40223C}"/>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76563293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07360513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2266651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14345425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71135066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99552621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48843174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9540427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362017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1765055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407492224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2" name="Rectangle 11">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5" name="Rectangle 14">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6" name="Rectangle 15">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8" name="TextBox 17">
            <a:extLst>
              <a:ext uri="{FF2B5EF4-FFF2-40B4-BE49-F238E27FC236}">
                <a16:creationId xmlns:a16="http://schemas.microsoft.com/office/drawing/2014/main" id="{1F7DC342-82E6-D945-A8DE-12B7D47C1C5C}"/>
              </a:ext>
            </a:extLst>
          </p:cNvPr>
          <p:cNvSpPr txBox="1"/>
          <p:nvPr userDrawn="1"/>
        </p:nvSpPr>
        <p:spPr>
          <a:xfrm>
            <a:off x="934260" y="2590961"/>
            <a:ext cx="2743200"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a:t>
            </a:r>
            <a:r>
              <a:rPr lang="en-US" baseline="0" dirty="0" smtClean="0">
                <a:solidFill>
                  <a:schemeClr val="tx1"/>
                </a:solidFill>
                <a:latin typeface="Arial" panose="020B0604020202020204" pitchFamily="34" charset="0"/>
                <a:cs typeface="Arial" panose="020B0604020202020204" pitchFamily="34" charset="0"/>
              </a:rPr>
              <a:t> Smith</a:t>
            </a:r>
            <a:endParaRPr lang="en-US"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3CBFBA1-6765-D14F-92B2-395E8EA4A6B7}"/>
              </a:ext>
            </a:extLst>
          </p:cNvPr>
          <p:cNvSpPr txBox="1"/>
          <p:nvPr userDrawn="1"/>
        </p:nvSpPr>
        <p:spPr>
          <a:xfrm>
            <a:off x="8610600" y="2585367"/>
            <a:ext cx="2743200" cy="726609"/>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C8960F4-C1EA-FA49-997F-C1FC9FEE8964}"/>
              </a:ext>
            </a:extLst>
          </p:cNvPr>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err="1" smtClean="0">
                <a:solidFill>
                  <a:schemeClr val="tx1"/>
                </a:solidFill>
                <a:latin typeface="Arial" panose="020B0604020202020204" pitchFamily="34" charset="0"/>
                <a:cs typeface="Arial" panose="020B0604020202020204" pitchFamily="34" charset="0"/>
              </a:rPr>
              <a:t>Cosette</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Lemelin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Graeme Pate</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Krysta </a:t>
            </a:r>
            <a:r>
              <a:rPr lang="en-US" dirty="0">
                <a:solidFill>
                  <a:schemeClr val="tx1"/>
                </a:solidFill>
                <a:latin typeface="Arial" panose="020B0604020202020204" pitchFamily="34" charset="0"/>
                <a:cs typeface="Arial" panose="020B0604020202020204" pitchFamily="34" charset="0"/>
              </a:rPr>
              <a:t>McNutt</a:t>
            </a:r>
          </a:p>
        </p:txBody>
      </p:sp>
      <p:sp>
        <p:nvSpPr>
          <p:cNvPr id="21" name="TextBox 20">
            <a:extLst>
              <a:ext uri="{FF2B5EF4-FFF2-40B4-BE49-F238E27FC236}">
                <a16:creationId xmlns:a16="http://schemas.microsoft.com/office/drawing/2014/main" id="{04C50E83-525F-DE44-B74F-32E3B0E8182E}"/>
              </a:ext>
            </a:extLst>
          </p:cNvPr>
          <p:cNvSpPr txBox="1"/>
          <p:nvPr userDrawn="1"/>
        </p:nvSpPr>
        <p:spPr>
          <a:xfrm>
            <a:off x="2862356" y="4873752"/>
            <a:ext cx="274320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smtClean="0">
                <a:solidFill>
                  <a:schemeClr val="tx1"/>
                </a:solidFill>
                <a:latin typeface="Arial" panose="020B0604020202020204" pitchFamily="34" charset="0"/>
                <a:cs typeface="Arial" panose="020B0604020202020204" pitchFamily="34" charset="0"/>
              </a:rPr>
              <a:t>Brailey</a:t>
            </a:r>
            <a:endParaRPr lang="en-US"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25F0AAF-6B51-DF45-A1F4-F2518756A204}"/>
              </a:ext>
            </a:extLst>
          </p:cNvPr>
          <p:cNvSpPr txBox="1"/>
          <p:nvPr userDrawn="1"/>
        </p:nvSpPr>
        <p:spPr>
          <a:xfrm>
            <a:off x="6698995" y="4870679"/>
            <a:ext cx="2743200" cy="1421928"/>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Luc </a:t>
            </a:r>
            <a:r>
              <a:rPr lang="en-US" dirty="0" err="1">
                <a:solidFill>
                  <a:schemeClr val="tx1"/>
                </a:solidFill>
                <a:latin typeface="Arial" panose="020B0604020202020204" pitchFamily="34" charset="0"/>
                <a:cs typeface="Arial" panose="020B0604020202020204" pitchFamily="34" charset="0"/>
              </a:rPr>
              <a:t>Fagnan</a:t>
            </a:r>
            <a:endParaRPr lang="en-US" dirty="0">
              <a:solidFill>
                <a:schemeClr val="tx1"/>
              </a:solidFill>
              <a:latin typeface="Arial" panose="020B0604020202020204" pitchFamily="34" charset="0"/>
              <a:cs typeface="Arial" panose="020B0604020202020204" pitchFamily="34" charset="0"/>
            </a:endParaRPr>
          </a:p>
          <a:p>
            <a:pPr algn="ctr">
              <a:lnSpc>
                <a:spcPct val="120000"/>
              </a:lnSpc>
            </a:pPr>
            <a:r>
              <a:rPr lang="en-US" dirty="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a:solidFill>
                  <a:schemeClr val="tx1"/>
                </a:solidFill>
                <a:latin typeface="Arial" panose="020B0604020202020204" pitchFamily="34" charset="0"/>
                <a:cs typeface="Arial" panose="020B0604020202020204" pitchFamily="34" charset="0"/>
              </a:rPr>
              <a:t>Michael B. </a:t>
            </a:r>
            <a:r>
              <a:rPr lang="en-US" dirty="0" smtClean="0">
                <a:solidFill>
                  <a:schemeClr val="tx1"/>
                </a:solidFill>
                <a:latin typeface="Arial" panose="020B0604020202020204" pitchFamily="34" charset="0"/>
                <a:cs typeface="Arial" panose="020B0604020202020204" pitchFamily="34" charset="0"/>
              </a:rPr>
              <a:t>McNally</a:t>
            </a:r>
          </a:p>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smtClean="0">
                <a:solidFill>
                  <a:schemeClr val="tx1"/>
                </a:solidFill>
              </a:rPr>
              <a:t>Kris Joseph</a:t>
            </a:r>
          </a:p>
        </p:txBody>
      </p:sp>
    </p:spTree>
    <p:extLst>
      <p:ext uri="{BB962C8B-B14F-4D97-AF65-F5344CB8AC3E}">
        <p14:creationId xmlns:p14="http://schemas.microsoft.com/office/powerpoint/2010/main" val="427019627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37690145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051485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55209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10238683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5966978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82596"/>
      </p:ext>
    </p:extLst>
  </p:cSld>
  <p:clrMap bg1="lt1" tx1="dk1" bg2="lt2" tx2="dk2" accent1="accent1" accent2="accent2" accent3="accent3" accent4="accent4" accent5="accent5" accent6="accent6" hlink="hlink" folHlink="folHlink"/>
  <p:sldLayoutIdLst>
    <p:sldLayoutId id="2147493538" r:id="rId1"/>
    <p:sldLayoutId id="2147493539" r:id="rId2"/>
    <p:sldLayoutId id="2147493540" r:id="rId3"/>
    <p:sldLayoutId id="2147493541" r:id="rId4"/>
    <p:sldLayoutId id="2147493542" r:id="rId5"/>
    <p:sldLayoutId id="2147493543" r:id="rId6"/>
    <p:sldLayoutId id="2147493544" r:id="rId7"/>
    <p:sldLayoutId id="2147493545" r:id="rId8"/>
    <p:sldLayoutId id="2147493546" r:id="rId9"/>
    <p:sldLayoutId id="2147493547"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437259"/>
      </p:ext>
    </p:extLst>
  </p:cSld>
  <p:clrMap bg1="lt1" tx1="dk1" bg2="lt2" tx2="dk2" accent1="accent1" accent2="accent2" accent3="accent3" accent4="accent4" accent5="accent5" accent6="accent6" hlink="hlink" folHlink="folHlink"/>
  <p:sldLayoutIdLst>
    <p:sldLayoutId id="2147493549" r:id="rId1"/>
    <p:sldLayoutId id="2147493550" r:id="rId2"/>
    <p:sldLayoutId id="2147493551" r:id="rId3"/>
    <p:sldLayoutId id="2147493552" r:id="rId4"/>
    <p:sldLayoutId id="2147493553" r:id="rId5"/>
    <p:sldLayoutId id="2147493554" r:id="rId6"/>
    <p:sldLayoutId id="2147493555" r:id="rId7"/>
    <p:sldLayoutId id="2147493556" r:id="rId8"/>
    <p:sldLayoutId id="2147493557" r:id="rId9"/>
    <p:sldLayoutId id="21474935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665244"/>
      </p:ext>
    </p:extLst>
  </p:cSld>
  <p:clrMap bg1="lt1" tx1="dk1" bg2="lt2" tx2="dk2" accent1="accent1" accent2="accent2" accent3="accent3" accent4="accent4" accent5="accent5" accent6="accent6" hlink="hlink" folHlink="folHlink"/>
  <p:sldLayoutIdLst>
    <p:sldLayoutId id="2147493560" r:id="rId1"/>
    <p:sldLayoutId id="2147493561" r:id="rId2"/>
    <p:sldLayoutId id="2147493562" r:id="rId3"/>
    <p:sldLayoutId id="2147493563" r:id="rId4"/>
    <p:sldLayoutId id="2147493564" r:id="rId5"/>
    <p:sldLayoutId id="2147493565" r:id="rId6"/>
    <p:sldLayoutId id="2147493566" r:id="rId7"/>
    <p:sldLayoutId id="2147493567" r:id="rId8"/>
    <p:sldLayoutId id="2147493568" r:id="rId9"/>
    <p:sldLayoutId id="2147493569"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55179"/>
      </p:ext>
    </p:extLst>
  </p:cSld>
  <p:clrMap bg1="lt1" tx1="dk1" bg2="lt2" tx2="dk2" accent1="accent1" accent2="accent2" accent3="accent3" accent4="accent4" accent5="accent5" accent6="accent6" hlink="hlink" folHlink="folHlink"/>
  <p:sldLayoutIdLst>
    <p:sldLayoutId id="2147493571" r:id="rId1"/>
    <p:sldLayoutId id="2147493572" r:id="rId2"/>
    <p:sldLayoutId id="2147493573" r:id="rId3"/>
    <p:sldLayoutId id="2147493574" r:id="rId4"/>
    <p:sldLayoutId id="2147493575" r:id="rId5"/>
    <p:sldLayoutId id="2147493576" r:id="rId6"/>
    <p:sldLayoutId id="2147493577" r:id="rId7"/>
    <p:sldLayoutId id="2147493578" r:id="rId8"/>
    <p:sldLayoutId id="2147493579" r:id="rId9"/>
    <p:sldLayoutId id="214749358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15268"/>
      </p:ext>
    </p:extLst>
  </p:cSld>
  <p:clrMap bg1="lt1" tx1="dk1" bg2="lt2" tx2="dk2" accent1="accent1" accent2="accent2" accent3="accent3" accent4="accent4" accent5="accent5" accent6="accent6" hlink="hlink" folHlink="folHlink"/>
  <p:sldLayoutIdLst>
    <p:sldLayoutId id="2147493582" r:id="rId1"/>
    <p:sldLayoutId id="2147493583" r:id="rId2"/>
    <p:sldLayoutId id="2147493584" r:id="rId3"/>
    <p:sldLayoutId id="2147493585" r:id="rId4"/>
    <p:sldLayoutId id="2147493586" r:id="rId5"/>
    <p:sldLayoutId id="2147493587" r:id="rId6"/>
    <p:sldLayoutId id="2147493588" r:id="rId7"/>
    <p:sldLayoutId id="2147493589" r:id="rId8"/>
    <p:sldLayoutId id="2147493590" r:id="rId9"/>
    <p:sldLayoutId id="214749359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93/jiplp/jpx071" TargetMode="External"/><Relationship Id="rId2" Type="http://schemas.openxmlformats.org/officeDocument/2006/relationships/hyperlink" Target="https://www.michaelgeist.ca/2017/03/canadian-dmca-in-action-court-issues-massive-damage-award-in-first-major-anti-circumvention-copyright-ruling/" TargetMode="External"/><Relationship Id="rId1" Type="http://schemas.openxmlformats.org/officeDocument/2006/relationships/slideLayout" Target="../slideLayouts/slideLayout46.xml"/><Relationship Id="rId5" Type="http://schemas.openxmlformats.org/officeDocument/2006/relationships/hyperlink" Target="https://web.archive.org/web/20180417033805/https:/www.ifpi.org/content/library/wipo-treaties-technical-measures.pdf" TargetMode="External"/><Relationship Id="rId4" Type="http://schemas.openxmlformats.org/officeDocument/2006/relationships/hyperlink" Target="https://mediaindustries1.wordpress.com/modmoddermodding/history-of-modding/"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wipo.int/treaties/en/ip/wct/" TargetMode="Externa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canlii.ca/t/h0r1j" TargetMode="External"/><Relationship Id="rId2" Type="http://schemas.openxmlformats.org/officeDocument/2006/relationships/hyperlink" Target="https://laws-lois.justice.gc.ca/eng/acts/c-42/page-1.html" TargetMode="Externa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8" Type="http://schemas.openxmlformats.org/officeDocument/2006/relationships/hyperlink" Target="https://thenounproject.com/search/?q=mario&amp;i=2208746" TargetMode="External"/><Relationship Id="rId3" Type="http://schemas.openxmlformats.org/officeDocument/2006/relationships/hyperlink" Target="https://thenounproject.com/icon/video-game-3009098/" TargetMode="External"/><Relationship Id="rId7" Type="http://schemas.openxmlformats.org/officeDocument/2006/relationships/hyperlink" Target="https://commons.wikimedia.org/wiki/File:Nintendo.svg" TargetMode="External"/><Relationship Id="rId2" Type="http://schemas.openxmlformats.org/officeDocument/2006/relationships/hyperlink" Target="https://pixabay.com/videos/pixel-bit-coin-game-8-video-20495/" TargetMode="External"/><Relationship Id="rId1" Type="http://schemas.openxmlformats.org/officeDocument/2006/relationships/slideLayout" Target="../slideLayouts/slideLayout48.xml"/><Relationship Id="rId6" Type="http://schemas.openxmlformats.org/officeDocument/2006/relationships/hyperlink" Target="https://thenounproject.com/icon/stock-3127443/" TargetMode="External"/><Relationship Id="rId5" Type="http://schemas.openxmlformats.org/officeDocument/2006/relationships/hyperlink" Target="https://thenounproject.com/icon/dollar-sign-171145/" TargetMode="External"/><Relationship Id="rId4" Type="http://schemas.openxmlformats.org/officeDocument/2006/relationships/hyperlink" Target="https://thenounproject.com/icon/earth-284826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thenounproject.com/icon/nintendo-ds-1504614/" TargetMode="External"/><Relationship Id="rId3" Type="http://schemas.openxmlformats.org/officeDocument/2006/relationships/hyperlink" Target="https://thenounproject.com/term/unlock/1862800/" TargetMode="External"/><Relationship Id="rId7" Type="http://schemas.openxmlformats.org/officeDocument/2006/relationships/hyperlink" Target="https://www.gocybershopping.com/" TargetMode="External"/><Relationship Id="rId2" Type="http://schemas.openxmlformats.org/officeDocument/2006/relationships/hyperlink" Target="https://freesound.org/people/mattpavone/sounds/76175/" TargetMode="External"/><Relationship Id="rId1" Type="http://schemas.openxmlformats.org/officeDocument/2006/relationships/slideLayout" Target="../slideLayouts/slideLayout48.xml"/><Relationship Id="rId6" Type="http://schemas.openxmlformats.org/officeDocument/2006/relationships/hyperlink" Target="https://thenounproject.com/icon/shield-874630/" TargetMode="External"/><Relationship Id="rId5" Type="http://schemas.openxmlformats.org/officeDocument/2006/relationships/hyperlink" Target="https://thenounproject.com/icon/access-2448901/" TargetMode="External"/><Relationship Id="rId4" Type="http://schemas.openxmlformats.org/officeDocument/2006/relationships/hyperlink" Target="https://www.fct-cf.gc.ca/en/pages/the-federal-courts-coat-of-arm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henounproject.com/icon/nes-cartridge-900660/" TargetMode="External"/><Relationship Id="rId3" Type="http://schemas.openxmlformats.org/officeDocument/2006/relationships/hyperlink" Target="https://thenounproject.com/icon/nintendo-wii-942076/" TargetMode="External"/><Relationship Id="rId7" Type="http://schemas.openxmlformats.org/officeDocument/2006/relationships/hyperlink" Target="https://thenounproject.com/icon/confused-2536418/" TargetMode="External"/><Relationship Id="rId2" Type="http://schemas.openxmlformats.org/officeDocument/2006/relationships/hyperlink" Target="https://thenounproject.com/icon/nintendo-3ds-44992/" TargetMode="External"/><Relationship Id="rId1" Type="http://schemas.openxmlformats.org/officeDocument/2006/relationships/slideLayout" Target="../slideLayouts/slideLayout48.xml"/><Relationship Id="rId6" Type="http://schemas.openxmlformats.org/officeDocument/2006/relationships/hyperlink" Target="https://thenounproject.com/icon/map-59520/" TargetMode="External"/><Relationship Id="rId5" Type="http://schemas.openxmlformats.org/officeDocument/2006/relationships/hyperlink" Target="https://freesound.org/people/JordanDurren/sounds/399851/" TargetMode="External"/><Relationship Id="rId4" Type="http://schemas.openxmlformats.org/officeDocument/2006/relationships/hyperlink" Target="https://thenounproject.com/icon/pirate-software-folder-1211543/"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freesound.org/people/ProjectsU012/sounds/341695/" TargetMode="External"/><Relationship Id="rId3" Type="http://schemas.openxmlformats.org/officeDocument/2006/relationships/hyperlink" Target="https://thenounproject.com/icon/encryption-2761067/" TargetMode="External"/><Relationship Id="rId7" Type="http://schemas.openxmlformats.org/officeDocument/2006/relationships/hyperlink" Target="https://thenounproject.com/search/?q=mario%20coin&amp;i=13774" TargetMode="External"/><Relationship Id="rId2" Type="http://schemas.openxmlformats.org/officeDocument/2006/relationships/hyperlink" Target="https://thenounproject.com/icon/coding-2512494/" TargetMode="External"/><Relationship Id="rId1" Type="http://schemas.openxmlformats.org/officeDocument/2006/relationships/slideLayout" Target="../slideLayouts/slideLayout48.xml"/><Relationship Id="rId6" Type="http://schemas.openxmlformats.org/officeDocument/2006/relationships/hyperlink" Target="https://thenounproject.com/search/?q=retro%20mario&amp;creator=3440499&amp;i=2208759" TargetMode="External"/><Relationship Id="rId5" Type="http://schemas.openxmlformats.org/officeDocument/2006/relationships/hyperlink" Target="https://thenounproject.com/icon/robber-563999/" TargetMode="External"/><Relationship Id="rId4" Type="http://schemas.openxmlformats.org/officeDocument/2006/relationships/hyperlink" Target="https://pixabay.com/vectors/union-jack-flag-union-flag-26119/"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henounproject.com/icon/cd-1618119/" TargetMode="External"/><Relationship Id="rId7" Type="http://schemas.openxmlformats.org/officeDocument/2006/relationships/hyperlink" Target="http://www.hooksounds.com/" TargetMode="External"/><Relationship Id="rId2" Type="http://schemas.openxmlformats.org/officeDocument/2006/relationships/hyperlink" Target="https://www.flickr.com/photos/european_parliament/6944244255/" TargetMode="External"/><Relationship Id="rId1" Type="http://schemas.openxmlformats.org/officeDocument/2006/relationships/slideLayout" Target="../slideLayouts/slideLayout48.xml"/><Relationship Id="rId6" Type="http://schemas.openxmlformats.org/officeDocument/2006/relationships/hyperlink" Target="https://pixabay.com/videos/code-programming-system-fails-14214/" TargetMode="External"/><Relationship Id="rId5" Type="http://schemas.openxmlformats.org/officeDocument/2006/relationships/hyperlink" Target="https://thenounproject.com/icon/lock-1786028/" TargetMode="External"/><Relationship Id="rId4" Type="http://schemas.openxmlformats.org/officeDocument/2006/relationships/hyperlink" Target="https://thenounproject.com/icon/floppy-disk-3040140/"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32.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21.png"/><Relationship Id="rId12" Type="http://schemas.openxmlformats.org/officeDocument/2006/relationships/image" Target="../media/image51.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4.sv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39.png"/><Relationship Id="rId12"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9.png"/><Relationship Id="rId7" Type="http://schemas.microsoft.com/office/2007/relationships/hdphoto" Target="../media/hdphoto1.wdp"/><Relationship Id="rId12" Type="http://schemas.openxmlformats.org/officeDocument/2006/relationships/image" Target="../media/image30.png"/><Relationship Id="rId17" Type="http://schemas.openxmlformats.org/officeDocument/2006/relationships/image" Target="../media/image29.png"/><Relationship Id="rId2" Type="http://schemas.openxmlformats.org/officeDocument/2006/relationships/notesSlide" Target="../notesSlides/notesSlide9.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47.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39.png"/><Relationship Id="rId19" Type="http://schemas.openxmlformats.org/officeDocument/2006/relationships/image" Target="../media/image49.png"/><Relationship Id="rId4" Type="http://schemas.openxmlformats.org/officeDocument/2006/relationships/image" Target="../media/image23.png"/><Relationship Id="rId9" Type="http://schemas.openxmlformats.org/officeDocument/2006/relationships/image" Target="../media/image22.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a:t>Nintendo v. Go Cyber</a:t>
            </a:r>
            <a:endParaRPr lang="en-CA" dirty="0"/>
          </a:p>
        </p:txBody>
      </p:sp>
      <p:sp>
        <p:nvSpPr>
          <p:cNvPr id="3" name="Subtitle 2"/>
          <p:cNvSpPr>
            <a:spLocks noGrp="1"/>
          </p:cNvSpPr>
          <p:nvPr>
            <p:ph type="subTitle" idx="1"/>
          </p:nvPr>
        </p:nvSpPr>
        <p:spPr/>
        <p:txBody>
          <a:bodyPr/>
          <a:lstStyle/>
          <a:p>
            <a:endParaRPr lang="en-CA"/>
          </a:p>
        </p:txBody>
      </p:sp>
      <p:sp>
        <p:nvSpPr>
          <p:cNvPr id="4" name="Text Placeholder 3"/>
          <p:cNvSpPr>
            <a:spLocks noGrp="1"/>
          </p:cNvSpPr>
          <p:nvPr>
            <p:ph type="body" sz="quarter" idx="10"/>
          </p:nvPr>
        </p:nvSpPr>
        <p:spPr>
          <a:xfrm>
            <a:off x="10380663" y="6270625"/>
            <a:ext cx="1428750" cy="374650"/>
          </a:xfrm>
        </p:spPr>
        <p:txBody>
          <a:bodyPr/>
          <a:lstStyle/>
          <a:p>
            <a:r>
              <a:rPr lang="en-US" dirty="0" smtClean="0"/>
              <a:t>*April 2020</a:t>
            </a:r>
            <a:endParaRPr lang="en-CA" dirty="0"/>
          </a:p>
        </p:txBody>
      </p:sp>
    </p:spTree>
    <p:extLst>
      <p:ext uri="{BB962C8B-B14F-4D97-AF65-F5344CB8AC3E}">
        <p14:creationId xmlns:p14="http://schemas.microsoft.com/office/powerpoint/2010/main" val="1744962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94B2D-6980-2743-86D7-9EE703F3FD05}"/>
              </a:ext>
            </a:extLst>
          </p:cNvPr>
          <p:cNvSpPr>
            <a:spLocks noGrp="1"/>
          </p:cNvSpPr>
          <p:nvPr>
            <p:ph type="title"/>
          </p:nvPr>
        </p:nvSpPr>
        <p:spPr/>
        <p:txBody>
          <a:bodyPr/>
          <a:lstStyle/>
          <a:p>
            <a:r>
              <a:rPr lang="en-US" dirty="0"/>
              <a:t>SHAPE AS A TPM</a:t>
            </a:r>
          </a:p>
        </p:txBody>
      </p:sp>
      <p:pic>
        <p:nvPicPr>
          <p:cNvPr id="5" name="Picture 4">
            <a:extLst>
              <a:ext uri="{FF2B5EF4-FFF2-40B4-BE49-F238E27FC236}">
                <a16:creationId xmlns:a16="http://schemas.microsoft.com/office/drawing/2014/main" id="{1D47B666-EC8C-5541-9683-03C9BD303D1A}"/>
              </a:ext>
            </a:extLst>
          </p:cNvPr>
          <p:cNvPicPr>
            <a:picLocks noChangeAspect="1"/>
          </p:cNvPicPr>
          <p:nvPr/>
        </p:nvPicPr>
        <p:blipFill>
          <a:blip r:embed="rId3"/>
          <a:stretch>
            <a:fillRect/>
          </a:stretch>
        </p:blipFill>
        <p:spPr>
          <a:xfrm>
            <a:off x="3734775" y="2324332"/>
            <a:ext cx="4722450" cy="3149836"/>
          </a:xfrm>
          <a:prstGeom prst="rect">
            <a:avLst/>
          </a:prstGeom>
        </p:spPr>
      </p:pic>
      <p:pic>
        <p:nvPicPr>
          <p:cNvPr id="6" name="Picture 5" descr="A close up of a logo&#10;&#10;Description automatically generated">
            <a:extLst>
              <a:ext uri="{FF2B5EF4-FFF2-40B4-BE49-F238E27FC236}">
                <a16:creationId xmlns:a16="http://schemas.microsoft.com/office/drawing/2014/main" id="{499A88BF-A741-3742-A691-39BD249D0539}"/>
              </a:ext>
            </a:extLst>
          </p:cNvPr>
          <p:cNvPicPr>
            <a:picLocks noChangeAspect="1"/>
          </p:cNvPicPr>
          <p:nvPr/>
        </p:nvPicPr>
        <p:blipFill rotWithShape="1">
          <a:blip r:embed="rId4"/>
          <a:srcRect b="16423"/>
          <a:stretch/>
        </p:blipFill>
        <p:spPr>
          <a:xfrm>
            <a:off x="5217414" y="3145845"/>
            <a:ext cx="1757170" cy="1468595"/>
          </a:xfrm>
          <a:prstGeom prst="rect">
            <a:avLst/>
          </a:prstGeom>
        </p:spPr>
      </p:pic>
      <p:sp>
        <p:nvSpPr>
          <p:cNvPr id="7" name="TextBox 6">
            <a:extLst>
              <a:ext uri="{FF2B5EF4-FFF2-40B4-BE49-F238E27FC236}">
                <a16:creationId xmlns:a16="http://schemas.microsoft.com/office/drawing/2014/main" id="{FC5F8FFA-FB70-5A49-87CD-8A8AB4632F6E}"/>
              </a:ext>
            </a:extLst>
          </p:cNvPr>
          <p:cNvSpPr txBox="1"/>
          <p:nvPr/>
        </p:nvSpPr>
        <p:spPr>
          <a:xfrm>
            <a:off x="5481087" y="2574220"/>
            <a:ext cx="1229824" cy="461665"/>
          </a:xfrm>
          <a:prstGeom prst="rect">
            <a:avLst/>
          </a:prstGeom>
          <a:noFill/>
        </p:spPr>
        <p:txBody>
          <a:bodyPr wrap="none" rtlCol="0">
            <a:spAutoFit/>
          </a:bodyPr>
          <a:lstStyle/>
          <a:p>
            <a:pPr algn="ctr"/>
            <a:r>
              <a:rPr lang="en-US" dirty="0"/>
              <a:t>“</a:t>
            </a:r>
            <a:r>
              <a:rPr lang="en-US" sz="2400" dirty="0"/>
              <a:t>Shape</a:t>
            </a:r>
            <a:r>
              <a:rPr lang="en-US" dirty="0"/>
              <a:t>”</a:t>
            </a:r>
          </a:p>
        </p:txBody>
      </p:sp>
      <p:sp>
        <p:nvSpPr>
          <p:cNvPr id="8" name="TextBox 7">
            <a:extLst>
              <a:ext uri="{FF2B5EF4-FFF2-40B4-BE49-F238E27FC236}">
                <a16:creationId xmlns:a16="http://schemas.microsoft.com/office/drawing/2014/main" id="{84D101D4-C7AD-5845-BC6D-40B0F3146CF5}"/>
              </a:ext>
            </a:extLst>
          </p:cNvPr>
          <p:cNvSpPr txBox="1"/>
          <p:nvPr/>
        </p:nvSpPr>
        <p:spPr>
          <a:xfrm>
            <a:off x="4834244" y="4724400"/>
            <a:ext cx="2523511" cy="461665"/>
          </a:xfrm>
          <a:prstGeom prst="rect">
            <a:avLst/>
          </a:prstGeom>
          <a:noFill/>
        </p:spPr>
        <p:txBody>
          <a:bodyPr wrap="none" rtlCol="0">
            <a:spAutoFit/>
          </a:bodyPr>
          <a:lstStyle/>
          <a:p>
            <a:pPr algn="ctr"/>
            <a:r>
              <a:rPr lang="en-US" sz="2400" dirty="0"/>
              <a:t>= Effective TPM?</a:t>
            </a:r>
          </a:p>
        </p:txBody>
      </p:sp>
      <p:pic>
        <p:nvPicPr>
          <p:cNvPr id="9" name="Picture 8">
            <a:extLst>
              <a:ext uri="{FF2B5EF4-FFF2-40B4-BE49-F238E27FC236}">
                <a16:creationId xmlns:a16="http://schemas.microsoft.com/office/drawing/2014/main" id="{055959EA-A8BA-2F47-B1A7-B7647921DFF1}"/>
              </a:ext>
            </a:extLst>
          </p:cNvPr>
          <p:cNvPicPr>
            <a:picLocks noChangeAspect="1"/>
          </p:cNvPicPr>
          <p:nvPr/>
        </p:nvPicPr>
        <p:blipFill>
          <a:blip r:embed="rId5"/>
          <a:stretch>
            <a:fillRect/>
          </a:stretch>
        </p:blipFill>
        <p:spPr>
          <a:xfrm>
            <a:off x="9228672" y="4737262"/>
            <a:ext cx="2222183" cy="1596482"/>
          </a:xfrm>
          <a:prstGeom prst="rect">
            <a:avLst/>
          </a:prstGeom>
        </p:spPr>
      </p:pic>
      <p:pic>
        <p:nvPicPr>
          <p:cNvPr id="11" name="Picture 10" descr="A close up of a logo&#10;&#10;Description automatically generated">
            <a:extLst>
              <a:ext uri="{FF2B5EF4-FFF2-40B4-BE49-F238E27FC236}">
                <a16:creationId xmlns:a16="http://schemas.microsoft.com/office/drawing/2014/main" id="{41945FFB-02DD-6849-9C09-223471E6F704}"/>
              </a:ext>
            </a:extLst>
          </p:cNvPr>
          <p:cNvPicPr>
            <a:picLocks noChangeAspect="1"/>
          </p:cNvPicPr>
          <p:nvPr/>
        </p:nvPicPr>
        <p:blipFill rotWithShape="1">
          <a:blip r:embed="rId6"/>
          <a:srcRect b="14568"/>
          <a:stretch/>
        </p:blipFill>
        <p:spPr>
          <a:xfrm>
            <a:off x="9454903" y="1689777"/>
            <a:ext cx="1606718" cy="1372653"/>
          </a:xfrm>
          <a:prstGeom prst="rect">
            <a:avLst/>
          </a:prstGeom>
        </p:spPr>
      </p:pic>
      <p:pic>
        <p:nvPicPr>
          <p:cNvPr id="13" name="Picture 12" descr="A close up of a logo&#10;&#10;Description automatically generated">
            <a:extLst>
              <a:ext uri="{FF2B5EF4-FFF2-40B4-BE49-F238E27FC236}">
                <a16:creationId xmlns:a16="http://schemas.microsoft.com/office/drawing/2014/main" id="{84D63900-1A7C-4941-9AF2-B9D845E3001F}"/>
              </a:ext>
            </a:extLst>
          </p:cNvPr>
          <p:cNvPicPr>
            <a:picLocks noChangeAspect="1"/>
          </p:cNvPicPr>
          <p:nvPr/>
        </p:nvPicPr>
        <p:blipFill rotWithShape="1">
          <a:blip r:embed="rId7"/>
          <a:srcRect b="14321"/>
          <a:stretch/>
        </p:blipFill>
        <p:spPr>
          <a:xfrm>
            <a:off x="9131616" y="2972084"/>
            <a:ext cx="2253292" cy="1930598"/>
          </a:xfrm>
          <a:prstGeom prst="rect">
            <a:avLst/>
          </a:prstGeom>
        </p:spPr>
      </p:pic>
    </p:spTree>
    <p:extLst>
      <p:ext uri="{BB962C8B-B14F-4D97-AF65-F5344CB8AC3E}">
        <p14:creationId xmlns:p14="http://schemas.microsoft.com/office/powerpoint/2010/main" val="213657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500" fill="hold"/>
                                        <p:tgtEl>
                                          <p:spTgt spid="6"/>
                                        </p:tgtEl>
                                        <p:attrNameLst>
                                          <p:attrName>ppt_w</p:attrName>
                                        </p:attrNameLst>
                                      </p:cBhvr>
                                      <p:tavLst>
                                        <p:tav tm="0">
                                          <p:val>
                                            <p:fltVal val="0"/>
                                          </p:val>
                                        </p:tav>
                                        <p:tav tm="100000">
                                          <p:val>
                                            <p:strVal val="#ppt_w"/>
                                          </p:val>
                                        </p:tav>
                                      </p:tavLst>
                                    </p:anim>
                                    <p:anim calcmode="lin" valueType="num">
                                      <p:cBhvr>
                                        <p:cTn id="13" dur="1500" fill="hold"/>
                                        <p:tgtEl>
                                          <p:spTgt spid="6"/>
                                        </p:tgtEl>
                                        <p:attrNameLst>
                                          <p:attrName>ppt_h</p:attrName>
                                        </p:attrNameLst>
                                      </p:cBhvr>
                                      <p:tavLst>
                                        <p:tav tm="0">
                                          <p:val>
                                            <p:fltVal val="0"/>
                                          </p:val>
                                        </p:tav>
                                        <p:tav tm="100000">
                                          <p:val>
                                            <p:strVal val="#ppt_h"/>
                                          </p:val>
                                        </p:tav>
                                      </p:tavLst>
                                    </p:anim>
                                    <p:animEffect transition="in" filter="fade">
                                      <p:cBhvr>
                                        <p:cTn id="14" dur="1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500" fill="hold"/>
                                        <p:tgtEl>
                                          <p:spTgt spid="7"/>
                                        </p:tgtEl>
                                        <p:attrNameLst>
                                          <p:attrName>ppt_w</p:attrName>
                                        </p:attrNameLst>
                                      </p:cBhvr>
                                      <p:tavLst>
                                        <p:tav tm="0">
                                          <p:val>
                                            <p:fltVal val="0"/>
                                          </p:val>
                                        </p:tav>
                                        <p:tav tm="100000">
                                          <p:val>
                                            <p:strVal val="#ppt_w"/>
                                          </p:val>
                                        </p:tav>
                                      </p:tavLst>
                                    </p:anim>
                                    <p:anim calcmode="lin" valueType="num">
                                      <p:cBhvr>
                                        <p:cTn id="18" dur="1500" fill="hold"/>
                                        <p:tgtEl>
                                          <p:spTgt spid="7"/>
                                        </p:tgtEl>
                                        <p:attrNameLst>
                                          <p:attrName>ppt_h</p:attrName>
                                        </p:attrNameLst>
                                      </p:cBhvr>
                                      <p:tavLst>
                                        <p:tav tm="0">
                                          <p:val>
                                            <p:fltVal val="0"/>
                                          </p:val>
                                        </p:tav>
                                        <p:tav tm="100000">
                                          <p:val>
                                            <p:strVal val="#ppt_h"/>
                                          </p:val>
                                        </p:tav>
                                      </p:tavLst>
                                    </p:anim>
                                    <p:animEffect transition="in" filter="fade">
                                      <p:cBhvr>
                                        <p:cTn id="19" dur="1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500" fill="hold"/>
                                        <p:tgtEl>
                                          <p:spTgt spid="8"/>
                                        </p:tgtEl>
                                        <p:attrNameLst>
                                          <p:attrName>ppt_w</p:attrName>
                                        </p:attrNameLst>
                                      </p:cBhvr>
                                      <p:tavLst>
                                        <p:tav tm="0">
                                          <p:val>
                                            <p:fltVal val="0"/>
                                          </p:val>
                                        </p:tav>
                                        <p:tav tm="100000">
                                          <p:val>
                                            <p:strVal val="#ppt_w"/>
                                          </p:val>
                                        </p:tav>
                                      </p:tavLst>
                                    </p:anim>
                                    <p:anim calcmode="lin" valueType="num">
                                      <p:cBhvr>
                                        <p:cTn id="23" dur="1500" fill="hold"/>
                                        <p:tgtEl>
                                          <p:spTgt spid="8"/>
                                        </p:tgtEl>
                                        <p:attrNameLst>
                                          <p:attrName>ppt_h</p:attrName>
                                        </p:attrNameLst>
                                      </p:cBhvr>
                                      <p:tavLst>
                                        <p:tav tm="0">
                                          <p:val>
                                            <p:fltVal val="0"/>
                                          </p:val>
                                        </p:tav>
                                        <p:tav tm="100000">
                                          <p:val>
                                            <p:strVal val="#ppt_h"/>
                                          </p:val>
                                        </p:tav>
                                      </p:tavLst>
                                    </p:anim>
                                    <p:animEffect transition="in" filter="fade">
                                      <p:cBhvr>
                                        <p:cTn id="24" dur="1500"/>
                                        <p:tgtEl>
                                          <p:spTgt spid="8"/>
                                        </p:tgtEl>
                                      </p:cBhvr>
                                    </p:animEffect>
                                  </p:childTnLst>
                                </p:cTn>
                              </p:par>
                              <p:par>
                                <p:cTn id="25" presetID="0" presetClass="path" presetSubtype="0" accel="50000" decel="50000" fill="hold" nodeType="withEffect">
                                  <p:stCondLst>
                                    <p:cond delay="0"/>
                                  </p:stCondLst>
                                  <p:childTnLst>
                                    <p:animMotion origin="layout" path="M 0 0 L -0.35 0 " pathEditMode="relative" ptsTypes="AA">
                                      <p:cBhvr>
                                        <p:cTn id="26" dur="1500" fill="hold"/>
                                        <p:tgtEl>
                                          <p:spTgt spid="6"/>
                                        </p:tgtEl>
                                        <p:attrNameLst>
                                          <p:attrName>ppt_x</p:attrName>
                                          <p:attrName>ppt_y</p:attrName>
                                        </p:attrNameLst>
                                      </p:cBhvr>
                                    </p:animMotion>
                                  </p:childTnLst>
                                </p:cTn>
                              </p:par>
                              <p:par>
                                <p:cTn id="27" presetID="0" presetClass="path" presetSubtype="0" accel="50000" decel="50000" fill="hold" grpId="1" nodeType="withEffect">
                                  <p:stCondLst>
                                    <p:cond delay="0"/>
                                  </p:stCondLst>
                                  <p:childTnLst>
                                    <p:animMotion origin="layout" path="M 0 0 L -0.35 0 " pathEditMode="relative" ptsTypes="AA">
                                      <p:cBhvr>
                                        <p:cTn id="28" dur="1500" fill="hold"/>
                                        <p:tgtEl>
                                          <p:spTgt spid="8"/>
                                        </p:tgtEl>
                                        <p:attrNameLst>
                                          <p:attrName>ppt_x</p:attrName>
                                          <p:attrName>ppt_y</p:attrName>
                                        </p:attrNameLst>
                                      </p:cBhvr>
                                    </p:animMotion>
                                  </p:childTnLst>
                                </p:cTn>
                              </p:par>
                              <p:par>
                                <p:cTn id="29" presetID="0" presetClass="path" presetSubtype="0" accel="50000" decel="50000" fill="hold" grpId="1" nodeType="withEffect">
                                  <p:stCondLst>
                                    <p:cond delay="0"/>
                                  </p:stCondLst>
                                  <p:childTnLst>
                                    <p:animMotion origin="layout" path="M 0 0 L -0.35 0 " pathEditMode="relative" ptsTypes="AA">
                                      <p:cBhvr>
                                        <p:cTn id="30" dur="1500" fill="hold"/>
                                        <p:tgtEl>
                                          <p:spTgt spid="7"/>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37"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900" decel="100000" fill="hold"/>
                                        <p:tgtEl>
                                          <p:spTgt spid="13"/>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46" fill="hold">
                            <p:stCondLst>
                              <p:cond delay="2000"/>
                            </p:stCondLst>
                            <p:childTnLst>
                              <p:par>
                                <p:cTn id="47" presetID="37"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900" decel="100000" fill="hold"/>
                                        <p:tgtEl>
                                          <p:spTgt spid="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noChangeAspect="1"/>
          </p:cNvGrpSpPr>
          <p:nvPr/>
        </p:nvGrpSpPr>
        <p:grpSpPr>
          <a:xfrm>
            <a:off x="456402" y="2460641"/>
            <a:ext cx="3269192" cy="3636000"/>
            <a:chOff x="4339293" y="1813185"/>
            <a:chExt cx="3695979" cy="4110676"/>
          </a:xfrm>
        </p:grpSpPr>
        <p:pic>
          <p:nvPicPr>
            <p:cNvPr id="21"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543" y="1813185"/>
              <a:ext cx="2600043" cy="329321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a:grpSpLocks noChangeAspect="1"/>
            </p:cNvGrpSpPr>
            <p:nvPr/>
          </p:nvGrpSpPr>
          <p:grpSpPr>
            <a:xfrm>
              <a:off x="4339293" y="5131825"/>
              <a:ext cx="3695979" cy="792036"/>
              <a:chOff x="6411431" y="2665128"/>
              <a:chExt cx="2616016" cy="560602"/>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431" y="2869000"/>
                <a:ext cx="2616016" cy="356730"/>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881242" y="2665128"/>
                <a:ext cx="1731744" cy="254807"/>
              </a:xfrm>
              <a:prstGeom prst="rect">
                <a:avLst/>
              </a:prstGeom>
            </p:spPr>
          </p:pic>
        </p:grpSp>
      </p:grpSp>
      <p:sp>
        <p:nvSpPr>
          <p:cNvPr id="4" name="Title 3">
            <a:extLst>
              <a:ext uri="{FF2B5EF4-FFF2-40B4-BE49-F238E27FC236}">
                <a16:creationId xmlns:a16="http://schemas.microsoft.com/office/drawing/2014/main" id="{EB9A272B-D6C0-864E-B4D3-F97B4354B72F}"/>
              </a:ext>
            </a:extLst>
          </p:cNvPr>
          <p:cNvSpPr>
            <a:spLocks noGrp="1"/>
          </p:cNvSpPr>
          <p:nvPr>
            <p:ph type="title"/>
          </p:nvPr>
        </p:nvSpPr>
        <p:spPr/>
        <p:txBody>
          <a:bodyPr/>
          <a:lstStyle/>
          <a:p>
            <a:r>
              <a:rPr lang="en-US" dirty="0"/>
              <a:t>COPYRIGHT IMPLICATIONS</a:t>
            </a:r>
          </a:p>
        </p:txBody>
      </p:sp>
      <p:pic>
        <p:nvPicPr>
          <p:cNvPr id="10" name="Picture 9" descr="A close up of a logo&#10;&#10;Description automatically generated">
            <a:extLst>
              <a:ext uri="{FF2B5EF4-FFF2-40B4-BE49-F238E27FC236}">
                <a16:creationId xmlns:a16="http://schemas.microsoft.com/office/drawing/2014/main" id="{80769EEC-CB26-D144-BE20-2DB64C8C13E9}"/>
              </a:ext>
            </a:extLst>
          </p:cNvPr>
          <p:cNvPicPr>
            <a:picLocks noChangeAspect="1"/>
          </p:cNvPicPr>
          <p:nvPr/>
        </p:nvPicPr>
        <p:blipFill>
          <a:blip r:embed="rId7"/>
          <a:stretch>
            <a:fillRect/>
          </a:stretch>
        </p:blipFill>
        <p:spPr>
          <a:xfrm>
            <a:off x="3622208" y="3091912"/>
            <a:ext cx="3470253" cy="2131897"/>
          </a:xfrm>
          <a:prstGeom prst="rect">
            <a:avLst/>
          </a:prstGeom>
        </p:spPr>
      </p:pic>
      <p:pic>
        <p:nvPicPr>
          <p:cNvPr id="11" name="Picture 10" descr="A close up of a logo&#10;&#10;Description automatically generated">
            <a:extLst>
              <a:ext uri="{FF2B5EF4-FFF2-40B4-BE49-F238E27FC236}">
                <a16:creationId xmlns:a16="http://schemas.microsoft.com/office/drawing/2014/main" id="{A18EAB00-F420-994D-B5A5-460DC8F790CA}"/>
              </a:ext>
            </a:extLst>
          </p:cNvPr>
          <p:cNvPicPr>
            <a:picLocks noChangeAspect="1"/>
          </p:cNvPicPr>
          <p:nvPr/>
        </p:nvPicPr>
        <p:blipFill rotWithShape="1">
          <a:blip r:embed="rId8"/>
          <a:srcRect b="17382"/>
          <a:stretch/>
        </p:blipFill>
        <p:spPr>
          <a:xfrm>
            <a:off x="6881911" y="3124200"/>
            <a:ext cx="2497912" cy="2063719"/>
          </a:xfrm>
          <a:prstGeom prst="rect">
            <a:avLst/>
          </a:prstGeom>
        </p:spPr>
      </p:pic>
      <p:pic>
        <p:nvPicPr>
          <p:cNvPr id="12" name="copyright">
            <a:extLst>
              <a:ext uri="{FF2B5EF4-FFF2-40B4-BE49-F238E27FC236}">
                <a16:creationId xmlns:a16="http://schemas.microsoft.com/office/drawing/2014/main" id="{DC5B2E66-62BB-924D-8F0E-67BFBF80965F}"/>
              </a:ext>
            </a:extLst>
          </p:cNvPr>
          <p:cNvPicPr>
            <a:picLocks noChangeAspect="1"/>
          </p:cNvPicPr>
          <p:nvPr/>
        </p:nvPicPr>
        <p:blipFill rotWithShape="1">
          <a:blip r:embed="rId9"/>
          <a:srcRect b="12325"/>
          <a:stretch/>
        </p:blipFill>
        <p:spPr>
          <a:xfrm>
            <a:off x="9557022" y="3371251"/>
            <a:ext cx="1929548" cy="1690666"/>
          </a:xfrm>
          <a:prstGeom prst="rect">
            <a:avLst/>
          </a:prstGeom>
        </p:spPr>
      </p:pic>
      <p:sp>
        <p:nvSpPr>
          <p:cNvPr id="15" name="you risk">
            <a:extLst>
              <a:ext uri="{FF2B5EF4-FFF2-40B4-BE49-F238E27FC236}">
                <a16:creationId xmlns:a16="http://schemas.microsoft.com/office/drawing/2014/main" id="{7D598C52-CA50-8C46-BD76-92DE6B412172}"/>
              </a:ext>
            </a:extLst>
          </p:cNvPr>
          <p:cNvSpPr txBox="1"/>
          <p:nvPr/>
        </p:nvSpPr>
        <p:spPr>
          <a:xfrm>
            <a:off x="228600" y="1966095"/>
            <a:ext cx="11870264" cy="369332"/>
          </a:xfrm>
          <a:prstGeom prst="rect">
            <a:avLst/>
          </a:prstGeom>
          <a:noFill/>
        </p:spPr>
        <p:txBody>
          <a:bodyPr wrap="square" rtlCol="0">
            <a:spAutoFit/>
          </a:bodyPr>
          <a:lstStyle/>
          <a:p>
            <a:r>
              <a:rPr lang="en-US" dirty="0"/>
              <a:t>You risk violating the </a:t>
            </a:r>
            <a:r>
              <a:rPr lang="en-US" i="1" dirty="0"/>
              <a:t>Copyright Act</a:t>
            </a:r>
            <a:endParaRPr lang="en-US" dirty="0"/>
          </a:p>
        </p:txBody>
      </p:sp>
      <p:sp>
        <p:nvSpPr>
          <p:cNvPr id="16" name="by intentionally">
            <a:extLst>
              <a:ext uri="{FF2B5EF4-FFF2-40B4-BE49-F238E27FC236}">
                <a16:creationId xmlns:a16="http://schemas.microsoft.com/office/drawing/2014/main" id="{91C2BE85-D511-354B-9EDF-C4305B26F1B8}"/>
              </a:ext>
            </a:extLst>
          </p:cNvPr>
          <p:cNvSpPr txBox="1"/>
          <p:nvPr/>
        </p:nvSpPr>
        <p:spPr>
          <a:xfrm>
            <a:off x="228600" y="19660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a:t>
            </a:r>
          </a:p>
        </p:txBody>
      </p:sp>
      <p:sp>
        <p:nvSpPr>
          <p:cNvPr id="17" name="to gain access">
            <a:extLst>
              <a:ext uri="{FF2B5EF4-FFF2-40B4-BE49-F238E27FC236}">
                <a16:creationId xmlns:a16="http://schemas.microsoft.com/office/drawing/2014/main" id="{ABB77F4C-FBF9-9149-BB52-8C43CA8DAAB5}"/>
              </a:ext>
            </a:extLst>
          </p:cNvPr>
          <p:cNvSpPr txBox="1"/>
          <p:nvPr/>
        </p:nvSpPr>
        <p:spPr>
          <a:xfrm>
            <a:off x="228600" y="19660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 to gain access</a:t>
            </a:r>
          </a:p>
        </p:txBody>
      </p:sp>
      <p:sp>
        <p:nvSpPr>
          <p:cNvPr id="18" name="to copyrighted">
            <a:extLst>
              <a:ext uri="{FF2B5EF4-FFF2-40B4-BE49-F238E27FC236}">
                <a16:creationId xmlns:a16="http://schemas.microsoft.com/office/drawing/2014/main" id="{34D77338-B475-6049-96F4-10D282E6B629}"/>
              </a:ext>
            </a:extLst>
          </p:cNvPr>
          <p:cNvSpPr txBox="1"/>
          <p:nvPr/>
        </p:nvSpPr>
        <p:spPr>
          <a:xfrm>
            <a:off x="228600" y="1966095"/>
            <a:ext cx="11870264" cy="369332"/>
          </a:xfrm>
          <a:prstGeom prst="rect">
            <a:avLst/>
          </a:prstGeom>
          <a:noFill/>
        </p:spPr>
        <p:txBody>
          <a:bodyPr wrap="square" rtlCol="0">
            <a:spAutoFit/>
          </a:bodyPr>
          <a:lstStyle/>
          <a:p>
            <a:r>
              <a:rPr lang="en-US" dirty="0"/>
              <a:t>You risk violating the </a:t>
            </a:r>
            <a:r>
              <a:rPr lang="en-US" i="1" dirty="0"/>
              <a:t>Copyright Act </a:t>
            </a:r>
            <a:r>
              <a:rPr lang="en-US" dirty="0"/>
              <a:t>by intentionally circumventing any TPMs to gain access to copyrighted material</a:t>
            </a:r>
          </a:p>
        </p:txBody>
      </p:sp>
      <p:sp>
        <p:nvSpPr>
          <p:cNvPr id="20" name="TextBox 19">
            <a:extLst>
              <a:ext uri="{FF2B5EF4-FFF2-40B4-BE49-F238E27FC236}">
                <a16:creationId xmlns:a16="http://schemas.microsoft.com/office/drawing/2014/main" id="{4AA31072-3A97-884D-8368-298E3FD96C65}"/>
              </a:ext>
            </a:extLst>
          </p:cNvPr>
          <p:cNvSpPr txBox="1"/>
          <p:nvPr/>
        </p:nvSpPr>
        <p:spPr>
          <a:xfrm>
            <a:off x="3667595" y="5444169"/>
            <a:ext cx="4856809" cy="584775"/>
          </a:xfrm>
          <a:prstGeom prst="rect">
            <a:avLst/>
          </a:prstGeom>
          <a:noFill/>
        </p:spPr>
        <p:txBody>
          <a:bodyPr wrap="square" rtlCol="0">
            <a:spAutoFit/>
          </a:bodyPr>
          <a:lstStyle/>
          <a:p>
            <a:pPr algn="ctr"/>
            <a:r>
              <a:rPr lang="en-US" sz="3200" b="1" dirty="0"/>
              <a:t>No fair dealing!</a:t>
            </a:r>
          </a:p>
        </p:txBody>
      </p:sp>
    </p:spTree>
    <p:extLst>
      <p:ext uri="{BB962C8B-B14F-4D97-AF65-F5344CB8AC3E}">
        <p14:creationId xmlns:p14="http://schemas.microsoft.com/office/powerpoint/2010/main" val="159876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par>
                                <p:cTn id="8" presetID="22" presetClass="entr" presetSubtype="8"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1000"/>
                                        <p:tgtEl>
                                          <p:spTgt spid="18"/>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style.rotation</p:attrName>
                                        </p:attrNameLst>
                                      </p:cBhvr>
                                      <p:tavLst>
                                        <p:tav tm="0">
                                          <p:val>
                                            <p:fltVal val="90"/>
                                          </p:val>
                                        </p:tav>
                                        <p:tav tm="100000">
                                          <p:val>
                                            <p:fltVal val="0"/>
                                          </p:val>
                                        </p:tav>
                                      </p:tavLst>
                                    </p:anim>
                                    <p:animEffect transition="in" filter="fade">
                                      <p:cBhvr>
                                        <p:cTn id="42" dur="1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p:bldP spid="15" grpId="2"/>
      <p:bldP spid="16" grpId="0"/>
      <p:bldP spid="16" grpId="1"/>
      <p:bldP spid="17" grpId="0"/>
      <p:bldP spid="17" grpId="1"/>
      <p:bldP spid="18" grpId="0"/>
      <p:bldP spid="18" grpId="1"/>
      <p:bldP spid="20" grpId="0"/>
      <p:bldP spid="2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E8C911-5689-2D49-B107-277980A909E8}"/>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669E47E8-1B3A-EF43-9A92-4610A1595CDE}"/>
              </a:ext>
            </a:extLst>
          </p:cNvPr>
          <p:cNvSpPr>
            <a:spLocks noGrp="1"/>
          </p:cNvSpPr>
          <p:nvPr>
            <p:ph sz="half" idx="13"/>
          </p:nvPr>
        </p:nvSpPr>
        <p:spPr/>
        <p:txBody>
          <a:bodyPr/>
          <a:lstStyle/>
          <a:p>
            <a:endParaRPr lang="en-US"/>
          </a:p>
        </p:txBody>
      </p:sp>
      <p:sp>
        <p:nvSpPr>
          <p:cNvPr id="4" name="Title 3">
            <a:extLst>
              <a:ext uri="{FF2B5EF4-FFF2-40B4-BE49-F238E27FC236}">
                <a16:creationId xmlns:a16="http://schemas.microsoft.com/office/drawing/2014/main" id="{3F4C3931-7144-7242-87E2-AE002B7AFA0B}"/>
              </a:ext>
            </a:extLst>
          </p:cNvPr>
          <p:cNvSpPr>
            <a:spLocks noGrp="1"/>
          </p:cNvSpPr>
          <p:nvPr>
            <p:ph type="title"/>
          </p:nvPr>
        </p:nvSpPr>
        <p:spPr/>
        <p:txBody>
          <a:bodyPr/>
          <a:lstStyle/>
          <a:p>
            <a:r>
              <a:rPr lang="en-US" dirty="0"/>
              <a:t>IMPACT OF THE RULING</a:t>
            </a:r>
          </a:p>
        </p:txBody>
      </p:sp>
      <p:pic>
        <p:nvPicPr>
          <p:cNvPr id="5" name="Picture 4" descr="A picture containing blue, sign, stop, sitting&#10;&#10;Description automatically generated">
            <a:extLst>
              <a:ext uri="{FF2B5EF4-FFF2-40B4-BE49-F238E27FC236}">
                <a16:creationId xmlns:a16="http://schemas.microsoft.com/office/drawing/2014/main" id="{5DCA5330-21CF-B945-B35F-C3BB2041C44C}"/>
              </a:ext>
            </a:extLst>
          </p:cNvPr>
          <p:cNvPicPr>
            <a:picLocks noChangeAspect="1"/>
          </p:cNvPicPr>
          <p:nvPr/>
        </p:nvPicPr>
        <p:blipFill>
          <a:blip r:embed="rId5"/>
          <a:stretch>
            <a:fillRect/>
          </a:stretch>
        </p:blipFill>
        <p:spPr>
          <a:xfrm>
            <a:off x="3486403" y="2106126"/>
            <a:ext cx="5219194" cy="1581150"/>
          </a:xfrm>
          <a:prstGeom prst="rect">
            <a:avLst/>
          </a:prstGeom>
        </p:spPr>
      </p:pic>
      <p:pic>
        <p:nvPicPr>
          <p:cNvPr id="12" name="Picture 11" descr="A close up of a sign&#10;&#10;Description automatically generated">
            <a:extLst>
              <a:ext uri="{FF2B5EF4-FFF2-40B4-BE49-F238E27FC236}">
                <a16:creationId xmlns:a16="http://schemas.microsoft.com/office/drawing/2014/main" id="{DD538F60-4411-C241-9015-EE4EFC300B23}"/>
              </a:ext>
            </a:extLst>
          </p:cNvPr>
          <p:cNvPicPr>
            <a:picLocks noChangeAspect="1"/>
          </p:cNvPicPr>
          <p:nvPr/>
        </p:nvPicPr>
        <p:blipFill>
          <a:blip r:embed="rId6"/>
          <a:stretch>
            <a:fillRect/>
          </a:stretch>
        </p:blipFill>
        <p:spPr>
          <a:xfrm>
            <a:off x="-340783" y="1715601"/>
            <a:ext cx="5118100" cy="23622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D60B4B15-C2AC-7846-B7F6-97AD2CE1C5B0}"/>
              </a:ext>
            </a:extLst>
          </p:cNvPr>
          <p:cNvPicPr>
            <a:picLocks noChangeAspect="1"/>
          </p:cNvPicPr>
          <p:nvPr/>
        </p:nvPicPr>
        <p:blipFill>
          <a:blip r:embed="rId6"/>
          <a:stretch>
            <a:fillRect/>
          </a:stretch>
        </p:blipFill>
        <p:spPr>
          <a:xfrm>
            <a:off x="7414685" y="1715601"/>
            <a:ext cx="5118100" cy="2362200"/>
          </a:xfrm>
          <a:prstGeom prst="rect">
            <a:avLst/>
          </a:prstGeom>
        </p:spPr>
      </p:pic>
      <p:pic>
        <p:nvPicPr>
          <p:cNvPr id="17" name="Online Media 16" descr="system failure">
            <a:hlinkClick r:id="" action="ppaction://media"/>
            <a:extLst>
              <a:ext uri="{FF2B5EF4-FFF2-40B4-BE49-F238E27FC236}">
                <a16:creationId xmlns:a16="http://schemas.microsoft.com/office/drawing/2014/main" id="{17AB6A56-9811-694F-8500-04D8B23C857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45994"/>
            <a:ext cx="12192000" cy="6858000"/>
          </a:xfrm>
          <a:prstGeom prst="rect">
            <a:avLst/>
          </a:prstGeom>
        </p:spPr>
      </p:pic>
    </p:spTree>
    <p:extLst>
      <p:ext uri="{BB962C8B-B14F-4D97-AF65-F5344CB8AC3E}">
        <p14:creationId xmlns:p14="http://schemas.microsoft.com/office/powerpoint/2010/main" val="287581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50000" y="100000"/>
                                    </p:animScale>
                                  </p:childTnLst>
                                </p:cTn>
                              </p:par>
                              <p:par>
                                <p:cTn id="7" presetID="2" presetClass="entr" presetSubtype="8"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2000" fill="hold"/>
                                        <p:tgtEl>
                                          <p:spTgt spid="12"/>
                                        </p:tgtEl>
                                        <p:attrNameLst>
                                          <p:attrName>ppt_x</p:attrName>
                                        </p:attrNameLst>
                                      </p:cBhvr>
                                      <p:tavLst>
                                        <p:tav tm="0">
                                          <p:val>
                                            <p:strVal val="0-#ppt_w/2"/>
                                          </p:val>
                                        </p:tav>
                                        <p:tav tm="100000">
                                          <p:val>
                                            <p:strVal val="#ppt_x"/>
                                          </p:val>
                                        </p:tav>
                                      </p:tavLst>
                                    </p:anim>
                                    <p:anim calcmode="lin" valueType="num">
                                      <p:cBhvr additive="base">
                                        <p:cTn id="10" dur="2000" fill="hold"/>
                                        <p:tgtEl>
                                          <p:spTgt spid="1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000" fill="hold"/>
                                        <p:tgtEl>
                                          <p:spTgt spid="13"/>
                                        </p:tgtEl>
                                        <p:attrNameLst>
                                          <p:attrName>ppt_x</p:attrName>
                                        </p:attrNameLst>
                                      </p:cBhvr>
                                      <p:tavLst>
                                        <p:tav tm="0">
                                          <p:val>
                                            <p:strVal val="1+#ppt_w/2"/>
                                          </p:val>
                                        </p:tav>
                                        <p:tav tm="100000">
                                          <p:val>
                                            <p:strVal val="#ppt_x"/>
                                          </p:val>
                                        </p:tav>
                                      </p:tavLst>
                                    </p:anim>
                                    <p:anim calcmode="lin" valueType="num">
                                      <p:cBhvr additive="base">
                                        <p:cTn id="14"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mediacall" presetSubtype="0" fill="hold" nodeType="withEffect">
                                  <p:stCondLst>
                                    <p:cond delay="0"/>
                                  </p:stCondLst>
                                  <p:childTnLst>
                                    <p:cmd type="call" cmd="playFrom(0.0)">
                                      <p:cBhvr>
                                        <p:cTn id="32" dur="2898" fill="hold"/>
                                        <p:tgtEl>
                                          <p:spTgt spid="17"/>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md type="call" cmd="stop">
                                      <p:cBhvr>
                                        <p:cTn id="38" dur="1">
                                          <p:stCondLst>
                                            <p:cond delay="499"/>
                                          </p:stCondLst>
                                        </p:cTn>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7"/>
                </p:tgtEl>
              </p:cMediaNode>
            </p:video>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EB0C63-7D00-7B49-AEA3-14101E55AC4E}"/>
              </a:ext>
            </a:extLst>
          </p:cNvPr>
          <p:cNvSpPr>
            <a:spLocks noGrp="1"/>
          </p:cNvSpPr>
          <p:nvPr>
            <p:ph type="title"/>
          </p:nvPr>
        </p:nvSpPr>
        <p:spPr/>
        <p:txBody>
          <a:bodyPr/>
          <a:lstStyle/>
          <a:p>
            <a:r>
              <a:rPr lang="en-US" dirty="0"/>
              <a:t>IMPACT OF THE RULING</a:t>
            </a:r>
          </a:p>
        </p:txBody>
      </p:sp>
      <p:pic>
        <p:nvPicPr>
          <p:cNvPr id="28" name="Picture 27" descr="A picture containing drawing, red&#10;&#10;Description automatically generated">
            <a:extLst>
              <a:ext uri="{FF2B5EF4-FFF2-40B4-BE49-F238E27FC236}">
                <a16:creationId xmlns:a16="http://schemas.microsoft.com/office/drawing/2014/main" id="{27E654B2-3043-C748-BC3A-5289C7B71530}"/>
              </a:ext>
            </a:extLst>
          </p:cNvPr>
          <p:cNvPicPr>
            <a:picLocks noChangeAspect="1"/>
          </p:cNvPicPr>
          <p:nvPr/>
        </p:nvPicPr>
        <p:blipFill>
          <a:blip r:embed="rId3"/>
          <a:stretch>
            <a:fillRect/>
          </a:stretch>
        </p:blipFill>
        <p:spPr>
          <a:xfrm>
            <a:off x="843080" y="2638425"/>
            <a:ext cx="4750873" cy="1581150"/>
          </a:xfrm>
          <a:prstGeom prst="rect">
            <a:avLst/>
          </a:prstGeom>
        </p:spPr>
      </p:pic>
      <p:sp>
        <p:nvSpPr>
          <p:cNvPr id="30" name="Connector: Curved 12">
            <a:extLst>
              <a:ext uri="{FF2B5EF4-FFF2-40B4-BE49-F238E27FC236}">
                <a16:creationId xmlns:a16="http://schemas.microsoft.com/office/drawing/2014/main" id="{5CFC27FB-C7D8-1B40-BF6D-8929C9E71B30}"/>
              </a:ext>
            </a:extLst>
          </p:cNvPr>
          <p:cNvSpPr/>
          <p:nvPr/>
        </p:nvSpPr>
        <p:spPr>
          <a:xfrm rot="16200000">
            <a:off x="6039914" y="1696705"/>
            <a:ext cx="45719" cy="5000019"/>
          </a:xfrm>
          <a:prstGeom prst="curvedConnector3">
            <a:avLst>
              <a:gd name="adj1" fmla="val -3526582"/>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31" name="Picture 30" descr="A picture containing blue, sign, stop, sitting&#10;&#10;Description automatically generated">
            <a:extLst>
              <a:ext uri="{FF2B5EF4-FFF2-40B4-BE49-F238E27FC236}">
                <a16:creationId xmlns:a16="http://schemas.microsoft.com/office/drawing/2014/main" id="{846ADECE-9BA1-B54C-AE5A-AB7A3D97BB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134606" y="2638425"/>
            <a:ext cx="5219194" cy="1581150"/>
          </a:xfrm>
          <a:prstGeom prst="rect">
            <a:avLst/>
          </a:prstGeom>
        </p:spPr>
      </p:pic>
    </p:spTree>
    <p:extLst>
      <p:ext uri="{BB962C8B-B14F-4D97-AF65-F5344CB8AC3E}">
        <p14:creationId xmlns:p14="http://schemas.microsoft.com/office/powerpoint/2010/main" val="34122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p:tgtEl>
                                          <p:spTgt spid="28"/>
                                        </p:tgtEl>
                                        <p:attrNameLst>
                                          <p:attrName>ppt_x</p:attrName>
                                        </p:attrNameLst>
                                      </p:cBhvr>
                                      <p:tavLst>
                                        <p:tav tm="0">
                                          <p:val>
                                            <p:strVal val="#ppt_x-#ppt_w*1.125000"/>
                                          </p:val>
                                        </p:tav>
                                        <p:tav tm="100000">
                                          <p:val>
                                            <p:strVal val="#ppt_x"/>
                                          </p:val>
                                        </p:tav>
                                      </p:tavLst>
                                    </p:anim>
                                    <p:animEffect transition="in" filter="wipe(right)">
                                      <p:cBhvr>
                                        <p:cTn id="8" dur="1000"/>
                                        <p:tgtEl>
                                          <p:spTgt spid="28"/>
                                        </p:tgtEl>
                                      </p:cBhvr>
                                    </p:animEffect>
                                  </p:childTnLst>
                                </p:cTn>
                              </p:par>
                              <p:par>
                                <p:cTn id="9" presetID="1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p:tgtEl>
                                          <p:spTgt spid="31"/>
                                        </p:tgtEl>
                                        <p:attrNameLst>
                                          <p:attrName>ppt_x</p:attrName>
                                        </p:attrNameLst>
                                      </p:cBhvr>
                                      <p:tavLst>
                                        <p:tav tm="0">
                                          <p:val>
                                            <p:strVal val="#ppt_x+#ppt_w*1.125000"/>
                                          </p:val>
                                        </p:tav>
                                        <p:tav tm="100000">
                                          <p:val>
                                            <p:strVal val="#ppt_x"/>
                                          </p:val>
                                        </p:tav>
                                      </p:tavLst>
                                    </p:anim>
                                    <p:animEffect transition="in" filter="wipe(left)">
                                      <p:cBhvr>
                                        <p:cTn id="12" dur="1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D72BEDB-29A0-924D-97DF-ED6EDE4EC780}"/>
              </a:ext>
            </a:extLst>
          </p:cNvPr>
          <p:cNvSpPr>
            <a:spLocks noGrp="1"/>
          </p:cNvSpPr>
          <p:nvPr>
            <p:ph sz="half" idx="1"/>
          </p:nvPr>
        </p:nvSpPr>
        <p:spPr>
          <a:xfrm>
            <a:off x="838200" y="1825625"/>
            <a:ext cx="10515600" cy="4351338"/>
          </a:xfrm>
        </p:spPr>
        <p:txBody>
          <a:bodyPr>
            <a:normAutofit/>
          </a:bodyPr>
          <a:lstStyle/>
          <a:p>
            <a:pPr marL="0" indent="0">
              <a:buNone/>
            </a:pPr>
            <a:r>
              <a:rPr lang="en-US" sz="2400" dirty="0">
                <a:solidFill>
                  <a:schemeClr val="tx1"/>
                </a:solidFill>
                <a:latin typeface="Arial" panose="020B0604020202020204" pitchFamily="34" charset="0"/>
                <a:cs typeface="Arial" panose="020B0604020202020204" pitchFamily="34" charset="0"/>
              </a:rPr>
              <a:t>You should now be able to:</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fontAlgn="base"/>
            <a:r>
              <a:rPr lang="en-CA" sz="2400" dirty="0">
                <a:solidFill>
                  <a:schemeClr val="tx1"/>
                </a:solidFill>
              </a:rPr>
              <a:t>Describe and recount the arguments in the </a:t>
            </a:r>
            <a:r>
              <a:rPr lang="en-CA" sz="2400" i="1" dirty="0">
                <a:solidFill>
                  <a:schemeClr val="tx1"/>
                </a:solidFill>
              </a:rPr>
              <a:t>Nintendo v. Go Cyber </a:t>
            </a:r>
            <a:r>
              <a:rPr lang="en-CA" sz="2400" dirty="0">
                <a:solidFill>
                  <a:schemeClr val="tx1"/>
                </a:solidFill>
              </a:rPr>
              <a:t>case</a:t>
            </a:r>
          </a:p>
          <a:p>
            <a:endParaRPr lang="en-US" sz="2400" dirty="0">
              <a:solidFill>
                <a:schemeClr val="tx1"/>
              </a:solidFill>
              <a:latin typeface="Arial" panose="020B0604020202020204" pitchFamily="34" charset="0"/>
              <a:cs typeface="Arial" panose="020B0604020202020204" pitchFamily="34" charset="0"/>
            </a:endParaRPr>
          </a:p>
          <a:p>
            <a:pPr fontAlgn="base"/>
            <a:r>
              <a:rPr lang="en-CA" sz="2400" dirty="0">
                <a:solidFill>
                  <a:schemeClr val="tx1"/>
                </a:solidFill>
              </a:rPr>
              <a:t>Recognize how a broad interpretation of protections and a limited interpretation of exceptions was applied in this case</a:t>
            </a:r>
            <a:br>
              <a:rPr lang="en-CA" sz="2400" dirty="0">
                <a:solidFill>
                  <a:schemeClr val="tx1"/>
                </a:solidFill>
              </a:rPr>
            </a:br>
            <a:endParaRPr lang="en-US" sz="2400" dirty="0"/>
          </a:p>
          <a:p>
            <a:pPr lvl="1"/>
            <a:endParaRPr lang="en-US" dirty="0">
              <a:solidFill>
                <a:schemeClr val="tx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CC5EC27F-FBC3-1447-B6AD-03FF4C592727}"/>
              </a:ext>
            </a:extLst>
          </p:cNvPr>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39108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262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CA" sz="1800" dirty="0"/>
              <a:t>Nintendo’s three pronged TPM strategy </a:t>
            </a:r>
            <a:r>
              <a:rPr lang="en-CA" sz="1800" dirty="0" smtClean="0"/>
              <a:t>included:</a:t>
            </a:r>
          </a:p>
          <a:p>
            <a:pPr lvl="1"/>
            <a:r>
              <a:rPr lang="en-CA" sz="1800" b="1" dirty="0" smtClean="0">
                <a:solidFill>
                  <a:srgbClr val="879F3D"/>
                </a:solidFill>
              </a:rPr>
              <a:t>Shape </a:t>
            </a:r>
            <a:r>
              <a:rPr lang="en-CA" sz="1800" b="1" dirty="0">
                <a:solidFill>
                  <a:srgbClr val="879F3D"/>
                </a:solidFill>
              </a:rPr>
              <a:t>of the cartridges, header data code, and data </a:t>
            </a:r>
            <a:r>
              <a:rPr lang="en-CA" sz="1800" b="1" dirty="0" smtClean="0">
                <a:solidFill>
                  <a:srgbClr val="879F3D"/>
                </a:solidFill>
              </a:rPr>
              <a:t>encryption</a:t>
            </a:r>
          </a:p>
          <a:p>
            <a:pPr lvl="1"/>
            <a:r>
              <a:rPr lang="en-CA" sz="1800" dirty="0" smtClean="0"/>
              <a:t>Shape </a:t>
            </a:r>
            <a:r>
              <a:rPr lang="en-CA" sz="1800" dirty="0"/>
              <a:t>of the cartridges, special keys, transformative </a:t>
            </a:r>
            <a:r>
              <a:rPr lang="en-CA" sz="1800" dirty="0" smtClean="0"/>
              <a:t>code</a:t>
            </a:r>
          </a:p>
          <a:p>
            <a:pPr lvl="1"/>
            <a:r>
              <a:rPr lang="en-CA" sz="1800" dirty="0" smtClean="0"/>
              <a:t>Replication</a:t>
            </a:r>
            <a:r>
              <a:rPr lang="en-CA" sz="1800" dirty="0"/>
              <a:t>, transformation, </a:t>
            </a:r>
            <a:r>
              <a:rPr lang="en-CA" sz="1800" dirty="0" smtClean="0"/>
              <a:t>encryption</a:t>
            </a:r>
          </a:p>
          <a:p>
            <a:pPr lvl="1"/>
            <a:r>
              <a:rPr lang="en-CA" sz="1800" dirty="0" smtClean="0"/>
              <a:t>Zelda</a:t>
            </a:r>
            <a:r>
              <a:rPr lang="en-CA" sz="1800" dirty="0"/>
              <a:t>, Peach and Daisy</a:t>
            </a:r>
          </a:p>
          <a:p>
            <a:endParaRPr lang="en-CA" sz="1800" dirty="0"/>
          </a:p>
        </p:txBody>
      </p:sp>
      <p:sp>
        <p:nvSpPr>
          <p:cNvPr id="3" name="Text Placeholder 2"/>
          <p:cNvSpPr>
            <a:spLocks noGrp="1"/>
          </p:cNvSpPr>
          <p:nvPr>
            <p:ph type="body" sz="quarter" idx="16"/>
          </p:nvPr>
        </p:nvSpPr>
        <p:spPr>
          <a:xfrm>
            <a:off x="808101" y="1838071"/>
            <a:ext cx="5398008" cy="4351338"/>
          </a:xfrm>
        </p:spPr>
        <p:txBody>
          <a:bodyPr/>
          <a:lstStyle/>
          <a:p>
            <a:r>
              <a:rPr lang="en-US" sz="1800" dirty="0"/>
              <a:t>Nintendo’s case against Go Cyber was based on the </a:t>
            </a:r>
            <a:r>
              <a:rPr lang="en-US" sz="1800" dirty="0" smtClean="0"/>
              <a:t>argument:</a:t>
            </a:r>
          </a:p>
          <a:p>
            <a:pPr lvl="1"/>
            <a:r>
              <a:rPr lang="en-US" sz="1800" b="1" dirty="0" smtClean="0">
                <a:solidFill>
                  <a:srgbClr val="879F3D"/>
                </a:solidFill>
              </a:rPr>
              <a:t>Go </a:t>
            </a:r>
            <a:r>
              <a:rPr lang="en-US" sz="1800" b="1" dirty="0">
                <a:solidFill>
                  <a:srgbClr val="879F3D"/>
                </a:solidFill>
              </a:rPr>
              <a:t>Cyber had circumvented the shape of the Nintendo cartridges, which constitute a TPM because they were designed to be used exclusively with Nintendo </a:t>
            </a:r>
            <a:r>
              <a:rPr lang="en-US" sz="1800" b="1" dirty="0" smtClean="0">
                <a:solidFill>
                  <a:srgbClr val="879F3D"/>
                </a:solidFill>
              </a:rPr>
              <a:t>consoles</a:t>
            </a:r>
          </a:p>
          <a:p>
            <a:pPr lvl="1"/>
            <a:r>
              <a:rPr lang="en-US" sz="1800" dirty="0" smtClean="0"/>
              <a:t>Go </a:t>
            </a:r>
            <a:r>
              <a:rPr lang="en-US" sz="1800" dirty="0" err="1"/>
              <a:t>Cyber’s</a:t>
            </a:r>
            <a:r>
              <a:rPr lang="en-US" sz="1800" dirty="0"/>
              <a:t> replication and circumvention was not </a:t>
            </a:r>
            <a:r>
              <a:rPr lang="en-US" sz="1800" dirty="0" smtClean="0"/>
              <a:t>transformative</a:t>
            </a:r>
          </a:p>
          <a:p>
            <a:pPr lvl="1"/>
            <a:r>
              <a:rPr lang="en-US" sz="1800" dirty="0" smtClean="0"/>
              <a:t>Go </a:t>
            </a:r>
            <a:r>
              <a:rPr lang="en-US" sz="1800" dirty="0"/>
              <a:t>Cyber had not equally circumvented </a:t>
            </a:r>
            <a:r>
              <a:rPr lang="en-US" sz="1800" dirty="0" err="1"/>
              <a:t>Playstation</a:t>
            </a:r>
            <a:r>
              <a:rPr lang="en-US" sz="1800" dirty="0"/>
              <a:t> and Xbox </a:t>
            </a:r>
            <a:r>
              <a:rPr lang="en-US" sz="1800" dirty="0" smtClean="0"/>
              <a:t>consoles</a:t>
            </a:r>
          </a:p>
          <a:p>
            <a:pPr lvl="1"/>
            <a:r>
              <a:rPr lang="en-US" sz="1800" dirty="0" smtClean="0"/>
              <a:t>Go </a:t>
            </a:r>
            <a:r>
              <a:rPr lang="en-US" sz="1800" dirty="0"/>
              <a:t>Cyber had suggested Luigi was better than Mario</a:t>
            </a:r>
          </a:p>
          <a:p>
            <a:endParaRPr lang="en-CA" sz="1800" dirty="0"/>
          </a:p>
        </p:txBody>
      </p:sp>
    </p:spTree>
    <p:extLst>
      <p:ext uri="{BB962C8B-B14F-4D97-AF65-F5344CB8AC3E}">
        <p14:creationId xmlns:p14="http://schemas.microsoft.com/office/powerpoint/2010/main" val="14835943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4"/>
            </a:pPr>
            <a:r>
              <a:rPr lang="en-US" sz="1800" dirty="0"/>
              <a:t>The Federal Court’s broad interpretation of shape as an effective TPM is problematic </a:t>
            </a:r>
            <a:r>
              <a:rPr lang="en-US" sz="1800" dirty="0" smtClean="0"/>
              <a:t>because:</a:t>
            </a:r>
          </a:p>
          <a:p>
            <a:pPr lvl="1"/>
            <a:r>
              <a:rPr lang="en-US" sz="1800" b="1" dirty="0" smtClean="0">
                <a:solidFill>
                  <a:srgbClr val="879F3D"/>
                </a:solidFill>
              </a:rPr>
              <a:t>It </a:t>
            </a:r>
            <a:r>
              <a:rPr lang="en-US" sz="1800" b="1" dirty="0">
                <a:solidFill>
                  <a:srgbClr val="879F3D"/>
                </a:solidFill>
              </a:rPr>
              <a:t>may allow any physical or digital aspect of the container of a copyright protected work to be considered a </a:t>
            </a:r>
            <a:r>
              <a:rPr lang="en-US" sz="1800" b="1" dirty="0" smtClean="0">
                <a:solidFill>
                  <a:srgbClr val="879F3D"/>
                </a:solidFill>
              </a:rPr>
              <a:t>TPM</a:t>
            </a:r>
          </a:p>
          <a:p>
            <a:pPr lvl="1"/>
            <a:r>
              <a:rPr lang="en-US" sz="1800" dirty="0" smtClean="0"/>
              <a:t>It </a:t>
            </a:r>
            <a:r>
              <a:rPr lang="en-US" sz="1800" dirty="0"/>
              <a:t>allows for both affective and effective </a:t>
            </a:r>
            <a:r>
              <a:rPr lang="en-US" sz="1800" dirty="0" smtClean="0"/>
              <a:t>TPMs</a:t>
            </a:r>
          </a:p>
          <a:p>
            <a:pPr lvl="1"/>
            <a:r>
              <a:rPr lang="en-US" sz="1800" dirty="0" smtClean="0"/>
              <a:t>It </a:t>
            </a:r>
            <a:r>
              <a:rPr lang="en-US" sz="1800" dirty="0"/>
              <a:t>requires burglars to have keys </a:t>
            </a:r>
            <a:endParaRPr lang="en-US" sz="1800" dirty="0" smtClean="0"/>
          </a:p>
          <a:p>
            <a:pPr lvl="1"/>
            <a:r>
              <a:rPr lang="en-US" sz="1800" dirty="0" smtClean="0"/>
              <a:t>Bowser </a:t>
            </a:r>
            <a:r>
              <a:rPr lang="en-US" sz="1800" dirty="0"/>
              <a:t>must now appear smaller than Mario in all Nintendo games</a:t>
            </a:r>
          </a:p>
          <a:p>
            <a:pPr>
              <a:buAutoNum type="arabicPeriod" startAt="4"/>
            </a:pPr>
            <a:endParaRPr lang="en-CA" sz="1800" dirty="0"/>
          </a:p>
        </p:txBody>
      </p:sp>
      <p:sp>
        <p:nvSpPr>
          <p:cNvPr id="3" name="Text Placeholder 2"/>
          <p:cNvSpPr>
            <a:spLocks noGrp="1"/>
          </p:cNvSpPr>
          <p:nvPr>
            <p:ph type="body" sz="quarter" idx="16"/>
          </p:nvPr>
        </p:nvSpPr>
        <p:spPr/>
        <p:txBody>
          <a:bodyPr/>
          <a:lstStyle/>
          <a:p>
            <a:pPr>
              <a:buFont typeface="+mj-lt"/>
              <a:buAutoNum type="arabicPeriod" startAt="3"/>
            </a:pPr>
            <a:r>
              <a:rPr lang="en-US" sz="1800" dirty="0"/>
              <a:t>The Canadian interpretation of TPMs differs from the UK approach </a:t>
            </a:r>
            <a:r>
              <a:rPr lang="en-US" sz="1800" dirty="0" smtClean="0"/>
              <a:t>because</a:t>
            </a:r>
          </a:p>
          <a:p>
            <a:pPr lvl="1"/>
            <a:r>
              <a:rPr lang="en-US" sz="1800" b="1" dirty="0" smtClean="0">
                <a:solidFill>
                  <a:srgbClr val="879F3D"/>
                </a:solidFill>
              </a:rPr>
              <a:t>The </a:t>
            </a:r>
            <a:r>
              <a:rPr lang="en-US" sz="1800" b="1" dirty="0">
                <a:solidFill>
                  <a:srgbClr val="879F3D"/>
                </a:solidFill>
              </a:rPr>
              <a:t>UK requires a higher standard of the TPM being </a:t>
            </a:r>
            <a:r>
              <a:rPr lang="en-US" sz="1800" b="1" dirty="0" smtClean="0">
                <a:solidFill>
                  <a:srgbClr val="879F3D"/>
                </a:solidFill>
              </a:rPr>
              <a:t>transformational</a:t>
            </a:r>
          </a:p>
          <a:p>
            <a:pPr lvl="1"/>
            <a:r>
              <a:rPr lang="en-US" sz="1800" dirty="0" smtClean="0"/>
              <a:t>The </a:t>
            </a:r>
            <a:r>
              <a:rPr lang="en-US" sz="1800" dirty="0"/>
              <a:t>UK requires a lower standard of the TPM being </a:t>
            </a:r>
            <a:r>
              <a:rPr lang="en-US" sz="1800" dirty="0" smtClean="0"/>
              <a:t>occasional</a:t>
            </a:r>
          </a:p>
          <a:p>
            <a:pPr lvl="1"/>
            <a:r>
              <a:rPr lang="en-US" sz="1800" dirty="0" smtClean="0"/>
              <a:t>The </a:t>
            </a:r>
            <a:r>
              <a:rPr lang="en-US" sz="1800" dirty="0"/>
              <a:t>UK requires TPMs be “affective”; Canada requires TPMs be “effective”</a:t>
            </a:r>
          </a:p>
          <a:p>
            <a:pPr>
              <a:buAutoNum type="arabicPeriod" startAt="3"/>
            </a:pPr>
            <a:endParaRPr lang="en-CA" sz="1800" dirty="0"/>
          </a:p>
        </p:txBody>
      </p:sp>
    </p:spTree>
    <p:extLst>
      <p:ext uri="{BB962C8B-B14F-4D97-AF65-F5344CB8AC3E}">
        <p14:creationId xmlns:p14="http://schemas.microsoft.com/office/powerpoint/2010/main" val="25264237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spcBef>
                <a:spcPts val="1200"/>
              </a:spcBef>
            </a:pPr>
            <a:r>
              <a:rPr lang="en-US" sz="1800" i="1" dirty="0" smtClean="0"/>
              <a:t>Canadian </a:t>
            </a:r>
            <a:r>
              <a:rPr lang="en-US" sz="1800" i="1" dirty="0"/>
              <a:t>DMCA in </a:t>
            </a:r>
            <a:r>
              <a:rPr lang="en-US" sz="1800" i="1" dirty="0" smtClean="0"/>
              <a:t>action</a:t>
            </a:r>
            <a:r>
              <a:rPr lang="en-US" sz="1800" i="1" dirty="0"/>
              <a:t>: Court </a:t>
            </a:r>
            <a:r>
              <a:rPr lang="en-US" sz="1800" i="1" dirty="0" smtClean="0"/>
              <a:t>awards massive damages </a:t>
            </a:r>
            <a:r>
              <a:rPr lang="en-US" sz="1800" i="1" dirty="0"/>
              <a:t>in </a:t>
            </a:r>
            <a:r>
              <a:rPr lang="en-US" sz="1800" i="1" dirty="0" smtClean="0"/>
              <a:t>first major anti-circumvention copyright ruling</a:t>
            </a:r>
            <a:r>
              <a:rPr lang="en-US" sz="1800" dirty="0"/>
              <a:t>. (2017, March 3). Michael </a:t>
            </a:r>
            <a:r>
              <a:rPr lang="en-US" sz="1800" dirty="0" smtClean="0"/>
              <a:t>Geist</a:t>
            </a:r>
            <a:r>
              <a:rPr lang="en-US" sz="1800" dirty="0"/>
              <a:t>. </a:t>
            </a:r>
            <a:r>
              <a:rPr lang="en-US" sz="1800" dirty="0">
                <a:hlinkClick r:id="rId2"/>
              </a:rPr>
              <a:t>https://www.michaelgeist.ca/2017/03/canadian-dmca-in-action-court-issues-massive-damage-award-in-first-major-anti-circumvention-copyright-ruling</a:t>
            </a:r>
            <a:r>
              <a:rPr lang="en-US" sz="1800" dirty="0" smtClean="0">
                <a:hlinkClick r:id="rId2"/>
              </a:rPr>
              <a:t>/</a:t>
            </a:r>
            <a:endParaRPr lang="en-US" sz="1800" dirty="0" smtClean="0"/>
          </a:p>
          <a:p>
            <a:pPr marL="457200" indent="-457200">
              <a:spcBef>
                <a:spcPts val="1200"/>
              </a:spcBef>
            </a:pPr>
            <a:r>
              <a:rPr lang="en-US" sz="1800" dirty="0" smtClean="0"/>
              <a:t>Crowne</a:t>
            </a:r>
            <a:r>
              <a:rPr lang="en-US" sz="1800" dirty="0"/>
              <a:t>, E. (2017). Federal Court </a:t>
            </a:r>
            <a:r>
              <a:rPr lang="en-US" sz="1800" dirty="0" smtClean="0"/>
              <a:t>interprets </a:t>
            </a:r>
            <a:r>
              <a:rPr lang="en-US" sz="1800" dirty="0"/>
              <a:t>Canada’s </a:t>
            </a:r>
            <a:r>
              <a:rPr lang="en-US" sz="1800" dirty="0" smtClean="0"/>
              <a:t>technological protection measures </a:t>
            </a:r>
            <a:r>
              <a:rPr lang="en-US" sz="1800" dirty="0"/>
              <a:t>for the </a:t>
            </a:r>
            <a:r>
              <a:rPr lang="en-US" sz="1800" dirty="0" smtClean="0"/>
              <a:t>first time</a:t>
            </a:r>
            <a:r>
              <a:rPr lang="en-US" sz="1800" dirty="0"/>
              <a:t>. </a:t>
            </a:r>
            <a:r>
              <a:rPr lang="en-US" sz="1800" i="1" dirty="0"/>
              <a:t>Journal of Intellectual Property Law &amp; Practice, 12</a:t>
            </a:r>
            <a:r>
              <a:rPr lang="en-US" sz="1800" dirty="0"/>
              <a:t>(6). </a:t>
            </a:r>
            <a:r>
              <a:rPr lang="en-US" sz="1800" dirty="0" smtClean="0"/>
              <a:t>459–61. </a:t>
            </a:r>
            <a:r>
              <a:rPr lang="en-US" sz="1800" dirty="0" smtClean="0">
                <a:hlinkClick r:id="rId3"/>
              </a:rPr>
              <a:t>https</a:t>
            </a:r>
            <a:r>
              <a:rPr lang="en-US" sz="1800" dirty="0">
                <a:hlinkClick r:id="rId3"/>
              </a:rPr>
              <a:t>://doi.org/10.1093/jiplp/jpx071</a:t>
            </a:r>
            <a:endParaRPr lang="en-US" sz="1800" dirty="0"/>
          </a:p>
          <a:p>
            <a:pPr marL="457200" indent="-457200">
              <a:spcBef>
                <a:spcPts val="1200"/>
              </a:spcBef>
            </a:pPr>
            <a:r>
              <a:rPr lang="en-US" sz="1800" i="1" dirty="0"/>
              <a:t>History of </a:t>
            </a:r>
            <a:r>
              <a:rPr lang="en-US" sz="1800" i="1" dirty="0" err="1" smtClean="0"/>
              <a:t>modding</a:t>
            </a:r>
            <a:r>
              <a:rPr lang="en-US" sz="1800" dirty="0"/>
              <a:t>. (</a:t>
            </a:r>
            <a:r>
              <a:rPr lang="en-US" sz="1800" dirty="0" err="1"/>
              <a:t>n.d.</a:t>
            </a:r>
            <a:r>
              <a:rPr lang="en-US" sz="1800" dirty="0"/>
              <a:t>). From Pacman to Pool: Research on User Generated Content. Retrieved May 13, 2019, from </a:t>
            </a:r>
            <a:r>
              <a:rPr lang="en-US" sz="1800" dirty="0">
                <a:hlinkClick r:id="rId4"/>
              </a:rPr>
              <a:t>https://mediaindustries1.wordpress.com/modmoddermodding/history-of-modding/</a:t>
            </a:r>
            <a:endParaRPr lang="en-US" sz="1800" dirty="0"/>
          </a:p>
          <a:p>
            <a:pPr marL="457200" indent="-457200">
              <a:spcBef>
                <a:spcPts val="1200"/>
              </a:spcBef>
            </a:pPr>
            <a:r>
              <a:rPr lang="en-US" sz="1800" dirty="0"/>
              <a:t>Hutchison, C. (2016). </a:t>
            </a:r>
            <a:r>
              <a:rPr lang="en-US" sz="1800" i="1" dirty="0"/>
              <a:t>Digital </a:t>
            </a:r>
            <a:r>
              <a:rPr lang="en-US" sz="1800" i="1" dirty="0" smtClean="0"/>
              <a:t>copyright law</a:t>
            </a:r>
            <a:r>
              <a:rPr lang="en-US" sz="1800" dirty="0"/>
              <a:t>. Irwin Law.</a:t>
            </a:r>
          </a:p>
          <a:p>
            <a:pPr marL="457200" indent="-457200">
              <a:spcBef>
                <a:spcPts val="1200"/>
              </a:spcBef>
            </a:pPr>
            <a:r>
              <a:rPr lang="en-US" sz="1800" dirty="0" smtClean="0"/>
              <a:t>IFPI. </a:t>
            </a:r>
            <a:r>
              <a:rPr lang="en-US" sz="1800" dirty="0"/>
              <a:t>(</a:t>
            </a:r>
            <a:r>
              <a:rPr lang="en-US" sz="1800" dirty="0" smtClean="0"/>
              <a:t>2003, March). </a:t>
            </a:r>
            <a:r>
              <a:rPr lang="en-US" sz="1800" i="1" dirty="0" smtClean="0"/>
              <a:t>The </a:t>
            </a:r>
            <a:r>
              <a:rPr lang="en-US" sz="1800" i="1" dirty="0"/>
              <a:t>WIPO </a:t>
            </a:r>
            <a:r>
              <a:rPr lang="en-US" sz="1800" i="1" dirty="0" smtClean="0"/>
              <a:t>treaties</a:t>
            </a:r>
            <a:r>
              <a:rPr lang="en-US" sz="1800" i="1" dirty="0"/>
              <a:t>: Technological </a:t>
            </a:r>
            <a:r>
              <a:rPr lang="en-US" sz="1800" i="1" dirty="0" smtClean="0"/>
              <a:t>measures</a:t>
            </a:r>
            <a:r>
              <a:rPr lang="en-US" sz="1800" dirty="0"/>
              <a:t>. </a:t>
            </a:r>
            <a:r>
              <a:rPr lang="en-US" sz="1800" dirty="0">
                <a:hlinkClick r:id="rId5"/>
              </a:rPr>
              <a:t>https://web.archive.org/web/20180417033805/https://</a:t>
            </a:r>
            <a:r>
              <a:rPr lang="en-US" sz="1800" dirty="0" smtClean="0">
                <a:hlinkClick r:id="rId5"/>
              </a:rPr>
              <a:t>www.ifpi.org/content/library/wipo-treaties-technical-measures.pdf</a:t>
            </a:r>
            <a:endParaRPr lang="en-CA" sz="1800" dirty="0"/>
          </a:p>
        </p:txBody>
      </p:sp>
    </p:spTree>
    <p:extLst>
      <p:ext uri="{BB962C8B-B14F-4D97-AF65-F5344CB8AC3E}">
        <p14:creationId xmlns:p14="http://schemas.microsoft.com/office/powerpoint/2010/main" val="907684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spcBef>
                <a:spcPts val="1200"/>
              </a:spcBef>
            </a:pPr>
            <a:r>
              <a:rPr lang="en-US" sz="1800" dirty="0"/>
              <a:t>Kerr, I. R., </a:t>
            </a:r>
            <a:r>
              <a:rPr lang="en-US" sz="1800" dirty="0" err="1"/>
              <a:t>Maurushat</a:t>
            </a:r>
            <a:r>
              <a:rPr lang="en-US" sz="1800" dirty="0"/>
              <a:t>, A., &amp; Tacit, C. S. (2002). Technical </a:t>
            </a:r>
            <a:r>
              <a:rPr lang="en-US" sz="1800" dirty="0" smtClean="0"/>
              <a:t>protection measures</a:t>
            </a:r>
            <a:r>
              <a:rPr lang="en-US" sz="1800" dirty="0"/>
              <a:t>: Tilting at </a:t>
            </a:r>
            <a:r>
              <a:rPr lang="en-US" sz="1800" dirty="0" smtClean="0"/>
              <a:t>copyright’s windmill</a:t>
            </a:r>
            <a:r>
              <a:rPr lang="en-US" sz="1800" dirty="0"/>
              <a:t>. </a:t>
            </a:r>
            <a:r>
              <a:rPr lang="en-US" sz="1800" i="1" dirty="0"/>
              <a:t>Ottawa Law Review, 34</a:t>
            </a:r>
            <a:r>
              <a:rPr lang="en-US" sz="1800" dirty="0"/>
              <a:t>(1), 7–82.</a:t>
            </a:r>
          </a:p>
          <a:p>
            <a:pPr marL="457200" indent="-457200">
              <a:spcBef>
                <a:spcPts val="1200"/>
              </a:spcBef>
            </a:pPr>
            <a:r>
              <a:rPr lang="en-US" sz="1800" dirty="0"/>
              <a:t>Sapp, H. (2005). North American Anti-Circumvention: Implementation of the WIPO Internet Treaties in the United States, Mexico and Canada. </a:t>
            </a:r>
            <a:r>
              <a:rPr lang="en-US" sz="1800" i="1" dirty="0"/>
              <a:t>Computer Law Review &amp; Technology Journal,</a:t>
            </a:r>
            <a:r>
              <a:rPr lang="en-US" sz="1800" dirty="0"/>
              <a:t> </a:t>
            </a:r>
            <a:r>
              <a:rPr lang="en-US" sz="1800" i="1" dirty="0"/>
              <a:t>10</a:t>
            </a:r>
            <a:r>
              <a:rPr lang="en-US" sz="1800" dirty="0"/>
              <a:t>(1), </a:t>
            </a:r>
            <a:r>
              <a:rPr lang="en-US" sz="1800" dirty="0" smtClean="0"/>
              <a:t/>
            </a:r>
            <a:br>
              <a:rPr lang="en-US" sz="1800" dirty="0" smtClean="0"/>
            </a:br>
            <a:r>
              <a:rPr lang="en-US" sz="1800" dirty="0" smtClean="0"/>
              <a:t>1–40</a:t>
            </a:r>
            <a:r>
              <a:rPr lang="en-US" sz="1800" dirty="0"/>
              <a:t>.</a:t>
            </a:r>
          </a:p>
          <a:p>
            <a:pPr marL="457200" indent="-457200">
              <a:spcBef>
                <a:spcPts val="1200"/>
              </a:spcBef>
            </a:pPr>
            <a:r>
              <a:rPr lang="en-US" sz="1800" dirty="0"/>
              <a:t>World Intellectual Property Organization. (</a:t>
            </a:r>
            <a:r>
              <a:rPr lang="en-US" sz="1800" dirty="0" err="1"/>
              <a:t>n.d.</a:t>
            </a:r>
            <a:r>
              <a:rPr lang="en-US" sz="1800" dirty="0"/>
              <a:t>). </a:t>
            </a:r>
            <a:r>
              <a:rPr lang="en-US" sz="1800" i="1" dirty="0"/>
              <a:t>WIPO </a:t>
            </a:r>
            <a:r>
              <a:rPr lang="en-US" sz="1800" i="1" dirty="0" smtClean="0"/>
              <a:t>copyright treaty</a:t>
            </a:r>
            <a:r>
              <a:rPr lang="en-US" sz="1800" dirty="0" smtClean="0"/>
              <a:t> </a:t>
            </a:r>
            <a:r>
              <a:rPr lang="en-US" sz="1800" dirty="0"/>
              <a:t>(WCT). Retrieved </a:t>
            </a:r>
            <a:r>
              <a:rPr lang="en-US" sz="1800" dirty="0" smtClean="0"/>
              <a:t>from </a:t>
            </a:r>
            <a:r>
              <a:rPr lang="en-US" sz="1800" dirty="0">
                <a:hlinkClick r:id="rId2"/>
              </a:rPr>
              <a:t>https://www.wipo.int/treaties/en/ip/wct</a:t>
            </a:r>
            <a:r>
              <a:rPr lang="en-US" sz="1800" dirty="0" smtClean="0">
                <a:hlinkClick r:id="rId2"/>
              </a:rPr>
              <a:t>/</a:t>
            </a:r>
            <a:endParaRPr lang="en-US" sz="1800" dirty="0"/>
          </a:p>
        </p:txBody>
      </p:sp>
    </p:spTree>
    <p:extLst>
      <p:ext uri="{BB962C8B-B14F-4D97-AF65-F5344CB8AC3E}">
        <p14:creationId xmlns:p14="http://schemas.microsoft.com/office/powerpoint/2010/main" val="1576098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35E26-8156-2945-8A73-FF7E288C6CCF}"/>
              </a:ext>
            </a:extLst>
          </p:cNvPr>
          <p:cNvSpPr>
            <a:spLocks noGrp="1"/>
          </p:cNvSpPr>
          <p:nvPr>
            <p:ph type="title"/>
          </p:nvPr>
        </p:nvSpPr>
        <p:spPr/>
        <p:txBody>
          <a:bodyPr/>
          <a:lstStyle/>
          <a:p>
            <a:r>
              <a:rPr lang="en-US" dirty="0"/>
              <a:t>VIDEO GAMES</a:t>
            </a:r>
          </a:p>
        </p:txBody>
      </p:sp>
      <p:pic>
        <p:nvPicPr>
          <p:cNvPr id="6" name="Pixel - 20495" descr="Pixel - 20495">
            <a:hlinkClick r:id="" action="ppaction://media"/>
            <a:extLst>
              <a:ext uri="{FF2B5EF4-FFF2-40B4-BE49-F238E27FC236}">
                <a16:creationId xmlns:a16="http://schemas.microsoft.com/office/drawing/2014/main" id="{113BD7D4-0923-6547-A2DC-FF4E9C78BC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FDE162D6-1709-4E44-BDE5-BC847044C41C}"/>
              </a:ext>
            </a:extLst>
          </p:cNvPr>
          <p:cNvPicPr>
            <a:picLocks noChangeAspect="1"/>
          </p:cNvPicPr>
          <p:nvPr/>
        </p:nvPicPr>
        <p:blipFill rotWithShape="1">
          <a:blip r:embed="rId6"/>
          <a:srcRect b="12839"/>
          <a:stretch/>
        </p:blipFill>
        <p:spPr>
          <a:xfrm>
            <a:off x="4289218" y="2286000"/>
            <a:ext cx="3613564" cy="3149600"/>
          </a:xfrm>
          <a:prstGeom prst="rect">
            <a:avLst/>
          </a:prstGeom>
        </p:spPr>
      </p:pic>
      <p:pic>
        <p:nvPicPr>
          <p:cNvPr id="7" name="Picture 6">
            <a:extLst>
              <a:ext uri="{FF2B5EF4-FFF2-40B4-BE49-F238E27FC236}">
                <a16:creationId xmlns:a16="http://schemas.microsoft.com/office/drawing/2014/main" id="{4E5EE49D-4C36-FB43-A567-4C6C9461D779}"/>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021470" y="4098296"/>
            <a:ext cx="822394" cy="1601379"/>
          </a:xfrm>
          <a:prstGeom prst="rect">
            <a:avLst/>
          </a:prstGeom>
        </p:spPr>
      </p:pic>
      <p:pic>
        <p:nvPicPr>
          <p:cNvPr id="8" name="Picture 7">
            <a:extLst>
              <a:ext uri="{FF2B5EF4-FFF2-40B4-BE49-F238E27FC236}">
                <a16:creationId xmlns:a16="http://schemas.microsoft.com/office/drawing/2014/main" id="{1A053190-9EC4-AA4F-9F97-EF8677B61021}"/>
              </a:ext>
            </a:extLst>
          </p:cNvPr>
          <p:cNvPicPr>
            <a:picLocks noChangeAspect="1"/>
          </p:cNvPicPr>
          <p:nvPr/>
        </p:nvPicPr>
        <p:blipFill rotWithShape="1">
          <a:blip r:embed="rId8"/>
          <a:srcRect b="13134"/>
          <a:stretch/>
        </p:blipFill>
        <p:spPr>
          <a:xfrm>
            <a:off x="1898783" y="3464950"/>
            <a:ext cx="1458203" cy="1266689"/>
          </a:xfrm>
          <a:prstGeom prst="rect">
            <a:avLst/>
          </a:prstGeom>
        </p:spPr>
      </p:pic>
      <p:pic>
        <p:nvPicPr>
          <p:cNvPr id="9" name="Picture 8">
            <a:extLst>
              <a:ext uri="{FF2B5EF4-FFF2-40B4-BE49-F238E27FC236}">
                <a16:creationId xmlns:a16="http://schemas.microsoft.com/office/drawing/2014/main" id="{5E39E8EB-5E2C-B34F-8CE7-F651BC237190}"/>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075573" y="2496915"/>
            <a:ext cx="822394" cy="1601379"/>
          </a:xfrm>
          <a:prstGeom prst="rect">
            <a:avLst/>
          </a:prstGeom>
        </p:spPr>
      </p:pic>
      <p:pic>
        <p:nvPicPr>
          <p:cNvPr id="10" name="Picture 9">
            <a:extLst>
              <a:ext uri="{FF2B5EF4-FFF2-40B4-BE49-F238E27FC236}">
                <a16:creationId xmlns:a16="http://schemas.microsoft.com/office/drawing/2014/main" id="{51056523-714A-8C49-ABE1-17AA51919141}"/>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2216687" y="1663306"/>
            <a:ext cx="822394" cy="1601379"/>
          </a:xfrm>
          <a:prstGeom prst="rect">
            <a:avLst/>
          </a:prstGeom>
        </p:spPr>
      </p:pic>
      <p:pic>
        <p:nvPicPr>
          <p:cNvPr id="11" name="Picture 10">
            <a:extLst>
              <a:ext uri="{FF2B5EF4-FFF2-40B4-BE49-F238E27FC236}">
                <a16:creationId xmlns:a16="http://schemas.microsoft.com/office/drawing/2014/main" id="{B29F60FC-4CB7-CD45-A51F-69CCE4C3AF4E}"/>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2216687" y="4931904"/>
            <a:ext cx="822394" cy="1601379"/>
          </a:xfrm>
          <a:prstGeom prst="rect">
            <a:avLst/>
          </a:prstGeom>
        </p:spPr>
      </p:pic>
      <p:pic>
        <p:nvPicPr>
          <p:cNvPr id="14" name="Picture 13">
            <a:extLst>
              <a:ext uri="{FF2B5EF4-FFF2-40B4-BE49-F238E27FC236}">
                <a16:creationId xmlns:a16="http://schemas.microsoft.com/office/drawing/2014/main" id="{DD6407CF-0847-064F-8579-E88491B99CCB}"/>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411905" y="4098296"/>
            <a:ext cx="822394" cy="1601379"/>
          </a:xfrm>
          <a:prstGeom prst="rect">
            <a:avLst/>
          </a:prstGeom>
        </p:spPr>
      </p:pic>
      <p:pic>
        <p:nvPicPr>
          <p:cNvPr id="15" name="Picture 14">
            <a:extLst>
              <a:ext uri="{FF2B5EF4-FFF2-40B4-BE49-F238E27FC236}">
                <a16:creationId xmlns:a16="http://schemas.microsoft.com/office/drawing/2014/main" id="{8EB73E99-FB53-504C-823C-5283BE1FA8E3}"/>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413538" y="2496915"/>
            <a:ext cx="822394" cy="1601379"/>
          </a:xfrm>
          <a:prstGeom prst="rect">
            <a:avLst/>
          </a:prstGeom>
        </p:spPr>
      </p:pic>
      <p:pic>
        <p:nvPicPr>
          <p:cNvPr id="17" name="Picture 16" descr="A close up of a logo&#10;&#10;Description automatically generated">
            <a:extLst>
              <a:ext uri="{FF2B5EF4-FFF2-40B4-BE49-F238E27FC236}">
                <a16:creationId xmlns:a16="http://schemas.microsoft.com/office/drawing/2014/main" id="{CAF85209-A842-F84F-A371-F2F001BE4C5E}"/>
              </a:ext>
            </a:extLst>
          </p:cNvPr>
          <p:cNvPicPr>
            <a:picLocks noChangeAspect="1"/>
          </p:cNvPicPr>
          <p:nvPr/>
        </p:nvPicPr>
        <p:blipFill rotWithShape="1">
          <a:blip r:embed="rId9">
            <a:duotone>
              <a:schemeClr val="accent6">
                <a:shade val="45000"/>
                <a:satMod val="135000"/>
              </a:schemeClr>
              <a:prstClr val="white"/>
            </a:duotone>
          </a:blip>
          <a:srcRect b="13086"/>
          <a:stretch/>
        </p:blipFill>
        <p:spPr>
          <a:xfrm>
            <a:off x="7480087" y="3050727"/>
            <a:ext cx="4093845" cy="3558107"/>
          </a:xfrm>
          <a:prstGeom prst="rect">
            <a:avLst/>
          </a:prstGeom>
        </p:spPr>
      </p:pic>
      <p:pic>
        <p:nvPicPr>
          <p:cNvPr id="18" name="Picture 17" descr="A picture containing drawing, red&#10;&#10;Description automatically generated">
            <a:extLst>
              <a:ext uri="{FF2B5EF4-FFF2-40B4-BE49-F238E27FC236}">
                <a16:creationId xmlns:a16="http://schemas.microsoft.com/office/drawing/2014/main" id="{13CD18B1-E2F8-5A42-93C8-7188627C232F}"/>
              </a:ext>
            </a:extLst>
          </p:cNvPr>
          <p:cNvPicPr>
            <a:picLocks noChangeAspect="1"/>
          </p:cNvPicPr>
          <p:nvPr/>
        </p:nvPicPr>
        <p:blipFill>
          <a:blip r:embed="rId10"/>
          <a:stretch>
            <a:fillRect/>
          </a:stretch>
        </p:blipFill>
        <p:spPr>
          <a:xfrm>
            <a:off x="7956068" y="1738754"/>
            <a:ext cx="3942079" cy="1311973"/>
          </a:xfrm>
          <a:prstGeom prst="rect">
            <a:avLst/>
          </a:prstGeom>
        </p:spPr>
      </p:pic>
      <p:pic>
        <p:nvPicPr>
          <p:cNvPr id="20" name="Picture 19" descr="A close up of a logo&#10;&#10;Description automatically generated">
            <a:extLst>
              <a:ext uri="{FF2B5EF4-FFF2-40B4-BE49-F238E27FC236}">
                <a16:creationId xmlns:a16="http://schemas.microsoft.com/office/drawing/2014/main" id="{B339778E-257F-E543-9F5B-0899B008EC08}"/>
              </a:ext>
            </a:extLst>
          </p:cNvPr>
          <p:cNvPicPr>
            <a:picLocks noChangeAspect="1"/>
          </p:cNvPicPr>
          <p:nvPr/>
        </p:nvPicPr>
        <p:blipFill rotWithShape="1">
          <a:blip r:embed="rId11"/>
          <a:srcRect b="16890"/>
          <a:stretch/>
        </p:blipFill>
        <p:spPr>
          <a:xfrm flipH="1">
            <a:off x="-3389553" y="939963"/>
            <a:ext cx="3470632" cy="2884438"/>
          </a:xfrm>
          <a:prstGeom prst="rect">
            <a:avLst/>
          </a:prstGeom>
        </p:spPr>
      </p:pic>
    </p:spTree>
    <p:extLst>
      <p:ext uri="{BB962C8B-B14F-4D97-AF65-F5344CB8AC3E}">
        <p14:creationId xmlns:p14="http://schemas.microsoft.com/office/powerpoint/2010/main" val="1349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mediacall" presetSubtype="0" fill="hold" nodeType="withEffect">
                                  <p:stCondLst>
                                    <p:cond delay="0"/>
                                  </p:stCondLst>
                                  <p:childTnLst>
                                    <p:cmd type="call" cmd="playFrom(0.0)">
                                      <p:cBhvr>
                                        <p:cTn id="9" dur="10000" fill="hold"/>
                                        <p:tgtEl>
                                          <p:spTgt spid="6"/>
                                        </p:tgtEl>
                                      </p:cBhvr>
                                    </p:cmd>
                                  </p:childTnLst>
                                </p:cTn>
                              </p:par>
                              <p:par>
                                <p:cTn id="10" presetID="2" presetClass="mediacall" presetSubtype="0" fill="hold" nodeType="withEffect">
                                  <p:stCondLst>
                                    <p:cond delay="6000"/>
                                  </p:stCondLst>
                                  <p:childTnLst>
                                    <p:cmd type="call" cmd="togglePause">
                                      <p:cBhvr>
                                        <p:cTn id="11" dur="1" fill="hold"/>
                                        <p:tgtEl>
                                          <p:spTgt spid="6"/>
                                        </p:tgtEl>
                                      </p:cBhvr>
                                    </p:cmd>
                                  </p:childTnLst>
                                </p:cTn>
                              </p:par>
                              <p:par>
                                <p:cTn id="12" presetID="18" presetClass="exit" presetSubtype="12" fill="hold" nodeType="withEffect">
                                  <p:stCondLst>
                                    <p:cond delay="6500"/>
                                  </p:stCondLst>
                                  <p:childTnLst>
                                    <p:animEffect transition="out" filter="strips(downLeft)">
                                      <p:cBhvr>
                                        <p:cTn id="13" dur="500"/>
                                        <p:tgtEl>
                                          <p:spTgt spid="6"/>
                                        </p:tgtEl>
                                      </p:cBhvr>
                                    </p:animEffect>
                                    <p:set>
                                      <p:cBhvr>
                                        <p:cTn id="14" dur="1" fill="hold">
                                          <p:stCondLst>
                                            <p:cond delay="499"/>
                                          </p:stCondLst>
                                        </p:cTn>
                                        <p:tgtEl>
                                          <p:spTgt spid="6"/>
                                        </p:tgtEl>
                                        <p:attrNameLst>
                                          <p:attrName>style.visibility</p:attrName>
                                        </p:attrNameLst>
                                      </p:cBhvr>
                                      <p:to>
                                        <p:strVal val="hidden"/>
                                      </p:to>
                                    </p:set>
                                    <p:cmd type="call" cmd="stop">
                                      <p:cBhvr>
                                        <p:cTn id="15" dur="1">
                                          <p:stCondLst>
                                            <p:cond delay="499"/>
                                          </p:stCondLst>
                                        </p:cTn>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2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4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6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8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12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500" fill="hold"/>
                                        <p:tgtEl>
                                          <p:spTgt spid="17"/>
                                        </p:tgtEl>
                                        <p:attrNameLst>
                                          <p:attrName>ppt_w</p:attrName>
                                        </p:attrNameLst>
                                      </p:cBhvr>
                                      <p:tavLst>
                                        <p:tav tm="0">
                                          <p:val>
                                            <p:fltVal val="0"/>
                                          </p:val>
                                        </p:tav>
                                        <p:tav tm="100000">
                                          <p:val>
                                            <p:strVal val="#ppt_w"/>
                                          </p:val>
                                        </p:tav>
                                      </p:tavLst>
                                    </p:anim>
                                    <p:anim calcmode="lin" valueType="num">
                                      <p:cBhvr>
                                        <p:cTn id="51" dur="1500" fill="hold"/>
                                        <p:tgtEl>
                                          <p:spTgt spid="17"/>
                                        </p:tgtEl>
                                        <p:attrNameLst>
                                          <p:attrName>ppt_h</p:attrName>
                                        </p:attrNameLst>
                                      </p:cBhvr>
                                      <p:tavLst>
                                        <p:tav tm="0">
                                          <p:val>
                                            <p:fltVal val="0"/>
                                          </p:val>
                                        </p:tav>
                                        <p:tav tm="100000">
                                          <p:val>
                                            <p:strVal val="#ppt_h"/>
                                          </p:val>
                                        </p:tav>
                                      </p:tavLst>
                                    </p:anim>
                                    <p:anim calcmode="lin" valueType="num">
                                      <p:cBhvr>
                                        <p:cTn id="52" dur="1500" fill="hold"/>
                                        <p:tgtEl>
                                          <p:spTgt spid="17"/>
                                        </p:tgtEl>
                                        <p:attrNameLst>
                                          <p:attrName>style.rotation</p:attrName>
                                        </p:attrNameLst>
                                      </p:cBhvr>
                                      <p:tavLst>
                                        <p:tav tm="0">
                                          <p:val>
                                            <p:fltVal val="360"/>
                                          </p:val>
                                        </p:tav>
                                        <p:tav tm="100000">
                                          <p:val>
                                            <p:fltVal val="0"/>
                                          </p:val>
                                        </p:tav>
                                      </p:tavLst>
                                    </p:anim>
                                    <p:animEffect transition="in" filter="fade">
                                      <p:cBhvr>
                                        <p:cTn id="53" dur="1500"/>
                                        <p:tgtEl>
                                          <p:spTgt spid="17"/>
                                        </p:tgtEl>
                                      </p:cBhvr>
                                    </p:animEffect>
                                  </p:childTnLst>
                                </p:cTn>
                              </p:par>
                              <p:par>
                                <p:cTn id="54" presetID="0" presetClass="path" presetSubtype="0" accel="50000" decel="50000" fill="hold" nodeType="withEffect">
                                  <p:stCondLst>
                                    <p:cond delay="0"/>
                                  </p:stCondLst>
                                  <p:childTnLst>
                                    <p:animMotion origin="layout" path="M -0.28138 -0.13936 L -3.33333E-6 -2.96296E-6 " pathEditMode="relative" rAng="0" ptsTypes="AA">
                                      <p:cBhvr>
                                        <p:cTn id="55" dur="1500" fill="hold"/>
                                        <p:tgtEl>
                                          <p:spTgt spid="17"/>
                                        </p:tgtEl>
                                        <p:attrNameLst>
                                          <p:attrName>ppt_x</p:attrName>
                                          <p:attrName>ppt_y</p:attrName>
                                        </p:attrNameLst>
                                      </p:cBhvr>
                                      <p:rCtr x="14167" y="7708"/>
                                    </p:animMotion>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1000" fill="hold"/>
                                        <p:tgtEl>
                                          <p:spTgt spid="18"/>
                                        </p:tgtEl>
                                        <p:attrNameLst>
                                          <p:attrName>ppt_x</p:attrName>
                                        </p:attrNameLst>
                                      </p:cBhvr>
                                      <p:tavLst>
                                        <p:tav tm="0">
                                          <p:val>
                                            <p:strVal val="1+#ppt_w/2"/>
                                          </p:val>
                                        </p:tav>
                                        <p:tav tm="100000">
                                          <p:val>
                                            <p:strVal val="#ppt_x"/>
                                          </p:val>
                                        </p:tav>
                                      </p:tavLst>
                                    </p:anim>
                                    <p:anim calcmode="lin" valueType="num">
                                      <p:cBhvr additive="base">
                                        <p:cTn id="61"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703 0.01204 L 1.52487 -0.01227 " pathEditMode="relative" rAng="0" ptsTypes="AA">
                                      <p:cBhvr>
                                        <p:cTn id="65" dur="3250" fill="hold"/>
                                        <p:tgtEl>
                                          <p:spTgt spid="20"/>
                                        </p:tgtEl>
                                        <p:attrNameLst>
                                          <p:attrName>ppt_x</p:attrName>
                                          <p:attrName>ppt_y</p:attrName>
                                        </p:attrNameLst>
                                      </p:cBhvr>
                                      <p:rCtr x="76589" y="-1227"/>
                                    </p:animMotion>
                                  </p:childTnLst>
                                </p:cTn>
                              </p:par>
                              <p:par>
                                <p:cTn id="66" presetID="0" presetClass="path" presetSubtype="0" accel="50000" decel="50000" fill="hold" nodeType="withEffect">
                                  <p:stCondLst>
                                    <p:cond delay="800"/>
                                  </p:stCondLst>
                                  <p:childTnLst>
                                    <p:animMotion origin="layout" path="M -4.79167E-6 7.40741E-7 L 1.55196 -0.02431 " pathEditMode="relative" rAng="0" ptsTypes="AA">
                                      <p:cBhvr>
                                        <p:cTn id="67" dur="2500" fill="hold"/>
                                        <p:tgtEl>
                                          <p:spTgt spid="10"/>
                                        </p:tgtEl>
                                        <p:attrNameLst>
                                          <p:attrName>ppt_x</p:attrName>
                                          <p:attrName>ppt_y</p:attrName>
                                        </p:attrNameLst>
                                      </p:cBhvr>
                                      <p:rCtr x="77591" y="-1227"/>
                                    </p:animMotion>
                                  </p:childTnLst>
                                </p:cTn>
                              </p:par>
                              <p:par>
                                <p:cTn id="68" presetID="15" presetClass="exit" presetSubtype="0" fill="hold" nodeType="withEffect">
                                  <p:stCondLst>
                                    <p:cond delay="1400"/>
                                  </p:stCondLst>
                                  <p:childTnLst>
                                    <p:anim calcmode="lin" valueType="num">
                                      <p:cBhvr>
                                        <p:cTn id="69" dur="1000"/>
                                        <p:tgtEl>
                                          <p:spTgt spid="18"/>
                                        </p:tgtEl>
                                        <p:attrNameLst>
                                          <p:attrName>ppt_w</p:attrName>
                                        </p:attrNameLst>
                                      </p:cBhvr>
                                      <p:tavLst>
                                        <p:tav tm="0">
                                          <p:val>
                                            <p:strVal val="ppt_w"/>
                                          </p:val>
                                        </p:tav>
                                        <p:tav tm="100000">
                                          <p:val>
                                            <p:fltVal val="0"/>
                                          </p:val>
                                        </p:tav>
                                      </p:tavLst>
                                    </p:anim>
                                    <p:anim calcmode="lin" valueType="num">
                                      <p:cBhvr>
                                        <p:cTn id="70" dur="1000"/>
                                        <p:tgtEl>
                                          <p:spTgt spid="18"/>
                                        </p:tgtEl>
                                        <p:attrNameLst>
                                          <p:attrName>ppt_h</p:attrName>
                                        </p:attrNameLst>
                                      </p:cBhvr>
                                      <p:tavLst>
                                        <p:tav tm="0">
                                          <p:val>
                                            <p:strVal val="ppt_h"/>
                                          </p:val>
                                        </p:tav>
                                        <p:tav tm="100000">
                                          <p:val>
                                            <p:fltVal val="0"/>
                                          </p:val>
                                        </p:tav>
                                      </p:tavLst>
                                    </p:anim>
                                    <p:anim calcmode="lin" valueType="num">
                                      <p:cBhvr>
                                        <p:cTn id="71" dur="1000"/>
                                        <p:tgtEl>
                                          <p:spTgt spid="18"/>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2" dur="1000"/>
                                        <p:tgtEl>
                                          <p:spTgt spid="18"/>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3" dur="1" fill="hold">
                                          <p:stCondLst>
                                            <p:cond delay="999"/>
                                          </p:stCondLst>
                                        </p:cTn>
                                        <p:tgtEl>
                                          <p:spTgt spid="1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5" presetClass="exit" presetSubtype="0" fill="hold" nodeType="clickEffect">
                                  <p:stCondLst>
                                    <p:cond delay="0"/>
                                  </p:stCondLst>
                                  <p:childTnLst>
                                    <p:anim calcmode="lin" valueType="num">
                                      <p:cBhvr>
                                        <p:cTn id="77" dur="1000"/>
                                        <p:tgtEl>
                                          <p:spTgt spid="6"/>
                                        </p:tgtEl>
                                        <p:attrNameLst>
                                          <p:attrName>ppt_w</p:attrName>
                                        </p:attrNameLst>
                                      </p:cBhvr>
                                      <p:tavLst>
                                        <p:tav tm="0">
                                          <p:val>
                                            <p:strVal val="ppt_w"/>
                                          </p:val>
                                        </p:tav>
                                        <p:tav tm="100000">
                                          <p:val>
                                            <p:fltVal val="0"/>
                                          </p:val>
                                        </p:tav>
                                      </p:tavLst>
                                    </p:anim>
                                    <p:anim calcmode="lin" valueType="num">
                                      <p:cBhvr>
                                        <p:cTn id="78" dur="1000"/>
                                        <p:tgtEl>
                                          <p:spTgt spid="6"/>
                                        </p:tgtEl>
                                        <p:attrNameLst>
                                          <p:attrName>ppt_h</p:attrName>
                                        </p:attrNameLst>
                                      </p:cBhvr>
                                      <p:tavLst>
                                        <p:tav tm="0">
                                          <p:val>
                                            <p:strVal val="ppt_h"/>
                                          </p:val>
                                        </p:tav>
                                        <p:tav tm="100000">
                                          <p:val>
                                            <p:fltVal val="0"/>
                                          </p:val>
                                        </p:tav>
                                      </p:tavLst>
                                    </p:anim>
                                    <p:anim calcmode="lin" valueType="num">
                                      <p:cBhvr>
                                        <p:cTn id="79"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80"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81" dur="1" fill="hold">
                                          <p:stCondLst>
                                            <p:cond delay="999"/>
                                          </p:stCondLst>
                                        </p:cTn>
                                        <p:tgtEl>
                                          <p:spTgt spid="6"/>
                                        </p:tgtEl>
                                        <p:attrNameLst>
                                          <p:attrName>style.visibility</p:attrName>
                                        </p:attrNameLst>
                                      </p:cBhvr>
                                      <p:to>
                                        <p:strVal val="hidden"/>
                                      </p:to>
                                    </p:set>
                                    <p:cmd type="call" cmd="stop">
                                      <p:cBhvr>
                                        <p:cTn id="82" dur="1">
                                          <p:stCondLst>
                                            <p:cond delay="9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3"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indent="-457200">
              <a:spcBef>
                <a:spcPts val="1200"/>
              </a:spcBef>
            </a:pPr>
            <a:r>
              <a:rPr lang="en-US" sz="1800" i="1" dirty="0"/>
              <a:t>Copyright Act</a:t>
            </a:r>
            <a:r>
              <a:rPr lang="en-US" sz="1800" dirty="0"/>
              <a:t>, RSC 1985, c C-42. </a:t>
            </a:r>
            <a:r>
              <a:rPr lang="en-US" sz="1800" dirty="0">
                <a:hlinkClick r:id="rId2"/>
              </a:rPr>
              <a:t>https://laws-lois.justice.gc.ca/eng/acts/c-42/page-1.html</a:t>
            </a:r>
            <a:endParaRPr lang="en-US" sz="1800" dirty="0"/>
          </a:p>
          <a:p>
            <a:pPr indent="-457200">
              <a:spcBef>
                <a:spcPts val="1200"/>
              </a:spcBef>
            </a:pPr>
            <a:r>
              <a:rPr lang="en-US" sz="1800" i="1" dirty="0" smtClean="0"/>
              <a:t>Nintendo </a:t>
            </a:r>
            <a:r>
              <a:rPr lang="en-US" sz="1800" i="1" dirty="0"/>
              <a:t>of America Inc. v. King. </a:t>
            </a:r>
            <a:r>
              <a:rPr lang="en-US" sz="1800" dirty="0"/>
              <a:t>2017 FC 246. [2018] 1 FCR 509. </a:t>
            </a:r>
            <a:r>
              <a:rPr lang="en-US" sz="1800" dirty="0">
                <a:hlinkClick r:id="rId3"/>
              </a:rPr>
              <a:t>http://</a:t>
            </a:r>
            <a:r>
              <a:rPr lang="en-US" sz="1800" dirty="0" smtClean="0">
                <a:hlinkClick r:id="rId3"/>
              </a:rPr>
              <a:t>canlii.ca/t/h0r1j</a:t>
            </a:r>
            <a:endParaRPr lang="en-US" sz="1800" dirty="0"/>
          </a:p>
        </p:txBody>
      </p:sp>
    </p:spTree>
    <p:extLst>
      <p:ext uri="{BB962C8B-B14F-4D97-AF65-F5344CB8AC3E}">
        <p14:creationId xmlns:p14="http://schemas.microsoft.com/office/powerpoint/2010/main" val="3944327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lnSpc>
                <a:spcPct val="100000"/>
              </a:lnSpc>
            </a:pPr>
            <a:r>
              <a:rPr lang="en-CA" sz="1800" dirty="0"/>
              <a:t>Gam-</a:t>
            </a:r>
            <a:r>
              <a:rPr lang="en-CA" sz="1800" dirty="0" err="1"/>
              <a:t>Ol</a:t>
            </a:r>
            <a:r>
              <a:rPr lang="en-CA" sz="1800" dirty="0"/>
              <a:t>. (2019). [Coin video]. </a:t>
            </a:r>
            <a:r>
              <a:rPr lang="en-CA" sz="1800" i="1" dirty="0" err="1"/>
              <a:t>Pixabay</a:t>
            </a:r>
            <a:r>
              <a:rPr lang="en-CA" sz="1800" dirty="0"/>
              <a:t>. </a:t>
            </a:r>
            <a:r>
              <a:rPr lang="en-CA" sz="1800" dirty="0">
                <a:hlinkClick r:id="rId2"/>
              </a:rPr>
              <a:t>https://pixabay.com/videos/pixel-bit-coin-game-8-video-20495/</a:t>
            </a:r>
            <a:endParaRPr lang="en-CA" sz="1800" dirty="0">
              <a:solidFill>
                <a:schemeClr val="tx1"/>
              </a:solidFill>
            </a:endParaRPr>
          </a:p>
          <a:p>
            <a:pPr marL="457200" indent="-457200">
              <a:lnSpc>
                <a:spcPct val="100000"/>
              </a:lnSpc>
            </a:pPr>
            <a:r>
              <a:rPr lang="en-CA" sz="1800" dirty="0" smtClean="0"/>
              <a:t>IYIKON. (2019). Video game. </a:t>
            </a:r>
            <a:r>
              <a:rPr lang="en-CA" sz="1800" i="1" dirty="0" smtClean="0"/>
              <a:t>The Noun Project</a:t>
            </a:r>
            <a:r>
              <a:rPr lang="en-CA" sz="1800" dirty="0" smtClean="0"/>
              <a:t>. CC BY</a:t>
            </a:r>
            <a:r>
              <a:rPr lang="en-CA" sz="1800" dirty="0"/>
              <a:t>. </a:t>
            </a:r>
            <a:r>
              <a:rPr lang="en-CA" sz="1800" dirty="0">
                <a:hlinkClick r:id="rId3"/>
              </a:rPr>
              <a:t>https://thenounproject.com/icon/video-game-3009098</a:t>
            </a:r>
            <a:r>
              <a:rPr lang="en-CA" sz="1800" dirty="0" smtClean="0">
                <a:hlinkClick r:id="rId3"/>
              </a:rPr>
              <a:t>/</a:t>
            </a:r>
            <a:endParaRPr lang="en-CA" sz="1800" dirty="0" smtClean="0"/>
          </a:p>
          <a:p>
            <a:pPr marL="457200" indent="-457200">
              <a:lnSpc>
                <a:spcPct val="100000"/>
              </a:lnSpc>
            </a:pPr>
            <a:r>
              <a:rPr lang="en-CA" sz="1800" dirty="0" smtClean="0"/>
              <a:t>WEBTECHOPS LLP. (2019). Earth. </a:t>
            </a:r>
            <a:r>
              <a:rPr lang="en-CA" sz="1800" i="1" dirty="0" smtClean="0"/>
              <a:t>The Noun Project</a:t>
            </a:r>
            <a:r>
              <a:rPr lang="en-CA" sz="1800" dirty="0" smtClean="0"/>
              <a:t>. CC BY</a:t>
            </a:r>
            <a:r>
              <a:rPr lang="en-CA" sz="1800" dirty="0"/>
              <a:t>. </a:t>
            </a:r>
            <a:r>
              <a:rPr lang="en-CA" sz="1800" dirty="0">
                <a:hlinkClick r:id="rId4"/>
              </a:rPr>
              <a:t>https://thenounproject.com/icon/earth-2848269</a:t>
            </a:r>
            <a:r>
              <a:rPr lang="en-CA" sz="1800" dirty="0" smtClean="0">
                <a:hlinkClick r:id="rId4"/>
              </a:rPr>
              <a:t>/</a:t>
            </a:r>
            <a:endParaRPr lang="en-CA" sz="1800" dirty="0" smtClean="0"/>
          </a:p>
          <a:p>
            <a:pPr marL="457200" lvl="0" indent="-457200">
              <a:lnSpc>
                <a:spcPct val="100000"/>
              </a:lnSpc>
              <a:defRPr/>
            </a:pPr>
            <a:r>
              <a:rPr lang="en-US" sz="1800" dirty="0" err="1" smtClean="0">
                <a:latin typeface="Arial" panose="020B0604020202020204" pitchFamily="34" charset="0"/>
                <a:cs typeface="Arial" panose="020B0604020202020204" pitchFamily="34" charset="0"/>
              </a:rPr>
              <a:t>Gregor</a:t>
            </a:r>
            <a:r>
              <a:rPr lang="en-US" sz="1800" dirty="0" smtClean="0">
                <a:latin typeface="Arial" panose="020B0604020202020204" pitchFamily="34" charset="0"/>
                <a:cs typeface="Arial" panose="020B0604020202020204" pitchFamily="34" charset="0"/>
              </a:rPr>
              <a:t> </a:t>
            </a:r>
            <a:r>
              <a:rPr lang="en-US" sz="1800" dirty="0" err="1" smtClean="0">
                <a:latin typeface="Arial" panose="020B0604020202020204" pitchFamily="34" charset="0"/>
                <a:cs typeface="Arial" panose="020B0604020202020204" pitchFamily="34" charset="0"/>
              </a:rPr>
              <a:t>Cresnar</a:t>
            </a:r>
            <a:r>
              <a:rPr lang="en-US" sz="1800" dirty="0" smtClean="0">
                <a:latin typeface="Arial" panose="020B0604020202020204" pitchFamily="34" charset="0"/>
                <a:cs typeface="Arial" panose="020B0604020202020204" pitchFamily="34" charset="0"/>
              </a:rPr>
              <a:t>. (2015). </a:t>
            </a:r>
            <a:r>
              <a:rPr lang="en-US" sz="1800" dirty="0">
                <a:latin typeface="Arial" panose="020B0604020202020204" pitchFamily="34" charset="0"/>
                <a:cs typeface="Arial" panose="020B0604020202020204" pitchFamily="34" charset="0"/>
              </a:rPr>
              <a:t>Dollar sign.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5"/>
              </a:rPr>
              <a:t>https://thenounproject.com/icon/dollar-sign-171145</a:t>
            </a:r>
            <a:r>
              <a:rPr lang="en-US" sz="1800" dirty="0" smtClean="0">
                <a:latin typeface="Arial" panose="020B0604020202020204" pitchFamily="34" charset="0"/>
                <a:cs typeface="Arial" panose="020B0604020202020204" pitchFamily="34" charset="0"/>
                <a:hlinkClick r:id="rId5"/>
              </a:rPr>
              <a:t>/</a:t>
            </a:r>
            <a:endParaRPr lang="en-US" sz="1800" dirty="0" smtClean="0">
              <a:latin typeface="Arial" panose="020B0604020202020204" pitchFamily="34" charset="0"/>
              <a:cs typeface="Arial" panose="020B0604020202020204" pitchFamily="34" charset="0"/>
            </a:endParaRPr>
          </a:p>
          <a:p>
            <a:pPr marL="457200" lvl="0" indent="-457200">
              <a:lnSpc>
                <a:spcPct val="100000"/>
              </a:lnSpc>
              <a:defRPr/>
            </a:pPr>
            <a:r>
              <a:rPr lang="en-US" sz="1800" dirty="0" err="1" smtClean="0">
                <a:latin typeface="Arial" panose="020B0604020202020204" pitchFamily="34" charset="0"/>
                <a:cs typeface="Arial" panose="020B0604020202020204" pitchFamily="34" charset="0"/>
              </a:rPr>
              <a:t>mungang</a:t>
            </a:r>
            <a:r>
              <a:rPr lang="en-US" sz="1800" dirty="0" smtClean="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kim</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(2019). </a:t>
            </a:r>
            <a:r>
              <a:rPr lang="en-US" sz="1800" dirty="0">
                <a:latin typeface="Arial" panose="020B0604020202020204" pitchFamily="34" charset="0"/>
                <a:cs typeface="Arial" panose="020B0604020202020204" pitchFamily="34" charset="0"/>
              </a:rPr>
              <a:t>Stock.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6"/>
              </a:rPr>
              <a:t>https://thenounproject.com/icon/stock-3127443</a:t>
            </a:r>
            <a:r>
              <a:rPr lang="en-US" sz="1800" dirty="0" smtClean="0">
                <a:latin typeface="Arial" panose="020B0604020202020204" pitchFamily="34" charset="0"/>
                <a:cs typeface="Arial" panose="020B0604020202020204" pitchFamily="34" charset="0"/>
                <a:hlinkClick r:id="rId6"/>
              </a:rPr>
              <a:t>/</a:t>
            </a:r>
            <a:endParaRPr lang="en-US" sz="1800" dirty="0" smtClean="0">
              <a:latin typeface="Arial" panose="020B0604020202020204" pitchFamily="34" charset="0"/>
              <a:cs typeface="Arial" panose="020B0604020202020204" pitchFamily="34" charset="0"/>
            </a:endParaRPr>
          </a:p>
          <a:p>
            <a:pPr marL="457200" lvl="0" indent="-457200">
              <a:lnSpc>
                <a:spcPct val="100000"/>
              </a:lnSpc>
              <a:defRPr/>
            </a:pPr>
            <a:r>
              <a:rPr lang="en-CA" sz="1800" dirty="0" err="1" smtClean="0"/>
              <a:t>Trisreed</a:t>
            </a:r>
            <a:r>
              <a:rPr lang="en-CA" sz="1800" dirty="0"/>
              <a:t>. (2009). [Nintendo logo]. </a:t>
            </a:r>
            <a:r>
              <a:rPr lang="en-CA" sz="1800" i="1" dirty="0"/>
              <a:t>Wikimedia.</a:t>
            </a:r>
            <a:r>
              <a:rPr lang="en-CA" sz="1800" dirty="0"/>
              <a:t> </a:t>
            </a:r>
            <a:r>
              <a:rPr lang="en-CA" sz="1800" dirty="0">
                <a:hlinkClick r:id="rId7"/>
              </a:rPr>
              <a:t>https://commons.wikimedia.org/wiki/File:Nintendo.svg</a:t>
            </a:r>
            <a:endParaRPr lang="en-CA" sz="1800" dirty="0"/>
          </a:p>
          <a:p>
            <a:pPr marL="457200" lvl="0" indent="-457200">
              <a:lnSpc>
                <a:spcPct val="100000"/>
              </a:lnSpc>
              <a:defRPr/>
            </a:pPr>
            <a:r>
              <a:rPr lang="en-CA" sz="1800" dirty="0"/>
              <a:t>Template. (</a:t>
            </a:r>
            <a:r>
              <a:rPr lang="en-CA" sz="1800" dirty="0" err="1"/>
              <a:t>n.d.</a:t>
            </a:r>
            <a:r>
              <a:rPr lang="en-CA" sz="1800" dirty="0"/>
              <a:t>). Bullet. </a:t>
            </a:r>
            <a:r>
              <a:rPr lang="en-CA" sz="1800" i="1" dirty="0"/>
              <a:t>The Noun Project</a:t>
            </a:r>
            <a:r>
              <a:rPr lang="en-CA" sz="1800" dirty="0"/>
              <a:t>. CC BY. </a:t>
            </a:r>
            <a:r>
              <a:rPr lang="en-CA" sz="1800" dirty="0">
                <a:hlinkClick r:id="rId8"/>
              </a:rPr>
              <a:t>https://thenounproject.com/search/?q=mario&amp;i=2208746</a:t>
            </a:r>
            <a:endParaRPr lang="en-CA" sz="1800" dirty="0"/>
          </a:p>
          <a:p>
            <a:endParaRPr lang="en-CA" sz="1800" dirty="0"/>
          </a:p>
        </p:txBody>
      </p:sp>
    </p:spTree>
    <p:extLst>
      <p:ext uri="{BB962C8B-B14F-4D97-AF65-F5344CB8AC3E}">
        <p14:creationId xmlns:p14="http://schemas.microsoft.com/office/powerpoint/2010/main" val="1803575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lvl="0" indent="-457200">
              <a:lnSpc>
                <a:spcPct val="100000"/>
              </a:lnSpc>
              <a:defRPr/>
            </a:pPr>
            <a:r>
              <a:rPr lang="en-CA" sz="1800" dirty="0" err="1"/>
              <a:t>mattpavone</a:t>
            </a:r>
            <a:r>
              <a:rPr lang="en-CA" sz="1800" dirty="0"/>
              <a:t>. (2009). Planetary Flyby faster. </a:t>
            </a:r>
            <a:r>
              <a:rPr lang="en-CA" sz="1800" i="1" dirty="0" err="1"/>
              <a:t>Freesound</a:t>
            </a:r>
            <a:r>
              <a:rPr lang="en-CA" sz="1800" dirty="0"/>
              <a:t>. CC 0. </a:t>
            </a:r>
            <a:r>
              <a:rPr lang="en-CA" sz="1800" dirty="0">
                <a:hlinkClick r:id="rId2"/>
              </a:rPr>
              <a:t>https://freesound.org/people/mattpavone/sounds/76175/</a:t>
            </a:r>
            <a:endParaRPr lang="en-CA" sz="1800" dirty="0"/>
          </a:p>
          <a:p>
            <a:pPr marL="457200" lvl="0" indent="-457200">
              <a:lnSpc>
                <a:spcPct val="100000"/>
              </a:lnSpc>
              <a:defRPr/>
            </a:pPr>
            <a:r>
              <a:rPr lang="en-CA" sz="1800" dirty="0" smtClean="0"/>
              <a:t>Adrien </a:t>
            </a:r>
            <a:r>
              <a:rPr lang="en-CA" sz="1800" dirty="0"/>
              <a:t>Coquet. </a:t>
            </a:r>
            <a:r>
              <a:rPr lang="en-CA" sz="1800" dirty="0" smtClean="0"/>
              <a:t>(2018) </a:t>
            </a:r>
            <a:r>
              <a:rPr lang="en-CA" sz="1800" dirty="0"/>
              <a:t>Unlock. </a:t>
            </a:r>
            <a:r>
              <a:rPr lang="en-CA" sz="1800" i="1" dirty="0"/>
              <a:t>The Noun Project</a:t>
            </a:r>
            <a:r>
              <a:rPr lang="en-CA" sz="1800" dirty="0"/>
              <a:t>. CC BY. </a:t>
            </a:r>
            <a:r>
              <a:rPr lang="en-CA" sz="1800" dirty="0">
                <a:hlinkClick r:id="rId3"/>
              </a:rPr>
              <a:t>https://thenounproject.com/term/unlock/1862800/</a:t>
            </a:r>
            <a:endParaRPr lang="en-CA" sz="1800" dirty="0"/>
          </a:p>
          <a:p>
            <a:pPr marL="457200" indent="-457200"/>
            <a:r>
              <a:rPr lang="en-US" sz="1800" dirty="0" smtClean="0"/>
              <a:t>Federal </a:t>
            </a:r>
            <a:r>
              <a:rPr lang="en-US" sz="1800" dirty="0"/>
              <a:t>Court. (2007). [Federal Court’s Coat of Arms]. </a:t>
            </a:r>
            <a:r>
              <a:rPr lang="en-US" sz="1800" dirty="0">
                <a:hlinkClick r:id="rId4"/>
              </a:rPr>
              <a:t>https://www.fct-cf.gc.ca/en/pages/the-federal-courts-coat-of-arms</a:t>
            </a:r>
            <a:endParaRPr lang="en-US" sz="1800" dirty="0"/>
          </a:p>
          <a:p>
            <a:pPr marL="457200" lvl="0" indent="-457200">
              <a:lnSpc>
                <a:spcPct val="100000"/>
              </a:lnSpc>
              <a:defRPr/>
            </a:pPr>
            <a:r>
              <a:rPr lang="en-CA" sz="1800" dirty="0"/>
              <a:t>Adrien Coquet. </a:t>
            </a:r>
            <a:r>
              <a:rPr lang="en-CA" sz="1800" dirty="0" smtClean="0"/>
              <a:t>(2019). </a:t>
            </a:r>
            <a:r>
              <a:rPr lang="en-CA" sz="1800" dirty="0"/>
              <a:t>Access. </a:t>
            </a:r>
            <a:r>
              <a:rPr lang="en-CA" sz="1800" i="1" dirty="0"/>
              <a:t>The Noun Project</a:t>
            </a:r>
            <a:r>
              <a:rPr lang="en-CA" sz="1800" dirty="0"/>
              <a:t>. CC BY. </a:t>
            </a:r>
            <a:r>
              <a:rPr lang="en-CA" sz="1800" dirty="0">
                <a:hlinkClick r:id="rId5"/>
              </a:rPr>
              <a:t>https://thenounproject.com/icon/access-2448901</a:t>
            </a:r>
            <a:r>
              <a:rPr lang="en-CA" sz="1800" dirty="0" smtClean="0">
                <a:hlinkClick r:id="rId5"/>
              </a:rPr>
              <a:t>/</a:t>
            </a:r>
            <a:endParaRPr lang="en-CA" sz="1800" dirty="0" smtClean="0"/>
          </a:p>
          <a:p>
            <a:pPr marL="457200" lvl="0" indent="-457200">
              <a:lnSpc>
                <a:spcPct val="100000"/>
              </a:lnSpc>
              <a:defRPr/>
            </a:pPr>
            <a:r>
              <a:rPr lang="en-CA" sz="1800" dirty="0" err="1" smtClean="0"/>
              <a:t>Kimmi</a:t>
            </a:r>
            <a:r>
              <a:rPr lang="en-CA" sz="1800" dirty="0" smtClean="0"/>
              <a:t> Studio. (2017). </a:t>
            </a:r>
            <a:r>
              <a:rPr lang="en-CA" sz="1800" dirty="0"/>
              <a:t>Shield. </a:t>
            </a:r>
            <a:r>
              <a:rPr lang="en-CA" sz="1800" i="1" dirty="0"/>
              <a:t>The Noun Project</a:t>
            </a:r>
            <a:r>
              <a:rPr lang="en-CA" sz="1800" dirty="0"/>
              <a:t>. CC BY. </a:t>
            </a:r>
            <a:r>
              <a:rPr lang="en-CA" sz="1800" dirty="0">
                <a:hlinkClick r:id="rId6"/>
              </a:rPr>
              <a:t>https://thenounproject.com/icon/shield-874630</a:t>
            </a:r>
            <a:r>
              <a:rPr lang="en-CA" sz="1800" dirty="0" smtClean="0">
                <a:hlinkClick r:id="rId6"/>
              </a:rPr>
              <a:t>/</a:t>
            </a:r>
            <a:endParaRPr lang="en-CA" sz="1800" dirty="0" smtClean="0"/>
          </a:p>
          <a:p>
            <a:pPr marL="457200" lvl="0" indent="-457200">
              <a:lnSpc>
                <a:spcPct val="100000"/>
              </a:lnSpc>
              <a:defRPr/>
            </a:pPr>
            <a:r>
              <a:rPr lang="en-CA" sz="1800" dirty="0" smtClean="0"/>
              <a:t>Go </a:t>
            </a:r>
            <a:r>
              <a:rPr lang="en-CA" sz="1800" dirty="0"/>
              <a:t>Cyber Shopping. (</a:t>
            </a:r>
            <a:r>
              <a:rPr lang="en-CA" sz="1800" dirty="0" err="1"/>
              <a:t>n.d.</a:t>
            </a:r>
            <a:r>
              <a:rPr lang="en-CA" sz="1800" dirty="0"/>
              <a:t>). [Go Cyber logo]. </a:t>
            </a:r>
            <a:r>
              <a:rPr lang="en-CA" sz="1800" dirty="0">
                <a:hlinkClick r:id="rId7"/>
              </a:rPr>
              <a:t>https://www.gocybershopping.com/</a:t>
            </a:r>
            <a:endParaRPr lang="en-CA" sz="1800" dirty="0"/>
          </a:p>
          <a:p>
            <a:pPr marL="457200" indent="-457200"/>
            <a:r>
              <a:rPr lang="en-CA" sz="1800" dirty="0"/>
              <a:t>David </a:t>
            </a:r>
            <a:r>
              <a:rPr lang="en-CA" sz="1800" dirty="0" smtClean="0"/>
              <a:t>Pérez</a:t>
            </a:r>
            <a:r>
              <a:rPr lang="en-CA" sz="1800" dirty="0"/>
              <a:t>. </a:t>
            </a:r>
            <a:r>
              <a:rPr lang="en-CA" sz="1800" dirty="0" smtClean="0"/>
              <a:t>(2017). Nintendo DS. </a:t>
            </a:r>
            <a:r>
              <a:rPr lang="en-CA" sz="1800" i="1" dirty="0"/>
              <a:t>The Noun Project</a:t>
            </a:r>
            <a:r>
              <a:rPr lang="en-CA" sz="1800" dirty="0"/>
              <a:t>. CC BY. </a:t>
            </a:r>
            <a:r>
              <a:rPr lang="en-CA" sz="1800" dirty="0" smtClean="0">
                <a:hlinkClick r:id="rId8"/>
              </a:rPr>
              <a:t>https://thenounproject.com/icon/nintendo-ds-1504614/</a:t>
            </a:r>
            <a:endParaRPr lang="en-CA" sz="1800" dirty="0"/>
          </a:p>
        </p:txBody>
      </p:sp>
    </p:spTree>
    <p:extLst>
      <p:ext uri="{BB962C8B-B14F-4D97-AF65-F5344CB8AC3E}">
        <p14:creationId xmlns:p14="http://schemas.microsoft.com/office/powerpoint/2010/main" val="2095289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lvl="0" indent="-457200">
              <a:lnSpc>
                <a:spcPct val="100000"/>
              </a:lnSpc>
              <a:defRPr/>
            </a:pPr>
            <a:r>
              <a:rPr lang="en-CA" sz="1800" dirty="0"/>
              <a:t>Ryan Beck. </a:t>
            </a:r>
            <a:r>
              <a:rPr lang="en-CA" sz="1800" dirty="0" smtClean="0"/>
              <a:t>(2014). </a:t>
            </a:r>
            <a:r>
              <a:rPr lang="en-CA" sz="1800" dirty="0"/>
              <a:t>Nintendo 3DS. </a:t>
            </a:r>
            <a:r>
              <a:rPr lang="en-CA" sz="1800" i="1" dirty="0"/>
              <a:t>The Noun Project</a:t>
            </a:r>
            <a:r>
              <a:rPr lang="en-CA" sz="1800" dirty="0"/>
              <a:t>. CC BY. </a:t>
            </a:r>
            <a:r>
              <a:rPr lang="en-CA" sz="1800" dirty="0">
                <a:hlinkClick r:id="rId2"/>
              </a:rPr>
              <a:t>https://thenounproject.com/icon/nintendo-3ds-44992</a:t>
            </a:r>
            <a:r>
              <a:rPr lang="en-CA" sz="1800" dirty="0" smtClean="0">
                <a:hlinkClick r:id="rId2"/>
              </a:rPr>
              <a:t>/</a:t>
            </a:r>
            <a:endParaRPr lang="en-CA" sz="1800" dirty="0" smtClean="0"/>
          </a:p>
          <a:p>
            <a:pPr marL="457200" indent="-457200">
              <a:lnSpc>
                <a:spcPct val="100000"/>
              </a:lnSpc>
              <a:defRPr/>
            </a:pPr>
            <a:r>
              <a:rPr lang="en-CA" sz="1800" dirty="0" smtClean="0"/>
              <a:t>Mr</a:t>
            </a:r>
            <a:r>
              <a:rPr lang="en-CA" sz="1800" dirty="0"/>
              <a:t>. </a:t>
            </a:r>
            <a:r>
              <a:rPr lang="en-CA" sz="1800" dirty="0" err="1"/>
              <a:t>Minuvi</a:t>
            </a:r>
            <a:r>
              <a:rPr lang="en-CA" sz="1800" dirty="0"/>
              <a:t>. </a:t>
            </a:r>
            <a:r>
              <a:rPr lang="en-CA" sz="1800" dirty="0" smtClean="0"/>
              <a:t>(2017). Nintendo Wii</a:t>
            </a:r>
            <a:r>
              <a:rPr lang="en-CA" sz="1800" dirty="0"/>
              <a:t>. </a:t>
            </a:r>
            <a:r>
              <a:rPr lang="en-CA" sz="1800" i="1" dirty="0"/>
              <a:t>The Noun Project. </a:t>
            </a:r>
            <a:r>
              <a:rPr lang="en-CA" sz="1800" dirty="0"/>
              <a:t>CC BY. </a:t>
            </a:r>
            <a:r>
              <a:rPr lang="en-CA" sz="1800" dirty="0">
                <a:hlinkClick r:id="rId3"/>
              </a:rPr>
              <a:t>https://thenounproject.com/icon/nintendo-wii-942076</a:t>
            </a:r>
            <a:r>
              <a:rPr lang="en-CA" sz="1800" dirty="0" smtClean="0">
                <a:hlinkClick r:id="rId3"/>
              </a:rPr>
              <a:t>/</a:t>
            </a:r>
            <a:endParaRPr lang="en-CA" sz="1800" dirty="0" smtClean="0"/>
          </a:p>
          <a:p>
            <a:pPr marL="457200" indent="-457200">
              <a:lnSpc>
                <a:spcPct val="100000"/>
              </a:lnSpc>
              <a:defRPr/>
            </a:pPr>
            <a:r>
              <a:rPr lang="en-CA" sz="1800" dirty="0" smtClean="0"/>
              <a:t>Andrew </a:t>
            </a:r>
            <a:r>
              <a:rPr lang="en-CA" sz="1800" dirty="0"/>
              <a:t>Cameron. </a:t>
            </a:r>
            <a:r>
              <a:rPr lang="en-CA" sz="1800" dirty="0" smtClean="0"/>
              <a:t>(2017). </a:t>
            </a:r>
            <a:r>
              <a:rPr lang="en-CA" sz="1800" dirty="0"/>
              <a:t>Pirate Software Folder. </a:t>
            </a:r>
            <a:r>
              <a:rPr lang="en-CA" sz="1800" i="1" dirty="0"/>
              <a:t>The Noun Project</a:t>
            </a:r>
            <a:r>
              <a:rPr lang="en-CA" sz="1800" dirty="0"/>
              <a:t>. CC BY. </a:t>
            </a:r>
            <a:r>
              <a:rPr lang="en-CA" sz="1800" dirty="0">
                <a:hlinkClick r:id="rId4"/>
              </a:rPr>
              <a:t>https://thenounproject.com/icon/pirate-software-folder-1211543</a:t>
            </a:r>
            <a:r>
              <a:rPr lang="en-CA" sz="1800" dirty="0" smtClean="0">
                <a:hlinkClick r:id="rId4"/>
              </a:rPr>
              <a:t>/</a:t>
            </a:r>
            <a:endParaRPr lang="en-CA" sz="1800" dirty="0" smtClean="0"/>
          </a:p>
          <a:p>
            <a:pPr marL="457200" lvl="0" indent="-457200">
              <a:lnSpc>
                <a:spcPct val="100000"/>
              </a:lnSpc>
              <a:defRPr/>
            </a:pPr>
            <a:r>
              <a:rPr lang="en-CA" sz="1800" dirty="0" err="1"/>
              <a:t>JordanDurren</a:t>
            </a:r>
            <a:r>
              <a:rPr lang="en-CA" sz="1800" dirty="0"/>
              <a:t>. (2017). </a:t>
            </a:r>
            <a:r>
              <a:rPr lang="en-CA" sz="1800" dirty="0" smtClean="0"/>
              <a:t>Pirate </a:t>
            </a:r>
            <a:r>
              <a:rPr lang="en-CA" sz="1800" dirty="0" err="1"/>
              <a:t>arr</a:t>
            </a:r>
            <a:r>
              <a:rPr lang="en-CA" sz="1800" dirty="0"/>
              <a:t>! </a:t>
            </a:r>
            <a:r>
              <a:rPr lang="en-CA" sz="1800" i="1" dirty="0" err="1"/>
              <a:t>Freesound</a:t>
            </a:r>
            <a:r>
              <a:rPr lang="en-CA" sz="1800" dirty="0"/>
              <a:t>. CC 0. </a:t>
            </a:r>
            <a:r>
              <a:rPr lang="en-CA" sz="1800" dirty="0">
                <a:hlinkClick r:id="rId5"/>
              </a:rPr>
              <a:t>https://freesound.org/people/JordanDurren/sounds/399851/</a:t>
            </a:r>
            <a:endParaRPr lang="en-CA" sz="1800" dirty="0"/>
          </a:p>
          <a:p>
            <a:pPr marL="457200" indent="-457200"/>
            <a:r>
              <a:rPr lang="en-US" sz="1800" dirty="0">
                <a:latin typeface="Arial" panose="020B0604020202020204" pitchFamily="34" charset="0"/>
                <a:cs typeface="Arial" panose="020B0604020202020204" pitchFamily="34" charset="0"/>
              </a:rPr>
              <a:t>Andrew </a:t>
            </a:r>
            <a:r>
              <a:rPr lang="en-US" sz="1800" dirty="0" err="1">
                <a:latin typeface="Arial" panose="020B0604020202020204" pitchFamily="34" charset="0"/>
                <a:cs typeface="Arial" panose="020B0604020202020204" pitchFamily="34" charset="0"/>
              </a:rPr>
              <a:t>Laskey</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(2014). </a:t>
            </a:r>
            <a:r>
              <a:rPr lang="en-US" sz="1800" dirty="0">
                <a:latin typeface="Arial" panose="020B0604020202020204" pitchFamily="34" charset="0"/>
                <a:cs typeface="Arial" panose="020B0604020202020204" pitchFamily="34" charset="0"/>
              </a:rPr>
              <a:t>Map.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6"/>
              </a:rPr>
              <a:t>https://thenounproject.com/icon/map-59520</a:t>
            </a:r>
            <a:r>
              <a:rPr lang="en-US" sz="1800" dirty="0" smtClean="0">
                <a:latin typeface="Arial" panose="020B0604020202020204" pitchFamily="34" charset="0"/>
                <a:cs typeface="Arial" panose="020B0604020202020204" pitchFamily="34" charset="0"/>
                <a:hlinkClick r:id="rId6"/>
              </a:rPr>
              <a:t>/</a:t>
            </a:r>
            <a:endParaRPr lang="en-US" sz="1800" dirty="0" smtClean="0">
              <a:latin typeface="Arial" panose="020B0604020202020204" pitchFamily="34" charset="0"/>
              <a:cs typeface="Arial" panose="020B0604020202020204" pitchFamily="34" charset="0"/>
            </a:endParaRPr>
          </a:p>
          <a:p>
            <a:pPr marL="457200" indent="-457200"/>
            <a:r>
              <a:rPr lang="en-US" sz="1800" dirty="0" smtClean="0">
                <a:latin typeface="Arial" panose="020B0604020202020204" pitchFamily="34" charset="0"/>
                <a:cs typeface="Arial" panose="020B0604020202020204" pitchFamily="34" charset="0"/>
              </a:rPr>
              <a:t>Thomas </a:t>
            </a:r>
            <a:r>
              <a:rPr lang="en-US" sz="1800" dirty="0" err="1">
                <a:latin typeface="Arial" panose="020B0604020202020204" pitchFamily="34" charset="0"/>
                <a:cs typeface="Arial" panose="020B0604020202020204" pitchFamily="34" charset="0"/>
              </a:rPr>
              <a:t>Deckert</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(2019). </a:t>
            </a:r>
            <a:r>
              <a:rPr lang="en-US" sz="1800" dirty="0">
                <a:latin typeface="Arial" panose="020B0604020202020204" pitchFamily="34" charset="0"/>
                <a:cs typeface="Arial" panose="020B0604020202020204" pitchFamily="34" charset="0"/>
              </a:rPr>
              <a:t>Confused.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7"/>
              </a:rPr>
              <a:t>https://thenounproject.com/icon/confused-2536418</a:t>
            </a:r>
            <a:r>
              <a:rPr lang="en-US" sz="1800" dirty="0" smtClean="0">
                <a:latin typeface="Arial" panose="020B0604020202020204" pitchFamily="34" charset="0"/>
                <a:cs typeface="Arial" panose="020B0604020202020204" pitchFamily="34" charset="0"/>
                <a:hlinkClick r:id="rId7"/>
              </a:rPr>
              <a:t>/</a:t>
            </a:r>
            <a:endParaRPr lang="en-US" sz="1800" dirty="0" smtClean="0">
              <a:latin typeface="Arial" panose="020B0604020202020204" pitchFamily="34" charset="0"/>
              <a:cs typeface="Arial" panose="020B0604020202020204" pitchFamily="34" charset="0"/>
            </a:endParaRPr>
          </a:p>
          <a:p>
            <a:pPr marL="457200" indent="-457200"/>
            <a:r>
              <a:rPr lang="en-US" sz="1800" dirty="0" err="1" smtClean="0">
                <a:latin typeface="Arial" panose="020B0604020202020204" pitchFamily="34" charset="0"/>
                <a:cs typeface="Arial" panose="020B0604020202020204" pitchFamily="34" charset="0"/>
              </a:rPr>
              <a:t>Wireform</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(2017). </a:t>
            </a:r>
            <a:r>
              <a:rPr lang="en-US" sz="1800" dirty="0">
                <a:latin typeface="Arial" panose="020B0604020202020204" pitchFamily="34" charset="0"/>
                <a:cs typeface="Arial" panose="020B0604020202020204" pitchFamily="34" charset="0"/>
              </a:rPr>
              <a:t>NES Cartridge.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8"/>
              </a:rPr>
              <a:t>https://thenounproject.com/icon/nes-cartridge-900660</a:t>
            </a:r>
            <a:r>
              <a:rPr lang="en-US" sz="1800" dirty="0" smtClean="0">
                <a:latin typeface="Arial" panose="020B0604020202020204" pitchFamily="34" charset="0"/>
                <a:cs typeface="Arial" panose="020B0604020202020204" pitchFamily="34" charset="0"/>
                <a:hlinkClick r:id="rId8"/>
              </a:rPr>
              <a:t>/</a:t>
            </a:r>
            <a:endParaRPr lang="en-CA" sz="1800" dirty="0"/>
          </a:p>
        </p:txBody>
      </p:sp>
    </p:spTree>
    <p:extLst>
      <p:ext uri="{BB962C8B-B14F-4D97-AF65-F5344CB8AC3E}">
        <p14:creationId xmlns:p14="http://schemas.microsoft.com/office/powerpoint/2010/main" val="5713919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US" sz="1800" dirty="0" err="1">
                <a:latin typeface="Arial" panose="020B0604020202020204" pitchFamily="34" charset="0"/>
                <a:cs typeface="Arial" panose="020B0604020202020204" pitchFamily="34" charset="0"/>
              </a:rPr>
              <a:t>Vectorstall</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(2019). Coding</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 </a:t>
            </a:r>
            <a:r>
              <a:rPr lang="en-US" sz="1800" dirty="0">
                <a:latin typeface="Arial" panose="020B0604020202020204" pitchFamily="34" charset="0"/>
                <a:cs typeface="Arial" panose="020B0604020202020204" pitchFamily="34" charset="0"/>
              </a:rPr>
              <a:t>CC BY. </a:t>
            </a:r>
            <a:r>
              <a:rPr lang="en-US" sz="1800" dirty="0">
                <a:latin typeface="Arial" panose="020B0604020202020204" pitchFamily="34" charset="0"/>
                <a:cs typeface="Arial" panose="020B0604020202020204" pitchFamily="34" charset="0"/>
                <a:hlinkClick r:id="rId2"/>
              </a:rPr>
              <a:t>https://thenounproject.com/icon/coding-2512494</a:t>
            </a:r>
            <a:r>
              <a:rPr lang="en-US" sz="1800" dirty="0" smtClean="0">
                <a:latin typeface="Arial" panose="020B0604020202020204" pitchFamily="34" charset="0"/>
                <a:cs typeface="Arial" panose="020B0604020202020204" pitchFamily="34" charset="0"/>
                <a:hlinkClick r:id="rId2"/>
              </a:rPr>
              <a:t>/</a:t>
            </a:r>
            <a:endParaRPr lang="en-US" sz="1800" dirty="0" smtClean="0">
              <a:latin typeface="Arial" panose="020B0604020202020204" pitchFamily="34" charset="0"/>
              <a:cs typeface="Arial" panose="020B0604020202020204" pitchFamily="34" charset="0"/>
            </a:endParaRPr>
          </a:p>
          <a:p>
            <a:pPr marL="457200" indent="-457200"/>
            <a:r>
              <a:rPr lang="en-US" sz="1800" dirty="0" smtClean="0">
                <a:latin typeface="Arial" panose="020B0604020202020204" pitchFamily="34" charset="0"/>
                <a:cs typeface="Arial" panose="020B0604020202020204" pitchFamily="34" charset="0"/>
              </a:rPr>
              <a:t>Vectors </a:t>
            </a:r>
            <a:r>
              <a:rPr lang="en-US" sz="1800" dirty="0">
                <a:latin typeface="Arial" panose="020B0604020202020204" pitchFamily="34" charset="0"/>
                <a:cs typeface="Arial" panose="020B0604020202020204" pitchFamily="34" charset="0"/>
              </a:rPr>
              <a:t>Point. </a:t>
            </a:r>
            <a:r>
              <a:rPr lang="en-US" sz="1800" dirty="0" smtClean="0">
                <a:latin typeface="Arial" panose="020B0604020202020204" pitchFamily="34" charset="0"/>
                <a:cs typeface="Arial" panose="020B0604020202020204" pitchFamily="34" charset="0"/>
              </a:rPr>
              <a:t>(2019). Encryption</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3"/>
              </a:rPr>
              <a:t>https://thenounproject.com/icon/encryption-2761067</a:t>
            </a:r>
            <a:r>
              <a:rPr lang="en-US" sz="1800" dirty="0" smtClean="0">
                <a:latin typeface="Arial" panose="020B0604020202020204" pitchFamily="34" charset="0"/>
                <a:cs typeface="Arial" panose="020B0604020202020204" pitchFamily="34" charset="0"/>
                <a:hlinkClick r:id="rId3"/>
              </a:rPr>
              <a:t>/</a:t>
            </a:r>
            <a:endParaRPr lang="en-US" sz="1800" dirty="0" smtClean="0">
              <a:latin typeface="Arial" panose="020B0604020202020204" pitchFamily="34" charset="0"/>
              <a:cs typeface="Arial" panose="020B0604020202020204" pitchFamily="34" charset="0"/>
            </a:endParaRPr>
          </a:p>
          <a:p>
            <a:pPr marL="457200" indent="-457200"/>
            <a:r>
              <a:rPr lang="en-US" sz="1800" dirty="0" smtClean="0">
                <a:latin typeface="Arial" panose="020B0604020202020204" pitchFamily="34" charset="0"/>
                <a:cs typeface="Arial" panose="020B0604020202020204" pitchFamily="34" charset="0"/>
              </a:rPr>
              <a:t>Click-Free-Vector-Images</a:t>
            </a:r>
            <a:r>
              <a:rPr lang="en-US" sz="1800" dirty="0">
                <a:latin typeface="Arial" panose="020B0604020202020204" pitchFamily="34" charset="0"/>
                <a:cs typeface="Arial" panose="020B0604020202020204" pitchFamily="34" charset="0"/>
              </a:rPr>
              <a:t>. (2012). [UK Flag]. </a:t>
            </a:r>
            <a:r>
              <a:rPr lang="en-US" sz="1800" i="1" dirty="0" err="1">
                <a:latin typeface="Arial" panose="020B0604020202020204" pitchFamily="34" charset="0"/>
                <a:cs typeface="Arial" panose="020B0604020202020204" pitchFamily="34" charset="0"/>
              </a:rPr>
              <a:t>Pixabay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4"/>
              </a:rPr>
              <a:t>https://pixabay.com/vectors/union-jack-flag-union-flag-26119/</a:t>
            </a:r>
            <a:endParaRPr lang="en-US" sz="1800" dirty="0">
              <a:latin typeface="Arial" panose="020B0604020202020204" pitchFamily="34" charset="0"/>
              <a:cs typeface="Arial" panose="020B0604020202020204" pitchFamily="34" charset="0"/>
            </a:endParaRPr>
          </a:p>
          <a:p>
            <a:pPr marL="457200" indent="-457200"/>
            <a:r>
              <a:rPr lang="en-US" sz="1800" dirty="0" err="1">
                <a:latin typeface="Arial" panose="020B0604020202020204" pitchFamily="34" charset="0"/>
                <a:cs typeface="Arial" panose="020B0604020202020204" pitchFamily="34" charset="0"/>
              </a:rPr>
              <a:t>ProSymbols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(2016). Robber</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5"/>
              </a:rPr>
              <a:t>https://thenounproject.com/icon/robber-563999</a:t>
            </a:r>
            <a:r>
              <a:rPr lang="en-US" sz="1800" dirty="0" smtClean="0">
                <a:latin typeface="Arial" panose="020B0604020202020204" pitchFamily="34" charset="0"/>
                <a:cs typeface="Arial" panose="020B0604020202020204" pitchFamily="34" charset="0"/>
                <a:hlinkClick r:id="rId5"/>
              </a:rPr>
              <a:t>/</a:t>
            </a:r>
            <a:endParaRPr lang="en-US" sz="1800" dirty="0" smtClean="0">
              <a:latin typeface="Arial" panose="020B0604020202020204" pitchFamily="34" charset="0"/>
              <a:cs typeface="Arial" panose="020B0604020202020204" pitchFamily="34" charset="0"/>
            </a:endParaRPr>
          </a:p>
          <a:p>
            <a:pPr marL="457200" indent="-457200"/>
            <a:r>
              <a:rPr lang="en-US" sz="1800" dirty="0" smtClean="0">
                <a:latin typeface="Arial" panose="020B0604020202020204" pitchFamily="34" charset="0"/>
                <a:cs typeface="Arial" panose="020B0604020202020204" pitchFamily="34" charset="0"/>
              </a:rPr>
              <a:t>Template</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Retro Mario</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6"/>
              </a:rPr>
              <a:t>https://thenounproject.com/search/?q=retro%20mario&amp;creator=3440499&amp;i=2208759</a:t>
            </a:r>
            <a:endParaRPr lang="en-US" sz="1800" dirty="0">
              <a:latin typeface="Arial" panose="020B0604020202020204" pitchFamily="34" charset="0"/>
              <a:cs typeface="Arial" panose="020B0604020202020204" pitchFamily="34" charset="0"/>
            </a:endParaRPr>
          </a:p>
          <a:p>
            <a:pPr marL="457200" indent="-457200"/>
            <a:r>
              <a:rPr lang="en-US" sz="1800" dirty="0">
                <a:latin typeface="Arial" panose="020B0604020202020204" pitchFamily="34" charset="0"/>
                <a:cs typeface="Arial" panose="020B0604020202020204" pitchFamily="34" charset="0"/>
              </a:rPr>
              <a:t>Bobby Richardson. (</a:t>
            </a:r>
            <a:r>
              <a:rPr lang="en-US" sz="1800" dirty="0" err="1">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Coin</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7"/>
              </a:rPr>
              <a:t>https://thenounproject.com/search/?q=mario%20coin&amp;i=13774</a:t>
            </a:r>
            <a:endParaRPr lang="en-US" sz="1800" dirty="0">
              <a:latin typeface="Arial" panose="020B0604020202020204" pitchFamily="34" charset="0"/>
              <a:cs typeface="Arial" panose="020B0604020202020204" pitchFamily="34" charset="0"/>
            </a:endParaRPr>
          </a:p>
          <a:p>
            <a:pPr marL="457200" indent="-457200"/>
            <a:r>
              <a:rPr lang="en-US" sz="1800" dirty="0">
                <a:latin typeface="Arial" panose="020B0604020202020204" pitchFamily="34" charset="0"/>
                <a:cs typeface="Arial" panose="020B0604020202020204" pitchFamily="34" charset="0"/>
              </a:rPr>
              <a:t>ProjectsU012. (2016). [Coin sound]. </a:t>
            </a:r>
            <a:r>
              <a:rPr lang="en-US" sz="1800" i="1" dirty="0" err="1">
                <a:latin typeface="Arial" panose="020B0604020202020204" pitchFamily="34" charset="0"/>
                <a:cs typeface="Arial" panose="020B0604020202020204" pitchFamily="34" charset="0"/>
              </a:rPr>
              <a:t>Freesound</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8"/>
              </a:rPr>
              <a:t>https://freesound.org/people/ProjectsU012/sounds/341695/</a:t>
            </a:r>
            <a:endParaRPr lang="en-US" sz="1800" dirty="0">
              <a:latin typeface="Arial" panose="020B0604020202020204" pitchFamily="34" charset="0"/>
              <a:cs typeface="Arial" panose="020B0604020202020204" pitchFamily="34" charset="0"/>
            </a:endParaRPr>
          </a:p>
          <a:p>
            <a:endParaRPr lang="en-CA" sz="1800" dirty="0"/>
          </a:p>
        </p:txBody>
      </p:sp>
    </p:spTree>
    <p:extLst>
      <p:ext uri="{BB962C8B-B14F-4D97-AF65-F5344CB8AC3E}">
        <p14:creationId xmlns:p14="http://schemas.microsoft.com/office/powerpoint/2010/main" val="4103635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US" sz="1800" dirty="0">
                <a:latin typeface="Arial" panose="020B0604020202020204" pitchFamily="34" charset="0"/>
                <a:cs typeface="Arial" panose="020B0604020202020204" pitchFamily="34" charset="0"/>
              </a:rPr>
              <a:t>European </a:t>
            </a:r>
            <a:r>
              <a:rPr lang="en-US" sz="1800" dirty="0" smtClean="0">
                <a:latin typeface="Arial" panose="020B0604020202020204" pitchFamily="34" charset="0"/>
                <a:cs typeface="Arial" panose="020B0604020202020204" pitchFamily="34" charset="0"/>
              </a:rPr>
              <a:t>Parliament. </a:t>
            </a:r>
            <a:r>
              <a:rPr lang="en-US" sz="1800" dirty="0">
                <a:latin typeface="Arial" panose="020B0604020202020204" pitchFamily="34" charset="0"/>
                <a:cs typeface="Arial" panose="020B0604020202020204" pitchFamily="34" charset="0"/>
              </a:rPr>
              <a:t>(2012). ACTA workshop at the EP. [Michael Geist]. </a:t>
            </a:r>
            <a:r>
              <a:rPr lang="en-US" sz="1800" i="1" dirty="0">
                <a:latin typeface="Arial" panose="020B0604020202020204" pitchFamily="34" charset="0"/>
                <a:cs typeface="Arial" panose="020B0604020202020204" pitchFamily="34" charset="0"/>
              </a:rPr>
              <a:t>Flickr</a:t>
            </a:r>
            <a:r>
              <a:rPr lang="en-US" sz="1800" dirty="0">
                <a:latin typeface="Arial" panose="020B0604020202020204" pitchFamily="34" charset="0"/>
                <a:cs typeface="Arial" panose="020B0604020202020204" pitchFamily="34" charset="0"/>
              </a:rPr>
              <a:t>. CC BY-NC-ND 2.0. </a:t>
            </a:r>
            <a:r>
              <a:rPr lang="en-US" sz="1800" dirty="0">
                <a:latin typeface="Arial" panose="020B0604020202020204" pitchFamily="34" charset="0"/>
                <a:cs typeface="Arial" panose="020B0604020202020204" pitchFamily="34" charset="0"/>
                <a:hlinkClick r:id="rId2"/>
              </a:rPr>
              <a:t>https://www.flickr.com/photos/european_parliament/6944244255/</a:t>
            </a:r>
            <a:endParaRPr lang="en-US" sz="1800" dirty="0">
              <a:latin typeface="Arial" panose="020B0604020202020204" pitchFamily="34" charset="0"/>
              <a:cs typeface="Arial" panose="020B0604020202020204" pitchFamily="34" charset="0"/>
            </a:endParaRPr>
          </a:p>
          <a:p>
            <a:pPr marL="457200" indent="-457200"/>
            <a:r>
              <a:rPr lang="en-US" sz="1800" dirty="0">
                <a:latin typeface="Arial" panose="020B0604020202020204" pitchFamily="34" charset="0"/>
                <a:cs typeface="Arial" panose="020B0604020202020204" pitchFamily="34" charset="0"/>
              </a:rPr>
              <a:t>James Strange. </a:t>
            </a:r>
            <a:r>
              <a:rPr lang="en-US" sz="1800" dirty="0" smtClean="0">
                <a:latin typeface="Arial" panose="020B0604020202020204" pitchFamily="34" charset="0"/>
                <a:cs typeface="Arial" panose="020B0604020202020204" pitchFamily="34" charset="0"/>
              </a:rPr>
              <a:t>(2018). </a:t>
            </a:r>
            <a:r>
              <a:rPr lang="en-US" sz="1800" dirty="0">
                <a:latin typeface="Arial" panose="020B0604020202020204" pitchFamily="34" charset="0"/>
                <a:cs typeface="Arial" panose="020B0604020202020204" pitchFamily="34" charset="0"/>
              </a:rPr>
              <a:t>CD. </a:t>
            </a:r>
            <a:r>
              <a:rPr lang="en-US" sz="1800" i="1" dirty="0" smtClean="0">
                <a:latin typeface="Arial" panose="020B0604020202020204" pitchFamily="34" charset="0"/>
                <a:cs typeface="Arial" panose="020B0604020202020204" pitchFamily="34" charset="0"/>
              </a:rPr>
              <a:t>The </a:t>
            </a:r>
            <a:r>
              <a:rPr lang="en-US" sz="1800" i="1" dirty="0">
                <a:latin typeface="Arial" panose="020B0604020202020204" pitchFamily="34" charset="0"/>
                <a:cs typeface="Arial" panose="020B0604020202020204" pitchFamily="34" charset="0"/>
              </a:rPr>
              <a:t>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3"/>
              </a:rPr>
              <a:t>https://thenounproject.com/icon/cd-1618119</a:t>
            </a:r>
            <a:r>
              <a:rPr lang="en-US" sz="1800" dirty="0" smtClean="0">
                <a:latin typeface="Arial" panose="020B0604020202020204" pitchFamily="34" charset="0"/>
                <a:cs typeface="Arial" panose="020B0604020202020204" pitchFamily="34" charset="0"/>
                <a:hlinkClick r:id="rId3"/>
              </a:rPr>
              <a:t>/</a:t>
            </a:r>
            <a:endParaRPr lang="en-US" sz="1800" dirty="0" smtClean="0">
              <a:latin typeface="Arial" panose="020B0604020202020204" pitchFamily="34" charset="0"/>
              <a:cs typeface="Arial" panose="020B0604020202020204" pitchFamily="34" charset="0"/>
            </a:endParaRPr>
          </a:p>
          <a:p>
            <a:pPr marL="457200" indent="-457200"/>
            <a:r>
              <a:rPr lang="en-US" sz="1800" dirty="0" err="1" smtClean="0">
                <a:latin typeface="Arial" panose="020B0604020202020204" pitchFamily="34" charset="0"/>
                <a:cs typeface="Arial" panose="020B0604020202020204" pitchFamily="34" charset="0"/>
              </a:rPr>
              <a:t>popcornarts</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(2019). </a:t>
            </a:r>
            <a:r>
              <a:rPr lang="en-US" sz="1800" dirty="0">
                <a:latin typeface="Arial" panose="020B0604020202020204" pitchFamily="34" charset="0"/>
                <a:cs typeface="Arial" panose="020B0604020202020204" pitchFamily="34" charset="0"/>
              </a:rPr>
              <a:t>Floppy </a:t>
            </a:r>
            <a:r>
              <a:rPr lang="en-US" sz="1800" dirty="0" smtClean="0">
                <a:latin typeface="Arial" panose="020B0604020202020204" pitchFamily="34" charset="0"/>
                <a:cs typeface="Arial" panose="020B0604020202020204" pitchFamily="34" charset="0"/>
              </a:rPr>
              <a:t>disk</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4"/>
              </a:rPr>
              <a:t>https://thenounproject.com/icon/floppy-disk-3040140</a:t>
            </a:r>
            <a:r>
              <a:rPr lang="en-US" sz="1800" dirty="0" smtClean="0">
                <a:latin typeface="Arial" panose="020B0604020202020204" pitchFamily="34" charset="0"/>
                <a:cs typeface="Arial" panose="020B0604020202020204" pitchFamily="34" charset="0"/>
                <a:hlinkClick r:id="rId4"/>
              </a:rPr>
              <a:t>/</a:t>
            </a:r>
            <a:endParaRPr lang="en-US" sz="1800" dirty="0" smtClean="0">
              <a:latin typeface="Arial" panose="020B0604020202020204" pitchFamily="34" charset="0"/>
              <a:cs typeface="Arial" panose="020B0604020202020204" pitchFamily="34" charset="0"/>
            </a:endParaRPr>
          </a:p>
          <a:p>
            <a:pPr marL="457200" indent="-457200"/>
            <a:r>
              <a:rPr lang="en-US" sz="1800" dirty="0" smtClean="0">
                <a:latin typeface="Arial" panose="020B0604020202020204" pitchFamily="34" charset="0"/>
                <a:cs typeface="Arial" panose="020B0604020202020204" pitchFamily="34" charset="0"/>
              </a:rPr>
              <a:t>Edwin PM. (2018). </a:t>
            </a:r>
            <a:r>
              <a:rPr lang="en-US" sz="1800" dirty="0">
                <a:latin typeface="Arial" panose="020B0604020202020204" pitchFamily="34" charset="0"/>
                <a:cs typeface="Arial" panose="020B0604020202020204" pitchFamily="34" charset="0"/>
              </a:rPr>
              <a:t>Lock. </a:t>
            </a:r>
            <a:r>
              <a:rPr lang="en-US" sz="1800" i="1" dirty="0">
                <a:latin typeface="Arial" panose="020B0604020202020204" pitchFamily="34" charset="0"/>
                <a:cs typeface="Arial" panose="020B0604020202020204" pitchFamily="34" charset="0"/>
              </a:rPr>
              <a:t>The Noun Project</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5"/>
              </a:rPr>
              <a:t>https://thenounproject.com/icon/lock-1786028</a:t>
            </a:r>
            <a:r>
              <a:rPr lang="en-US" sz="1800" dirty="0" smtClean="0">
                <a:latin typeface="Arial" panose="020B0604020202020204" pitchFamily="34" charset="0"/>
                <a:cs typeface="Arial" panose="020B0604020202020204" pitchFamily="34" charset="0"/>
                <a:hlinkClick r:id="rId5"/>
              </a:rPr>
              <a:t>/</a:t>
            </a:r>
            <a:endParaRPr lang="en-US" sz="1800" dirty="0" smtClean="0">
              <a:latin typeface="Arial" panose="020B0604020202020204" pitchFamily="34" charset="0"/>
              <a:cs typeface="Arial" panose="020B0604020202020204" pitchFamily="34" charset="0"/>
            </a:endParaRPr>
          </a:p>
          <a:p>
            <a:pPr marL="457200" indent="-457200"/>
            <a:r>
              <a:rPr lang="en-US" sz="1800" dirty="0" err="1" smtClean="0">
                <a:latin typeface="Arial" panose="020B0604020202020204" pitchFamily="34" charset="0"/>
                <a:cs typeface="Arial" panose="020B0604020202020204" pitchFamily="34" charset="0"/>
              </a:rPr>
              <a:t>voltamax</a:t>
            </a:r>
            <a:r>
              <a:rPr lang="en-US" sz="1800" dirty="0">
                <a:latin typeface="Arial" panose="020B0604020202020204" pitchFamily="34" charset="0"/>
                <a:cs typeface="Arial" panose="020B0604020202020204" pitchFamily="34" charset="0"/>
              </a:rPr>
              <a:t>. (2018). [System failure]. </a:t>
            </a:r>
            <a:r>
              <a:rPr lang="en-US" sz="1800" i="1" dirty="0" err="1">
                <a:latin typeface="Arial" panose="020B0604020202020204" pitchFamily="34" charset="0"/>
                <a:cs typeface="Arial" panose="020B0604020202020204" pitchFamily="34" charset="0"/>
              </a:rPr>
              <a:t>Pixabay</a:t>
            </a:r>
            <a:r>
              <a:rPr lang="en-US"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hlinkClick r:id="rId6"/>
              </a:rPr>
              <a:t>https://pixabay.com/videos/code-programming-system-fails-14214/</a:t>
            </a:r>
            <a:endParaRPr lang="en-US" sz="1800" dirty="0">
              <a:latin typeface="Arial" panose="020B0604020202020204" pitchFamily="34" charset="0"/>
              <a:cs typeface="Arial" panose="020B0604020202020204" pitchFamily="34" charset="0"/>
            </a:endParaRPr>
          </a:p>
          <a:p>
            <a:pPr marL="457200" indent="-457200">
              <a:lnSpc>
                <a:spcPct val="100000"/>
              </a:lnSpc>
            </a:pPr>
            <a:endParaRPr lang="en-US" sz="1800" dirty="0" smtClean="0">
              <a:latin typeface="Arial" panose="020B0604020202020204" pitchFamily="34" charset="0"/>
              <a:cs typeface="Arial" panose="020B0604020202020204" pitchFamily="34" charset="0"/>
            </a:endParaRPr>
          </a:p>
          <a:p>
            <a:pPr marL="457200" indent="-457200">
              <a:lnSpc>
                <a:spcPct val="100000"/>
              </a:lnSpc>
            </a:pPr>
            <a:r>
              <a:rPr lang="en-US" sz="1800" dirty="0" smtClean="0">
                <a:latin typeface="Arial" panose="020B0604020202020204" pitchFamily="34" charset="0"/>
                <a:cs typeface="Arial" panose="020B0604020202020204" pitchFamily="34" charset="0"/>
              </a:rPr>
              <a:t>Closing </a:t>
            </a:r>
            <a:r>
              <a:rPr lang="en-US" sz="1800" dirty="0">
                <a:latin typeface="Arial" panose="020B0604020202020204" pitchFamily="34" charset="0"/>
                <a:cs typeface="Arial" panose="020B0604020202020204" pitchFamily="34" charset="0"/>
              </a:rPr>
              <a:t>Slides Music: </a:t>
            </a:r>
            <a:r>
              <a:rPr lang="en-US" sz="1800" dirty="0" err="1">
                <a:latin typeface="Arial" panose="020B0604020202020204" pitchFamily="34" charset="0"/>
                <a:cs typeface="Arial" panose="020B0604020202020204" pitchFamily="34" charset="0"/>
              </a:rPr>
              <a:t>Rybak</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Nazar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Corporate Inspired. </a:t>
            </a:r>
            <a:r>
              <a:rPr lang="en-US" sz="1800" i="1" dirty="0" err="1">
                <a:latin typeface="Arial" panose="020B0604020202020204" pitchFamily="34" charset="0"/>
                <a:cs typeface="Arial" panose="020B0604020202020204" pitchFamily="34" charset="0"/>
              </a:rPr>
              <a:t>HookSounds</a:t>
            </a:r>
            <a:r>
              <a:rPr lang="en-US" sz="1800" dirty="0">
                <a:latin typeface="Arial" panose="020B0604020202020204" pitchFamily="34" charset="0"/>
                <a:cs typeface="Arial" panose="020B0604020202020204" pitchFamily="34" charset="0"/>
              </a:rPr>
              <a:t>. CC BY. </a:t>
            </a:r>
            <a:r>
              <a:rPr lang="en-US" sz="1800" dirty="0">
                <a:latin typeface="Arial" panose="020B0604020202020204" pitchFamily="34" charset="0"/>
                <a:cs typeface="Arial" panose="020B0604020202020204" pitchFamily="34" charset="0"/>
                <a:hlinkClick r:id="rId7"/>
              </a:rPr>
              <a:t>http://www.hooksounds.com</a:t>
            </a:r>
            <a:endParaRPr lang="en-US" sz="1800" dirty="0">
              <a:solidFill>
                <a:schemeClr val="tx1"/>
              </a:solidFill>
              <a:latin typeface="Arial" panose="020B0604020202020204" pitchFamily="34" charset="0"/>
              <a:cs typeface="Arial" panose="020B0604020202020204" pitchFamily="34" charset="0"/>
            </a:endParaRPr>
          </a:p>
          <a:p>
            <a:pPr marL="7938" indent="-7938">
              <a:lnSpc>
                <a:spcPct val="100000"/>
              </a:lnSpc>
            </a:pPr>
            <a:r>
              <a:rPr lang="en-US" sz="1800" dirty="0">
                <a:latin typeface="Arial" panose="020B0604020202020204" pitchFamily="34" charset="0"/>
                <a:cs typeface="Arial" panose="020B0604020202020204" pitchFamily="34" charset="0"/>
              </a:rPr>
              <a:t>Unattributed materials are contributions from the Opening Up Copyright Project Team and placed in the Public Domain.</a:t>
            </a:r>
          </a:p>
          <a:p>
            <a:endParaRPr lang="en-CA" sz="1800" dirty="0"/>
          </a:p>
        </p:txBody>
      </p:sp>
    </p:spTree>
    <p:extLst>
      <p:ext uri="{BB962C8B-B14F-4D97-AF65-F5344CB8AC3E}">
        <p14:creationId xmlns:p14="http://schemas.microsoft.com/office/powerpoint/2010/main" val="521172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nSpc>
                <a:spcPct val="100000"/>
              </a:lnSpc>
            </a:pPr>
            <a:r>
              <a:rPr lang="en" dirty="0">
                <a:sym typeface="Calibri"/>
              </a:rPr>
              <a:t>University of Alberta. (2020). Nintendo v. Go Cyber. </a:t>
            </a:r>
            <a:r>
              <a:rPr lang="en" i="1" dirty="0">
                <a:sym typeface="Calibri"/>
              </a:rPr>
              <a:t>Opening Up Copyright Instructional Module</a:t>
            </a:r>
            <a:r>
              <a:rPr lang="en" dirty="0">
                <a:sym typeface="Calibri"/>
              </a:rPr>
              <a:t>. </a:t>
            </a:r>
            <a:r>
              <a:rPr lang="en-CA" dirty="0">
                <a:hlinkClick r:id="rId2"/>
              </a:rPr>
              <a:t>https://sites.library.ualberta.ca/copyright/</a:t>
            </a:r>
            <a:endParaRPr lang="en-US" dirty="0"/>
          </a:p>
          <a:p>
            <a:pPr>
              <a:lnSpc>
                <a:spcPct val="100000"/>
              </a:lnSpc>
            </a:pPr>
            <a:endParaRPr lang="en-CA" dirty="0"/>
          </a:p>
        </p:txBody>
      </p:sp>
    </p:spTree>
    <p:extLst>
      <p:ext uri="{BB962C8B-B14F-4D97-AF65-F5344CB8AC3E}">
        <p14:creationId xmlns:p14="http://schemas.microsoft.com/office/powerpoint/2010/main" val="8174676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284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201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p:nvPr>
        </p:nvSpPr>
        <p:spPr>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WHAT IS A TPM?</a:t>
            </a:r>
          </a:p>
        </p:txBody>
      </p:sp>
      <p:pic>
        <p:nvPicPr>
          <p:cNvPr id="14" name="Authorize">
            <a:extLst>
              <a:ext uri="{FF2B5EF4-FFF2-40B4-BE49-F238E27FC236}">
                <a16:creationId xmlns:a16="http://schemas.microsoft.com/office/drawing/2014/main" id="{89AFC31E-33E7-A647-90AD-4B28BF6C88C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61099" y="3150998"/>
            <a:ext cx="3269802" cy="4054553"/>
          </a:xfrm>
          <a:prstGeom prst="rect">
            <a:avLst/>
          </a:prstGeom>
        </p:spPr>
      </p:pic>
      <p:sp>
        <p:nvSpPr>
          <p:cNvPr id="15" name="TextBox 14">
            <a:extLst>
              <a:ext uri="{FF2B5EF4-FFF2-40B4-BE49-F238E27FC236}">
                <a16:creationId xmlns:a16="http://schemas.microsoft.com/office/drawing/2014/main" id="{7CDD48CE-BECA-6945-BD6A-2D0D11E3BE6F}"/>
              </a:ext>
            </a:extLst>
          </p:cNvPr>
          <p:cNvSpPr txBox="1"/>
          <p:nvPr/>
        </p:nvSpPr>
        <p:spPr>
          <a:xfrm>
            <a:off x="2271085" y="1829966"/>
            <a:ext cx="7649830" cy="954107"/>
          </a:xfrm>
          <a:prstGeom prst="rect">
            <a:avLst/>
          </a:prstGeom>
          <a:noFill/>
        </p:spPr>
        <p:txBody>
          <a:bodyPr wrap="square" rtlCol="0">
            <a:spAutoFit/>
          </a:bodyPr>
          <a:lstStyle/>
          <a:p>
            <a:pPr algn="ctr"/>
            <a:r>
              <a:rPr lang="en-US" sz="2800" dirty="0"/>
              <a:t>Technological Protection Measures (TPMs) </a:t>
            </a:r>
          </a:p>
          <a:p>
            <a:pPr algn="ctr"/>
            <a:r>
              <a:rPr lang="en-US" sz="2800" dirty="0"/>
              <a:t>= Digital Locks</a:t>
            </a:r>
          </a:p>
        </p:txBody>
      </p:sp>
      <p:pic>
        <p:nvPicPr>
          <p:cNvPr id="18" name="Picture 17">
            <a:extLst>
              <a:ext uri="{FF2B5EF4-FFF2-40B4-BE49-F238E27FC236}">
                <a16:creationId xmlns:a16="http://schemas.microsoft.com/office/drawing/2014/main" id="{D374D442-FCC6-A441-A5CD-BAD1B3EDB273}"/>
              </a:ext>
            </a:extLst>
          </p:cNvPr>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405026" y="2784073"/>
            <a:ext cx="1432243" cy="2788886"/>
          </a:xfrm>
          <a:prstGeom prst="rect">
            <a:avLst/>
          </a:prstGeom>
        </p:spPr>
      </p:pic>
      <p:pic>
        <p:nvPicPr>
          <p:cNvPr id="19" name="Picture 18" descr="A picture containing cake, table, yellow, cup&#10;&#10;Description automatically generated">
            <a:extLst>
              <a:ext uri="{FF2B5EF4-FFF2-40B4-BE49-F238E27FC236}">
                <a16:creationId xmlns:a16="http://schemas.microsoft.com/office/drawing/2014/main" id="{38434EED-A311-6D42-AEF3-C311DAF99D4E}"/>
              </a:ext>
            </a:extLst>
          </p:cNvPr>
          <p:cNvPicPr>
            <a:picLocks noChangeAspect="1"/>
          </p:cNvPicPr>
          <p:nvPr/>
        </p:nvPicPr>
        <p:blipFill>
          <a:blip r:embed="rId6"/>
          <a:stretch>
            <a:fillRect/>
          </a:stretch>
        </p:blipFill>
        <p:spPr>
          <a:xfrm>
            <a:off x="8336255" y="2529095"/>
            <a:ext cx="3017545" cy="3298842"/>
          </a:xfrm>
          <a:prstGeom prst="rect">
            <a:avLst/>
          </a:prstGeom>
        </p:spPr>
      </p:pic>
    </p:spTree>
    <p:extLst>
      <p:ext uri="{BB962C8B-B14F-4D97-AF65-F5344CB8AC3E}">
        <p14:creationId xmlns:p14="http://schemas.microsoft.com/office/powerpoint/2010/main" val="212303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0-#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2000" fill="hold"/>
                                        <p:tgtEl>
                                          <p:spTgt spid="18"/>
                                        </p:tgtEl>
                                      </p:cBhvr>
                                      <p:by x="150000" y="150000"/>
                                    </p:animScale>
                                  </p:childTnLst>
                                </p:cTn>
                              </p:par>
                              <p:par>
                                <p:cTn id="28" presetID="32" presetClass="emph" presetSubtype="0" fill="hold" nodeType="withEffect">
                                  <p:stCondLst>
                                    <p:cond delay="0"/>
                                  </p:stCondLst>
                                  <p:childTnLst>
                                    <p:animRot by="120000">
                                      <p:cBhvr>
                                        <p:cTn id="29" dur="100" fill="hold">
                                          <p:stCondLst>
                                            <p:cond delay="0"/>
                                          </p:stCondLst>
                                        </p:cTn>
                                        <p:tgtEl>
                                          <p:spTgt spid="18"/>
                                        </p:tgtEl>
                                        <p:attrNameLst>
                                          <p:attrName>r</p:attrName>
                                        </p:attrNameLst>
                                      </p:cBhvr>
                                    </p:animRot>
                                    <p:animRot by="-240000">
                                      <p:cBhvr>
                                        <p:cTn id="30" dur="200" fill="hold">
                                          <p:stCondLst>
                                            <p:cond delay="200"/>
                                          </p:stCondLst>
                                        </p:cTn>
                                        <p:tgtEl>
                                          <p:spTgt spid="18"/>
                                        </p:tgtEl>
                                        <p:attrNameLst>
                                          <p:attrName>r</p:attrName>
                                        </p:attrNameLst>
                                      </p:cBhvr>
                                    </p:animRot>
                                    <p:animRot by="240000">
                                      <p:cBhvr>
                                        <p:cTn id="31" dur="200" fill="hold">
                                          <p:stCondLst>
                                            <p:cond delay="400"/>
                                          </p:stCondLst>
                                        </p:cTn>
                                        <p:tgtEl>
                                          <p:spTgt spid="18"/>
                                        </p:tgtEl>
                                        <p:attrNameLst>
                                          <p:attrName>r</p:attrName>
                                        </p:attrNameLst>
                                      </p:cBhvr>
                                    </p:animRot>
                                    <p:animRot by="-240000">
                                      <p:cBhvr>
                                        <p:cTn id="32" dur="200" fill="hold">
                                          <p:stCondLst>
                                            <p:cond delay="600"/>
                                          </p:stCondLst>
                                        </p:cTn>
                                        <p:tgtEl>
                                          <p:spTgt spid="18"/>
                                        </p:tgtEl>
                                        <p:attrNameLst>
                                          <p:attrName>r</p:attrName>
                                        </p:attrNameLst>
                                      </p:cBhvr>
                                    </p:animRot>
                                    <p:animRot by="120000">
                                      <p:cBhvr>
                                        <p:cTn id="3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15493" y="1813185"/>
            <a:ext cx="3695979" cy="4110677"/>
            <a:chOff x="4339293" y="1813185"/>
            <a:chExt cx="3695979" cy="4110677"/>
          </a:xfrm>
        </p:grpSpPr>
        <p:pic>
          <p:nvPicPr>
            <p:cNvPr id="19"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543" y="1813185"/>
              <a:ext cx="2600043" cy="329321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a:grpSpLocks noChangeAspect="1"/>
            </p:cNvGrpSpPr>
            <p:nvPr/>
          </p:nvGrpSpPr>
          <p:grpSpPr>
            <a:xfrm>
              <a:off x="4339293" y="5131823"/>
              <a:ext cx="3695979" cy="792039"/>
              <a:chOff x="6411431" y="2665126"/>
              <a:chExt cx="2616016" cy="560604"/>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431" y="2869000"/>
                <a:ext cx="2616016" cy="356730"/>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881242" y="2665126"/>
                <a:ext cx="1731744" cy="254807"/>
              </a:xfrm>
              <a:prstGeom prst="rect">
                <a:avLst/>
              </a:prstGeom>
            </p:spPr>
          </p:pic>
        </p:grpSp>
      </p:grpSp>
      <p:pic>
        <p:nvPicPr>
          <p:cNvPr id="8" name="circumvent" descr="A close up of a logo&#10;&#10;Description automatically generated">
            <a:extLst>
              <a:ext uri="{FF2B5EF4-FFF2-40B4-BE49-F238E27FC236}">
                <a16:creationId xmlns:a16="http://schemas.microsoft.com/office/drawing/2014/main" id="{E91C97E5-46BF-8741-BABC-47E099A0764C}"/>
              </a:ext>
            </a:extLst>
          </p:cNvPr>
          <p:cNvPicPr>
            <a:picLocks noChangeAspect="1"/>
          </p:cNvPicPr>
          <p:nvPr/>
        </p:nvPicPr>
        <p:blipFill>
          <a:blip r:embed="rId7"/>
          <a:stretch>
            <a:fillRect/>
          </a:stretch>
        </p:blipFill>
        <p:spPr>
          <a:xfrm>
            <a:off x="4049548" y="2694277"/>
            <a:ext cx="4149114" cy="2565536"/>
          </a:xfrm>
          <a:prstGeom prst="rect">
            <a:avLst/>
          </a:prstGeom>
        </p:spPr>
      </p:pic>
      <p:pic>
        <p:nvPicPr>
          <p:cNvPr id="9" name="Authorize">
            <a:extLst>
              <a:ext uri="{FF2B5EF4-FFF2-40B4-BE49-F238E27FC236}">
                <a16:creationId xmlns:a16="http://schemas.microsoft.com/office/drawing/2014/main" id="{C7621FB4-8A02-3C41-BFB3-66B939AF347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603188" y="3643603"/>
            <a:ext cx="885163" cy="1097602"/>
          </a:xfrm>
          <a:prstGeom prst="rect">
            <a:avLst/>
          </a:prstGeom>
        </p:spPr>
      </p:pic>
      <p:sp>
        <p:nvSpPr>
          <p:cNvPr id="4" name="Title 3">
            <a:extLst>
              <a:ext uri="{FF2B5EF4-FFF2-40B4-BE49-F238E27FC236}">
                <a16:creationId xmlns:a16="http://schemas.microsoft.com/office/drawing/2014/main" id="{1D4152F8-6AB9-A643-A6A0-90552B9E30C7}"/>
              </a:ext>
            </a:extLst>
          </p:cNvPr>
          <p:cNvSpPr>
            <a:spLocks noGrp="1"/>
          </p:cNvSpPr>
          <p:nvPr>
            <p:ph type="title"/>
          </p:nvPr>
        </p:nvSpPr>
        <p:spPr/>
        <p:txBody>
          <a:bodyPr/>
          <a:lstStyle/>
          <a:p>
            <a:r>
              <a:rPr lang="en-US" i="1" dirty="0" smtClean="0"/>
              <a:t>COPYRIGHT ACT</a:t>
            </a:r>
            <a:r>
              <a:rPr lang="en-US" dirty="0"/>
              <a:t>, S.</a:t>
            </a:r>
            <a:r>
              <a:rPr lang="en-US" dirty="0">
                <a:latin typeface="Times New Roman" panose="02020603050405020304" pitchFamily="18" charset="0"/>
                <a:cs typeface="Times New Roman" panose="02020603050405020304" pitchFamily="18" charset="0"/>
              </a:rPr>
              <a:t> </a:t>
            </a:r>
            <a:r>
              <a:rPr lang="en-US" dirty="0"/>
              <a:t>41</a:t>
            </a:r>
          </a:p>
        </p:txBody>
      </p:sp>
      <p:sp>
        <p:nvSpPr>
          <p:cNvPr id="6" name="section">
            <a:extLst>
              <a:ext uri="{FF2B5EF4-FFF2-40B4-BE49-F238E27FC236}">
                <a16:creationId xmlns:a16="http://schemas.microsoft.com/office/drawing/2014/main" id="{92D654BD-E62F-3349-82E1-CE0B6F385C7E}"/>
              </a:ext>
            </a:extLst>
          </p:cNvPr>
          <p:cNvSpPr/>
          <p:nvPr/>
        </p:nvSpPr>
        <p:spPr>
          <a:xfrm>
            <a:off x="5334691" y="5835314"/>
            <a:ext cx="1620916" cy="400110"/>
          </a:xfrm>
          <a:prstGeom prst="rect">
            <a:avLst/>
          </a:prstGeom>
        </p:spPr>
        <p:txBody>
          <a:bodyPr wrap="square">
            <a:spAutoFit/>
          </a:bodyPr>
          <a:lstStyle/>
          <a:p>
            <a:pPr algn="ctr"/>
            <a:r>
              <a:rPr lang="en-CA" sz="2000" b="1" dirty="0">
                <a:latin typeface="Arial" panose="020B0604020202020204" pitchFamily="34" charset="0"/>
                <a:cs typeface="Arial" panose="020B0604020202020204" pitchFamily="34" charset="0"/>
              </a:rPr>
              <a:t> s</a:t>
            </a:r>
            <a:r>
              <a:rPr lang="en-CA" sz="2000" b="1" dirty="0" smtClean="0">
                <a:latin typeface="Arial" panose="020B0604020202020204" pitchFamily="34" charset="0"/>
                <a:cs typeface="Arial" panose="020B0604020202020204" pitchFamily="34" charset="0"/>
              </a:rPr>
              <a:t>.</a:t>
            </a:r>
            <a:r>
              <a:rPr lang="en-CA" sz="2000" b="1" dirty="0" smtClean="0">
                <a:latin typeface="Times New Roman" panose="02020603050405020304" pitchFamily="18" charset="0"/>
                <a:cs typeface="Times New Roman" panose="02020603050405020304" pitchFamily="18" charset="0"/>
              </a:rPr>
              <a:t> </a:t>
            </a:r>
            <a:r>
              <a:rPr lang="en-CA" sz="2000" b="1" dirty="0" smtClean="0">
                <a:latin typeface="Arial" panose="020B0604020202020204" pitchFamily="34" charset="0"/>
                <a:cs typeface="Arial" panose="020B0604020202020204" pitchFamily="34" charset="0"/>
              </a:rPr>
              <a:t>41 </a:t>
            </a:r>
            <a:endParaRPr lang="en-US" sz="2000" dirty="0"/>
          </a:p>
        </p:txBody>
      </p:sp>
      <p:sp>
        <p:nvSpPr>
          <p:cNvPr id="11" name="TextBox 10">
            <a:extLst>
              <a:ext uri="{FF2B5EF4-FFF2-40B4-BE49-F238E27FC236}">
                <a16:creationId xmlns:a16="http://schemas.microsoft.com/office/drawing/2014/main" id="{920426C9-A8D1-8743-9C84-139A829DF9A8}"/>
              </a:ext>
            </a:extLst>
          </p:cNvPr>
          <p:cNvSpPr txBox="1"/>
          <p:nvPr/>
        </p:nvSpPr>
        <p:spPr>
          <a:xfrm>
            <a:off x="8723266" y="2044193"/>
            <a:ext cx="2741592" cy="523220"/>
          </a:xfrm>
          <a:prstGeom prst="rect">
            <a:avLst/>
          </a:prstGeom>
          <a:noFill/>
        </p:spPr>
        <p:txBody>
          <a:bodyPr wrap="square" rtlCol="0">
            <a:spAutoFit/>
          </a:bodyPr>
          <a:lstStyle/>
          <a:p>
            <a:pPr algn="r"/>
            <a:r>
              <a:rPr lang="en-US" sz="2800" b="1" dirty="0"/>
              <a:t>Technology</a:t>
            </a:r>
          </a:p>
        </p:txBody>
      </p:sp>
      <p:sp>
        <p:nvSpPr>
          <p:cNvPr id="12" name="TextBox 11">
            <a:extLst>
              <a:ext uri="{FF2B5EF4-FFF2-40B4-BE49-F238E27FC236}">
                <a16:creationId xmlns:a16="http://schemas.microsoft.com/office/drawing/2014/main" id="{81B92C4D-950A-564F-8C3C-FC2DB9E5A18C}"/>
              </a:ext>
            </a:extLst>
          </p:cNvPr>
          <p:cNvSpPr txBox="1"/>
          <p:nvPr/>
        </p:nvSpPr>
        <p:spPr>
          <a:xfrm>
            <a:off x="8723266" y="2860492"/>
            <a:ext cx="2741592" cy="523220"/>
          </a:xfrm>
          <a:prstGeom prst="rect">
            <a:avLst/>
          </a:prstGeom>
          <a:noFill/>
        </p:spPr>
        <p:txBody>
          <a:bodyPr wrap="square" rtlCol="0">
            <a:spAutoFit/>
          </a:bodyPr>
          <a:lstStyle/>
          <a:p>
            <a:pPr algn="r"/>
            <a:r>
              <a:rPr lang="en-US" sz="2800" b="1" dirty="0"/>
              <a:t>Device</a:t>
            </a:r>
          </a:p>
        </p:txBody>
      </p:sp>
      <p:sp>
        <p:nvSpPr>
          <p:cNvPr id="13" name="TextBox 12">
            <a:extLst>
              <a:ext uri="{FF2B5EF4-FFF2-40B4-BE49-F238E27FC236}">
                <a16:creationId xmlns:a16="http://schemas.microsoft.com/office/drawing/2014/main" id="{866E393A-A569-0B4A-957F-E334B359BC9C}"/>
              </a:ext>
            </a:extLst>
          </p:cNvPr>
          <p:cNvSpPr txBox="1"/>
          <p:nvPr/>
        </p:nvSpPr>
        <p:spPr>
          <a:xfrm>
            <a:off x="8723266" y="3734746"/>
            <a:ext cx="2741592" cy="523220"/>
          </a:xfrm>
          <a:prstGeom prst="rect">
            <a:avLst/>
          </a:prstGeom>
          <a:noFill/>
        </p:spPr>
        <p:txBody>
          <a:bodyPr wrap="square" rtlCol="0">
            <a:spAutoFit/>
          </a:bodyPr>
          <a:lstStyle/>
          <a:p>
            <a:pPr algn="r"/>
            <a:r>
              <a:rPr lang="en-US" sz="2800" b="1" dirty="0"/>
              <a:t>Component</a:t>
            </a:r>
          </a:p>
        </p:txBody>
      </p:sp>
      <p:pic>
        <p:nvPicPr>
          <p:cNvPr id="15" name="Picture 14" descr="A close up of a logo&#10;&#10;Description automatically generated">
            <a:extLst>
              <a:ext uri="{FF2B5EF4-FFF2-40B4-BE49-F238E27FC236}">
                <a16:creationId xmlns:a16="http://schemas.microsoft.com/office/drawing/2014/main" id="{60CA52EE-0E79-5541-ADCD-6ADC5048C65E}"/>
              </a:ext>
            </a:extLst>
          </p:cNvPr>
          <p:cNvPicPr>
            <a:picLocks noChangeAspect="1"/>
          </p:cNvPicPr>
          <p:nvPr/>
        </p:nvPicPr>
        <p:blipFill rotWithShape="1">
          <a:blip r:embed="rId10"/>
          <a:srcRect b="17382"/>
          <a:stretch/>
        </p:blipFill>
        <p:spPr>
          <a:xfrm>
            <a:off x="7947282" y="4560122"/>
            <a:ext cx="2146780" cy="1773622"/>
          </a:xfrm>
          <a:prstGeom prst="rect">
            <a:avLst/>
          </a:prstGeom>
        </p:spPr>
      </p:pic>
      <p:pic>
        <p:nvPicPr>
          <p:cNvPr id="17" name="Picture 16" descr="A close up of a logo&#10;&#10;Description automatically generated">
            <a:extLst>
              <a:ext uri="{FF2B5EF4-FFF2-40B4-BE49-F238E27FC236}">
                <a16:creationId xmlns:a16="http://schemas.microsoft.com/office/drawing/2014/main" id="{247BA2B2-F2FB-C24A-9DFE-B5C29D0FAF36}"/>
              </a:ext>
            </a:extLst>
          </p:cNvPr>
          <p:cNvPicPr>
            <a:picLocks noChangeAspect="1"/>
          </p:cNvPicPr>
          <p:nvPr/>
        </p:nvPicPr>
        <p:blipFill rotWithShape="1">
          <a:blip r:embed="rId11"/>
          <a:srcRect b="16535"/>
          <a:stretch/>
        </p:blipFill>
        <p:spPr>
          <a:xfrm>
            <a:off x="9880353" y="4600986"/>
            <a:ext cx="2206895" cy="1841994"/>
          </a:xfrm>
          <a:prstGeom prst="rect">
            <a:avLst/>
          </a:prstGeom>
        </p:spPr>
      </p:pic>
      <p:pic>
        <p:nvPicPr>
          <p:cNvPr id="18" name="copyright">
            <a:extLst>
              <a:ext uri="{FF2B5EF4-FFF2-40B4-BE49-F238E27FC236}">
                <a16:creationId xmlns:a16="http://schemas.microsoft.com/office/drawing/2014/main" id="{59E6E83D-5EF9-554C-924B-BBEE82D92966}"/>
              </a:ext>
            </a:extLst>
          </p:cNvPr>
          <p:cNvPicPr>
            <a:picLocks noChangeAspect="1"/>
          </p:cNvPicPr>
          <p:nvPr/>
        </p:nvPicPr>
        <p:blipFill rotWithShape="1">
          <a:blip r:embed="rId12"/>
          <a:srcRect b="12325"/>
          <a:stretch/>
        </p:blipFill>
        <p:spPr>
          <a:xfrm>
            <a:off x="10492621" y="5091613"/>
            <a:ext cx="982358" cy="860740"/>
          </a:xfrm>
          <a:prstGeom prst="rect">
            <a:avLst/>
          </a:prstGeom>
        </p:spPr>
      </p:pic>
      <p:pic>
        <p:nvPicPr>
          <p:cNvPr id="10" name="Picture 9">
            <a:extLst>
              <a:ext uri="{FF2B5EF4-FFF2-40B4-BE49-F238E27FC236}">
                <a16:creationId xmlns:a16="http://schemas.microsoft.com/office/drawing/2014/main" id="{2D655FD5-E1FF-6248-86C6-31A0578BB5BC}"/>
              </a:ext>
            </a:extLst>
          </p:cNvPr>
          <p:cNvPicPr>
            <a:picLocks noChangeAspect="1"/>
          </p:cNvPicPr>
          <p:nvPr/>
        </p:nvPicPr>
        <p:blipFill>
          <a:blip r:embed="rId13"/>
          <a:stretch>
            <a:fillRect/>
          </a:stretch>
        </p:blipFill>
        <p:spPr>
          <a:xfrm rot="363639">
            <a:off x="3822635" y="1827747"/>
            <a:ext cx="4415325" cy="4415325"/>
          </a:xfrm>
          <a:prstGeom prst="rect">
            <a:avLst/>
          </a:prstGeom>
          <a:noFill/>
        </p:spPr>
      </p:pic>
    </p:spTree>
    <p:extLst>
      <p:ext uri="{BB962C8B-B14F-4D97-AF65-F5344CB8AC3E}">
        <p14:creationId xmlns:p14="http://schemas.microsoft.com/office/powerpoint/2010/main" val="146821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iterate type="lt">
                                    <p:tmPct val="0"/>
                                  </p:iterate>
                                  <p:childTnLst>
                                    <p:animMotion origin="layout" path="M -1.875E-6 -3.7037E-7 L -0.34896 -3.7037E-7 " pathEditMode="relative" rAng="0" ptsTypes="AA">
                                      <p:cBhvr>
                                        <p:cTn id="14" dur="2000" fill="hold"/>
                                        <p:tgtEl>
                                          <p:spTgt spid="2"/>
                                        </p:tgtEl>
                                        <p:attrNameLst>
                                          <p:attrName>ppt_x</p:attrName>
                                          <p:attrName>ppt_y</p:attrName>
                                        </p:attrNameLst>
                                      </p:cBhvr>
                                      <p:rCtr x="-17448" y="0"/>
                                    </p:animMotion>
                                  </p:childTnLst>
                                </p:cTn>
                              </p:par>
                              <p:par>
                                <p:cTn id="15" presetID="0" presetClass="path" presetSubtype="0" accel="50000" decel="50000" fill="hold" grpId="1" nodeType="withEffect">
                                  <p:stCondLst>
                                    <p:cond delay="0"/>
                                  </p:stCondLst>
                                  <p:iterate type="lt">
                                    <p:tmPct val="0"/>
                                  </p:iterate>
                                  <p:childTnLst>
                                    <p:animMotion origin="layout" path="M 3.75E-6 -2.59259E-6 L -0.34896 -2.59259E-6 " pathEditMode="relative" rAng="0" ptsTypes="AA">
                                      <p:cBhvr>
                                        <p:cTn id="16" dur="2000" fill="hold"/>
                                        <p:tgtEl>
                                          <p:spTgt spid="6"/>
                                        </p:tgtEl>
                                        <p:attrNameLst>
                                          <p:attrName>ppt_x</p:attrName>
                                          <p:attrName>ppt_y</p:attrName>
                                        </p:attrNameLst>
                                      </p:cBhvr>
                                      <p:rCtr x="-17448" y="0"/>
                                    </p:animMotion>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500" fill="hold"/>
                                        <p:tgtEl>
                                          <p:spTgt spid="10"/>
                                        </p:tgtEl>
                                        <p:attrNameLst>
                                          <p:attrName>ppt_w</p:attrName>
                                        </p:attrNameLst>
                                      </p:cBhvr>
                                      <p:tavLst>
                                        <p:tav tm="0">
                                          <p:val>
                                            <p:fltVal val="0"/>
                                          </p:val>
                                        </p:tav>
                                        <p:tav tm="100000">
                                          <p:val>
                                            <p:strVal val="#ppt_w"/>
                                          </p:val>
                                        </p:tav>
                                      </p:tavLst>
                                    </p:anim>
                                    <p:anim calcmode="lin" valueType="num">
                                      <p:cBhvr>
                                        <p:cTn id="20" dur="1500" fill="hold"/>
                                        <p:tgtEl>
                                          <p:spTgt spid="10"/>
                                        </p:tgtEl>
                                        <p:attrNameLst>
                                          <p:attrName>ppt_h</p:attrName>
                                        </p:attrNameLst>
                                      </p:cBhvr>
                                      <p:tavLst>
                                        <p:tav tm="0">
                                          <p:val>
                                            <p:fltVal val="0"/>
                                          </p:val>
                                        </p:tav>
                                        <p:tav tm="100000">
                                          <p:val>
                                            <p:strVal val="#ppt_h"/>
                                          </p:val>
                                        </p:tav>
                                      </p:tavLst>
                                    </p:anim>
                                    <p:anim calcmode="lin" valueType="num">
                                      <p:cBhvr>
                                        <p:cTn id="21" dur="1500" fill="hold"/>
                                        <p:tgtEl>
                                          <p:spTgt spid="10"/>
                                        </p:tgtEl>
                                        <p:attrNameLst>
                                          <p:attrName>style.rotation</p:attrName>
                                        </p:attrNameLst>
                                      </p:cBhvr>
                                      <p:tavLst>
                                        <p:tav tm="0">
                                          <p:val>
                                            <p:fltVal val="90"/>
                                          </p:val>
                                        </p:tav>
                                        <p:tav tm="100000">
                                          <p:val>
                                            <p:fltVal val="0"/>
                                          </p:val>
                                        </p:tav>
                                      </p:tavLst>
                                    </p:anim>
                                    <p:animEffect transition="in" filter="fade">
                                      <p:cBhvr>
                                        <p:cTn id="22" dur="15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500" fill="hold"/>
                                        <p:tgtEl>
                                          <p:spTgt spid="9"/>
                                        </p:tgtEl>
                                        <p:attrNameLst>
                                          <p:attrName>ppt_w</p:attrName>
                                        </p:attrNameLst>
                                      </p:cBhvr>
                                      <p:tavLst>
                                        <p:tav tm="0">
                                          <p:val>
                                            <p:fltVal val="0"/>
                                          </p:val>
                                        </p:tav>
                                        <p:tav tm="100000">
                                          <p:val>
                                            <p:strVal val="#ppt_w"/>
                                          </p:val>
                                        </p:tav>
                                      </p:tavLst>
                                    </p:anim>
                                    <p:anim calcmode="lin" valueType="num">
                                      <p:cBhvr>
                                        <p:cTn id="26" dur="1500" fill="hold"/>
                                        <p:tgtEl>
                                          <p:spTgt spid="9"/>
                                        </p:tgtEl>
                                        <p:attrNameLst>
                                          <p:attrName>ppt_h</p:attrName>
                                        </p:attrNameLst>
                                      </p:cBhvr>
                                      <p:tavLst>
                                        <p:tav tm="0">
                                          <p:val>
                                            <p:fltVal val="0"/>
                                          </p:val>
                                        </p:tav>
                                        <p:tav tm="100000">
                                          <p:val>
                                            <p:strVal val="#ppt_h"/>
                                          </p:val>
                                        </p:tav>
                                      </p:tavLst>
                                    </p:anim>
                                    <p:anim calcmode="lin" valueType="num">
                                      <p:cBhvr>
                                        <p:cTn id="27" dur="1500" fill="hold"/>
                                        <p:tgtEl>
                                          <p:spTgt spid="9"/>
                                        </p:tgtEl>
                                        <p:attrNameLst>
                                          <p:attrName>style.rotation</p:attrName>
                                        </p:attrNameLst>
                                      </p:cBhvr>
                                      <p:tavLst>
                                        <p:tav tm="0">
                                          <p:val>
                                            <p:fltVal val="90"/>
                                          </p:val>
                                        </p:tav>
                                        <p:tav tm="100000">
                                          <p:val>
                                            <p:fltVal val="0"/>
                                          </p:val>
                                        </p:tav>
                                      </p:tavLst>
                                    </p:anim>
                                    <p:animEffect transition="in" filter="fade">
                                      <p:cBhvr>
                                        <p:cTn id="28" dur="1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500" fill="hold"/>
                                        <p:tgtEl>
                                          <p:spTgt spid="8"/>
                                        </p:tgtEl>
                                        <p:attrNameLst>
                                          <p:attrName>ppt_w</p:attrName>
                                        </p:attrNameLst>
                                      </p:cBhvr>
                                      <p:tavLst>
                                        <p:tav tm="0">
                                          <p:val>
                                            <p:fltVal val="0"/>
                                          </p:val>
                                        </p:tav>
                                        <p:tav tm="100000">
                                          <p:val>
                                            <p:strVal val="#ppt_w"/>
                                          </p:val>
                                        </p:tav>
                                      </p:tavLst>
                                    </p:anim>
                                    <p:anim calcmode="lin" valueType="num">
                                      <p:cBhvr>
                                        <p:cTn id="32" dur="1500" fill="hold"/>
                                        <p:tgtEl>
                                          <p:spTgt spid="8"/>
                                        </p:tgtEl>
                                        <p:attrNameLst>
                                          <p:attrName>ppt_h</p:attrName>
                                        </p:attrNameLst>
                                      </p:cBhvr>
                                      <p:tavLst>
                                        <p:tav tm="0">
                                          <p:val>
                                            <p:fltVal val="0"/>
                                          </p:val>
                                        </p:tav>
                                        <p:tav tm="100000">
                                          <p:val>
                                            <p:strVal val="#ppt_h"/>
                                          </p:val>
                                        </p:tav>
                                      </p:tavLst>
                                    </p:anim>
                                    <p:anim calcmode="lin" valueType="num">
                                      <p:cBhvr>
                                        <p:cTn id="33" dur="1500" fill="hold"/>
                                        <p:tgtEl>
                                          <p:spTgt spid="8"/>
                                        </p:tgtEl>
                                        <p:attrNameLst>
                                          <p:attrName>style.rotation</p:attrName>
                                        </p:attrNameLst>
                                      </p:cBhvr>
                                      <p:tavLst>
                                        <p:tav tm="0">
                                          <p:val>
                                            <p:fltVal val="90"/>
                                          </p:val>
                                        </p:tav>
                                        <p:tav tm="100000">
                                          <p:val>
                                            <p:fltVal val="0"/>
                                          </p:val>
                                        </p:tav>
                                      </p:tavLst>
                                    </p:anim>
                                    <p:animEffect transition="in" filter="fade">
                                      <p:cBhvr>
                                        <p:cTn id="34" dur="1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anim calcmode="lin" valueType="num">
                                      <p:cBhvr>
                                        <p:cTn id="54" dur="500" fill="hold"/>
                                        <p:tgtEl>
                                          <p:spTgt spid="13"/>
                                        </p:tgtEl>
                                        <p:attrNameLst>
                                          <p:attrName>ppt_x</p:attrName>
                                        </p:attrNameLst>
                                      </p:cBhvr>
                                      <p:tavLst>
                                        <p:tav tm="0">
                                          <p:val>
                                            <p:strVal val="#ppt_x"/>
                                          </p:val>
                                        </p:tav>
                                        <p:tav tm="100000">
                                          <p:val>
                                            <p:strVal val="#ppt_x"/>
                                          </p:val>
                                        </p:tav>
                                      </p:tavLst>
                                    </p:anim>
                                    <p:anim calcmode="lin" valueType="num">
                                      <p:cBhvr>
                                        <p:cTn id="5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close up of a logo&#10;&#10;Description automatically generated">
            <a:extLst>
              <a:ext uri="{FF2B5EF4-FFF2-40B4-BE49-F238E27FC236}">
                <a16:creationId xmlns:a16="http://schemas.microsoft.com/office/drawing/2014/main" id="{766E48FA-3D80-A04E-941B-D7F755F665A4}"/>
              </a:ext>
            </a:extLst>
          </p:cNvPr>
          <p:cNvPicPr>
            <a:picLocks noChangeAspect="1"/>
          </p:cNvPicPr>
          <p:nvPr/>
        </p:nvPicPr>
        <p:blipFill>
          <a:blip r:embed="rId3"/>
          <a:stretch>
            <a:fillRect/>
          </a:stretch>
        </p:blipFill>
        <p:spPr>
          <a:xfrm>
            <a:off x="7798389" y="4336595"/>
            <a:ext cx="3057751" cy="1878482"/>
          </a:xfrm>
          <a:prstGeom prst="rect">
            <a:avLst/>
          </a:prstGeom>
        </p:spPr>
      </p:pic>
      <p:grpSp>
        <p:nvGrpSpPr>
          <p:cNvPr id="45" name="Group 44"/>
          <p:cNvGrpSpPr/>
          <p:nvPr/>
        </p:nvGrpSpPr>
        <p:grpSpPr>
          <a:xfrm>
            <a:off x="138133" y="1853825"/>
            <a:ext cx="3695979" cy="4422239"/>
            <a:chOff x="4339293" y="1813185"/>
            <a:chExt cx="3695979" cy="4422239"/>
          </a:xfrm>
        </p:grpSpPr>
        <p:grpSp>
          <p:nvGrpSpPr>
            <p:cNvPr id="46" name="Group 45"/>
            <p:cNvGrpSpPr/>
            <p:nvPr/>
          </p:nvGrpSpPr>
          <p:grpSpPr>
            <a:xfrm>
              <a:off x="4339293" y="1813185"/>
              <a:ext cx="3695979" cy="4110676"/>
              <a:chOff x="4339293" y="1813185"/>
              <a:chExt cx="3695979" cy="4110676"/>
            </a:xfrm>
          </p:grpSpPr>
          <p:pic>
            <p:nvPicPr>
              <p:cNvPr id="48"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543" y="1813185"/>
                <a:ext cx="2600043" cy="3293210"/>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a:grpSpLocks noChangeAspect="1"/>
              </p:cNvGrpSpPr>
              <p:nvPr/>
            </p:nvGrpSpPr>
            <p:grpSpPr>
              <a:xfrm>
                <a:off x="4339293" y="5131825"/>
                <a:ext cx="3695979" cy="792036"/>
                <a:chOff x="6411431" y="2665128"/>
                <a:chExt cx="2616016" cy="560602"/>
              </a:xfrm>
            </p:grpSpPr>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431" y="2869000"/>
                  <a:ext cx="2616016" cy="356730"/>
                </a:xfrm>
                <a:prstGeom prst="rect">
                  <a:avLst/>
                </a:prstGeom>
              </p:spPr>
            </p:pic>
            <p:pic>
              <p:nvPicPr>
                <p:cNvPr id="51" name="Picture 50"/>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881242" y="2665128"/>
                  <a:ext cx="1731744" cy="254807"/>
                </a:xfrm>
                <a:prstGeom prst="rect">
                  <a:avLst/>
                </a:prstGeom>
              </p:spPr>
            </p:pic>
          </p:grpSp>
        </p:grpSp>
        <p:sp>
          <p:nvSpPr>
            <p:cNvPr id="47" name="section">
              <a:extLst>
                <a:ext uri="{FF2B5EF4-FFF2-40B4-BE49-F238E27FC236}">
                  <a16:creationId xmlns:a16="http://schemas.microsoft.com/office/drawing/2014/main" id="{92D654BD-E62F-3349-82E1-CE0B6F385C7E}"/>
                </a:ext>
              </a:extLst>
            </p:cNvPr>
            <p:cNvSpPr/>
            <p:nvPr/>
          </p:nvSpPr>
          <p:spPr>
            <a:xfrm>
              <a:off x="5334691" y="5835314"/>
              <a:ext cx="1620916" cy="400110"/>
            </a:xfrm>
            <a:prstGeom prst="rect">
              <a:avLst/>
            </a:prstGeom>
          </p:spPr>
          <p:txBody>
            <a:bodyPr wrap="square">
              <a:spAutoFit/>
            </a:bodyPr>
            <a:lstStyle/>
            <a:p>
              <a:pPr algn="ctr"/>
              <a:r>
                <a:rPr lang="en-CA" sz="2000" b="1" dirty="0">
                  <a:latin typeface="Arial" panose="020B0604020202020204" pitchFamily="34" charset="0"/>
                  <a:cs typeface="Arial" panose="020B0604020202020204" pitchFamily="34" charset="0"/>
                </a:rPr>
                <a:t> s</a:t>
              </a:r>
              <a:r>
                <a:rPr lang="en-CA" sz="2000" b="1" dirty="0" smtClean="0">
                  <a:latin typeface="Arial" panose="020B0604020202020204" pitchFamily="34" charset="0"/>
                  <a:cs typeface="Arial" panose="020B0604020202020204" pitchFamily="34" charset="0"/>
                </a:rPr>
                <a:t>.</a:t>
              </a:r>
              <a:r>
                <a:rPr lang="en-CA" sz="2000" b="1" dirty="0" smtClean="0">
                  <a:latin typeface="Times New Roman" panose="02020603050405020304" pitchFamily="18" charset="0"/>
                  <a:cs typeface="Times New Roman" panose="02020603050405020304" pitchFamily="18" charset="0"/>
                </a:rPr>
                <a:t> </a:t>
              </a:r>
              <a:r>
                <a:rPr lang="en-CA" sz="2000" b="1" dirty="0" smtClean="0">
                  <a:latin typeface="Arial" panose="020B0604020202020204" pitchFamily="34" charset="0"/>
                  <a:cs typeface="Arial" panose="020B0604020202020204" pitchFamily="34" charset="0"/>
                </a:rPr>
                <a:t>41.1 </a:t>
              </a:r>
              <a:endParaRPr lang="en-US" sz="2000" dirty="0"/>
            </a:p>
          </p:txBody>
        </p:sp>
      </p:grpSp>
      <p:sp>
        <p:nvSpPr>
          <p:cNvPr id="4" name="Title 3">
            <a:extLst>
              <a:ext uri="{FF2B5EF4-FFF2-40B4-BE49-F238E27FC236}">
                <a16:creationId xmlns:a16="http://schemas.microsoft.com/office/drawing/2014/main" id="{8FCABDA6-E584-8A44-AC18-FAEE35819FAB}"/>
              </a:ext>
            </a:extLst>
          </p:cNvPr>
          <p:cNvSpPr>
            <a:spLocks noGrp="1"/>
          </p:cNvSpPr>
          <p:nvPr>
            <p:ph type="title"/>
          </p:nvPr>
        </p:nvSpPr>
        <p:spPr/>
        <p:txBody>
          <a:bodyPr/>
          <a:lstStyle/>
          <a:p>
            <a:r>
              <a:rPr lang="en-US" i="1" dirty="0"/>
              <a:t>NINTENDO v. KING &amp; GO CYBER</a:t>
            </a:r>
          </a:p>
        </p:txBody>
      </p:sp>
      <p:pic>
        <p:nvPicPr>
          <p:cNvPr id="6" name="Picture 5" descr="A picture containing drawing, red&#10;&#10;Description automatically generated">
            <a:extLst>
              <a:ext uri="{FF2B5EF4-FFF2-40B4-BE49-F238E27FC236}">
                <a16:creationId xmlns:a16="http://schemas.microsoft.com/office/drawing/2014/main" id="{C5749695-D5CC-FB49-9AA8-708F6CFCDA6C}"/>
              </a:ext>
            </a:extLst>
          </p:cNvPr>
          <p:cNvPicPr>
            <a:picLocks noChangeAspect="1"/>
          </p:cNvPicPr>
          <p:nvPr/>
        </p:nvPicPr>
        <p:blipFill>
          <a:blip r:embed="rId8"/>
          <a:stretch>
            <a:fillRect/>
          </a:stretch>
        </p:blipFill>
        <p:spPr>
          <a:xfrm>
            <a:off x="840640" y="2224660"/>
            <a:ext cx="4750873" cy="1581150"/>
          </a:xfrm>
          <a:prstGeom prst="rect">
            <a:avLst/>
          </a:prstGeom>
        </p:spPr>
      </p:pic>
      <p:sp>
        <p:nvSpPr>
          <p:cNvPr id="13" name="Connector: Curved 12">
            <a:extLst>
              <a:ext uri="{FF2B5EF4-FFF2-40B4-BE49-F238E27FC236}">
                <a16:creationId xmlns:a16="http://schemas.microsoft.com/office/drawing/2014/main" id="{F0B6026D-2AA4-40E9-9E03-161FA30FBBF2}"/>
              </a:ext>
            </a:extLst>
          </p:cNvPr>
          <p:cNvSpPr/>
          <p:nvPr/>
        </p:nvSpPr>
        <p:spPr>
          <a:xfrm rot="16200000">
            <a:off x="6037474" y="1282940"/>
            <a:ext cx="45719" cy="5000019"/>
          </a:xfrm>
          <a:prstGeom prst="curvedConnector3">
            <a:avLst>
              <a:gd name="adj1" fmla="val -3526582"/>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pic>
        <p:nvPicPr>
          <p:cNvPr id="8" name="Picture 7" descr="A picture containing blue, sign, stop, sitting&#10;&#10;Description automatically generated">
            <a:extLst>
              <a:ext uri="{FF2B5EF4-FFF2-40B4-BE49-F238E27FC236}">
                <a16:creationId xmlns:a16="http://schemas.microsoft.com/office/drawing/2014/main" id="{A03076E4-7218-D34E-BCD2-F5AE3A1ACDD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6132166" y="2224660"/>
            <a:ext cx="5219194" cy="1581150"/>
          </a:xfrm>
          <a:prstGeom prst="rect">
            <a:avLst/>
          </a:prstGeom>
        </p:spPr>
      </p:pic>
      <p:pic>
        <p:nvPicPr>
          <p:cNvPr id="12" name="Picture 11" descr="A close up of a logo&#10;&#10;Description automatically generated">
            <a:extLst>
              <a:ext uri="{FF2B5EF4-FFF2-40B4-BE49-F238E27FC236}">
                <a16:creationId xmlns:a16="http://schemas.microsoft.com/office/drawing/2014/main" id="{844248F4-3ABC-2B4D-9E13-41227CAFE0BE}"/>
              </a:ext>
            </a:extLst>
          </p:cNvPr>
          <p:cNvPicPr>
            <a:picLocks noChangeAspect="1"/>
          </p:cNvPicPr>
          <p:nvPr/>
        </p:nvPicPr>
        <p:blipFill rotWithShape="1">
          <a:blip r:embed="rId11"/>
          <a:srcRect b="14042"/>
          <a:stretch/>
        </p:blipFill>
        <p:spPr>
          <a:xfrm>
            <a:off x="1080005" y="4441722"/>
            <a:ext cx="1839458" cy="1581151"/>
          </a:xfrm>
          <a:prstGeom prst="rect">
            <a:avLst/>
          </a:prstGeom>
        </p:spPr>
      </p:pic>
      <p:pic>
        <p:nvPicPr>
          <p:cNvPr id="15" name="Picture 14" descr="A close up of a logo&#10;&#10;Description automatically generated">
            <a:extLst>
              <a:ext uri="{FF2B5EF4-FFF2-40B4-BE49-F238E27FC236}">
                <a16:creationId xmlns:a16="http://schemas.microsoft.com/office/drawing/2014/main" id="{262F3D9E-0209-214B-9477-2B3617746600}"/>
              </a:ext>
            </a:extLst>
          </p:cNvPr>
          <p:cNvPicPr>
            <a:picLocks noChangeAspect="1"/>
          </p:cNvPicPr>
          <p:nvPr/>
        </p:nvPicPr>
        <p:blipFill rotWithShape="1">
          <a:blip r:embed="rId12"/>
          <a:srcRect b="14864"/>
          <a:stretch/>
        </p:blipFill>
        <p:spPr>
          <a:xfrm>
            <a:off x="2705454" y="4189292"/>
            <a:ext cx="2450203" cy="2086009"/>
          </a:xfrm>
          <a:prstGeom prst="rect">
            <a:avLst/>
          </a:prstGeom>
        </p:spPr>
      </p:pic>
      <p:pic>
        <p:nvPicPr>
          <p:cNvPr id="17" name="Picture 16" descr="A close up of a logo&#10;&#10;Description automatically generated">
            <a:extLst>
              <a:ext uri="{FF2B5EF4-FFF2-40B4-BE49-F238E27FC236}">
                <a16:creationId xmlns:a16="http://schemas.microsoft.com/office/drawing/2014/main" id="{5B8CD811-7F5C-5142-8B59-54E58F4D7F01}"/>
              </a:ext>
            </a:extLst>
          </p:cNvPr>
          <p:cNvPicPr>
            <a:picLocks noChangeAspect="1"/>
          </p:cNvPicPr>
          <p:nvPr/>
        </p:nvPicPr>
        <p:blipFill rotWithShape="1">
          <a:blip r:embed="rId13"/>
          <a:srcRect b="16880"/>
          <a:stretch/>
        </p:blipFill>
        <p:spPr>
          <a:xfrm>
            <a:off x="4629020" y="4310369"/>
            <a:ext cx="2218287" cy="1843853"/>
          </a:xfrm>
          <a:prstGeom prst="rect">
            <a:avLst/>
          </a:prstGeom>
        </p:spPr>
      </p:pic>
      <p:sp>
        <p:nvSpPr>
          <p:cNvPr id="19" name="Right Arrow 18">
            <a:extLst>
              <a:ext uri="{FF2B5EF4-FFF2-40B4-BE49-F238E27FC236}">
                <a16:creationId xmlns:a16="http://schemas.microsoft.com/office/drawing/2014/main" id="{6D04E181-32B4-A441-B512-AD80E5172170}"/>
              </a:ext>
            </a:extLst>
          </p:cNvPr>
          <p:cNvSpPr/>
          <p:nvPr/>
        </p:nvSpPr>
        <p:spPr>
          <a:xfrm>
            <a:off x="6905672" y="4902740"/>
            <a:ext cx="1129372" cy="953311"/>
          </a:xfrm>
          <a:prstGeom prst="rightArrow">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close up of a logo&#10;&#10;Description automatically generated">
            <a:extLst>
              <a:ext uri="{FF2B5EF4-FFF2-40B4-BE49-F238E27FC236}">
                <a16:creationId xmlns:a16="http://schemas.microsoft.com/office/drawing/2014/main" id="{99458378-F598-8441-A617-5B503F542D3F}"/>
              </a:ext>
            </a:extLst>
          </p:cNvPr>
          <p:cNvPicPr>
            <a:picLocks noChangeAspect="1"/>
          </p:cNvPicPr>
          <p:nvPr/>
        </p:nvPicPr>
        <p:blipFill rotWithShape="1">
          <a:blip r:embed="rId14"/>
          <a:srcRect b="14610"/>
          <a:stretch/>
        </p:blipFill>
        <p:spPr>
          <a:xfrm>
            <a:off x="8288038" y="4189292"/>
            <a:ext cx="2777128" cy="2371392"/>
          </a:xfrm>
          <a:prstGeom prst="rect">
            <a:avLst/>
          </a:prstGeom>
        </p:spPr>
      </p:pic>
      <p:sp>
        <p:nvSpPr>
          <p:cNvPr id="25" name="TextBox 24">
            <a:extLst>
              <a:ext uri="{FF2B5EF4-FFF2-40B4-BE49-F238E27FC236}">
                <a16:creationId xmlns:a16="http://schemas.microsoft.com/office/drawing/2014/main" id="{93D08590-BC8B-6F4F-A113-45411A7F9919}"/>
              </a:ext>
            </a:extLst>
          </p:cNvPr>
          <p:cNvSpPr txBox="1"/>
          <p:nvPr/>
        </p:nvSpPr>
        <p:spPr>
          <a:xfrm>
            <a:off x="697791" y="3678625"/>
            <a:ext cx="3326859" cy="584775"/>
          </a:xfrm>
          <a:prstGeom prst="rect">
            <a:avLst/>
          </a:prstGeom>
          <a:noFill/>
        </p:spPr>
        <p:txBody>
          <a:bodyPr wrap="square" rtlCol="0">
            <a:spAutoFit/>
          </a:bodyPr>
          <a:lstStyle/>
          <a:p>
            <a:r>
              <a:rPr lang="en-US" sz="3200" dirty="0"/>
              <a:t>You cannot:</a:t>
            </a:r>
          </a:p>
        </p:txBody>
      </p:sp>
      <p:sp>
        <p:nvSpPr>
          <p:cNvPr id="26" name="TextBox 25">
            <a:extLst>
              <a:ext uri="{FF2B5EF4-FFF2-40B4-BE49-F238E27FC236}">
                <a16:creationId xmlns:a16="http://schemas.microsoft.com/office/drawing/2014/main" id="{485D8659-4147-124A-9E01-73A638458C6D}"/>
              </a:ext>
            </a:extLst>
          </p:cNvPr>
          <p:cNvSpPr txBox="1"/>
          <p:nvPr/>
        </p:nvSpPr>
        <p:spPr>
          <a:xfrm>
            <a:off x="4571838" y="4564415"/>
            <a:ext cx="3326859" cy="461665"/>
          </a:xfrm>
          <a:prstGeom prst="rect">
            <a:avLst/>
          </a:prstGeom>
          <a:noFill/>
        </p:spPr>
        <p:txBody>
          <a:bodyPr wrap="square" rtlCol="0">
            <a:spAutoFit/>
          </a:bodyPr>
          <a:lstStyle/>
          <a:p>
            <a:r>
              <a:rPr lang="en-US" sz="2400" dirty="0"/>
              <a:t>Circumvent a TPM</a:t>
            </a:r>
          </a:p>
        </p:txBody>
      </p:sp>
      <p:sp>
        <p:nvSpPr>
          <p:cNvPr id="27" name="TextBox 26">
            <a:extLst>
              <a:ext uri="{FF2B5EF4-FFF2-40B4-BE49-F238E27FC236}">
                <a16:creationId xmlns:a16="http://schemas.microsoft.com/office/drawing/2014/main" id="{E9DCE1E0-AE9A-8B4B-B035-113BB4043E68}"/>
              </a:ext>
            </a:extLst>
          </p:cNvPr>
          <p:cNvSpPr txBox="1"/>
          <p:nvPr/>
        </p:nvSpPr>
        <p:spPr>
          <a:xfrm>
            <a:off x="4570400" y="5177859"/>
            <a:ext cx="4109606" cy="461665"/>
          </a:xfrm>
          <a:prstGeom prst="rect">
            <a:avLst/>
          </a:prstGeom>
          <a:noFill/>
        </p:spPr>
        <p:txBody>
          <a:bodyPr wrap="square" rtlCol="0">
            <a:spAutoFit/>
          </a:bodyPr>
          <a:lstStyle/>
          <a:p>
            <a:r>
              <a:rPr lang="en-US" sz="2400" dirty="0"/>
              <a:t>Offer circumvention services</a:t>
            </a:r>
          </a:p>
        </p:txBody>
      </p:sp>
      <p:sp>
        <p:nvSpPr>
          <p:cNvPr id="28" name="TextBox 27">
            <a:extLst>
              <a:ext uri="{FF2B5EF4-FFF2-40B4-BE49-F238E27FC236}">
                <a16:creationId xmlns:a16="http://schemas.microsoft.com/office/drawing/2014/main" id="{84CAB227-6385-854E-B0A3-F5535CE6A426}"/>
              </a:ext>
            </a:extLst>
          </p:cNvPr>
          <p:cNvSpPr txBox="1"/>
          <p:nvPr/>
        </p:nvSpPr>
        <p:spPr>
          <a:xfrm>
            <a:off x="4570400" y="5795090"/>
            <a:ext cx="4363086" cy="461665"/>
          </a:xfrm>
          <a:prstGeom prst="rect">
            <a:avLst/>
          </a:prstGeom>
          <a:noFill/>
        </p:spPr>
        <p:txBody>
          <a:bodyPr wrap="square" rtlCol="0">
            <a:spAutoFit/>
          </a:bodyPr>
          <a:lstStyle/>
          <a:p>
            <a:r>
              <a:rPr lang="en-US" sz="2400" dirty="0"/>
              <a:t>Market circumvention services</a:t>
            </a:r>
          </a:p>
        </p:txBody>
      </p:sp>
      <p:sp>
        <p:nvSpPr>
          <p:cNvPr id="29" name="TextBox 28">
            <a:extLst>
              <a:ext uri="{FF2B5EF4-FFF2-40B4-BE49-F238E27FC236}">
                <a16:creationId xmlns:a16="http://schemas.microsoft.com/office/drawing/2014/main" id="{E1010AFD-797A-3042-BC93-05E603FAEF16}"/>
              </a:ext>
            </a:extLst>
          </p:cNvPr>
          <p:cNvSpPr txBox="1"/>
          <p:nvPr/>
        </p:nvSpPr>
        <p:spPr>
          <a:xfrm>
            <a:off x="9319360" y="4564800"/>
            <a:ext cx="2002226" cy="461665"/>
          </a:xfrm>
          <a:prstGeom prst="rect">
            <a:avLst/>
          </a:prstGeom>
          <a:noFill/>
        </p:spPr>
        <p:txBody>
          <a:bodyPr wrap="square" rtlCol="0">
            <a:spAutoFit/>
          </a:bodyPr>
          <a:lstStyle/>
          <a:p>
            <a:r>
              <a:rPr lang="en-US" sz="2400" dirty="0"/>
              <a:t>Manufacture</a:t>
            </a:r>
          </a:p>
        </p:txBody>
      </p:sp>
      <p:sp>
        <p:nvSpPr>
          <p:cNvPr id="30" name="TextBox 29">
            <a:extLst>
              <a:ext uri="{FF2B5EF4-FFF2-40B4-BE49-F238E27FC236}">
                <a16:creationId xmlns:a16="http://schemas.microsoft.com/office/drawing/2014/main" id="{65D7D5F1-00FD-3142-B6EC-806359FA270C}"/>
              </a:ext>
            </a:extLst>
          </p:cNvPr>
          <p:cNvSpPr txBox="1"/>
          <p:nvPr/>
        </p:nvSpPr>
        <p:spPr>
          <a:xfrm>
            <a:off x="9319360" y="5178067"/>
            <a:ext cx="2393707" cy="461665"/>
          </a:xfrm>
          <a:prstGeom prst="rect">
            <a:avLst/>
          </a:prstGeom>
          <a:noFill/>
        </p:spPr>
        <p:txBody>
          <a:bodyPr wrap="square" rtlCol="0">
            <a:spAutoFit/>
          </a:bodyPr>
          <a:lstStyle/>
          <a:p>
            <a:r>
              <a:rPr lang="en-US" sz="2400" dirty="0"/>
              <a:t>Import</a:t>
            </a:r>
          </a:p>
        </p:txBody>
      </p:sp>
      <p:sp>
        <p:nvSpPr>
          <p:cNvPr id="31" name="TextBox 30">
            <a:extLst>
              <a:ext uri="{FF2B5EF4-FFF2-40B4-BE49-F238E27FC236}">
                <a16:creationId xmlns:a16="http://schemas.microsoft.com/office/drawing/2014/main" id="{09DF2A2A-A312-6A4F-828D-4CECDEBE1C0E}"/>
              </a:ext>
            </a:extLst>
          </p:cNvPr>
          <p:cNvSpPr txBox="1"/>
          <p:nvPr/>
        </p:nvSpPr>
        <p:spPr>
          <a:xfrm>
            <a:off x="9319360" y="5796000"/>
            <a:ext cx="2301786" cy="461665"/>
          </a:xfrm>
          <a:prstGeom prst="rect">
            <a:avLst/>
          </a:prstGeom>
          <a:noFill/>
        </p:spPr>
        <p:txBody>
          <a:bodyPr wrap="square" rtlCol="0">
            <a:spAutoFit/>
          </a:bodyPr>
          <a:lstStyle/>
          <a:p>
            <a:r>
              <a:rPr lang="en-US" sz="2400" dirty="0"/>
              <a:t>Distribute</a:t>
            </a:r>
          </a:p>
        </p:txBody>
      </p:sp>
    </p:spTree>
    <p:extLst>
      <p:ext uri="{BB962C8B-B14F-4D97-AF65-F5344CB8AC3E}">
        <p14:creationId xmlns:p14="http://schemas.microsoft.com/office/powerpoint/2010/main" val="2053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ppt_x</p:attrName>
                                        </p:attrNameLst>
                                      </p:cBhvr>
                                      <p:tavLst>
                                        <p:tav tm="0">
                                          <p:val>
                                            <p:strVal val="#ppt_x-#ppt_w*1.125000"/>
                                          </p:val>
                                        </p:tav>
                                        <p:tav tm="100000">
                                          <p:val>
                                            <p:strVal val="#ppt_x"/>
                                          </p:val>
                                        </p:tav>
                                      </p:tavLst>
                                    </p:anim>
                                    <p:animEffect transition="in" filter="wipe(right)">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ppt_x</p:attrName>
                                        </p:attrNameLst>
                                      </p:cBhvr>
                                      <p:tavLst>
                                        <p:tav tm="0">
                                          <p:val>
                                            <p:strVal val="#ppt_x+#ppt_w*1.125000"/>
                                          </p:val>
                                        </p:tav>
                                        <p:tav tm="100000">
                                          <p:val>
                                            <p:strVal val="#ppt_x"/>
                                          </p:val>
                                        </p:tav>
                                      </p:tavLst>
                                    </p:anim>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25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750"/>
                                        <p:tgtEl>
                                          <p:spTgt spid="12"/>
                                        </p:tgtEl>
                                      </p:cBhvr>
                                    </p:animEffect>
                                  </p:childTnLst>
                                </p:cTn>
                              </p:par>
                            </p:childTnLst>
                          </p:cTn>
                        </p:par>
                        <p:par>
                          <p:cTn id="30" fill="hold">
                            <p:stCondLst>
                              <p:cond delay="75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750"/>
                                        <p:tgtEl>
                                          <p:spTgt spid="15"/>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750"/>
                                        <p:tgtEl>
                                          <p:spTgt spid="19"/>
                                        </p:tgtEl>
                                      </p:cBhvr>
                                    </p:animEffect>
                                  </p:childTnLst>
                                </p:cTn>
                              </p:par>
                              <p:par>
                                <p:cTn id="43" presetID="22" presetClass="entr" presetSubtype="8"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75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2.91667E-6 -3.33333E-6 L -0.21693 -0.0662 " pathEditMode="relative" rAng="0" ptsTypes="AA">
                                      <p:cBhvr>
                                        <p:cTn id="67" dur="2000" fill="hold"/>
                                        <p:tgtEl>
                                          <p:spTgt spid="8"/>
                                        </p:tgtEl>
                                        <p:attrNameLst>
                                          <p:attrName>ppt_x</p:attrName>
                                          <p:attrName>ppt_y</p:attrName>
                                        </p:attrNameLst>
                                      </p:cBhvr>
                                      <p:rCtr x="-10846" y="-3310"/>
                                    </p:animMotion>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2000" fill="hold"/>
                                        <p:tgtEl>
                                          <p:spTgt spid="25"/>
                                        </p:tgtEl>
                                        <p:attrNameLst>
                                          <p:attrName>ppt_w</p:attrName>
                                        </p:attrNameLst>
                                      </p:cBhvr>
                                      <p:tavLst>
                                        <p:tav tm="0">
                                          <p:val>
                                            <p:fltVal val="0"/>
                                          </p:val>
                                        </p:tav>
                                        <p:tav tm="100000">
                                          <p:val>
                                            <p:strVal val="#ppt_w"/>
                                          </p:val>
                                        </p:tav>
                                      </p:tavLst>
                                    </p:anim>
                                    <p:anim calcmode="lin" valueType="num">
                                      <p:cBhvr>
                                        <p:cTn id="78" dur="2000" fill="hold"/>
                                        <p:tgtEl>
                                          <p:spTgt spid="25"/>
                                        </p:tgtEl>
                                        <p:attrNameLst>
                                          <p:attrName>ppt_h</p:attrName>
                                        </p:attrNameLst>
                                      </p:cBhvr>
                                      <p:tavLst>
                                        <p:tav tm="0">
                                          <p:val>
                                            <p:fltVal val="0"/>
                                          </p:val>
                                        </p:tav>
                                        <p:tav tm="100000">
                                          <p:val>
                                            <p:strVal val="#ppt_h"/>
                                          </p:val>
                                        </p:tav>
                                      </p:tavLst>
                                    </p:anim>
                                    <p:animEffect transition="in" filter="fade">
                                      <p:cBhvr>
                                        <p:cTn id="79" dur="2000"/>
                                        <p:tgtEl>
                                          <p:spTgt spid="25"/>
                                        </p:tgtEl>
                                      </p:cBhvr>
                                    </p:animEffect>
                                  </p:childTnLst>
                                </p:cTn>
                              </p:par>
                              <p:par>
                                <p:cTn id="80" presetID="42" presetClass="path" presetSubtype="0" accel="50000" decel="50000" fill="hold" grpId="1" nodeType="withEffect">
                                  <p:stCondLst>
                                    <p:cond delay="0"/>
                                  </p:stCondLst>
                                  <p:childTnLst>
                                    <p:animMotion origin="layout" path="M 2.08333E-7 4.81481E-6 L 0.26497 0.02615 " pathEditMode="relative" rAng="0" ptsTypes="AA">
                                      <p:cBhvr>
                                        <p:cTn id="81" dur="2000" fill="hold"/>
                                        <p:tgtEl>
                                          <p:spTgt spid="25"/>
                                        </p:tgtEl>
                                        <p:attrNameLst>
                                          <p:attrName>ppt_x</p:attrName>
                                          <p:attrName>ppt_y</p:attrName>
                                        </p:attrNameLst>
                                      </p:cBhvr>
                                      <p:rCtr x="13242" y="1296"/>
                                    </p:animMotion>
                                  </p:childTnLst>
                                </p:cTn>
                              </p:par>
                            </p:childTnLst>
                          </p:cTn>
                        </p:par>
                        <p:par>
                          <p:cTn id="82" fill="hold">
                            <p:stCondLst>
                              <p:cond delay="2000"/>
                            </p:stCondLst>
                            <p:childTnLst>
                              <p:par>
                                <p:cTn id="83" presetID="42" presetClass="entr" presetSubtype="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1000"/>
                                        <p:tgtEl>
                                          <p:spTgt spid="26"/>
                                        </p:tgtEl>
                                      </p:cBhvr>
                                    </p:animEffect>
                                    <p:anim calcmode="lin" valueType="num">
                                      <p:cBhvr>
                                        <p:cTn id="86" dur="1000" fill="hold"/>
                                        <p:tgtEl>
                                          <p:spTgt spid="26"/>
                                        </p:tgtEl>
                                        <p:attrNameLst>
                                          <p:attrName>ppt_x</p:attrName>
                                        </p:attrNameLst>
                                      </p:cBhvr>
                                      <p:tavLst>
                                        <p:tav tm="0">
                                          <p:val>
                                            <p:strVal val="#ppt_x"/>
                                          </p:val>
                                        </p:tav>
                                        <p:tav tm="100000">
                                          <p:val>
                                            <p:strVal val="#ppt_x"/>
                                          </p:val>
                                        </p:tav>
                                      </p:tavLst>
                                    </p:anim>
                                    <p:anim calcmode="lin" valueType="num">
                                      <p:cBhvr>
                                        <p:cTn id="87" dur="1000" fill="hold"/>
                                        <p:tgtEl>
                                          <p:spTgt spid="26"/>
                                        </p:tgtEl>
                                        <p:attrNameLst>
                                          <p:attrName>ppt_y</p:attrName>
                                        </p:attrNameLst>
                                      </p:cBhvr>
                                      <p:tavLst>
                                        <p:tav tm="0">
                                          <p:val>
                                            <p:strVal val="#ppt_y+.1"/>
                                          </p:val>
                                        </p:tav>
                                        <p:tav tm="100000">
                                          <p:val>
                                            <p:strVal val="#ppt_y"/>
                                          </p:val>
                                        </p:tav>
                                      </p:tavLst>
                                    </p:anim>
                                  </p:childTnLst>
                                </p:cTn>
                              </p:par>
                            </p:childTnLst>
                          </p:cTn>
                        </p:par>
                        <p:par>
                          <p:cTn id="88" fill="hold">
                            <p:stCondLst>
                              <p:cond delay="3000"/>
                            </p:stCondLst>
                            <p:childTnLst>
                              <p:par>
                                <p:cTn id="89" presetID="42" presetClass="entr" presetSubtype="0"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par>
                          <p:cTn id="94" fill="hold">
                            <p:stCondLst>
                              <p:cond delay="4000"/>
                            </p:stCondLst>
                            <p:childTnLst>
                              <p:par>
                                <p:cTn id="95" presetID="42"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000"/>
                                        <p:tgtEl>
                                          <p:spTgt spid="28"/>
                                        </p:tgtEl>
                                      </p:cBhvr>
                                    </p:animEffect>
                                    <p:anim calcmode="lin" valueType="num">
                                      <p:cBhvr>
                                        <p:cTn id="98" dur="1000" fill="hold"/>
                                        <p:tgtEl>
                                          <p:spTgt spid="28"/>
                                        </p:tgtEl>
                                        <p:attrNameLst>
                                          <p:attrName>ppt_x</p:attrName>
                                        </p:attrNameLst>
                                      </p:cBhvr>
                                      <p:tavLst>
                                        <p:tav tm="0">
                                          <p:val>
                                            <p:strVal val="#ppt_x"/>
                                          </p:val>
                                        </p:tav>
                                        <p:tav tm="100000">
                                          <p:val>
                                            <p:strVal val="#ppt_x"/>
                                          </p:val>
                                        </p:tav>
                                      </p:tavLst>
                                    </p:anim>
                                    <p:anim calcmode="lin" valueType="num">
                                      <p:cBhvr>
                                        <p:cTn id="9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1000"/>
                                        <p:tgtEl>
                                          <p:spTgt spid="29"/>
                                        </p:tgtEl>
                                      </p:cBhvr>
                                    </p:animEffect>
                                    <p:anim calcmode="lin" valueType="num">
                                      <p:cBhvr>
                                        <p:cTn id="105" dur="1000" fill="hold"/>
                                        <p:tgtEl>
                                          <p:spTgt spid="29"/>
                                        </p:tgtEl>
                                        <p:attrNameLst>
                                          <p:attrName>ppt_x</p:attrName>
                                        </p:attrNameLst>
                                      </p:cBhvr>
                                      <p:tavLst>
                                        <p:tav tm="0">
                                          <p:val>
                                            <p:strVal val="#ppt_x"/>
                                          </p:val>
                                        </p:tav>
                                        <p:tav tm="100000">
                                          <p:val>
                                            <p:strVal val="#ppt_x"/>
                                          </p:val>
                                        </p:tav>
                                      </p:tavLst>
                                    </p:anim>
                                    <p:anim calcmode="lin" valueType="num">
                                      <p:cBhvr>
                                        <p:cTn id="106" dur="1000" fill="hold"/>
                                        <p:tgtEl>
                                          <p:spTgt spid="29"/>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42" presetClass="entr" presetSubtype="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fade">
                                      <p:cBhvr>
                                        <p:cTn id="110" dur="1000"/>
                                        <p:tgtEl>
                                          <p:spTgt spid="30"/>
                                        </p:tgtEl>
                                      </p:cBhvr>
                                    </p:animEffect>
                                    <p:anim calcmode="lin" valueType="num">
                                      <p:cBhvr>
                                        <p:cTn id="111" dur="1000" fill="hold"/>
                                        <p:tgtEl>
                                          <p:spTgt spid="30"/>
                                        </p:tgtEl>
                                        <p:attrNameLst>
                                          <p:attrName>ppt_x</p:attrName>
                                        </p:attrNameLst>
                                      </p:cBhvr>
                                      <p:tavLst>
                                        <p:tav tm="0">
                                          <p:val>
                                            <p:strVal val="#ppt_x"/>
                                          </p:val>
                                        </p:tav>
                                        <p:tav tm="100000">
                                          <p:val>
                                            <p:strVal val="#ppt_x"/>
                                          </p:val>
                                        </p:tav>
                                      </p:tavLst>
                                    </p:anim>
                                    <p:anim calcmode="lin" valueType="num">
                                      <p:cBhvr>
                                        <p:cTn id="112" dur="1000" fill="hold"/>
                                        <p:tgtEl>
                                          <p:spTgt spid="30"/>
                                        </p:tgtEl>
                                        <p:attrNameLst>
                                          <p:attrName>ppt_y</p:attrName>
                                        </p:attrNameLst>
                                      </p:cBhvr>
                                      <p:tavLst>
                                        <p:tav tm="0">
                                          <p:val>
                                            <p:strVal val="#ppt_y+.1"/>
                                          </p:val>
                                        </p:tav>
                                        <p:tav tm="100000">
                                          <p:val>
                                            <p:strVal val="#ppt_y"/>
                                          </p:val>
                                        </p:tav>
                                      </p:tavLst>
                                    </p:anim>
                                  </p:childTnLst>
                                </p:cTn>
                              </p:par>
                            </p:childTnLst>
                          </p:cTn>
                        </p:par>
                        <p:par>
                          <p:cTn id="113" fill="hold">
                            <p:stCondLst>
                              <p:cond delay="2000"/>
                            </p:stCondLst>
                            <p:childTnLst>
                              <p:par>
                                <p:cTn id="114" presetID="42" presetClass="entr" presetSubtype="0" fill="hold" grpId="0" nodeType="after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fade">
                                      <p:cBhvr>
                                        <p:cTn id="116" dur="1000"/>
                                        <p:tgtEl>
                                          <p:spTgt spid="31"/>
                                        </p:tgtEl>
                                      </p:cBhvr>
                                    </p:animEffect>
                                    <p:anim calcmode="lin" valueType="num">
                                      <p:cBhvr>
                                        <p:cTn id="117" dur="1000" fill="hold"/>
                                        <p:tgtEl>
                                          <p:spTgt spid="31"/>
                                        </p:tgtEl>
                                        <p:attrNameLst>
                                          <p:attrName>ppt_x</p:attrName>
                                        </p:attrNameLst>
                                      </p:cBhvr>
                                      <p:tavLst>
                                        <p:tav tm="0">
                                          <p:val>
                                            <p:strVal val="#ppt_x"/>
                                          </p:val>
                                        </p:tav>
                                        <p:tav tm="100000">
                                          <p:val>
                                            <p:strVal val="#ppt_x"/>
                                          </p:val>
                                        </p:tav>
                                      </p:tavLst>
                                    </p:anim>
                                    <p:anim calcmode="lin" valueType="num">
                                      <p:cBhvr>
                                        <p:cTn id="11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nodeType="click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p:cTn id="123" dur="1750" fill="hold"/>
                                        <p:tgtEl>
                                          <p:spTgt spid="36"/>
                                        </p:tgtEl>
                                        <p:attrNameLst>
                                          <p:attrName>ppt_w</p:attrName>
                                        </p:attrNameLst>
                                      </p:cBhvr>
                                      <p:tavLst>
                                        <p:tav tm="0">
                                          <p:val>
                                            <p:fltVal val="0"/>
                                          </p:val>
                                        </p:tav>
                                        <p:tav tm="100000">
                                          <p:val>
                                            <p:strVal val="#ppt_w"/>
                                          </p:val>
                                        </p:tav>
                                      </p:tavLst>
                                    </p:anim>
                                    <p:anim calcmode="lin" valueType="num">
                                      <p:cBhvr>
                                        <p:cTn id="124" dur="1750" fill="hold"/>
                                        <p:tgtEl>
                                          <p:spTgt spid="36"/>
                                        </p:tgtEl>
                                        <p:attrNameLst>
                                          <p:attrName>ppt_h</p:attrName>
                                        </p:attrNameLst>
                                      </p:cBhvr>
                                      <p:tavLst>
                                        <p:tav tm="0">
                                          <p:val>
                                            <p:fltVal val="0"/>
                                          </p:val>
                                        </p:tav>
                                        <p:tav tm="100000">
                                          <p:val>
                                            <p:strVal val="#ppt_h"/>
                                          </p:val>
                                        </p:tav>
                                      </p:tavLst>
                                    </p:anim>
                                    <p:animEffect transition="in" filter="fade">
                                      <p:cBhvr>
                                        <p:cTn id="125" dur="1750"/>
                                        <p:tgtEl>
                                          <p:spTgt spid="36"/>
                                        </p:tgtEl>
                                      </p:cBhvr>
                                    </p:animEffect>
                                  </p:childTnLst>
                                </p:cTn>
                              </p:par>
                              <p:par>
                                <p:cTn id="126" presetID="64" presetClass="path" presetSubtype="0" accel="50000" decel="50000" fill="hold" nodeType="withEffect">
                                  <p:stCondLst>
                                    <p:cond delay="0"/>
                                  </p:stCondLst>
                                  <p:childTnLst>
                                    <p:animMotion origin="layout" path="M -3.95833E-6 -2.96296E-6 L 0.09987 -0.25578 " pathEditMode="relative" rAng="0" ptsTypes="AA">
                                      <p:cBhvr>
                                        <p:cTn id="127" dur="2000" fill="hold"/>
                                        <p:tgtEl>
                                          <p:spTgt spid="36"/>
                                        </p:tgtEl>
                                        <p:attrNameLst>
                                          <p:attrName>ppt_x</p:attrName>
                                          <p:attrName>ppt_y</p:attrName>
                                        </p:attrNameLst>
                                      </p:cBhvr>
                                      <p:rCtr x="4987" y="-1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9" grpId="0" animBg="1"/>
      <p:bldP spid="19" grpId="1" animBg="1"/>
      <p:bldP spid="25" grpId="0"/>
      <p:bldP spid="25" grpId="1"/>
      <p:bldP spid="26" grpId="0"/>
      <p:bldP spid="27"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C47300-C2CD-1040-91C0-823411809F4F}"/>
              </a:ext>
            </a:extLst>
          </p:cNvPr>
          <p:cNvSpPr>
            <a:spLocks noGrp="1"/>
          </p:cNvSpPr>
          <p:nvPr>
            <p:ph type="title"/>
          </p:nvPr>
        </p:nvSpPr>
        <p:spPr/>
        <p:txBody>
          <a:bodyPr/>
          <a:lstStyle/>
          <a:p>
            <a:r>
              <a:rPr lang="en-US" dirty="0"/>
              <a:t>NINTENDO’S USE OF TPMs</a:t>
            </a:r>
          </a:p>
        </p:txBody>
      </p:sp>
      <p:pic>
        <p:nvPicPr>
          <p:cNvPr id="6" name="Picture 5" descr="A close up of a logo&#10;&#10;Description automatically generated">
            <a:extLst>
              <a:ext uri="{FF2B5EF4-FFF2-40B4-BE49-F238E27FC236}">
                <a16:creationId xmlns:a16="http://schemas.microsoft.com/office/drawing/2014/main" id="{017A8F2F-3D60-8F46-BE12-04BAA8AD4F6C}"/>
              </a:ext>
            </a:extLst>
          </p:cNvPr>
          <p:cNvPicPr>
            <a:picLocks noChangeAspect="1"/>
          </p:cNvPicPr>
          <p:nvPr/>
        </p:nvPicPr>
        <p:blipFill rotWithShape="1">
          <a:blip r:embed="rId3"/>
          <a:srcRect b="17716"/>
          <a:stretch/>
        </p:blipFill>
        <p:spPr>
          <a:xfrm>
            <a:off x="3237450" y="1629449"/>
            <a:ext cx="5717100" cy="4704295"/>
          </a:xfrm>
          <a:prstGeom prst="rect">
            <a:avLst/>
          </a:prstGeom>
        </p:spPr>
      </p:pic>
      <p:pic>
        <p:nvPicPr>
          <p:cNvPr id="10" name="Picture 9" descr="A close up of a logo&#10;&#10;Description automatically generated">
            <a:extLst>
              <a:ext uri="{FF2B5EF4-FFF2-40B4-BE49-F238E27FC236}">
                <a16:creationId xmlns:a16="http://schemas.microsoft.com/office/drawing/2014/main" id="{A87C4A79-EF2F-9F42-9769-4CD7EE503DBF}"/>
              </a:ext>
            </a:extLst>
          </p:cNvPr>
          <p:cNvPicPr>
            <a:picLocks noChangeAspect="1"/>
          </p:cNvPicPr>
          <p:nvPr/>
        </p:nvPicPr>
        <p:blipFill rotWithShape="1">
          <a:blip r:embed="rId3">
            <a:duotone>
              <a:schemeClr val="accent4">
                <a:shade val="45000"/>
                <a:satMod val="135000"/>
              </a:schemeClr>
              <a:prstClr val="white"/>
            </a:duotone>
          </a:blip>
          <a:srcRect l="56831" b="76991"/>
          <a:stretch/>
        </p:blipFill>
        <p:spPr>
          <a:xfrm>
            <a:off x="6486524" y="1629449"/>
            <a:ext cx="2468025" cy="1315458"/>
          </a:xfrm>
          <a:prstGeom prst="rect">
            <a:avLst/>
          </a:prstGeom>
        </p:spPr>
      </p:pic>
      <p:pic>
        <p:nvPicPr>
          <p:cNvPr id="11" name="Picture 10" descr="A close up of a logo&#10;&#10;Description automatically generated">
            <a:extLst>
              <a:ext uri="{FF2B5EF4-FFF2-40B4-BE49-F238E27FC236}">
                <a16:creationId xmlns:a16="http://schemas.microsoft.com/office/drawing/2014/main" id="{5759CB71-DBFA-B240-8104-FF79B0F57C4B}"/>
              </a:ext>
            </a:extLst>
          </p:cNvPr>
          <p:cNvPicPr>
            <a:picLocks noChangeAspect="1"/>
          </p:cNvPicPr>
          <p:nvPr/>
        </p:nvPicPr>
        <p:blipFill rotWithShape="1">
          <a:blip r:embed="rId3">
            <a:duotone>
              <a:schemeClr val="accent4">
                <a:shade val="45000"/>
                <a:satMod val="135000"/>
              </a:schemeClr>
              <a:prstClr val="white"/>
            </a:duotone>
          </a:blip>
          <a:srcRect l="72502" t="23008" b="55588"/>
          <a:stretch/>
        </p:blipFill>
        <p:spPr>
          <a:xfrm>
            <a:off x="7382435" y="2944907"/>
            <a:ext cx="1572113" cy="12236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6508A265-0A5A-1C43-8C2F-E42A9A273BFD}"/>
              </a:ext>
            </a:extLst>
          </p:cNvPr>
          <p:cNvPicPr>
            <a:picLocks noChangeAspect="1"/>
          </p:cNvPicPr>
          <p:nvPr/>
        </p:nvPicPr>
        <p:blipFill>
          <a:blip r:embed="rId4"/>
          <a:stretch>
            <a:fillRect/>
          </a:stretch>
        </p:blipFill>
        <p:spPr>
          <a:xfrm>
            <a:off x="203078" y="1463041"/>
            <a:ext cx="4333520" cy="2662231"/>
          </a:xfrm>
          <a:prstGeom prst="rect">
            <a:avLst/>
          </a:prstGeom>
        </p:spPr>
      </p:pic>
      <p:pic>
        <p:nvPicPr>
          <p:cNvPr id="13" name="Picture 12" descr="A close up of a logo&#10;&#10;Description automatically generated">
            <a:extLst>
              <a:ext uri="{FF2B5EF4-FFF2-40B4-BE49-F238E27FC236}">
                <a16:creationId xmlns:a16="http://schemas.microsoft.com/office/drawing/2014/main" id="{B0856564-145D-8C49-9771-087396489D48}"/>
              </a:ext>
            </a:extLst>
          </p:cNvPr>
          <p:cNvPicPr>
            <a:picLocks noChangeAspect="1"/>
          </p:cNvPicPr>
          <p:nvPr/>
        </p:nvPicPr>
        <p:blipFill rotWithShape="1">
          <a:blip r:embed="rId5"/>
          <a:srcRect b="17382"/>
          <a:stretch/>
        </p:blipFill>
        <p:spPr>
          <a:xfrm>
            <a:off x="8197273" y="1651377"/>
            <a:ext cx="3314463" cy="2738336"/>
          </a:xfrm>
          <a:prstGeom prst="rect">
            <a:avLst/>
          </a:prstGeom>
        </p:spPr>
      </p:pic>
      <p:pic>
        <p:nvPicPr>
          <p:cNvPr id="20" name="Picture 19" descr="A close up of a logo&#10;&#10;Description automatically generated">
            <a:extLst>
              <a:ext uri="{FF2B5EF4-FFF2-40B4-BE49-F238E27FC236}">
                <a16:creationId xmlns:a16="http://schemas.microsoft.com/office/drawing/2014/main" id="{D4013E4C-CD58-4A4A-BEAB-FA53A0941F2B}"/>
              </a:ext>
            </a:extLst>
          </p:cNvPr>
          <p:cNvPicPr>
            <a:picLocks noChangeAspect="1"/>
          </p:cNvPicPr>
          <p:nvPr/>
        </p:nvPicPr>
        <p:blipFill rotWithShape="1">
          <a:blip r:embed="rId6"/>
          <a:srcRect b="14147"/>
          <a:stretch/>
        </p:blipFill>
        <p:spPr>
          <a:xfrm>
            <a:off x="3145627" y="1558300"/>
            <a:ext cx="6442617" cy="5531222"/>
          </a:xfrm>
          <a:prstGeom prst="rect">
            <a:avLst/>
          </a:prstGeom>
        </p:spPr>
      </p:pic>
      <p:sp>
        <p:nvSpPr>
          <p:cNvPr id="14" name="TextBox 13">
            <a:extLst>
              <a:ext uri="{FF2B5EF4-FFF2-40B4-BE49-F238E27FC236}">
                <a16:creationId xmlns:a16="http://schemas.microsoft.com/office/drawing/2014/main" id="{91DAF154-082A-B94B-B5BC-C02E5F2FD28B}"/>
              </a:ext>
            </a:extLst>
          </p:cNvPr>
          <p:cNvSpPr txBox="1"/>
          <p:nvPr/>
        </p:nvSpPr>
        <p:spPr>
          <a:xfrm>
            <a:off x="838199" y="1968419"/>
            <a:ext cx="3100039" cy="830997"/>
          </a:xfrm>
          <a:prstGeom prst="rect">
            <a:avLst/>
          </a:prstGeom>
          <a:noFill/>
        </p:spPr>
        <p:txBody>
          <a:bodyPr wrap="square" rtlCol="0">
            <a:spAutoFit/>
          </a:bodyPr>
          <a:lstStyle/>
          <a:p>
            <a:pPr algn="ctr"/>
            <a:r>
              <a:rPr lang="en-US" sz="2400" dirty="0"/>
              <a:t>1. Shape of cartridges</a:t>
            </a:r>
          </a:p>
        </p:txBody>
      </p:sp>
      <p:sp>
        <p:nvSpPr>
          <p:cNvPr id="15" name="TextBox 14">
            <a:extLst>
              <a:ext uri="{FF2B5EF4-FFF2-40B4-BE49-F238E27FC236}">
                <a16:creationId xmlns:a16="http://schemas.microsoft.com/office/drawing/2014/main" id="{C6D33CED-7B40-1442-91EF-E7A07D170907}"/>
              </a:ext>
            </a:extLst>
          </p:cNvPr>
          <p:cNvSpPr txBox="1"/>
          <p:nvPr/>
        </p:nvSpPr>
        <p:spPr>
          <a:xfrm>
            <a:off x="4545980" y="1940311"/>
            <a:ext cx="3100039" cy="830997"/>
          </a:xfrm>
          <a:prstGeom prst="rect">
            <a:avLst/>
          </a:prstGeom>
          <a:noFill/>
        </p:spPr>
        <p:txBody>
          <a:bodyPr wrap="square" rtlCol="0">
            <a:spAutoFit/>
          </a:bodyPr>
          <a:lstStyle/>
          <a:p>
            <a:pPr algn="ctr"/>
            <a:r>
              <a:rPr lang="en-US" sz="2400" dirty="0"/>
              <a:t>2. Copy </a:t>
            </a:r>
          </a:p>
          <a:p>
            <a:pPr algn="ctr"/>
            <a:r>
              <a:rPr lang="en-US" sz="2400" dirty="0"/>
              <a:t>protection code</a:t>
            </a:r>
          </a:p>
        </p:txBody>
      </p:sp>
      <p:sp>
        <p:nvSpPr>
          <p:cNvPr id="16" name="TextBox 15">
            <a:extLst>
              <a:ext uri="{FF2B5EF4-FFF2-40B4-BE49-F238E27FC236}">
                <a16:creationId xmlns:a16="http://schemas.microsoft.com/office/drawing/2014/main" id="{EBB83407-2A9F-9345-8B1D-CEDCE4AE9054}"/>
              </a:ext>
            </a:extLst>
          </p:cNvPr>
          <p:cNvSpPr txBox="1"/>
          <p:nvPr/>
        </p:nvSpPr>
        <p:spPr>
          <a:xfrm>
            <a:off x="8253761" y="1940311"/>
            <a:ext cx="3100039" cy="830997"/>
          </a:xfrm>
          <a:prstGeom prst="rect">
            <a:avLst/>
          </a:prstGeom>
          <a:noFill/>
        </p:spPr>
        <p:txBody>
          <a:bodyPr wrap="square" rtlCol="0">
            <a:spAutoFit/>
          </a:bodyPr>
          <a:lstStyle/>
          <a:p>
            <a:pPr algn="ctr"/>
            <a:r>
              <a:rPr lang="en-US" sz="2400" dirty="0"/>
              <a:t>3. Data </a:t>
            </a:r>
          </a:p>
          <a:p>
            <a:pPr algn="ctr"/>
            <a:r>
              <a:rPr lang="en-US" sz="2400" dirty="0"/>
              <a:t>encryption</a:t>
            </a:r>
          </a:p>
        </p:txBody>
      </p:sp>
      <p:pic>
        <p:nvPicPr>
          <p:cNvPr id="18" name="Picture 17" descr="A close up of a logo&#10;&#10;Description automatically generated">
            <a:extLst>
              <a:ext uri="{FF2B5EF4-FFF2-40B4-BE49-F238E27FC236}">
                <a16:creationId xmlns:a16="http://schemas.microsoft.com/office/drawing/2014/main" id="{3458039C-DD96-9F4A-88F3-D94AAC8746A9}"/>
              </a:ext>
            </a:extLst>
          </p:cNvPr>
          <p:cNvPicPr>
            <a:picLocks noChangeAspect="1"/>
          </p:cNvPicPr>
          <p:nvPr/>
        </p:nvPicPr>
        <p:blipFill rotWithShape="1">
          <a:blip r:embed="rId7"/>
          <a:srcRect b="16423"/>
          <a:stretch/>
        </p:blipFill>
        <p:spPr>
          <a:xfrm>
            <a:off x="776198" y="3136214"/>
            <a:ext cx="3224039" cy="2694563"/>
          </a:xfrm>
          <a:prstGeom prst="rect">
            <a:avLst/>
          </a:prstGeom>
        </p:spPr>
      </p:pic>
      <p:pic>
        <p:nvPicPr>
          <p:cNvPr id="22" name="Picture 21" descr="A close up of a logo&#10;&#10;Description automatically generated">
            <a:extLst>
              <a:ext uri="{FF2B5EF4-FFF2-40B4-BE49-F238E27FC236}">
                <a16:creationId xmlns:a16="http://schemas.microsoft.com/office/drawing/2014/main" id="{FAB2A61A-2C2B-4340-9281-ED0527F5C95B}"/>
              </a:ext>
            </a:extLst>
          </p:cNvPr>
          <p:cNvPicPr>
            <a:picLocks noChangeAspect="1"/>
          </p:cNvPicPr>
          <p:nvPr/>
        </p:nvPicPr>
        <p:blipFill rotWithShape="1">
          <a:blip r:embed="rId8"/>
          <a:srcRect b="14979"/>
          <a:stretch/>
        </p:blipFill>
        <p:spPr>
          <a:xfrm>
            <a:off x="4511363" y="3136214"/>
            <a:ext cx="3169271" cy="2694563"/>
          </a:xfrm>
          <a:prstGeom prst="rect">
            <a:avLst/>
          </a:prstGeom>
        </p:spPr>
      </p:pic>
      <p:pic>
        <p:nvPicPr>
          <p:cNvPr id="24" name="Picture 23" descr="A close up of a logo&#10;&#10;Description automatically generated">
            <a:extLst>
              <a:ext uri="{FF2B5EF4-FFF2-40B4-BE49-F238E27FC236}">
                <a16:creationId xmlns:a16="http://schemas.microsoft.com/office/drawing/2014/main" id="{E63F6832-0140-F74F-9F7E-4F5B9C91F1E3}"/>
              </a:ext>
            </a:extLst>
          </p:cNvPr>
          <p:cNvPicPr>
            <a:picLocks noChangeAspect="1"/>
          </p:cNvPicPr>
          <p:nvPr/>
        </p:nvPicPr>
        <p:blipFill rotWithShape="1">
          <a:blip r:embed="rId9"/>
          <a:srcRect b="14979"/>
          <a:stretch/>
        </p:blipFill>
        <p:spPr>
          <a:xfrm>
            <a:off x="8021078" y="2967814"/>
            <a:ext cx="3565404" cy="3031361"/>
          </a:xfrm>
          <a:prstGeom prst="rect">
            <a:avLst/>
          </a:prstGeom>
        </p:spPr>
      </p:pic>
    </p:spTree>
    <p:extLst>
      <p:ext uri="{BB962C8B-B14F-4D97-AF65-F5344CB8AC3E}">
        <p14:creationId xmlns:p14="http://schemas.microsoft.com/office/powerpoint/2010/main" val="197764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1000" fill="hold"/>
                                        <p:tgtEl>
                                          <p:spTgt spid="20"/>
                                        </p:tgtEl>
                                        <p:attrNameLst>
                                          <p:attrName>ppt_x</p:attrName>
                                        </p:attrNameLst>
                                      </p:cBhvr>
                                      <p:tavLst>
                                        <p:tav tm="0">
                                          <p:val>
                                            <p:strVal val="#ppt_x"/>
                                          </p:val>
                                        </p:tav>
                                        <p:tav tm="100000">
                                          <p:val>
                                            <p:strVal val="#ppt_x"/>
                                          </p:val>
                                        </p:tav>
                                      </p:tavLst>
                                    </p:anim>
                                    <p:anim calcmode="lin" valueType="num">
                                      <p:cBhvr additive="base">
                                        <p:cTn id="34"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900" decel="100000" fill="hold"/>
                                        <p:tgtEl>
                                          <p:spTgt spid="1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900" decel="100000" fill="hold"/>
                                        <p:tgtEl>
                                          <p:spTgt spid="1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fade">
                                      <p:cBhvr>
                                        <p:cTn id="74" dur="500"/>
                                        <p:tgtEl>
                                          <p:spTgt spid="2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B3938-16D6-CC4E-8F52-3C37A87640FF}"/>
              </a:ext>
            </a:extLst>
          </p:cNvPr>
          <p:cNvSpPr>
            <a:spLocks noGrp="1"/>
          </p:cNvSpPr>
          <p:nvPr>
            <p:ph type="title"/>
          </p:nvPr>
        </p:nvSpPr>
        <p:spPr/>
        <p:txBody>
          <a:bodyPr/>
          <a:lstStyle/>
          <a:p>
            <a:r>
              <a:rPr lang="en-US" dirty="0"/>
              <a:t>DEFINING TPMs</a:t>
            </a:r>
          </a:p>
        </p:txBody>
      </p:sp>
      <p:pic>
        <p:nvPicPr>
          <p:cNvPr id="5" name="Picture 4">
            <a:extLst>
              <a:ext uri="{FF2B5EF4-FFF2-40B4-BE49-F238E27FC236}">
                <a16:creationId xmlns:a16="http://schemas.microsoft.com/office/drawing/2014/main" id="{B9C5E7C7-78C4-314A-9AEB-52CDCA022C22}"/>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19772" y="1284622"/>
            <a:ext cx="1585450" cy="1965959"/>
          </a:xfrm>
          <a:prstGeom prst="rect">
            <a:avLst/>
          </a:prstGeom>
        </p:spPr>
      </p:pic>
      <p:pic>
        <p:nvPicPr>
          <p:cNvPr id="6" name="Picture 5">
            <a:extLst>
              <a:ext uri="{FF2B5EF4-FFF2-40B4-BE49-F238E27FC236}">
                <a16:creationId xmlns:a16="http://schemas.microsoft.com/office/drawing/2014/main" id="{6564FE00-6057-1F41-809C-3981FF03C26B}"/>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19772" y="3206386"/>
            <a:ext cx="1585450" cy="1965959"/>
          </a:xfrm>
          <a:prstGeom prst="rect">
            <a:avLst/>
          </a:prstGeom>
        </p:spPr>
      </p:pic>
      <p:pic>
        <p:nvPicPr>
          <p:cNvPr id="7" name="Picture 6">
            <a:extLst>
              <a:ext uri="{FF2B5EF4-FFF2-40B4-BE49-F238E27FC236}">
                <a16:creationId xmlns:a16="http://schemas.microsoft.com/office/drawing/2014/main" id="{0EDDBFEF-6B5B-8949-A691-F68B4D0BEB15}"/>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519772" y="5128150"/>
            <a:ext cx="1585450" cy="1965959"/>
          </a:xfrm>
          <a:prstGeom prst="rect">
            <a:avLst/>
          </a:prstGeom>
        </p:spPr>
      </p:pic>
      <p:pic>
        <p:nvPicPr>
          <p:cNvPr id="8" name="Picture 7">
            <a:extLst>
              <a:ext uri="{FF2B5EF4-FFF2-40B4-BE49-F238E27FC236}">
                <a16:creationId xmlns:a16="http://schemas.microsoft.com/office/drawing/2014/main" id="{55067C52-6292-DC47-8A1C-A1BAC6DA8CA6}"/>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2967223" y="1844267"/>
            <a:ext cx="1585450" cy="1965959"/>
          </a:xfrm>
          <a:prstGeom prst="rect">
            <a:avLst/>
          </a:prstGeom>
        </p:spPr>
      </p:pic>
      <p:pic>
        <p:nvPicPr>
          <p:cNvPr id="9" name="Picture 8">
            <a:extLst>
              <a:ext uri="{FF2B5EF4-FFF2-40B4-BE49-F238E27FC236}">
                <a16:creationId xmlns:a16="http://schemas.microsoft.com/office/drawing/2014/main" id="{90118662-1C5F-C040-AAB2-AC273AE5731F}"/>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2967223" y="3766031"/>
            <a:ext cx="1585450" cy="1965959"/>
          </a:xfrm>
          <a:prstGeom prst="rect">
            <a:avLst/>
          </a:prstGeom>
        </p:spPr>
      </p:pic>
      <p:pic>
        <p:nvPicPr>
          <p:cNvPr id="10" name="Picture 9">
            <a:extLst>
              <a:ext uri="{FF2B5EF4-FFF2-40B4-BE49-F238E27FC236}">
                <a16:creationId xmlns:a16="http://schemas.microsoft.com/office/drawing/2014/main" id="{EE1B3B7C-0F2D-4A4B-A224-8E3B001DE2EA}"/>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2967223" y="5687795"/>
            <a:ext cx="1585450" cy="1965959"/>
          </a:xfrm>
          <a:prstGeom prst="rect">
            <a:avLst/>
          </a:prstGeom>
        </p:spPr>
      </p:pic>
      <p:pic>
        <p:nvPicPr>
          <p:cNvPr id="11" name="Picture 10">
            <a:extLst>
              <a:ext uri="{FF2B5EF4-FFF2-40B4-BE49-F238E27FC236}">
                <a16:creationId xmlns:a16="http://schemas.microsoft.com/office/drawing/2014/main" id="{43A5ED9F-A9F7-C344-9426-94C98281B5DF}"/>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414674" y="1284622"/>
            <a:ext cx="1585450" cy="1965959"/>
          </a:xfrm>
          <a:prstGeom prst="rect">
            <a:avLst/>
          </a:prstGeom>
        </p:spPr>
      </p:pic>
      <p:pic>
        <p:nvPicPr>
          <p:cNvPr id="12" name="Picture 11">
            <a:extLst>
              <a:ext uri="{FF2B5EF4-FFF2-40B4-BE49-F238E27FC236}">
                <a16:creationId xmlns:a16="http://schemas.microsoft.com/office/drawing/2014/main" id="{8ADCB248-A6DE-074A-895A-48BEAB24E590}"/>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5414674" y="3206386"/>
            <a:ext cx="1585450" cy="1965959"/>
          </a:xfrm>
          <a:prstGeom prst="rect">
            <a:avLst/>
          </a:prstGeom>
        </p:spPr>
      </p:pic>
      <p:pic>
        <p:nvPicPr>
          <p:cNvPr id="13" name="Picture 12">
            <a:extLst>
              <a:ext uri="{FF2B5EF4-FFF2-40B4-BE49-F238E27FC236}">
                <a16:creationId xmlns:a16="http://schemas.microsoft.com/office/drawing/2014/main" id="{1DA3EB9D-2416-AE4A-96B4-4819A7A54132}"/>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5414674" y="5128150"/>
            <a:ext cx="1585450" cy="1965959"/>
          </a:xfrm>
          <a:prstGeom prst="rect">
            <a:avLst/>
          </a:prstGeom>
        </p:spPr>
      </p:pic>
      <p:pic>
        <p:nvPicPr>
          <p:cNvPr id="14" name="Picture 13">
            <a:extLst>
              <a:ext uri="{FF2B5EF4-FFF2-40B4-BE49-F238E27FC236}">
                <a16:creationId xmlns:a16="http://schemas.microsoft.com/office/drawing/2014/main" id="{01B79B43-BB1E-EF47-844D-441DB99959C0}"/>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903269" y="1888462"/>
            <a:ext cx="1585450" cy="1965959"/>
          </a:xfrm>
          <a:prstGeom prst="rect">
            <a:avLst/>
          </a:prstGeom>
        </p:spPr>
      </p:pic>
      <p:pic>
        <p:nvPicPr>
          <p:cNvPr id="15" name="Picture 14">
            <a:extLst>
              <a:ext uri="{FF2B5EF4-FFF2-40B4-BE49-F238E27FC236}">
                <a16:creationId xmlns:a16="http://schemas.microsoft.com/office/drawing/2014/main" id="{D57DCBEB-A2C9-6745-BC0F-6804B44FB7C0}"/>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7903269" y="3810226"/>
            <a:ext cx="1585450" cy="1965959"/>
          </a:xfrm>
          <a:prstGeom prst="rect">
            <a:avLst/>
          </a:prstGeom>
        </p:spPr>
      </p:pic>
      <p:pic>
        <p:nvPicPr>
          <p:cNvPr id="16" name="Picture 15">
            <a:extLst>
              <a:ext uri="{FF2B5EF4-FFF2-40B4-BE49-F238E27FC236}">
                <a16:creationId xmlns:a16="http://schemas.microsoft.com/office/drawing/2014/main" id="{2A50302C-07D6-4348-B4F4-3A802024A112}"/>
              </a:ext>
            </a:extLst>
          </p:cNvPr>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7903269" y="5731990"/>
            <a:ext cx="1585450" cy="1965959"/>
          </a:xfrm>
          <a:prstGeom prst="rect">
            <a:avLst/>
          </a:prstGeom>
        </p:spPr>
      </p:pic>
      <p:pic>
        <p:nvPicPr>
          <p:cNvPr id="17" name="Picture 16">
            <a:extLst>
              <a:ext uri="{FF2B5EF4-FFF2-40B4-BE49-F238E27FC236}">
                <a16:creationId xmlns:a16="http://schemas.microsoft.com/office/drawing/2014/main" id="{44825B17-8DB9-E747-9FCC-B88053122D56}"/>
              </a:ext>
            </a:extLst>
          </p:cNvPr>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0350720" y="1284622"/>
            <a:ext cx="1585450" cy="1965959"/>
          </a:xfrm>
          <a:prstGeom prst="rect">
            <a:avLst/>
          </a:prstGeom>
        </p:spPr>
      </p:pic>
      <p:pic>
        <p:nvPicPr>
          <p:cNvPr id="18" name="Picture 17">
            <a:extLst>
              <a:ext uri="{FF2B5EF4-FFF2-40B4-BE49-F238E27FC236}">
                <a16:creationId xmlns:a16="http://schemas.microsoft.com/office/drawing/2014/main" id="{DDF3DD2F-1313-1A4A-9584-1319B65DA314}"/>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0350720" y="3206386"/>
            <a:ext cx="1585450" cy="1965959"/>
          </a:xfrm>
          <a:prstGeom prst="rect">
            <a:avLst/>
          </a:prstGeom>
        </p:spPr>
      </p:pic>
      <p:pic>
        <p:nvPicPr>
          <p:cNvPr id="19" name="Picture 18">
            <a:extLst>
              <a:ext uri="{FF2B5EF4-FFF2-40B4-BE49-F238E27FC236}">
                <a16:creationId xmlns:a16="http://schemas.microsoft.com/office/drawing/2014/main" id="{A1ADBDE5-C601-1146-A79B-7934C71761ED}"/>
              </a:ext>
            </a:extLst>
          </p:cNvPr>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0350720" y="5128150"/>
            <a:ext cx="1585450" cy="1965959"/>
          </a:xfrm>
          <a:prstGeom prst="rect">
            <a:avLst/>
          </a:prstGeom>
        </p:spPr>
      </p:pic>
      <p:sp>
        <p:nvSpPr>
          <p:cNvPr id="20" name="TextBox 19">
            <a:extLst>
              <a:ext uri="{FF2B5EF4-FFF2-40B4-BE49-F238E27FC236}">
                <a16:creationId xmlns:a16="http://schemas.microsoft.com/office/drawing/2014/main" id="{6789AED1-050C-E649-BD8E-00AE3E4EB78B}"/>
              </a:ext>
            </a:extLst>
          </p:cNvPr>
          <p:cNvSpPr txBox="1"/>
          <p:nvPr/>
        </p:nvSpPr>
        <p:spPr>
          <a:xfrm>
            <a:off x="-489039" y="2404616"/>
            <a:ext cx="6320641" cy="523220"/>
          </a:xfrm>
          <a:prstGeom prst="rect">
            <a:avLst/>
          </a:prstGeom>
          <a:noFill/>
        </p:spPr>
        <p:txBody>
          <a:bodyPr wrap="square" rtlCol="0">
            <a:spAutoFit/>
          </a:bodyPr>
          <a:lstStyle/>
          <a:p>
            <a:r>
              <a:rPr lang="en-US" sz="2800" b="1" dirty="0"/>
              <a:t>TPMs for controlling </a:t>
            </a:r>
            <a:r>
              <a:rPr lang="en-US" sz="2800" b="1" i="1" dirty="0"/>
              <a:t>access</a:t>
            </a:r>
            <a:endParaRPr lang="en-US" sz="2800" b="1" dirty="0"/>
          </a:p>
        </p:txBody>
      </p:sp>
      <p:sp>
        <p:nvSpPr>
          <p:cNvPr id="26" name="TextBox 25">
            <a:extLst>
              <a:ext uri="{FF2B5EF4-FFF2-40B4-BE49-F238E27FC236}">
                <a16:creationId xmlns:a16="http://schemas.microsoft.com/office/drawing/2014/main" id="{89746DDE-71F9-994C-ABB0-33107D637099}"/>
              </a:ext>
            </a:extLst>
          </p:cNvPr>
          <p:cNvSpPr txBox="1"/>
          <p:nvPr/>
        </p:nvSpPr>
        <p:spPr>
          <a:xfrm>
            <a:off x="-336639" y="2557016"/>
            <a:ext cx="6320641" cy="523220"/>
          </a:xfrm>
          <a:prstGeom prst="rect">
            <a:avLst/>
          </a:prstGeom>
          <a:noFill/>
        </p:spPr>
        <p:txBody>
          <a:bodyPr wrap="square" rtlCol="0">
            <a:spAutoFit/>
          </a:bodyPr>
          <a:lstStyle/>
          <a:p>
            <a:r>
              <a:rPr lang="en-US" sz="2800" b="1" dirty="0"/>
              <a:t>TPMs for controlling </a:t>
            </a:r>
            <a:r>
              <a:rPr lang="en-US" sz="2800" b="1" i="1" dirty="0"/>
              <a:t>use</a:t>
            </a:r>
            <a:endParaRPr lang="en-US" sz="2800" b="1" dirty="0"/>
          </a:p>
        </p:txBody>
      </p:sp>
    </p:spTree>
    <p:extLst>
      <p:ext uri="{BB962C8B-B14F-4D97-AF65-F5344CB8AC3E}">
        <p14:creationId xmlns:p14="http://schemas.microsoft.com/office/powerpoint/2010/main" val="124609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
                                        <p:tgtEl>
                                          <p:spTgt spid="9"/>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50"/>
                                        <p:tgtEl>
                                          <p:spTgt spid="15"/>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
                                        <p:tgtEl>
                                          <p:spTgt spid="18"/>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
                                        <p:tgtEl>
                                          <p:spTgt spid="7"/>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50"/>
                                        <p:tgtEl>
                                          <p:spTgt spid="6"/>
                                        </p:tgtEl>
                                      </p:cBhvr>
                                    </p:animEffect>
                                  </p:childTnLst>
                                </p:cTn>
                              </p:par>
                            </p:childTnLst>
                          </p:cTn>
                        </p:par>
                        <p:par>
                          <p:cTn id="28" fill="hold">
                            <p:stCondLst>
                              <p:cond delay="9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50"/>
                                        <p:tgtEl>
                                          <p:spTgt spid="8"/>
                                        </p:tgtEl>
                                      </p:cBhvr>
                                    </p:animEffect>
                                  </p:childTnLst>
                                </p:cTn>
                              </p:par>
                            </p:childTnLst>
                          </p:cTn>
                        </p:par>
                        <p:par>
                          <p:cTn id="32" fill="hold">
                            <p:stCondLst>
                              <p:cond delay="105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50"/>
                                        <p:tgtEl>
                                          <p:spTgt spid="16"/>
                                        </p:tgtEl>
                                      </p:cBhvr>
                                    </p:animEffect>
                                  </p:childTnLst>
                                </p:cTn>
                              </p:par>
                            </p:childTnLst>
                          </p:cTn>
                        </p:par>
                        <p:par>
                          <p:cTn id="36" fill="hold">
                            <p:stCondLst>
                              <p:cond delay="12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50"/>
                                        <p:tgtEl>
                                          <p:spTgt spid="10"/>
                                        </p:tgtEl>
                                      </p:cBhvr>
                                    </p:animEffect>
                                  </p:childTnLst>
                                </p:cTn>
                              </p:par>
                            </p:childTnLst>
                          </p:cTn>
                        </p:par>
                        <p:par>
                          <p:cTn id="40" fill="hold">
                            <p:stCondLst>
                              <p:cond delay="135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50"/>
                                        <p:tgtEl>
                                          <p:spTgt spid="14"/>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50"/>
                                        <p:tgtEl>
                                          <p:spTgt spid="17"/>
                                        </p:tgtEl>
                                      </p:cBhvr>
                                    </p:animEffect>
                                  </p:childTnLst>
                                </p:cTn>
                              </p:par>
                            </p:childTnLst>
                          </p:cTn>
                        </p:par>
                        <p:par>
                          <p:cTn id="48" fill="hold">
                            <p:stCondLst>
                              <p:cond delay="16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50"/>
                                        <p:tgtEl>
                                          <p:spTgt spid="11"/>
                                        </p:tgtEl>
                                      </p:cBhvr>
                                    </p:animEffect>
                                  </p:childTnLst>
                                </p:cTn>
                              </p:par>
                            </p:childTnLst>
                          </p:cTn>
                        </p:par>
                        <p:par>
                          <p:cTn id="52" fill="hold">
                            <p:stCondLst>
                              <p:cond delay="18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50"/>
                                        <p:tgtEl>
                                          <p:spTgt spid="13"/>
                                        </p:tgtEl>
                                      </p:cBhvr>
                                    </p:animEffect>
                                  </p:childTnLst>
                                </p:cTn>
                              </p:par>
                            </p:childTnLst>
                          </p:cTn>
                        </p:par>
                        <p:par>
                          <p:cTn id="56" fill="hold">
                            <p:stCondLst>
                              <p:cond delay="1950"/>
                            </p:stCondLst>
                            <p:childTnLst>
                              <p:par>
                                <p:cTn id="57" presetID="10"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50"/>
                                        <p:tgtEl>
                                          <p:spTgt spid="12"/>
                                        </p:tgtEl>
                                      </p:cBhvr>
                                    </p:animEffect>
                                  </p:childTnLst>
                                </p:cTn>
                              </p:par>
                            </p:childTnLst>
                          </p:cTn>
                        </p:par>
                        <p:par>
                          <p:cTn id="60" fill="hold">
                            <p:stCondLst>
                              <p:cond delay="2100"/>
                            </p:stCondLst>
                            <p:childTnLst>
                              <p:par>
                                <p:cTn id="61" presetID="10"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5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0"/>
                                        </p:tgtEl>
                                      </p:cBhvr>
                                    </p:animEffect>
                                    <p:set>
                                      <p:cBhvr>
                                        <p:cTn id="95" dur="1" fill="hold">
                                          <p:stCondLst>
                                            <p:cond delay="499"/>
                                          </p:stCondLst>
                                        </p:cTn>
                                        <p:tgtEl>
                                          <p:spTgt spid="1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
                                        </p:tgtEl>
                                      </p:cBhvr>
                                    </p:animEffect>
                                    <p:set>
                                      <p:cBhvr>
                                        <p:cTn id="98" dur="1" fill="hold">
                                          <p:stCondLst>
                                            <p:cond delay="499"/>
                                          </p:stCondLst>
                                        </p:cTn>
                                        <p:tgtEl>
                                          <p:spTgt spid="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8"/>
                                        </p:tgtEl>
                                      </p:cBhvr>
                                    </p:animEffect>
                                    <p:set>
                                      <p:cBhvr>
                                        <p:cTn id="101" dur="1" fill="hold">
                                          <p:stCondLst>
                                            <p:cond delay="499"/>
                                          </p:stCondLst>
                                        </p:cTn>
                                        <p:tgtEl>
                                          <p:spTgt spid="8"/>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6"/>
                                        </p:tgtEl>
                                      </p:cBhvr>
                                    </p:animEffect>
                                    <p:set>
                                      <p:cBhvr>
                                        <p:cTn id="104" dur="1" fill="hold">
                                          <p:stCondLst>
                                            <p:cond delay="499"/>
                                          </p:stCondLst>
                                        </p:cTn>
                                        <p:tgtEl>
                                          <p:spTgt spid="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5"/>
                                        </p:tgtEl>
                                      </p:cBhvr>
                                    </p:animEffect>
                                    <p:set>
                                      <p:cBhvr>
                                        <p:cTn id="107" dur="1" fill="hold">
                                          <p:stCondLst>
                                            <p:cond delay="499"/>
                                          </p:stCondLst>
                                        </p:cTn>
                                        <p:tgtEl>
                                          <p:spTgt spid="5"/>
                                        </p:tgtEl>
                                        <p:attrNameLst>
                                          <p:attrName>style.visibility</p:attrName>
                                        </p:attrNameLst>
                                      </p:cBhvr>
                                      <p:to>
                                        <p:strVal val="hidden"/>
                                      </p:to>
                                    </p:set>
                                  </p:childTnLst>
                                </p:cTn>
                              </p:par>
                              <p:par>
                                <p:cTn id="108" presetID="64" presetClass="path" presetSubtype="0" accel="50000" decel="50000" fill="hold" nodeType="withEffect">
                                  <p:stCondLst>
                                    <p:cond delay="0"/>
                                  </p:stCondLst>
                                  <p:childTnLst>
                                    <p:animMotion origin="layout" path="M -2.08333E-6 -2.22222E-6 L 0.06953 -0.51041 " pathEditMode="relative" rAng="0" ptsTypes="AA">
                                      <p:cBhvr>
                                        <p:cTn id="109" dur="2000" fill="hold"/>
                                        <p:tgtEl>
                                          <p:spTgt spid="7"/>
                                        </p:tgtEl>
                                        <p:attrNameLst>
                                          <p:attrName>ppt_x</p:attrName>
                                          <p:attrName>ppt_y</p:attrName>
                                        </p:attrNameLst>
                                      </p:cBhvr>
                                      <p:rCtr x="3477" y="-25532"/>
                                    </p:animMotion>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0"/>
                                        </p:tgtEl>
                                        <p:attrNameLst>
                                          <p:attrName>style.visibility</p:attrName>
                                        </p:attrNameLst>
                                      </p:cBhvr>
                                      <p:to>
                                        <p:strVal val="visible"/>
                                      </p:to>
                                    </p:set>
                                    <p:anim calcmode="lin" valueType="num">
                                      <p:cBhvr>
                                        <p:cTn id="114" dur="1500" fill="hold"/>
                                        <p:tgtEl>
                                          <p:spTgt spid="20"/>
                                        </p:tgtEl>
                                        <p:attrNameLst>
                                          <p:attrName>ppt_w</p:attrName>
                                        </p:attrNameLst>
                                      </p:cBhvr>
                                      <p:tavLst>
                                        <p:tav tm="0">
                                          <p:val>
                                            <p:fltVal val="0"/>
                                          </p:val>
                                        </p:tav>
                                        <p:tav tm="100000">
                                          <p:val>
                                            <p:strVal val="#ppt_w"/>
                                          </p:val>
                                        </p:tav>
                                      </p:tavLst>
                                    </p:anim>
                                    <p:anim calcmode="lin" valueType="num">
                                      <p:cBhvr>
                                        <p:cTn id="115" dur="1500" fill="hold"/>
                                        <p:tgtEl>
                                          <p:spTgt spid="20"/>
                                        </p:tgtEl>
                                        <p:attrNameLst>
                                          <p:attrName>ppt_h</p:attrName>
                                        </p:attrNameLst>
                                      </p:cBhvr>
                                      <p:tavLst>
                                        <p:tav tm="0">
                                          <p:val>
                                            <p:fltVal val="0"/>
                                          </p:val>
                                        </p:tav>
                                        <p:tav tm="100000">
                                          <p:val>
                                            <p:strVal val="#ppt_h"/>
                                          </p:val>
                                        </p:tav>
                                      </p:tavLst>
                                    </p:anim>
                                    <p:animEffect transition="in" filter="fade">
                                      <p:cBhvr>
                                        <p:cTn id="116" dur="1500"/>
                                        <p:tgtEl>
                                          <p:spTgt spid="20"/>
                                        </p:tgtEl>
                                      </p:cBhvr>
                                    </p:animEffect>
                                  </p:childTnLst>
                                </p:cTn>
                              </p:par>
                              <p:par>
                                <p:cTn id="117" presetID="63" presetClass="path" presetSubtype="0" accel="50000" decel="50000" fill="hold" grpId="1" nodeType="withEffect">
                                  <p:stCondLst>
                                    <p:cond delay="0"/>
                                  </p:stCondLst>
                                  <p:childTnLst>
                                    <p:animMotion origin="layout" path="M -4.16667E-7 2.59259E-6 L 0.29779 0.03819 " pathEditMode="relative" rAng="0" ptsTypes="AA">
                                      <p:cBhvr>
                                        <p:cTn id="118" dur="1500" fill="hold"/>
                                        <p:tgtEl>
                                          <p:spTgt spid="20"/>
                                        </p:tgtEl>
                                        <p:attrNameLst>
                                          <p:attrName>ppt_x</p:attrName>
                                          <p:attrName>ppt_y</p:attrName>
                                        </p:attrNameLst>
                                      </p:cBhvr>
                                      <p:rCtr x="14883" y="1898"/>
                                    </p:animMotion>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26"/>
                                        </p:tgtEl>
                                        <p:attrNameLst>
                                          <p:attrName>style.visibility</p:attrName>
                                        </p:attrNameLst>
                                      </p:cBhvr>
                                      <p:to>
                                        <p:strVal val="visible"/>
                                      </p:to>
                                    </p:set>
                                    <p:anim calcmode="lin" valueType="num">
                                      <p:cBhvr>
                                        <p:cTn id="123" dur="1500" fill="hold"/>
                                        <p:tgtEl>
                                          <p:spTgt spid="26"/>
                                        </p:tgtEl>
                                        <p:attrNameLst>
                                          <p:attrName>ppt_w</p:attrName>
                                        </p:attrNameLst>
                                      </p:cBhvr>
                                      <p:tavLst>
                                        <p:tav tm="0">
                                          <p:val>
                                            <p:fltVal val="0"/>
                                          </p:val>
                                        </p:tav>
                                        <p:tav tm="100000">
                                          <p:val>
                                            <p:strVal val="#ppt_w"/>
                                          </p:val>
                                        </p:tav>
                                      </p:tavLst>
                                    </p:anim>
                                    <p:anim calcmode="lin" valueType="num">
                                      <p:cBhvr>
                                        <p:cTn id="124" dur="1500" fill="hold"/>
                                        <p:tgtEl>
                                          <p:spTgt spid="26"/>
                                        </p:tgtEl>
                                        <p:attrNameLst>
                                          <p:attrName>ppt_h</p:attrName>
                                        </p:attrNameLst>
                                      </p:cBhvr>
                                      <p:tavLst>
                                        <p:tav tm="0">
                                          <p:val>
                                            <p:fltVal val="0"/>
                                          </p:val>
                                        </p:tav>
                                        <p:tav tm="100000">
                                          <p:val>
                                            <p:strVal val="#ppt_h"/>
                                          </p:val>
                                        </p:tav>
                                      </p:tavLst>
                                    </p:anim>
                                    <p:animEffect transition="in" filter="fade">
                                      <p:cBhvr>
                                        <p:cTn id="125" dur="1500"/>
                                        <p:tgtEl>
                                          <p:spTgt spid="26"/>
                                        </p:tgtEl>
                                      </p:cBhvr>
                                    </p:animEffect>
                                  </p:childTnLst>
                                </p:cTn>
                              </p:par>
                              <p:par>
                                <p:cTn id="126" presetID="63" presetClass="path" presetSubtype="0" accel="50000" decel="50000" fill="hold" grpId="1" nodeType="withEffect">
                                  <p:stCondLst>
                                    <p:cond delay="0"/>
                                  </p:stCondLst>
                                  <p:childTnLst>
                                    <p:animMotion origin="layout" path="M -4.16667E-7 3.7037E-7 L 0.31706 0.15116 " pathEditMode="relative" rAng="0" ptsTypes="AA">
                                      <p:cBhvr>
                                        <p:cTn id="127" dur="1500" fill="hold"/>
                                        <p:tgtEl>
                                          <p:spTgt spid="26"/>
                                        </p:tgtEl>
                                        <p:attrNameLst>
                                          <p:attrName>ppt_x</p:attrName>
                                          <p:attrName>ppt_y</p:attrName>
                                        </p:attrNameLst>
                                      </p:cBhvr>
                                      <p:rCtr x="15846" y="7546"/>
                                    </p:animMotion>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6"/>
                                        </p:tgtEl>
                                      </p:cBhvr>
                                    </p:animEffect>
                                    <p:set>
                                      <p:cBhvr>
                                        <p:cTn id="135" dur="1" fill="hold">
                                          <p:stCondLst>
                                            <p:cond delay="499"/>
                                          </p:stCondLst>
                                        </p:cTn>
                                        <p:tgtEl>
                                          <p:spTgt spid="26"/>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0"/>
                                        </p:tgtEl>
                                      </p:cBhvr>
                                    </p:animEffect>
                                    <p:set>
                                      <p:cBhvr>
                                        <p:cTn id="13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78109" y="2119268"/>
            <a:ext cx="3695979" cy="4422239"/>
            <a:chOff x="4339293" y="1813185"/>
            <a:chExt cx="3695979" cy="4422239"/>
          </a:xfrm>
        </p:grpSpPr>
        <p:grpSp>
          <p:nvGrpSpPr>
            <p:cNvPr id="28" name="Group 27"/>
            <p:cNvGrpSpPr/>
            <p:nvPr/>
          </p:nvGrpSpPr>
          <p:grpSpPr>
            <a:xfrm>
              <a:off x="4339293" y="1813185"/>
              <a:ext cx="3695979" cy="4110676"/>
              <a:chOff x="4339293" y="1813185"/>
              <a:chExt cx="3695979" cy="4110676"/>
            </a:xfrm>
          </p:grpSpPr>
          <p:pic>
            <p:nvPicPr>
              <p:cNvPr id="30"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543" y="1813185"/>
                <a:ext cx="2600043" cy="329321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a:grpSpLocks noChangeAspect="1"/>
              </p:cNvGrpSpPr>
              <p:nvPr/>
            </p:nvGrpSpPr>
            <p:grpSpPr>
              <a:xfrm>
                <a:off x="4339293" y="5131825"/>
                <a:ext cx="3695979" cy="792036"/>
                <a:chOff x="6411431" y="2665128"/>
                <a:chExt cx="2616016" cy="560602"/>
              </a:xfrm>
            </p:grpSpPr>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431" y="2869000"/>
                  <a:ext cx="2616016" cy="356730"/>
                </a:xfrm>
                <a:prstGeom prst="rect">
                  <a:avLst/>
                </a:prstGeom>
              </p:spPr>
            </p:pic>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881242" y="2665128"/>
                  <a:ext cx="1731744" cy="254807"/>
                </a:xfrm>
                <a:prstGeom prst="rect">
                  <a:avLst/>
                </a:prstGeom>
              </p:spPr>
            </p:pic>
          </p:grpSp>
        </p:grpSp>
        <p:sp>
          <p:nvSpPr>
            <p:cNvPr id="29" name="section">
              <a:extLst>
                <a:ext uri="{FF2B5EF4-FFF2-40B4-BE49-F238E27FC236}">
                  <a16:creationId xmlns:a16="http://schemas.microsoft.com/office/drawing/2014/main" id="{92D654BD-E62F-3349-82E1-CE0B6F385C7E}"/>
                </a:ext>
              </a:extLst>
            </p:cNvPr>
            <p:cNvSpPr/>
            <p:nvPr/>
          </p:nvSpPr>
          <p:spPr>
            <a:xfrm>
              <a:off x="5334691" y="5835314"/>
              <a:ext cx="1620916" cy="400110"/>
            </a:xfrm>
            <a:prstGeom prst="rect">
              <a:avLst/>
            </a:prstGeom>
          </p:spPr>
          <p:txBody>
            <a:bodyPr wrap="square">
              <a:spAutoFit/>
            </a:bodyPr>
            <a:lstStyle/>
            <a:p>
              <a:pPr algn="ctr"/>
              <a:r>
                <a:rPr lang="en-CA" sz="2000" b="1" dirty="0">
                  <a:latin typeface="Arial" panose="020B0604020202020204" pitchFamily="34" charset="0"/>
                  <a:cs typeface="Arial" panose="020B0604020202020204" pitchFamily="34" charset="0"/>
                </a:rPr>
                <a:t> s</a:t>
              </a:r>
              <a:r>
                <a:rPr lang="en-CA" sz="2000" b="1" dirty="0" smtClean="0">
                  <a:latin typeface="Arial" panose="020B0604020202020204" pitchFamily="34" charset="0"/>
                  <a:cs typeface="Arial" panose="020B0604020202020204" pitchFamily="34" charset="0"/>
                </a:rPr>
                <a:t>.</a:t>
              </a:r>
              <a:r>
                <a:rPr lang="en-CA" sz="2000" b="1" dirty="0" smtClean="0">
                  <a:latin typeface="Times New Roman" panose="02020603050405020304" pitchFamily="18" charset="0"/>
                  <a:cs typeface="Times New Roman" panose="02020603050405020304" pitchFamily="18" charset="0"/>
                </a:rPr>
                <a:t> </a:t>
              </a:r>
              <a:r>
                <a:rPr lang="en-CA" sz="2000" b="1" dirty="0" smtClean="0">
                  <a:latin typeface="Arial" panose="020B0604020202020204" pitchFamily="34" charset="0"/>
                  <a:cs typeface="Arial" panose="020B0604020202020204" pitchFamily="34" charset="0"/>
                </a:rPr>
                <a:t>41</a:t>
              </a:r>
              <a:endParaRPr lang="en-US" sz="2000" dirty="0"/>
            </a:p>
          </p:txBody>
        </p:sp>
      </p:grpSp>
      <p:pic>
        <p:nvPicPr>
          <p:cNvPr id="11" name="Picture 10" descr="A close up of a logo&#10;&#10;Description automatically generated">
            <a:extLst>
              <a:ext uri="{FF2B5EF4-FFF2-40B4-BE49-F238E27FC236}">
                <a16:creationId xmlns:a16="http://schemas.microsoft.com/office/drawing/2014/main" id="{13D52144-B0DC-7542-8D79-6F4E668D38FB}"/>
              </a:ext>
            </a:extLst>
          </p:cNvPr>
          <p:cNvPicPr>
            <a:picLocks noChangeAspect="1"/>
          </p:cNvPicPr>
          <p:nvPr/>
        </p:nvPicPr>
        <p:blipFill rotWithShape="1">
          <a:blip r:embed="rId7"/>
          <a:srcRect b="16423"/>
          <a:stretch/>
        </p:blipFill>
        <p:spPr>
          <a:xfrm>
            <a:off x="1978854" y="3813809"/>
            <a:ext cx="3015097" cy="2519935"/>
          </a:xfrm>
          <a:prstGeom prst="rect">
            <a:avLst/>
          </a:prstGeom>
        </p:spPr>
      </p:pic>
      <p:pic>
        <p:nvPicPr>
          <p:cNvPr id="12" name="Picture 11">
            <a:extLst>
              <a:ext uri="{FF2B5EF4-FFF2-40B4-BE49-F238E27FC236}">
                <a16:creationId xmlns:a16="http://schemas.microsoft.com/office/drawing/2014/main" id="{5C02F781-FDCC-5F43-A64E-14A4DC0CAD0F}"/>
              </a:ext>
            </a:extLst>
          </p:cNvPr>
          <p:cNvPicPr>
            <a:picLocks noChangeAspect="1"/>
          </p:cNvPicPr>
          <p:nvPr/>
        </p:nvPicPr>
        <p:blipFill>
          <a:blip r:embed="rId8"/>
          <a:stretch>
            <a:fillRect/>
          </a:stretch>
        </p:blipFill>
        <p:spPr>
          <a:xfrm rot="363639">
            <a:off x="2064630" y="3652004"/>
            <a:ext cx="2843543" cy="2843543"/>
          </a:xfrm>
          <a:prstGeom prst="rect">
            <a:avLst/>
          </a:prstGeom>
          <a:noFill/>
        </p:spPr>
      </p:pic>
      <p:pic>
        <p:nvPicPr>
          <p:cNvPr id="14" name="circumvent" descr="A close up of a logo&#10;&#10;Description automatically generated">
            <a:extLst>
              <a:ext uri="{FF2B5EF4-FFF2-40B4-BE49-F238E27FC236}">
                <a16:creationId xmlns:a16="http://schemas.microsoft.com/office/drawing/2014/main" id="{B326FA1B-71FF-764E-A28F-D7C64C642A16}"/>
              </a:ext>
            </a:extLst>
          </p:cNvPr>
          <p:cNvPicPr>
            <a:picLocks noChangeAspect="1"/>
          </p:cNvPicPr>
          <p:nvPr/>
        </p:nvPicPr>
        <p:blipFill>
          <a:blip r:embed="rId9"/>
          <a:stretch>
            <a:fillRect/>
          </a:stretch>
        </p:blipFill>
        <p:spPr>
          <a:xfrm>
            <a:off x="5922940" y="3439159"/>
            <a:ext cx="4947132" cy="3058977"/>
          </a:xfrm>
          <a:prstGeom prst="rect">
            <a:avLst/>
          </a:prstGeom>
        </p:spPr>
      </p:pic>
      <p:pic>
        <p:nvPicPr>
          <p:cNvPr id="16" name="Picture 15">
            <a:extLst>
              <a:ext uri="{FF2B5EF4-FFF2-40B4-BE49-F238E27FC236}">
                <a16:creationId xmlns:a16="http://schemas.microsoft.com/office/drawing/2014/main" id="{A8D788C9-FD0B-3443-BA2B-990AA02DC620}"/>
              </a:ext>
            </a:extLst>
          </p:cNvPr>
          <p:cNvPicPr>
            <a:picLocks noChangeAspect="1"/>
          </p:cNvPicPr>
          <p:nvPr/>
        </p:nvPicPr>
        <p:blipFill>
          <a:blip r:embed="rId8"/>
          <a:stretch>
            <a:fillRect/>
          </a:stretch>
        </p:blipFill>
        <p:spPr>
          <a:xfrm rot="363639">
            <a:off x="6867094" y="3652003"/>
            <a:ext cx="2843543" cy="2843543"/>
          </a:xfrm>
          <a:prstGeom prst="rect">
            <a:avLst/>
          </a:prstGeom>
          <a:noFill/>
        </p:spPr>
      </p:pic>
      <p:sp>
        <p:nvSpPr>
          <p:cNvPr id="4" name="Title 3">
            <a:extLst>
              <a:ext uri="{FF2B5EF4-FFF2-40B4-BE49-F238E27FC236}">
                <a16:creationId xmlns:a16="http://schemas.microsoft.com/office/drawing/2014/main" id="{34C343A5-EC9C-B047-B890-0A13E84A258D}"/>
              </a:ext>
            </a:extLst>
          </p:cNvPr>
          <p:cNvSpPr>
            <a:spLocks noGrp="1"/>
          </p:cNvSpPr>
          <p:nvPr>
            <p:ph type="title"/>
          </p:nvPr>
        </p:nvSpPr>
        <p:spPr/>
        <p:txBody>
          <a:bodyPr/>
          <a:lstStyle/>
          <a:p>
            <a:r>
              <a:rPr lang="en-US" dirty="0"/>
              <a:t>DEFINING TPMs</a:t>
            </a:r>
          </a:p>
        </p:txBody>
      </p:sp>
      <p:pic>
        <p:nvPicPr>
          <p:cNvPr id="9" name="Picture 8" descr="A close up of a logo&#10;&#10;Description automatically generated">
            <a:extLst>
              <a:ext uri="{FF2B5EF4-FFF2-40B4-BE49-F238E27FC236}">
                <a16:creationId xmlns:a16="http://schemas.microsoft.com/office/drawing/2014/main" id="{B9576599-B81B-7E43-8C95-32DA732804A4}"/>
              </a:ext>
            </a:extLst>
          </p:cNvPr>
          <p:cNvPicPr>
            <a:picLocks noChangeAspect="1"/>
          </p:cNvPicPr>
          <p:nvPr/>
        </p:nvPicPr>
        <p:blipFill rotWithShape="1">
          <a:blip r:embed="rId10"/>
          <a:srcRect b="14147"/>
          <a:stretch/>
        </p:blipFill>
        <p:spPr>
          <a:xfrm>
            <a:off x="5797041" y="2917189"/>
            <a:ext cx="4865243" cy="4176989"/>
          </a:xfrm>
          <a:prstGeom prst="rect">
            <a:avLst/>
          </a:prstGeom>
        </p:spPr>
      </p:pic>
      <p:pic>
        <p:nvPicPr>
          <p:cNvPr id="10" name="Picture 9" descr="A picture containing blue, sign, stop, sitting&#10;&#10;Description automatically generated">
            <a:extLst>
              <a:ext uri="{FF2B5EF4-FFF2-40B4-BE49-F238E27FC236}">
                <a16:creationId xmlns:a16="http://schemas.microsoft.com/office/drawing/2014/main" id="{0290818C-EEFD-4746-9465-B29EEE75C708}"/>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3486401" y="1709981"/>
            <a:ext cx="5219194" cy="1581150"/>
          </a:xfrm>
          <a:prstGeom prst="rect">
            <a:avLst/>
          </a:prstGeom>
        </p:spPr>
      </p:pic>
      <p:sp>
        <p:nvSpPr>
          <p:cNvPr id="15" name="TextBox 14">
            <a:extLst>
              <a:ext uri="{FF2B5EF4-FFF2-40B4-BE49-F238E27FC236}">
                <a16:creationId xmlns:a16="http://schemas.microsoft.com/office/drawing/2014/main" id="{325C45F8-D62C-FF41-B5AD-1A61B123182F}"/>
              </a:ext>
            </a:extLst>
          </p:cNvPr>
          <p:cNvSpPr txBox="1"/>
          <p:nvPr/>
        </p:nvSpPr>
        <p:spPr>
          <a:xfrm>
            <a:off x="7721598" y="4473609"/>
            <a:ext cx="1134533" cy="1200329"/>
          </a:xfrm>
          <a:prstGeom prst="rect">
            <a:avLst/>
          </a:prstGeom>
          <a:noFill/>
        </p:spPr>
        <p:txBody>
          <a:bodyPr wrap="square" rtlCol="0">
            <a:spAutoFit/>
          </a:bodyPr>
          <a:lstStyle/>
          <a:p>
            <a:pPr algn="ctr"/>
            <a:r>
              <a:rPr lang="en-US" sz="7200" b="1" dirty="0"/>
              <a:t>?</a:t>
            </a:r>
          </a:p>
        </p:txBody>
      </p:sp>
      <p:pic>
        <p:nvPicPr>
          <p:cNvPr id="17" name="Picture 16" descr="A close up of a logo&#10;&#10;Description automatically generated">
            <a:extLst>
              <a:ext uri="{FF2B5EF4-FFF2-40B4-BE49-F238E27FC236}">
                <a16:creationId xmlns:a16="http://schemas.microsoft.com/office/drawing/2014/main" id="{707FA92F-5C0B-234C-BA0B-7FB04890AF07}"/>
              </a:ext>
            </a:extLst>
          </p:cNvPr>
          <p:cNvPicPr>
            <a:picLocks noChangeAspect="1"/>
          </p:cNvPicPr>
          <p:nvPr/>
        </p:nvPicPr>
        <p:blipFill rotWithShape="1">
          <a:blip r:embed="rId7"/>
          <a:srcRect b="16423"/>
          <a:stretch/>
        </p:blipFill>
        <p:spPr>
          <a:xfrm>
            <a:off x="5066964" y="3682153"/>
            <a:ext cx="1153151" cy="963772"/>
          </a:xfrm>
          <a:prstGeom prst="rect">
            <a:avLst/>
          </a:prstGeom>
        </p:spPr>
      </p:pic>
      <p:pic>
        <p:nvPicPr>
          <p:cNvPr id="18" name="Picture 17" descr="A close up of a logo&#10;&#10;Description automatically generated">
            <a:extLst>
              <a:ext uri="{FF2B5EF4-FFF2-40B4-BE49-F238E27FC236}">
                <a16:creationId xmlns:a16="http://schemas.microsoft.com/office/drawing/2014/main" id="{05C9DB6C-7854-F24B-A73B-7363D2234D54}"/>
              </a:ext>
            </a:extLst>
          </p:cNvPr>
          <p:cNvPicPr>
            <a:picLocks noChangeAspect="1"/>
          </p:cNvPicPr>
          <p:nvPr/>
        </p:nvPicPr>
        <p:blipFill rotWithShape="1">
          <a:blip r:embed="rId7"/>
          <a:srcRect b="16423"/>
          <a:stretch/>
        </p:blipFill>
        <p:spPr>
          <a:xfrm>
            <a:off x="5066964" y="4656084"/>
            <a:ext cx="1153151" cy="963772"/>
          </a:xfrm>
          <a:prstGeom prst="rect">
            <a:avLst/>
          </a:prstGeom>
        </p:spPr>
      </p:pic>
      <p:pic>
        <p:nvPicPr>
          <p:cNvPr id="19" name="Picture 18" descr="A close up of a logo&#10;&#10;Description automatically generated">
            <a:extLst>
              <a:ext uri="{FF2B5EF4-FFF2-40B4-BE49-F238E27FC236}">
                <a16:creationId xmlns:a16="http://schemas.microsoft.com/office/drawing/2014/main" id="{041A8650-C96B-1548-8327-1A40D52B8FCA}"/>
              </a:ext>
            </a:extLst>
          </p:cNvPr>
          <p:cNvPicPr>
            <a:picLocks noChangeAspect="1"/>
          </p:cNvPicPr>
          <p:nvPr/>
        </p:nvPicPr>
        <p:blipFill rotWithShape="1">
          <a:blip r:embed="rId7"/>
          <a:srcRect b="16423"/>
          <a:stretch/>
        </p:blipFill>
        <p:spPr>
          <a:xfrm>
            <a:off x="5066963" y="5630015"/>
            <a:ext cx="1153151" cy="963772"/>
          </a:xfrm>
          <a:prstGeom prst="rect">
            <a:avLst/>
          </a:prstGeom>
        </p:spPr>
      </p:pic>
      <p:sp>
        <p:nvSpPr>
          <p:cNvPr id="8" name="TextBox 7">
            <a:extLst>
              <a:ext uri="{FF2B5EF4-FFF2-40B4-BE49-F238E27FC236}">
                <a16:creationId xmlns:a16="http://schemas.microsoft.com/office/drawing/2014/main" id="{4723A631-7511-084F-B74E-A0E158463D07}"/>
              </a:ext>
            </a:extLst>
          </p:cNvPr>
          <p:cNvSpPr txBox="1"/>
          <p:nvPr/>
        </p:nvSpPr>
        <p:spPr>
          <a:xfrm>
            <a:off x="5668161" y="2119268"/>
            <a:ext cx="6320641" cy="523220"/>
          </a:xfrm>
          <a:prstGeom prst="rect">
            <a:avLst/>
          </a:prstGeom>
          <a:noFill/>
        </p:spPr>
        <p:txBody>
          <a:bodyPr wrap="square" rtlCol="0">
            <a:spAutoFit/>
          </a:bodyPr>
          <a:lstStyle/>
          <a:p>
            <a:r>
              <a:rPr lang="en-US" sz="2800" dirty="0"/>
              <a:t>TPMs = Any effective technology</a:t>
            </a:r>
          </a:p>
        </p:txBody>
      </p:sp>
    </p:spTree>
    <p:extLst>
      <p:ext uri="{BB962C8B-B14F-4D97-AF65-F5344CB8AC3E}">
        <p14:creationId xmlns:p14="http://schemas.microsoft.com/office/powerpoint/2010/main" val="21219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1000" fill="hold"/>
                                        <p:tgtEl>
                                          <p:spTgt spid="16"/>
                                        </p:tgtEl>
                                        <p:attrNameLst>
                                          <p:attrName>ppt_w</p:attrName>
                                        </p:attrNameLst>
                                      </p:cBhvr>
                                      <p:tavLst>
                                        <p:tav tm="0">
                                          <p:val>
                                            <p:fltVal val="0"/>
                                          </p:val>
                                        </p:tav>
                                        <p:tav tm="100000">
                                          <p:val>
                                            <p:strVal val="#ppt_w"/>
                                          </p:val>
                                        </p:tav>
                                      </p:tavLst>
                                    </p:anim>
                                    <p:anim calcmode="lin" valueType="num">
                                      <p:cBhvr>
                                        <p:cTn id="65" dur="1000" fill="hold"/>
                                        <p:tgtEl>
                                          <p:spTgt spid="16"/>
                                        </p:tgtEl>
                                        <p:attrNameLst>
                                          <p:attrName>ppt_h</p:attrName>
                                        </p:attrNameLst>
                                      </p:cBhvr>
                                      <p:tavLst>
                                        <p:tav tm="0">
                                          <p:val>
                                            <p:fltVal val="0"/>
                                          </p:val>
                                        </p:tav>
                                        <p:tav tm="100000">
                                          <p:val>
                                            <p:strVal val="#ppt_h"/>
                                          </p:val>
                                        </p:tav>
                                      </p:tavLst>
                                    </p:anim>
                                    <p:anim calcmode="lin" valueType="num">
                                      <p:cBhvr>
                                        <p:cTn id="66" dur="1000" fill="hold"/>
                                        <p:tgtEl>
                                          <p:spTgt spid="16"/>
                                        </p:tgtEl>
                                        <p:attrNameLst>
                                          <p:attrName>style.rotation</p:attrName>
                                        </p:attrNameLst>
                                      </p:cBhvr>
                                      <p:tavLst>
                                        <p:tav tm="0">
                                          <p:val>
                                            <p:fltVal val="90"/>
                                          </p:val>
                                        </p:tav>
                                        <p:tav tm="100000">
                                          <p:val>
                                            <p:fltVal val="0"/>
                                          </p:val>
                                        </p:tav>
                                      </p:tavLst>
                                    </p:anim>
                                    <p:animEffect transition="in" filter="fade">
                                      <p:cBhvr>
                                        <p:cTn id="67" dur="1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0" presetClass="path" presetSubtype="0" accel="50000" decel="50000" fill="hold" nodeType="withEffect">
                                  <p:stCondLst>
                                    <p:cond delay="0"/>
                                  </p:stCondLst>
                                  <p:childTnLst>
                                    <p:animMotion origin="layout" path="M -6.25E-7 -0.00047 L -0.17695 0.13263 " pathEditMode="relative" ptsTypes="AA">
                                      <p:cBhvr>
                                        <p:cTn id="76" dur="1000" spd="-100000" fill="hold"/>
                                        <p:tgtEl>
                                          <p:spTgt spid="17"/>
                                        </p:tgtEl>
                                        <p:attrNameLst>
                                          <p:attrName>ppt_x</p:attrName>
                                          <p:attrName>ppt_y</p:attrName>
                                        </p:attrNameLst>
                                      </p:cBhvr>
                                    </p:animMotion>
                                  </p:childTnLst>
                                </p:cTn>
                              </p:par>
                            </p:childTnLst>
                          </p:cTn>
                        </p:par>
                        <p:par>
                          <p:cTn id="77" fill="hold">
                            <p:stCondLst>
                              <p:cond delay="1000"/>
                            </p:stCondLst>
                            <p:childTnLst>
                              <p:par>
                                <p:cTn id="78" presetID="53" presetClass="entr" presetSubtype="16"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par>
                                <p:cTn id="83" presetID="0" presetClass="path" presetSubtype="0" accel="50000" decel="50000" fill="hold" nodeType="withEffect">
                                  <p:stCondLst>
                                    <p:cond delay="0"/>
                                  </p:stCondLst>
                                  <p:childTnLst>
                                    <p:animMotion origin="layout" path="M 0.00052 0.00093 L -0.17695 0.00093 " pathEditMode="relative" ptsTypes="AA">
                                      <p:cBhvr>
                                        <p:cTn id="84" dur="1000" spd="-100000" fill="hold"/>
                                        <p:tgtEl>
                                          <p:spTgt spid="18"/>
                                        </p:tgtEl>
                                        <p:attrNameLst>
                                          <p:attrName>ppt_x</p:attrName>
                                          <p:attrName>ppt_y</p:attrName>
                                        </p:attrNameLst>
                                      </p:cBhvr>
                                    </p:animMotion>
                                  </p:childTnLst>
                                </p:cTn>
                              </p:par>
                            </p:childTnLst>
                          </p:cTn>
                        </p:par>
                        <p:par>
                          <p:cTn id="85" fill="hold">
                            <p:stCondLst>
                              <p:cond delay="2000"/>
                            </p:stCondLst>
                            <p:childTnLst>
                              <p:par>
                                <p:cTn id="86" presetID="53" presetClass="entr" presetSubtype="16"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500" fill="hold"/>
                                        <p:tgtEl>
                                          <p:spTgt spid="19"/>
                                        </p:tgtEl>
                                        <p:attrNameLst>
                                          <p:attrName>ppt_w</p:attrName>
                                        </p:attrNameLst>
                                      </p:cBhvr>
                                      <p:tavLst>
                                        <p:tav tm="0">
                                          <p:val>
                                            <p:fltVal val="0"/>
                                          </p:val>
                                        </p:tav>
                                        <p:tav tm="100000">
                                          <p:val>
                                            <p:strVal val="#ppt_w"/>
                                          </p:val>
                                        </p:tav>
                                      </p:tavLst>
                                    </p:anim>
                                    <p:anim calcmode="lin" valueType="num">
                                      <p:cBhvr>
                                        <p:cTn id="89" dur="500" fill="hold"/>
                                        <p:tgtEl>
                                          <p:spTgt spid="19"/>
                                        </p:tgtEl>
                                        <p:attrNameLst>
                                          <p:attrName>ppt_h</p:attrName>
                                        </p:attrNameLst>
                                      </p:cBhvr>
                                      <p:tavLst>
                                        <p:tav tm="0">
                                          <p:val>
                                            <p:fltVal val="0"/>
                                          </p:val>
                                        </p:tav>
                                        <p:tav tm="100000">
                                          <p:val>
                                            <p:strVal val="#ppt_h"/>
                                          </p:val>
                                        </p:tav>
                                      </p:tavLst>
                                    </p:anim>
                                    <p:animEffect transition="in" filter="fade">
                                      <p:cBhvr>
                                        <p:cTn id="90" dur="500"/>
                                        <p:tgtEl>
                                          <p:spTgt spid="19"/>
                                        </p:tgtEl>
                                      </p:cBhvr>
                                    </p:animEffect>
                                  </p:childTnLst>
                                </p:cTn>
                              </p:par>
                              <p:par>
                                <p:cTn id="91" presetID="42" presetClass="path" presetSubtype="0" accel="50000" decel="50000" fill="hold" nodeType="withEffect">
                                  <p:stCondLst>
                                    <p:cond delay="0"/>
                                  </p:stCondLst>
                                  <p:childTnLst>
                                    <p:animMotion origin="layout" path="M -6.25E-7 -3.7037E-6 L -0.17695 -0.14051 " pathEditMode="relative" rAng="0" ptsTypes="AA">
                                      <p:cBhvr>
                                        <p:cTn id="92" dur="1000" spd="-100000" fill="hold"/>
                                        <p:tgtEl>
                                          <p:spTgt spid="19"/>
                                        </p:tgtEl>
                                        <p:attrNameLst>
                                          <p:attrName>ppt_x</p:attrName>
                                          <p:attrName>ppt_y</p:attrName>
                                        </p:attrNameLst>
                                      </p:cBhvr>
                                      <p:rCtr x="-8854"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drawing, red&#10;&#10;Description automatically generated">
            <a:extLst>
              <a:ext uri="{FF2B5EF4-FFF2-40B4-BE49-F238E27FC236}">
                <a16:creationId xmlns:a16="http://schemas.microsoft.com/office/drawing/2014/main" id="{CF9545B0-B756-824E-B657-1837EC9D2086}"/>
              </a:ext>
            </a:extLst>
          </p:cNvPr>
          <p:cNvPicPr>
            <a:picLocks noChangeAspect="1"/>
          </p:cNvPicPr>
          <p:nvPr/>
        </p:nvPicPr>
        <p:blipFill>
          <a:blip r:embed="rId3"/>
          <a:stretch>
            <a:fillRect/>
          </a:stretch>
        </p:blipFill>
        <p:spPr>
          <a:xfrm>
            <a:off x="6602927" y="2638425"/>
            <a:ext cx="4750873" cy="1581150"/>
          </a:xfrm>
          <a:prstGeom prst="rect">
            <a:avLst/>
          </a:prstGeom>
        </p:spPr>
      </p:pic>
      <p:grpSp>
        <p:nvGrpSpPr>
          <p:cNvPr id="28" name="Group 27"/>
          <p:cNvGrpSpPr/>
          <p:nvPr/>
        </p:nvGrpSpPr>
        <p:grpSpPr>
          <a:xfrm>
            <a:off x="5481816" y="1926745"/>
            <a:ext cx="3695979" cy="4422239"/>
            <a:chOff x="4339293" y="1813185"/>
            <a:chExt cx="3695979" cy="4422239"/>
          </a:xfrm>
        </p:grpSpPr>
        <p:grpSp>
          <p:nvGrpSpPr>
            <p:cNvPr id="35" name="Group 34"/>
            <p:cNvGrpSpPr/>
            <p:nvPr/>
          </p:nvGrpSpPr>
          <p:grpSpPr>
            <a:xfrm>
              <a:off x="4339293" y="1813185"/>
              <a:ext cx="3695979" cy="4110676"/>
              <a:chOff x="4339293" y="1813185"/>
              <a:chExt cx="3695979" cy="4110676"/>
            </a:xfrm>
          </p:grpSpPr>
          <p:pic>
            <p:nvPicPr>
              <p:cNvPr id="38" name="Picture 2" descr="Image result for canada coat of arm">
                <a:extLst>
                  <a:ext uri="{FF2B5EF4-FFF2-40B4-BE49-F238E27FC236}">
                    <a16:creationId xmlns:a16="http://schemas.microsoft.com/office/drawing/2014/main" id="{B437FE9A-FE50-6248-A64C-7CE5D0977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543" y="1813185"/>
                <a:ext cx="2600043" cy="329321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p:cNvGrpSpPr>
                <a:grpSpLocks noChangeAspect="1"/>
              </p:cNvGrpSpPr>
              <p:nvPr/>
            </p:nvGrpSpPr>
            <p:grpSpPr>
              <a:xfrm>
                <a:off x="4339293" y="5131825"/>
                <a:ext cx="3695979" cy="792036"/>
                <a:chOff x="6411431" y="2665128"/>
                <a:chExt cx="2616016" cy="560602"/>
              </a:xfrm>
            </p:grpSpPr>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431" y="2869000"/>
                  <a:ext cx="2616016" cy="356730"/>
                </a:xfrm>
                <a:prstGeom prst="rect">
                  <a:avLst/>
                </a:prstGeom>
              </p:spPr>
            </p:pic>
            <p:pic>
              <p:nvPicPr>
                <p:cNvPr id="42" name="Picture 41"/>
                <p:cNvPicPr>
                  <a:picLocks noChangeAspect="1"/>
                </p:cNvPicPr>
                <p:nvPr/>
              </p:nvPicPr>
              <p:blipFill>
                <a:blip r:embed="rId6">
                  <a:extLst>
                    <a:ext uri="{BEBA8EAE-BF5A-486C-A8C5-ECC9F3942E4B}">
                      <a14:imgProps xmlns:a14="http://schemas.microsoft.com/office/drawing/2010/main">
                        <a14:imgLayer r:embed="rId7">
                          <a14:imgEffect>
                            <a14:artisticPhotocopy/>
                          </a14:imgEffect>
                          <a14:imgEffect>
                            <a14:saturation sat="120000"/>
                          </a14:imgEffect>
                        </a14:imgLayer>
                      </a14:imgProps>
                    </a:ext>
                    <a:ext uri="{28A0092B-C50C-407E-A947-70E740481C1C}">
                      <a14:useLocalDpi xmlns:a14="http://schemas.microsoft.com/office/drawing/2010/main" val="0"/>
                    </a:ext>
                  </a:extLst>
                </a:blip>
                <a:stretch>
                  <a:fillRect/>
                </a:stretch>
              </p:blipFill>
              <p:spPr>
                <a:xfrm>
                  <a:off x="6881242" y="2665128"/>
                  <a:ext cx="1731744" cy="254807"/>
                </a:xfrm>
                <a:prstGeom prst="rect">
                  <a:avLst/>
                </a:prstGeom>
              </p:spPr>
            </p:pic>
          </p:grpSp>
        </p:grpSp>
        <p:sp>
          <p:nvSpPr>
            <p:cNvPr id="36" name="section">
              <a:extLst>
                <a:ext uri="{FF2B5EF4-FFF2-40B4-BE49-F238E27FC236}">
                  <a16:creationId xmlns:a16="http://schemas.microsoft.com/office/drawing/2014/main" id="{92D654BD-E62F-3349-82E1-CE0B6F385C7E}"/>
                </a:ext>
              </a:extLst>
            </p:cNvPr>
            <p:cNvSpPr/>
            <p:nvPr/>
          </p:nvSpPr>
          <p:spPr>
            <a:xfrm>
              <a:off x="5334691" y="5835314"/>
              <a:ext cx="1620916" cy="400110"/>
            </a:xfrm>
            <a:prstGeom prst="rect">
              <a:avLst/>
            </a:prstGeom>
          </p:spPr>
          <p:txBody>
            <a:bodyPr wrap="square">
              <a:spAutoFit/>
            </a:bodyPr>
            <a:lstStyle/>
            <a:p>
              <a:pPr algn="ctr"/>
              <a:r>
                <a:rPr lang="en-CA" sz="2000" b="1" dirty="0">
                  <a:latin typeface="Arial" panose="020B0604020202020204" pitchFamily="34" charset="0"/>
                  <a:cs typeface="Arial" panose="020B0604020202020204" pitchFamily="34" charset="0"/>
                </a:rPr>
                <a:t> s</a:t>
              </a:r>
              <a:r>
                <a:rPr lang="en-CA" sz="2000" b="1" dirty="0" smtClean="0">
                  <a:latin typeface="Arial" panose="020B0604020202020204" pitchFamily="34" charset="0"/>
                  <a:cs typeface="Arial" panose="020B0604020202020204" pitchFamily="34" charset="0"/>
                </a:rPr>
                <a:t>.</a:t>
              </a:r>
              <a:r>
                <a:rPr lang="en-CA" sz="2000" b="1" dirty="0" smtClean="0">
                  <a:latin typeface="Times New Roman" panose="02020603050405020304" pitchFamily="18" charset="0"/>
                  <a:cs typeface="Times New Roman" panose="02020603050405020304" pitchFamily="18" charset="0"/>
                </a:rPr>
                <a:t> </a:t>
              </a:r>
              <a:r>
                <a:rPr lang="en-CA" sz="2000" b="1" dirty="0" smtClean="0">
                  <a:latin typeface="Arial" panose="020B0604020202020204" pitchFamily="34" charset="0"/>
                  <a:cs typeface="Arial" panose="020B0604020202020204" pitchFamily="34" charset="0"/>
                </a:rPr>
                <a:t>41</a:t>
              </a:r>
              <a:endParaRPr lang="en-US" sz="2000" dirty="0"/>
            </a:p>
          </p:txBody>
        </p:sp>
      </p:grpSp>
      <p:pic>
        <p:nvPicPr>
          <p:cNvPr id="37" name="Picture 36" descr="A close up of a logo&#10;&#10;Description automatically generated">
            <a:extLst>
              <a:ext uri="{FF2B5EF4-FFF2-40B4-BE49-F238E27FC236}">
                <a16:creationId xmlns:a16="http://schemas.microsoft.com/office/drawing/2014/main" id="{29416FE0-B1C5-7C4E-BFDC-D26274AD407F}"/>
              </a:ext>
            </a:extLst>
          </p:cNvPr>
          <p:cNvPicPr>
            <a:picLocks noChangeAspect="1"/>
          </p:cNvPicPr>
          <p:nvPr/>
        </p:nvPicPr>
        <p:blipFill rotWithShape="1">
          <a:blip r:embed="rId8">
            <a:duotone>
              <a:schemeClr val="accent4">
                <a:shade val="45000"/>
                <a:satMod val="135000"/>
              </a:schemeClr>
              <a:prstClr val="white"/>
            </a:duotone>
          </a:blip>
          <a:srcRect b="12839"/>
          <a:stretch/>
        </p:blipFill>
        <p:spPr>
          <a:xfrm>
            <a:off x="8232016" y="1795501"/>
            <a:ext cx="1492691" cy="1301037"/>
          </a:xfrm>
          <a:prstGeom prst="rect">
            <a:avLst/>
          </a:prstGeom>
        </p:spPr>
      </p:pic>
      <p:sp>
        <p:nvSpPr>
          <p:cNvPr id="4" name="Title 3">
            <a:extLst>
              <a:ext uri="{FF2B5EF4-FFF2-40B4-BE49-F238E27FC236}">
                <a16:creationId xmlns:a16="http://schemas.microsoft.com/office/drawing/2014/main" id="{6AA2823A-4828-9144-A2CB-C3EDFEF15EC0}"/>
              </a:ext>
            </a:extLst>
          </p:cNvPr>
          <p:cNvSpPr>
            <a:spLocks noGrp="1"/>
          </p:cNvSpPr>
          <p:nvPr>
            <p:ph type="title"/>
          </p:nvPr>
        </p:nvSpPr>
        <p:spPr/>
        <p:txBody>
          <a:bodyPr/>
          <a:lstStyle/>
          <a:p>
            <a:r>
              <a:rPr lang="en-US" dirty="0"/>
              <a:t>COURT DECISION</a:t>
            </a:r>
          </a:p>
        </p:txBody>
      </p:sp>
      <p:pic>
        <p:nvPicPr>
          <p:cNvPr id="6" name="Picture 5" descr="A picture containing cake, table, yellow, cup&#10;&#10;Description automatically generated">
            <a:extLst>
              <a:ext uri="{FF2B5EF4-FFF2-40B4-BE49-F238E27FC236}">
                <a16:creationId xmlns:a16="http://schemas.microsoft.com/office/drawing/2014/main" id="{0111ED26-09DD-354B-8CDB-3F8F2A418DCA}"/>
              </a:ext>
            </a:extLst>
          </p:cNvPr>
          <p:cNvPicPr>
            <a:picLocks noChangeAspect="1"/>
          </p:cNvPicPr>
          <p:nvPr/>
        </p:nvPicPr>
        <p:blipFill>
          <a:blip r:embed="rId9"/>
          <a:stretch>
            <a:fillRect/>
          </a:stretch>
        </p:blipFill>
        <p:spPr>
          <a:xfrm>
            <a:off x="786891" y="1710266"/>
            <a:ext cx="3768782" cy="4120109"/>
          </a:xfrm>
          <a:prstGeom prst="rect">
            <a:avLst/>
          </a:prstGeom>
        </p:spPr>
      </p:pic>
      <p:sp>
        <p:nvSpPr>
          <p:cNvPr id="7" name="TextBox 6">
            <a:extLst>
              <a:ext uri="{FF2B5EF4-FFF2-40B4-BE49-F238E27FC236}">
                <a16:creationId xmlns:a16="http://schemas.microsoft.com/office/drawing/2014/main" id="{9C8AC52E-282B-9843-9BFB-E5E579CC4690}"/>
              </a:ext>
            </a:extLst>
          </p:cNvPr>
          <p:cNvSpPr txBox="1"/>
          <p:nvPr/>
        </p:nvSpPr>
        <p:spPr>
          <a:xfrm>
            <a:off x="4952395" y="2436040"/>
            <a:ext cx="5842000" cy="400110"/>
          </a:xfrm>
          <a:prstGeom prst="rect">
            <a:avLst/>
          </a:prstGeom>
          <a:noFill/>
        </p:spPr>
        <p:txBody>
          <a:bodyPr wrap="square" rtlCol="0">
            <a:spAutoFit/>
          </a:bodyPr>
          <a:lstStyle/>
          <a:p>
            <a:pPr marL="342900" indent="-342900">
              <a:buAutoNum type="arabicParenR"/>
            </a:pPr>
            <a:r>
              <a:rPr lang="en-US" sz="2000" dirty="0"/>
              <a:t>TPM = Any effective measure</a:t>
            </a:r>
          </a:p>
        </p:txBody>
      </p:sp>
      <p:sp>
        <p:nvSpPr>
          <p:cNvPr id="8" name="Rectangle 7">
            <a:extLst>
              <a:ext uri="{FF2B5EF4-FFF2-40B4-BE49-F238E27FC236}">
                <a16:creationId xmlns:a16="http://schemas.microsoft.com/office/drawing/2014/main" id="{35AC3BF9-86F4-FB48-88EC-E94E435D4481}"/>
              </a:ext>
            </a:extLst>
          </p:cNvPr>
          <p:cNvSpPr/>
          <p:nvPr/>
        </p:nvSpPr>
        <p:spPr>
          <a:xfrm>
            <a:off x="5304233" y="3028890"/>
            <a:ext cx="4030462" cy="707886"/>
          </a:xfrm>
          <a:prstGeom prst="rect">
            <a:avLst/>
          </a:prstGeom>
        </p:spPr>
        <p:txBody>
          <a:bodyPr wrap="none">
            <a:spAutoFit/>
          </a:bodyPr>
          <a:lstStyle/>
          <a:p>
            <a:r>
              <a:rPr lang="en-US" sz="2000" dirty="0"/>
              <a:t>Cartridges = An effective measure</a:t>
            </a:r>
          </a:p>
          <a:p>
            <a:r>
              <a:rPr lang="en-US" sz="2000" dirty="0"/>
              <a:t>(paras. 77-83)</a:t>
            </a:r>
          </a:p>
        </p:txBody>
      </p:sp>
      <p:pic>
        <p:nvPicPr>
          <p:cNvPr id="9" name="Picture 8" descr="A close up of a logo&#10;&#10;Description automatically generated">
            <a:extLst>
              <a:ext uri="{FF2B5EF4-FFF2-40B4-BE49-F238E27FC236}">
                <a16:creationId xmlns:a16="http://schemas.microsoft.com/office/drawing/2014/main" id="{CA3DE0D4-82AC-5444-87A4-A850DD1BB716}"/>
              </a:ext>
            </a:extLst>
          </p:cNvPr>
          <p:cNvPicPr>
            <a:picLocks noChangeAspect="1"/>
          </p:cNvPicPr>
          <p:nvPr/>
        </p:nvPicPr>
        <p:blipFill rotWithShape="1">
          <a:blip r:embed="rId10"/>
          <a:srcRect b="16423"/>
          <a:stretch/>
        </p:blipFill>
        <p:spPr>
          <a:xfrm>
            <a:off x="9263221" y="2012706"/>
            <a:ext cx="2378954" cy="1988264"/>
          </a:xfrm>
          <a:prstGeom prst="rect">
            <a:avLst/>
          </a:prstGeom>
        </p:spPr>
      </p:pic>
      <p:pic>
        <p:nvPicPr>
          <p:cNvPr id="11" name="Picture 10" descr="A red and white sign&#10;&#10;Description automatically generated">
            <a:extLst>
              <a:ext uri="{FF2B5EF4-FFF2-40B4-BE49-F238E27FC236}">
                <a16:creationId xmlns:a16="http://schemas.microsoft.com/office/drawing/2014/main" id="{A62322FF-10A9-8A4E-9B32-A7FDE9DD95B5}"/>
              </a:ext>
            </a:extLst>
          </p:cNvPr>
          <p:cNvPicPr>
            <a:picLocks noChangeAspect="1"/>
          </p:cNvPicPr>
          <p:nvPr/>
        </p:nvPicPr>
        <p:blipFill>
          <a:blip r:embed="rId11"/>
          <a:stretch>
            <a:fillRect/>
          </a:stretch>
        </p:blipFill>
        <p:spPr>
          <a:xfrm>
            <a:off x="8635396" y="4424304"/>
            <a:ext cx="2718404" cy="1614053"/>
          </a:xfrm>
          <a:prstGeom prst="rect">
            <a:avLst/>
          </a:prstGeom>
        </p:spPr>
      </p:pic>
      <p:sp>
        <p:nvSpPr>
          <p:cNvPr id="12" name="Rectangle 11">
            <a:extLst>
              <a:ext uri="{FF2B5EF4-FFF2-40B4-BE49-F238E27FC236}">
                <a16:creationId xmlns:a16="http://schemas.microsoft.com/office/drawing/2014/main" id="{8D3D7E88-552A-1949-9A71-4A234DEB5E76}"/>
              </a:ext>
            </a:extLst>
          </p:cNvPr>
          <p:cNvSpPr/>
          <p:nvPr/>
        </p:nvSpPr>
        <p:spPr>
          <a:xfrm>
            <a:off x="5387064" y="4429008"/>
            <a:ext cx="2554669" cy="1323439"/>
          </a:xfrm>
          <a:prstGeom prst="rect">
            <a:avLst/>
          </a:prstGeom>
        </p:spPr>
        <p:txBody>
          <a:bodyPr wrap="square">
            <a:spAutoFit/>
          </a:bodyPr>
          <a:lstStyle/>
          <a:p>
            <a:r>
              <a:rPr lang="en-US" sz="2000" dirty="0"/>
              <a:t>TPM = Transforms a </a:t>
            </a:r>
          </a:p>
          <a:p>
            <a:r>
              <a:rPr lang="en-US" sz="2000" dirty="0"/>
              <a:t>copyrighted work through encryption or other means </a:t>
            </a:r>
          </a:p>
        </p:txBody>
      </p:sp>
      <p:sp>
        <p:nvSpPr>
          <p:cNvPr id="14" name="2) with text">
            <a:extLst>
              <a:ext uri="{FF2B5EF4-FFF2-40B4-BE49-F238E27FC236}">
                <a16:creationId xmlns:a16="http://schemas.microsoft.com/office/drawing/2014/main" id="{73878CD8-8839-8343-968B-2595CFCDF350}"/>
              </a:ext>
            </a:extLst>
          </p:cNvPr>
          <p:cNvSpPr/>
          <p:nvPr/>
        </p:nvSpPr>
        <p:spPr>
          <a:xfrm>
            <a:off x="5183863" y="2121371"/>
            <a:ext cx="5585737" cy="400110"/>
          </a:xfrm>
          <a:prstGeom prst="rect">
            <a:avLst/>
          </a:prstGeom>
        </p:spPr>
        <p:txBody>
          <a:bodyPr wrap="square">
            <a:spAutoFit/>
          </a:bodyPr>
          <a:lstStyle/>
          <a:p>
            <a:r>
              <a:rPr lang="en-US" sz="2000" dirty="0"/>
              <a:t>2) Section 41: Replication = Circumvention </a:t>
            </a:r>
          </a:p>
        </p:txBody>
      </p:sp>
      <p:sp>
        <p:nvSpPr>
          <p:cNvPr id="21" name="2)">
            <a:extLst>
              <a:ext uri="{FF2B5EF4-FFF2-40B4-BE49-F238E27FC236}">
                <a16:creationId xmlns:a16="http://schemas.microsoft.com/office/drawing/2014/main" id="{1D607A73-A1C0-324B-A6EA-210FE4341789}"/>
              </a:ext>
            </a:extLst>
          </p:cNvPr>
          <p:cNvSpPr/>
          <p:nvPr/>
        </p:nvSpPr>
        <p:spPr>
          <a:xfrm>
            <a:off x="5183862" y="2121371"/>
            <a:ext cx="5585737" cy="400110"/>
          </a:xfrm>
          <a:prstGeom prst="rect">
            <a:avLst/>
          </a:prstGeom>
        </p:spPr>
        <p:txBody>
          <a:bodyPr wrap="square">
            <a:spAutoFit/>
          </a:bodyPr>
          <a:lstStyle/>
          <a:p>
            <a:r>
              <a:rPr lang="en-US" sz="2000" dirty="0"/>
              <a:t>2)</a:t>
            </a:r>
          </a:p>
        </p:txBody>
      </p:sp>
      <p:pic>
        <p:nvPicPr>
          <p:cNvPr id="22" name="Picture 21" descr="A close up of a logo&#10;&#10;Description automatically generated">
            <a:extLst>
              <a:ext uri="{FF2B5EF4-FFF2-40B4-BE49-F238E27FC236}">
                <a16:creationId xmlns:a16="http://schemas.microsoft.com/office/drawing/2014/main" id="{15808CBE-564B-D043-BB2D-3231E759F909}"/>
              </a:ext>
            </a:extLst>
          </p:cNvPr>
          <p:cNvPicPr>
            <a:picLocks noChangeAspect="1"/>
          </p:cNvPicPr>
          <p:nvPr/>
        </p:nvPicPr>
        <p:blipFill rotWithShape="1">
          <a:blip r:embed="rId10"/>
          <a:srcRect b="16423"/>
          <a:stretch/>
        </p:blipFill>
        <p:spPr>
          <a:xfrm>
            <a:off x="5484055" y="3103451"/>
            <a:ext cx="3015097" cy="2519935"/>
          </a:xfrm>
          <a:prstGeom prst="rect">
            <a:avLst/>
          </a:prstGeom>
        </p:spPr>
      </p:pic>
      <p:pic>
        <p:nvPicPr>
          <p:cNvPr id="23" name="Picture 22" descr="A close up of a logo&#10;&#10;Description automatically generated">
            <a:extLst>
              <a:ext uri="{FF2B5EF4-FFF2-40B4-BE49-F238E27FC236}">
                <a16:creationId xmlns:a16="http://schemas.microsoft.com/office/drawing/2014/main" id="{BF3FEDF3-7970-5946-9760-99F75D26515D}"/>
              </a:ext>
            </a:extLst>
          </p:cNvPr>
          <p:cNvPicPr>
            <a:picLocks noChangeAspect="1"/>
          </p:cNvPicPr>
          <p:nvPr/>
        </p:nvPicPr>
        <p:blipFill rotWithShape="1">
          <a:blip r:embed="rId10"/>
          <a:srcRect b="16423"/>
          <a:stretch/>
        </p:blipFill>
        <p:spPr>
          <a:xfrm>
            <a:off x="8572165" y="2971795"/>
            <a:ext cx="1153151" cy="963772"/>
          </a:xfrm>
          <a:prstGeom prst="rect">
            <a:avLst/>
          </a:prstGeom>
        </p:spPr>
      </p:pic>
      <p:pic>
        <p:nvPicPr>
          <p:cNvPr id="24" name="Picture 23" descr="A close up of a logo&#10;&#10;Description automatically generated">
            <a:extLst>
              <a:ext uri="{FF2B5EF4-FFF2-40B4-BE49-F238E27FC236}">
                <a16:creationId xmlns:a16="http://schemas.microsoft.com/office/drawing/2014/main" id="{2498992E-4F99-F144-B330-2C4B983E6DD5}"/>
              </a:ext>
            </a:extLst>
          </p:cNvPr>
          <p:cNvPicPr>
            <a:picLocks noChangeAspect="1"/>
          </p:cNvPicPr>
          <p:nvPr/>
        </p:nvPicPr>
        <p:blipFill rotWithShape="1">
          <a:blip r:embed="rId10"/>
          <a:srcRect b="16423"/>
          <a:stretch/>
        </p:blipFill>
        <p:spPr>
          <a:xfrm>
            <a:off x="8572165" y="3945726"/>
            <a:ext cx="1153151" cy="963772"/>
          </a:xfrm>
          <a:prstGeom prst="rect">
            <a:avLst/>
          </a:prstGeom>
        </p:spPr>
      </p:pic>
      <p:pic>
        <p:nvPicPr>
          <p:cNvPr id="25" name="Picture 24" descr="A close up of a logo&#10;&#10;Description automatically generated">
            <a:extLst>
              <a:ext uri="{FF2B5EF4-FFF2-40B4-BE49-F238E27FC236}">
                <a16:creationId xmlns:a16="http://schemas.microsoft.com/office/drawing/2014/main" id="{3E05317C-E8D3-BF4A-AD42-E3D18F9648D5}"/>
              </a:ext>
            </a:extLst>
          </p:cNvPr>
          <p:cNvPicPr>
            <a:picLocks noChangeAspect="1"/>
          </p:cNvPicPr>
          <p:nvPr/>
        </p:nvPicPr>
        <p:blipFill rotWithShape="1">
          <a:blip r:embed="rId10"/>
          <a:srcRect b="16423"/>
          <a:stretch/>
        </p:blipFill>
        <p:spPr>
          <a:xfrm>
            <a:off x="8572164" y="4919657"/>
            <a:ext cx="1153151" cy="963772"/>
          </a:xfrm>
          <a:prstGeom prst="rect">
            <a:avLst/>
          </a:prstGeom>
        </p:spPr>
      </p:pic>
      <p:pic>
        <p:nvPicPr>
          <p:cNvPr id="26" name="Picture 25">
            <a:extLst>
              <a:ext uri="{FF2B5EF4-FFF2-40B4-BE49-F238E27FC236}">
                <a16:creationId xmlns:a16="http://schemas.microsoft.com/office/drawing/2014/main" id="{EBF281C7-C13F-4245-907C-4A4674DBAF6B}"/>
              </a:ext>
            </a:extLst>
          </p:cNvPr>
          <p:cNvPicPr>
            <a:picLocks noChangeAspect="1"/>
          </p:cNvPicPr>
          <p:nvPr/>
        </p:nvPicPr>
        <p:blipFill>
          <a:blip r:embed="rId12"/>
          <a:stretch>
            <a:fillRect/>
          </a:stretch>
        </p:blipFill>
        <p:spPr>
          <a:xfrm rot="363639">
            <a:off x="6368575" y="2933958"/>
            <a:ext cx="2913305" cy="2913305"/>
          </a:xfrm>
          <a:prstGeom prst="rect">
            <a:avLst/>
          </a:prstGeom>
          <a:noFill/>
        </p:spPr>
      </p:pic>
      <p:pic>
        <p:nvPicPr>
          <p:cNvPr id="27" name="Picture 26" descr="A close up of a logo&#10;&#10;Description automatically generated">
            <a:extLst>
              <a:ext uri="{FF2B5EF4-FFF2-40B4-BE49-F238E27FC236}">
                <a16:creationId xmlns:a16="http://schemas.microsoft.com/office/drawing/2014/main" id="{47CC5F4A-9EDE-8745-9DD8-819C3DB2B30D}"/>
              </a:ext>
            </a:extLst>
          </p:cNvPr>
          <p:cNvPicPr>
            <a:picLocks noChangeAspect="1"/>
          </p:cNvPicPr>
          <p:nvPr/>
        </p:nvPicPr>
        <p:blipFill rotWithShape="1">
          <a:blip r:embed="rId13"/>
          <a:srcRect b="17382"/>
          <a:stretch/>
        </p:blipFill>
        <p:spPr>
          <a:xfrm>
            <a:off x="7333417" y="3757768"/>
            <a:ext cx="2323354" cy="1919504"/>
          </a:xfrm>
          <a:prstGeom prst="rect">
            <a:avLst/>
          </a:prstGeom>
        </p:spPr>
      </p:pic>
      <p:pic>
        <p:nvPicPr>
          <p:cNvPr id="29" name="Picture 28">
            <a:extLst>
              <a:ext uri="{FF2B5EF4-FFF2-40B4-BE49-F238E27FC236}">
                <a16:creationId xmlns:a16="http://schemas.microsoft.com/office/drawing/2014/main" id="{336C46C1-8931-7647-93D2-31A1D793F6C4}"/>
              </a:ext>
            </a:extLst>
          </p:cNvPr>
          <p:cNvPicPr>
            <a:picLocks noChangeAspect="1"/>
          </p:cNvPicPr>
          <p:nvPr/>
        </p:nvPicPr>
        <p:blipFill rotWithShape="1">
          <a:blip r:embed="rId14"/>
          <a:srcRect b="13077"/>
          <a:stretch/>
        </p:blipFill>
        <p:spPr>
          <a:xfrm>
            <a:off x="4858583" y="3641914"/>
            <a:ext cx="2474834" cy="2151211"/>
          </a:xfrm>
          <a:prstGeom prst="rect">
            <a:avLst/>
          </a:prstGeom>
        </p:spPr>
      </p:pic>
      <p:pic>
        <p:nvPicPr>
          <p:cNvPr id="30" name="key 2" descr="A close up of a logo&#10;&#10;Description automatically generated">
            <a:extLst>
              <a:ext uri="{FF2B5EF4-FFF2-40B4-BE49-F238E27FC236}">
                <a16:creationId xmlns:a16="http://schemas.microsoft.com/office/drawing/2014/main" id="{E8B811A9-3F8B-0948-9369-A5659BD416EE}"/>
              </a:ext>
            </a:extLst>
          </p:cNvPr>
          <p:cNvPicPr>
            <a:picLocks noChangeAspect="1"/>
          </p:cNvPicPr>
          <p:nvPr/>
        </p:nvPicPr>
        <p:blipFill rotWithShape="1">
          <a:blip r:embed="rId13"/>
          <a:srcRect b="63851"/>
          <a:stretch/>
        </p:blipFill>
        <p:spPr>
          <a:xfrm>
            <a:off x="7333417" y="3757768"/>
            <a:ext cx="2323354" cy="839865"/>
          </a:xfrm>
          <a:prstGeom prst="rect">
            <a:avLst/>
          </a:prstGeom>
        </p:spPr>
      </p:pic>
      <p:pic>
        <p:nvPicPr>
          <p:cNvPr id="31" name="Picture 30" descr="A picture containing blue, sign, stop, sitting&#10;&#10;Description automatically generated">
            <a:extLst>
              <a:ext uri="{FF2B5EF4-FFF2-40B4-BE49-F238E27FC236}">
                <a16:creationId xmlns:a16="http://schemas.microsoft.com/office/drawing/2014/main" id="{023573ED-8C91-5B41-AF5A-7EAB795CEF06}"/>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838200" y="2638425"/>
            <a:ext cx="5219194" cy="1581150"/>
          </a:xfrm>
          <a:prstGeom prst="rect">
            <a:avLst/>
          </a:prstGeom>
        </p:spPr>
      </p:pic>
      <p:pic>
        <p:nvPicPr>
          <p:cNvPr id="33" name="copyright">
            <a:extLst>
              <a:ext uri="{FF2B5EF4-FFF2-40B4-BE49-F238E27FC236}">
                <a16:creationId xmlns:a16="http://schemas.microsoft.com/office/drawing/2014/main" id="{B1DF4CF7-AC22-1442-B532-7F93529C2906}"/>
              </a:ext>
            </a:extLst>
          </p:cNvPr>
          <p:cNvPicPr>
            <a:picLocks noChangeAspect="1"/>
          </p:cNvPicPr>
          <p:nvPr/>
        </p:nvPicPr>
        <p:blipFill rotWithShape="1">
          <a:blip r:embed="rId17"/>
          <a:srcRect b="12325"/>
          <a:stretch/>
        </p:blipFill>
        <p:spPr>
          <a:xfrm>
            <a:off x="2430419" y="2739275"/>
            <a:ext cx="1804558" cy="1581150"/>
          </a:xfrm>
          <a:prstGeom prst="rect">
            <a:avLst/>
          </a:prstGeom>
        </p:spPr>
      </p:pic>
      <p:pic>
        <p:nvPicPr>
          <p:cNvPr id="34" name="Picture 33" descr="A close up of a logo&#10;&#10;Description automatically generated">
            <a:extLst>
              <a:ext uri="{FF2B5EF4-FFF2-40B4-BE49-F238E27FC236}">
                <a16:creationId xmlns:a16="http://schemas.microsoft.com/office/drawing/2014/main" id="{F0B4839D-0683-954D-ACC0-83700795417F}"/>
              </a:ext>
            </a:extLst>
          </p:cNvPr>
          <p:cNvPicPr>
            <a:picLocks noChangeAspect="1"/>
          </p:cNvPicPr>
          <p:nvPr/>
        </p:nvPicPr>
        <p:blipFill>
          <a:blip r:embed="rId18"/>
          <a:stretch>
            <a:fillRect/>
          </a:stretch>
        </p:blipFill>
        <p:spPr>
          <a:xfrm>
            <a:off x="1847725" y="2446020"/>
            <a:ext cx="3200144" cy="1965959"/>
          </a:xfrm>
          <a:prstGeom prst="rect">
            <a:avLst/>
          </a:prstGeom>
        </p:spPr>
      </p:pic>
      <p:pic>
        <p:nvPicPr>
          <p:cNvPr id="39" name="Picture 38" descr="A close up of a logo&#10;&#10;Description automatically generated">
            <a:extLst>
              <a:ext uri="{FF2B5EF4-FFF2-40B4-BE49-F238E27FC236}">
                <a16:creationId xmlns:a16="http://schemas.microsoft.com/office/drawing/2014/main" id="{43932E7F-051D-C347-B38C-898909563FB1}"/>
              </a:ext>
            </a:extLst>
          </p:cNvPr>
          <p:cNvPicPr>
            <a:picLocks noChangeAspect="1"/>
          </p:cNvPicPr>
          <p:nvPr/>
        </p:nvPicPr>
        <p:blipFill rotWithShape="1">
          <a:blip r:embed="rId19"/>
          <a:srcRect b="15353"/>
          <a:stretch/>
        </p:blipFill>
        <p:spPr>
          <a:xfrm>
            <a:off x="7755350" y="4271922"/>
            <a:ext cx="2446021" cy="2070470"/>
          </a:xfrm>
          <a:prstGeom prst="rect">
            <a:avLst/>
          </a:prstGeom>
        </p:spPr>
      </p:pic>
    </p:spTree>
    <p:extLst>
      <p:ext uri="{BB962C8B-B14F-4D97-AF65-F5344CB8AC3E}">
        <p14:creationId xmlns:p14="http://schemas.microsoft.com/office/powerpoint/2010/main" val="4072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3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28"/>
                                        </p:tgtEl>
                                      </p:cBhvr>
                                      <p:by x="50000" y="50000"/>
                                    </p:animScale>
                                  </p:childTnLst>
                                </p:cTn>
                              </p:par>
                              <p:par>
                                <p:cTn id="63" presetID="63" presetClass="path" presetSubtype="0" accel="50000" decel="50000" fill="hold" nodeType="withEffect">
                                  <p:stCondLst>
                                    <p:cond delay="0"/>
                                  </p:stCondLst>
                                  <p:childTnLst>
                                    <p:animMotion origin="layout" path="M -1.875E-6 -7.40741E-7 L 0.29505 -0.20093 " pathEditMode="relative" rAng="0" ptsTypes="AA">
                                      <p:cBhvr>
                                        <p:cTn id="64" dur="2000" fill="hold"/>
                                        <p:tgtEl>
                                          <p:spTgt spid="28"/>
                                        </p:tgtEl>
                                        <p:attrNameLst>
                                          <p:attrName>ppt_x</p:attrName>
                                          <p:attrName>ppt_y</p:attrName>
                                        </p:attrNameLst>
                                      </p:cBhvr>
                                      <p:rCtr x="14753" y="-10046"/>
                                    </p:animMotion>
                                  </p:childTnLst>
                                </p:cTn>
                              </p:par>
                              <p:par>
                                <p:cTn id="65" presetID="2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par>
                                <p:cTn id="80" presetID="0" presetClass="path" presetSubtype="0" accel="50000" decel="50000" fill="hold" nodeType="withEffect">
                                  <p:stCondLst>
                                    <p:cond delay="0"/>
                                  </p:stCondLst>
                                  <p:childTnLst>
                                    <p:animMotion origin="layout" path="M -6.25E-7 -0.00046 L -0.17695 0.13264 " pathEditMode="relative" rAng="0" ptsTypes="AA">
                                      <p:cBhvr>
                                        <p:cTn id="81" dur="500" spd="-100000" fill="hold"/>
                                        <p:tgtEl>
                                          <p:spTgt spid="23"/>
                                        </p:tgtEl>
                                        <p:attrNameLst>
                                          <p:attrName>ppt_x</p:attrName>
                                          <p:attrName>ppt_y</p:attrName>
                                        </p:attrNameLst>
                                      </p:cBhvr>
                                      <p:rCtr x="-8854" y="6644"/>
                                    </p:animMotion>
                                  </p:childTnLst>
                                </p:cTn>
                              </p:par>
                            </p:childTnLst>
                          </p:cTn>
                        </p:par>
                        <p:par>
                          <p:cTn id="82" fill="hold">
                            <p:stCondLst>
                              <p:cond delay="500"/>
                            </p:stCondLst>
                            <p:childTnLst>
                              <p:par>
                                <p:cTn id="83" presetID="53" presetClass="entr" presetSubtype="16" fill="hold" nodeType="after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Effect transition="in" filter="fade">
                                      <p:cBhvr>
                                        <p:cTn id="87" dur="500"/>
                                        <p:tgtEl>
                                          <p:spTgt spid="24"/>
                                        </p:tgtEl>
                                      </p:cBhvr>
                                    </p:animEffect>
                                  </p:childTnLst>
                                </p:cTn>
                              </p:par>
                              <p:par>
                                <p:cTn id="88" presetID="0" presetClass="path" presetSubtype="0" accel="50000" decel="50000" fill="hold" nodeType="withEffect">
                                  <p:stCondLst>
                                    <p:cond delay="0"/>
                                  </p:stCondLst>
                                  <p:childTnLst>
                                    <p:animMotion origin="layout" path="M 0.00052 0.00093 L -0.17695 0.00093 " pathEditMode="relative" rAng="0" ptsTypes="AA">
                                      <p:cBhvr>
                                        <p:cTn id="89" dur="500" spd="-100000" fill="hold"/>
                                        <p:tgtEl>
                                          <p:spTgt spid="24"/>
                                        </p:tgtEl>
                                        <p:attrNameLst>
                                          <p:attrName>ppt_x</p:attrName>
                                          <p:attrName>ppt_y</p:attrName>
                                        </p:attrNameLst>
                                      </p:cBhvr>
                                      <p:rCtr x="-8880" y="0"/>
                                    </p:animMotion>
                                  </p:childTnLst>
                                </p:cTn>
                              </p:par>
                            </p:childTnLst>
                          </p:cTn>
                        </p:par>
                        <p:par>
                          <p:cTn id="90" fill="hold">
                            <p:stCondLst>
                              <p:cond delay="1000"/>
                            </p:stCondLst>
                            <p:childTnLst>
                              <p:par>
                                <p:cTn id="91" presetID="53" presetClass="entr" presetSubtype="16" fill="hold" nodeType="after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p:cTn id="93" dur="500" fill="hold"/>
                                        <p:tgtEl>
                                          <p:spTgt spid="25"/>
                                        </p:tgtEl>
                                        <p:attrNameLst>
                                          <p:attrName>ppt_w</p:attrName>
                                        </p:attrNameLst>
                                      </p:cBhvr>
                                      <p:tavLst>
                                        <p:tav tm="0">
                                          <p:val>
                                            <p:fltVal val="0"/>
                                          </p:val>
                                        </p:tav>
                                        <p:tav tm="100000">
                                          <p:val>
                                            <p:strVal val="#ppt_w"/>
                                          </p:val>
                                        </p:tav>
                                      </p:tavLst>
                                    </p:anim>
                                    <p:anim calcmode="lin" valueType="num">
                                      <p:cBhvr>
                                        <p:cTn id="94" dur="500" fill="hold"/>
                                        <p:tgtEl>
                                          <p:spTgt spid="25"/>
                                        </p:tgtEl>
                                        <p:attrNameLst>
                                          <p:attrName>ppt_h</p:attrName>
                                        </p:attrNameLst>
                                      </p:cBhvr>
                                      <p:tavLst>
                                        <p:tav tm="0">
                                          <p:val>
                                            <p:fltVal val="0"/>
                                          </p:val>
                                        </p:tav>
                                        <p:tav tm="100000">
                                          <p:val>
                                            <p:strVal val="#ppt_h"/>
                                          </p:val>
                                        </p:tav>
                                      </p:tavLst>
                                    </p:anim>
                                    <p:animEffect transition="in" filter="fade">
                                      <p:cBhvr>
                                        <p:cTn id="95" dur="500"/>
                                        <p:tgtEl>
                                          <p:spTgt spid="25"/>
                                        </p:tgtEl>
                                      </p:cBhvr>
                                    </p:animEffect>
                                  </p:childTnLst>
                                </p:cTn>
                              </p:par>
                              <p:par>
                                <p:cTn id="96" presetID="42" presetClass="path" presetSubtype="0" accel="50000" decel="50000" fill="hold" nodeType="withEffect">
                                  <p:stCondLst>
                                    <p:cond delay="0"/>
                                  </p:stCondLst>
                                  <p:childTnLst>
                                    <p:animMotion origin="layout" path="M -6.25E-7 0 L -0.17695 -0.14051 " pathEditMode="relative" rAng="0" ptsTypes="AA">
                                      <p:cBhvr>
                                        <p:cTn id="97" dur="500" spd="-100000" fill="hold"/>
                                        <p:tgtEl>
                                          <p:spTgt spid="25"/>
                                        </p:tgtEl>
                                        <p:attrNameLst>
                                          <p:attrName>ppt_x</p:attrName>
                                          <p:attrName>ppt_y</p:attrName>
                                        </p:attrNameLst>
                                      </p:cBhvr>
                                      <p:rCtr x="-8854" y="-7037"/>
                                    </p:animMotion>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1000" fill="hold"/>
                                        <p:tgtEl>
                                          <p:spTgt spid="26"/>
                                        </p:tgtEl>
                                        <p:attrNameLst>
                                          <p:attrName>ppt_w</p:attrName>
                                        </p:attrNameLst>
                                      </p:cBhvr>
                                      <p:tavLst>
                                        <p:tav tm="0">
                                          <p:val>
                                            <p:fltVal val="0"/>
                                          </p:val>
                                        </p:tav>
                                        <p:tav tm="100000">
                                          <p:val>
                                            <p:strVal val="#ppt_w"/>
                                          </p:val>
                                        </p:tav>
                                      </p:tavLst>
                                    </p:anim>
                                    <p:anim calcmode="lin" valueType="num">
                                      <p:cBhvr>
                                        <p:cTn id="103" dur="1000" fill="hold"/>
                                        <p:tgtEl>
                                          <p:spTgt spid="26"/>
                                        </p:tgtEl>
                                        <p:attrNameLst>
                                          <p:attrName>ppt_h</p:attrName>
                                        </p:attrNameLst>
                                      </p:cBhvr>
                                      <p:tavLst>
                                        <p:tav tm="0">
                                          <p:val>
                                            <p:fltVal val="0"/>
                                          </p:val>
                                        </p:tav>
                                        <p:tav tm="100000">
                                          <p:val>
                                            <p:strVal val="#ppt_h"/>
                                          </p:val>
                                        </p:tav>
                                      </p:tavLst>
                                    </p:anim>
                                    <p:anim calcmode="lin" valueType="num">
                                      <p:cBhvr>
                                        <p:cTn id="104" dur="1000" fill="hold"/>
                                        <p:tgtEl>
                                          <p:spTgt spid="26"/>
                                        </p:tgtEl>
                                        <p:attrNameLst>
                                          <p:attrName>style.rotation</p:attrName>
                                        </p:attrNameLst>
                                      </p:cBhvr>
                                      <p:tavLst>
                                        <p:tav tm="0">
                                          <p:val>
                                            <p:fltVal val="90"/>
                                          </p:val>
                                        </p:tav>
                                        <p:tav tm="100000">
                                          <p:val>
                                            <p:fltVal val="0"/>
                                          </p:val>
                                        </p:tav>
                                      </p:tavLst>
                                    </p:anim>
                                    <p:animEffect transition="in" filter="fade">
                                      <p:cBhvr>
                                        <p:cTn id="105" dur="1000"/>
                                        <p:tgtEl>
                                          <p:spTgt spid="26"/>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24"/>
                                        </p:tgtEl>
                                      </p:cBhvr>
                                    </p:animEffect>
                                    <p:set>
                                      <p:cBhvr>
                                        <p:cTn id="116" dur="1" fill="hold">
                                          <p:stCondLst>
                                            <p:cond delay="499"/>
                                          </p:stCondLst>
                                        </p:cTn>
                                        <p:tgtEl>
                                          <p:spTgt spid="24"/>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2"/>
                                        </p:tgtEl>
                                      </p:cBhvr>
                                    </p:animEffect>
                                    <p:set>
                                      <p:cBhvr>
                                        <p:cTn id="122" dur="1" fill="hold">
                                          <p:stCondLst>
                                            <p:cond delay="4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500"/>
                                        <p:tgtEl>
                                          <p:spTgt spid="27"/>
                                        </p:tgtEl>
                                      </p:cBhvr>
                                    </p:animEffect>
                                  </p:childTnLst>
                                </p:cTn>
                              </p:par>
                              <p:par>
                                <p:cTn id="128" presetID="10" presetClass="entr" presetSubtype="0" fill="hold"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30"/>
                                        </p:tgtEl>
                                        <p:attrNameLst>
                                          <p:attrName>style.visibility</p:attrName>
                                        </p:attrNameLst>
                                      </p:cBhvr>
                                      <p:to>
                                        <p:strVal val="visible"/>
                                      </p:to>
                                    </p:set>
                                    <p:animEffect transition="in" filter="fade">
                                      <p:cBhvr>
                                        <p:cTn id="134" dur="500"/>
                                        <p:tgtEl>
                                          <p:spTgt spid="30"/>
                                        </p:tgtEl>
                                      </p:cBhvr>
                                    </p:animEffect>
                                  </p:childTnLst>
                                </p:cTn>
                              </p:par>
                            </p:childTnLst>
                          </p:cTn>
                        </p:par>
                      </p:childTnLst>
                    </p:cTn>
                  </p:par>
                  <p:par>
                    <p:cTn id="135" fill="hold">
                      <p:stCondLst>
                        <p:cond delay="indefinite"/>
                      </p:stCondLst>
                      <p:childTnLst>
                        <p:par>
                          <p:cTn id="136" fill="hold">
                            <p:stCondLst>
                              <p:cond delay="0"/>
                            </p:stCondLst>
                            <p:childTnLst>
                              <p:par>
                                <p:cTn id="137" presetID="63" presetClass="path" presetSubtype="0" accel="50000" decel="50000" fill="hold" nodeType="clickEffect">
                                  <p:stCondLst>
                                    <p:cond delay="0"/>
                                  </p:stCondLst>
                                  <p:childTnLst>
                                    <p:animMotion origin="layout" path="M -4.79167E-6 2.22222E-6 L 0.16758 0.03981 " pathEditMode="relative" rAng="0" ptsTypes="AA">
                                      <p:cBhvr>
                                        <p:cTn id="138" dur="2000" fill="hold"/>
                                        <p:tgtEl>
                                          <p:spTgt spid="30"/>
                                        </p:tgtEl>
                                        <p:attrNameLst>
                                          <p:attrName>ppt_x</p:attrName>
                                          <p:attrName>ppt_y</p:attrName>
                                        </p:attrNameLst>
                                      </p:cBhvr>
                                      <p:rCtr x="8372" y="1991"/>
                                    </p:animMotion>
                                  </p:childTnLst>
                                </p:cTn>
                              </p:par>
                              <p:par>
                                <p:cTn id="139" presetID="8" presetClass="emph" presetSubtype="0" fill="hold" nodeType="withEffect">
                                  <p:stCondLst>
                                    <p:cond delay="0"/>
                                  </p:stCondLst>
                                  <p:childTnLst>
                                    <p:animRot by="5400000">
                                      <p:cBhvr>
                                        <p:cTn id="140" dur="1750" fill="hold"/>
                                        <p:tgtEl>
                                          <p:spTgt spid="30"/>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30"/>
                                        </p:tgtEl>
                                      </p:cBhvr>
                                    </p:animEffect>
                                    <p:set>
                                      <p:cBhvr>
                                        <p:cTn id="145" dur="1" fill="hold">
                                          <p:stCondLst>
                                            <p:cond delay="499"/>
                                          </p:stCondLst>
                                        </p:cTn>
                                        <p:tgtEl>
                                          <p:spTgt spid="30"/>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29"/>
                                        </p:tgtEl>
                                      </p:cBhvr>
                                    </p:animEffect>
                                    <p:set>
                                      <p:cBhvr>
                                        <p:cTn id="148" dur="1" fill="hold">
                                          <p:stCondLst>
                                            <p:cond delay="499"/>
                                          </p:stCondLst>
                                        </p:cTn>
                                        <p:tgtEl>
                                          <p:spTgt spid="29"/>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27"/>
                                        </p:tgtEl>
                                      </p:cBhvr>
                                    </p:animEffect>
                                    <p:set>
                                      <p:cBhvr>
                                        <p:cTn id="151" dur="1" fill="hold">
                                          <p:stCondLst>
                                            <p:cond delay="499"/>
                                          </p:stCondLst>
                                        </p:cTn>
                                        <p:tgtEl>
                                          <p:spTgt spid="27"/>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4"/>
                                        </p:tgtEl>
                                      </p:cBhvr>
                                    </p:animEffect>
                                    <p:set>
                                      <p:cBhvr>
                                        <p:cTn id="157" dur="1" fill="hold">
                                          <p:stCondLst>
                                            <p:cond delay="499"/>
                                          </p:stCondLst>
                                        </p:cTn>
                                        <p:tgtEl>
                                          <p:spTgt spid="14"/>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28"/>
                                        </p:tgtEl>
                                      </p:cBhvr>
                                    </p:animEffect>
                                    <p:set>
                                      <p:cBhvr>
                                        <p:cTn id="163" dur="1" fill="hold">
                                          <p:stCondLst>
                                            <p:cond delay="499"/>
                                          </p:stCondLst>
                                        </p:cTn>
                                        <p:tgtEl>
                                          <p:spTgt spid="28"/>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2" presetClass="entr" presetSubtype="4" fill="hold" nodeType="clickEffect">
                                  <p:stCondLst>
                                    <p:cond delay="0"/>
                                  </p:stCondLst>
                                  <p:childTnLst>
                                    <p:set>
                                      <p:cBhvr>
                                        <p:cTn id="167" dur="1" fill="hold">
                                          <p:stCondLst>
                                            <p:cond delay="0"/>
                                          </p:stCondLst>
                                        </p:cTn>
                                        <p:tgtEl>
                                          <p:spTgt spid="31"/>
                                        </p:tgtEl>
                                        <p:attrNameLst>
                                          <p:attrName>style.visibility</p:attrName>
                                        </p:attrNameLst>
                                      </p:cBhvr>
                                      <p:to>
                                        <p:strVal val="visible"/>
                                      </p:to>
                                    </p:set>
                                    <p:anim calcmode="lin" valueType="num">
                                      <p:cBhvr additive="base">
                                        <p:cTn id="168" dur="500"/>
                                        <p:tgtEl>
                                          <p:spTgt spid="31"/>
                                        </p:tgtEl>
                                        <p:attrNameLst>
                                          <p:attrName>ppt_y</p:attrName>
                                        </p:attrNameLst>
                                      </p:cBhvr>
                                      <p:tavLst>
                                        <p:tav tm="0">
                                          <p:val>
                                            <p:strVal val="#ppt_y+#ppt_h*1.125000"/>
                                          </p:val>
                                        </p:tav>
                                        <p:tav tm="100000">
                                          <p:val>
                                            <p:strVal val="#ppt_y"/>
                                          </p:val>
                                        </p:tav>
                                      </p:tavLst>
                                    </p:anim>
                                    <p:animEffect transition="in" filter="wipe(up)">
                                      <p:cBhvr>
                                        <p:cTn id="169" dur="500"/>
                                        <p:tgtEl>
                                          <p:spTgt spid="31"/>
                                        </p:tgtEl>
                                      </p:cBhvr>
                                    </p:animEffect>
                                  </p:childTnLst>
                                </p:cTn>
                              </p:par>
                              <p:par>
                                <p:cTn id="170" presetID="12" presetClass="entr" presetSubtype="4" fill="hold" nodeType="withEffect">
                                  <p:stCondLst>
                                    <p:cond delay="0"/>
                                  </p:stCondLst>
                                  <p:childTnLst>
                                    <p:set>
                                      <p:cBhvr>
                                        <p:cTn id="171" dur="1" fill="hold">
                                          <p:stCondLst>
                                            <p:cond delay="0"/>
                                          </p:stCondLst>
                                        </p:cTn>
                                        <p:tgtEl>
                                          <p:spTgt spid="32"/>
                                        </p:tgtEl>
                                        <p:attrNameLst>
                                          <p:attrName>style.visibility</p:attrName>
                                        </p:attrNameLst>
                                      </p:cBhvr>
                                      <p:to>
                                        <p:strVal val="visible"/>
                                      </p:to>
                                    </p:set>
                                    <p:anim calcmode="lin" valueType="num">
                                      <p:cBhvr additive="base">
                                        <p:cTn id="172" dur="500"/>
                                        <p:tgtEl>
                                          <p:spTgt spid="32"/>
                                        </p:tgtEl>
                                        <p:attrNameLst>
                                          <p:attrName>ppt_y</p:attrName>
                                        </p:attrNameLst>
                                      </p:cBhvr>
                                      <p:tavLst>
                                        <p:tav tm="0">
                                          <p:val>
                                            <p:strVal val="#ppt_y+#ppt_h*1.125000"/>
                                          </p:val>
                                        </p:tav>
                                        <p:tav tm="100000">
                                          <p:val>
                                            <p:strVal val="#ppt_y"/>
                                          </p:val>
                                        </p:tav>
                                      </p:tavLst>
                                    </p:anim>
                                    <p:animEffect transition="in" filter="wipe(up)">
                                      <p:cBhvr>
                                        <p:cTn id="173" dur="500"/>
                                        <p:tgtEl>
                                          <p:spTgt spid="32"/>
                                        </p:tgtEl>
                                      </p:cBhvr>
                                    </p:animEffect>
                                  </p:childTnLst>
                                </p:cTn>
                              </p:par>
                            </p:childTnLst>
                          </p:cTn>
                        </p:par>
                      </p:childTnLst>
                    </p:cTn>
                  </p:par>
                  <p:par>
                    <p:cTn id="174" fill="hold">
                      <p:stCondLst>
                        <p:cond delay="indefinite"/>
                      </p:stCondLst>
                      <p:childTnLst>
                        <p:par>
                          <p:cTn id="175" fill="hold">
                            <p:stCondLst>
                              <p:cond delay="0"/>
                            </p:stCondLst>
                            <p:childTnLst>
                              <p:par>
                                <p:cTn id="176" presetID="6" presetClass="emph" presetSubtype="0" fill="hold" nodeType="clickEffect">
                                  <p:stCondLst>
                                    <p:cond delay="0"/>
                                  </p:stCondLst>
                                  <p:childTnLst>
                                    <p:animScale>
                                      <p:cBhvr>
                                        <p:cTn id="177" dur="1000" fill="hold"/>
                                        <p:tgtEl>
                                          <p:spTgt spid="31"/>
                                        </p:tgtEl>
                                      </p:cBhvr>
                                      <p:by x="50000" y="50000"/>
                                    </p:animScale>
                                  </p:childTnLst>
                                </p:cTn>
                              </p:par>
                            </p:childTnLst>
                          </p:cTn>
                        </p:par>
                      </p:childTnLst>
                    </p:cTn>
                  </p:par>
                  <p:par>
                    <p:cTn id="178" fill="hold">
                      <p:stCondLst>
                        <p:cond delay="indefinite"/>
                      </p:stCondLst>
                      <p:childTnLst>
                        <p:par>
                          <p:cTn id="179" fill="hold">
                            <p:stCondLst>
                              <p:cond delay="0"/>
                            </p:stCondLst>
                            <p:childTnLst>
                              <p:par>
                                <p:cTn id="180" presetID="31" presetClass="entr" presetSubtype="0" fill="hold"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p:cTn id="182" dur="1000" fill="hold"/>
                                        <p:tgtEl>
                                          <p:spTgt spid="33"/>
                                        </p:tgtEl>
                                        <p:attrNameLst>
                                          <p:attrName>ppt_w</p:attrName>
                                        </p:attrNameLst>
                                      </p:cBhvr>
                                      <p:tavLst>
                                        <p:tav tm="0">
                                          <p:val>
                                            <p:fltVal val="0"/>
                                          </p:val>
                                        </p:tav>
                                        <p:tav tm="100000">
                                          <p:val>
                                            <p:strVal val="#ppt_w"/>
                                          </p:val>
                                        </p:tav>
                                      </p:tavLst>
                                    </p:anim>
                                    <p:anim calcmode="lin" valueType="num">
                                      <p:cBhvr>
                                        <p:cTn id="183" dur="1000" fill="hold"/>
                                        <p:tgtEl>
                                          <p:spTgt spid="33"/>
                                        </p:tgtEl>
                                        <p:attrNameLst>
                                          <p:attrName>ppt_h</p:attrName>
                                        </p:attrNameLst>
                                      </p:cBhvr>
                                      <p:tavLst>
                                        <p:tav tm="0">
                                          <p:val>
                                            <p:fltVal val="0"/>
                                          </p:val>
                                        </p:tav>
                                        <p:tav tm="100000">
                                          <p:val>
                                            <p:strVal val="#ppt_h"/>
                                          </p:val>
                                        </p:tav>
                                      </p:tavLst>
                                    </p:anim>
                                    <p:anim calcmode="lin" valueType="num">
                                      <p:cBhvr>
                                        <p:cTn id="184" dur="1000" fill="hold"/>
                                        <p:tgtEl>
                                          <p:spTgt spid="33"/>
                                        </p:tgtEl>
                                        <p:attrNameLst>
                                          <p:attrName>style.rotation</p:attrName>
                                        </p:attrNameLst>
                                      </p:cBhvr>
                                      <p:tavLst>
                                        <p:tav tm="0">
                                          <p:val>
                                            <p:fltVal val="90"/>
                                          </p:val>
                                        </p:tav>
                                        <p:tav tm="100000">
                                          <p:val>
                                            <p:fltVal val="0"/>
                                          </p:val>
                                        </p:tav>
                                      </p:tavLst>
                                    </p:anim>
                                    <p:animEffect transition="in" filter="fade">
                                      <p:cBhvr>
                                        <p:cTn id="185" dur="1000"/>
                                        <p:tgtEl>
                                          <p:spTgt spid="33"/>
                                        </p:tgtEl>
                                      </p:cBhvr>
                                    </p:animEffect>
                                  </p:childTnLst>
                                </p:cTn>
                              </p:par>
                              <p:par>
                                <p:cTn id="186" presetID="42" presetClass="path" presetSubtype="0" accel="50000" decel="50000" fill="hold" nodeType="withEffect">
                                  <p:stCondLst>
                                    <p:cond delay="0"/>
                                  </p:stCondLst>
                                  <p:childTnLst>
                                    <p:animMotion origin="layout" path="M 2.70833E-6 -4.81481E-6 L -0.09388 0.2507 " pathEditMode="relative" rAng="0" ptsTypes="AA">
                                      <p:cBhvr>
                                        <p:cTn id="187" dur="1000" fill="hold"/>
                                        <p:tgtEl>
                                          <p:spTgt spid="33"/>
                                        </p:tgtEl>
                                        <p:attrNameLst>
                                          <p:attrName>ppt_x</p:attrName>
                                          <p:attrName>ppt_y</p:attrName>
                                        </p:attrNameLst>
                                      </p:cBhvr>
                                      <p:rCtr x="-4701" y="12523"/>
                                    </p:animMotion>
                                  </p:childTnLst>
                                </p:cTn>
                              </p:par>
                            </p:childTnLst>
                          </p:cTn>
                        </p:par>
                      </p:childTnLst>
                    </p:cTn>
                  </p:par>
                  <p:par>
                    <p:cTn id="188" fill="hold">
                      <p:stCondLst>
                        <p:cond delay="indefinite"/>
                      </p:stCondLst>
                      <p:childTnLst>
                        <p:par>
                          <p:cTn id="189" fill="hold">
                            <p:stCondLst>
                              <p:cond delay="0"/>
                            </p:stCondLst>
                            <p:childTnLst>
                              <p:par>
                                <p:cTn id="190" presetID="31" presetClass="entr" presetSubtype="0" fill="hold" nodeType="clickEffect">
                                  <p:stCondLst>
                                    <p:cond delay="0"/>
                                  </p:stCondLst>
                                  <p:childTnLst>
                                    <p:set>
                                      <p:cBhvr>
                                        <p:cTn id="191" dur="1" fill="hold">
                                          <p:stCondLst>
                                            <p:cond delay="0"/>
                                          </p:stCondLst>
                                        </p:cTn>
                                        <p:tgtEl>
                                          <p:spTgt spid="34"/>
                                        </p:tgtEl>
                                        <p:attrNameLst>
                                          <p:attrName>style.visibility</p:attrName>
                                        </p:attrNameLst>
                                      </p:cBhvr>
                                      <p:to>
                                        <p:strVal val="visible"/>
                                      </p:to>
                                    </p:set>
                                    <p:anim calcmode="lin" valueType="num">
                                      <p:cBhvr>
                                        <p:cTn id="192" dur="1000" fill="hold"/>
                                        <p:tgtEl>
                                          <p:spTgt spid="34"/>
                                        </p:tgtEl>
                                        <p:attrNameLst>
                                          <p:attrName>ppt_w</p:attrName>
                                        </p:attrNameLst>
                                      </p:cBhvr>
                                      <p:tavLst>
                                        <p:tav tm="0">
                                          <p:val>
                                            <p:fltVal val="0"/>
                                          </p:val>
                                        </p:tav>
                                        <p:tav tm="100000">
                                          <p:val>
                                            <p:strVal val="#ppt_w"/>
                                          </p:val>
                                        </p:tav>
                                      </p:tavLst>
                                    </p:anim>
                                    <p:anim calcmode="lin" valueType="num">
                                      <p:cBhvr>
                                        <p:cTn id="193" dur="1000" fill="hold"/>
                                        <p:tgtEl>
                                          <p:spTgt spid="34"/>
                                        </p:tgtEl>
                                        <p:attrNameLst>
                                          <p:attrName>ppt_h</p:attrName>
                                        </p:attrNameLst>
                                      </p:cBhvr>
                                      <p:tavLst>
                                        <p:tav tm="0">
                                          <p:val>
                                            <p:fltVal val="0"/>
                                          </p:val>
                                        </p:tav>
                                        <p:tav tm="100000">
                                          <p:val>
                                            <p:strVal val="#ppt_h"/>
                                          </p:val>
                                        </p:tav>
                                      </p:tavLst>
                                    </p:anim>
                                    <p:anim calcmode="lin" valueType="num">
                                      <p:cBhvr>
                                        <p:cTn id="194" dur="1000" fill="hold"/>
                                        <p:tgtEl>
                                          <p:spTgt spid="34"/>
                                        </p:tgtEl>
                                        <p:attrNameLst>
                                          <p:attrName>style.rotation</p:attrName>
                                        </p:attrNameLst>
                                      </p:cBhvr>
                                      <p:tavLst>
                                        <p:tav tm="0">
                                          <p:val>
                                            <p:fltVal val="90"/>
                                          </p:val>
                                        </p:tav>
                                        <p:tav tm="100000">
                                          <p:val>
                                            <p:fltVal val="0"/>
                                          </p:val>
                                        </p:tav>
                                      </p:tavLst>
                                    </p:anim>
                                    <p:animEffect transition="in" filter="fade">
                                      <p:cBhvr>
                                        <p:cTn id="195" dur="1000"/>
                                        <p:tgtEl>
                                          <p:spTgt spid="34"/>
                                        </p:tgtEl>
                                      </p:cBhvr>
                                    </p:animEffect>
                                  </p:childTnLst>
                                </p:cTn>
                              </p:par>
                              <p:par>
                                <p:cTn id="196" presetID="42" presetClass="path" presetSubtype="0" accel="50000" decel="50000" fill="hold" nodeType="withEffect">
                                  <p:stCondLst>
                                    <p:cond delay="0"/>
                                  </p:stCondLst>
                                  <p:childTnLst>
                                    <p:animMotion origin="layout" path="M -2.5E-6 0 L 0.11237 0.26782 " pathEditMode="relative" rAng="0" ptsTypes="AA">
                                      <p:cBhvr>
                                        <p:cTn id="197" dur="1000" fill="hold"/>
                                        <p:tgtEl>
                                          <p:spTgt spid="34"/>
                                        </p:tgtEl>
                                        <p:attrNameLst>
                                          <p:attrName>ppt_x</p:attrName>
                                          <p:attrName>ppt_y</p:attrName>
                                        </p:attrNameLst>
                                      </p:cBhvr>
                                      <p:rCtr x="5612" y="13380"/>
                                    </p:animMotion>
                                  </p:childTnLst>
                                </p:cTn>
                              </p:par>
                            </p:childTnLst>
                          </p:cTn>
                        </p:par>
                      </p:childTnLst>
                    </p:cTn>
                  </p:par>
                  <p:par>
                    <p:cTn id="198" fill="hold">
                      <p:stCondLst>
                        <p:cond delay="indefinite"/>
                      </p:stCondLst>
                      <p:childTnLst>
                        <p:par>
                          <p:cTn id="199" fill="hold">
                            <p:stCondLst>
                              <p:cond delay="0"/>
                            </p:stCondLst>
                            <p:childTnLst>
                              <p:par>
                                <p:cTn id="200" presetID="2" presetClass="entr" presetSubtype="2" fill="hold" nodeType="clickEffect">
                                  <p:stCondLst>
                                    <p:cond delay="0"/>
                                  </p:stCondLst>
                                  <p:childTnLst>
                                    <p:set>
                                      <p:cBhvr>
                                        <p:cTn id="201" dur="1" fill="hold">
                                          <p:stCondLst>
                                            <p:cond delay="0"/>
                                          </p:stCondLst>
                                        </p:cTn>
                                        <p:tgtEl>
                                          <p:spTgt spid="39"/>
                                        </p:tgtEl>
                                        <p:attrNameLst>
                                          <p:attrName>style.visibility</p:attrName>
                                        </p:attrNameLst>
                                      </p:cBhvr>
                                      <p:to>
                                        <p:strVal val="visible"/>
                                      </p:to>
                                    </p:set>
                                    <p:anim calcmode="lin" valueType="num">
                                      <p:cBhvr additive="base">
                                        <p:cTn id="202" dur="500" fill="hold"/>
                                        <p:tgtEl>
                                          <p:spTgt spid="39"/>
                                        </p:tgtEl>
                                        <p:attrNameLst>
                                          <p:attrName>ppt_x</p:attrName>
                                        </p:attrNameLst>
                                      </p:cBhvr>
                                      <p:tavLst>
                                        <p:tav tm="0">
                                          <p:val>
                                            <p:strVal val="1+#ppt_w/2"/>
                                          </p:val>
                                        </p:tav>
                                        <p:tav tm="100000">
                                          <p:val>
                                            <p:strVal val="#ppt_x"/>
                                          </p:val>
                                        </p:tav>
                                      </p:tavLst>
                                    </p:anim>
                                    <p:anim calcmode="lin" valueType="num">
                                      <p:cBhvr additive="base">
                                        <p:cTn id="20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0" presetClass="path" presetSubtype="0" accel="50000" decel="50000" fill="hold" nodeType="clickEffect">
                                  <p:stCondLst>
                                    <p:cond delay="0"/>
                                  </p:stCondLst>
                                  <p:childTnLst>
                                    <p:animMotion origin="layout" path="M 1.875E-6 -0.00023 L 1.875E-6 0.00023 C -0.00078 -0.02014 -0.00039 -0.03981 -0.00209 -0.05926 C -0.00235 -0.06389 -0.00378 -0.05115 -0.00378 -0.04629 C -0.00378 -0.03032 -0.00078 -0.0081 1.875E-6 -0.00023 Z " pathEditMode="relative" rAng="0" ptsTypes="AAAAA">
                                      <p:cBhvr>
                                        <p:cTn id="207" dur="500" fill="hold"/>
                                        <p:tgtEl>
                                          <p:spTgt spid="39"/>
                                        </p:tgtEl>
                                        <p:attrNameLst>
                                          <p:attrName>ppt_x</p:attrName>
                                          <p:attrName>ppt_y</p:attrName>
                                        </p:attrNameLst>
                                      </p:cBhvr>
                                      <p:rCtr x="-195" y="-2986"/>
                                    </p:animMotion>
                                  </p:childTnLst>
                                </p:cTn>
                              </p:par>
                              <p:par>
                                <p:cTn id="208" presetID="12" presetClass="entr" presetSubtype="4" fill="hold" nodeType="withEffect">
                                  <p:stCondLst>
                                    <p:cond delay="0"/>
                                  </p:stCondLst>
                                  <p:childTnLst>
                                    <p:set>
                                      <p:cBhvr>
                                        <p:cTn id="209" dur="1" fill="hold">
                                          <p:stCondLst>
                                            <p:cond delay="0"/>
                                          </p:stCondLst>
                                        </p:cTn>
                                        <p:tgtEl>
                                          <p:spTgt spid="37"/>
                                        </p:tgtEl>
                                        <p:attrNameLst>
                                          <p:attrName>style.visibility</p:attrName>
                                        </p:attrNameLst>
                                      </p:cBhvr>
                                      <p:to>
                                        <p:strVal val="visible"/>
                                      </p:to>
                                    </p:set>
                                    <p:anim calcmode="lin" valueType="num">
                                      <p:cBhvr additive="base">
                                        <p:cTn id="210" dur="250"/>
                                        <p:tgtEl>
                                          <p:spTgt spid="37"/>
                                        </p:tgtEl>
                                        <p:attrNameLst>
                                          <p:attrName>ppt_y</p:attrName>
                                        </p:attrNameLst>
                                      </p:cBhvr>
                                      <p:tavLst>
                                        <p:tav tm="0">
                                          <p:val>
                                            <p:strVal val="#ppt_y+#ppt_h*1.125000"/>
                                          </p:val>
                                        </p:tav>
                                        <p:tav tm="100000">
                                          <p:val>
                                            <p:strVal val="#ppt_y"/>
                                          </p:val>
                                        </p:tav>
                                      </p:tavLst>
                                    </p:anim>
                                    <p:animEffect transition="in" filter="wipe(up)">
                                      <p:cBhvr>
                                        <p:cTn id="211" dur="250"/>
                                        <p:tgtEl>
                                          <p:spTgt spid="37"/>
                                        </p:tgtEl>
                                      </p:cBhvr>
                                    </p:animEffect>
                                  </p:childTnLst>
                                </p:cTn>
                              </p:par>
                              <p:par>
                                <p:cTn id="212" presetID="64" presetClass="path" presetSubtype="0" accel="50000" decel="50000" fill="hold" nodeType="withEffect">
                                  <p:stCondLst>
                                    <p:cond delay="0"/>
                                  </p:stCondLst>
                                  <p:childTnLst>
                                    <p:animMotion origin="layout" path="M 1.66667E-6 -2.96296E-6 L -0.00039 -0.07268 " pathEditMode="relative" rAng="0" ptsTypes="AA">
                                      <p:cBhvr>
                                        <p:cTn id="213" dur="500" fill="hold"/>
                                        <p:tgtEl>
                                          <p:spTgt spid="37"/>
                                        </p:tgtEl>
                                        <p:attrNameLst>
                                          <p:attrName>ppt_x</p:attrName>
                                          <p:attrName>ppt_y</p:attrName>
                                        </p:attrNameLst>
                                      </p:cBhvr>
                                      <p:rCtr x="-26" y="-3634"/>
                                    </p:animMotion>
                                  </p:childTnLst>
                                </p:cTn>
                              </p:par>
                              <p:par>
                                <p:cTn id="214" presetID="26" presetClass="emph" presetSubtype="0" fill="hold" nodeType="withEffect">
                                  <p:stCondLst>
                                    <p:cond delay="0"/>
                                  </p:stCondLst>
                                  <p:childTnLst>
                                    <p:animEffect transition="out" filter="fade">
                                      <p:cBhvr>
                                        <p:cTn id="215" dur="500" tmFilter="0, 0; .2, .5; .8, .5; 1, 0"/>
                                        <p:tgtEl>
                                          <p:spTgt spid="32"/>
                                        </p:tgtEl>
                                      </p:cBhvr>
                                    </p:animEffect>
                                    <p:animScale>
                                      <p:cBhvr>
                                        <p:cTn id="216" dur="25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2" grpId="0"/>
      <p:bldP spid="12" grpId="1"/>
      <p:bldP spid="14" grpId="0"/>
      <p:bldP spid="14" grpId="1"/>
      <p:bldP spid="21" grpId="0"/>
      <p:bldP spid="21" grpId="1"/>
    </p:bldLst>
  </p:timing>
</p:sld>
</file>

<file path=ppt/theme/theme1.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2.xml><?xml version="1.0" encoding="utf-8"?>
<a:theme xmlns:a="http://schemas.openxmlformats.org/drawingml/2006/main" name="1_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1_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1_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1_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4204</TotalTime>
  <Words>2566</Words>
  <Application>Microsoft Office PowerPoint</Application>
  <PresentationFormat>Widescreen</PresentationFormat>
  <Paragraphs>170</Paragraphs>
  <Slides>28</Slides>
  <Notes>16</Notes>
  <HiddenSlides>0</HiddenSlides>
  <MMClips>2</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28</vt:i4>
      </vt:variant>
    </vt:vector>
  </HeadingPairs>
  <TitlesOfParts>
    <vt:vector size="37" baseType="lpstr">
      <vt:lpstr>Arial</vt:lpstr>
      <vt:lpstr>Calibri</vt:lpstr>
      <vt:lpstr>Times New Roman</vt:lpstr>
      <vt:lpstr>Level 5</vt:lpstr>
      <vt:lpstr>1_Level 1</vt:lpstr>
      <vt:lpstr>1_Level 2</vt:lpstr>
      <vt:lpstr>1_Level 3</vt:lpstr>
      <vt:lpstr>1_Level 4</vt:lpstr>
      <vt:lpstr>1_Level 5</vt:lpstr>
      <vt:lpstr>Nintendo v. Go Cyber</vt:lpstr>
      <vt:lpstr>VIDEO GAMES</vt:lpstr>
      <vt:lpstr>WHAT IS A TPM?</vt:lpstr>
      <vt:lpstr>COPYRIGHT ACT, S. 41</vt:lpstr>
      <vt:lpstr>NINTENDO v. KING &amp; GO CYBER</vt:lpstr>
      <vt:lpstr>NINTENDO’S USE OF TPMs</vt:lpstr>
      <vt:lpstr>DEFINING TPMs</vt:lpstr>
      <vt:lpstr>DEFINING TPMs</vt:lpstr>
      <vt:lpstr>COURT DECISION</vt:lpstr>
      <vt:lpstr>SHAPE AS A TPM</vt:lpstr>
      <vt:lpstr>COPYRIGHT IMPLICATIONS</vt:lpstr>
      <vt:lpstr>IMPACT OF THE RULING</vt:lpstr>
      <vt:lpstr>IMPACT OF THE RULING</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238</cp:revision>
  <dcterms:created xsi:type="dcterms:W3CDTF">2019-10-03T17:13:49Z</dcterms:created>
  <dcterms:modified xsi:type="dcterms:W3CDTF">2024-11-08T15:38:49Z</dcterms:modified>
</cp:coreProperties>
</file>