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69" r:id="rId3"/>
    <p:sldId id="261" r:id="rId4"/>
    <p:sldId id="258" r:id="rId5"/>
    <p:sldId id="259" r:id="rId6"/>
    <p:sldId id="274" r:id="rId7"/>
    <p:sldId id="260" r:id="rId8"/>
    <p:sldId id="262" r:id="rId9"/>
    <p:sldId id="264" r:id="rId10"/>
    <p:sldId id="271" r:id="rId11"/>
    <p:sldId id="266" r:id="rId12"/>
    <p:sldId id="273" r:id="rId13"/>
    <p:sldId id="267" r:id="rId14"/>
    <p:sldId id="268" r:id="rId15"/>
    <p:sldId id="270" r:id="rId16"/>
    <p:sldId id="272"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912" y="-112"/>
      </p:cViewPr>
      <p:guideLst>
        <p:guide orient="horz" pos="2160"/>
        <p:guide pos="2880"/>
      </p:guideLst>
    </p:cSldViewPr>
  </p:slideViewPr>
  <p:notesTextViewPr>
    <p:cViewPr>
      <p:scale>
        <a:sx n="100" d="100"/>
        <a:sy n="100" d="100"/>
      </p:scale>
      <p:origin x="0" y="8"/>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C02585-50D2-754A-8F38-EBE1C33C438F}" type="datetimeFigureOut">
              <a:rPr lang="en-US" smtClean="0"/>
              <a:t>17-06-06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9ED1E0-C659-D14F-922C-56E2EB723353}" type="slidenum">
              <a:rPr lang="en-US" smtClean="0"/>
              <a:t>‹#›</a:t>
            </a:fld>
            <a:endParaRPr lang="en-US"/>
          </a:p>
        </p:txBody>
      </p:sp>
    </p:spTree>
    <p:extLst>
      <p:ext uri="{BB962C8B-B14F-4D97-AF65-F5344CB8AC3E}">
        <p14:creationId xmlns:p14="http://schemas.microsoft.com/office/powerpoint/2010/main" val="412448778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 have had a 25 </a:t>
            </a:r>
            <a:r>
              <a:rPr lang="en-US" sz="1200" kern="1200" dirty="0" smtClean="0">
                <a:solidFill>
                  <a:schemeClr val="tx1"/>
                </a:solidFill>
                <a:effectLst/>
                <a:latin typeface="+mn-lt"/>
                <a:ea typeface="+mn-ea"/>
                <a:cs typeface="+mn-cs"/>
              </a:rPr>
              <a:t>year career at the </a:t>
            </a:r>
            <a:r>
              <a:rPr lang="en-US" sz="1200" kern="1200" dirty="0" err="1" smtClean="0">
                <a:solidFill>
                  <a:schemeClr val="tx1"/>
                </a:solidFill>
                <a:effectLst/>
                <a:latin typeface="+mn-lt"/>
                <a:ea typeface="+mn-ea"/>
                <a:cs typeface="+mn-cs"/>
              </a:rPr>
              <a:t>UofA</a:t>
            </a:r>
            <a:r>
              <a:rPr lang="en-US" sz="1200" kern="1200" dirty="0" smtClean="0">
                <a:solidFill>
                  <a:schemeClr val="tx1"/>
                </a:solidFill>
                <a:effectLst/>
                <a:latin typeface="+mn-lt"/>
                <a:ea typeface="+mn-ea"/>
                <a:cs typeface="+mn-cs"/>
              </a:rPr>
              <a:t> as an educator </a:t>
            </a:r>
            <a:r>
              <a:rPr lang="en-US" sz="1200" kern="1200" dirty="0" smtClean="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teachers and librarians—academic librarians have been my partners in that work and my research on teachers use of libraries showed that they were influenced by their experience with academic librarians during their teacher education. This book started with an IFLA school libraries mid-year meeting in Oslo, which featured a PD day. </a:t>
            </a:r>
            <a:r>
              <a:rPr lang="en-US" sz="1200" kern="1200" dirty="0" err="1" smtClean="0">
                <a:solidFill>
                  <a:schemeClr val="tx1"/>
                </a:solidFill>
                <a:effectLst/>
                <a:latin typeface="+mn-lt"/>
                <a:ea typeface="+mn-ea"/>
                <a:cs typeface="+mn-cs"/>
              </a:rPr>
              <a:t>Chandos</a:t>
            </a:r>
            <a:r>
              <a:rPr lang="en-US" sz="1200" kern="1200" dirty="0" smtClean="0">
                <a:solidFill>
                  <a:schemeClr val="tx1"/>
                </a:solidFill>
                <a:effectLst/>
                <a:latin typeface="+mn-lt"/>
                <a:ea typeface="+mn-ea"/>
                <a:cs typeface="+mn-cs"/>
              </a:rPr>
              <a:t> asked </a:t>
            </a:r>
            <a:r>
              <a:rPr lang="en-US" sz="1200" kern="1200" dirty="0" err="1" smtClean="0">
                <a:solidFill>
                  <a:schemeClr val="tx1"/>
                </a:solidFill>
                <a:effectLst/>
                <a:latin typeface="+mn-lt"/>
                <a:ea typeface="+mn-ea"/>
                <a:cs typeface="+mn-cs"/>
              </a:rPr>
              <a:t>Siri</a:t>
            </a:r>
            <a:r>
              <a:rPr lang="en-US" sz="1200" kern="1200" dirty="0" smtClean="0">
                <a:solidFill>
                  <a:schemeClr val="tx1"/>
                </a:solidFill>
                <a:effectLst/>
                <a:latin typeface="+mn-lt"/>
                <a:ea typeface="+mn-ea"/>
                <a:cs typeface="+mn-cs"/>
              </a:rPr>
              <a:t> </a:t>
            </a:r>
            <a:r>
              <a:rPr lang="en-US" sz="1200" kern="1200" smtClean="0">
                <a:solidFill>
                  <a:schemeClr val="tx1"/>
                </a:solidFill>
                <a:effectLst/>
                <a:latin typeface="+mn-lt"/>
                <a:ea typeface="+mn-ea"/>
                <a:cs typeface="+mn-cs"/>
              </a:rPr>
              <a:t>Ingvaldsen, </a:t>
            </a:r>
            <a:r>
              <a:rPr lang="en-US" sz="1200" kern="1200" dirty="0" smtClean="0">
                <a:solidFill>
                  <a:schemeClr val="tx1"/>
                </a:solidFill>
                <a:effectLst/>
                <a:latin typeface="+mn-lt"/>
                <a:ea typeface="+mn-ea"/>
                <a:cs typeface="+mn-cs"/>
              </a:rPr>
              <a:t>my co-editor, to develop a book including those sessions.</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1</a:t>
            </a:fld>
            <a:endParaRPr lang="en-US"/>
          </a:p>
        </p:txBody>
      </p:sp>
    </p:spTree>
    <p:extLst>
      <p:ext uri="{BB962C8B-B14F-4D97-AF65-F5344CB8AC3E}">
        <p14:creationId xmlns:p14="http://schemas.microsoft.com/office/powerpoint/2010/main" val="1318642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ideas that the faculty</a:t>
            </a:r>
            <a:r>
              <a:rPr lang="en-US" baseline="0" dirty="0" smtClean="0"/>
              <a:t> members in </a:t>
            </a:r>
            <a:r>
              <a:rPr lang="en-US" baseline="0" dirty="0" err="1" smtClean="0"/>
              <a:t>Inzerilla’s</a:t>
            </a:r>
            <a:r>
              <a:rPr lang="en-US" baseline="0" dirty="0" smtClean="0"/>
              <a:t> research suggested for librarians who are interested in embedding IL in college coursework – like the teaching colleagues of school librarians, they really expected the librarians to be the initiators!</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10</a:t>
            </a:fld>
            <a:endParaRPr lang="en-US"/>
          </a:p>
        </p:txBody>
      </p:sp>
    </p:spTree>
    <p:extLst>
      <p:ext uri="{BB962C8B-B14F-4D97-AF65-F5344CB8AC3E}">
        <p14:creationId xmlns:p14="http://schemas.microsoft.com/office/powerpoint/2010/main" val="1198659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Ch7 is written by two librarians from the U of Auckland. They</a:t>
            </a:r>
            <a:r>
              <a:rPr lang="en-US" baseline="0" dirty="0" smtClean="0"/>
              <a:t> work in the Library Learning Services unit which brings together libraries and student support services. Their current staff </a:t>
            </a:r>
            <a:r>
              <a:rPr lang="en-US" baseline="0" dirty="0" err="1" smtClean="0"/>
              <a:t>devmt</a:t>
            </a:r>
            <a:r>
              <a:rPr lang="en-US" baseline="0" dirty="0" smtClean="0"/>
              <a:t> program started in 2002 with a presenter training program. Today the program focuses on giving experienced and novice instructors the knowledge and understanding they need to collaborate with faculty, to help </a:t>
            </a:r>
            <a:r>
              <a:rPr lang="en-US" baseline="0" dirty="0" err="1" smtClean="0"/>
              <a:t>them”think</a:t>
            </a:r>
            <a:r>
              <a:rPr lang="en-US" baseline="0" dirty="0" smtClean="0"/>
              <a:t> like academics.”</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11</a:t>
            </a:fld>
            <a:endParaRPr lang="en-US"/>
          </a:p>
        </p:txBody>
      </p:sp>
    </p:spTree>
    <p:extLst>
      <p:ext uri="{BB962C8B-B14F-4D97-AF65-F5344CB8AC3E}">
        <p14:creationId xmlns:p14="http://schemas.microsoft.com/office/powerpoint/2010/main" val="2500772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5 modules—30 </a:t>
            </a:r>
            <a:r>
              <a:rPr lang="en-US" baseline="0" dirty="0" err="1" smtClean="0"/>
              <a:t>hrs</a:t>
            </a:r>
            <a:r>
              <a:rPr lang="en-US" baseline="0" dirty="0" smtClean="0"/>
              <a:t> of blended learning: online, f2f, and individual study. 1 self-study + discuss with team - AIL as a concept, the ACRL Framework, related </a:t>
            </a:r>
            <a:r>
              <a:rPr lang="en-US" baseline="0" dirty="0" err="1" smtClean="0"/>
              <a:t>univ</a:t>
            </a:r>
            <a:r>
              <a:rPr lang="en-US" baseline="0" dirty="0" smtClean="0"/>
              <a:t> docs. 2 f2f + </a:t>
            </a:r>
            <a:r>
              <a:rPr lang="en-US" baseline="0" dirty="0" err="1" smtClean="0"/>
              <a:t>collab</a:t>
            </a:r>
            <a:r>
              <a:rPr lang="en-US" baseline="0" dirty="0" smtClean="0"/>
              <a:t> with experts in instructional design – </a:t>
            </a:r>
            <a:r>
              <a:rPr lang="en-US" baseline="0" dirty="0" err="1" smtClean="0"/>
              <a:t>univ</a:t>
            </a:r>
            <a:r>
              <a:rPr lang="en-US" baseline="0" dirty="0" smtClean="0"/>
              <a:t> </a:t>
            </a:r>
            <a:r>
              <a:rPr lang="en-US" baseline="0" dirty="0" err="1" smtClean="0"/>
              <a:t>curric</a:t>
            </a:r>
            <a:r>
              <a:rPr lang="en-US" baseline="0" dirty="0" smtClean="0"/>
              <a:t> content, levels, </a:t>
            </a:r>
            <a:r>
              <a:rPr lang="en-US" baseline="0" dirty="0" err="1" smtClean="0"/>
              <a:t>curric</a:t>
            </a:r>
            <a:r>
              <a:rPr lang="en-US" baseline="0" dirty="0" smtClean="0"/>
              <a:t> revision process. 3 video + panel of faculty – faculty workload, approaches to </a:t>
            </a:r>
            <a:r>
              <a:rPr lang="en-US" baseline="0" dirty="0" err="1" smtClean="0"/>
              <a:t>collab</a:t>
            </a:r>
            <a:r>
              <a:rPr lang="en-US" baseline="0" dirty="0" smtClean="0"/>
              <a:t>, set a goal for </a:t>
            </a:r>
            <a:r>
              <a:rPr lang="en-US" baseline="0" dirty="0" err="1" smtClean="0"/>
              <a:t>collab</a:t>
            </a:r>
            <a:r>
              <a:rPr lang="en-US" baseline="0" dirty="0" smtClean="0"/>
              <a:t>. 4 active learning – integration=</a:t>
            </a:r>
            <a:r>
              <a:rPr lang="en-US" baseline="0" dirty="0" err="1" smtClean="0"/>
              <a:t>collab</a:t>
            </a:r>
            <a:r>
              <a:rPr lang="en-US" baseline="0" dirty="0" smtClean="0"/>
              <a:t>, contextualization, interactions with info – </a:t>
            </a:r>
            <a:r>
              <a:rPr lang="en-US" baseline="0" dirty="0" err="1" smtClean="0"/>
              <a:t>dev</a:t>
            </a:r>
            <a:r>
              <a:rPr lang="en-US" baseline="0" dirty="0" smtClean="0"/>
              <a:t> learning outcomes and assignment. 5 self-paced online – diagnostic AIL tool, evidence-based </a:t>
            </a:r>
            <a:r>
              <a:rPr lang="en-US" baseline="0" dirty="0" err="1" smtClean="0"/>
              <a:t>vs</a:t>
            </a:r>
            <a:r>
              <a:rPr lang="en-US" baseline="0" dirty="0" smtClean="0"/>
              <a:t> perception-based evaluation, </a:t>
            </a:r>
            <a:r>
              <a:rPr lang="en-US" baseline="0" dirty="0" err="1" smtClean="0"/>
              <a:t>dev</a:t>
            </a:r>
            <a:r>
              <a:rPr lang="en-US" baseline="0" dirty="0" smtClean="0"/>
              <a:t> of assessment items. OUTCOMES</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12</a:t>
            </a:fld>
            <a:endParaRPr lang="en-US"/>
          </a:p>
        </p:txBody>
      </p:sp>
    </p:spTree>
    <p:extLst>
      <p:ext uri="{BB962C8B-B14F-4D97-AF65-F5344CB8AC3E}">
        <p14:creationId xmlns:p14="http://schemas.microsoft.com/office/powerpoint/2010/main" val="442372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first became aware of IMPACT when Michael </a:t>
            </a:r>
            <a:r>
              <a:rPr lang="en-US" dirty="0" err="1" smtClean="0"/>
              <a:t>Flierl</a:t>
            </a:r>
            <a:r>
              <a:rPr lang="en-US" dirty="0" smtClean="0"/>
              <a:t> presented last year at </a:t>
            </a:r>
            <a:r>
              <a:rPr lang="en-US" dirty="0" err="1" smtClean="0"/>
              <a:t>Augustana’s</a:t>
            </a:r>
            <a:r>
              <a:rPr lang="en-US" dirty="0" smtClean="0"/>
              <a:t> annual IL</a:t>
            </a:r>
            <a:r>
              <a:rPr lang="en-US" baseline="0" dirty="0" smtClean="0"/>
              <a:t> workshop. Several features stand out: initiated by Purdue Libraries, who invited partners on-campus in teaching development and IT—focus on student-centered teaching and learning.</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13</a:t>
            </a:fld>
            <a:endParaRPr lang="en-US"/>
          </a:p>
        </p:txBody>
      </p:sp>
    </p:spTree>
    <p:extLst>
      <p:ext uri="{BB962C8B-B14F-4D97-AF65-F5344CB8AC3E}">
        <p14:creationId xmlns:p14="http://schemas.microsoft.com/office/powerpoint/2010/main" val="3783927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Values</a:t>
            </a:r>
            <a:r>
              <a:rPr lang="en-US" baseline="0" dirty="0" smtClean="0"/>
              <a:t> students’ current practice for finding, evaluating, communicating disciplinary-related info, and build on those for later assignments. Instructional videos on MIL assigned for homework to “level the playing field.”</a:t>
            </a:r>
          </a:p>
          <a:p>
            <a:r>
              <a:rPr lang="en-US" baseline="0" dirty="0" smtClean="0"/>
              <a:t>Requires use and interpretation of disciplinary info sources, embeds key concepts re disciplinary communication practices, finds previous solutions for problem-based learning.</a:t>
            </a:r>
          </a:p>
          <a:p>
            <a:r>
              <a:rPr lang="en-US" baseline="0" dirty="0" smtClean="0"/>
              <a:t>Requires students to consider and interpret context of information and to critically evaluate sources as to criteria such as research methodology. Requires integration of new information into final project.</a:t>
            </a:r>
          </a:p>
          <a:p>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14</a:t>
            </a:fld>
            <a:endParaRPr lang="en-US"/>
          </a:p>
        </p:txBody>
      </p:sp>
    </p:spTree>
    <p:extLst>
      <p:ext uri="{BB962C8B-B14F-4D97-AF65-F5344CB8AC3E}">
        <p14:creationId xmlns:p14="http://schemas.microsoft.com/office/powerpoint/2010/main" val="32059681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Librarians’ role changes from liaisons to information consultant,</a:t>
            </a:r>
            <a:r>
              <a:rPr lang="en-US" baseline="0" dirty="0" smtClean="0"/>
              <a:t> using principles of instructional design (specifically backward design) to embed IL into foundational courses. IMPACT librarians work on teams of 6: 3 instructors, 1 instructional designer, 1 IT developer, and 1 librarian. Librarians focus on learning outcomes, assessments, and class activities—finding common ground in the language of the discipline, looking for potential solutions to student learning challenges—only then does MIL come into the conversation.</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15</a:t>
            </a:fld>
            <a:endParaRPr lang="en-US"/>
          </a:p>
        </p:txBody>
      </p:sp>
    </p:spTree>
    <p:extLst>
      <p:ext uri="{BB962C8B-B14F-4D97-AF65-F5344CB8AC3E}">
        <p14:creationId xmlns:p14="http://schemas.microsoft.com/office/powerpoint/2010/main" val="3748682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Librarians are called upon to be instructors in all kinds of libraries, not just school libraries</a:t>
            </a:r>
            <a:r>
              <a:rPr lang="en-US" baseline="0" dirty="0" smtClean="0"/>
              <a:t> and academic libraries – sessions at WILU on instruction in public libraries and special libraries. Implications for </a:t>
            </a:r>
            <a:r>
              <a:rPr lang="en-US" baseline="0" smtClean="0"/>
              <a:t>library education!</a:t>
            </a:r>
            <a:endParaRPr lang="en-US" baseline="0" dirty="0" smtClean="0"/>
          </a:p>
          <a:p>
            <a:r>
              <a:rPr lang="en-US" baseline="0" dirty="0" smtClean="0"/>
              <a:t>School librarians have a lot in common with their classroom colleagues—including their teacher education and teaching experience. Academic librarians, even subject librarians, have more of a challenge.</a:t>
            </a:r>
          </a:p>
          <a:p>
            <a:r>
              <a:rPr lang="en-US" baseline="0" dirty="0" smtClean="0"/>
              <a:t>Some of the partnerships reported in </a:t>
            </a:r>
            <a:r>
              <a:rPr lang="en-US" i="1" baseline="0" dirty="0" smtClean="0"/>
              <a:t>Educating the Educators </a:t>
            </a:r>
            <a:r>
              <a:rPr lang="en-US" i="0" baseline="0" dirty="0" smtClean="0"/>
              <a:t>were initiated and developed by the library and —our WILU presenters talk more about chance, unexpected opportunities. We can and should be taking the opportunities to learn from each other and to develop stronger and more impactful instructional programs—actively!</a:t>
            </a:r>
            <a:endParaRPr lang="en-US" i="1" dirty="0"/>
          </a:p>
        </p:txBody>
      </p:sp>
      <p:sp>
        <p:nvSpPr>
          <p:cNvPr id="4" name="Slide Number Placeholder 3"/>
          <p:cNvSpPr>
            <a:spLocks noGrp="1"/>
          </p:cNvSpPr>
          <p:nvPr>
            <p:ph type="sldNum" sz="quarter" idx="10"/>
          </p:nvPr>
        </p:nvSpPr>
        <p:spPr/>
        <p:txBody>
          <a:bodyPr/>
          <a:lstStyle/>
          <a:p>
            <a:fld id="{089ED1E0-C659-D14F-922C-56E2EB723353}" type="slidenum">
              <a:rPr lang="en-US" smtClean="0"/>
              <a:t>16</a:t>
            </a:fld>
            <a:endParaRPr lang="en-US"/>
          </a:p>
        </p:txBody>
      </p:sp>
    </p:spTree>
    <p:extLst>
      <p:ext uri="{BB962C8B-B14F-4D97-AF65-F5344CB8AC3E}">
        <p14:creationId xmlns:p14="http://schemas.microsoft.com/office/powerpoint/2010/main" val="502832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Why “educating the educators”? </a:t>
            </a:r>
            <a:r>
              <a:rPr lang="en-US" sz="1200" kern="1200" dirty="0" smtClean="0">
                <a:solidFill>
                  <a:schemeClr val="tx1"/>
                </a:solidFill>
                <a:effectLst/>
                <a:latin typeface="+mn-lt"/>
                <a:ea typeface="+mn-ea"/>
                <a:cs typeface="+mn-cs"/>
              </a:rPr>
              <a:t>Thank you for the opportunity to talk about our work as educators! </a:t>
            </a:r>
            <a:r>
              <a:rPr lang="en-US" sz="1200" kern="1200" baseline="0" dirty="0" smtClean="0">
                <a:solidFill>
                  <a:schemeClr val="tx1"/>
                </a:solidFill>
                <a:effectLst/>
                <a:latin typeface="+mn-lt"/>
                <a:ea typeface="+mn-ea"/>
                <a:cs typeface="+mn-cs"/>
              </a:rPr>
              <a:t>The book is available form </a:t>
            </a:r>
            <a:r>
              <a:rPr lang="en-US" sz="1200" kern="1200" baseline="0" dirty="0" err="1" smtClean="0">
                <a:solidFill>
                  <a:schemeClr val="tx1"/>
                </a:solidFill>
                <a:effectLst/>
                <a:latin typeface="+mn-lt"/>
                <a:ea typeface="+mn-ea"/>
                <a:cs typeface="+mn-cs"/>
              </a:rPr>
              <a:t>Chandos</a:t>
            </a:r>
            <a:r>
              <a:rPr lang="en-US" sz="1200" kern="1200" baseline="0" dirty="0" smtClean="0">
                <a:solidFill>
                  <a:schemeClr val="tx1"/>
                </a:solidFill>
                <a:effectLst/>
                <a:latin typeface="+mn-lt"/>
                <a:ea typeface="+mn-ea"/>
                <a:cs typeface="+mn-cs"/>
              </a:rPr>
              <a:t> https://</a:t>
            </a:r>
            <a:r>
              <a:rPr lang="en-US" sz="1200" kern="1200" baseline="0" dirty="0" err="1" smtClean="0">
                <a:solidFill>
                  <a:schemeClr val="tx1"/>
                </a:solidFill>
                <a:effectLst/>
                <a:latin typeface="+mn-lt"/>
                <a:ea typeface="+mn-ea"/>
                <a:cs typeface="+mn-cs"/>
              </a:rPr>
              <a:t>www.elsevier.com</a:t>
            </a:r>
            <a:r>
              <a:rPr lang="en-US" sz="1200" kern="1200" baseline="0" dirty="0" smtClean="0">
                <a:solidFill>
                  <a:schemeClr val="tx1"/>
                </a:solidFill>
                <a:effectLst/>
                <a:latin typeface="+mn-lt"/>
                <a:ea typeface="+mn-ea"/>
                <a:cs typeface="+mn-cs"/>
              </a:rPr>
              <a:t>/books/media-and-information-literacy-in-higher-education/</a:t>
            </a:r>
            <a:r>
              <a:rPr lang="en-US" sz="1200" kern="1200" baseline="0" dirty="0" err="1" smtClean="0">
                <a:solidFill>
                  <a:schemeClr val="tx1"/>
                </a:solidFill>
                <a:effectLst/>
                <a:latin typeface="+mn-lt"/>
                <a:ea typeface="+mn-ea"/>
                <a:cs typeface="+mn-cs"/>
              </a:rPr>
              <a:t>oberg</a:t>
            </a:r>
            <a:r>
              <a:rPr lang="en-US" sz="1200" kern="1200" baseline="0" dirty="0" smtClean="0">
                <a:solidFill>
                  <a:schemeClr val="tx1"/>
                </a:solidFill>
                <a:effectLst/>
                <a:latin typeface="+mn-lt"/>
                <a:ea typeface="+mn-ea"/>
                <a:cs typeface="+mn-cs"/>
              </a:rPr>
              <a:t>/978-0-08-100630-6?start_rank=1&amp;sortby=</a:t>
            </a:r>
            <a:r>
              <a:rPr lang="en-US" sz="1200" kern="1200" baseline="0" dirty="0" err="1" smtClean="0">
                <a:solidFill>
                  <a:schemeClr val="tx1"/>
                </a:solidFill>
                <a:effectLst/>
                <a:latin typeface="+mn-lt"/>
                <a:ea typeface="+mn-ea"/>
                <a:cs typeface="+mn-cs"/>
              </a:rPr>
              <a:t>sortByDateDesc&amp;author</a:t>
            </a:r>
            <a:r>
              <a:rPr lang="en-US" sz="1200" kern="1200" baseline="0" dirty="0" smtClean="0">
                <a:solidFill>
                  <a:schemeClr val="tx1"/>
                </a:solidFill>
                <a:effectLst/>
                <a:latin typeface="+mn-lt"/>
                <a:ea typeface="+mn-ea"/>
                <a:cs typeface="+mn-cs"/>
              </a:rPr>
              <a:t>=siri%20ingvaldsen&amp;imprintname=Chandos%20Publishing&amp;q=siri%20ingvaldsen</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17</a:t>
            </a:fld>
            <a:endParaRPr lang="en-US"/>
          </a:p>
        </p:txBody>
      </p:sp>
    </p:spTree>
    <p:extLst>
      <p:ext uri="{BB962C8B-B14F-4D97-AF65-F5344CB8AC3E}">
        <p14:creationId xmlns:p14="http://schemas.microsoft.com/office/powerpoint/2010/main" val="1033090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“educating the educators”? This phrase</a:t>
            </a:r>
            <a:r>
              <a:rPr lang="en-US" baseline="0" dirty="0" smtClean="0"/>
              <a:t> was </a:t>
            </a:r>
            <a:r>
              <a:rPr lang="en-US" dirty="0" smtClean="0"/>
              <a:t>suggested by Christine Bruce, who wrote the preface</a:t>
            </a:r>
            <a:r>
              <a:rPr lang="en-US" baseline="0" dirty="0" smtClean="0"/>
              <a:t> for the book and provided many helpful suggestions. Educating the educators reflects the awareness that MIL instruction can be initiated in a host of ways—by request from professors involved in preparing teachers and librarians for professional practice, by college students struggling with an assignment, by professors who want to improve a course assignment, or by librarians who want to see more impact from their work by designing instructional programs for a </a:t>
            </a:r>
            <a:r>
              <a:rPr lang="en-US" baseline="0" dirty="0" err="1" smtClean="0"/>
              <a:t>dept</a:t>
            </a:r>
            <a:r>
              <a:rPr lang="en-US" baseline="0" dirty="0" smtClean="0"/>
              <a:t> or subject teaching area.</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2</a:t>
            </a:fld>
            <a:endParaRPr lang="en-US"/>
          </a:p>
        </p:txBody>
      </p:sp>
    </p:spTree>
    <p:extLst>
      <p:ext uri="{BB962C8B-B14F-4D97-AF65-F5344CB8AC3E}">
        <p14:creationId xmlns:p14="http://schemas.microsoft.com/office/powerpoint/2010/main" val="1033090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from</a:t>
            </a:r>
            <a:r>
              <a:rPr lang="en-US" baseline="0" dirty="0" smtClean="0"/>
              <a:t> technology </a:t>
            </a:r>
            <a:r>
              <a:rPr lang="en-US" baseline="0" dirty="0" smtClean="0"/>
              <a:t>field but </a:t>
            </a:r>
            <a:r>
              <a:rPr lang="en-US" baseline="0" dirty="0" smtClean="0"/>
              <a:t>captures the concept of convergence – school librarians and academic librarians, sharing a commitment to library instruction </a:t>
            </a:r>
            <a:r>
              <a:rPr lang="en-US" sz="1200" kern="1200" dirty="0" smtClean="0">
                <a:solidFill>
                  <a:schemeClr val="tx1"/>
                </a:solidFill>
                <a:effectLst/>
                <a:latin typeface="+mn-lt"/>
                <a:ea typeface="+mn-ea"/>
                <a:cs typeface="+mn-cs"/>
              </a:rPr>
              <a:t>but usually INVISIBLE to each other, rarely working together, rarely reading the same research literature, rarely sharing foundational concepts</a:t>
            </a:r>
            <a:r>
              <a:rPr lang="en-CA" dirty="0" smtClean="0">
                <a:effectLst/>
              </a:rPr>
              <a:t> </a:t>
            </a:r>
            <a:r>
              <a:rPr lang="en-US" baseline="0" dirty="0" smtClean="0"/>
              <a:t> – my co-editor and I argue in this book that this is changing – WILU conference program sessions address many concepts familiar to school librarians, e.g., curriculum mapping, inquiry-based learning</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3</a:t>
            </a:fld>
            <a:endParaRPr lang="en-US"/>
          </a:p>
        </p:txBody>
      </p:sp>
    </p:spTree>
    <p:extLst>
      <p:ext uri="{BB962C8B-B14F-4D97-AF65-F5344CB8AC3E}">
        <p14:creationId xmlns:p14="http://schemas.microsoft.com/office/powerpoint/2010/main" val="649039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Today, I want to share some of the content of the new book, and in conclusion suggest some of the themes that are embedded in the work described in each chapter. The chapter authors are from NZ, Australia, Canada, United States and Norway. All of the authors, depending on their education, cite the work of two IL researchers and theorists: Christine Bruce, from Australia, researched the perspectives of faculty members on the concept of information literacy in the 1990s, (Seven Faces, 1997) and Carol </a:t>
            </a:r>
            <a:r>
              <a:rPr lang="en-US" sz="1200" kern="1200" dirty="0" err="1" smtClean="0">
                <a:solidFill>
                  <a:schemeClr val="tx1"/>
                </a:solidFill>
                <a:effectLst/>
                <a:latin typeface="+mn-lt"/>
                <a:ea typeface="+mn-ea"/>
                <a:cs typeface="+mn-cs"/>
              </a:rPr>
              <a:t>Kuhlthau</a:t>
            </a:r>
            <a:r>
              <a:rPr lang="en-US" sz="1200" kern="1200" dirty="0" smtClean="0">
                <a:solidFill>
                  <a:schemeClr val="tx1"/>
                </a:solidFill>
                <a:effectLst/>
                <a:latin typeface="+mn-lt"/>
                <a:ea typeface="+mn-ea"/>
                <a:cs typeface="+mn-cs"/>
              </a:rPr>
              <a:t>, from Rutgers University in the United States. Her research beginning in the 1980s focused on the experience of information seeking (the Information Search Process, 1983) from the perspective of the learner.</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4</a:t>
            </a:fld>
            <a:endParaRPr lang="en-US"/>
          </a:p>
        </p:txBody>
      </p:sp>
    </p:spTree>
    <p:extLst>
      <p:ext uri="{BB962C8B-B14F-4D97-AF65-F5344CB8AC3E}">
        <p14:creationId xmlns:p14="http://schemas.microsoft.com/office/powerpoint/2010/main" val="3931524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first chapter is the book is mine, and in it I explore the convergences that I see between the world</a:t>
            </a:r>
            <a:r>
              <a:rPr lang="en-US" baseline="0" dirty="0" smtClean="0"/>
              <a:t> of school librarianship and academic librarianship in the area of instruction. The event that really brought these two worlds together for me was the filing on February 2, 2015 of ACRL’s Framework for Information Literacy in Higher Education. The skill-set approach of ACRL’s 2000 Information Literacy Competency Standards for Higher Education was being jettisoned for a mind-set approach, one that emphasized concepts and processes </a:t>
            </a:r>
            <a:r>
              <a:rPr lang="en-US" sz="1200" kern="1200" dirty="0" smtClean="0">
                <a:solidFill>
                  <a:schemeClr val="tx1"/>
                </a:solidFill>
                <a:effectLst/>
                <a:latin typeface="+mn-lt"/>
                <a:ea typeface="+mn-ea"/>
                <a:cs typeface="+mn-cs"/>
              </a:rPr>
              <a:t>and an integrated approach to instruction, combining IL with disciplinary content.</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5</a:t>
            </a:fld>
            <a:endParaRPr lang="en-US"/>
          </a:p>
        </p:txBody>
      </p:sp>
    </p:spTree>
    <p:extLst>
      <p:ext uri="{BB962C8B-B14F-4D97-AF65-F5344CB8AC3E}">
        <p14:creationId xmlns:p14="http://schemas.microsoft.com/office/powerpoint/2010/main" val="1521947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Comparing ACRL’s 2015 definition of IL to their 2000 definition </a:t>
            </a:r>
            <a:r>
              <a:rPr lang="en-US" baseline="0" dirty="0" smtClean="0"/>
              <a:t>gives a strong indication of the shift from a rather straightforward skills approach that could be taught in isolation from content or context to understanding that neither information nor literacy are straightforward—instead, welcome to the world of contested authority, of changing concepts, the world of “false news”! </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6</a:t>
            </a:fld>
            <a:endParaRPr lang="en-US"/>
          </a:p>
        </p:txBody>
      </p:sp>
    </p:spTree>
    <p:extLst>
      <p:ext uri="{BB962C8B-B14F-4D97-AF65-F5344CB8AC3E}">
        <p14:creationId xmlns:p14="http://schemas.microsoft.com/office/powerpoint/2010/main" val="153404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Because you know information literacy instruction from the academic library world, let me draw the parallels that I see with your world and the school library world </a:t>
            </a:r>
            <a:r>
              <a:rPr lang="is-IS" sz="1200" kern="1200" dirty="0" smtClean="0">
                <a:solidFill>
                  <a:schemeClr val="tx1"/>
                </a:solidFill>
                <a:effectLst/>
                <a:latin typeface="+mn-lt"/>
                <a:ea typeface="+mn-ea"/>
                <a:cs typeface="+mn-cs"/>
              </a:rPr>
              <a:t>… these are approaches that were part of my school library education in the late 1970s and were well established as best practice by the mid-1990s.</a:t>
            </a:r>
            <a:endParaRPr lang="en-CA" sz="1200" kern="1200" dirty="0" smtClean="0">
              <a:solidFill>
                <a:schemeClr val="tx1"/>
              </a:solidFill>
              <a:effectLst/>
              <a:latin typeface="+mn-lt"/>
              <a:ea typeface="+mn-ea"/>
              <a:cs typeface="+mn-cs"/>
            </a:endParaRPr>
          </a:p>
          <a:p>
            <a:pPr lvl="0"/>
            <a:r>
              <a:rPr lang="is-IS" sz="1200" kern="1200" dirty="0" smtClean="0">
                <a:solidFill>
                  <a:schemeClr val="tx1"/>
                </a:solidFill>
                <a:effectLst/>
                <a:latin typeface="+mn-lt"/>
                <a:ea typeface="+mn-ea"/>
                <a:cs typeface="+mn-cs"/>
              </a:rPr>
              <a:t>Process - Kuhlthau’s theory (ISP) and instructional model Guided Inquiry – also Informed Learning</a:t>
            </a:r>
            <a:endParaRPr lang="en-CA" sz="1200" kern="1200" dirty="0" smtClean="0">
              <a:solidFill>
                <a:schemeClr val="tx1"/>
              </a:solidFill>
              <a:effectLst/>
              <a:latin typeface="+mn-lt"/>
              <a:ea typeface="+mn-ea"/>
              <a:cs typeface="+mn-cs"/>
            </a:endParaRPr>
          </a:p>
          <a:p>
            <a:pPr lvl="0"/>
            <a:r>
              <a:rPr lang="is-IS" sz="1200" kern="1200" dirty="0" smtClean="0">
                <a:solidFill>
                  <a:schemeClr val="tx1"/>
                </a:solidFill>
                <a:effectLst/>
                <a:latin typeface="+mn-lt"/>
                <a:ea typeface="+mn-ea"/>
                <a:cs typeface="+mn-cs"/>
              </a:rPr>
              <a:t>Integration - because skills taught in isolation are soon forgotten</a:t>
            </a:r>
            <a:endParaRPr lang="en-CA" sz="1200" kern="1200" dirty="0" smtClean="0">
              <a:solidFill>
                <a:schemeClr val="tx1"/>
              </a:solidFill>
              <a:effectLst/>
              <a:latin typeface="+mn-lt"/>
              <a:ea typeface="+mn-ea"/>
              <a:cs typeface="+mn-cs"/>
            </a:endParaRPr>
          </a:p>
          <a:p>
            <a:pPr lvl="0"/>
            <a:r>
              <a:rPr lang="is-IS" sz="1200" kern="1200" dirty="0" smtClean="0">
                <a:solidFill>
                  <a:schemeClr val="tx1"/>
                </a:solidFill>
                <a:effectLst/>
                <a:latin typeface="+mn-lt"/>
                <a:ea typeface="+mn-ea"/>
                <a:cs typeface="+mn-cs"/>
              </a:rPr>
              <a:t>Collaboration is not cooperation --</a:t>
            </a:r>
            <a:endParaRPr lang="en-CA" sz="1200" kern="1200" dirty="0" smtClean="0">
              <a:solidFill>
                <a:schemeClr val="tx1"/>
              </a:solidFill>
              <a:effectLst/>
              <a:latin typeface="+mn-lt"/>
              <a:ea typeface="+mn-ea"/>
              <a:cs typeface="+mn-cs"/>
            </a:endParaRPr>
          </a:p>
          <a:p>
            <a:pPr lvl="0"/>
            <a:r>
              <a:rPr lang="is-IS" sz="1200" kern="1200" dirty="0" smtClean="0">
                <a:solidFill>
                  <a:schemeClr val="tx1"/>
                </a:solidFill>
                <a:effectLst/>
                <a:latin typeface="+mn-lt"/>
                <a:ea typeface="+mn-ea"/>
                <a:cs typeface="+mn-cs"/>
              </a:rPr>
              <a:t>Learners experience changes in feelings, thoughts and actions</a:t>
            </a:r>
            <a:endParaRPr lang="en-CA" sz="1200" kern="1200" dirty="0" smtClean="0">
              <a:solidFill>
                <a:schemeClr val="tx1"/>
              </a:solidFill>
              <a:effectLst/>
              <a:latin typeface="+mn-lt"/>
              <a:ea typeface="+mn-ea"/>
              <a:cs typeface="+mn-cs"/>
            </a:endParaRPr>
          </a:p>
          <a:p>
            <a:pPr lvl="0"/>
            <a:r>
              <a:rPr lang="is-IS" sz="1200" kern="1200" dirty="0" smtClean="0">
                <a:solidFill>
                  <a:schemeClr val="tx1"/>
                </a:solidFill>
                <a:effectLst/>
                <a:latin typeface="+mn-lt"/>
                <a:ea typeface="+mn-ea"/>
                <a:cs typeface="+mn-cs"/>
              </a:rPr>
              <a:t>Learning from information is a conversation—individual, flexible, recursive—metacognitive thinking and reflection is essential to “learning how to learn.”</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89ED1E0-C659-D14F-922C-56E2EB723353}" type="slidenum">
              <a:rPr lang="en-US" smtClean="0"/>
              <a:t>7</a:t>
            </a:fld>
            <a:endParaRPr lang="en-US"/>
          </a:p>
        </p:txBody>
      </p:sp>
    </p:spTree>
    <p:extLst>
      <p:ext uri="{BB962C8B-B14F-4D97-AF65-F5344CB8AC3E}">
        <p14:creationId xmlns:p14="http://schemas.microsoft.com/office/powerpoint/2010/main" val="535054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Explores teaching the ethical use of information through two practical AND research-based models</a:t>
            </a:r>
            <a:r>
              <a:rPr lang="en-US" baseline="0" dirty="0" smtClean="0"/>
              <a:t> of instruction: informed learning—used most often by academic librarians (Christine Bruce, QUT, Queensland University of Technology) and guided inquiry—used most often by school librarians (Carol </a:t>
            </a:r>
            <a:r>
              <a:rPr lang="en-US" baseline="0" dirty="0" err="1" smtClean="0"/>
              <a:t>Kuhlthau</a:t>
            </a:r>
            <a:r>
              <a:rPr lang="en-US" baseline="0" dirty="0" smtClean="0"/>
              <a:t>, Rutgers University)</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8</a:t>
            </a:fld>
            <a:endParaRPr lang="en-US"/>
          </a:p>
        </p:txBody>
      </p:sp>
    </p:spTree>
    <p:extLst>
      <p:ext uri="{BB962C8B-B14F-4D97-AF65-F5344CB8AC3E}">
        <p14:creationId xmlns:p14="http://schemas.microsoft.com/office/powerpoint/2010/main" val="167489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Tina </a:t>
            </a:r>
            <a:r>
              <a:rPr lang="en-US" dirty="0" err="1" smtClean="0"/>
              <a:t>Inzerilla</a:t>
            </a:r>
            <a:r>
              <a:rPr lang="en-US" dirty="0" smtClean="0"/>
              <a:t>—instructional</a:t>
            </a:r>
            <a:r>
              <a:rPr lang="en-US" baseline="0" dirty="0" smtClean="0"/>
              <a:t> librarian—doctoral research on collaboration between faculty and librarians in a community college. Faculty influenced in their IL practice NOT by librarians – the faculty understanding of IL and of collaboration was different from that of the librarians.. </a:t>
            </a:r>
            <a:endParaRPr lang="en-US" dirty="0"/>
          </a:p>
        </p:txBody>
      </p:sp>
      <p:sp>
        <p:nvSpPr>
          <p:cNvPr id="4" name="Slide Number Placeholder 3"/>
          <p:cNvSpPr>
            <a:spLocks noGrp="1"/>
          </p:cNvSpPr>
          <p:nvPr>
            <p:ph type="sldNum" sz="quarter" idx="10"/>
          </p:nvPr>
        </p:nvSpPr>
        <p:spPr/>
        <p:txBody>
          <a:bodyPr/>
          <a:lstStyle/>
          <a:p>
            <a:fld id="{089ED1E0-C659-D14F-922C-56E2EB723353}" type="slidenum">
              <a:rPr lang="en-US" smtClean="0"/>
              <a:t>9</a:t>
            </a:fld>
            <a:endParaRPr lang="en-US"/>
          </a:p>
        </p:txBody>
      </p:sp>
    </p:spTree>
    <p:extLst>
      <p:ext uri="{BB962C8B-B14F-4D97-AF65-F5344CB8AC3E}">
        <p14:creationId xmlns:p14="http://schemas.microsoft.com/office/powerpoint/2010/main" val="1489020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17-06-06</a:t>
            </a:fld>
            <a:endParaRPr lang="en-US"/>
          </a:p>
        </p:txBody>
      </p:sp>
      <p:sp>
        <p:nvSpPr>
          <p:cNvPr id="5" name="Footer Placeholder 4"/>
          <p:cNvSpPr>
            <a:spLocks noGrp="1"/>
          </p:cNvSpPr>
          <p:nvPr>
            <p:ph type="ftr" sz="quarter" idx="11"/>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en-CA"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03CEC41E-48BD-4881-B6FF-D82EEBBCD904}" type="datetimeFigureOut">
              <a:rPr lang="en-US" smtClean="0"/>
              <a:t>17-06-06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t>17-06-06</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t>‹#›</a:t>
            </a:fld>
            <a:endParaRPr lang="en-US"/>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CA" smtClean="0"/>
              <a:t>Drag picture to placeholder or click icon to add</a:t>
            </a:r>
            <a:endParaRPr/>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CA"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17-06-06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17-06-06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17-06-06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en-CA"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17-06-06</a:t>
            </a:fld>
            <a:endParaRPr lang="en-US"/>
          </a:p>
        </p:txBody>
      </p:sp>
      <p:sp>
        <p:nvSpPr>
          <p:cNvPr id="5" name="Footer Placeholder 4"/>
          <p:cNvSpPr>
            <a:spLocks noGrp="1"/>
          </p:cNvSpPr>
          <p:nvPr>
            <p:ph type="ftr" sz="quarter" idx="11"/>
          </p:nvPr>
        </p:nvSpPr>
        <p:spPr/>
        <p:txBody>
          <a:bodyPr/>
          <a:lstStyle/>
          <a:p>
            <a:endParaRPr lang="en-US"/>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CA" smtClean="0"/>
              <a:t>Drag picture to placeholder or click icon to add</a:t>
            </a:r>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CA"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03CEC41E-48BD-4881-B6FF-D82EEBBCD904}" type="datetimeFigureOut">
              <a:rPr lang="en-US" smtClean="0"/>
              <a:t>17-06-06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en-CA"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03CEC41E-48BD-4881-B6FF-D82EEBBCD904}" type="datetimeFigureOut">
              <a:rPr lang="en-US" smtClean="0"/>
              <a:t>17-06-06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03CEC41E-48BD-4881-B6FF-D82EEBBCD904}" type="datetimeFigureOut">
              <a:rPr lang="en-US" smtClean="0"/>
              <a:t>17-06-06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03CEC41E-48BD-4881-B6FF-D82EEBBCD904}" type="datetimeFigureOut">
              <a:rPr lang="en-US" smtClean="0"/>
              <a:t>17-06-06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EC41E-48BD-4881-B6FF-D82EEBBCD904}" type="datetimeFigureOut">
              <a:rPr lang="en-US" smtClean="0"/>
              <a:t>17-06-06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9A5F39-4CE7-434C-A5CB-50A36345160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t>17-06-06</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en-CA"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03CEC41E-48BD-4881-B6FF-D82EEBBCD904}" type="datetimeFigureOut">
              <a:rPr lang="en-US" smtClean="0"/>
              <a:t>17-06-06</a:t>
            </a:fld>
            <a:endParaRPr lang="en-US"/>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459A5F39-4CE7-434C-A5CB-50A36345160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0558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6pPr>
      <a:lvl7pPr marL="23987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7pPr>
      <a:lvl8pPr marL="2743200"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8pPr>
      <a:lvl9pPr marL="3087688" indent="-344488" algn="l" defTabSz="914400" rtl="0" eaLnBrk="1" latinLnBrk="0" hangingPunct="1">
        <a:spcBef>
          <a:spcPct val="20000"/>
        </a:spcBef>
        <a:buFont typeface="Wingdings 2" pitchFamily="18" charset="2"/>
        <a:buChar char=""/>
        <a:defRPr lang="en-US" sz="1800" kern="1200" dirty="0">
          <a:solidFill>
            <a:schemeClr val="bg1"/>
          </a:solidFill>
          <a:effectLst>
            <a:outerShdw blurRad="63500" dist="50800" dir="2700000" algn="tl" rotWithShape="0">
              <a:prstClr val="black">
                <a:alpha val="5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 Id="rId3"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t>M</a:t>
            </a:r>
            <a:r>
              <a:rPr lang="en-US" sz="3600" dirty="0" smtClean="0"/>
              <a:t>edia and Information Literacy</a:t>
            </a:r>
            <a:r>
              <a:rPr lang="en-US" dirty="0" smtClean="0"/>
              <a:t>: Educating the Educators</a:t>
            </a:r>
            <a:endParaRPr lang="en-US" dirty="0"/>
          </a:p>
        </p:txBody>
      </p:sp>
      <p:sp>
        <p:nvSpPr>
          <p:cNvPr id="3" name="Subtitle 2"/>
          <p:cNvSpPr>
            <a:spLocks noGrp="1"/>
          </p:cNvSpPr>
          <p:nvPr>
            <p:ph type="subTitle" idx="1"/>
          </p:nvPr>
        </p:nvSpPr>
        <p:spPr/>
        <p:txBody>
          <a:bodyPr/>
          <a:lstStyle/>
          <a:p>
            <a:r>
              <a:rPr lang="en-US" dirty="0" smtClean="0"/>
              <a:t>Dr. Dianne Oberg</a:t>
            </a:r>
          </a:p>
          <a:p>
            <a:r>
              <a:rPr lang="en-US" dirty="0" smtClean="0"/>
              <a:t>Professor Emerita, University of Alberta</a:t>
            </a:r>
            <a:endParaRPr lang="en-US" dirty="0"/>
          </a:p>
        </p:txBody>
      </p:sp>
    </p:spTree>
    <p:extLst>
      <p:ext uri="{BB962C8B-B14F-4D97-AF65-F5344CB8AC3E}">
        <p14:creationId xmlns:p14="http://schemas.microsoft.com/office/powerpoint/2010/main" val="259421777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569" y="94803"/>
            <a:ext cx="7876986" cy="1417638"/>
          </a:xfrm>
        </p:spPr>
        <p:txBody>
          <a:bodyPr/>
          <a:lstStyle/>
          <a:p>
            <a:pPr algn="l"/>
            <a:r>
              <a:rPr lang="en-US" sz="4000" b="1" dirty="0"/>
              <a:t>5. Teaching </a:t>
            </a:r>
            <a:r>
              <a:rPr lang="en-US" sz="4000" b="1" dirty="0" smtClean="0"/>
              <a:t>faculty collaborating </a:t>
            </a:r>
            <a:r>
              <a:rPr lang="en-US" sz="4000" b="1" dirty="0"/>
              <a:t>with academic </a:t>
            </a:r>
            <a:r>
              <a:rPr lang="en-US" sz="4000" b="1" dirty="0" smtClean="0"/>
              <a:t>librarians</a:t>
            </a:r>
            <a:r>
              <a:rPr lang="en-US" b="1" dirty="0" smtClean="0"/>
              <a:t> </a:t>
            </a:r>
            <a:r>
              <a:rPr lang="is-IS" b="1" dirty="0" smtClean="0"/>
              <a:t>…</a:t>
            </a:r>
            <a:r>
              <a:rPr lang="en-US" b="1" dirty="0" smtClean="0"/>
              <a:t> </a:t>
            </a:r>
            <a:endParaRPr lang="en-US" dirty="0"/>
          </a:p>
        </p:txBody>
      </p:sp>
      <p:sp>
        <p:nvSpPr>
          <p:cNvPr id="3" name="Content Placeholder 2"/>
          <p:cNvSpPr>
            <a:spLocks noGrp="1"/>
          </p:cNvSpPr>
          <p:nvPr>
            <p:ph idx="1"/>
          </p:nvPr>
        </p:nvSpPr>
        <p:spPr/>
        <p:txBody>
          <a:bodyPr/>
          <a:lstStyle/>
          <a:p>
            <a:pPr marL="0" indent="0">
              <a:buNone/>
            </a:pPr>
            <a:r>
              <a:rPr lang="en-US" b="1" dirty="0" smtClean="0"/>
              <a:t>Faculty suggestions for librarians:</a:t>
            </a:r>
          </a:p>
          <a:p>
            <a:r>
              <a:rPr lang="en-US" dirty="0" smtClean="0"/>
              <a:t>Develop informal relationships</a:t>
            </a:r>
          </a:p>
          <a:p>
            <a:r>
              <a:rPr lang="en-US" dirty="0" smtClean="0"/>
              <a:t>Use better teaching methods</a:t>
            </a:r>
          </a:p>
          <a:p>
            <a:r>
              <a:rPr lang="en-US" dirty="0" smtClean="0"/>
              <a:t>Initiate discussions about teaching</a:t>
            </a:r>
          </a:p>
          <a:p>
            <a:r>
              <a:rPr lang="en-US" dirty="0" smtClean="0"/>
              <a:t>Be knowledgeable, creative, helpful, trustworthy</a:t>
            </a:r>
          </a:p>
          <a:p>
            <a:r>
              <a:rPr lang="en-US" dirty="0" smtClean="0"/>
              <a:t>Attend department meetings</a:t>
            </a:r>
          </a:p>
          <a:p>
            <a:r>
              <a:rPr lang="en-US" dirty="0" smtClean="0"/>
              <a:t>Conduct </a:t>
            </a:r>
            <a:r>
              <a:rPr lang="en-US" dirty="0" err="1" smtClean="0"/>
              <a:t>preresearch</a:t>
            </a:r>
            <a:r>
              <a:rPr lang="en-US" dirty="0" smtClean="0"/>
              <a:t> assignments</a:t>
            </a:r>
            <a:endParaRPr lang="en-US" dirty="0"/>
          </a:p>
        </p:txBody>
      </p:sp>
    </p:spTree>
    <p:extLst>
      <p:ext uri="{BB962C8B-B14F-4D97-AF65-F5344CB8AC3E}">
        <p14:creationId xmlns:p14="http://schemas.microsoft.com/office/powerpoint/2010/main" val="1569162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125" y="79468"/>
            <a:ext cx="8523497" cy="1417638"/>
          </a:xfrm>
        </p:spPr>
        <p:txBody>
          <a:bodyPr/>
          <a:lstStyle/>
          <a:p>
            <a:pPr algn="l"/>
            <a:r>
              <a:rPr lang="en-US" sz="4000" b="1" dirty="0" smtClean="0"/>
              <a:t>7. Staff development programs on teaching skills &amp; integration of AIL</a:t>
            </a:r>
            <a:endParaRPr lang="en-US" sz="4000" b="1" dirty="0"/>
          </a:p>
        </p:txBody>
      </p:sp>
      <p:sp>
        <p:nvSpPr>
          <p:cNvPr id="3" name="Content Placeholder 2"/>
          <p:cNvSpPr>
            <a:spLocks noGrp="1"/>
          </p:cNvSpPr>
          <p:nvPr>
            <p:ph idx="1"/>
          </p:nvPr>
        </p:nvSpPr>
        <p:spPr/>
        <p:txBody>
          <a:bodyPr/>
          <a:lstStyle/>
          <a:p>
            <a:pPr marL="0" indent="0">
              <a:buNone/>
            </a:pPr>
            <a:r>
              <a:rPr lang="en-US" i="1" dirty="0" smtClean="0"/>
              <a:t>Li Wang &amp; Stephanie Cook, University of Auckland, NZ</a:t>
            </a:r>
          </a:p>
          <a:p>
            <a:pPr marL="0" indent="0">
              <a:buNone/>
            </a:pPr>
            <a:r>
              <a:rPr lang="en-US" dirty="0" err="1" smtClean="0"/>
              <a:t>UofA</a:t>
            </a:r>
            <a:r>
              <a:rPr lang="en-US" dirty="0" smtClean="0"/>
              <a:t> Library Learning Services – includes 91 librarians and 17 learning/language advisors</a:t>
            </a:r>
          </a:p>
          <a:p>
            <a:pPr marL="0" indent="0">
              <a:buNone/>
            </a:pPr>
            <a:r>
              <a:rPr lang="en-US" dirty="0" smtClean="0"/>
              <a:t>5 module Curriculum Integration of Academic and Information Literacy (AIL) Program</a:t>
            </a:r>
          </a:p>
          <a:p>
            <a:pPr marL="0" indent="0">
              <a:buNone/>
            </a:pPr>
            <a:r>
              <a:rPr lang="en-US" dirty="0" smtClean="0"/>
              <a:t>Extending beyond thinking like a librarian to “thinking like an academic”—developing a mindset  that empowers them to collaborate with faculty</a:t>
            </a:r>
            <a:endParaRPr lang="en-US" dirty="0"/>
          </a:p>
        </p:txBody>
      </p:sp>
    </p:spTree>
    <p:extLst>
      <p:ext uri="{BB962C8B-B14F-4D97-AF65-F5344CB8AC3E}">
        <p14:creationId xmlns:p14="http://schemas.microsoft.com/office/powerpoint/2010/main" val="4138152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125" y="79468"/>
            <a:ext cx="8523497" cy="1417638"/>
          </a:xfrm>
        </p:spPr>
        <p:txBody>
          <a:bodyPr/>
          <a:lstStyle/>
          <a:p>
            <a:pPr algn="l"/>
            <a:r>
              <a:rPr lang="en-US" sz="4000" b="1" dirty="0" smtClean="0"/>
              <a:t>7. Staff development programs on teaching skills &amp; integration of AIL</a:t>
            </a:r>
            <a:endParaRPr lang="en-US" sz="4000" b="1" dirty="0"/>
          </a:p>
        </p:txBody>
      </p:sp>
      <p:sp>
        <p:nvSpPr>
          <p:cNvPr id="3" name="Content Placeholder 2"/>
          <p:cNvSpPr>
            <a:spLocks noGrp="1"/>
          </p:cNvSpPr>
          <p:nvPr>
            <p:ph idx="1"/>
          </p:nvPr>
        </p:nvSpPr>
        <p:spPr/>
        <p:txBody>
          <a:bodyPr>
            <a:normAutofit lnSpcReduction="10000"/>
          </a:bodyPr>
          <a:lstStyle/>
          <a:p>
            <a:pPr marL="457200" indent="-457200">
              <a:buAutoNum type="arabicPeriod"/>
            </a:pPr>
            <a:r>
              <a:rPr lang="en-US" dirty="0" smtClean="0"/>
              <a:t>Academic and information literacy for learning</a:t>
            </a:r>
          </a:p>
          <a:p>
            <a:pPr marL="457200" indent="-457200">
              <a:buAutoNum type="arabicPeriod"/>
            </a:pPr>
            <a:r>
              <a:rPr lang="en-US" dirty="0" smtClean="0"/>
              <a:t>Understanding your faculty curriculum</a:t>
            </a:r>
          </a:p>
          <a:p>
            <a:pPr marL="457200" indent="-457200">
              <a:buAutoNum type="arabicPeriod"/>
            </a:pPr>
            <a:r>
              <a:rPr lang="en-US" dirty="0" smtClean="0"/>
              <a:t>Collaboration: The foundation of AIL integration</a:t>
            </a:r>
          </a:p>
          <a:p>
            <a:pPr marL="457200" indent="-457200">
              <a:buAutoNum type="arabicPeriod"/>
            </a:pPr>
            <a:r>
              <a:rPr lang="en-US" dirty="0" smtClean="0"/>
              <a:t>Design and integration of AIL into the curriculum</a:t>
            </a:r>
          </a:p>
          <a:p>
            <a:pPr marL="457200" indent="-457200">
              <a:buAutoNum type="arabicPeriod"/>
            </a:pPr>
            <a:r>
              <a:rPr lang="en-US" dirty="0" smtClean="0"/>
              <a:t>Measuring the impact of AIL integration</a:t>
            </a:r>
          </a:p>
          <a:p>
            <a:pPr marL="0" indent="0">
              <a:lnSpc>
                <a:spcPct val="80000"/>
              </a:lnSpc>
              <a:buNone/>
            </a:pPr>
            <a:r>
              <a:rPr lang="en-US" dirty="0" smtClean="0"/>
              <a:t>OUTCOMES: </a:t>
            </a:r>
          </a:p>
          <a:p>
            <a:pPr marL="0" indent="0">
              <a:lnSpc>
                <a:spcPct val="80000"/>
              </a:lnSpc>
              <a:buNone/>
            </a:pPr>
            <a:r>
              <a:rPr lang="en-US" dirty="0" smtClean="0"/>
              <a:t>student-based pedagogy, improved teaching skills, increased librarian involvement in learning</a:t>
            </a:r>
            <a:endParaRPr lang="en-US" dirty="0"/>
          </a:p>
        </p:txBody>
      </p:sp>
    </p:spTree>
    <p:extLst>
      <p:ext uri="{BB962C8B-B14F-4D97-AF65-F5344CB8AC3E}">
        <p14:creationId xmlns:p14="http://schemas.microsoft.com/office/powerpoint/2010/main" val="1037248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smtClean="0"/>
              <a:t>8. IMPACT lessons: </a:t>
            </a:r>
            <a:br>
              <a:rPr lang="en-US" sz="4000" b="1" dirty="0" smtClean="0"/>
            </a:br>
            <a:r>
              <a:rPr lang="en-US" sz="2800" dirty="0" smtClean="0"/>
              <a:t>Strategically embedding MIL through teacher development in higher education</a:t>
            </a:r>
            <a:endParaRPr lang="en-US" sz="2800" dirty="0"/>
          </a:p>
        </p:txBody>
      </p:sp>
      <p:sp>
        <p:nvSpPr>
          <p:cNvPr id="3" name="Content Placeholder 2"/>
          <p:cNvSpPr>
            <a:spLocks noGrp="1"/>
          </p:cNvSpPr>
          <p:nvPr>
            <p:ph idx="1"/>
          </p:nvPr>
        </p:nvSpPr>
        <p:spPr/>
        <p:txBody>
          <a:bodyPr/>
          <a:lstStyle/>
          <a:p>
            <a:pPr marL="0" indent="0">
              <a:buNone/>
            </a:pPr>
            <a:r>
              <a:rPr lang="en-US" i="1" dirty="0" smtClean="0"/>
              <a:t>Michael </a:t>
            </a:r>
            <a:r>
              <a:rPr lang="en-US" i="1" dirty="0" err="1" smtClean="0"/>
              <a:t>Flierl</a:t>
            </a:r>
            <a:r>
              <a:rPr lang="en-US" i="1" dirty="0" smtClean="0"/>
              <a:t>, Clarence </a:t>
            </a:r>
            <a:r>
              <a:rPr lang="en-US" i="1" dirty="0" err="1" smtClean="0"/>
              <a:t>Maybee</a:t>
            </a:r>
            <a:r>
              <a:rPr lang="en-US" i="1" dirty="0" smtClean="0"/>
              <a:t>, Catherine Fraser </a:t>
            </a:r>
            <a:r>
              <a:rPr lang="en-US" i="1" dirty="0" err="1" smtClean="0"/>
              <a:t>Riehle</a:t>
            </a:r>
            <a:r>
              <a:rPr lang="en-US" i="1" dirty="0"/>
              <a:t> </a:t>
            </a:r>
            <a:r>
              <a:rPr lang="en-US" i="1" dirty="0" smtClean="0"/>
              <a:t>&amp; Natasha Johnson, Purdue University, Indiana</a:t>
            </a:r>
          </a:p>
          <a:p>
            <a:pPr marL="0" indent="0">
              <a:buNone/>
            </a:pPr>
            <a:r>
              <a:rPr lang="en-US" dirty="0" smtClean="0"/>
              <a:t>IMPACT – student-centered teaching and learning</a:t>
            </a:r>
          </a:p>
          <a:p>
            <a:pPr marL="0" indent="0">
              <a:lnSpc>
                <a:spcPct val="50000"/>
              </a:lnSpc>
              <a:buNone/>
            </a:pPr>
            <a:r>
              <a:rPr lang="en-US" sz="2000" b="1" dirty="0" smtClean="0"/>
              <a:t>[Instruction Matters: Purdue Academic Course Transformation]</a:t>
            </a:r>
            <a:endParaRPr lang="en-US" sz="2000" b="1" dirty="0"/>
          </a:p>
          <a:p>
            <a:pPr>
              <a:lnSpc>
                <a:spcPct val="70000"/>
              </a:lnSpc>
            </a:pPr>
            <a:r>
              <a:rPr lang="en-US" dirty="0" smtClean="0"/>
              <a:t>partnership of Purdue Libraries with Center for Instructional Excellence &amp; Information Technology unit</a:t>
            </a:r>
          </a:p>
          <a:p>
            <a:pPr>
              <a:lnSpc>
                <a:spcPct val="70000"/>
              </a:lnSpc>
            </a:pPr>
            <a:r>
              <a:rPr lang="en-US" dirty="0"/>
              <a:t>13-week provost-funded teacher </a:t>
            </a:r>
            <a:r>
              <a:rPr lang="en-US" dirty="0" smtClean="0"/>
              <a:t>development program  focused on </a:t>
            </a:r>
            <a:r>
              <a:rPr lang="en-US" dirty="0"/>
              <a:t>large undergraduate courses</a:t>
            </a:r>
          </a:p>
          <a:p>
            <a:pPr marL="0" indent="0">
              <a:lnSpc>
                <a:spcPct val="70000"/>
              </a:lnSpc>
              <a:buNone/>
            </a:pPr>
            <a:endParaRPr lang="en-US" dirty="0"/>
          </a:p>
        </p:txBody>
      </p:sp>
    </p:spTree>
    <p:extLst>
      <p:ext uri="{BB962C8B-B14F-4D97-AF65-F5344CB8AC3E}">
        <p14:creationId xmlns:p14="http://schemas.microsoft.com/office/powerpoint/2010/main" val="647149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smtClean="0"/>
              <a:t>IMPACT lessons </a:t>
            </a:r>
            <a:r>
              <a:rPr lang="is-IS" sz="4000" b="1" dirty="0" smtClean="0"/>
              <a:t>…</a:t>
            </a:r>
            <a:endParaRPr lang="en-US" sz="4000" b="1" dirty="0"/>
          </a:p>
        </p:txBody>
      </p:sp>
      <p:sp>
        <p:nvSpPr>
          <p:cNvPr id="3" name="Content Placeholder 2"/>
          <p:cNvSpPr>
            <a:spLocks noGrp="1"/>
          </p:cNvSpPr>
          <p:nvPr>
            <p:ph idx="1"/>
          </p:nvPr>
        </p:nvSpPr>
        <p:spPr/>
        <p:txBody>
          <a:bodyPr/>
          <a:lstStyle/>
          <a:p>
            <a:pPr marL="0" indent="0">
              <a:buNone/>
            </a:pPr>
            <a:r>
              <a:rPr lang="en-US" b="1" dirty="0" smtClean="0"/>
              <a:t>Informed learning (Christine Bruce’s model)</a:t>
            </a:r>
          </a:p>
          <a:p>
            <a:r>
              <a:rPr lang="en-US" dirty="0" smtClean="0"/>
              <a:t>Builds on students’ existing knowledge</a:t>
            </a:r>
          </a:p>
          <a:p>
            <a:r>
              <a:rPr lang="en-US" dirty="0" smtClean="0"/>
              <a:t>Learning focuses simultaneously on both using information and subject content</a:t>
            </a:r>
          </a:p>
          <a:p>
            <a:r>
              <a:rPr lang="en-US" dirty="0" smtClean="0"/>
              <a:t>Students become aware of new ways of using information and understanding </a:t>
            </a:r>
            <a:r>
              <a:rPr lang="en-US" dirty="0" smtClean="0"/>
              <a:t>disciplinary</a:t>
            </a:r>
            <a:r>
              <a:rPr lang="en-US" dirty="0" smtClean="0"/>
              <a:t> </a:t>
            </a:r>
            <a:r>
              <a:rPr lang="en-US" dirty="0" smtClean="0"/>
              <a:t>content</a:t>
            </a:r>
            <a:endParaRPr lang="en-US" dirty="0"/>
          </a:p>
        </p:txBody>
      </p:sp>
    </p:spTree>
    <p:extLst>
      <p:ext uri="{BB962C8B-B14F-4D97-AF65-F5344CB8AC3E}">
        <p14:creationId xmlns:p14="http://schemas.microsoft.com/office/powerpoint/2010/main" val="3921284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smtClean="0"/>
              <a:t>IMPACT lessons </a:t>
            </a:r>
            <a:r>
              <a:rPr lang="is-IS" sz="4000" b="1" dirty="0" smtClean="0"/>
              <a:t>…</a:t>
            </a:r>
            <a:endParaRPr lang="en-US" sz="4000" b="1" dirty="0"/>
          </a:p>
        </p:txBody>
      </p:sp>
      <p:sp>
        <p:nvSpPr>
          <p:cNvPr id="3" name="Content Placeholder 2"/>
          <p:cNvSpPr>
            <a:spLocks noGrp="1"/>
          </p:cNvSpPr>
          <p:nvPr>
            <p:ph idx="1"/>
          </p:nvPr>
        </p:nvSpPr>
        <p:spPr/>
        <p:txBody>
          <a:bodyPr>
            <a:noAutofit/>
          </a:bodyPr>
          <a:lstStyle/>
          <a:p>
            <a:pPr marL="0" indent="0">
              <a:lnSpc>
                <a:spcPct val="70000"/>
              </a:lnSpc>
              <a:buNone/>
            </a:pPr>
            <a:r>
              <a:rPr lang="en-US" b="1" dirty="0" smtClean="0"/>
              <a:t>Librarians as information consultants</a:t>
            </a:r>
          </a:p>
          <a:p>
            <a:pPr>
              <a:lnSpc>
                <a:spcPct val="70000"/>
              </a:lnSpc>
            </a:pPr>
            <a:r>
              <a:rPr lang="en-US" dirty="0" smtClean="0"/>
              <a:t>Knowledge/abilities – e.g., active listening to clarify faculty perspectives / intentions, customize information content, identifying </a:t>
            </a:r>
            <a:r>
              <a:rPr lang="en-US" dirty="0"/>
              <a:t>opportunities for research</a:t>
            </a:r>
          </a:p>
          <a:p>
            <a:pPr>
              <a:lnSpc>
                <a:spcPct val="70000"/>
              </a:lnSpc>
            </a:pPr>
            <a:r>
              <a:rPr lang="en-US" dirty="0" smtClean="0"/>
              <a:t>Relationship building – e.g., attending weekly instructional team meetings, sharing personal /theoretical approaches to MIL instruction</a:t>
            </a:r>
          </a:p>
          <a:p>
            <a:pPr>
              <a:lnSpc>
                <a:spcPct val="70000"/>
              </a:lnSpc>
            </a:pPr>
            <a:r>
              <a:rPr lang="en-US" dirty="0" smtClean="0"/>
              <a:t>Developing and achieving goals – e.g., clarifying goals, following up with tailored assignments and activities</a:t>
            </a:r>
            <a:endParaRPr lang="en-US" dirty="0"/>
          </a:p>
        </p:txBody>
      </p:sp>
    </p:spTree>
    <p:extLst>
      <p:ext uri="{BB962C8B-B14F-4D97-AF65-F5344CB8AC3E}">
        <p14:creationId xmlns:p14="http://schemas.microsoft.com/office/powerpoint/2010/main" val="1528594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Themes for consideration </a:t>
            </a:r>
            <a:r>
              <a:rPr lang="is-IS" sz="4000" b="1" dirty="0" smtClean="0"/>
              <a:t>…</a:t>
            </a:r>
            <a:endParaRPr lang="en-US" sz="4000" b="1" dirty="0"/>
          </a:p>
        </p:txBody>
      </p:sp>
      <p:sp>
        <p:nvSpPr>
          <p:cNvPr id="3" name="Content Placeholder 2"/>
          <p:cNvSpPr>
            <a:spLocks noGrp="1"/>
          </p:cNvSpPr>
          <p:nvPr>
            <p:ph idx="1"/>
          </p:nvPr>
        </p:nvSpPr>
        <p:spPr/>
        <p:txBody>
          <a:bodyPr/>
          <a:lstStyle/>
          <a:p>
            <a:r>
              <a:rPr lang="en-US" dirty="0" smtClean="0"/>
              <a:t>Librarians are teachers </a:t>
            </a:r>
            <a:r>
              <a:rPr lang="is-IS" dirty="0" smtClean="0"/>
              <a:t>… and they need to be (and be seen as) effective teachers.</a:t>
            </a:r>
          </a:p>
          <a:p>
            <a:r>
              <a:rPr lang="is-IS" dirty="0" smtClean="0"/>
              <a:t>Relationships with teaching faculty have to be built.</a:t>
            </a:r>
          </a:p>
          <a:p>
            <a:r>
              <a:rPr lang="is-IS" dirty="0" smtClean="0"/>
              <a:t>Consider inviting instructional designers, IT specialists and others for collaborative partnerships. </a:t>
            </a:r>
          </a:p>
          <a:p>
            <a:r>
              <a:rPr lang="is-IS" dirty="0" smtClean="0"/>
              <a:t>Instructional librarians (school, academic and other librarians) have much to learn from each other (literature, conferences, shared initiatives ... )</a:t>
            </a:r>
            <a:endParaRPr lang="en-US" dirty="0"/>
          </a:p>
        </p:txBody>
      </p:sp>
    </p:spTree>
    <p:extLst>
      <p:ext uri="{BB962C8B-B14F-4D97-AF65-F5344CB8AC3E}">
        <p14:creationId xmlns:p14="http://schemas.microsoft.com/office/powerpoint/2010/main" val="2379625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9780081006306.jpg"/>
          <p:cNvPicPr>
            <a:picLocks noGrp="1" noChangeAspect="1"/>
          </p:cNvPicPr>
          <p:nvPr>
            <p:ph type="pic" idx="4294967295"/>
          </p:nvPr>
        </p:nvPicPr>
        <p:blipFill>
          <a:blip r:embed="rId3">
            <a:extLst>
              <a:ext uri="{28A0092B-C50C-407E-A947-70E740481C1C}">
                <a14:useLocalDpi xmlns:a14="http://schemas.microsoft.com/office/drawing/2010/main" val="0"/>
              </a:ext>
            </a:extLst>
          </a:blip>
          <a:srcRect l="-48078" r="-48078"/>
          <a:stretch>
            <a:fillRect/>
          </a:stretch>
        </p:blipFill>
        <p:spPr>
          <a:xfrm rot="21414040">
            <a:off x="959792" y="413794"/>
            <a:ext cx="6931389" cy="5442740"/>
          </a:xfrm>
        </p:spPr>
      </p:pic>
    </p:spTree>
    <p:extLst>
      <p:ext uri="{BB962C8B-B14F-4D97-AF65-F5344CB8AC3E}">
        <p14:creationId xmlns:p14="http://schemas.microsoft.com/office/powerpoint/2010/main" val="36239820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9780081006306.jpg"/>
          <p:cNvPicPr>
            <a:picLocks noGrp="1" noChangeAspect="1"/>
          </p:cNvPicPr>
          <p:nvPr>
            <p:ph type="pic" idx="4294967295"/>
          </p:nvPr>
        </p:nvPicPr>
        <p:blipFill>
          <a:blip r:embed="rId3">
            <a:extLst>
              <a:ext uri="{28A0092B-C50C-407E-A947-70E740481C1C}">
                <a14:useLocalDpi xmlns:a14="http://schemas.microsoft.com/office/drawing/2010/main" val="0"/>
              </a:ext>
            </a:extLst>
          </a:blip>
          <a:srcRect l="-48078" r="-48078"/>
          <a:stretch>
            <a:fillRect/>
          </a:stretch>
        </p:blipFill>
        <p:spPr>
          <a:xfrm rot="21414040">
            <a:off x="959792" y="413794"/>
            <a:ext cx="6931389" cy="5442740"/>
          </a:xfrm>
        </p:spPr>
      </p:pic>
    </p:spTree>
    <p:extLst>
      <p:ext uri="{BB962C8B-B14F-4D97-AF65-F5344CB8AC3E}">
        <p14:creationId xmlns:p14="http://schemas.microsoft.com/office/powerpoint/2010/main" val="26643676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Instructional librarians</a:t>
            </a:r>
            <a:br>
              <a:rPr lang="en-US" dirty="0" smtClean="0"/>
            </a:br>
            <a:r>
              <a:rPr lang="en-US" sz="2800" dirty="0" smtClean="0"/>
              <a:t>School libraries </a:t>
            </a:r>
            <a:r>
              <a:rPr lang="en-US" sz="2800" dirty="0" smtClean="0">
                <a:sym typeface="Wingdings"/>
              </a:rPr>
              <a:t>&lt; + &gt; </a:t>
            </a:r>
            <a:r>
              <a:rPr lang="en-US" sz="2800" dirty="0" smtClean="0"/>
              <a:t> Academic Libraries</a:t>
            </a:r>
            <a:r>
              <a:rPr lang="en-US" sz="2800" dirty="0"/>
              <a:t/>
            </a:r>
            <a:br>
              <a:rPr lang="en-US" sz="2800" dirty="0"/>
            </a:br>
            <a:r>
              <a:rPr lang="en-US" sz="1400" dirty="0" smtClean="0"/>
              <a:t>Image from http</a:t>
            </a:r>
            <a:r>
              <a:rPr lang="en-US" sz="1400" dirty="0"/>
              <a:t>://</a:t>
            </a:r>
            <a:r>
              <a:rPr lang="en-US" sz="1400" dirty="0" err="1"/>
              <a:t>www.convergencetech.us</a:t>
            </a:r>
            <a:endParaRPr lang="en-US" sz="1400" dirty="0"/>
          </a:p>
        </p:txBody>
      </p:sp>
      <p:pic>
        <p:nvPicPr>
          <p:cNvPr id="4" name="Content Placeholder 3" descr="connected.png"/>
          <p:cNvPicPr>
            <a:picLocks noGrp="1" noChangeAspect="1"/>
          </p:cNvPicPr>
          <p:nvPr>
            <p:ph idx="1"/>
          </p:nvPr>
        </p:nvPicPr>
        <p:blipFill>
          <a:blip r:embed="rId3">
            <a:extLst>
              <a:ext uri="{28A0092B-C50C-407E-A947-70E740481C1C}">
                <a14:useLocalDpi xmlns:a14="http://schemas.microsoft.com/office/drawing/2010/main" val="0"/>
              </a:ext>
            </a:extLst>
          </a:blip>
          <a:srcRect l="-29707" r="-29707"/>
          <a:stretch>
            <a:fillRect/>
          </a:stretch>
        </p:blipFill>
        <p:spPr/>
      </p:pic>
    </p:spTree>
    <p:extLst>
      <p:ext uri="{BB962C8B-B14F-4D97-AF65-F5344CB8AC3E}">
        <p14:creationId xmlns:p14="http://schemas.microsoft.com/office/powerpoint/2010/main" val="18592806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 (abbrev.)</a:t>
            </a:r>
            <a:endParaRPr lang="en-US" dirty="0"/>
          </a:p>
        </p:txBody>
      </p:sp>
      <p:sp>
        <p:nvSpPr>
          <p:cNvPr id="3" name="Content Placeholder 2"/>
          <p:cNvSpPr>
            <a:spLocks noGrp="1"/>
          </p:cNvSpPr>
          <p:nvPr>
            <p:ph idx="1"/>
          </p:nvPr>
        </p:nvSpPr>
        <p:spPr/>
        <p:txBody>
          <a:bodyPr/>
          <a:lstStyle/>
          <a:p>
            <a:pPr marL="457200" indent="-457200">
              <a:lnSpc>
                <a:spcPct val="50000"/>
              </a:lnSpc>
              <a:buFont typeface="+mj-lt"/>
              <a:buAutoNum type="arabicPeriod"/>
            </a:pPr>
            <a:r>
              <a:rPr lang="en-US" dirty="0" smtClean="0">
                <a:solidFill>
                  <a:srgbClr val="FFFF00"/>
                </a:solidFill>
              </a:rPr>
              <a:t>Convergences</a:t>
            </a:r>
          </a:p>
          <a:p>
            <a:pPr marL="457200" indent="-457200">
              <a:lnSpc>
                <a:spcPct val="50000"/>
              </a:lnSpc>
              <a:buFont typeface="+mj-lt"/>
              <a:buAutoNum type="arabicPeriod"/>
            </a:pPr>
            <a:r>
              <a:rPr lang="en-US" dirty="0" smtClean="0">
                <a:solidFill>
                  <a:srgbClr val="FFFF00"/>
                </a:solidFill>
              </a:rPr>
              <a:t>Teaching ethical use of information</a:t>
            </a:r>
          </a:p>
          <a:p>
            <a:pPr marL="457200" indent="-457200">
              <a:lnSpc>
                <a:spcPct val="50000"/>
              </a:lnSpc>
              <a:buFont typeface="+mj-lt"/>
              <a:buAutoNum type="arabicPeriod"/>
            </a:pPr>
            <a:r>
              <a:rPr lang="en-US" dirty="0" smtClean="0"/>
              <a:t>Promoting civic literacy</a:t>
            </a:r>
          </a:p>
          <a:p>
            <a:pPr marL="457200" indent="-457200">
              <a:lnSpc>
                <a:spcPct val="50000"/>
              </a:lnSpc>
              <a:buFont typeface="+mj-lt"/>
              <a:buAutoNum type="arabicPeriod"/>
            </a:pPr>
            <a:r>
              <a:rPr lang="en-US" dirty="0" smtClean="0"/>
              <a:t>School libraries in MIL education</a:t>
            </a:r>
          </a:p>
          <a:p>
            <a:pPr marL="457200" indent="-457200">
              <a:lnSpc>
                <a:spcPct val="50000"/>
              </a:lnSpc>
              <a:buFont typeface="+mj-lt"/>
              <a:buAutoNum type="arabicPeriod"/>
            </a:pPr>
            <a:r>
              <a:rPr lang="en-US" dirty="0" smtClean="0">
                <a:solidFill>
                  <a:srgbClr val="FFFF00"/>
                </a:solidFill>
              </a:rPr>
              <a:t>Developing faculty-librarian partnerships</a:t>
            </a:r>
          </a:p>
          <a:p>
            <a:pPr marL="457200" indent="-457200">
              <a:lnSpc>
                <a:spcPct val="50000"/>
              </a:lnSpc>
              <a:buFont typeface="+mj-lt"/>
              <a:buAutoNum type="arabicPeriod"/>
            </a:pPr>
            <a:r>
              <a:rPr lang="en-US" dirty="0" smtClean="0"/>
              <a:t>Teaching source criticism</a:t>
            </a:r>
          </a:p>
          <a:p>
            <a:pPr marL="457200" indent="-457200">
              <a:lnSpc>
                <a:spcPct val="50000"/>
              </a:lnSpc>
              <a:buFont typeface="+mj-lt"/>
              <a:buAutoNum type="arabicPeriod"/>
            </a:pPr>
            <a:r>
              <a:rPr lang="en-US" dirty="0" smtClean="0">
                <a:solidFill>
                  <a:srgbClr val="FFFF00"/>
                </a:solidFill>
              </a:rPr>
              <a:t>Staff development for academic librarians</a:t>
            </a:r>
          </a:p>
          <a:p>
            <a:pPr marL="457200" indent="-457200">
              <a:lnSpc>
                <a:spcPct val="50000"/>
              </a:lnSpc>
              <a:buFont typeface="+mj-lt"/>
              <a:buAutoNum type="arabicPeriod"/>
            </a:pPr>
            <a:r>
              <a:rPr lang="en-US" dirty="0" smtClean="0">
                <a:solidFill>
                  <a:srgbClr val="FFFF00"/>
                </a:solidFill>
              </a:rPr>
              <a:t>Embedding MIL through faculty development</a:t>
            </a:r>
          </a:p>
          <a:p>
            <a:pPr marL="457200" indent="-457200">
              <a:lnSpc>
                <a:spcPct val="50000"/>
              </a:lnSpc>
              <a:buFont typeface="+mj-lt"/>
              <a:buAutoNum type="arabicPeriod"/>
            </a:pPr>
            <a:r>
              <a:rPr lang="en-US" dirty="0" smtClean="0"/>
              <a:t>Action research and informed learning</a:t>
            </a:r>
          </a:p>
          <a:p>
            <a:pPr marL="457200" indent="-457200">
              <a:lnSpc>
                <a:spcPct val="50000"/>
              </a:lnSpc>
              <a:buFont typeface="+mj-lt"/>
              <a:buAutoNum type="arabicPeriod"/>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51322795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smtClean="0"/>
              <a:t>1. Convergences of and for MIL instruction in higher education</a:t>
            </a:r>
            <a:endParaRPr lang="en-US" sz="4000" b="1" dirty="0"/>
          </a:p>
        </p:txBody>
      </p:sp>
      <p:sp>
        <p:nvSpPr>
          <p:cNvPr id="3" name="Content Placeholder 2"/>
          <p:cNvSpPr>
            <a:spLocks noGrp="1"/>
          </p:cNvSpPr>
          <p:nvPr>
            <p:ph idx="1"/>
          </p:nvPr>
        </p:nvSpPr>
        <p:spPr/>
        <p:txBody>
          <a:bodyPr/>
          <a:lstStyle/>
          <a:p>
            <a:pPr marL="0" indent="0">
              <a:buNone/>
            </a:pPr>
            <a:r>
              <a:rPr lang="en-US" b="1" dirty="0" smtClean="0"/>
              <a:t>Instigating event: February 2, 2015: </a:t>
            </a:r>
            <a:r>
              <a:rPr lang="en-US" dirty="0" smtClean="0"/>
              <a:t>ACRL files </a:t>
            </a:r>
            <a:r>
              <a:rPr lang="en-US" i="1" dirty="0" smtClean="0"/>
              <a:t>Framework for Information Literacy in Higher Education</a:t>
            </a:r>
          </a:p>
          <a:p>
            <a:pPr>
              <a:lnSpc>
                <a:spcPct val="70000"/>
              </a:lnSpc>
            </a:pPr>
            <a:r>
              <a:rPr lang="en-US" dirty="0" smtClean="0"/>
              <a:t>Authority is constructed and contextual</a:t>
            </a:r>
          </a:p>
          <a:p>
            <a:pPr>
              <a:lnSpc>
                <a:spcPct val="70000"/>
              </a:lnSpc>
            </a:pPr>
            <a:r>
              <a:rPr lang="en-US" dirty="0" smtClean="0"/>
              <a:t>Information creation as a process</a:t>
            </a:r>
          </a:p>
          <a:p>
            <a:pPr>
              <a:lnSpc>
                <a:spcPct val="70000"/>
              </a:lnSpc>
            </a:pPr>
            <a:r>
              <a:rPr lang="en-US" dirty="0" smtClean="0"/>
              <a:t>Information has value</a:t>
            </a:r>
          </a:p>
          <a:p>
            <a:pPr>
              <a:lnSpc>
                <a:spcPct val="70000"/>
              </a:lnSpc>
            </a:pPr>
            <a:r>
              <a:rPr lang="en-US" dirty="0" smtClean="0"/>
              <a:t>Research as inquiry</a:t>
            </a:r>
          </a:p>
          <a:p>
            <a:pPr>
              <a:lnSpc>
                <a:spcPct val="70000"/>
              </a:lnSpc>
            </a:pPr>
            <a:r>
              <a:rPr lang="en-US" dirty="0" smtClean="0"/>
              <a:t>Scholarship as conversation</a:t>
            </a:r>
          </a:p>
          <a:p>
            <a:pPr>
              <a:lnSpc>
                <a:spcPct val="70000"/>
              </a:lnSpc>
            </a:pPr>
            <a:r>
              <a:rPr lang="en-US" dirty="0" smtClean="0"/>
              <a:t>Searching as strategic investigation.</a:t>
            </a:r>
          </a:p>
        </p:txBody>
      </p:sp>
    </p:spTree>
    <p:extLst>
      <p:ext uri="{BB962C8B-B14F-4D97-AF65-F5344CB8AC3E}">
        <p14:creationId xmlns:p14="http://schemas.microsoft.com/office/powerpoint/2010/main" val="3055384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529" y="-19244"/>
            <a:ext cx="7934709" cy="1417638"/>
          </a:xfrm>
        </p:spPr>
        <p:txBody>
          <a:bodyPr/>
          <a:lstStyle/>
          <a:p>
            <a:r>
              <a:rPr lang="en-US" sz="4000" dirty="0" smtClean="0"/>
              <a:t> </a:t>
            </a:r>
            <a:r>
              <a:rPr lang="is-IS" sz="4000" dirty="0" smtClean="0"/>
              <a:t>… </a:t>
            </a:r>
            <a:r>
              <a:rPr lang="en-US" sz="4000" dirty="0" smtClean="0"/>
              <a:t>integrated, discovery, valued, creating, ethically, communities </a:t>
            </a:r>
            <a:r>
              <a:rPr lang="is-IS" sz="4000" dirty="0" smtClean="0"/>
              <a:t>…</a:t>
            </a:r>
            <a:endParaRPr lang="en-US" sz="4000" dirty="0"/>
          </a:p>
        </p:txBody>
      </p:sp>
      <p:sp>
        <p:nvSpPr>
          <p:cNvPr id="3" name="Content Placeholder 2"/>
          <p:cNvSpPr>
            <a:spLocks noGrp="1"/>
          </p:cNvSpPr>
          <p:nvPr>
            <p:ph idx="1"/>
          </p:nvPr>
        </p:nvSpPr>
        <p:spPr/>
        <p:txBody>
          <a:bodyPr>
            <a:noAutofit/>
          </a:bodyPr>
          <a:lstStyle/>
          <a:p>
            <a:pPr marL="0" indent="0">
              <a:buNone/>
            </a:pPr>
            <a:r>
              <a:rPr lang="en-US" dirty="0" smtClean="0">
                <a:effectLst/>
                <a:latin typeface="Arial Black"/>
                <a:cs typeface="Arial Black"/>
              </a:rPr>
              <a:t>ACRL</a:t>
            </a:r>
            <a:r>
              <a:rPr lang="en-US" dirty="0">
                <a:effectLst/>
                <a:latin typeface="Arial Black"/>
                <a:cs typeface="Arial Black"/>
              </a:rPr>
              <a:t>, </a:t>
            </a:r>
            <a:r>
              <a:rPr lang="en-US" dirty="0" smtClean="0">
                <a:effectLst/>
                <a:latin typeface="Arial Black"/>
                <a:cs typeface="Arial Black"/>
              </a:rPr>
              <a:t>2000: </a:t>
            </a:r>
            <a:r>
              <a:rPr lang="en-US" dirty="0" smtClean="0">
                <a:effectLst/>
              </a:rPr>
              <a:t>Information </a:t>
            </a:r>
            <a:r>
              <a:rPr lang="en-US" dirty="0">
                <a:effectLst/>
              </a:rPr>
              <a:t>literacy is a set of abilities requiring individuals to recognize when information is needed and have the ability to locate, evaluate and use effectively the needed information. </a:t>
            </a:r>
            <a:endParaRPr lang="en-CA" dirty="0">
              <a:effectLst/>
            </a:endParaRPr>
          </a:p>
          <a:p>
            <a:pPr marL="0" indent="0">
              <a:buNone/>
            </a:pPr>
            <a:r>
              <a:rPr lang="en-US" dirty="0" smtClean="0">
                <a:effectLst/>
                <a:latin typeface="Arial Black"/>
                <a:cs typeface="Arial Black"/>
              </a:rPr>
              <a:t>ACRL</a:t>
            </a:r>
            <a:r>
              <a:rPr lang="en-US" dirty="0">
                <a:effectLst/>
                <a:latin typeface="Arial Black"/>
                <a:cs typeface="Arial Black"/>
              </a:rPr>
              <a:t>, </a:t>
            </a:r>
            <a:r>
              <a:rPr lang="en-US" dirty="0" smtClean="0">
                <a:effectLst/>
                <a:latin typeface="Arial Black"/>
                <a:cs typeface="Arial Black"/>
              </a:rPr>
              <a:t>2015: </a:t>
            </a:r>
            <a:r>
              <a:rPr lang="en-US" dirty="0" smtClean="0">
                <a:effectLst/>
              </a:rPr>
              <a:t>Information </a:t>
            </a:r>
            <a:r>
              <a:rPr lang="en-US" dirty="0">
                <a:effectLst/>
              </a:rPr>
              <a:t>literacy is the set of integrated abilities encompassing the reflective discovery of information, the understanding of how information is produced and valued, and the use of information in creating new knowledge and participating ethically in communities of </a:t>
            </a:r>
            <a:r>
              <a:rPr lang="en-US" dirty="0" smtClean="0">
                <a:effectLst/>
              </a:rPr>
              <a:t>learning.</a:t>
            </a:r>
            <a:endParaRPr lang="en-CA" dirty="0">
              <a:effectLst/>
            </a:endParaRPr>
          </a:p>
          <a:p>
            <a:pPr marL="0" indent="0">
              <a:buNone/>
            </a:pPr>
            <a:r>
              <a:rPr lang="en-US" dirty="0">
                <a:effectLst/>
              </a:rPr>
              <a:t> </a:t>
            </a:r>
            <a:endParaRPr lang="en-CA" dirty="0">
              <a:effectLst/>
            </a:endParaRPr>
          </a:p>
        </p:txBody>
      </p:sp>
    </p:spTree>
    <p:extLst>
      <p:ext uri="{BB962C8B-B14F-4D97-AF65-F5344CB8AC3E}">
        <p14:creationId xmlns:p14="http://schemas.microsoft.com/office/powerpoint/2010/main" val="3320949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dirty="0" smtClean="0"/>
              <a:t>Convergences of and for MIL instruction </a:t>
            </a:r>
            <a:r>
              <a:rPr lang="is-IS" sz="4000" dirty="0" smtClean="0"/>
              <a:t>…</a:t>
            </a:r>
            <a:endParaRPr lang="en-US" sz="4000" dirty="0"/>
          </a:p>
        </p:txBody>
      </p:sp>
      <p:sp>
        <p:nvSpPr>
          <p:cNvPr id="3" name="Content Placeholder 2"/>
          <p:cNvSpPr>
            <a:spLocks noGrp="1"/>
          </p:cNvSpPr>
          <p:nvPr>
            <p:ph idx="1"/>
          </p:nvPr>
        </p:nvSpPr>
        <p:spPr/>
        <p:txBody>
          <a:bodyPr>
            <a:noAutofit/>
          </a:bodyPr>
          <a:lstStyle/>
          <a:p>
            <a:r>
              <a:rPr lang="en-US" sz="3200" dirty="0" smtClean="0"/>
              <a:t>A process approach</a:t>
            </a:r>
          </a:p>
          <a:p>
            <a:r>
              <a:rPr lang="en-US" sz="3200" dirty="0" smtClean="0"/>
              <a:t>An integrated approach</a:t>
            </a:r>
          </a:p>
          <a:p>
            <a:r>
              <a:rPr lang="en-US" sz="3200" dirty="0" smtClean="0"/>
              <a:t>A collaborative approach</a:t>
            </a:r>
          </a:p>
          <a:p>
            <a:r>
              <a:rPr lang="en-US" sz="3200" dirty="0" smtClean="0"/>
              <a:t>Attending to the learner’s experience</a:t>
            </a:r>
          </a:p>
          <a:p>
            <a:r>
              <a:rPr lang="en-US" sz="3200" dirty="0" smtClean="0"/>
              <a:t>Supporting metacognition and reflection</a:t>
            </a:r>
            <a:endParaRPr lang="en-US" sz="3200" dirty="0"/>
          </a:p>
        </p:txBody>
      </p:sp>
    </p:spTree>
    <p:extLst>
      <p:ext uri="{BB962C8B-B14F-4D97-AF65-F5344CB8AC3E}">
        <p14:creationId xmlns:p14="http://schemas.microsoft.com/office/powerpoint/2010/main" val="3922228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smtClean="0"/>
              <a:t>2. Teaching the ethical use of information as an MIL skill</a:t>
            </a:r>
            <a:endParaRPr lang="en-US" sz="4000" b="1" dirty="0"/>
          </a:p>
        </p:txBody>
      </p:sp>
      <p:sp>
        <p:nvSpPr>
          <p:cNvPr id="3" name="Content Placeholder 2"/>
          <p:cNvSpPr>
            <a:spLocks noGrp="1"/>
          </p:cNvSpPr>
          <p:nvPr>
            <p:ph idx="1"/>
          </p:nvPr>
        </p:nvSpPr>
        <p:spPr/>
        <p:txBody>
          <a:bodyPr/>
          <a:lstStyle/>
          <a:p>
            <a:pPr marL="0" indent="0">
              <a:buNone/>
            </a:pPr>
            <a:r>
              <a:rPr lang="en-US" i="1" dirty="0" smtClean="0"/>
              <a:t>Barbara Schultz-Jones, University of North Texas</a:t>
            </a:r>
          </a:p>
          <a:p>
            <a:pPr marL="0" indent="0">
              <a:buNone/>
            </a:pPr>
            <a:r>
              <a:rPr lang="en-US" dirty="0" smtClean="0"/>
              <a:t>Ethical principles:</a:t>
            </a:r>
          </a:p>
          <a:p>
            <a:r>
              <a:rPr lang="en-US" dirty="0" smtClean="0"/>
              <a:t>Respect for intellectual property</a:t>
            </a:r>
          </a:p>
          <a:p>
            <a:r>
              <a:rPr lang="en-US" dirty="0" smtClean="0"/>
              <a:t>Respect for privacy</a:t>
            </a:r>
          </a:p>
          <a:p>
            <a:r>
              <a:rPr lang="en-US" dirty="0" smtClean="0"/>
              <a:t>Fair representation</a:t>
            </a:r>
          </a:p>
          <a:p>
            <a:r>
              <a:rPr lang="en-US" dirty="0" err="1" smtClean="0"/>
              <a:t>Nonmaleficence</a:t>
            </a:r>
            <a:r>
              <a:rPr lang="en-US" dirty="0" smtClean="0"/>
              <a:t> (Doing no harm)</a:t>
            </a:r>
          </a:p>
          <a:p>
            <a:endParaRPr lang="en-US" dirty="0"/>
          </a:p>
        </p:txBody>
      </p:sp>
    </p:spTree>
    <p:extLst>
      <p:ext uri="{BB962C8B-B14F-4D97-AF65-F5344CB8AC3E}">
        <p14:creationId xmlns:p14="http://schemas.microsoft.com/office/powerpoint/2010/main" val="1248164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530" y="79468"/>
            <a:ext cx="7934708" cy="1417638"/>
          </a:xfrm>
        </p:spPr>
        <p:txBody>
          <a:bodyPr/>
          <a:lstStyle/>
          <a:p>
            <a:pPr algn="l"/>
            <a:r>
              <a:rPr lang="en-US" sz="4000" b="1" dirty="0" smtClean="0"/>
              <a:t>5. Teaching faculty collaborating with academic librarians: </a:t>
            </a:r>
            <a:r>
              <a:rPr lang="en-US" sz="2800" dirty="0" smtClean="0"/>
              <a:t>Developing </a:t>
            </a:r>
            <a:r>
              <a:rPr lang="en-US" sz="2800" dirty="0" err="1" smtClean="0"/>
              <a:t>parnerships</a:t>
            </a:r>
            <a:r>
              <a:rPr lang="en-US" sz="2800" dirty="0" smtClean="0"/>
              <a:t> to embed IL</a:t>
            </a:r>
            <a:endParaRPr lang="en-US" sz="2800" dirty="0"/>
          </a:p>
        </p:txBody>
      </p:sp>
      <p:sp>
        <p:nvSpPr>
          <p:cNvPr id="3" name="Content Placeholder 2"/>
          <p:cNvSpPr>
            <a:spLocks noGrp="1"/>
          </p:cNvSpPr>
          <p:nvPr>
            <p:ph idx="1"/>
          </p:nvPr>
        </p:nvSpPr>
        <p:spPr/>
        <p:txBody>
          <a:bodyPr/>
          <a:lstStyle/>
          <a:p>
            <a:pPr marL="0" indent="0">
              <a:buNone/>
            </a:pPr>
            <a:r>
              <a:rPr lang="en-US" i="1" dirty="0" smtClean="0"/>
              <a:t>Tina </a:t>
            </a:r>
            <a:r>
              <a:rPr lang="en-US" i="1" dirty="0" err="1" smtClean="0"/>
              <a:t>Inzerilla</a:t>
            </a:r>
            <a:r>
              <a:rPr lang="en-US" i="1" dirty="0" smtClean="0"/>
              <a:t>, Las </a:t>
            </a:r>
            <a:r>
              <a:rPr lang="en-US" i="1" dirty="0" err="1" smtClean="0"/>
              <a:t>Positas</a:t>
            </a:r>
            <a:r>
              <a:rPr lang="en-US" i="1" dirty="0" smtClean="0"/>
              <a:t> College Library, California</a:t>
            </a:r>
          </a:p>
          <a:p>
            <a:r>
              <a:rPr lang="en-US" dirty="0" smtClean="0"/>
              <a:t>Faculty: collaborators, cooperators, potentials</a:t>
            </a:r>
          </a:p>
          <a:p>
            <a:r>
              <a:rPr lang="en-US" dirty="0" smtClean="0"/>
              <a:t>Research data: 97 surveys and 26 interviews</a:t>
            </a:r>
          </a:p>
          <a:p>
            <a:r>
              <a:rPr lang="en-US" dirty="0" smtClean="0"/>
              <a:t>Faculty influenced by students, </a:t>
            </a:r>
            <a:r>
              <a:rPr lang="en-US" dirty="0" err="1" smtClean="0"/>
              <a:t>dept</a:t>
            </a:r>
            <a:r>
              <a:rPr lang="en-US" dirty="0" smtClean="0"/>
              <a:t> faculty, PD, scholarly communication, NOT librarians</a:t>
            </a:r>
          </a:p>
          <a:p>
            <a:r>
              <a:rPr lang="en-US" dirty="0" smtClean="0"/>
              <a:t>Librarians:  be aware of faculty understanding of collaboration and help faculty move from skill-based to a learning process understanding of IL </a:t>
            </a:r>
          </a:p>
          <a:p>
            <a:pPr marL="0" indent="0">
              <a:buNone/>
            </a:pPr>
            <a:endParaRPr lang="en-US" i="1" dirty="0" smtClean="0"/>
          </a:p>
          <a:p>
            <a:pPr marL="0" indent="0">
              <a:buNone/>
            </a:pPr>
            <a:endParaRPr lang="en-US" dirty="0"/>
          </a:p>
        </p:txBody>
      </p:sp>
    </p:spTree>
    <p:extLst>
      <p:ext uri="{BB962C8B-B14F-4D97-AF65-F5344CB8AC3E}">
        <p14:creationId xmlns:p14="http://schemas.microsoft.com/office/powerpoint/2010/main" val="3983921465"/>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448</TotalTime>
  <Words>2281</Words>
  <Application>Microsoft Macintosh PowerPoint</Application>
  <PresentationFormat>On-screen Show (4:3)</PresentationFormat>
  <Paragraphs>131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Habitat</vt:lpstr>
      <vt:lpstr>Media and Information Literacy: Educating the Educators</vt:lpstr>
      <vt:lpstr>PowerPoint Presentation</vt:lpstr>
      <vt:lpstr>Instructional librarians School libraries &lt; + &gt;  Academic Libraries Image from http://www.convergencetech.us</vt:lpstr>
      <vt:lpstr>Table of Contents (abbrev.)</vt:lpstr>
      <vt:lpstr>1. Convergences of and for MIL instruction in higher education</vt:lpstr>
      <vt:lpstr> … integrated, discovery, valued, creating, ethically, communities …</vt:lpstr>
      <vt:lpstr>Convergences of and for MIL instruction …</vt:lpstr>
      <vt:lpstr>2. Teaching the ethical use of information as an MIL skill</vt:lpstr>
      <vt:lpstr>5. Teaching faculty collaborating with academic librarians: Developing parnerships to embed IL</vt:lpstr>
      <vt:lpstr>5. Teaching faculty collaborating with academic librarians … </vt:lpstr>
      <vt:lpstr>7. Staff development programs on teaching skills &amp; integration of AIL</vt:lpstr>
      <vt:lpstr>7. Staff development programs on teaching skills &amp; integration of AIL</vt:lpstr>
      <vt:lpstr>8. IMPACT lessons:  Strategically embedding MIL through teacher development in higher education</vt:lpstr>
      <vt:lpstr>IMPACT lessons …</vt:lpstr>
      <vt:lpstr>IMPACT lessons …</vt:lpstr>
      <vt:lpstr>Themes for consideration …</vt:lpstr>
      <vt:lpstr>PowerPoint Presentation</vt:lpstr>
    </vt:vector>
  </TitlesOfParts>
  <Company>University of Alberta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and Information Literacy: Educating the Educators</dc:title>
  <dc:creator>Dianne Oberg</dc:creator>
  <cp:lastModifiedBy>Dianne Oberg</cp:lastModifiedBy>
  <cp:revision>44</cp:revision>
  <dcterms:created xsi:type="dcterms:W3CDTF">2017-05-19T16:22:28Z</dcterms:created>
  <dcterms:modified xsi:type="dcterms:W3CDTF">2017-06-06T17:20:36Z</dcterms:modified>
</cp:coreProperties>
</file>