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80" r:id="rId2"/>
    <p:sldId id="410" r:id="rId3"/>
    <p:sldId id="411" r:id="rId4"/>
    <p:sldId id="412" r:id="rId5"/>
    <p:sldId id="413" r:id="rId6"/>
    <p:sldId id="414" r:id="rId7"/>
    <p:sldId id="415" r:id="rId8"/>
    <p:sldId id="416" r:id="rId9"/>
    <p:sldId id="417" r:id="rId10"/>
    <p:sldId id="409" r:id="rId11"/>
    <p:sldId id="41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1" autoAdjust="0"/>
    <p:restoredTop sz="86402" autoAdjust="0"/>
  </p:normalViewPr>
  <p:slideViewPr>
    <p:cSldViewPr>
      <p:cViewPr>
        <p:scale>
          <a:sx n="118" d="100"/>
          <a:sy n="118" d="100"/>
        </p:scale>
        <p:origin x="-1350" y="-72"/>
      </p:cViewPr>
      <p:guideLst>
        <p:guide orient="horz" pos="2160"/>
        <p:guide pos="2880"/>
      </p:guideLst>
    </p:cSldViewPr>
  </p:slideViewPr>
  <p:outlineViewPr>
    <p:cViewPr>
      <p:scale>
        <a:sx n="33" d="100"/>
        <a:sy n="33" d="100"/>
      </p:scale>
      <p:origin x="38" y="181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23A881-9B27-407E-B42F-CCA1D26BD3F0}" type="datetimeFigureOut">
              <a:rPr lang="en-CA" smtClean="0"/>
              <a:t>23/04/2015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9FAAE7-BA3D-4807-A190-F9BB89FBF8DB}" type="slidenum">
              <a:rPr lang="en-CA" smtClean="0"/>
              <a:t>‹#›</a:t>
            </a:fld>
            <a:endParaRPr lang="en-CA"/>
          </a:p>
        </p:txBody>
      </p:sp>
    </p:spTree>
    <p:extLst>
      <p:ext uri="{BB962C8B-B14F-4D97-AF65-F5344CB8AC3E}">
        <p14:creationId xmlns:p14="http://schemas.microsoft.com/office/powerpoint/2010/main" val="334700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109D8-2495-44A5-AF61-B8C9588F910B}" type="datetimeFigureOut">
              <a:rPr lang="en-CA" smtClean="0"/>
              <a:pPr/>
              <a:t>23/04/2015</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46AE9-6AAB-44BE-80AC-9CC159D1FAE7}" type="slidenum">
              <a:rPr lang="en-CA" smtClean="0"/>
              <a:pPr/>
              <a:t>‹#›</a:t>
            </a:fld>
            <a:endParaRPr lang="en-CA" dirty="0"/>
          </a:p>
        </p:txBody>
      </p:sp>
    </p:spTree>
    <p:extLst>
      <p:ext uri="{BB962C8B-B14F-4D97-AF65-F5344CB8AC3E}">
        <p14:creationId xmlns:p14="http://schemas.microsoft.com/office/powerpoint/2010/main" val="2017996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A6DBD8A-FC71-4FC4-AC0D-3910F172F443}"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A6DBD8A-FC71-4FC4-AC0D-3910F172F443}" type="slidenum">
              <a:rPr lang="en-CA" smtClean="0"/>
              <a:pPr/>
              <a:t>‹#›</a:t>
            </a:fld>
            <a:endParaRPr lang="en-CA"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BC7A8FBB-53CF-4B03-BB5D-E77C1ED28C8F}" type="datetimeFigureOut">
              <a:rPr lang="en-CA" smtClean="0"/>
              <a:pPr/>
              <a:t>23/04/2015</a:t>
            </a:fld>
            <a:endParaRPr lang="en-CA" dirty="0"/>
          </a:p>
        </p:txBody>
      </p:sp>
      <p:sp>
        <p:nvSpPr>
          <p:cNvPr id="9" name="Slide Number Placeholder 8"/>
          <p:cNvSpPr>
            <a:spLocks noGrp="1"/>
          </p:cNvSpPr>
          <p:nvPr>
            <p:ph type="sldNum" sz="quarter" idx="11"/>
          </p:nvPr>
        </p:nvSpPr>
        <p:spPr/>
        <p:txBody>
          <a:bodyPr/>
          <a:lstStyle/>
          <a:p>
            <a:fld id="{5A6DBD8A-FC71-4FC4-AC0D-3910F172F443}" type="slidenum">
              <a:rPr lang="en-CA" smtClean="0"/>
              <a:pPr/>
              <a:t>‹#›</a:t>
            </a:fld>
            <a:endParaRPr lang="en-CA" dirty="0"/>
          </a:p>
        </p:txBody>
      </p:sp>
      <p:sp>
        <p:nvSpPr>
          <p:cNvPr id="10" name="Footer Placeholder 9"/>
          <p:cNvSpPr>
            <a:spLocks noGrp="1"/>
          </p:cNvSpPr>
          <p:nvPr>
            <p:ph type="ftr" sz="quarter" idx="12"/>
          </p:nvPr>
        </p:nvSpPr>
        <p:spPr/>
        <p:txBody>
          <a:bodyPr/>
          <a:lstStyle/>
          <a:p>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A6DBD8A-FC71-4FC4-AC0D-3910F172F443}" type="slidenum">
              <a:rPr lang="en-CA" smtClean="0"/>
              <a:pPr/>
              <a:t>‹#›</a:t>
            </a:fld>
            <a:endParaRPr lang="en-CA"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CA"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C7A8FBB-53CF-4B03-BB5D-E77C1ED28C8F}" type="datetimeFigureOut">
              <a:rPr lang="en-CA" smtClean="0"/>
              <a:pPr/>
              <a:t>23/04/2015</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mcnally@ualberta.c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ocw.mit.edu/about/site-statistics/11_Eval_Summary_112311_MITOCW.pdf" TargetMode="External"/><Relationship Id="rId3" Type="http://schemas.openxmlformats.org/officeDocument/2006/relationships/hyperlink" Target="http://laws-lois.justice.gc.ca/eng/acts/C-42/FullText.html" TargetMode="External"/><Relationship Id="rId7" Type="http://schemas.openxmlformats.org/officeDocument/2006/relationships/hyperlink" Target="http://ir.lib.uwo.ca/fimspres/13/" TargetMode="External"/><Relationship Id="rId2" Type="http://schemas.openxmlformats.org/officeDocument/2006/relationships/hyperlink" Target="http://www.wipo.int/treaties/en/text.jsp?file_id=283698#P144_26032" TargetMode="External"/><Relationship Id="rId1" Type="http://schemas.openxmlformats.org/officeDocument/2006/relationships/slideLayout" Target="../slideLayouts/slideLayout2.xml"/><Relationship Id="rId6" Type="http://schemas.openxmlformats.org/officeDocument/2006/relationships/hyperlink" Target="http://www.ethnologue.com/" TargetMode="External"/><Relationship Id="rId11" Type="http://schemas.openxmlformats.org/officeDocument/2006/relationships/hyperlink" Target="https://wiki.creativecommons.org/File:CC_License_Compatibility_Chart.png#metadata" TargetMode="External"/><Relationship Id="rId5" Type="http://schemas.openxmlformats.org/officeDocument/2006/relationships/hyperlink" Target="http://www.itu.int/en/ITU-D/Statistics/Pages/stat/default.aspx" TargetMode="External"/><Relationship Id="rId10" Type="http://schemas.openxmlformats.org/officeDocument/2006/relationships/hyperlink" Target="http://en.wikipedia.org/wiki/File:Mickey_Mouse.png" TargetMode="External"/><Relationship Id="rId4" Type="http://schemas.openxmlformats.org/officeDocument/2006/relationships/hyperlink" Target="http://www.worldenergyoutlook.org/resources/energydevelopment/accesstoelectricity/" TargetMode="External"/><Relationship Id="rId9" Type="http://schemas.openxmlformats.org/officeDocument/2006/relationships/hyperlink" Target="http://www.oecd.org/edu/ceri/givingknowledgeforfreetheemergenceofopeneducationalresources.htm"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mailto:mmcnally@ualberta.c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aws-lois.justice.gc.ca/eng/acts/C-4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wipo.int/treaties/en/text.jsp?file_id=283698#P144_2603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r.lib.uwo.ca/fimspres/1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indent="-540000" algn="ctr" fontAlgn="auto">
              <a:spcAft>
                <a:spcPts val="0"/>
              </a:spcAft>
              <a:defRPr/>
            </a:pPr>
            <a:r>
              <a:rPr lang="en-US" sz="4000" dirty="0" smtClean="0">
                <a:solidFill>
                  <a:schemeClr val="tx1"/>
                </a:solidFill>
              </a:rPr>
              <a:t>Design vs. Pedagogical Considerations for OERs</a:t>
            </a:r>
            <a:br>
              <a:rPr lang="en-US" sz="4000" dirty="0" smtClean="0">
                <a:solidFill>
                  <a:schemeClr val="tx1"/>
                </a:solidFill>
              </a:rPr>
            </a:br>
            <a:r>
              <a:rPr lang="en-US" sz="4000" dirty="0">
                <a:solidFill>
                  <a:schemeClr val="tx1"/>
                </a:solidFill>
              </a:rPr>
              <a:t/>
            </a:r>
            <a:br>
              <a:rPr lang="en-US" sz="4000" dirty="0">
                <a:solidFill>
                  <a:schemeClr val="tx1"/>
                </a:solidFill>
              </a:rPr>
            </a:br>
            <a:endParaRPr lang="en-CA" sz="4400" dirty="0"/>
          </a:p>
        </p:txBody>
      </p:sp>
      <p:sp>
        <p:nvSpPr>
          <p:cNvPr id="3" name="Subtitle 2"/>
          <p:cNvSpPr>
            <a:spLocks noGrp="1"/>
          </p:cNvSpPr>
          <p:nvPr>
            <p:ph type="subTitle" idx="1"/>
          </p:nvPr>
        </p:nvSpPr>
        <p:spPr>
          <a:xfrm>
            <a:off x="683568" y="4293096"/>
            <a:ext cx="7630616" cy="1953344"/>
          </a:xfrm>
        </p:spPr>
        <p:txBody>
          <a:bodyPr rtlCol="0">
            <a:normAutofit/>
          </a:bodyPr>
          <a:lstStyle/>
          <a:p>
            <a:pPr algn="ctr" fontAlgn="auto">
              <a:spcAft>
                <a:spcPts val="0"/>
              </a:spcAft>
              <a:buFont typeface="Arial" pitchFamily="34" charset="0"/>
              <a:buNone/>
              <a:defRPr/>
            </a:pPr>
            <a:r>
              <a:rPr lang="en-US" sz="1800" dirty="0" smtClean="0">
                <a:solidFill>
                  <a:schemeClr val="tx1"/>
                </a:solidFill>
              </a:rPr>
              <a:t>Presented at IL-</a:t>
            </a:r>
            <a:r>
              <a:rPr lang="en-US" sz="1800" dirty="0" err="1" smtClean="0">
                <a:solidFill>
                  <a:schemeClr val="tx1"/>
                </a:solidFill>
              </a:rPr>
              <a:t>Palooza</a:t>
            </a:r>
            <a:r>
              <a:rPr lang="en-US" sz="1800" dirty="0" smtClean="0">
                <a:solidFill>
                  <a:schemeClr val="tx1"/>
                </a:solidFill>
              </a:rPr>
              <a:t> 2015, </a:t>
            </a:r>
            <a:r>
              <a:rPr lang="en-US" sz="1800" dirty="0" err="1" smtClean="0">
                <a:solidFill>
                  <a:schemeClr val="tx1"/>
                </a:solidFill>
              </a:rPr>
              <a:t>MacEwan</a:t>
            </a:r>
            <a:r>
              <a:rPr lang="en-US" sz="1800" dirty="0" smtClean="0">
                <a:solidFill>
                  <a:schemeClr val="tx1"/>
                </a:solidFill>
              </a:rPr>
              <a:t> University, Apr. 23, 2015</a:t>
            </a:r>
            <a:endParaRPr lang="en-CA" sz="1800" dirty="0">
              <a:solidFill>
                <a:schemeClr val="tx1"/>
              </a:solidFill>
            </a:endParaRPr>
          </a:p>
        </p:txBody>
      </p:sp>
      <p:sp>
        <p:nvSpPr>
          <p:cNvPr id="4" name="TextBox 3"/>
          <p:cNvSpPr txBox="1"/>
          <p:nvPr/>
        </p:nvSpPr>
        <p:spPr>
          <a:xfrm>
            <a:off x="899592" y="5085183"/>
            <a:ext cx="6912768" cy="1200329"/>
          </a:xfrm>
          <a:prstGeom prst="rect">
            <a:avLst/>
          </a:prstGeom>
          <a:noFill/>
        </p:spPr>
        <p:txBody>
          <a:bodyPr wrap="square" rtlCol="0">
            <a:spAutoFit/>
          </a:bodyPr>
          <a:lstStyle/>
          <a:p>
            <a:r>
              <a:rPr lang="en-US" dirty="0" smtClean="0"/>
              <a:t>Michael B. McNally</a:t>
            </a:r>
          </a:p>
          <a:p>
            <a:r>
              <a:rPr lang="en-US" dirty="0" smtClean="0"/>
              <a:t>Assistant Professor, School of Library and Information Studies</a:t>
            </a:r>
          </a:p>
          <a:p>
            <a:r>
              <a:rPr lang="en-US" dirty="0" smtClean="0"/>
              <a:t>University of Alberta</a:t>
            </a:r>
          </a:p>
          <a:p>
            <a:r>
              <a:rPr lang="en-US" dirty="0" smtClean="0">
                <a:hlinkClick r:id="rId2"/>
              </a:rPr>
              <a:t>mmcnally@ualberta.ca</a:t>
            </a:r>
            <a:r>
              <a:rPr lang="en-US" dirty="0" smtClean="0"/>
              <a:t> </a:t>
            </a:r>
            <a:endParaRPr lang="en-CA" dirty="0"/>
          </a:p>
        </p:txBody>
      </p:sp>
      <p:pic>
        <p:nvPicPr>
          <p:cNvPr id="1026" name="Picture 2" descr="http://www.lib.umich.edu/files/services/copyright/cc-b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5" y="5787016"/>
            <a:ext cx="1491199" cy="521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6160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Image Sources</a:t>
            </a:r>
            <a:endParaRPr lang="en-CA" dirty="0"/>
          </a:p>
        </p:txBody>
      </p:sp>
      <p:sp>
        <p:nvSpPr>
          <p:cNvPr id="3" name="Content Placeholder 2"/>
          <p:cNvSpPr>
            <a:spLocks noGrp="1"/>
          </p:cNvSpPr>
          <p:nvPr>
            <p:ph idx="1"/>
          </p:nvPr>
        </p:nvSpPr>
        <p:spPr/>
        <p:txBody>
          <a:bodyPr>
            <a:normAutofit fontScale="55000" lnSpcReduction="20000"/>
          </a:bodyPr>
          <a:lstStyle/>
          <a:p>
            <a:pPr marL="114300" indent="0">
              <a:buNone/>
            </a:pPr>
            <a:r>
              <a:rPr lang="en-US" dirty="0" smtClean="0"/>
              <a:t>References:</a:t>
            </a:r>
          </a:p>
          <a:p>
            <a:r>
              <a:rPr lang="en-US" dirty="0" err="1" smtClean="0"/>
              <a:t>Ameil</a:t>
            </a:r>
            <a:r>
              <a:rPr lang="en-US" dirty="0" smtClean="0"/>
              <a:t>, Tel. 2012. “Identifying Barriers to the Remix of Translated Open Educational Resources.” </a:t>
            </a:r>
            <a:r>
              <a:rPr lang="en-US" i="1" dirty="0" smtClean="0"/>
              <a:t>International Review of Research in Open and Distance Learning</a:t>
            </a:r>
            <a:r>
              <a:rPr lang="en-US" dirty="0" smtClean="0"/>
              <a:t>, 14(1): p. 16-144.</a:t>
            </a:r>
          </a:p>
          <a:p>
            <a:r>
              <a:rPr lang="en-US" i="1" dirty="0" smtClean="0"/>
              <a:t>Berne Convention for the Protection of Literary and </a:t>
            </a:r>
            <a:r>
              <a:rPr lang="en-US" i="1" dirty="0"/>
              <a:t>Artistic Works</a:t>
            </a:r>
            <a:r>
              <a:rPr lang="en-US" dirty="0"/>
              <a:t> (1979). </a:t>
            </a:r>
            <a:r>
              <a:rPr lang="en-US" dirty="0">
                <a:hlinkClick r:id="rId2"/>
              </a:rPr>
              <a:t>http://</a:t>
            </a:r>
            <a:r>
              <a:rPr lang="en-US" dirty="0" smtClean="0">
                <a:hlinkClick r:id="rId2"/>
              </a:rPr>
              <a:t>www.wipo.int/treaties/en/text.jsp?file_id=283698#P144_26032</a:t>
            </a:r>
            <a:r>
              <a:rPr lang="en-US" dirty="0" smtClean="0"/>
              <a:t> </a:t>
            </a:r>
          </a:p>
          <a:p>
            <a:r>
              <a:rPr lang="en-US" i="1" dirty="0" smtClean="0"/>
              <a:t>Copyright Act. </a:t>
            </a:r>
            <a:r>
              <a:rPr lang="en-US" dirty="0" smtClean="0"/>
              <a:t>R.S.C., 1985, c. </a:t>
            </a:r>
            <a:r>
              <a:rPr lang="en-US" dirty="0"/>
              <a:t>C-42. </a:t>
            </a:r>
            <a:r>
              <a:rPr lang="en-US" dirty="0">
                <a:hlinkClick r:id="rId3"/>
              </a:rPr>
              <a:t>http://</a:t>
            </a:r>
            <a:r>
              <a:rPr lang="en-US" dirty="0" smtClean="0">
                <a:hlinkClick r:id="rId3"/>
              </a:rPr>
              <a:t>laws-lois.justice.gc.ca/eng/acts/C-42/FullText.html</a:t>
            </a:r>
            <a:r>
              <a:rPr lang="en-US" dirty="0" smtClean="0"/>
              <a:t> </a:t>
            </a:r>
          </a:p>
          <a:p>
            <a:r>
              <a:rPr lang="en-US" dirty="0" smtClean="0"/>
              <a:t>International Energy Agency (IEA). 2012. “Access </a:t>
            </a:r>
            <a:r>
              <a:rPr lang="en-US" dirty="0"/>
              <a:t>to Electricity.” </a:t>
            </a:r>
            <a:r>
              <a:rPr lang="en-US" dirty="0">
                <a:hlinkClick r:id="rId4"/>
              </a:rPr>
              <a:t>http://www.worldenergyoutlook.org/resources/energydevelopment/accesstoelectricity</a:t>
            </a:r>
            <a:r>
              <a:rPr lang="en-US" dirty="0" smtClean="0">
                <a:hlinkClick r:id="rId4"/>
              </a:rPr>
              <a:t>/</a:t>
            </a:r>
            <a:r>
              <a:rPr lang="en-US" dirty="0" smtClean="0"/>
              <a:t> </a:t>
            </a:r>
            <a:endParaRPr lang="en-US" dirty="0"/>
          </a:p>
          <a:p>
            <a:r>
              <a:rPr lang="en-US" dirty="0" smtClean="0"/>
              <a:t>International Telecommunications Union (ITU). 2014. “Percentage of Individuals Using </a:t>
            </a:r>
            <a:r>
              <a:rPr lang="en-US" dirty="0"/>
              <a:t>the Internet.” </a:t>
            </a:r>
            <a:r>
              <a:rPr lang="en-US" dirty="0">
                <a:hlinkClick r:id="rId5"/>
              </a:rPr>
              <a:t>http://</a:t>
            </a:r>
            <a:r>
              <a:rPr lang="en-US" dirty="0" smtClean="0">
                <a:hlinkClick r:id="rId5"/>
              </a:rPr>
              <a:t>www.itu.int/en/ITU-D/Statistics/Pages/stat/default.aspx</a:t>
            </a:r>
            <a:r>
              <a:rPr lang="en-US" dirty="0" smtClean="0"/>
              <a:t> </a:t>
            </a:r>
            <a:endParaRPr lang="en-US" dirty="0"/>
          </a:p>
          <a:p>
            <a:r>
              <a:rPr lang="en-US" dirty="0" smtClean="0"/>
              <a:t>Lewis</a:t>
            </a:r>
            <a:r>
              <a:rPr lang="en-US" dirty="0"/>
              <a:t>, M. Paul, Gary F. Simons, and Charles D. </a:t>
            </a:r>
            <a:r>
              <a:rPr lang="en-US" dirty="0" err="1"/>
              <a:t>Fennig</a:t>
            </a:r>
            <a:r>
              <a:rPr lang="en-US" dirty="0"/>
              <a:t> (eds.). 2015.</a:t>
            </a:r>
            <a:r>
              <a:rPr lang="en-US" i="1" dirty="0"/>
              <a:t>Ethnologue: Languages of the World, Eighteenth edition.</a:t>
            </a:r>
            <a:r>
              <a:rPr lang="en-US" dirty="0"/>
              <a:t> Dallas, Texas: SIL International. Online version</a:t>
            </a:r>
            <a:r>
              <a:rPr lang="en-US" dirty="0" smtClean="0"/>
              <a:t>: </a:t>
            </a:r>
            <a:r>
              <a:rPr lang="en-US" dirty="0" smtClean="0">
                <a:hlinkClick r:id="rId6"/>
              </a:rPr>
              <a:t>http</a:t>
            </a:r>
            <a:r>
              <a:rPr lang="en-US" dirty="0">
                <a:hlinkClick r:id="rId6"/>
              </a:rPr>
              <a:t>://www.ethnologue.com</a:t>
            </a:r>
            <a:r>
              <a:rPr lang="en-US" dirty="0"/>
              <a:t>.</a:t>
            </a:r>
            <a:endParaRPr lang="en-US" dirty="0" smtClean="0"/>
          </a:p>
          <a:p>
            <a:r>
              <a:rPr lang="en-US" dirty="0" smtClean="0"/>
              <a:t>McNally, Michael B. “Democratizing Access to Knowledge: Find Out What Open Educational Resources Have to Offer.” Presented to University of Western Ontario Libraries, Mar. </a:t>
            </a:r>
            <a:r>
              <a:rPr lang="en-US" dirty="0"/>
              <a:t>7, 2012. </a:t>
            </a:r>
            <a:r>
              <a:rPr lang="en-US" dirty="0">
                <a:hlinkClick r:id="rId7"/>
              </a:rPr>
              <a:t>http://ir.lib.uwo.ca/fimspres/13</a:t>
            </a:r>
            <a:r>
              <a:rPr lang="en-US" dirty="0" smtClean="0">
                <a:hlinkClick r:id="rId7"/>
              </a:rPr>
              <a:t>/</a:t>
            </a:r>
            <a:r>
              <a:rPr lang="en-US" dirty="0" smtClean="0"/>
              <a:t> </a:t>
            </a:r>
            <a:endParaRPr lang="en-US" dirty="0"/>
          </a:p>
          <a:p>
            <a:r>
              <a:rPr lang="en-US" dirty="0" smtClean="0"/>
              <a:t>MIT. 2011. “MIT </a:t>
            </a:r>
            <a:r>
              <a:rPr lang="en-US" dirty="0" err="1" smtClean="0"/>
              <a:t>OpenCourseWare</a:t>
            </a:r>
            <a:r>
              <a:rPr lang="en-US" dirty="0" smtClean="0"/>
              <a:t> 2011 </a:t>
            </a:r>
            <a:r>
              <a:rPr lang="en-US" dirty="0"/>
              <a:t>Program Evaluation Findings Summary.” </a:t>
            </a:r>
            <a:r>
              <a:rPr lang="en-US" dirty="0">
                <a:hlinkClick r:id="rId8"/>
              </a:rPr>
              <a:t>http://</a:t>
            </a:r>
            <a:r>
              <a:rPr lang="en-US" dirty="0" smtClean="0">
                <a:hlinkClick r:id="rId8"/>
              </a:rPr>
              <a:t>ocw.mit.edu/about/site-statistics/11_Eval_Summary_112311_MITOCW.pdf</a:t>
            </a:r>
            <a:r>
              <a:rPr lang="en-US" dirty="0" smtClean="0"/>
              <a:t> </a:t>
            </a:r>
          </a:p>
          <a:p>
            <a:r>
              <a:rPr lang="en-US" dirty="0" err="1" smtClean="0"/>
              <a:t>Organisation</a:t>
            </a:r>
            <a:r>
              <a:rPr lang="en-US" dirty="0" smtClean="0"/>
              <a:t> for Economic Cooperation and Development (OECD). 2007. Giving Knowledge for Free: The Emergence of Open </a:t>
            </a:r>
            <a:r>
              <a:rPr lang="en-US" dirty="0"/>
              <a:t>Educational Resources. </a:t>
            </a:r>
            <a:r>
              <a:rPr lang="en-US" dirty="0">
                <a:hlinkClick r:id="rId9"/>
              </a:rPr>
              <a:t>http://</a:t>
            </a:r>
            <a:r>
              <a:rPr lang="en-US" dirty="0" smtClean="0">
                <a:hlinkClick r:id="rId9"/>
              </a:rPr>
              <a:t>www.oecd.org/edu/ceri/givingknowledgeforfreetheemergenceofopeneducationalresources.htm</a:t>
            </a:r>
            <a:r>
              <a:rPr lang="en-US" dirty="0" smtClean="0"/>
              <a:t> </a:t>
            </a:r>
          </a:p>
          <a:p>
            <a:r>
              <a:rPr lang="en-US" dirty="0" smtClean="0"/>
              <a:t>Smith, Patricia L., and Tillman J. Ragan. 2005. </a:t>
            </a:r>
            <a:r>
              <a:rPr lang="en-US" i="1" dirty="0" smtClean="0"/>
              <a:t>Instructional Design</a:t>
            </a:r>
            <a:r>
              <a:rPr lang="en-US" dirty="0" smtClean="0"/>
              <a:t>. 3</a:t>
            </a:r>
            <a:r>
              <a:rPr lang="en-US" baseline="30000" dirty="0" smtClean="0"/>
              <a:t>rd</a:t>
            </a:r>
            <a:r>
              <a:rPr lang="en-US" dirty="0" smtClean="0"/>
              <a:t> Ed. Hoboken, NJ: Wiley.</a:t>
            </a:r>
          </a:p>
          <a:p>
            <a:r>
              <a:rPr lang="en-US" dirty="0" smtClean="0"/>
              <a:t>United Nations Educational, Scientific and Cultural Organization. (UNESCO).  2014. “Open Educational </a:t>
            </a:r>
          </a:p>
          <a:p>
            <a:pPr marL="114300" indent="0">
              <a:buNone/>
            </a:pPr>
            <a:endParaRPr lang="en-US" dirty="0"/>
          </a:p>
          <a:p>
            <a:pPr marL="114300" indent="0">
              <a:buNone/>
            </a:pPr>
            <a:r>
              <a:rPr lang="en-US" dirty="0" smtClean="0"/>
              <a:t>Image Sources:</a:t>
            </a:r>
          </a:p>
          <a:p>
            <a:r>
              <a:rPr lang="en-US" dirty="0" smtClean="0"/>
              <a:t>Slide 5 – Mickey Mouse – Copyright (Walt Disney </a:t>
            </a:r>
            <a:r>
              <a:rPr lang="en-US" dirty="0"/>
              <a:t>Company); Source: </a:t>
            </a:r>
            <a:r>
              <a:rPr lang="en-US" dirty="0">
                <a:hlinkClick r:id="rId10"/>
              </a:rPr>
              <a:t>http://</a:t>
            </a:r>
            <a:r>
              <a:rPr lang="en-US" dirty="0" smtClean="0">
                <a:hlinkClick r:id="rId10"/>
              </a:rPr>
              <a:t>en.wikipedia.org/wiki/File:Mickey_Mouse.png</a:t>
            </a:r>
            <a:endParaRPr lang="en-US" dirty="0" smtClean="0"/>
          </a:p>
          <a:p>
            <a:r>
              <a:rPr lang="en-US" dirty="0" smtClean="0"/>
              <a:t>Slide 6 – Creative Commons Compatibility Chart – Public Domain (created by </a:t>
            </a:r>
            <a:r>
              <a:rPr lang="en-US" dirty="0" err="1" smtClean="0"/>
              <a:t>Kennisland</a:t>
            </a:r>
            <a:r>
              <a:rPr lang="en-US" dirty="0"/>
              <a:t>); Source: </a:t>
            </a:r>
            <a:r>
              <a:rPr lang="en-US" dirty="0">
                <a:hlinkClick r:id="rId11"/>
              </a:rPr>
              <a:t>https://</a:t>
            </a:r>
            <a:r>
              <a:rPr lang="en-US" dirty="0" smtClean="0">
                <a:hlinkClick r:id="rId11"/>
              </a:rPr>
              <a:t>wiki.creativecommons.org/File:CC_License_Compatibility_Chart.png#metadata</a:t>
            </a:r>
            <a:r>
              <a:rPr lang="en-US" dirty="0" smtClean="0"/>
              <a:t> </a:t>
            </a:r>
          </a:p>
          <a:p>
            <a:endParaRPr lang="en-US" dirty="0"/>
          </a:p>
          <a:p>
            <a:endParaRPr lang="en-CA" dirty="0"/>
          </a:p>
        </p:txBody>
      </p:sp>
    </p:spTree>
    <p:extLst>
      <p:ext uri="{BB962C8B-B14F-4D97-AF65-F5344CB8AC3E}">
        <p14:creationId xmlns:p14="http://schemas.microsoft.com/office/powerpoint/2010/main" val="1057515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and Licensing Information</a:t>
            </a:r>
            <a:endParaRPr lang="en-CA" dirty="0"/>
          </a:p>
        </p:txBody>
      </p:sp>
      <p:sp>
        <p:nvSpPr>
          <p:cNvPr id="3" name="Content Placeholder 2"/>
          <p:cNvSpPr>
            <a:spLocks noGrp="1"/>
          </p:cNvSpPr>
          <p:nvPr>
            <p:ph idx="1"/>
          </p:nvPr>
        </p:nvSpPr>
        <p:spPr/>
        <p:txBody>
          <a:bodyPr/>
          <a:lstStyle/>
          <a:p>
            <a:pPr marL="114300" indent="0">
              <a:buNone/>
            </a:pPr>
            <a:r>
              <a:rPr lang="en-US" dirty="0" smtClean="0"/>
              <a:t>Feedback</a:t>
            </a:r>
          </a:p>
          <a:p>
            <a:r>
              <a:rPr lang="en-US" dirty="0" smtClean="0"/>
              <a:t>Feedback (including criticism) on this presentation can be sent to </a:t>
            </a:r>
            <a:r>
              <a:rPr lang="en-US" dirty="0" smtClean="0">
                <a:hlinkClick r:id="rId2"/>
              </a:rPr>
              <a:t>mmcnally@ualberta.ca</a:t>
            </a:r>
            <a:endParaRPr lang="en-US" dirty="0" smtClean="0"/>
          </a:p>
          <a:p>
            <a:endParaRPr lang="en-US" dirty="0"/>
          </a:p>
          <a:p>
            <a:pPr marL="114300" indent="0">
              <a:buNone/>
            </a:pPr>
            <a:r>
              <a:rPr lang="en-US" dirty="0" smtClean="0"/>
              <a:t>Licensing Information</a:t>
            </a:r>
          </a:p>
          <a:p>
            <a:r>
              <a:rPr lang="en-US" dirty="0" smtClean="0"/>
              <a:t>Licensed under a CC-BY 3.0 license, with the exclusion of Mickey Mouse image.  Slide 6 image is in the public domain.  See previous slide for additional details on sources.</a:t>
            </a:r>
          </a:p>
          <a:p>
            <a:endParaRPr lang="en-CA" dirty="0"/>
          </a:p>
        </p:txBody>
      </p:sp>
    </p:spTree>
    <p:extLst>
      <p:ext uri="{BB962C8B-B14F-4D97-AF65-F5344CB8AC3E}">
        <p14:creationId xmlns:p14="http://schemas.microsoft.com/office/powerpoint/2010/main" val="2697397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Whom is this Learning Object?</a:t>
            </a:r>
            <a:endParaRPr lang="en-CA" dirty="0"/>
          </a:p>
        </p:txBody>
      </p:sp>
      <p:sp>
        <p:nvSpPr>
          <p:cNvPr id="3" name="Content Placeholder 2"/>
          <p:cNvSpPr>
            <a:spLocks noGrp="1"/>
          </p:cNvSpPr>
          <p:nvPr>
            <p:ph idx="1"/>
          </p:nvPr>
        </p:nvSpPr>
        <p:spPr/>
        <p:txBody>
          <a:bodyPr/>
          <a:lstStyle/>
          <a:p>
            <a:r>
              <a:rPr lang="en-US" dirty="0" smtClean="0"/>
              <a:t>Creating materials for use in class or presentations to also serve as OERs makes sense</a:t>
            </a:r>
          </a:p>
          <a:p>
            <a:pPr lvl="1"/>
            <a:r>
              <a:rPr lang="en-US" dirty="0" smtClean="0"/>
              <a:t>However, considering of the needs of both leads to competing design needs</a:t>
            </a:r>
          </a:p>
          <a:p>
            <a:endParaRPr lang="en-US" dirty="0"/>
          </a:p>
          <a:p>
            <a:r>
              <a:rPr lang="en-US" dirty="0" smtClean="0"/>
              <a:t>Need to consider primary and secondary audience (Smith and Ragan, 2005)</a:t>
            </a:r>
          </a:p>
          <a:p>
            <a:endParaRPr lang="en-US" dirty="0"/>
          </a:p>
          <a:p>
            <a:r>
              <a:rPr lang="en-US" dirty="0" smtClean="0"/>
              <a:t>Secondary audience for OERs though include both learners and OER creators, arguably across the whole globe</a:t>
            </a:r>
          </a:p>
          <a:p>
            <a:pPr lvl="1"/>
            <a:r>
              <a:rPr lang="en-US" dirty="0" smtClean="0"/>
              <a:t>Learners do seem to be the most common users – MIT notes that only 9% of those who use its Open Courseware Portal are educators (MIT, 2011)</a:t>
            </a:r>
            <a:endParaRPr lang="en-CA" dirty="0"/>
          </a:p>
        </p:txBody>
      </p:sp>
    </p:spTree>
    <p:extLst>
      <p:ext uri="{BB962C8B-B14F-4D97-AF65-F5344CB8AC3E}">
        <p14:creationId xmlns:p14="http://schemas.microsoft.com/office/powerpoint/2010/main" val="130765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OERs Are Not Universal</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Secondary audience should not be considered to be everyone on earth, despite rhetoric on the universal nature of OERs (see UNESCO, 2014).</a:t>
            </a:r>
          </a:p>
          <a:p>
            <a:endParaRPr lang="en-US" dirty="0"/>
          </a:p>
          <a:p>
            <a:r>
              <a:rPr lang="en-US" dirty="0" smtClean="0"/>
              <a:t>Access to OERs is limited by several divides:</a:t>
            </a:r>
          </a:p>
          <a:p>
            <a:pPr lvl="1"/>
            <a:r>
              <a:rPr lang="en-US" dirty="0" smtClean="0"/>
              <a:t>Language divide – less that 500 million native English speakers (</a:t>
            </a:r>
            <a:r>
              <a:rPr lang="en-US" dirty="0" err="1" smtClean="0"/>
              <a:t>Ethnologue</a:t>
            </a:r>
            <a:r>
              <a:rPr lang="en-US" dirty="0" smtClean="0"/>
              <a:t>, 2015).</a:t>
            </a:r>
          </a:p>
          <a:p>
            <a:pPr lvl="1"/>
            <a:r>
              <a:rPr lang="en-US" dirty="0" smtClean="0"/>
              <a:t>Digital divide – 15% of Canadians still do not use the internet (ITU, 2014)</a:t>
            </a:r>
          </a:p>
          <a:p>
            <a:pPr lvl="1"/>
            <a:r>
              <a:rPr lang="en-US" dirty="0" smtClean="0"/>
              <a:t>Electrical Divide – estimated 20% of the global population doesn’t have access to electricity; 32% lack access in rural areas globally (IEA, 2012)</a:t>
            </a:r>
          </a:p>
          <a:p>
            <a:pPr lvl="1"/>
            <a:endParaRPr lang="en-US" dirty="0" smtClean="0"/>
          </a:p>
          <a:p>
            <a:r>
              <a:rPr lang="en-US" dirty="0" smtClean="0"/>
              <a:t>Even reaching every Martha and Henry in Alberta with an OER is a considerable stretch</a:t>
            </a:r>
            <a:endParaRPr lang="en-CA" dirty="0"/>
          </a:p>
        </p:txBody>
      </p:sp>
    </p:spTree>
    <p:extLst>
      <p:ext uri="{BB962C8B-B14F-4D97-AF65-F5344CB8AC3E}">
        <p14:creationId xmlns:p14="http://schemas.microsoft.com/office/powerpoint/2010/main" val="4364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Considerations</a:t>
            </a:r>
            <a:endParaRPr lang="en-CA" dirty="0"/>
          </a:p>
        </p:txBody>
      </p:sp>
      <p:sp>
        <p:nvSpPr>
          <p:cNvPr id="3" name="Content Placeholder 2"/>
          <p:cNvSpPr>
            <a:spLocks noGrp="1"/>
          </p:cNvSpPr>
          <p:nvPr>
            <p:ph idx="1"/>
          </p:nvPr>
        </p:nvSpPr>
        <p:spPr/>
        <p:txBody>
          <a:bodyPr/>
          <a:lstStyle/>
          <a:p>
            <a:r>
              <a:rPr lang="en-US" dirty="0" smtClean="0"/>
              <a:t>The Canadian </a:t>
            </a:r>
            <a:r>
              <a:rPr lang="en-US" dirty="0" smtClean="0">
                <a:hlinkClick r:id="rId2"/>
              </a:rPr>
              <a:t>Copyright Act </a:t>
            </a:r>
            <a:r>
              <a:rPr lang="en-US" dirty="0" smtClean="0"/>
              <a:t> provides numerous exceptions for educators</a:t>
            </a:r>
          </a:p>
          <a:p>
            <a:pPr lvl="1"/>
            <a:r>
              <a:rPr lang="en-US" dirty="0" smtClean="0"/>
              <a:t>Fair dealing (for the purposes of research, private study and education (among others)) (s. 29)</a:t>
            </a:r>
          </a:p>
          <a:p>
            <a:pPr lvl="1"/>
            <a:r>
              <a:rPr lang="en-US" dirty="0" smtClean="0"/>
              <a:t>Non-commercial user-generated content (s. 29.21)</a:t>
            </a:r>
          </a:p>
          <a:p>
            <a:pPr lvl="1"/>
            <a:r>
              <a:rPr lang="en-US" dirty="0" smtClean="0"/>
              <a:t>Educational exceptions (s. 29.4 to 30.04)</a:t>
            </a:r>
          </a:p>
          <a:p>
            <a:pPr lvl="1"/>
            <a:endParaRPr lang="en-US" dirty="0"/>
          </a:p>
          <a:p>
            <a:r>
              <a:rPr lang="en-US" dirty="0" smtClean="0"/>
              <a:t>International users don’t benefit from the latter two, and fair dealing/use in other countries may be more restrictive</a:t>
            </a:r>
          </a:p>
          <a:p>
            <a:endParaRPr lang="en-US" dirty="0" smtClean="0"/>
          </a:p>
          <a:p>
            <a:pPr lvl="1"/>
            <a:endParaRPr lang="en-CA" dirty="0"/>
          </a:p>
        </p:txBody>
      </p:sp>
    </p:spTree>
    <p:extLst>
      <p:ext uri="{BB962C8B-B14F-4D97-AF65-F5344CB8AC3E}">
        <p14:creationId xmlns:p14="http://schemas.microsoft.com/office/powerpoint/2010/main" val="289457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 Considerations</a:t>
            </a:r>
            <a:endParaRPr lang="en-CA" dirty="0"/>
          </a:p>
        </p:txBody>
      </p:sp>
      <p:sp>
        <p:nvSpPr>
          <p:cNvPr id="3" name="Content Placeholder 2"/>
          <p:cNvSpPr>
            <a:spLocks noGrp="1"/>
          </p:cNvSpPr>
          <p:nvPr>
            <p:ph idx="1"/>
          </p:nvPr>
        </p:nvSpPr>
        <p:spPr/>
        <p:txBody>
          <a:bodyPr>
            <a:normAutofit/>
          </a:bodyPr>
          <a:lstStyle/>
          <a:p>
            <a:r>
              <a:rPr lang="en-US" dirty="0" smtClean="0">
                <a:hlinkClick r:id="rId2"/>
              </a:rPr>
              <a:t>Berne Convention for the Protection of Literary and Artistic Works </a:t>
            </a:r>
            <a:r>
              <a:rPr lang="en-US" dirty="0" smtClean="0"/>
              <a:t>does allow for quotations (Art. 10); it states: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However, long block quotations are less effective for               in-class instruction </a:t>
            </a:r>
          </a:p>
          <a:p>
            <a:endParaRPr lang="en-US" dirty="0"/>
          </a:p>
        </p:txBody>
      </p:sp>
      <p:sp>
        <p:nvSpPr>
          <p:cNvPr id="4" name="Rounded Rectangular Callout 3"/>
          <p:cNvSpPr/>
          <p:nvPr/>
        </p:nvSpPr>
        <p:spPr>
          <a:xfrm>
            <a:off x="285698" y="2420888"/>
            <a:ext cx="6806582" cy="3168352"/>
          </a:xfrm>
          <a:prstGeom prst="wedgeRoundRectCallout">
            <a:avLst>
              <a:gd name="adj1" fmla="val 52853"/>
              <a:gd name="adj2" fmla="val 29893"/>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endParaRPr lang="en-US" sz="1600" dirty="0" smtClean="0">
              <a:solidFill>
                <a:schemeClr val="tx1"/>
              </a:solidFill>
            </a:endParaRPr>
          </a:p>
          <a:p>
            <a:pPr fontAlgn="base"/>
            <a:endParaRPr lang="en-US" sz="1600" dirty="0">
              <a:solidFill>
                <a:schemeClr val="tx1"/>
              </a:solidFill>
            </a:endParaRPr>
          </a:p>
          <a:p>
            <a:pPr fontAlgn="base"/>
            <a:r>
              <a:rPr lang="en-US" sz="1400" dirty="0" smtClean="0">
                <a:solidFill>
                  <a:schemeClr val="tx1"/>
                </a:solidFill>
              </a:rPr>
              <a:t>(</a:t>
            </a:r>
            <a:r>
              <a:rPr lang="en-US" sz="1400" dirty="0">
                <a:solidFill>
                  <a:schemeClr val="tx1"/>
                </a:solidFill>
              </a:rPr>
              <a:t>1) It shall be permissible to make quotations from a work which has already been lawfully made available to the public, provided that their making is compatible with fair practice, and their extent does not exceed that justified by the purpose, including quotations from newspaper articles and periodicals in the form of press summaries.</a:t>
            </a:r>
          </a:p>
          <a:p>
            <a:pPr fontAlgn="base"/>
            <a:r>
              <a:rPr lang="en-US" sz="1400" dirty="0">
                <a:solidFill>
                  <a:schemeClr val="tx1"/>
                </a:solidFill>
              </a:rPr>
              <a:t>(2) It shall be a matter for legislation in the countries of the Union, and for special agreements existing or to be concluded between them, to permit the utilization, to the extent justified by the purpose, of literary or artistic works by way of illustration in publications, broadcasts or sound or visual recordings for teaching, provided such utilization is compatible with fair practice.</a:t>
            </a:r>
          </a:p>
          <a:p>
            <a:pPr fontAlgn="base"/>
            <a:r>
              <a:rPr lang="en-US" sz="1400" dirty="0">
                <a:solidFill>
                  <a:schemeClr val="tx1"/>
                </a:solidFill>
              </a:rPr>
              <a:t>(3) Where use is made of works in accordance with the preceding paragraphs of this Article, mention shall be made of the source, and of the name of the author if it appears thereon.</a:t>
            </a:r>
          </a:p>
          <a:p>
            <a:endParaRPr lang="en-US" dirty="0">
              <a:solidFill>
                <a:schemeClr val="tx1"/>
              </a:solidFill>
            </a:endParaRPr>
          </a:p>
          <a:p>
            <a:endParaRPr lang="en-CA" dirty="0">
              <a:solidFill>
                <a:schemeClr val="tx1"/>
              </a:solidFill>
            </a:endParaRPr>
          </a:p>
          <a:p>
            <a:pPr algn="ctr"/>
            <a:endParaRPr lang="en-CA" dirty="0">
              <a:solidFill>
                <a:schemeClr val="tx1"/>
              </a:solidFill>
            </a:endParaRPr>
          </a:p>
        </p:txBody>
      </p:sp>
      <p:pic>
        <p:nvPicPr>
          <p:cNvPr id="1026" name="Picture 2" descr="File:Mickey Mous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6121" y="4454928"/>
            <a:ext cx="23812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315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 Considerations</a:t>
            </a:r>
            <a:endParaRPr lang="en-CA" dirty="0"/>
          </a:p>
        </p:txBody>
      </p:sp>
      <p:sp>
        <p:nvSpPr>
          <p:cNvPr id="3" name="Content Placeholder 2"/>
          <p:cNvSpPr>
            <a:spLocks noGrp="1"/>
          </p:cNvSpPr>
          <p:nvPr>
            <p:ph idx="1"/>
          </p:nvPr>
        </p:nvSpPr>
        <p:spPr/>
        <p:txBody>
          <a:bodyPr>
            <a:normAutofit fontScale="92500"/>
          </a:bodyPr>
          <a:lstStyle/>
          <a:p>
            <a:r>
              <a:rPr lang="en-US" dirty="0" smtClean="0"/>
              <a:t>Generally creative common licensing is an effective solution, with the least restrictive license (CC-BY) being preferred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Public domain, and CC-BY licensed material should also be made, with file types that are the most editable (HTML, RTF, PNG)</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pic>
        <p:nvPicPr>
          <p:cNvPr id="2050" name="Picture 2" descr="https://wiki.creativecommons.org/images/5/5b/CC_License_Compatibility_Cha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276872"/>
            <a:ext cx="5256583" cy="3107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04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for Alternatively Abled Users</a:t>
            </a:r>
            <a:endParaRPr lang="en-CA" dirty="0"/>
          </a:p>
        </p:txBody>
      </p:sp>
      <p:sp>
        <p:nvSpPr>
          <p:cNvPr id="3" name="Content Placeholder 2"/>
          <p:cNvSpPr>
            <a:spLocks noGrp="1"/>
          </p:cNvSpPr>
          <p:nvPr>
            <p:ph idx="1"/>
          </p:nvPr>
        </p:nvSpPr>
        <p:spPr/>
        <p:txBody>
          <a:bodyPr>
            <a:normAutofit lnSpcReduction="10000"/>
          </a:bodyPr>
          <a:lstStyle/>
          <a:p>
            <a:r>
              <a:rPr lang="en-US" dirty="0" smtClean="0"/>
              <a:t>Ideally OERs should consider people with visual, hearing, physical, and cognitive disabilities (OECD, 2007)</a:t>
            </a:r>
          </a:p>
          <a:p>
            <a:endParaRPr lang="en-US" dirty="0" smtClean="0"/>
          </a:p>
          <a:p>
            <a:r>
              <a:rPr lang="en-US" dirty="0" smtClean="0"/>
              <a:t>These considerations include (among others):</a:t>
            </a:r>
          </a:p>
          <a:p>
            <a:pPr lvl="1"/>
            <a:r>
              <a:rPr lang="en-US" dirty="0" smtClean="0"/>
              <a:t>Easily readable text</a:t>
            </a:r>
          </a:p>
          <a:p>
            <a:pPr lvl="1"/>
            <a:r>
              <a:rPr lang="en-US" dirty="0" smtClean="0"/>
              <a:t>Descriptions for graphics and text</a:t>
            </a:r>
          </a:p>
          <a:p>
            <a:pPr lvl="1"/>
            <a:r>
              <a:rPr lang="en-US" dirty="0" smtClean="0"/>
              <a:t>Ensuring screen reader compatibility</a:t>
            </a:r>
          </a:p>
          <a:p>
            <a:pPr lvl="1"/>
            <a:r>
              <a:rPr lang="en-US" dirty="0" smtClean="0"/>
              <a:t>Captioning for audio</a:t>
            </a:r>
          </a:p>
          <a:p>
            <a:pPr lvl="1"/>
            <a:r>
              <a:rPr lang="en-US" dirty="0" smtClean="0"/>
              <a:t>Appropriate language level</a:t>
            </a:r>
          </a:p>
          <a:p>
            <a:pPr lvl="1"/>
            <a:endParaRPr lang="en-US" dirty="0"/>
          </a:p>
          <a:p>
            <a:r>
              <a:rPr lang="en-US" dirty="0" smtClean="0"/>
              <a:t>Ideally this textual presentation should be accompanied by and audio and video recording (with captions)</a:t>
            </a:r>
          </a:p>
          <a:p>
            <a:pPr lvl="1"/>
            <a:r>
              <a:rPr lang="en-US" dirty="0" smtClean="0"/>
              <a:t>However, this creates privacy/consent concerns, and most importantly can dampen instruction</a:t>
            </a:r>
            <a:endParaRPr lang="en-US" dirty="0"/>
          </a:p>
        </p:txBody>
      </p:sp>
    </p:spTree>
    <p:extLst>
      <p:ext uri="{BB962C8B-B14F-4D97-AF65-F5344CB8AC3E}">
        <p14:creationId xmlns:p14="http://schemas.microsoft.com/office/powerpoint/2010/main" val="351937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for Users with Limited Connectivity</a:t>
            </a:r>
            <a:endParaRPr lang="en-CA" dirty="0"/>
          </a:p>
        </p:txBody>
      </p:sp>
      <p:sp>
        <p:nvSpPr>
          <p:cNvPr id="3" name="Content Placeholder 2"/>
          <p:cNvSpPr>
            <a:spLocks noGrp="1"/>
          </p:cNvSpPr>
          <p:nvPr>
            <p:ph idx="1"/>
          </p:nvPr>
        </p:nvSpPr>
        <p:spPr/>
        <p:txBody>
          <a:bodyPr>
            <a:normAutofit lnSpcReduction="10000"/>
          </a:bodyPr>
          <a:lstStyle/>
          <a:p>
            <a:r>
              <a:rPr lang="en-US" dirty="0" smtClean="0"/>
              <a:t>Hyperlinks should be both embedded and explicit (</a:t>
            </a:r>
            <a:r>
              <a:rPr lang="en-US" dirty="0" smtClean="0">
                <a:hlinkClick r:id="rId2"/>
              </a:rPr>
              <a:t>McNally</a:t>
            </a:r>
            <a:r>
              <a:rPr lang="en-US" dirty="0"/>
              <a:t>, 2012; </a:t>
            </a:r>
            <a:r>
              <a:rPr lang="en-US" dirty="0">
                <a:hlinkClick r:id="rId2"/>
              </a:rPr>
              <a:t>http://ir.lib.uwo.ca/fimspres/13</a:t>
            </a:r>
            <a:r>
              <a:rPr lang="en-US" dirty="0" smtClean="0">
                <a:hlinkClick r:id="rId2"/>
              </a:rPr>
              <a:t>/</a:t>
            </a:r>
            <a:r>
              <a:rPr lang="en-US" dirty="0" smtClean="0"/>
              <a:t>)</a:t>
            </a:r>
          </a:p>
          <a:p>
            <a:pPr lvl="1"/>
            <a:endParaRPr lang="en-US" dirty="0"/>
          </a:p>
          <a:p>
            <a:r>
              <a:rPr lang="en-US" dirty="0" smtClean="0"/>
              <a:t>OER users may rely on printed versions of presentations – as such presentations should be optimized for greyscale printing</a:t>
            </a:r>
          </a:p>
          <a:p>
            <a:endParaRPr lang="en-US" dirty="0"/>
          </a:p>
          <a:p>
            <a:r>
              <a:rPr lang="en-US" dirty="0" smtClean="0"/>
              <a:t>Proprietary file types should be avoided</a:t>
            </a:r>
          </a:p>
          <a:p>
            <a:endParaRPr lang="en-US" dirty="0"/>
          </a:p>
          <a:p>
            <a:r>
              <a:rPr lang="en-US" dirty="0" smtClean="0"/>
              <a:t>Avoid slang and local references, as these will be misunderstood by others</a:t>
            </a:r>
          </a:p>
          <a:p>
            <a:endParaRPr lang="en-US" dirty="0"/>
          </a:p>
          <a:p>
            <a:r>
              <a:rPr lang="en-US" dirty="0" smtClean="0"/>
              <a:t>Be mindful that OERs can be seen as a form of educational neo-colonialism (</a:t>
            </a:r>
            <a:r>
              <a:rPr lang="en-US" dirty="0" err="1" smtClean="0"/>
              <a:t>Amiel</a:t>
            </a:r>
            <a:r>
              <a:rPr lang="en-US" dirty="0" smtClean="0"/>
              <a:t>, 2012)</a:t>
            </a:r>
          </a:p>
          <a:p>
            <a:pPr lvl="1"/>
            <a:endParaRPr lang="en-CA" dirty="0"/>
          </a:p>
        </p:txBody>
      </p:sp>
    </p:spTree>
    <p:extLst>
      <p:ext uri="{BB962C8B-B14F-4D97-AF65-F5344CB8AC3E}">
        <p14:creationId xmlns:p14="http://schemas.microsoft.com/office/powerpoint/2010/main" val="387426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This Presentation</a:t>
            </a:r>
            <a:endParaRPr lang="en-CA" dirty="0"/>
          </a:p>
        </p:txBody>
      </p:sp>
      <p:sp>
        <p:nvSpPr>
          <p:cNvPr id="3" name="Content Placeholder 2"/>
          <p:cNvSpPr>
            <a:spLocks noGrp="1"/>
          </p:cNvSpPr>
          <p:nvPr>
            <p:ph idx="1"/>
          </p:nvPr>
        </p:nvSpPr>
        <p:spPr/>
        <p:txBody>
          <a:bodyPr>
            <a:normAutofit lnSpcReduction="10000"/>
          </a:bodyPr>
          <a:lstStyle/>
          <a:p>
            <a:r>
              <a:rPr lang="en-US" dirty="0" smtClean="0"/>
              <a:t>Numerous faults with this presentation if the intended second audience is to be anyone </a:t>
            </a:r>
          </a:p>
          <a:p>
            <a:endParaRPr lang="en-US" dirty="0"/>
          </a:p>
          <a:p>
            <a:r>
              <a:rPr lang="en-US" b="1" dirty="0" smtClean="0"/>
              <a:t>Slide 2: </a:t>
            </a:r>
            <a:r>
              <a:rPr lang="en-US" dirty="0" smtClean="0"/>
              <a:t>Smith and Ragan is not an accessible source; MIT is never spelled out </a:t>
            </a:r>
            <a:endParaRPr lang="en-US" dirty="0"/>
          </a:p>
          <a:p>
            <a:r>
              <a:rPr lang="en-US" b="1" dirty="0" smtClean="0"/>
              <a:t>Slide 3:</a:t>
            </a:r>
            <a:r>
              <a:rPr lang="en-US" dirty="0" smtClean="0"/>
              <a:t> ITU data comes from and Excel file; ‘Martha and Henry’ reference is localized slang</a:t>
            </a:r>
          </a:p>
          <a:p>
            <a:r>
              <a:rPr lang="en-US" dirty="0" smtClean="0"/>
              <a:t>Slide 4: Copyright Act is embedded hyperlink; Section referrals (s. ???) assume considerable knowledge of the user;</a:t>
            </a:r>
          </a:p>
          <a:p>
            <a:r>
              <a:rPr lang="en-US" b="1" dirty="0" smtClean="0"/>
              <a:t>Slide 5: </a:t>
            </a:r>
            <a:r>
              <a:rPr lang="en-US" dirty="0" smtClean="0"/>
              <a:t>Mickey Mouse covered by copyright (covered under Canadian exceptions but not universally); text box not optimized for printing; text box not well suited to visual disabled viewers</a:t>
            </a:r>
          </a:p>
          <a:p>
            <a:r>
              <a:rPr lang="en-US" b="1" dirty="0" smtClean="0"/>
              <a:t>Slide 6: </a:t>
            </a:r>
            <a:r>
              <a:rPr lang="en-US" dirty="0" smtClean="0"/>
              <a:t>Table should have explanatory text</a:t>
            </a:r>
          </a:p>
          <a:p>
            <a:pPr lvl="1"/>
            <a:endParaRPr lang="en-US" dirty="0" smtClean="0"/>
          </a:p>
          <a:p>
            <a:endParaRPr lang="en-US" dirty="0" smtClean="0"/>
          </a:p>
          <a:p>
            <a:endParaRPr lang="en-CA" dirty="0"/>
          </a:p>
        </p:txBody>
      </p:sp>
    </p:spTree>
    <p:extLst>
      <p:ext uri="{BB962C8B-B14F-4D97-AF65-F5344CB8AC3E}">
        <p14:creationId xmlns:p14="http://schemas.microsoft.com/office/powerpoint/2010/main" val="3221925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3">
      <a:dk1>
        <a:sysClr val="windowText" lastClr="000000"/>
      </a:dk1>
      <a:lt1>
        <a:sysClr val="window" lastClr="FFFFFF"/>
      </a:lt1>
      <a:dk2>
        <a:srgbClr val="000000"/>
      </a:dk2>
      <a:lt2>
        <a:srgbClr val="F8F8F8"/>
      </a:lt2>
      <a:accent1>
        <a:srgbClr val="DBD600"/>
      </a:accent1>
      <a:accent2>
        <a:srgbClr val="B2B2B2"/>
      </a:accent2>
      <a:accent3>
        <a:srgbClr val="CC9900"/>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4873</TotalTime>
  <Words>1038</Words>
  <Application>Microsoft Office PowerPoint</Application>
  <PresentationFormat>On-screen Show (4:3)</PresentationFormat>
  <Paragraphs>121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Design vs. Pedagogical Considerations for OERs  </vt:lpstr>
      <vt:lpstr>For Whom is this Learning Object?</vt:lpstr>
      <vt:lpstr>OERs Are Not Universal</vt:lpstr>
      <vt:lpstr>Copyright Considerations</vt:lpstr>
      <vt:lpstr>Copyright Considerations</vt:lpstr>
      <vt:lpstr>Licensing Considerations</vt:lpstr>
      <vt:lpstr>Considerations for Alternatively Abled Users</vt:lpstr>
      <vt:lpstr>Considerations for Users with Limited Connectivity</vt:lpstr>
      <vt:lpstr>Case Study – This Presentation</vt:lpstr>
      <vt:lpstr>References and Image Sources</vt:lpstr>
      <vt:lpstr>Feedback and Licensing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Policy Overview</dc:title>
  <dc:creator>Michael McNally</dc:creator>
  <cp:lastModifiedBy>Michael McNally</cp:lastModifiedBy>
  <cp:revision>255</cp:revision>
  <cp:lastPrinted>2015-04-23T17:42:34Z</cp:lastPrinted>
  <dcterms:created xsi:type="dcterms:W3CDTF">2011-01-13T14:12:52Z</dcterms:created>
  <dcterms:modified xsi:type="dcterms:W3CDTF">2015-04-23T17:46:18Z</dcterms:modified>
</cp:coreProperties>
</file>