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9" r:id="rId1"/>
    <p:sldMasterId id="2147493483" r:id="rId2"/>
    <p:sldMasterId id="2147493494" r:id="rId3"/>
    <p:sldMasterId id="2147493505" r:id="rId4"/>
    <p:sldMasterId id="2147493516" r:id="rId5"/>
    <p:sldMasterId id="2147493527" r:id="rId6"/>
  </p:sldMasterIdLst>
  <p:notesMasterIdLst>
    <p:notesMasterId r:id="rId33"/>
  </p:notesMasterIdLst>
  <p:handoutMasterIdLst>
    <p:handoutMasterId r:id="rId34"/>
  </p:handoutMasterIdLst>
  <p:sldIdLst>
    <p:sldId id="351" r:id="rId7"/>
    <p:sldId id="261" r:id="rId8"/>
    <p:sldId id="323" r:id="rId9"/>
    <p:sldId id="324" r:id="rId10"/>
    <p:sldId id="325" r:id="rId11"/>
    <p:sldId id="327" r:id="rId12"/>
    <p:sldId id="326" r:id="rId13"/>
    <p:sldId id="328" r:id="rId14"/>
    <p:sldId id="335" r:id="rId15"/>
    <p:sldId id="330" r:id="rId16"/>
    <p:sldId id="331" r:id="rId17"/>
    <p:sldId id="332" r:id="rId18"/>
    <p:sldId id="329" r:id="rId19"/>
    <p:sldId id="333" r:id="rId20"/>
    <p:sldId id="336" r:id="rId21"/>
    <p:sldId id="334" r:id="rId22"/>
    <p:sldId id="352" r:id="rId23"/>
    <p:sldId id="337" r:id="rId24"/>
    <p:sldId id="338" r:id="rId25"/>
    <p:sldId id="353" r:id="rId26"/>
    <p:sldId id="354" r:id="rId27"/>
    <p:sldId id="355" r:id="rId28"/>
    <p:sldId id="356" r:id="rId29"/>
    <p:sldId id="348" r:id="rId30"/>
    <p:sldId id="349" r:id="rId31"/>
    <p:sldId id="35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9F3D"/>
    <a:srgbClr val="D9BE48"/>
    <a:srgbClr val="D0B243"/>
    <a:srgbClr val="E6CD58"/>
    <a:srgbClr val="CB534C"/>
    <a:srgbClr val="004950"/>
    <a:srgbClr val="F7CA00"/>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92"/>
    <p:restoredTop sz="88855" autoAdjust="0"/>
  </p:normalViewPr>
  <p:slideViewPr>
    <p:cSldViewPr snapToGrid="0" snapToObjects="1">
      <p:cViewPr varScale="1">
        <p:scale>
          <a:sx n="66" d="100"/>
          <a:sy n="66" d="100"/>
        </p:scale>
        <p:origin x="66" y="35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2024/05/09</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*Updated: May 2024</a:t>
            </a:r>
            <a:endParaRPr lang="en-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Hello and welcome to the University of Alberta’s Opening Up Copyright instructional module on Theoretical Foundations for Copyright.</a:t>
            </a:r>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04740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personality-based approach of Kant and Hegel justify copyright and other IP based on the view</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that the artistic creations are a manifestation of an individual’s personhood and as such deserving of protection</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626500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Kant</a:t>
            </a:r>
            <a:r>
              <a:rPr lang="en-CA" sz="1200" b="1"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explicitly condemned the illegal copying of books. </a:t>
            </a:r>
            <a:r>
              <a:rPr lang="en-CA" sz="1200" b="0" i="0" u="none" strike="noStrike" kern="1200" dirty="0" smtClean="0">
                <a:solidFill>
                  <a:schemeClr val="tx1"/>
                </a:solidFill>
                <a:effectLst/>
                <a:latin typeface="+mn-lt"/>
                <a:ea typeface="+mn-ea"/>
                <a:cs typeface="+mn-cs"/>
              </a:rPr>
              <a:t>However</a:t>
            </a:r>
            <a:r>
              <a:rPr lang="en-CA" sz="1200" b="0" i="0" u="none" strike="noStrike" kern="1200" dirty="0">
                <a:solidFill>
                  <a:schemeClr val="tx1"/>
                </a:solidFill>
                <a:effectLst/>
                <a:latin typeface="+mn-lt"/>
                <a:ea typeface="+mn-ea"/>
                <a:cs typeface="+mn-cs"/>
              </a:rPr>
              <a:t>, Kant’s focus on the importance of speech led him to conclude that</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copyright should not be extended to translations and derivative works</a:t>
            </a:r>
            <a:r>
              <a:rPr lang="en-CA" sz="1200" b="0" i="0" u="none" strike="noStrike" kern="1200" dirty="0" smtClean="0">
                <a:solidFill>
                  <a:schemeClr val="tx1"/>
                </a:solidFill>
                <a:effectLst/>
                <a:latin typeface="+mn-lt"/>
                <a:ea typeface="+mn-ea"/>
                <a:cs typeface="+mn-cs"/>
              </a:rPr>
              <a:t>.</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143335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Hegel’s </a:t>
            </a:r>
            <a:r>
              <a:rPr lang="en-CA" sz="1200" b="0" i="0" u="none" strike="noStrike" kern="1200" dirty="0">
                <a:solidFill>
                  <a:schemeClr val="tx1"/>
                </a:solidFill>
                <a:effectLst/>
                <a:latin typeface="+mn-lt"/>
                <a:ea typeface="+mn-ea"/>
                <a:cs typeface="+mn-cs"/>
              </a:rPr>
              <a:t>writings on intellectual property deal with both artistic works and invention. In </a:t>
            </a:r>
            <a:r>
              <a:rPr lang="en-CA" sz="1200" b="0" i="1" u="none" strike="noStrike" kern="1200" dirty="0">
                <a:solidFill>
                  <a:schemeClr val="tx1"/>
                </a:solidFill>
                <a:effectLst/>
                <a:latin typeface="+mn-lt"/>
                <a:ea typeface="+mn-ea"/>
                <a:cs typeface="+mn-cs"/>
              </a:rPr>
              <a:t>Philosophy of Right,</a:t>
            </a:r>
            <a:r>
              <a:rPr lang="en-CA" sz="1200" b="0" i="0" u="none" strike="noStrike" kern="1200" dirty="0">
                <a:solidFill>
                  <a:schemeClr val="tx1"/>
                </a:solidFill>
                <a:effectLst/>
                <a:latin typeface="+mn-lt"/>
                <a:ea typeface="+mn-ea"/>
                <a:cs typeface="+mn-cs"/>
              </a:rPr>
              <a:t> Hegel claims property is essential, noting that it is required to provide individuals freedom to interact with each other through mutually consenting contracts. </a:t>
            </a:r>
            <a:r>
              <a:rPr lang="en-CA" sz="1200" b="0" i="0" u="none" strike="noStrike" kern="1200" dirty="0" smtClean="0">
                <a:solidFill>
                  <a:schemeClr val="tx1"/>
                </a:solidFill>
                <a:effectLst/>
                <a:latin typeface="+mn-lt"/>
                <a:ea typeface="+mn-ea"/>
                <a:cs typeface="+mn-cs"/>
              </a:rPr>
              <a:t>Hegel </a:t>
            </a:r>
            <a:r>
              <a:rPr lang="en-CA" sz="1200" b="0" i="0" u="none" strike="noStrike" kern="1200" dirty="0">
                <a:solidFill>
                  <a:schemeClr val="tx1"/>
                </a:solidFill>
                <a:effectLst/>
                <a:latin typeface="+mn-lt"/>
                <a:ea typeface="+mn-ea"/>
                <a:cs typeface="+mn-cs"/>
              </a:rPr>
              <a:t>specifically</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argues that inventors and authors should retain control of their intellectual property, noting, “the author of the work or inventor of the apparatus remains the owner of the general method of multiplying such products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275572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While </a:t>
            </a:r>
            <a:r>
              <a:rPr lang="en-CA" sz="1200" b="0" i="0" u="none" strike="noStrike" kern="1200" dirty="0">
                <a:solidFill>
                  <a:schemeClr val="tx1"/>
                </a:solidFill>
                <a:effectLst/>
                <a:latin typeface="+mn-lt"/>
                <a:ea typeface="+mn-ea"/>
                <a:cs typeface="+mn-cs"/>
              </a:rPr>
              <a:t>Kant’s and Hegel’s arguments may be better suited to works of individual creation by independent persons,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this approach to justifying copyright presents some problems for works produced by a collective or under the scope of employment. </a:t>
            </a:r>
            <a:r>
              <a:rPr lang="en-CA" sz="1200" b="0" i="0" u="none" strike="noStrike" kern="1200" dirty="0" smtClean="0">
                <a:solidFill>
                  <a:schemeClr val="tx1"/>
                </a:solidFill>
                <a:effectLst/>
                <a:latin typeface="+mn-lt"/>
                <a:ea typeface="+mn-ea"/>
                <a:cs typeface="+mn-cs"/>
              </a:rPr>
              <a:t>Is </a:t>
            </a:r>
            <a:r>
              <a:rPr lang="en-CA" sz="1200" b="0" i="0" u="none" strike="noStrike" kern="1200" dirty="0">
                <a:solidFill>
                  <a:schemeClr val="tx1"/>
                </a:solidFill>
                <a:effectLst/>
                <a:latin typeface="+mn-lt"/>
                <a:ea typeface="+mn-ea"/>
                <a:cs typeface="+mn-cs"/>
              </a:rPr>
              <a:t>the latest Hollywood movie a manifestation</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of the will of its director, the leading actor, or the studio’s CEO or primary shareholder</a:t>
            </a:r>
            <a:r>
              <a:rPr lang="en-CA" sz="1200" b="0" i="0" u="none" strike="noStrike" kern="1200" dirty="0" smtClean="0">
                <a:solidFill>
                  <a:schemeClr val="tx1"/>
                </a:solidFill>
                <a:effectLst/>
                <a:latin typeface="+mn-lt"/>
                <a:ea typeface="+mn-ea"/>
                <a:cs typeface="+mn-cs"/>
              </a:rPr>
              <a:t>?</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377602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Kant’s </a:t>
            </a:r>
            <a:r>
              <a:rPr lang="en-CA" sz="1200" b="0" i="0" u="none" strike="noStrike" kern="1200" dirty="0">
                <a:solidFill>
                  <a:schemeClr val="tx1"/>
                </a:solidFill>
                <a:effectLst/>
                <a:latin typeface="+mn-lt"/>
                <a:ea typeface="+mn-ea"/>
                <a:cs typeface="+mn-cs"/>
              </a:rPr>
              <a:t>and Hegel’s personality based approaches to IP create what is arguably the strongest justification for copyright in general  and for moral rights in particular.</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This approach has a much stronger resonance in continental Europe than in Anglo-American jurisdictions.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Their influence is reflected in the 1957 French copyright law which designated moral rights as perpetual, inalienable and imprescriptible. In the Anglo-American context their influence has been muted. </a:t>
            </a:r>
            <a:r>
              <a:rPr lang="en-CA" sz="1200" b="0" i="0" u="none" strike="noStrike" kern="1200" dirty="0" smtClean="0">
                <a:solidFill>
                  <a:schemeClr val="tx1"/>
                </a:solidFill>
                <a:effectLst/>
                <a:latin typeface="+mn-lt"/>
                <a:ea typeface="+mn-ea"/>
                <a:cs typeface="+mn-cs"/>
              </a:rPr>
              <a:t>Though </a:t>
            </a:r>
            <a:r>
              <a:rPr lang="en-CA" sz="1200" b="0" i="0" u="none" strike="noStrike" kern="1200" dirty="0">
                <a:solidFill>
                  <a:schemeClr val="tx1"/>
                </a:solidFill>
                <a:effectLst/>
                <a:latin typeface="+mn-lt"/>
                <a:ea typeface="+mn-ea"/>
                <a:cs typeface="+mn-cs"/>
              </a:rPr>
              <a:t>both Britain and Canada provide moral rights for authors, moral rights have almost no statutory grounds in </a:t>
            </a:r>
            <a:r>
              <a:rPr lang="en-CA" sz="1200" b="0" i="0" u="none" strike="noStrike" kern="1200" dirty="0" smtClean="0">
                <a:solidFill>
                  <a:schemeClr val="tx1"/>
                </a:solidFill>
                <a:effectLst/>
                <a:latin typeface="+mn-lt"/>
                <a:ea typeface="+mn-ea"/>
                <a:cs typeface="+mn-cs"/>
              </a:rPr>
              <a:t>United States </a:t>
            </a:r>
            <a:r>
              <a:rPr lang="en-CA" sz="1200" b="0" i="0" u="none" strike="noStrike" kern="1200" dirty="0">
                <a:solidFill>
                  <a:schemeClr val="tx1"/>
                </a:solidFill>
                <a:effectLst/>
                <a:latin typeface="+mn-lt"/>
                <a:ea typeface="+mn-ea"/>
                <a:cs typeface="+mn-cs"/>
              </a:rPr>
              <a:t>copyright law</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3553890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Finally, it is important to recognize that all the major justificatory theories of copyright are from European authors and reflect that copyright itself is a Western concept</a:t>
            </a:r>
            <a:r>
              <a:rPr lang="en-CA"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89557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now be able to:</a:t>
            </a:r>
          </a:p>
          <a:p>
            <a:pPr marL="171450" indent="-171450">
              <a:buFont typeface="Arial" panose="020B0604020202020204" pitchFamily="34" charset="0"/>
              <a:buChar char="•"/>
            </a:pPr>
            <a:r>
              <a:rPr lang="en-CA" sz="1200" b="0" i="0" u="none" strike="noStrike" kern="1200" dirty="0">
                <a:solidFill>
                  <a:schemeClr val="tx1"/>
                </a:solidFill>
                <a:effectLst/>
                <a:latin typeface="+mn-lt"/>
                <a:ea typeface="+mn-ea"/>
                <a:cs typeface="+mn-cs"/>
              </a:rPr>
              <a:t>Summarize the three main theories that serve as the foundation of </a:t>
            </a:r>
            <a:r>
              <a:rPr lang="en-CA" sz="1200" b="0" i="0" u="none" strike="noStrike" kern="1200" dirty="0" smtClean="0">
                <a:solidFill>
                  <a:schemeClr val="tx1"/>
                </a:solidFill>
                <a:effectLst/>
                <a:latin typeface="+mn-lt"/>
                <a:ea typeface="+mn-ea"/>
                <a:cs typeface="+mn-cs"/>
              </a:rPr>
              <a:t>copyright</a:t>
            </a:r>
          </a:p>
          <a:p>
            <a:pPr marL="171450" indent="-171450">
              <a:buFont typeface="Arial" panose="020B0604020202020204" pitchFamily="34" charset="0"/>
              <a:buChar char="•"/>
            </a:pPr>
            <a:r>
              <a:rPr lang="en-US" sz="1200" dirty="0" smtClean="0"/>
              <a:t>Describe </a:t>
            </a:r>
            <a:r>
              <a:rPr lang="en-US" sz="1200" dirty="0"/>
              <a:t>how these theories have influenced modern copyright </a:t>
            </a:r>
            <a:r>
              <a:rPr lang="en-US" sz="1200" dirty="0" smtClean="0"/>
              <a:t>concepts</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3703559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 has been the University of Alberta’s Opening Up Copyright module on theoretical foundations for copyright. Thank you for your attention.</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300736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133279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361802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a western context there are three major approaches to the theories that justify </a:t>
            </a:r>
            <a:r>
              <a:rPr lang="en-CA" sz="1200" b="0" i="0" u="none" strike="noStrike" kern="1200" dirty="0" smtClean="0">
                <a:solidFill>
                  <a:schemeClr val="tx1"/>
                </a:solidFill>
                <a:effectLst/>
                <a:latin typeface="+mn-lt"/>
                <a:ea typeface="+mn-ea"/>
                <a:cs typeface="+mn-cs"/>
              </a:rPr>
              <a:t>copyright: the </a:t>
            </a:r>
            <a:r>
              <a:rPr lang="en-CA" sz="1200" b="0" i="0" u="none" strike="noStrike" kern="1200" dirty="0">
                <a:solidFill>
                  <a:schemeClr val="tx1"/>
                </a:solidFill>
                <a:effectLst/>
                <a:latin typeface="+mn-lt"/>
                <a:ea typeface="+mn-ea"/>
                <a:cs typeface="+mn-cs"/>
              </a:rPr>
              <a:t>utilitarian/consequentialist approach,</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natural rights approach and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personality-based approach.</a:t>
            </a:r>
            <a:endParaRPr lang="en-CA" b="0" dirty="0">
              <a:effectLst/>
            </a:endParaRPr>
          </a:p>
          <a:p>
            <a:pPr rtl="0"/>
            <a:r>
              <a:rPr lang="en-CA" b="0" dirty="0">
                <a:effectLst/>
              </a:rPr>
              <a:t/>
            </a:r>
            <a:br>
              <a:rPr lang="en-CA" b="0" dirty="0">
                <a:effectLst/>
              </a:rPr>
            </a:br>
            <a:r>
              <a:rPr lang="en-CA" sz="1200" b="0" i="0" u="none" strike="noStrike" kern="1200" dirty="0" smtClean="0">
                <a:solidFill>
                  <a:schemeClr val="tx1"/>
                </a:solidFill>
                <a:effectLst/>
                <a:latin typeface="+mn-lt"/>
                <a:ea typeface="+mn-ea"/>
                <a:cs typeface="+mn-cs"/>
              </a:rPr>
              <a:t>Each </a:t>
            </a:r>
            <a:r>
              <a:rPr lang="en-CA" sz="1200" b="0" i="0" u="none" strike="noStrike" kern="1200" dirty="0">
                <a:solidFill>
                  <a:schemeClr val="tx1"/>
                </a:solidFill>
                <a:effectLst/>
                <a:latin typeface="+mn-lt"/>
                <a:ea typeface="+mn-ea"/>
                <a:cs typeface="+mn-cs"/>
              </a:rPr>
              <a:t>approach to the argument for copyright is connected to the writings of one or two major philosophers </a:t>
            </a:r>
            <a:r>
              <a:rPr lang="en-CA" sz="1200" b="0" i="0" u="none" strike="noStrike" kern="1200" dirty="0" smtClean="0">
                <a:solidFill>
                  <a:schemeClr val="tx1"/>
                </a:solidFill>
                <a:effectLst/>
                <a:latin typeface="+mn-lt"/>
                <a:ea typeface="+mn-ea"/>
                <a:cs typeface="+mn-cs"/>
              </a:rPr>
              <a:t>–</a:t>
            </a:r>
            <a:r>
              <a:rPr lang="en-CA" sz="1200" b="1"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utilitarian approach draws from the work of Bentham,</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natural rights approach is developed from the writings of Locke, and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personality-based approach comes from the works of Kant and Hegel</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322108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2896973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3881450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utilitarian/consequentialist view of “intellectual property”, or “IP”,  treats the temporary monopoly provided through IP rights as a mechanism for encouraging creative and inventive behaviour with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aim of advancing the arts and sciences and</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improving society as a whole.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Specifically Bentham, the father of utilitarianism, </a:t>
            </a:r>
            <a:r>
              <a:rPr lang="en-CA" sz="1200" b="0" i="0" u="none" strike="noStrike" kern="1200" dirty="0" smtClean="0">
                <a:solidFill>
                  <a:schemeClr val="tx1"/>
                </a:solidFill>
                <a:effectLst/>
                <a:latin typeface="+mn-lt"/>
                <a:ea typeface="+mn-ea"/>
                <a:cs typeface="+mn-cs"/>
              </a:rPr>
              <a:t>viewed </a:t>
            </a:r>
            <a:r>
              <a:rPr lang="en-CA" sz="1200" b="0" i="0" u="none" strike="noStrike" kern="1200" dirty="0">
                <a:solidFill>
                  <a:schemeClr val="tx1"/>
                </a:solidFill>
                <a:effectLst/>
                <a:latin typeface="+mn-lt"/>
                <a:ea typeface="+mn-ea"/>
                <a:cs typeface="+mn-cs"/>
              </a:rPr>
              <a:t>patents favourably arguing,</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“of all the methods of exciting and rewarding industry, this [patenting] is the least burdensome, and the most exactly proportioned to the merit of invention.” While he did not address copyrights specifically, Bentham's utilitarian argument for patents has been extended and applied as a justification for copyright.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74152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This </a:t>
            </a:r>
            <a:r>
              <a:rPr lang="en-CA" sz="1200" b="0" i="0" u="none" strike="noStrike" kern="1200" dirty="0">
                <a:solidFill>
                  <a:schemeClr val="tx1"/>
                </a:solidFill>
                <a:effectLst/>
                <a:latin typeface="+mn-lt"/>
                <a:ea typeface="+mn-ea"/>
                <a:cs typeface="+mn-cs"/>
              </a:rPr>
              <a:t>utilitarian justification is clearly present in the </a:t>
            </a:r>
            <a:r>
              <a:rPr lang="en-CA" sz="1200" b="0" i="0" u="none" strike="noStrike" kern="1200" dirty="0" smtClean="0">
                <a:solidFill>
                  <a:schemeClr val="tx1"/>
                </a:solidFill>
                <a:effectLst/>
                <a:latin typeface="+mn-lt"/>
                <a:ea typeface="+mn-ea"/>
                <a:cs typeface="+mn-cs"/>
              </a:rPr>
              <a:t>United States’ </a:t>
            </a:r>
            <a:r>
              <a:rPr lang="en-CA" sz="1200" b="0" i="0" u="none" strike="noStrike" kern="1200" dirty="0">
                <a:solidFill>
                  <a:schemeClr val="tx1"/>
                </a:solidFill>
                <a:effectLst/>
                <a:latin typeface="+mn-lt"/>
                <a:ea typeface="+mn-ea"/>
                <a:cs typeface="+mn-cs"/>
              </a:rPr>
              <a:t>Constitution’s article 1, section 8, clause 8 where the explicit aim of copyright and patents are “to promote the progress of science and useful arts.” This has heavily influenced </a:t>
            </a:r>
            <a:r>
              <a:rPr lang="en-CA" sz="1200" b="0" i="0" u="none" strike="noStrike" kern="1200" dirty="0" smtClean="0">
                <a:solidFill>
                  <a:schemeClr val="tx1"/>
                </a:solidFill>
                <a:effectLst/>
                <a:latin typeface="+mn-lt"/>
                <a:ea typeface="+mn-ea"/>
                <a:cs typeface="+mn-cs"/>
              </a:rPr>
              <a:t>United States </a:t>
            </a:r>
            <a:r>
              <a:rPr lang="en-CA" sz="1200" b="0" i="0" u="none" strike="noStrike" kern="1200" dirty="0">
                <a:solidFill>
                  <a:schemeClr val="tx1"/>
                </a:solidFill>
                <a:effectLst/>
                <a:latin typeface="+mn-lt"/>
                <a:ea typeface="+mn-ea"/>
                <a:cs typeface="+mn-cs"/>
              </a:rPr>
              <a:t>Supreme Court decisions in cases involving copyright.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125078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policy goal in the utilitarian approach to copyright</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should be to find the optimal incentive level,</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which is the minimum level of incentive required  to induce the greatest amount of creative and inventive behaviour.</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Complicating this </a:t>
            </a:r>
            <a:r>
              <a:rPr lang="en-CA" sz="1200" b="0" i="0" u="none" strike="noStrike" kern="1200" dirty="0" smtClean="0">
                <a:solidFill>
                  <a:schemeClr val="tx1"/>
                </a:solidFill>
                <a:effectLst/>
                <a:latin typeface="+mn-lt"/>
                <a:ea typeface="+mn-ea"/>
                <a:cs typeface="+mn-cs"/>
              </a:rPr>
              <a:t>balancing </a:t>
            </a:r>
            <a:r>
              <a:rPr lang="en-CA" sz="1200" b="0" i="0" u="none" strike="noStrike" kern="1200" dirty="0">
                <a:solidFill>
                  <a:schemeClr val="tx1"/>
                </a:solidFill>
                <a:effectLst/>
                <a:latin typeface="+mn-lt"/>
                <a:ea typeface="+mn-ea"/>
                <a:cs typeface="+mn-cs"/>
              </a:rPr>
              <a:t>act is the fact that the greater</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incentive provided to authors and creators, often through strict controls or limitations on use of works,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there is a corresponding decrease in the general access to the works and the public and intellectual good arising from the broader use of those works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02341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natural rights based approach to copyright is drawn from the work of John Locke, specifically from his writings on the subject of common property in </a:t>
            </a:r>
            <a:r>
              <a:rPr lang="en-CA" sz="1200" b="0" i="1" u="none" strike="noStrike" kern="1200" dirty="0">
                <a:solidFill>
                  <a:schemeClr val="tx1"/>
                </a:solidFill>
                <a:effectLst/>
                <a:latin typeface="+mn-lt"/>
                <a:ea typeface="+mn-ea"/>
                <a:cs typeface="+mn-cs"/>
              </a:rPr>
              <a:t>Two Treatises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of Government</a:t>
            </a:r>
            <a:r>
              <a:rPr lang="en-CA" sz="1200" b="0" i="0" u="none" strike="noStrike" kern="1200" dirty="0">
                <a:solidFill>
                  <a:schemeClr val="tx1"/>
                </a:solidFill>
                <a:effectLst/>
                <a:latin typeface="+mn-lt"/>
                <a:ea typeface="+mn-ea"/>
                <a:cs typeface="+mn-cs"/>
              </a:rPr>
              <a:t>, which have been extended to intellectual property.</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Lockean justification is premised on the idea that when an individual mixes their own labour </a:t>
            </a:r>
            <a:r>
              <a:rPr lang="en-CA" sz="1200" b="0" i="0" u="none" strike="noStrike" kern="1200" dirty="0" smtClean="0">
                <a:solidFill>
                  <a:schemeClr val="tx1"/>
                </a:solidFill>
                <a:effectLst/>
                <a:latin typeface="+mn-lt"/>
                <a:ea typeface="+mn-ea"/>
                <a:cs typeface="+mn-cs"/>
              </a:rPr>
              <a:t>with </a:t>
            </a:r>
            <a:r>
              <a:rPr lang="en-CA" sz="1200" b="0" i="0" u="none" strike="noStrike" kern="1200" dirty="0">
                <a:solidFill>
                  <a:schemeClr val="tx1"/>
                </a:solidFill>
                <a:effectLst/>
                <a:latin typeface="+mn-lt"/>
                <a:ea typeface="+mn-ea"/>
                <a:cs typeface="+mn-cs"/>
              </a:rPr>
              <a:t>something from nature,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the result becomes the property of that individual.</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338160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At </a:t>
            </a:r>
            <a:r>
              <a:rPr lang="en-CA" sz="1200" b="0" i="0" u="none" strike="noStrike" kern="1200" dirty="0">
                <a:solidFill>
                  <a:schemeClr val="tx1"/>
                </a:solidFill>
                <a:effectLst/>
                <a:latin typeface="+mn-lt"/>
                <a:ea typeface="+mn-ea"/>
                <a:cs typeface="+mn-cs"/>
              </a:rPr>
              <a:t>the beginning of the process, there is some “common property”. </a:t>
            </a:r>
            <a:r>
              <a:rPr lang="en-CA" sz="1200" b="0" i="0" u="none" strike="noStrike" kern="1200" dirty="0" smtClean="0">
                <a:solidFill>
                  <a:schemeClr val="tx1"/>
                </a:solidFill>
                <a:effectLst/>
                <a:latin typeface="+mn-lt"/>
                <a:ea typeface="+mn-ea"/>
                <a:cs typeface="+mn-cs"/>
              </a:rPr>
              <a:t>An </a:t>
            </a:r>
            <a:r>
              <a:rPr lang="en-CA" sz="1200" b="0" i="0" u="none" strike="noStrike" kern="1200" dirty="0">
                <a:solidFill>
                  <a:schemeClr val="tx1"/>
                </a:solidFill>
                <a:effectLst/>
                <a:latin typeface="+mn-lt"/>
                <a:ea typeface="+mn-ea"/>
                <a:cs typeface="+mn-cs"/>
              </a:rPr>
              <a:t>individual then makes an investment of his labour, and through that investment raises the value </a:t>
            </a:r>
            <a:r>
              <a:rPr lang="en-CA" sz="1200" b="0" i="0" u="none" strike="noStrike" kern="1200" dirty="0" smtClean="0">
                <a:solidFill>
                  <a:schemeClr val="tx1"/>
                </a:solidFill>
                <a:effectLst/>
                <a:latin typeface="+mn-lt"/>
                <a:ea typeface="+mn-ea"/>
                <a:cs typeface="+mn-cs"/>
              </a:rPr>
              <a:t>of that which was </a:t>
            </a:r>
            <a:r>
              <a:rPr lang="en-CA" sz="1200" b="0" i="0" u="none" strike="noStrike" kern="1200" dirty="0">
                <a:solidFill>
                  <a:schemeClr val="tx1"/>
                </a:solidFill>
                <a:effectLst/>
                <a:latin typeface="+mn-lt"/>
                <a:ea typeface="+mn-ea"/>
                <a:cs typeface="+mn-cs"/>
              </a:rPr>
              <a:t>once common. </a:t>
            </a:r>
            <a:r>
              <a:rPr lang="en-CA" sz="1200" b="0" i="0" u="none" strike="noStrike" kern="1200" dirty="0" smtClean="0">
                <a:solidFill>
                  <a:schemeClr val="tx1"/>
                </a:solidFill>
                <a:effectLst/>
                <a:latin typeface="+mn-lt"/>
                <a:ea typeface="+mn-ea"/>
                <a:cs typeface="+mn-cs"/>
              </a:rPr>
              <a:t>This </a:t>
            </a:r>
            <a:r>
              <a:rPr lang="en-CA" sz="1200" b="0" i="0" u="none" strike="noStrike" kern="1200" dirty="0">
                <a:solidFill>
                  <a:schemeClr val="tx1"/>
                </a:solidFill>
                <a:effectLst/>
                <a:latin typeface="+mn-lt"/>
                <a:ea typeface="+mn-ea"/>
                <a:cs typeface="+mn-cs"/>
              </a:rPr>
              <a:t>raising of value through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investment of individual labour is the justification for that individual’s deserving to take ownership in the product of that labour.</a:t>
            </a:r>
          </a:p>
          <a:p>
            <a:pPr rtl="0"/>
            <a:endParaRPr lang="en-CA" b="0" dirty="0">
              <a:effectLst/>
            </a:endParaRPr>
          </a:p>
          <a:p>
            <a:pPr rtl="0"/>
            <a:r>
              <a:rPr lang="en-CA" sz="1200" b="0" i="0" u="none" strike="noStrike" kern="1200" dirty="0" smtClean="0">
                <a:solidFill>
                  <a:schemeClr val="tx1"/>
                </a:solidFill>
                <a:effectLst/>
                <a:latin typeface="+mn-lt"/>
                <a:ea typeface="+mn-ea"/>
                <a:cs typeface="+mn-cs"/>
              </a:rPr>
              <a:t>Locke </a:t>
            </a:r>
            <a:r>
              <a:rPr lang="en-CA" sz="1200" b="0" i="0" u="none" strike="noStrike" kern="1200" dirty="0">
                <a:solidFill>
                  <a:schemeClr val="tx1"/>
                </a:solidFill>
                <a:effectLst/>
                <a:latin typeface="+mn-lt"/>
                <a:ea typeface="+mn-ea"/>
                <a:cs typeface="+mn-cs"/>
              </a:rPr>
              <a:t>indicates that there are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two important conditions that must be met to justify the taking of common property – </a:t>
            </a:r>
            <a:r>
              <a:rPr lang="en-CA" sz="1200" b="0" i="0" u="none" strike="noStrike" kern="1200" dirty="0" smtClean="0">
                <a:solidFill>
                  <a:schemeClr val="tx1"/>
                </a:solidFill>
                <a:effectLst/>
                <a:latin typeface="+mn-lt"/>
                <a:ea typeface="+mn-ea"/>
                <a:cs typeface="+mn-cs"/>
              </a:rPr>
              <a:t>one </a:t>
            </a:r>
            <a:r>
              <a:rPr lang="en-CA" sz="1200" b="0" i="0" u="none" strike="noStrike" kern="1200" dirty="0">
                <a:solidFill>
                  <a:schemeClr val="tx1"/>
                </a:solidFill>
                <a:effectLst/>
                <a:latin typeface="+mn-lt"/>
                <a:ea typeface="+mn-ea"/>
                <a:cs typeface="+mn-cs"/>
              </a:rPr>
              <a:t>should not take so much as to create spoilage, and one must leave “enough and as good” for others.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Together these are known as the Lockean provisos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4907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natural rights based perspective does have limitations.</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 </a:t>
            </a:r>
            <a:r>
              <a:rPr lang="en-CA" sz="1200" b="0" i="1" u="none" strike="noStrike" kern="1200" dirty="0">
                <a:solidFill>
                  <a:schemeClr val="tx1"/>
                </a:solidFill>
                <a:effectLst/>
                <a:latin typeface="+mn-lt"/>
                <a:ea typeface="+mn-ea"/>
                <a:cs typeface="+mn-cs"/>
              </a:rPr>
              <a:t>Two Treatises,</a:t>
            </a:r>
            <a:r>
              <a:rPr lang="en-CA" sz="1200" b="0" i="0" u="none" strike="noStrike" kern="1200" dirty="0">
                <a:solidFill>
                  <a:schemeClr val="tx1"/>
                </a:solidFill>
                <a:effectLst/>
                <a:latin typeface="+mn-lt"/>
                <a:ea typeface="+mn-ea"/>
                <a:cs typeface="+mn-cs"/>
              </a:rPr>
              <a:t> Locke was not addressing intangible forms of common property, and Locke specifically wrote on the subject of copyright where he condemned providing copyright to ancient works and suggested that the term for copyright should be at most 70 years after death of the author</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rtl="0"/>
            <a:endParaRPr lang="en-CA" b="0" dirty="0">
              <a:effectLst/>
            </a:endParaRPr>
          </a:p>
          <a:p>
            <a:pPr rtl="0"/>
            <a:r>
              <a:rPr lang="en-CA" sz="1200" b="0" i="0" u="none" strike="noStrike" kern="1200" dirty="0" err="1" smtClean="0">
                <a:solidFill>
                  <a:schemeClr val="tx1"/>
                </a:solidFill>
                <a:effectLst/>
                <a:latin typeface="+mn-lt"/>
                <a:ea typeface="+mn-ea"/>
                <a:cs typeface="+mn-cs"/>
              </a:rPr>
              <a:t>Lockean</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justifications of copyright and other IP have always held a degree of appeal in Anglo-American debates, but have tended to take a secondary role to utilitarian justifications. </a:t>
            </a:r>
            <a:r>
              <a:rPr lang="en-CA" sz="1200" b="0" i="0" u="none" strike="noStrike" kern="1200" dirty="0" smtClean="0">
                <a:solidFill>
                  <a:schemeClr val="tx1"/>
                </a:solidFill>
                <a:effectLst/>
                <a:latin typeface="+mn-lt"/>
                <a:ea typeface="+mn-ea"/>
                <a:cs typeface="+mn-cs"/>
              </a:rPr>
              <a:t>However</a:t>
            </a:r>
            <a:r>
              <a:rPr lang="en-CA" sz="1200" b="0" i="0" u="none" strike="noStrike" kern="1200" dirty="0">
                <a:solidFill>
                  <a:schemeClr val="tx1"/>
                </a:solidFill>
                <a:effectLst/>
                <a:latin typeface="+mn-lt"/>
                <a:ea typeface="+mn-ea"/>
                <a:cs typeface="+mn-cs"/>
              </a:rPr>
              <a:t>, the Lockean notion of a just reward for the creator is often used to supplement utilitarian arguments based on providing incentives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40930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dirty="0" smtClean="0">
                <a:solidFill>
                  <a:schemeClr val="tx1"/>
                </a:solidFill>
                <a:effectLst/>
                <a:latin typeface="+mn-lt"/>
                <a:ea typeface="+mn-ea"/>
                <a:cs typeface="+mn-cs"/>
              </a:rPr>
              <a:t>The </a:t>
            </a:r>
            <a:r>
              <a:rPr lang="en-CA" sz="1200" b="0" kern="1200" dirty="0">
                <a:solidFill>
                  <a:schemeClr val="tx1"/>
                </a:solidFill>
                <a:effectLst/>
                <a:latin typeface="+mn-lt"/>
                <a:ea typeface="+mn-ea"/>
                <a:cs typeface="+mn-cs"/>
              </a:rPr>
              <a:t>Canadian system reflects a blending of these approaches. For example, in the </a:t>
            </a:r>
            <a:r>
              <a:rPr lang="en-CA" sz="1200" b="0" i="1" kern="1200" dirty="0" err="1">
                <a:solidFill>
                  <a:schemeClr val="tx1"/>
                </a:solidFill>
                <a:effectLst/>
                <a:latin typeface="+mn-lt"/>
                <a:ea typeface="+mn-ea"/>
                <a:cs typeface="+mn-cs"/>
              </a:rPr>
              <a:t>Théberge</a:t>
            </a:r>
            <a:r>
              <a:rPr lang="en-CA" sz="1200" b="0" kern="1200" dirty="0">
                <a:solidFill>
                  <a:schemeClr val="tx1"/>
                </a:solidFill>
                <a:effectLst/>
                <a:latin typeface="+mn-lt"/>
                <a:ea typeface="+mn-ea"/>
                <a:cs typeface="+mn-cs"/>
              </a:rPr>
              <a:t> decision the Supreme Court of Canada noted:</a:t>
            </a:r>
          </a:p>
          <a:p>
            <a:endParaRPr lang="en-CA" sz="1200" b="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The </a:t>
            </a:r>
            <a:r>
              <a:rPr lang="en-CA" sz="1200" i="1" u="none" kern="1200" dirty="0" smtClean="0">
                <a:solidFill>
                  <a:schemeClr val="tx1"/>
                </a:solidFill>
                <a:effectLst/>
                <a:latin typeface="+mn-lt"/>
                <a:ea typeface="+mn-ea"/>
                <a:cs typeface="+mn-cs"/>
              </a:rPr>
              <a:t>Copyright Act</a:t>
            </a:r>
            <a:r>
              <a:rPr lang="en-CA" sz="1200" i="0" u="none"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is </a:t>
            </a:r>
            <a:r>
              <a:rPr lang="en-CA" sz="1200" kern="1200" dirty="0">
                <a:solidFill>
                  <a:schemeClr val="tx1"/>
                </a:solidFill>
                <a:effectLst/>
                <a:latin typeface="+mn-lt"/>
                <a:ea typeface="+mn-ea"/>
                <a:cs typeface="+mn-cs"/>
              </a:rPr>
              <a:t>usually presented as a balance between promoting the public interest in the encouragement and dissemination of works of the arts and intellect </a:t>
            </a:r>
            <a:r>
              <a:rPr lang="en-CA" sz="1200" kern="1200" dirty="0" smtClean="0">
                <a:solidFill>
                  <a:schemeClr val="tx1"/>
                </a:solidFill>
                <a:effectLst/>
                <a:latin typeface="+mn-lt"/>
                <a:ea typeface="+mn-ea"/>
                <a:cs typeface="+mn-cs"/>
              </a:rPr>
              <a:t>and </a:t>
            </a:r>
            <a:r>
              <a:rPr lang="en-CA" sz="1200" kern="1200" dirty="0">
                <a:solidFill>
                  <a:schemeClr val="tx1"/>
                </a:solidFill>
                <a:effectLst/>
                <a:latin typeface="+mn-lt"/>
                <a:ea typeface="+mn-ea"/>
                <a:cs typeface="+mn-cs"/>
              </a:rPr>
              <a:t>obtaining a just reward for the creator (or, more accurately, to prevent someone other than the creator from appropriating whatever benefits may be generated). </a:t>
            </a:r>
            <a:r>
              <a:rPr lang="en-CA" sz="1200" kern="1200" dirty="0" smtClean="0">
                <a:solidFill>
                  <a:schemeClr val="tx1"/>
                </a:solidFill>
                <a:effectLst/>
                <a:latin typeface="+mn-lt"/>
                <a:ea typeface="+mn-ea"/>
                <a:cs typeface="+mn-cs"/>
              </a:rPr>
              <a:t>(</a:t>
            </a:r>
            <a:r>
              <a:rPr lang="en-CA" sz="1200" kern="1200" dirty="0">
                <a:solidFill>
                  <a:schemeClr val="tx1"/>
                </a:solidFill>
                <a:effectLst/>
                <a:latin typeface="+mn-lt"/>
                <a:ea typeface="+mn-ea"/>
                <a:cs typeface="+mn-cs"/>
              </a:rPr>
              <a:t>para 30</a:t>
            </a:r>
            <a:r>
              <a:rPr lang="en-CA"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664749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7"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7542830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0852373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0" name="TextBox 9">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3210783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4241032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20450962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6045195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6"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7"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294864665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0721834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55927642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262270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8" name="TextBox 7">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9" name="TextBox 8">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10"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2928952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083F97C2-CE08-D419-55DE-E495AD860F0B}"/>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144E2CD6-A0FA-7551-C40C-6EA771E3B2E0}"/>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AFB745A2-305C-9D3D-1EE6-63199EA68F8C}"/>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E73E1D8-8ED7-190F-312D-61DDA6077B5F}"/>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2BC4C087-AA79-0328-A4BE-3903579F4EA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B0F293E1-DFFE-D465-8B5F-9DB0598C6788}"/>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07E48524-0C87-B1CF-CC28-9C976AAF0A95}"/>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D70D42-49E6-6857-9BCC-0619BAA3834E}"/>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13951438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1" name="TextBox 10">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56522821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26526214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222269046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42743179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42852894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51686572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3376625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5174752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32578259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20269588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11" name="Rectangle 10">
            <a:extLst>
              <a:ext uri="{FF2B5EF4-FFF2-40B4-BE49-F238E27FC236}">
                <a16:creationId xmlns:a16="http://schemas.microsoft.com/office/drawing/2014/main" id="{28CF99A3-FB71-2D45-B419-D8AA39773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E9563497-B6B3-764A-B859-C85E25E3A46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13" name="Rectangle 12">
            <a:extLst>
              <a:ext uri="{FF2B5EF4-FFF2-40B4-BE49-F238E27FC236}">
                <a16:creationId xmlns:a16="http://schemas.microsoft.com/office/drawing/2014/main" id="{C4BADDC5-A2F6-8646-B88A-E5F167BB170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15" name="Rectangle 14">
            <a:extLst>
              <a:ext uri="{FF2B5EF4-FFF2-40B4-BE49-F238E27FC236}">
                <a16:creationId xmlns:a16="http://schemas.microsoft.com/office/drawing/2014/main" id="{D7ADA024-5E30-7647-8A88-B13528F27F6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B5CDB48-B283-B646-81CC-85C92E8DBE6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7" name="TextBox 16">
            <a:extLst>
              <a:ext uri="{FF2B5EF4-FFF2-40B4-BE49-F238E27FC236}">
                <a16:creationId xmlns:a16="http://schemas.microsoft.com/office/drawing/2014/main" id="{43961B9B-1326-5F4A-B3CD-BB6DA7CDF069}"/>
              </a:ext>
            </a:extLst>
          </p:cNvPr>
          <p:cNvSpPr txBox="1"/>
          <p:nvPr userDrawn="1"/>
        </p:nvSpPr>
        <p:spPr>
          <a:xfrm>
            <a:off x="1268630" y="2590961"/>
            <a:ext cx="207446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 Smith </a:t>
            </a:r>
            <a:endParaRPr lang="en-US"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3301421-587A-4640-9CD9-7F26FA953DAC}"/>
              </a:ext>
            </a:extLst>
          </p:cNvPr>
          <p:cNvSpPr txBox="1"/>
          <p:nvPr userDrawn="1"/>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Burk</a:t>
            </a:r>
          </a:p>
          <a:p>
            <a:pPr algn="ctr">
              <a:lnSpc>
                <a:spcPct val="120000"/>
              </a:lnSpc>
            </a:pPr>
            <a:r>
              <a:rPr lang="en-US" dirty="0">
                <a:solidFill>
                  <a:schemeClr val="tx1"/>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tx1"/>
                </a:solidFill>
                <a:latin typeface="Arial" panose="020B0604020202020204" pitchFamily="34" charset="0"/>
                <a:cs typeface="Arial" panose="020B0604020202020204" pitchFamily="34" charset="0"/>
              </a:rPr>
              <a:t>Matt Cheung</a:t>
            </a:r>
          </a:p>
        </p:txBody>
      </p:sp>
      <p:sp>
        <p:nvSpPr>
          <p:cNvPr id="20" name="TextBox 19">
            <a:extLst>
              <a:ext uri="{FF2B5EF4-FFF2-40B4-BE49-F238E27FC236}">
                <a16:creationId xmlns:a16="http://schemas.microsoft.com/office/drawing/2014/main" id="{9EA188CD-52CA-FD4D-A4CC-1FD8D0C0851C}"/>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Cosette</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Lemelin</a:t>
            </a:r>
            <a:r>
              <a:rPr lang="en-US" dirty="0">
                <a:solidFill>
                  <a:schemeClr val="tx1"/>
                </a:solidFill>
                <a:latin typeface="Arial" panose="020B0604020202020204" pitchFamily="34" charset="0"/>
                <a:cs typeface="Arial" panose="020B0604020202020204" pitchFamily="34" charset="0"/>
              </a:rPr>
              <a:t>   </a:t>
            </a:r>
          </a:p>
          <a:p>
            <a:pPr algn="ctr">
              <a:lnSpc>
                <a:spcPct val="120000"/>
              </a:lnSpc>
            </a:pPr>
            <a:r>
              <a:rPr lang="en-US" dirty="0">
                <a:solidFill>
                  <a:schemeClr val="tx1"/>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tx1"/>
                </a:solidFill>
                <a:latin typeface="Arial" panose="020B0604020202020204" pitchFamily="34" charset="0"/>
                <a:cs typeface="Arial" panose="020B0604020202020204" pitchFamily="34" charset="0"/>
              </a:rPr>
              <a:t>   Krysta McNutt</a:t>
            </a:r>
          </a:p>
        </p:txBody>
      </p:sp>
      <p:sp>
        <p:nvSpPr>
          <p:cNvPr id="21" name="TextBox 20">
            <a:extLst>
              <a:ext uri="{FF2B5EF4-FFF2-40B4-BE49-F238E27FC236}">
                <a16:creationId xmlns:a16="http://schemas.microsoft.com/office/drawing/2014/main" id="{7986A34A-879F-8F47-BE2F-CE4CDCBAEBF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a:solidFill>
                  <a:schemeClr val="tx1"/>
                </a:solidFill>
                <a:latin typeface="Arial" panose="020B0604020202020204" pitchFamily="34" charset="0"/>
                <a:cs typeface="Arial" panose="020B0604020202020204" pitchFamily="34" charset="0"/>
              </a:rPr>
              <a:t>Brailey</a:t>
            </a:r>
            <a:r>
              <a:rPr lang="en-US" dirty="0">
                <a:solidFill>
                  <a:schemeClr val="tx1"/>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BD382C42-77F3-BC4E-9ADE-09C7CA722C4B}"/>
              </a:ext>
            </a:extLst>
          </p:cNvPr>
          <p:cNvSpPr txBox="1"/>
          <p:nvPr userDrawn="1"/>
        </p:nvSpPr>
        <p:spPr>
          <a:xfrm>
            <a:off x="7033365" y="4870679"/>
            <a:ext cx="2215138" cy="1421928"/>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 Jesse Carson </a:t>
            </a:r>
          </a:p>
          <a:p>
            <a:pPr algn="ctr">
              <a:lnSpc>
                <a:spcPct val="120000"/>
              </a:lnSpc>
            </a:pPr>
            <a:r>
              <a:rPr lang="en-US" dirty="0">
                <a:solidFill>
                  <a:schemeClr val="tx1"/>
                </a:solidFill>
                <a:latin typeface="Arial" panose="020B0604020202020204" pitchFamily="34" charset="0"/>
                <a:cs typeface="Arial" panose="020B0604020202020204" pitchFamily="34" charset="0"/>
              </a:rPr>
              <a:t>Toby Grant</a:t>
            </a:r>
          </a:p>
          <a:p>
            <a:pPr algn="ctr">
              <a:lnSpc>
                <a:spcPct val="120000"/>
              </a:lnSpc>
            </a:pPr>
            <a:r>
              <a:rPr lang="en-US" dirty="0">
                <a:solidFill>
                  <a:schemeClr val="tx1"/>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tx1"/>
                </a:solidFill>
                <a:latin typeface="Arial" panose="020B0604020202020204" pitchFamily="34" charset="0"/>
                <a:cs typeface="Arial" panose="020B0604020202020204" pitchFamily="34" charset="0"/>
              </a:rPr>
              <a:t>Michael B. McNally </a:t>
            </a:r>
          </a:p>
        </p:txBody>
      </p:sp>
    </p:spTree>
    <p:extLst>
      <p:ext uri="{BB962C8B-B14F-4D97-AF65-F5344CB8AC3E}">
        <p14:creationId xmlns:p14="http://schemas.microsoft.com/office/powerpoint/2010/main" val="183148753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88655698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5456376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272633790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83743636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92484782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9911768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93940976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5468197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07756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84179864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BBC1EFB0-677B-6BBA-83B2-12D88F9D683F}"/>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46956B4-DCEC-265F-18D8-4608A0DEAD9F}"/>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B697392D-B519-6DB2-849C-04557923E445}"/>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D98D23F2-27C0-4EFF-74D5-2B1A10ED2669}"/>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343904F0-CDF3-F7CB-6D12-1EE282BFAA5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942665FB-FD50-A721-590B-55C3A531F177}"/>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16D26496-435B-F27C-7D76-20DBA15A522E}"/>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B3DDDC9-F716-D738-DD8B-1DAB5C40223C}"/>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44174663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00650408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90749294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11449006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2270843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9810123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59976283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3928715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485438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10121987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98489469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DF930C37-0BBC-5913-1242-AB3B9E88F4EA}"/>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9EAA1936-B0F6-D195-D4E5-92F19A0AEC4C}"/>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E9A4B056-3C4F-AECF-D7F9-A261F10EBD74}"/>
              </a:ext>
            </a:extLst>
          </p:cNvPr>
          <p:cNvSpPr txBox="1"/>
          <p:nvPr userDrawn="1"/>
        </p:nvSpPr>
        <p:spPr>
          <a:xfrm>
            <a:off x="1762599" y="2589764"/>
            <a:ext cx="2768025"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AB53A4CD-06E7-74DA-DBD4-D4AD2A8D68B1}"/>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950F8B14-5E2C-EA02-B2E5-630F55BBC6B0}"/>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EEEB0023-3F66-7451-7DF3-D72EB94B9A5F}"/>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4F3CEA1F-A0A6-9999-5C35-2EB3F8BC055F}"/>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DEC11A-3115-30A4-CFE8-3CE78B51190A}"/>
              </a:ext>
            </a:extLst>
          </p:cNvPr>
          <p:cNvSpPr txBox="1"/>
          <p:nvPr userDrawn="1"/>
        </p:nvSpPr>
        <p:spPr>
          <a:xfrm>
            <a:off x="2105785" y="4942566"/>
            <a:ext cx="221513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128040037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7" name="TextBox 6">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41016840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4917708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4451007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3883167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39715907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4.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5.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6.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39358"/>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486" r:id="rId3"/>
    <p:sldLayoutId id="2147493487" r:id="rId4"/>
    <p:sldLayoutId id="2147493488" r:id="rId5"/>
    <p:sldLayoutId id="2147493489" r:id="rId6"/>
    <p:sldLayoutId id="2147493490" r:id="rId7"/>
    <p:sldLayoutId id="2147493491" r:id="rId8"/>
    <p:sldLayoutId id="2147493492" r:id="rId9"/>
    <p:sldLayoutId id="2147493493"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697726"/>
      </p:ext>
    </p:extLst>
  </p:cSld>
  <p:clrMap bg1="lt1" tx1="dk1" bg2="lt2" tx2="dk2" accent1="accent1" accent2="accent2" accent3="accent3" accent4="accent4" accent5="accent5" accent6="accent6" hlink="hlink" folHlink="folHlink"/>
  <p:sldLayoutIdLst>
    <p:sldLayoutId id="2147493495" r:id="rId1"/>
    <p:sldLayoutId id="2147493496" r:id="rId2"/>
    <p:sldLayoutId id="2147493497" r:id="rId3"/>
    <p:sldLayoutId id="2147493498" r:id="rId4"/>
    <p:sldLayoutId id="2147493499" r:id="rId5"/>
    <p:sldLayoutId id="2147493500" r:id="rId6"/>
    <p:sldLayoutId id="2147493501" r:id="rId7"/>
    <p:sldLayoutId id="2147493502" r:id="rId8"/>
    <p:sldLayoutId id="2147493503" r:id="rId9"/>
    <p:sldLayoutId id="2147493504"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937152"/>
      </p:ext>
    </p:extLst>
  </p:cSld>
  <p:clrMap bg1="lt1" tx1="dk1" bg2="lt2" tx2="dk2" accent1="accent1" accent2="accent2" accent3="accent3" accent4="accent4" accent5="accent5" accent6="accent6" hlink="hlink" folHlink="folHlink"/>
  <p:sldLayoutIdLst>
    <p:sldLayoutId id="2147493506" r:id="rId1"/>
    <p:sldLayoutId id="2147493507" r:id="rId2"/>
    <p:sldLayoutId id="2147493508" r:id="rId3"/>
    <p:sldLayoutId id="2147493509" r:id="rId4"/>
    <p:sldLayoutId id="2147493510" r:id="rId5"/>
    <p:sldLayoutId id="2147493511" r:id="rId6"/>
    <p:sldLayoutId id="2147493512" r:id="rId7"/>
    <p:sldLayoutId id="2147493513" r:id="rId8"/>
    <p:sldLayoutId id="2147493514" r:id="rId9"/>
    <p:sldLayoutId id="2147493515"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9235"/>
      </p:ext>
    </p:extLst>
  </p:cSld>
  <p:clrMap bg1="lt1" tx1="dk1" bg2="lt2" tx2="dk2" accent1="accent1" accent2="accent2" accent3="accent3" accent4="accent4" accent5="accent5" accent6="accent6" hlink="hlink" folHlink="folHlink"/>
  <p:sldLayoutIdLst>
    <p:sldLayoutId id="2147493517" r:id="rId1"/>
    <p:sldLayoutId id="2147493518" r:id="rId2"/>
    <p:sldLayoutId id="2147493519" r:id="rId3"/>
    <p:sldLayoutId id="2147493520" r:id="rId4"/>
    <p:sldLayoutId id="2147493521" r:id="rId5"/>
    <p:sldLayoutId id="2147493522" r:id="rId6"/>
    <p:sldLayoutId id="2147493523" r:id="rId7"/>
    <p:sldLayoutId id="2147493524" r:id="rId8"/>
    <p:sldLayoutId id="2147493525" r:id="rId9"/>
    <p:sldLayoutId id="2147493526"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475811"/>
      </p:ext>
    </p:extLst>
  </p:cSld>
  <p:clrMap bg1="lt1" tx1="dk1" bg2="lt2" tx2="dk2" accent1="accent1" accent2="accent2" accent3="accent3" accent4="accent4" accent5="accent5" accent6="accent6" hlink="hlink" folHlink="folHlink"/>
  <p:sldLayoutIdLst>
    <p:sldLayoutId id="2147493528" r:id="rId1"/>
    <p:sldLayoutId id="2147493529" r:id="rId2"/>
    <p:sldLayoutId id="2147493530" r:id="rId3"/>
    <p:sldLayoutId id="2147493531" r:id="rId4"/>
    <p:sldLayoutId id="2147493532" r:id="rId5"/>
    <p:sldLayoutId id="2147493533" r:id="rId6"/>
    <p:sldLayoutId id="2147493534" r:id="rId7"/>
    <p:sldLayoutId id="2147493535" r:id="rId8"/>
    <p:sldLayoutId id="2147493536" r:id="rId9"/>
    <p:sldLayoutId id="2147493537"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9.jpg"/><Relationship Id="rId5" Type="http://schemas.openxmlformats.org/officeDocument/2006/relationships/image" Target="../media/image21.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1.xml"/><Relationship Id="rId7"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9.jpg"/><Relationship Id="rId5" Type="http://schemas.openxmlformats.org/officeDocument/2006/relationships/image" Target="../media/image21.svg"/><Relationship Id="rId4" Type="http://schemas.openxmlformats.org/officeDocument/2006/relationships/image" Target="../media/image17.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notesSlide" Target="../notesSlides/notesSlide12.xml"/><Relationship Id="rId7"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6.jpg"/><Relationship Id="rId5" Type="http://schemas.openxmlformats.org/officeDocument/2006/relationships/image" Target="../media/image21.svg"/><Relationship Id="rId10" Type="http://schemas.openxmlformats.org/officeDocument/2006/relationships/image" Target="../media/image51.svg"/><Relationship Id="rId4" Type="http://schemas.openxmlformats.org/officeDocument/2006/relationships/image" Target="../media/image1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jpg"/><Relationship Id="rId3" Type="http://schemas.openxmlformats.org/officeDocument/2006/relationships/notesSlide" Target="../notesSlides/notesSlide2.xml"/><Relationship Id="rId7" Type="http://schemas.openxmlformats.org/officeDocument/2006/relationships/image" Target="../media/image18.svg"/><Relationship Id="rId12"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18.jpg"/><Relationship Id="rId5" Type="http://schemas.openxmlformats.org/officeDocument/2006/relationships/image" Target="../media/image16.svg"/><Relationship Id="rId10" Type="http://schemas.openxmlformats.org/officeDocument/2006/relationships/image" Target="../media/image21.svg"/><Relationship Id="rId4" Type="http://schemas.openxmlformats.org/officeDocument/2006/relationships/image" Target="../media/image14.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http://commons.wikimedia.org/" TargetMode="External"/><Relationship Id="rId2" Type="http://schemas.openxmlformats.org/officeDocument/2006/relationships/hyperlink" Target="https://thenounproject.com/term/devil-monster/1885152" TargetMode="External"/><Relationship Id="rId1" Type="http://schemas.openxmlformats.org/officeDocument/2006/relationships/slideLayout" Target="../slideLayouts/slideLayout29.xml"/><Relationship Id="rId4" Type="http://schemas.openxmlformats.org/officeDocument/2006/relationships/hyperlink" Target="https://pixabay.com/vectors/medal-gold-award-olympics-winner-29509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scales-yellow-weigh-justice-tool-30251/" TargetMode="External"/><Relationship Id="rId7" Type="http://schemas.openxmlformats.org/officeDocument/2006/relationships/hyperlink" Target="http://www.hooksounds.com/"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hyperlink" Target="https://pixabay.com/en/toscana-cypresses-farmhouse-scenic-2286630/" TargetMode="External"/><Relationship Id="rId5" Type="http://schemas.openxmlformats.org/officeDocument/2006/relationships/hyperlink" Target="https://thenounproject.com/term/lightning/1057044" TargetMode="External"/><Relationship Id="rId4" Type="http://schemas.openxmlformats.org/officeDocument/2006/relationships/hyperlink" Target="http://commons.wikimedia.org/"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31.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9.svg"/><Relationship Id="rId10" Type="http://schemas.openxmlformats.org/officeDocument/2006/relationships/image" Target="../media/image33.svg"/><Relationship Id="rId4" Type="http://schemas.openxmlformats.org/officeDocument/2006/relationships/image" Target="../media/image23.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svg"/><Relationship Id="rId3" Type="http://schemas.openxmlformats.org/officeDocument/2006/relationships/notesSlide" Target="../notesSlides/notesSlide6.xml"/><Relationship Id="rId7" Type="http://schemas.openxmlformats.org/officeDocument/2006/relationships/image" Target="../media/image18.svg"/><Relationship Id="rId12" Type="http://schemas.openxmlformats.org/officeDocument/2006/relationships/image" Target="../media/image30.png"/><Relationship Id="rId17" Type="http://schemas.openxmlformats.org/officeDocument/2006/relationships/image" Target="../media/image44.svg"/><Relationship Id="rId2" Type="http://schemas.openxmlformats.org/officeDocument/2006/relationships/slideLayout" Target="../slideLayouts/slideLayout2.xml"/><Relationship Id="rId16" Type="http://schemas.openxmlformats.org/officeDocument/2006/relationships/image" Target="../media/image32.png"/><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38.svg"/><Relationship Id="rId5" Type="http://schemas.openxmlformats.org/officeDocument/2006/relationships/image" Target="../media/image16.png"/><Relationship Id="rId15" Type="http://schemas.openxmlformats.org/officeDocument/2006/relationships/image" Target="../media/image42.svg"/><Relationship Id="rId10" Type="http://schemas.openxmlformats.org/officeDocument/2006/relationships/image" Target="../media/image29.png"/><Relationship Id="rId4" Type="http://schemas.openxmlformats.org/officeDocument/2006/relationships/image" Target="../media/image27.jpg"/><Relationship Id="rId9" Type="http://schemas.openxmlformats.org/officeDocument/2006/relationships/image" Target="../media/image36.sv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sv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18.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Arial" panose="020B0604020202020204" pitchFamily="34" charset="0"/>
              </a:rPr>
              <a:t>Theoretical Foundations for Copyright</a:t>
            </a:r>
            <a:endParaRPr lang="en-CA" dirty="0"/>
          </a:p>
        </p:txBody>
      </p:sp>
      <p:sp>
        <p:nvSpPr>
          <p:cNvPr id="4" name="Text Placeholder 3"/>
          <p:cNvSpPr>
            <a:spLocks noGrp="1"/>
          </p:cNvSpPr>
          <p:nvPr>
            <p:ph type="body" sz="quarter" idx="10"/>
          </p:nvPr>
        </p:nvSpPr>
        <p:spPr>
          <a:xfrm>
            <a:off x="10195034" y="6270625"/>
            <a:ext cx="1751013" cy="374650"/>
          </a:xfrm>
        </p:spPr>
        <p:txBody>
          <a:bodyPr/>
          <a:lstStyle/>
          <a:p>
            <a:r>
              <a:rPr lang="en-US" dirty="0" smtClean="0"/>
              <a:t>*January 2019</a:t>
            </a:r>
            <a:endParaRPr lang="en-CA" dirty="0"/>
          </a:p>
        </p:txBody>
      </p:sp>
      <p:sp>
        <p:nvSpPr>
          <p:cNvPr id="6" name="TextBox 5">
            <a:extLst>
              <a:ext uri="{FF2B5EF4-FFF2-40B4-BE49-F238E27FC236}">
                <a16:creationId xmlns:a16="http://schemas.microsoft.com/office/drawing/2014/main" id="{08838FBC-615F-5F46-B2A6-6486D9C1087D}"/>
              </a:ext>
            </a:extLst>
          </p:cNvPr>
          <p:cNvSpPr txBox="1"/>
          <p:nvPr/>
        </p:nvSpPr>
        <p:spPr>
          <a:xfrm>
            <a:off x="4146996" y="5381631"/>
            <a:ext cx="4018209"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Get ready to have a Hegel of a time!</a:t>
            </a:r>
          </a:p>
          <a:p>
            <a:pPr algn="ctr"/>
            <a:r>
              <a:rPr lang="en-US" dirty="0">
                <a:latin typeface="Arial" panose="020B0604020202020204" pitchFamily="34" charset="0"/>
                <a:cs typeface="Arial" panose="020B0604020202020204" pitchFamily="34" charset="0"/>
              </a:rPr>
              <a:t>Admit it: you Kant resist!</a:t>
            </a:r>
          </a:p>
          <a:p>
            <a:endParaRPr lang="en-US" dirty="0"/>
          </a:p>
        </p:txBody>
      </p:sp>
    </p:spTree>
    <p:extLst>
      <p:ext uri="{BB962C8B-B14F-4D97-AF65-F5344CB8AC3E}">
        <p14:creationId xmlns:p14="http://schemas.microsoft.com/office/powerpoint/2010/main" val="1841660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5F799C6-CD20-374E-A363-8DD7E921ED1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39893" y="2984394"/>
            <a:ext cx="1846527" cy="2336423"/>
          </a:xfrm>
          <a:prstGeom prst="rect">
            <a:avLst/>
          </a:prstGeom>
        </p:spPr>
      </p:pic>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PERSONALITY-BASED APPROACH</a:t>
            </a:r>
          </a:p>
        </p:txBody>
      </p:sp>
      <p:pic>
        <p:nvPicPr>
          <p:cNvPr id="11" name="Picture 10">
            <a:extLst>
              <a:ext uri="{FF2B5EF4-FFF2-40B4-BE49-F238E27FC236}">
                <a16:creationId xmlns:a16="http://schemas.microsoft.com/office/drawing/2014/main" id="{9A3B60D0-39E9-5847-B61E-7705279FB165}"/>
              </a:ext>
            </a:extLst>
          </p:cNvPr>
          <p:cNvPicPr>
            <a:picLocks noChangeAspect="1"/>
          </p:cNvPicPr>
          <p:nvPr/>
        </p:nvPicPr>
        <p:blipFill>
          <a:blip r:embed="rId6"/>
          <a:stretch>
            <a:fillRect/>
          </a:stretch>
        </p:blipFill>
        <p:spPr>
          <a:xfrm>
            <a:off x="9511208" y="1405891"/>
            <a:ext cx="1846321" cy="2658396"/>
          </a:xfrm>
          <a:prstGeom prst="rect">
            <a:avLst/>
          </a:prstGeom>
        </p:spPr>
      </p:pic>
      <p:pic>
        <p:nvPicPr>
          <p:cNvPr id="12" name="Picture 11">
            <a:extLst>
              <a:ext uri="{FF2B5EF4-FFF2-40B4-BE49-F238E27FC236}">
                <a16:creationId xmlns:a16="http://schemas.microsoft.com/office/drawing/2014/main" id="{0F68F97A-8458-F445-A8DD-D100486C32E6}"/>
              </a:ext>
            </a:extLst>
          </p:cNvPr>
          <p:cNvPicPr>
            <a:picLocks noChangeAspect="1"/>
          </p:cNvPicPr>
          <p:nvPr/>
        </p:nvPicPr>
        <p:blipFill>
          <a:blip r:embed="rId7"/>
          <a:stretch>
            <a:fillRect/>
          </a:stretch>
        </p:blipFill>
        <p:spPr>
          <a:xfrm>
            <a:off x="9511105" y="4064287"/>
            <a:ext cx="1846527" cy="2336400"/>
          </a:xfrm>
          <a:prstGeom prst="rect">
            <a:avLst/>
          </a:prstGeom>
        </p:spPr>
      </p:pic>
      <p:sp>
        <p:nvSpPr>
          <p:cNvPr id="2" name="TextBox 1">
            <a:extLst>
              <a:ext uri="{FF2B5EF4-FFF2-40B4-BE49-F238E27FC236}">
                <a16:creationId xmlns:a16="http://schemas.microsoft.com/office/drawing/2014/main" id="{B3A8C986-2650-9745-9E51-232F8F1DCC4D}"/>
              </a:ext>
            </a:extLst>
          </p:cNvPr>
          <p:cNvSpPr txBox="1"/>
          <p:nvPr/>
        </p:nvSpPr>
        <p:spPr>
          <a:xfrm>
            <a:off x="3779150" y="3118459"/>
            <a:ext cx="5141729" cy="1569660"/>
          </a:xfrm>
          <a:prstGeom prst="rect">
            <a:avLst/>
          </a:prstGeom>
          <a:noFill/>
        </p:spPr>
        <p:txBody>
          <a:bodyPr wrap="none" rtlCol="0">
            <a:spAutoFit/>
          </a:bodyPr>
          <a:lstStyle/>
          <a:p>
            <a:pPr algn="ctr"/>
            <a:r>
              <a:rPr lang="en-US" sz="3200" dirty="0"/>
              <a:t>Artistic creations are</a:t>
            </a:r>
          </a:p>
          <a:p>
            <a:pPr algn="ctr"/>
            <a:r>
              <a:rPr lang="en-US" sz="3200" dirty="0"/>
              <a:t>a manifestation of </a:t>
            </a:r>
          </a:p>
          <a:p>
            <a:pPr algn="ctr"/>
            <a:r>
              <a:rPr lang="en-US" sz="3200" dirty="0"/>
              <a:t>an individual’s personhood</a:t>
            </a:r>
          </a:p>
        </p:txBody>
      </p:sp>
    </p:spTree>
    <p:custDataLst>
      <p:tags r:id="rId1"/>
    </p:custDataLst>
    <p:extLst>
      <p:ext uri="{BB962C8B-B14F-4D97-AF65-F5344CB8AC3E}">
        <p14:creationId xmlns:p14="http://schemas.microsoft.com/office/powerpoint/2010/main" val="1471997273"/>
      </p:ext>
    </p:extLst>
  </p:cSld>
  <p:clrMapOvr>
    <a:masterClrMapping/>
  </p:clrMapOvr>
  <mc:AlternateContent xmlns:mc="http://schemas.openxmlformats.org/markup-compatibility/2006" xmlns:p14="http://schemas.microsoft.com/office/powerpoint/2010/main">
    <mc:Choice Requires="p14">
      <p:transition spd="slow" p14:dur="2000" advTm="12774"/>
    </mc:Choice>
    <mc:Fallback xmlns="">
      <p:transition spd="slow" advTm="12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F61C331-5380-0647-8D91-48006E53175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39893" y="2984394"/>
            <a:ext cx="1846527" cy="2336423"/>
          </a:xfrm>
          <a:prstGeom prst="rect">
            <a:avLst/>
          </a:prstGeom>
        </p:spPr>
      </p:pic>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PERSONALITY-BASED APPROACH</a:t>
            </a:r>
          </a:p>
        </p:txBody>
      </p:sp>
      <p:pic>
        <p:nvPicPr>
          <p:cNvPr id="11" name="Picture 10">
            <a:extLst>
              <a:ext uri="{FF2B5EF4-FFF2-40B4-BE49-F238E27FC236}">
                <a16:creationId xmlns:a16="http://schemas.microsoft.com/office/drawing/2014/main" id="{9A3B60D0-39E9-5847-B61E-7705279FB165}"/>
              </a:ext>
            </a:extLst>
          </p:cNvPr>
          <p:cNvPicPr>
            <a:picLocks noChangeAspect="1"/>
          </p:cNvPicPr>
          <p:nvPr/>
        </p:nvPicPr>
        <p:blipFill>
          <a:blip r:embed="rId6"/>
          <a:stretch>
            <a:fillRect/>
          </a:stretch>
        </p:blipFill>
        <p:spPr>
          <a:xfrm>
            <a:off x="9511208" y="1405891"/>
            <a:ext cx="1846321" cy="2658396"/>
          </a:xfrm>
          <a:prstGeom prst="rect">
            <a:avLst/>
          </a:prstGeom>
        </p:spPr>
      </p:pic>
      <p:pic>
        <p:nvPicPr>
          <p:cNvPr id="12" name="Picture 11">
            <a:extLst>
              <a:ext uri="{FF2B5EF4-FFF2-40B4-BE49-F238E27FC236}">
                <a16:creationId xmlns:a16="http://schemas.microsoft.com/office/drawing/2014/main" id="{0F68F97A-8458-F445-A8DD-D100486C32E6}"/>
              </a:ext>
            </a:extLst>
          </p:cNvPr>
          <p:cNvPicPr>
            <a:picLocks noChangeAspect="1"/>
          </p:cNvPicPr>
          <p:nvPr/>
        </p:nvPicPr>
        <p:blipFill>
          <a:blip r:embed="rId7"/>
          <a:stretch>
            <a:fillRect/>
          </a:stretch>
        </p:blipFill>
        <p:spPr>
          <a:xfrm>
            <a:off x="9511105" y="4064287"/>
            <a:ext cx="1846527" cy="2336400"/>
          </a:xfrm>
          <a:prstGeom prst="rect">
            <a:avLst/>
          </a:prstGeom>
        </p:spPr>
      </p:pic>
      <p:sp>
        <p:nvSpPr>
          <p:cNvPr id="6" name="TextBox 5">
            <a:extLst>
              <a:ext uri="{FF2B5EF4-FFF2-40B4-BE49-F238E27FC236}">
                <a16:creationId xmlns:a16="http://schemas.microsoft.com/office/drawing/2014/main" id="{81915404-53A8-1B4B-9CD8-A294D3EEFC37}"/>
              </a:ext>
            </a:extLst>
          </p:cNvPr>
          <p:cNvSpPr txBox="1"/>
          <p:nvPr/>
        </p:nvSpPr>
        <p:spPr>
          <a:xfrm>
            <a:off x="3199800" y="2185499"/>
            <a:ext cx="5781092" cy="3170099"/>
          </a:xfrm>
          <a:prstGeom prst="rect">
            <a:avLst/>
          </a:prstGeom>
          <a:noFill/>
        </p:spPr>
        <p:txBody>
          <a:bodyPr wrap="square" rtlCol="0">
            <a:spAutoFit/>
          </a:bodyPr>
          <a:lstStyle/>
          <a:p>
            <a:r>
              <a:rPr lang="en-US" sz="4000" dirty="0"/>
              <a:t>Kant:</a:t>
            </a:r>
          </a:p>
          <a:p>
            <a:pPr marL="285750" indent="-285750">
              <a:buFont typeface="Arial" panose="020B0604020202020204" pitchFamily="34" charset="0"/>
              <a:buChar char="•"/>
            </a:pPr>
            <a:r>
              <a:rPr lang="en-US" sz="3200" dirty="0"/>
              <a:t>Condemned illegal </a:t>
            </a:r>
            <a:br>
              <a:rPr lang="en-US" sz="3200" dirty="0"/>
            </a:br>
            <a:r>
              <a:rPr lang="en-US" sz="3200" dirty="0"/>
              <a:t>book copying</a:t>
            </a:r>
          </a:p>
          <a:p>
            <a:pPr marL="285750" indent="-285750">
              <a:buFont typeface="Arial" panose="020B0604020202020204" pitchFamily="34" charset="0"/>
              <a:buChar char="•"/>
            </a:pPr>
            <a:r>
              <a:rPr lang="en-US" sz="3200" dirty="0"/>
              <a:t>Did not think copyright should extend to translations and derivative works</a:t>
            </a:r>
          </a:p>
        </p:txBody>
      </p:sp>
      <p:pic>
        <p:nvPicPr>
          <p:cNvPr id="13" name="Graphic 12" descr="Glasses">
            <a:extLst>
              <a:ext uri="{FF2B5EF4-FFF2-40B4-BE49-F238E27FC236}">
                <a16:creationId xmlns:a16="http://schemas.microsoft.com/office/drawing/2014/main" id="{10148FA6-B74D-9E4B-A87A-3AD1FE00282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558236">
            <a:off x="9500569" y="3686860"/>
            <a:ext cx="1089500" cy="1089500"/>
          </a:xfrm>
          <a:prstGeom prst="rect">
            <a:avLst/>
          </a:prstGeom>
        </p:spPr>
      </p:pic>
    </p:spTree>
    <p:custDataLst>
      <p:tags r:id="rId1"/>
    </p:custDataLst>
    <p:extLst>
      <p:ext uri="{BB962C8B-B14F-4D97-AF65-F5344CB8AC3E}">
        <p14:creationId xmlns:p14="http://schemas.microsoft.com/office/powerpoint/2010/main" val="4269656355"/>
      </p:ext>
    </p:extLst>
  </p:cSld>
  <p:clrMapOvr>
    <a:masterClrMapping/>
  </p:clrMapOvr>
  <mc:AlternateContent xmlns:mc="http://schemas.openxmlformats.org/markup-compatibility/2006" xmlns:p14="http://schemas.microsoft.com/office/powerpoint/2010/main">
    <mc:Choice Requires="p14">
      <p:transition spd="slow" p14:dur="2000" advTm="12456"/>
    </mc:Choice>
    <mc:Fallback xmlns="">
      <p:transition spd="slow" advTm="12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2.59259E-6 L -0.00078 0.20209 " pathEditMode="relative" rAng="0" ptsTypes="AA">
                                      <p:cBhvr>
                                        <p:cTn id="11" dur="1000" fill="hold"/>
                                        <p:tgtEl>
                                          <p:spTgt spid="11"/>
                                        </p:tgtEl>
                                        <p:attrNameLst>
                                          <p:attrName>ppt_x</p:attrName>
                                          <p:attrName>ppt_y</p:attrName>
                                        </p:attrNameLst>
                                      </p:cBhvr>
                                      <p:rCtr x="-39" y="10093"/>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500"/>
                            </p:stCondLst>
                            <p:childTnLst>
                              <p:par>
                                <p:cTn id="26" presetID="1" presetClass="entr" presetSubtype="0" fill="hold" nodeType="afterEffect">
                                  <p:stCondLst>
                                    <p:cond delay="100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F7D1420-2C39-0F41-BD47-C88CBEC58DF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497365">
            <a:off x="961505" y="3020272"/>
            <a:ext cx="1846527" cy="2336423"/>
          </a:xfrm>
          <a:prstGeom prst="rect">
            <a:avLst/>
          </a:prstGeom>
        </p:spPr>
      </p:pic>
      <p:sp>
        <p:nvSpPr>
          <p:cNvPr id="13" name="TextBox 12">
            <a:extLst>
              <a:ext uri="{FF2B5EF4-FFF2-40B4-BE49-F238E27FC236}">
                <a16:creationId xmlns:a16="http://schemas.microsoft.com/office/drawing/2014/main" id="{C5625C11-4821-B745-98A1-CF3822EFAFB0}"/>
              </a:ext>
            </a:extLst>
          </p:cNvPr>
          <p:cNvSpPr txBox="1"/>
          <p:nvPr/>
        </p:nvSpPr>
        <p:spPr>
          <a:xfrm>
            <a:off x="3459249" y="1463041"/>
            <a:ext cx="5781092" cy="2185214"/>
          </a:xfrm>
          <a:prstGeom prst="rect">
            <a:avLst/>
          </a:prstGeom>
          <a:noFill/>
        </p:spPr>
        <p:txBody>
          <a:bodyPr wrap="square" rtlCol="0">
            <a:spAutoFit/>
          </a:bodyPr>
          <a:lstStyle/>
          <a:p>
            <a:r>
              <a:rPr lang="en-US" sz="4000" dirty="0"/>
              <a:t>Hegel:</a:t>
            </a:r>
          </a:p>
          <a:p>
            <a:pPr marL="285750" indent="-285750">
              <a:buFont typeface="Arial" panose="020B0604020202020204" pitchFamily="34" charset="0"/>
              <a:buChar char="•"/>
            </a:pPr>
            <a:r>
              <a:rPr lang="en-US" sz="3200" dirty="0"/>
              <a:t>Property is essential</a:t>
            </a:r>
          </a:p>
          <a:p>
            <a:pPr marL="285750" indent="-285750">
              <a:buFont typeface="Arial" panose="020B0604020202020204" pitchFamily="34" charset="0"/>
              <a:buChar char="•"/>
            </a:pPr>
            <a:r>
              <a:rPr lang="en-US" sz="3200" dirty="0"/>
              <a:t>Authors should retain control of their intellectual property</a:t>
            </a:r>
          </a:p>
        </p:txBody>
      </p:sp>
      <p:sp>
        <p:nvSpPr>
          <p:cNvPr id="14" name="TextBox 13">
            <a:extLst>
              <a:ext uri="{FF2B5EF4-FFF2-40B4-BE49-F238E27FC236}">
                <a16:creationId xmlns:a16="http://schemas.microsoft.com/office/drawing/2014/main" id="{214F55CD-747D-0B44-A284-BFD6C7E07B74}"/>
              </a:ext>
            </a:extLst>
          </p:cNvPr>
          <p:cNvSpPr txBox="1"/>
          <p:nvPr/>
        </p:nvSpPr>
        <p:spPr>
          <a:xfrm>
            <a:off x="3272674" y="3936749"/>
            <a:ext cx="6180051" cy="2554545"/>
          </a:xfrm>
          <a:prstGeom prst="rect">
            <a:avLst/>
          </a:prstGeom>
          <a:noFill/>
        </p:spPr>
        <p:txBody>
          <a:bodyPr wrap="square" rtlCol="0">
            <a:spAutoFit/>
          </a:bodyPr>
          <a:lstStyle/>
          <a:p>
            <a:pPr algn="ctr"/>
            <a:r>
              <a:rPr lang="en-US" sz="3200" i="1" dirty="0"/>
              <a:t>“the author of the work or inventor of the apparatus remains the owner of the general method of multiplying such products”</a:t>
            </a:r>
          </a:p>
        </p:txBody>
      </p:sp>
      <p:pic>
        <p:nvPicPr>
          <p:cNvPr id="7" name="Content Placeholder 6">
            <a:extLst>
              <a:ext uri="{FF2B5EF4-FFF2-40B4-BE49-F238E27FC236}">
                <a16:creationId xmlns:a16="http://schemas.microsoft.com/office/drawing/2014/main" id="{46A3C21E-A322-7D4C-9B75-CCED94286EF3}"/>
              </a:ext>
            </a:extLst>
          </p:cNvPr>
          <p:cNvPicPr>
            <a:picLocks noGrp="1" noChangeAspect="1"/>
          </p:cNvPicPr>
          <p:nvPr>
            <p:ph sz="half" idx="1"/>
          </p:nvPr>
        </p:nvPicPr>
        <p:blipFill>
          <a:blip r:embed="rId6"/>
          <a:stretch>
            <a:fillRect/>
          </a:stretch>
        </p:blipFill>
        <p:spPr>
          <a:xfrm>
            <a:off x="5061468" y="1719788"/>
            <a:ext cx="2630286" cy="4351338"/>
          </a:xfrm>
        </p:spPr>
      </p:pic>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PERSONALITY-BASED APPROACH</a:t>
            </a:r>
          </a:p>
        </p:txBody>
      </p:sp>
      <p:pic>
        <p:nvPicPr>
          <p:cNvPr id="11" name="Picture 10">
            <a:extLst>
              <a:ext uri="{FF2B5EF4-FFF2-40B4-BE49-F238E27FC236}">
                <a16:creationId xmlns:a16="http://schemas.microsoft.com/office/drawing/2014/main" id="{9A3B60D0-39E9-5847-B61E-7705279FB165}"/>
              </a:ext>
            </a:extLst>
          </p:cNvPr>
          <p:cNvPicPr>
            <a:picLocks noChangeAspect="1"/>
          </p:cNvPicPr>
          <p:nvPr/>
        </p:nvPicPr>
        <p:blipFill>
          <a:blip r:embed="rId7"/>
          <a:stretch>
            <a:fillRect/>
          </a:stretch>
        </p:blipFill>
        <p:spPr>
          <a:xfrm>
            <a:off x="9507479" y="2784250"/>
            <a:ext cx="1846321" cy="2658396"/>
          </a:xfrm>
          <a:prstGeom prst="rect">
            <a:avLst/>
          </a:prstGeom>
        </p:spPr>
      </p:pic>
      <p:pic>
        <p:nvPicPr>
          <p:cNvPr id="12" name="Picture 11">
            <a:extLst>
              <a:ext uri="{FF2B5EF4-FFF2-40B4-BE49-F238E27FC236}">
                <a16:creationId xmlns:a16="http://schemas.microsoft.com/office/drawing/2014/main" id="{0F68F97A-8458-F445-A8DD-D100486C32E6}"/>
              </a:ext>
            </a:extLst>
          </p:cNvPr>
          <p:cNvPicPr>
            <a:picLocks noChangeAspect="1"/>
          </p:cNvPicPr>
          <p:nvPr/>
        </p:nvPicPr>
        <p:blipFill>
          <a:blip r:embed="rId8"/>
          <a:stretch>
            <a:fillRect/>
          </a:stretch>
        </p:blipFill>
        <p:spPr>
          <a:xfrm>
            <a:off x="9507479" y="2602348"/>
            <a:ext cx="1846527" cy="2336400"/>
          </a:xfrm>
          <a:prstGeom prst="rect">
            <a:avLst/>
          </a:prstGeom>
        </p:spPr>
      </p:pic>
      <p:sp>
        <p:nvSpPr>
          <p:cNvPr id="2" name="TextBox 1">
            <a:extLst>
              <a:ext uri="{FF2B5EF4-FFF2-40B4-BE49-F238E27FC236}">
                <a16:creationId xmlns:a16="http://schemas.microsoft.com/office/drawing/2014/main" id="{92313D5A-B752-F446-82E0-CA72B8977ED1}"/>
              </a:ext>
            </a:extLst>
          </p:cNvPr>
          <p:cNvSpPr txBox="1"/>
          <p:nvPr/>
        </p:nvSpPr>
        <p:spPr>
          <a:xfrm>
            <a:off x="4068245" y="6446258"/>
            <a:ext cx="4055509" cy="369332"/>
          </a:xfrm>
          <a:prstGeom prst="rect">
            <a:avLst/>
          </a:prstGeom>
          <a:noFill/>
        </p:spPr>
        <p:txBody>
          <a:bodyPr wrap="square" rtlCol="0">
            <a:spAutoFit/>
          </a:bodyPr>
          <a:lstStyle/>
          <a:p>
            <a:r>
              <a:rPr lang="en-CA" dirty="0"/>
              <a:t>Hegel, </a:t>
            </a:r>
            <a:r>
              <a:rPr lang="en-CA" i="1" dirty="0"/>
              <a:t>The Philosophy of Right</a:t>
            </a:r>
            <a:r>
              <a:rPr lang="en-CA" dirty="0"/>
              <a:t>, § 69. </a:t>
            </a:r>
            <a:endParaRPr lang="en-US" dirty="0"/>
          </a:p>
        </p:txBody>
      </p:sp>
      <p:pic>
        <p:nvPicPr>
          <p:cNvPr id="6" name="Graphic 5" descr="Crown">
            <a:extLst>
              <a:ext uri="{FF2B5EF4-FFF2-40B4-BE49-F238E27FC236}">
                <a16:creationId xmlns:a16="http://schemas.microsoft.com/office/drawing/2014/main" id="{E7469D60-F5E0-9643-98E4-189103AFB88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095865">
            <a:off x="9769916" y="2461346"/>
            <a:ext cx="1524654" cy="972491"/>
          </a:xfrm>
          <a:prstGeom prst="rect">
            <a:avLst/>
          </a:prstGeom>
        </p:spPr>
      </p:pic>
    </p:spTree>
    <p:custDataLst>
      <p:tags r:id="rId1"/>
    </p:custDataLst>
    <p:extLst>
      <p:ext uri="{BB962C8B-B14F-4D97-AF65-F5344CB8AC3E}">
        <p14:creationId xmlns:p14="http://schemas.microsoft.com/office/powerpoint/2010/main" val="1749863711"/>
      </p:ext>
    </p:extLst>
  </p:cSld>
  <p:clrMapOvr>
    <a:masterClrMapping/>
  </p:clrMapOvr>
  <mc:AlternateContent xmlns:mc="http://schemas.openxmlformats.org/markup-compatibility/2006" xmlns:p14="http://schemas.microsoft.com/office/powerpoint/2010/main">
    <mc:Choice Requires="p14">
      <p:transition spd="slow" p14:dur="2000" advTm="31291"/>
    </mc:Choice>
    <mc:Fallback xmlns="">
      <p:transition spd="slow" advTm="312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3.33333E-6 -4.07407E-6 L -0.35938 -0.0118 " pathEditMode="relative" rAng="0" ptsTypes="AA">
                                      <p:cBhvr>
                                        <p:cTn id="20" dur="1000" fill="hold"/>
                                        <p:tgtEl>
                                          <p:spTgt spid="7"/>
                                        </p:tgtEl>
                                        <p:attrNameLst>
                                          <p:attrName>ppt_x</p:attrName>
                                          <p:attrName>ppt_y</p:attrName>
                                        </p:attrNameLst>
                                      </p:cBhvr>
                                      <p:rCtr x="-17969" y="-602"/>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fade">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500"/>
                                        <p:tgtEl>
                                          <p:spTgt spid="1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lt">
                                    <p:tmPct val="10000"/>
                                  </p:iterate>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fade">
                                      <p:cBhvr>
                                        <p:cTn id="40" dur="500"/>
                                        <p:tgtEl>
                                          <p:spTgt spid="14">
                                            <p:txEl>
                                              <p:pRg st="0" end="0"/>
                                            </p:txEl>
                                          </p:spTgt>
                                        </p:tgtEl>
                                      </p:cBhvr>
                                    </p:animEffect>
                                  </p:childTnLst>
                                </p:cTn>
                              </p:par>
                              <p:par>
                                <p:cTn id="41" presetID="1" presetClass="entr" presetSubtype="0" fill="hold" nodeType="withEffect">
                                  <p:stCondLst>
                                    <p:cond delay="2500"/>
                                  </p:stCondLst>
                                  <p:childTnLst>
                                    <p:set>
                                      <p:cBhvr>
                                        <p:cTn id="42" dur="1" fill="hold">
                                          <p:stCondLst>
                                            <p:cond delay="0"/>
                                          </p:stCondLst>
                                        </p:cTn>
                                        <p:tgtEl>
                                          <p:spTgt spid="6"/>
                                        </p:tgtEl>
                                        <p:attrNameLst>
                                          <p:attrName>style.visibility</p:attrName>
                                        </p:attrNameLst>
                                      </p:cBhvr>
                                      <p:to>
                                        <p:strVal val="visible"/>
                                      </p:to>
                                    </p:se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par>
                          <p:cTn id="46" fill="hold">
                            <p:stCondLst>
                              <p:cond delay="5550"/>
                            </p:stCondLst>
                            <p:childTnLst>
                              <p:par>
                                <p:cTn id="47" presetID="9"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0" presetClass="path" presetSubtype="0" accel="50000" decel="50000" fill="hold" nodeType="withEffect">
                                  <p:stCondLst>
                                    <p:cond delay="0"/>
                                  </p:stCondLst>
                                  <p:childTnLst>
                                    <p:animMotion origin="layout" path="M 0.00221 -0.01597 L 0.0875 -0.03658 " pathEditMode="relative" ptsTypes="AA">
                                      <p:cBhvr>
                                        <p:cTn id="51" dur="15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0A5B0F8-0D36-7147-AB40-4113B2151947}"/>
              </a:ext>
            </a:extLst>
          </p:cNvPr>
          <p:cNvPicPr>
            <a:picLocks noGrp="1" noChangeAspect="1"/>
          </p:cNvPicPr>
          <p:nvPr>
            <p:ph sz="half" idx="1"/>
          </p:nvPr>
        </p:nvPicPr>
        <p:blipFill>
          <a:blip r:embed="rId4"/>
          <a:stretch>
            <a:fillRect/>
          </a:stretch>
        </p:blipFill>
        <p:spPr>
          <a:xfrm>
            <a:off x="8621927" y="1955471"/>
            <a:ext cx="2796459" cy="4351338"/>
          </a:xfrm>
        </p:spPr>
      </p:pic>
      <p:sp>
        <p:nvSpPr>
          <p:cNvPr id="5" name="Title 4">
            <a:extLst>
              <a:ext uri="{FF2B5EF4-FFF2-40B4-BE49-F238E27FC236}">
                <a16:creationId xmlns:a16="http://schemas.microsoft.com/office/drawing/2014/main" id="{187CDB3C-5605-604C-AA50-E3E18ED1C777}"/>
              </a:ext>
            </a:extLst>
          </p:cNvPr>
          <p:cNvSpPr>
            <a:spLocks noGrp="1"/>
          </p:cNvSpPr>
          <p:nvPr>
            <p:ph type="title"/>
          </p:nvPr>
        </p:nvSpPr>
        <p:spPr/>
        <p:txBody>
          <a:bodyPr/>
          <a:lstStyle/>
          <a:p>
            <a:r>
              <a:rPr lang="en-US" dirty="0"/>
              <a:t>PERSONALITY-BASED APPROACH</a:t>
            </a:r>
          </a:p>
        </p:txBody>
      </p:sp>
      <p:sp>
        <p:nvSpPr>
          <p:cNvPr id="8" name="TextBox 7">
            <a:extLst>
              <a:ext uri="{FF2B5EF4-FFF2-40B4-BE49-F238E27FC236}">
                <a16:creationId xmlns:a16="http://schemas.microsoft.com/office/drawing/2014/main" id="{3840FA9E-388C-144A-8B72-7E6E8A45419E}"/>
              </a:ext>
            </a:extLst>
          </p:cNvPr>
          <p:cNvSpPr txBox="1"/>
          <p:nvPr/>
        </p:nvSpPr>
        <p:spPr>
          <a:xfrm>
            <a:off x="773614" y="1861750"/>
            <a:ext cx="7175362" cy="769441"/>
          </a:xfrm>
          <a:prstGeom prst="rect">
            <a:avLst/>
          </a:prstGeom>
          <a:noFill/>
        </p:spPr>
        <p:txBody>
          <a:bodyPr wrap="none" rtlCol="0">
            <a:spAutoFit/>
          </a:bodyPr>
          <a:lstStyle/>
          <a:p>
            <a:r>
              <a:rPr lang="en-US" sz="4400" b="1" dirty="0"/>
              <a:t>WHO OWNS THIS THING?</a:t>
            </a:r>
          </a:p>
        </p:txBody>
      </p:sp>
      <p:sp>
        <p:nvSpPr>
          <p:cNvPr id="9" name="TextBox 8">
            <a:extLst>
              <a:ext uri="{FF2B5EF4-FFF2-40B4-BE49-F238E27FC236}">
                <a16:creationId xmlns:a16="http://schemas.microsoft.com/office/drawing/2014/main" id="{FC9DB37C-1B68-564F-AA08-D326C1D4C998}"/>
              </a:ext>
            </a:extLst>
          </p:cNvPr>
          <p:cNvSpPr txBox="1"/>
          <p:nvPr/>
        </p:nvSpPr>
        <p:spPr>
          <a:xfrm>
            <a:off x="1026280" y="3167390"/>
            <a:ext cx="1645002" cy="523220"/>
          </a:xfrm>
          <a:prstGeom prst="rect">
            <a:avLst/>
          </a:prstGeom>
          <a:noFill/>
        </p:spPr>
        <p:txBody>
          <a:bodyPr wrap="none" rtlCol="0">
            <a:spAutoFit/>
          </a:bodyPr>
          <a:lstStyle/>
          <a:p>
            <a:r>
              <a:rPr lang="en-US" sz="2800" dirty="0"/>
              <a:t>Director?</a:t>
            </a:r>
          </a:p>
        </p:txBody>
      </p:sp>
      <p:sp>
        <p:nvSpPr>
          <p:cNvPr id="10" name="TextBox 9">
            <a:extLst>
              <a:ext uri="{FF2B5EF4-FFF2-40B4-BE49-F238E27FC236}">
                <a16:creationId xmlns:a16="http://schemas.microsoft.com/office/drawing/2014/main" id="{0EBA7603-89CD-0C43-A8D3-451F4FE618BD}"/>
              </a:ext>
            </a:extLst>
          </p:cNvPr>
          <p:cNvSpPr txBox="1"/>
          <p:nvPr/>
        </p:nvSpPr>
        <p:spPr>
          <a:xfrm>
            <a:off x="4438634" y="3183316"/>
            <a:ext cx="2666114" cy="523220"/>
          </a:xfrm>
          <a:prstGeom prst="rect">
            <a:avLst/>
          </a:prstGeom>
          <a:noFill/>
        </p:spPr>
        <p:txBody>
          <a:bodyPr wrap="none" rtlCol="0">
            <a:spAutoFit/>
          </a:bodyPr>
          <a:lstStyle/>
          <a:p>
            <a:r>
              <a:rPr lang="en-US" sz="2800" dirty="0"/>
              <a:t>Leading  actor?</a:t>
            </a:r>
          </a:p>
        </p:txBody>
      </p:sp>
      <p:sp>
        <p:nvSpPr>
          <p:cNvPr id="11" name="TextBox 10">
            <a:extLst>
              <a:ext uri="{FF2B5EF4-FFF2-40B4-BE49-F238E27FC236}">
                <a16:creationId xmlns:a16="http://schemas.microsoft.com/office/drawing/2014/main" id="{298E194C-D737-3640-A303-CD05C33FEE1F}"/>
              </a:ext>
            </a:extLst>
          </p:cNvPr>
          <p:cNvSpPr txBox="1"/>
          <p:nvPr/>
        </p:nvSpPr>
        <p:spPr>
          <a:xfrm>
            <a:off x="1377803" y="4226809"/>
            <a:ext cx="2281394" cy="523220"/>
          </a:xfrm>
          <a:prstGeom prst="rect">
            <a:avLst/>
          </a:prstGeom>
          <a:noFill/>
        </p:spPr>
        <p:txBody>
          <a:bodyPr wrap="none" rtlCol="0">
            <a:spAutoFit/>
          </a:bodyPr>
          <a:lstStyle/>
          <a:p>
            <a:r>
              <a:rPr lang="en-US" sz="2800" dirty="0"/>
              <a:t>Studio CEO?</a:t>
            </a:r>
          </a:p>
        </p:txBody>
      </p:sp>
      <p:sp>
        <p:nvSpPr>
          <p:cNvPr id="12" name="TextBox 11">
            <a:extLst>
              <a:ext uri="{FF2B5EF4-FFF2-40B4-BE49-F238E27FC236}">
                <a16:creationId xmlns:a16="http://schemas.microsoft.com/office/drawing/2014/main" id="{94811ADB-0D55-9340-A14E-7F3C2EFAA1AD}"/>
              </a:ext>
            </a:extLst>
          </p:cNvPr>
          <p:cNvSpPr txBox="1"/>
          <p:nvPr/>
        </p:nvSpPr>
        <p:spPr>
          <a:xfrm>
            <a:off x="4917603" y="4489641"/>
            <a:ext cx="2664512" cy="523220"/>
          </a:xfrm>
          <a:prstGeom prst="rect">
            <a:avLst/>
          </a:prstGeom>
          <a:noFill/>
        </p:spPr>
        <p:txBody>
          <a:bodyPr wrap="none" rtlCol="0">
            <a:spAutoFit/>
          </a:bodyPr>
          <a:lstStyle/>
          <a:p>
            <a:r>
              <a:rPr lang="en-US" sz="2800" dirty="0"/>
              <a:t>Milton Bradley?</a:t>
            </a:r>
          </a:p>
        </p:txBody>
      </p:sp>
      <p:sp>
        <p:nvSpPr>
          <p:cNvPr id="13" name="TextBox 12">
            <a:extLst>
              <a:ext uri="{FF2B5EF4-FFF2-40B4-BE49-F238E27FC236}">
                <a16:creationId xmlns:a16="http://schemas.microsoft.com/office/drawing/2014/main" id="{36802AD9-3859-BA4A-9FEC-23A058370E51}"/>
              </a:ext>
            </a:extLst>
          </p:cNvPr>
          <p:cNvSpPr txBox="1"/>
          <p:nvPr/>
        </p:nvSpPr>
        <p:spPr>
          <a:xfrm>
            <a:off x="1848781" y="5518341"/>
            <a:ext cx="4196918" cy="523220"/>
          </a:xfrm>
          <a:prstGeom prst="rect">
            <a:avLst/>
          </a:prstGeom>
          <a:noFill/>
        </p:spPr>
        <p:txBody>
          <a:bodyPr wrap="none" rtlCol="0">
            <a:spAutoFit/>
          </a:bodyPr>
          <a:lstStyle/>
          <a:p>
            <a:r>
              <a:rPr lang="en-US" sz="2800" dirty="0"/>
              <a:t>Special effects designer?</a:t>
            </a:r>
          </a:p>
        </p:txBody>
      </p:sp>
    </p:spTree>
    <p:custDataLst>
      <p:tags r:id="rId1"/>
    </p:custDataLst>
    <p:extLst>
      <p:ext uri="{BB962C8B-B14F-4D97-AF65-F5344CB8AC3E}">
        <p14:creationId xmlns:p14="http://schemas.microsoft.com/office/powerpoint/2010/main" val="1182877416"/>
      </p:ext>
    </p:extLst>
  </p:cSld>
  <p:clrMapOvr>
    <a:masterClrMapping/>
  </p:clrMapOvr>
  <mc:AlternateContent xmlns:mc="http://schemas.openxmlformats.org/markup-compatibility/2006" xmlns:p14="http://schemas.microsoft.com/office/powerpoint/2010/main">
    <mc:Choice Requires="p14">
      <p:transition spd="slow" p14:dur="2000" advTm="21392"/>
    </mc:Choice>
    <mc:Fallback xmlns="">
      <p:transition spd="slow" advTm="21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7E2C00-D39A-EE47-94B3-31D05DBD4C5A}"/>
              </a:ext>
            </a:extLst>
          </p:cNvPr>
          <p:cNvSpPr txBox="1"/>
          <p:nvPr/>
        </p:nvSpPr>
        <p:spPr>
          <a:xfrm>
            <a:off x="541021" y="1621304"/>
            <a:ext cx="782574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Kant and Hegel approach creates the strongest justification for copyright and moral rights</a:t>
            </a:r>
          </a:p>
          <a:p>
            <a:pPr marL="742950" lvl="1" indent="-285750">
              <a:buFont typeface="Arial" panose="020B0604020202020204" pitchFamily="34" charset="0"/>
              <a:buChar char="•"/>
            </a:pPr>
            <a:r>
              <a:rPr lang="en-US" sz="2800" dirty="0"/>
              <a:t>Resonates more strongly in continental Europe</a:t>
            </a:r>
          </a:p>
        </p:txBody>
      </p:sp>
      <p:sp>
        <p:nvSpPr>
          <p:cNvPr id="5" name="Title 4">
            <a:extLst>
              <a:ext uri="{FF2B5EF4-FFF2-40B4-BE49-F238E27FC236}">
                <a16:creationId xmlns:a16="http://schemas.microsoft.com/office/drawing/2014/main" id="{05F322DD-428B-8447-9C23-078F59BB94E6}"/>
              </a:ext>
            </a:extLst>
          </p:cNvPr>
          <p:cNvSpPr>
            <a:spLocks noGrp="1"/>
          </p:cNvSpPr>
          <p:nvPr>
            <p:ph type="title"/>
          </p:nvPr>
        </p:nvSpPr>
        <p:spPr/>
        <p:txBody>
          <a:bodyPr/>
          <a:lstStyle/>
          <a:p>
            <a:r>
              <a:rPr lang="en-US" dirty="0"/>
              <a:t>PERSONALITY-BASED APPROACH</a:t>
            </a:r>
          </a:p>
        </p:txBody>
      </p:sp>
      <p:sp>
        <p:nvSpPr>
          <p:cNvPr id="9" name="TextBox 8">
            <a:extLst>
              <a:ext uri="{FF2B5EF4-FFF2-40B4-BE49-F238E27FC236}">
                <a16:creationId xmlns:a16="http://schemas.microsoft.com/office/drawing/2014/main" id="{0EA309FF-F642-0E45-8C6A-AF83F0860D8E}"/>
              </a:ext>
            </a:extLst>
          </p:cNvPr>
          <p:cNvSpPr txBox="1"/>
          <p:nvPr/>
        </p:nvSpPr>
        <p:spPr>
          <a:xfrm>
            <a:off x="541021" y="3859211"/>
            <a:ext cx="745236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French copyright: moral rights are perpetual, inalienable, and imprescriptible</a:t>
            </a:r>
          </a:p>
        </p:txBody>
      </p:sp>
      <p:sp>
        <p:nvSpPr>
          <p:cNvPr id="10" name="TextBox 9">
            <a:extLst>
              <a:ext uri="{FF2B5EF4-FFF2-40B4-BE49-F238E27FC236}">
                <a16:creationId xmlns:a16="http://schemas.microsoft.com/office/drawing/2014/main" id="{B3522561-8D49-7340-BFCD-E6ACE89BC1DB}"/>
              </a:ext>
            </a:extLst>
          </p:cNvPr>
          <p:cNvSpPr txBox="1"/>
          <p:nvPr/>
        </p:nvSpPr>
        <p:spPr>
          <a:xfrm>
            <a:off x="541021" y="4903029"/>
            <a:ext cx="678942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Britain and Canada have moral rights for authors but there is almost no grounds for this in U.S. copyright law</a:t>
            </a:r>
          </a:p>
        </p:txBody>
      </p:sp>
      <p:pic>
        <p:nvPicPr>
          <p:cNvPr id="4" name="Picture 3">
            <a:extLst>
              <a:ext uri="{FF2B5EF4-FFF2-40B4-BE49-F238E27FC236}">
                <a16:creationId xmlns:a16="http://schemas.microsoft.com/office/drawing/2014/main" id="{1E0E2852-CE2F-654F-A2DF-37C64C51247B}"/>
              </a:ext>
            </a:extLst>
          </p:cNvPr>
          <p:cNvPicPr>
            <a:picLocks noChangeAspect="1"/>
          </p:cNvPicPr>
          <p:nvPr/>
        </p:nvPicPr>
        <p:blipFill>
          <a:blip r:embed="rId4"/>
          <a:stretch>
            <a:fillRect/>
          </a:stretch>
        </p:blipFill>
        <p:spPr>
          <a:xfrm>
            <a:off x="9092821" y="1803057"/>
            <a:ext cx="1566926" cy="1334444"/>
          </a:xfrm>
          <a:prstGeom prst="rect">
            <a:avLst/>
          </a:prstGeom>
        </p:spPr>
      </p:pic>
      <p:pic>
        <p:nvPicPr>
          <p:cNvPr id="13" name="Picture 12">
            <a:extLst>
              <a:ext uri="{FF2B5EF4-FFF2-40B4-BE49-F238E27FC236}">
                <a16:creationId xmlns:a16="http://schemas.microsoft.com/office/drawing/2014/main" id="{6384ED07-4CFF-EB4C-B4C4-0D9514C4CA9C}"/>
              </a:ext>
            </a:extLst>
          </p:cNvPr>
          <p:cNvPicPr>
            <a:picLocks noChangeAspect="1"/>
          </p:cNvPicPr>
          <p:nvPr/>
        </p:nvPicPr>
        <p:blipFill>
          <a:blip r:embed="rId5"/>
          <a:stretch>
            <a:fillRect/>
          </a:stretch>
        </p:blipFill>
        <p:spPr>
          <a:xfrm>
            <a:off x="7993381" y="4503662"/>
            <a:ext cx="3496055" cy="1886434"/>
          </a:xfrm>
          <a:prstGeom prst="rect">
            <a:avLst/>
          </a:prstGeom>
        </p:spPr>
      </p:pic>
    </p:spTree>
    <p:custDataLst>
      <p:tags r:id="rId1"/>
    </p:custDataLst>
    <p:extLst>
      <p:ext uri="{BB962C8B-B14F-4D97-AF65-F5344CB8AC3E}">
        <p14:creationId xmlns:p14="http://schemas.microsoft.com/office/powerpoint/2010/main" val="2806841621"/>
      </p:ext>
    </p:extLst>
  </p:cSld>
  <p:clrMapOvr>
    <a:masterClrMapping/>
  </p:clrMapOvr>
  <mc:AlternateContent xmlns:mc="http://schemas.openxmlformats.org/markup-compatibility/2006" xmlns:p14="http://schemas.microsoft.com/office/powerpoint/2010/main">
    <mc:Choice Requires="p14">
      <p:transition spd="slow" p14:dur="2000" advTm="35511"/>
    </mc:Choice>
    <mc:Fallback xmlns="">
      <p:transition spd="slow" advTm="35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8A0C97-CED4-4B49-83B3-A5CC1FB9F3FD}"/>
              </a:ext>
            </a:extLst>
          </p:cNvPr>
          <p:cNvPicPr>
            <a:picLocks noChangeAspect="1"/>
          </p:cNvPicPr>
          <p:nvPr/>
        </p:nvPicPr>
        <p:blipFill>
          <a:blip r:embed="rId4"/>
          <a:stretch>
            <a:fillRect/>
          </a:stretch>
        </p:blipFill>
        <p:spPr>
          <a:xfrm>
            <a:off x="1244727" y="1743331"/>
            <a:ext cx="9702546" cy="4709285"/>
          </a:xfrm>
          <a:prstGeom prst="rect">
            <a:avLst/>
          </a:prstGeom>
        </p:spPr>
      </p:pic>
      <p:sp>
        <p:nvSpPr>
          <p:cNvPr id="5" name="Title 4">
            <a:extLst>
              <a:ext uri="{FF2B5EF4-FFF2-40B4-BE49-F238E27FC236}">
                <a16:creationId xmlns:a16="http://schemas.microsoft.com/office/drawing/2014/main" id="{E874FF85-1C38-EC46-9A9D-E295E2422F9F}"/>
              </a:ext>
            </a:extLst>
          </p:cNvPr>
          <p:cNvSpPr>
            <a:spLocks noGrp="1"/>
          </p:cNvSpPr>
          <p:nvPr>
            <p:ph type="title"/>
          </p:nvPr>
        </p:nvSpPr>
        <p:spPr/>
        <p:txBody>
          <a:bodyPr/>
          <a:lstStyle/>
          <a:p>
            <a:r>
              <a:rPr lang="en-US" dirty="0"/>
              <a:t>WESTERN IDEOLOGY</a:t>
            </a:r>
          </a:p>
        </p:txBody>
      </p:sp>
      <p:pic>
        <p:nvPicPr>
          <p:cNvPr id="4" name="Picture 3">
            <a:extLst>
              <a:ext uri="{FF2B5EF4-FFF2-40B4-BE49-F238E27FC236}">
                <a16:creationId xmlns:a16="http://schemas.microsoft.com/office/drawing/2014/main" id="{062C2B55-A893-0543-9AAD-A177C2A9740A}"/>
              </a:ext>
            </a:extLst>
          </p:cNvPr>
          <p:cNvPicPr>
            <a:picLocks noChangeAspect="1"/>
          </p:cNvPicPr>
          <p:nvPr/>
        </p:nvPicPr>
        <p:blipFill>
          <a:blip r:embed="rId5"/>
          <a:stretch>
            <a:fillRect/>
          </a:stretch>
        </p:blipFill>
        <p:spPr>
          <a:xfrm>
            <a:off x="1219200" y="1747397"/>
            <a:ext cx="5420202" cy="1910203"/>
          </a:xfrm>
          <a:prstGeom prst="rect">
            <a:avLst/>
          </a:prstGeom>
        </p:spPr>
      </p:pic>
    </p:spTree>
    <p:custDataLst>
      <p:tags r:id="rId1"/>
    </p:custDataLst>
    <p:extLst>
      <p:ext uri="{BB962C8B-B14F-4D97-AF65-F5344CB8AC3E}">
        <p14:creationId xmlns:p14="http://schemas.microsoft.com/office/powerpoint/2010/main" val="2150079671"/>
      </p:ext>
    </p:extLst>
  </p:cSld>
  <p:clrMapOvr>
    <a:masterClrMapping/>
  </p:clrMapOvr>
  <mc:AlternateContent xmlns:mc="http://schemas.openxmlformats.org/markup-compatibility/2006" xmlns:p14="http://schemas.microsoft.com/office/powerpoint/2010/main">
    <mc:Choice Requires="p14">
      <p:transition spd="slow" p14:dur="2000" advTm="12625"/>
    </mc:Choice>
    <mc:Fallback xmlns="">
      <p:transition spd="slow" advTm="126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4BA538-FAF9-6E46-BB46-65C9B967082F}"/>
              </a:ext>
            </a:extLst>
          </p:cNvPr>
          <p:cNvSpPr>
            <a:spLocks noGrp="1"/>
          </p:cNvSpPr>
          <p:nvPr>
            <p:ph type="title"/>
          </p:nvPr>
        </p:nvSpPr>
        <p:spPr/>
        <p:txBody>
          <a:bodyPr/>
          <a:lstStyle/>
          <a:p>
            <a:r>
              <a:rPr lang="en-US" dirty="0"/>
              <a:t>LEARNING OBJECTIVES</a:t>
            </a:r>
          </a:p>
        </p:txBody>
      </p:sp>
      <p:sp>
        <p:nvSpPr>
          <p:cNvPr id="6" name="TextBox 5">
            <a:extLst>
              <a:ext uri="{FF2B5EF4-FFF2-40B4-BE49-F238E27FC236}">
                <a16:creationId xmlns:a16="http://schemas.microsoft.com/office/drawing/2014/main" id="{8F0061CC-14BC-8943-B7AF-AE13DDDD0B32}"/>
              </a:ext>
            </a:extLst>
          </p:cNvPr>
          <p:cNvSpPr txBox="1"/>
          <p:nvPr/>
        </p:nvSpPr>
        <p:spPr>
          <a:xfrm>
            <a:off x="1520894" y="1887583"/>
            <a:ext cx="9360466" cy="2677656"/>
          </a:xfrm>
          <a:prstGeom prst="rect">
            <a:avLst/>
          </a:prstGeom>
          <a:noFill/>
        </p:spPr>
        <p:txBody>
          <a:bodyPr wrap="square" rtlCol="0">
            <a:spAutoFit/>
          </a:bodyPr>
          <a:lstStyle/>
          <a:p>
            <a:r>
              <a:rPr lang="en-US" sz="2800" dirty="0"/>
              <a:t>You should now be able to:</a:t>
            </a:r>
          </a:p>
          <a:p>
            <a:endParaRPr lang="en-US" sz="2800" dirty="0"/>
          </a:p>
          <a:p>
            <a:pPr marL="285750" indent="-285750">
              <a:buFont typeface="Arial" panose="020B0604020202020204" pitchFamily="34" charset="0"/>
              <a:buChar char="•"/>
            </a:pPr>
            <a:r>
              <a:rPr lang="en-US" sz="2800" dirty="0"/>
              <a:t>Summarize the three main theories that serve as the </a:t>
            </a:r>
            <a:r>
              <a:rPr lang="en-US" sz="2800"/>
              <a:t>foundation of </a:t>
            </a:r>
            <a:r>
              <a:rPr lang="en-US" sz="2800" dirty="0"/>
              <a:t>copyright</a:t>
            </a:r>
          </a:p>
          <a:p>
            <a:pPr marL="285750" indent="-285750">
              <a:buFont typeface="Arial" panose="020B0604020202020204" pitchFamily="34" charset="0"/>
              <a:buChar char="•"/>
            </a:pPr>
            <a:r>
              <a:rPr lang="en-US" sz="2800" dirty="0"/>
              <a:t>Describe how these theories have influenced modern copyright concepts</a:t>
            </a:r>
          </a:p>
        </p:txBody>
      </p:sp>
      <p:sp>
        <p:nvSpPr>
          <p:cNvPr id="2" name="TextBox 1">
            <a:extLst>
              <a:ext uri="{FF2B5EF4-FFF2-40B4-BE49-F238E27FC236}">
                <a16:creationId xmlns:a16="http://schemas.microsoft.com/office/drawing/2014/main" id="{8EC64C3E-A318-9E46-BF39-CA00DE68827C}"/>
              </a:ext>
            </a:extLst>
          </p:cNvPr>
          <p:cNvSpPr txBox="1"/>
          <p:nvPr/>
        </p:nvSpPr>
        <p:spPr>
          <a:xfrm>
            <a:off x="5372100" y="8128000"/>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953584930"/>
      </p:ext>
    </p:extLst>
  </p:cSld>
  <p:clrMapOvr>
    <a:masterClrMapping/>
  </p:clrMapOvr>
  <mc:AlternateContent xmlns:mc="http://schemas.openxmlformats.org/markup-compatibility/2006" xmlns:p14="http://schemas.microsoft.com/office/powerpoint/2010/main">
    <mc:Choice Requires="p14">
      <p:transition spd="slow" p14:dur="2000" advTm="10947"/>
    </mc:Choice>
    <mc:Fallback xmlns="">
      <p:transition spd="slow" advTm="109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567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ABA8DF-6CAA-2546-B0F5-E824FC33E653}"/>
              </a:ext>
            </a:extLst>
          </p:cNvPr>
          <p:cNvSpPr>
            <a:spLocks noGrp="1"/>
          </p:cNvSpPr>
          <p:nvPr>
            <p:ph sz="half" idx="1"/>
          </p:nvPr>
        </p:nvSpPr>
        <p:spPr/>
        <p:txBody>
          <a:bodyPr/>
          <a:lstStyle/>
          <a:p>
            <a:pPr marL="373063" indent="-373063">
              <a:buFont typeface="+mj-lt"/>
              <a:buAutoNum type="arabicPeriod"/>
            </a:pPr>
            <a:r>
              <a:rPr lang="en-US" sz="2200" dirty="0">
                <a:solidFill>
                  <a:schemeClr val="tx1"/>
                </a:solidFill>
              </a:rPr>
              <a:t>The natural rights approach to copyright posits </a:t>
            </a:r>
            <a:r>
              <a:rPr lang="en-US" sz="2200" dirty="0" smtClean="0">
                <a:solidFill>
                  <a:schemeClr val="tx1"/>
                </a:solidFill>
              </a:rPr>
              <a:t>that:</a:t>
            </a:r>
          </a:p>
          <a:p>
            <a:pPr marL="809625" lvl="1" indent="-357188">
              <a:spcBef>
                <a:spcPts val="1200"/>
              </a:spcBef>
              <a:buFont typeface="+mj-lt"/>
              <a:buAutoNum type="alphaLcPeriod"/>
            </a:pPr>
            <a:r>
              <a:rPr lang="en-US" sz="2200" b="1" dirty="0" smtClean="0">
                <a:solidFill>
                  <a:srgbClr val="879F3D"/>
                </a:solidFill>
              </a:rPr>
              <a:t>When </a:t>
            </a:r>
            <a:r>
              <a:rPr lang="en-US" sz="2200" b="1" dirty="0" err="1">
                <a:solidFill>
                  <a:srgbClr val="879F3D"/>
                </a:solidFill>
              </a:rPr>
              <a:t>labour</a:t>
            </a:r>
            <a:r>
              <a:rPr lang="en-US" sz="2200" b="1" dirty="0">
                <a:solidFill>
                  <a:srgbClr val="879F3D"/>
                </a:solidFill>
              </a:rPr>
              <a:t> is added to common property, the output should belong to the </a:t>
            </a:r>
            <a:r>
              <a:rPr lang="en-US" sz="2200" b="1" dirty="0" smtClean="0">
                <a:solidFill>
                  <a:srgbClr val="879F3D"/>
                </a:solidFill>
              </a:rPr>
              <a:t>individual</a:t>
            </a:r>
          </a:p>
          <a:p>
            <a:pPr marL="809625" lvl="1" indent="-357188">
              <a:spcBef>
                <a:spcPts val="1200"/>
              </a:spcBef>
              <a:buFont typeface="+mj-lt"/>
              <a:buAutoNum type="alphaLcPeriod"/>
            </a:pPr>
            <a:r>
              <a:rPr lang="en-US" sz="2200" dirty="0" smtClean="0">
                <a:solidFill>
                  <a:schemeClr val="tx1"/>
                </a:solidFill>
              </a:rPr>
              <a:t>John </a:t>
            </a:r>
            <a:r>
              <a:rPr lang="en-US" sz="2200" dirty="0">
                <a:solidFill>
                  <a:schemeClr val="tx1"/>
                </a:solidFill>
              </a:rPr>
              <a:t>Locke invented </a:t>
            </a:r>
            <a:r>
              <a:rPr lang="en-US" sz="2200" dirty="0" smtClean="0">
                <a:solidFill>
                  <a:schemeClr val="tx1"/>
                </a:solidFill>
              </a:rPr>
              <a:t>lightbulbs</a:t>
            </a:r>
          </a:p>
          <a:p>
            <a:pPr marL="809625" lvl="1" indent="-357188">
              <a:spcBef>
                <a:spcPts val="1200"/>
              </a:spcBef>
              <a:buFont typeface="+mj-lt"/>
              <a:buAutoNum type="alphaLcPeriod"/>
            </a:pPr>
            <a:r>
              <a:rPr lang="en-US" sz="2200" dirty="0" smtClean="0">
                <a:solidFill>
                  <a:schemeClr val="tx1"/>
                </a:solidFill>
              </a:rPr>
              <a:t>Copyright </a:t>
            </a:r>
            <a:r>
              <a:rPr lang="en-US" sz="2200" dirty="0">
                <a:solidFill>
                  <a:schemeClr val="tx1"/>
                </a:solidFill>
              </a:rPr>
              <a:t>should do the most good for the most </a:t>
            </a:r>
            <a:r>
              <a:rPr lang="en-US" sz="2200" dirty="0" smtClean="0">
                <a:solidFill>
                  <a:schemeClr val="tx1"/>
                </a:solidFill>
              </a:rPr>
              <a:t>people</a:t>
            </a:r>
          </a:p>
          <a:p>
            <a:pPr marL="809625" lvl="1" indent="-357188">
              <a:spcBef>
                <a:spcPts val="1200"/>
              </a:spcBef>
              <a:buFont typeface="+mj-lt"/>
              <a:buAutoNum type="alphaLcPeriod"/>
            </a:pPr>
            <a:r>
              <a:rPr lang="en-US" sz="2200" dirty="0" smtClean="0">
                <a:solidFill>
                  <a:schemeClr val="tx1"/>
                </a:solidFill>
              </a:rPr>
              <a:t>Creators </a:t>
            </a:r>
            <a:r>
              <a:rPr lang="en-US" sz="2200" dirty="0">
                <a:solidFill>
                  <a:schemeClr val="tx1"/>
                </a:solidFill>
              </a:rPr>
              <a:t>should have control of their invented works forever</a:t>
            </a:r>
          </a:p>
        </p:txBody>
      </p:sp>
      <p:sp>
        <p:nvSpPr>
          <p:cNvPr id="3" name="Content Placeholder 2">
            <a:extLst>
              <a:ext uri="{FF2B5EF4-FFF2-40B4-BE49-F238E27FC236}">
                <a16:creationId xmlns:a16="http://schemas.microsoft.com/office/drawing/2014/main" id="{937F3164-2F4C-674D-904F-CC75BC0EB599}"/>
              </a:ext>
            </a:extLst>
          </p:cNvPr>
          <p:cNvSpPr>
            <a:spLocks noGrp="1"/>
          </p:cNvSpPr>
          <p:nvPr>
            <p:ph sz="half" idx="13"/>
          </p:nvPr>
        </p:nvSpPr>
        <p:spPr/>
        <p:txBody>
          <a:bodyPr/>
          <a:lstStyle/>
          <a:p>
            <a:pPr marL="373063" indent="-373063">
              <a:buFont typeface="+mj-lt"/>
              <a:buAutoNum type="arabicPeriod" startAt="2"/>
            </a:pPr>
            <a:r>
              <a:rPr lang="en-US" sz="2200" dirty="0">
                <a:solidFill>
                  <a:schemeClr val="tx1"/>
                </a:solidFill>
              </a:rPr>
              <a:t>Under Kant and Hegel’s personality-based </a:t>
            </a:r>
            <a:r>
              <a:rPr lang="en-US" sz="2200" dirty="0" smtClean="0">
                <a:solidFill>
                  <a:schemeClr val="tx1"/>
                </a:solidFill>
              </a:rPr>
              <a:t>approach:</a:t>
            </a:r>
          </a:p>
          <a:p>
            <a:pPr marL="809625" lvl="1" indent="-352425">
              <a:spcBef>
                <a:spcPts val="1200"/>
              </a:spcBef>
              <a:buFont typeface="+mj-lt"/>
              <a:buAutoNum type="alphaLcPeriod"/>
            </a:pPr>
            <a:r>
              <a:rPr lang="en-US" sz="2200" dirty="0" smtClean="0">
                <a:solidFill>
                  <a:schemeClr val="tx1"/>
                </a:solidFill>
              </a:rPr>
              <a:t>Creations </a:t>
            </a:r>
            <a:r>
              <a:rPr lang="en-US" sz="2200" dirty="0">
                <a:solidFill>
                  <a:schemeClr val="tx1"/>
                </a:solidFill>
              </a:rPr>
              <a:t>exist for the benefit of everyone and don’t need </a:t>
            </a:r>
            <a:r>
              <a:rPr lang="en-US" sz="2200" dirty="0" smtClean="0">
                <a:solidFill>
                  <a:schemeClr val="tx1"/>
                </a:solidFill>
              </a:rPr>
              <a:t>protection</a:t>
            </a:r>
          </a:p>
          <a:p>
            <a:pPr marL="914400" lvl="1" indent="-457200">
              <a:spcBef>
                <a:spcPts val="1200"/>
              </a:spcBef>
              <a:buFont typeface="+mj-lt"/>
              <a:buAutoNum type="alphaLcPeriod"/>
            </a:pPr>
            <a:r>
              <a:rPr lang="en-US" sz="2200" b="1" dirty="0" smtClean="0">
                <a:solidFill>
                  <a:srgbClr val="879F3D"/>
                </a:solidFill>
              </a:rPr>
              <a:t>Creations </a:t>
            </a:r>
            <a:r>
              <a:rPr lang="en-US" sz="2200" b="1" dirty="0">
                <a:solidFill>
                  <a:srgbClr val="879F3D"/>
                </a:solidFill>
              </a:rPr>
              <a:t>are a manifestation of an individual’s </a:t>
            </a:r>
            <a:r>
              <a:rPr lang="en-US" sz="2200" b="1" dirty="0" smtClean="0">
                <a:solidFill>
                  <a:srgbClr val="879F3D"/>
                </a:solidFill>
              </a:rPr>
              <a:t>personhood</a:t>
            </a:r>
          </a:p>
          <a:p>
            <a:pPr marL="914400" lvl="1" indent="-457200">
              <a:spcBef>
                <a:spcPts val="1200"/>
              </a:spcBef>
              <a:buFont typeface="+mj-lt"/>
              <a:buAutoNum type="alphaLcPeriod"/>
            </a:pPr>
            <a:r>
              <a:rPr lang="en-US" sz="2200" dirty="0" smtClean="0">
                <a:solidFill>
                  <a:schemeClr val="tx1"/>
                </a:solidFill>
              </a:rPr>
              <a:t>Protection </a:t>
            </a:r>
            <a:r>
              <a:rPr lang="en-US" sz="2200" dirty="0">
                <a:solidFill>
                  <a:schemeClr val="tx1"/>
                </a:solidFill>
              </a:rPr>
              <a:t>for creations should only last for 14 </a:t>
            </a:r>
            <a:r>
              <a:rPr lang="en-US" sz="2200" dirty="0" smtClean="0">
                <a:solidFill>
                  <a:schemeClr val="tx1"/>
                </a:solidFill>
              </a:rPr>
              <a:t>years</a:t>
            </a:r>
          </a:p>
          <a:p>
            <a:pPr marL="914400" lvl="1" indent="-457200">
              <a:spcBef>
                <a:spcPts val="1200"/>
              </a:spcBef>
              <a:buFont typeface="+mj-lt"/>
              <a:buAutoNum type="alphaLcPeriod"/>
            </a:pPr>
            <a:r>
              <a:rPr lang="en-US" sz="2200" dirty="0" smtClean="0">
                <a:solidFill>
                  <a:schemeClr val="tx1"/>
                </a:solidFill>
              </a:rPr>
              <a:t>The </a:t>
            </a:r>
            <a:r>
              <a:rPr lang="en-US" sz="2200" dirty="0">
                <a:solidFill>
                  <a:schemeClr val="tx1"/>
                </a:solidFill>
              </a:rPr>
              <a:t>concept of property is totally unimportant</a:t>
            </a:r>
          </a:p>
          <a:p>
            <a:pPr marL="0" indent="0">
              <a:buNone/>
            </a:pPr>
            <a:endParaRPr lang="en-US" dirty="0"/>
          </a:p>
        </p:txBody>
      </p:sp>
      <p:sp>
        <p:nvSpPr>
          <p:cNvPr id="5" name="Title 4">
            <a:extLst>
              <a:ext uri="{FF2B5EF4-FFF2-40B4-BE49-F238E27FC236}">
                <a16:creationId xmlns:a16="http://schemas.microsoft.com/office/drawing/2014/main" id="{AF83434C-CFB4-1E4B-8613-70BB6EF456FE}"/>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045637553"/>
      </p:ext>
    </p:extLst>
  </p:cSld>
  <p:clrMapOvr>
    <a:masterClrMapping/>
  </p:clrMapOvr>
  <mc:AlternateContent xmlns:mc="http://schemas.openxmlformats.org/markup-compatibility/2006" xmlns:p14="http://schemas.microsoft.com/office/powerpoint/2010/main">
    <mc:Choice Requires="p14">
      <p:transition spd="slow" p14:dur="2000" advTm="8338"/>
    </mc:Choice>
    <mc:Fallback xmlns="">
      <p:transition spd="slow" advTm="833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7B2CF434-0371-6249-B0F5-D8D55A8AB994}"/>
              </a:ext>
            </a:extLst>
          </p:cNvPr>
          <p:cNvSpPr>
            <a:spLocks noGrp="1"/>
          </p:cNvSpPr>
          <p:nvPr>
            <p:ph sz="half" idx="1"/>
          </p:nvPr>
        </p:nvSpPr>
        <p:spPr/>
        <p:txBody>
          <a:bodyPr/>
          <a:lstStyle/>
          <a:p>
            <a:pPr marL="357188" indent="-357188">
              <a:buFont typeface="+mj-lt"/>
              <a:buAutoNum type="arabicPeriod" startAt="3"/>
            </a:pPr>
            <a:r>
              <a:rPr lang="en-US" sz="2200" dirty="0">
                <a:solidFill>
                  <a:schemeClr val="tx1"/>
                </a:solidFill>
              </a:rPr>
              <a:t>The idea of moral rights is most strongly connected </a:t>
            </a:r>
            <a:r>
              <a:rPr lang="en-US" sz="2200" dirty="0" smtClean="0">
                <a:solidFill>
                  <a:schemeClr val="tx1"/>
                </a:solidFill>
              </a:rPr>
              <a:t>to:</a:t>
            </a:r>
          </a:p>
          <a:p>
            <a:pPr marL="809625" lvl="1" indent="-357188">
              <a:spcBef>
                <a:spcPts val="1200"/>
              </a:spcBef>
              <a:buFont typeface="+mj-lt"/>
              <a:buAutoNum type="alphaLcPeriod"/>
            </a:pPr>
            <a:r>
              <a:rPr lang="en-US" sz="2200" dirty="0" smtClean="0">
                <a:solidFill>
                  <a:schemeClr val="tx1"/>
                </a:solidFill>
              </a:rPr>
              <a:t>Bentham’s </a:t>
            </a:r>
            <a:r>
              <a:rPr lang="en-US" sz="2200" dirty="0">
                <a:solidFill>
                  <a:schemeClr val="tx1"/>
                </a:solidFill>
              </a:rPr>
              <a:t>utilitarian </a:t>
            </a:r>
            <a:r>
              <a:rPr lang="en-US" sz="2200" dirty="0" smtClean="0">
                <a:solidFill>
                  <a:schemeClr val="tx1"/>
                </a:solidFill>
              </a:rPr>
              <a:t>approach</a:t>
            </a:r>
          </a:p>
          <a:p>
            <a:pPr marL="809625" lvl="1" indent="-357188">
              <a:spcBef>
                <a:spcPts val="1200"/>
              </a:spcBef>
              <a:buFont typeface="+mj-lt"/>
              <a:buAutoNum type="alphaLcPeriod"/>
            </a:pPr>
            <a:r>
              <a:rPr lang="en-US" sz="2200" dirty="0" smtClean="0">
                <a:solidFill>
                  <a:schemeClr val="tx1"/>
                </a:solidFill>
              </a:rPr>
              <a:t>Locke’s </a:t>
            </a:r>
            <a:r>
              <a:rPr lang="en-US" sz="2200" dirty="0">
                <a:solidFill>
                  <a:schemeClr val="tx1"/>
                </a:solidFill>
              </a:rPr>
              <a:t>natural rights </a:t>
            </a:r>
            <a:r>
              <a:rPr lang="en-US" sz="2200" dirty="0" smtClean="0">
                <a:solidFill>
                  <a:schemeClr val="tx1"/>
                </a:solidFill>
              </a:rPr>
              <a:t>approach</a:t>
            </a:r>
          </a:p>
          <a:p>
            <a:pPr marL="809625" lvl="1" indent="-357188">
              <a:spcBef>
                <a:spcPts val="1200"/>
              </a:spcBef>
              <a:buFont typeface="+mj-lt"/>
              <a:buAutoNum type="alphaLcPeriod"/>
            </a:pPr>
            <a:r>
              <a:rPr lang="en-US" sz="2200" b="1" dirty="0" smtClean="0">
                <a:solidFill>
                  <a:srgbClr val="879F3D"/>
                </a:solidFill>
              </a:rPr>
              <a:t>Kant </a:t>
            </a:r>
            <a:r>
              <a:rPr lang="en-US" sz="2200" b="1" dirty="0">
                <a:solidFill>
                  <a:srgbClr val="879F3D"/>
                </a:solidFill>
              </a:rPr>
              <a:t>and Hegel’s personality-based </a:t>
            </a:r>
            <a:r>
              <a:rPr lang="en-US" sz="2200" b="1" dirty="0" smtClean="0">
                <a:solidFill>
                  <a:srgbClr val="879F3D"/>
                </a:solidFill>
              </a:rPr>
              <a:t>approach</a:t>
            </a:r>
          </a:p>
          <a:p>
            <a:pPr marL="809625" lvl="1" indent="-357188">
              <a:spcBef>
                <a:spcPts val="1200"/>
              </a:spcBef>
              <a:buFont typeface="+mj-lt"/>
              <a:buAutoNum type="alphaLcPeriod"/>
            </a:pPr>
            <a:r>
              <a:rPr lang="en-US" sz="2200" dirty="0" smtClean="0">
                <a:solidFill>
                  <a:schemeClr val="tx1"/>
                </a:solidFill>
              </a:rPr>
              <a:t>Rousseau’s </a:t>
            </a:r>
            <a:r>
              <a:rPr lang="en-US" sz="2200" dirty="0">
                <a:solidFill>
                  <a:schemeClr val="tx1"/>
                </a:solidFill>
              </a:rPr>
              <a:t>social contract approach</a:t>
            </a:r>
          </a:p>
        </p:txBody>
      </p:sp>
      <p:sp>
        <p:nvSpPr>
          <p:cNvPr id="7" name="Content Placeholder 2">
            <a:extLst>
              <a:ext uri="{FF2B5EF4-FFF2-40B4-BE49-F238E27FC236}">
                <a16:creationId xmlns:a16="http://schemas.microsoft.com/office/drawing/2014/main" id="{C093B51F-3822-FD44-B41D-F223A8B0A5E8}"/>
              </a:ext>
            </a:extLst>
          </p:cNvPr>
          <p:cNvSpPr>
            <a:spLocks noGrp="1"/>
          </p:cNvSpPr>
          <p:nvPr>
            <p:ph sz="half" idx="13"/>
          </p:nvPr>
        </p:nvSpPr>
        <p:spPr/>
        <p:txBody>
          <a:bodyPr/>
          <a:lstStyle/>
          <a:p>
            <a:pPr marL="373063" indent="-373063">
              <a:buFont typeface="+mj-lt"/>
              <a:buAutoNum type="arabicPeriod" startAt="4"/>
            </a:pPr>
            <a:r>
              <a:rPr lang="en-US" sz="2200" dirty="0">
                <a:solidFill>
                  <a:schemeClr val="tx1"/>
                </a:solidFill>
              </a:rPr>
              <a:t>Which philosopher would argue that copyright ownership should be </a:t>
            </a:r>
            <a:r>
              <a:rPr lang="en-US" sz="2200" dirty="0" smtClean="0">
                <a:solidFill>
                  <a:schemeClr val="tx1"/>
                </a:solidFill>
              </a:rPr>
              <a:t>perpetual?</a:t>
            </a:r>
          </a:p>
          <a:p>
            <a:pPr marL="809625" lvl="1" indent="-357188">
              <a:spcBef>
                <a:spcPts val="1200"/>
              </a:spcBef>
              <a:buFont typeface="+mj-lt"/>
              <a:buAutoNum type="alphaLcPeriod"/>
            </a:pPr>
            <a:r>
              <a:rPr lang="en-US" sz="2200" dirty="0" smtClean="0">
                <a:solidFill>
                  <a:schemeClr val="tx1"/>
                </a:solidFill>
              </a:rPr>
              <a:t>Locke</a:t>
            </a:r>
          </a:p>
          <a:p>
            <a:pPr marL="809625" lvl="1" indent="-357188">
              <a:spcBef>
                <a:spcPts val="1200"/>
              </a:spcBef>
              <a:buFont typeface="+mj-lt"/>
              <a:buAutoNum type="alphaLcPeriod"/>
            </a:pPr>
            <a:r>
              <a:rPr lang="en-US" sz="2200" dirty="0" smtClean="0">
                <a:solidFill>
                  <a:schemeClr val="tx1"/>
                </a:solidFill>
              </a:rPr>
              <a:t>Bentham</a:t>
            </a:r>
          </a:p>
          <a:p>
            <a:pPr marL="809625" lvl="1" indent="-352425">
              <a:spcBef>
                <a:spcPts val="1200"/>
              </a:spcBef>
              <a:buFont typeface="+mj-lt"/>
              <a:buAutoNum type="alphaLcPeriod"/>
            </a:pPr>
            <a:r>
              <a:rPr lang="en-US" sz="2200" dirty="0" smtClean="0">
                <a:solidFill>
                  <a:schemeClr val="tx1"/>
                </a:solidFill>
              </a:rPr>
              <a:t>Kant</a:t>
            </a:r>
          </a:p>
          <a:p>
            <a:pPr marL="809625" lvl="1" indent="-357188">
              <a:spcBef>
                <a:spcPts val="1200"/>
              </a:spcBef>
              <a:buFont typeface="+mj-lt"/>
              <a:buAutoNum type="alphaLcPeriod"/>
            </a:pPr>
            <a:r>
              <a:rPr lang="en-US" sz="2200" b="1" dirty="0" smtClean="0">
                <a:solidFill>
                  <a:srgbClr val="879F3D"/>
                </a:solidFill>
              </a:rPr>
              <a:t>Hegel</a:t>
            </a:r>
            <a:endParaRPr lang="en-US" sz="2200" b="1" dirty="0">
              <a:solidFill>
                <a:srgbClr val="879F3D"/>
              </a:solidFill>
            </a:endParaRPr>
          </a:p>
        </p:txBody>
      </p:sp>
      <p:sp>
        <p:nvSpPr>
          <p:cNvPr id="5" name="Title 4">
            <a:extLst>
              <a:ext uri="{FF2B5EF4-FFF2-40B4-BE49-F238E27FC236}">
                <a16:creationId xmlns:a16="http://schemas.microsoft.com/office/drawing/2014/main" id="{936A3E77-7963-5F48-A6A3-CD245AB9B119}"/>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079690606"/>
      </p:ext>
    </p:extLst>
  </p:cSld>
  <p:clrMapOvr>
    <a:masterClrMapping/>
  </p:clrMapOvr>
  <mc:AlternateContent xmlns:mc="http://schemas.openxmlformats.org/markup-compatibility/2006" xmlns:p14="http://schemas.microsoft.com/office/powerpoint/2010/main">
    <mc:Choice Requires="p14">
      <p:transition spd="slow" p14:dur="2000" advTm="6760"/>
    </mc:Choice>
    <mc:Fallback xmlns="">
      <p:transition spd="slow" advTm="676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ining Tools">
            <a:extLst>
              <a:ext uri="{FF2B5EF4-FFF2-40B4-BE49-F238E27FC236}">
                <a16:creationId xmlns:a16="http://schemas.microsoft.com/office/drawing/2014/main" id="{115A7167-28E0-AA4D-B9BF-4A9486ABD338}"/>
              </a:ext>
            </a:extLst>
          </p:cNvPr>
          <p:cNvPicPr>
            <a:picLocks noGrp="1" noChangeAspect="1"/>
          </p:cNvPicPr>
          <p:nvPr>
            <p:ph sz="half" idx="1"/>
          </p:nvPr>
        </p:nvPicPr>
        <p:blipFill>
          <a:blip r:embed="rId4">
            <a:extLst>
              <a:ext uri="{96DAC541-7B7A-43D3-8B79-37D633B846F1}">
                <asvg:svgBlip xmlns:asvg="http://schemas.microsoft.com/office/drawing/2016/SVG/main" xmlns="" r:embed="rId5"/>
              </a:ext>
            </a:extLst>
          </a:blip>
          <a:stretch>
            <a:fillRect/>
          </a:stretch>
        </p:blipFill>
        <p:spPr>
          <a:xfrm>
            <a:off x="1454025" y="1932941"/>
            <a:ext cx="1935015" cy="1935015"/>
          </a:xfrm>
        </p:spPr>
      </p:pic>
      <p:sp>
        <p:nvSpPr>
          <p:cNvPr id="6" name="Title 1">
            <a:extLst>
              <a:ext uri="{FF2B5EF4-FFF2-40B4-BE49-F238E27FC236}">
                <a16:creationId xmlns:a16="http://schemas.microsoft.com/office/drawing/2014/main" id="{4CA28446-0D29-7045-8C50-B8C4725B8C78}"/>
              </a:ext>
            </a:extLst>
          </p:cNvPr>
          <p:cNvSpPr>
            <a:spLocks noGrp="1"/>
          </p:cNvSpPr>
          <p:nvPr>
            <p:ph type="title"/>
          </p:nvPr>
        </p:nvSpPr>
        <p:spPr>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THREE APPROACHES</a:t>
            </a:r>
          </a:p>
        </p:txBody>
      </p:sp>
      <p:pic>
        <p:nvPicPr>
          <p:cNvPr id="9" name="Graphic 8" descr="Deciduous tree">
            <a:extLst>
              <a:ext uri="{FF2B5EF4-FFF2-40B4-BE49-F238E27FC236}">
                <a16:creationId xmlns:a16="http://schemas.microsoft.com/office/drawing/2014/main" id="{EA893090-3ED6-F642-8EBB-CCD625D958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216317" y="4188621"/>
            <a:ext cx="1826141" cy="1826141"/>
          </a:xfrm>
          <a:prstGeom prst="rect">
            <a:avLst/>
          </a:prstGeom>
        </p:spPr>
      </p:pic>
      <p:pic>
        <p:nvPicPr>
          <p:cNvPr id="15" name="Picture 14">
            <a:extLst>
              <a:ext uri="{FF2B5EF4-FFF2-40B4-BE49-F238E27FC236}">
                <a16:creationId xmlns:a16="http://schemas.microsoft.com/office/drawing/2014/main" id="{70FB4B07-D7C3-9743-8A86-57D2EC11683F}"/>
              </a:ext>
            </a:extLst>
          </p:cNvPr>
          <p:cNvPicPr>
            <a:picLocks noChangeAspect="1"/>
          </p:cNvPicPr>
          <p:nvPr/>
        </p:nvPicPr>
        <p:blipFill>
          <a:blip r:embed="rId8"/>
          <a:stretch>
            <a:fillRect/>
          </a:stretch>
        </p:blipFill>
        <p:spPr>
          <a:xfrm>
            <a:off x="4963179" y="3867956"/>
            <a:ext cx="2226679" cy="2575163"/>
          </a:xfrm>
          <a:prstGeom prst="rect">
            <a:avLst/>
          </a:prstGeom>
        </p:spPr>
      </p:pic>
      <p:sp>
        <p:nvSpPr>
          <p:cNvPr id="20" name="TextBox 19">
            <a:extLst>
              <a:ext uri="{FF2B5EF4-FFF2-40B4-BE49-F238E27FC236}">
                <a16:creationId xmlns:a16="http://schemas.microsoft.com/office/drawing/2014/main" id="{4FA8A449-DFCC-1140-AEA9-86C479B04294}"/>
              </a:ext>
            </a:extLst>
          </p:cNvPr>
          <p:cNvSpPr txBox="1"/>
          <p:nvPr/>
        </p:nvSpPr>
        <p:spPr>
          <a:xfrm>
            <a:off x="1383145" y="4608672"/>
            <a:ext cx="1928733" cy="369332"/>
          </a:xfrm>
          <a:prstGeom prst="rect">
            <a:avLst/>
          </a:prstGeom>
          <a:noFill/>
        </p:spPr>
        <p:txBody>
          <a:bodyPr wrap="none" rtlCol="0">
            <a:spAutoFit/>
          </a:bodyPr>
          <a:lstStyle/>
          <a:p>
            <a:r>
              <a:rPr lang="en-US" dirty="0"/>
              <a:t>Jeremy Bentham</a:t>
            </a:r>
          </a:p>
        </p:txBody>
      </p:sp>
      <p:sp>
        <p:nvSpPr>
          <p:cNvPr id="21" name="TextBox 20">
            <a:extLst>
              <a:ext uri="{FF2B5EF4-FFF2-40B4-BE49-F238E27FC236}">
                <a16:creationId xmlns:a16="http://schemas.microsoft.com/office/drawing/2014/main" id="{0B9058A0-99B5-AC47-8F46-8D5E496970EC}"/>
              </a:ext>
            </a:extLst>
          </p:cNvPr>
          <p:cNvSpPr txBox="1"/>
          <p:nvPr/>
        </p:nvSpPr>
        <p:spPr>
          <a:xfrm>
            <a:off x="5394281" y="3429000"/>
            <a:ext cx="1364476" cy="369332"/>
          </a:xfrm>
          <a:prstGeom prst="rect">
            <a:avLst/>
          </a:prstGeom>
          <a:noFill/>
        </p:spPr>
        <p:txBody>
          <a:bodyPr wrap="none" rtlCol="0">
            <a:spAutoFit/>
          </a:bodyPr>
          <a:lstStyle/>
          <a:p>
            <a:r>
              <a:rPr lang="en-US" dirty="0"/>
              <a:t>John Locke</a:t>
            </a:r>
          </a:p>
        </p:txBody>
      </p:sp>
      <p:sp>
        <p:nvSpPr>
          <p:cNvPr id="22" name="TextBox 21">
            <a:extLst>
              <a:ext uri="{FF2B5EF4-FFF2-40B4-BE49-F238E27FC236}">
                <a16:creationId xmlns:a16="http://schemas.microsoft.com/office/drawing/2014/main" id="{339B27E4-980A-544C-8098-5AF0EEA319EE}"/>
              </a:ext>
            </a:extLst>
          </p:cNvPr>
          <p:cNvSpPr txBox="1"/>
          <p:nvPr/>
        </p:nvSpPr>
        <p:spPr>
          <a:xfrm>
            <a:off x="7833279" y="4608672"/>
            <a:ext cx="1736373" cy="369332"/>
          </a:xfrm>
          <a:prstGeom prst="rect">
            <a:avLst/>
          </a:prstGeom>
          <a:noFill/>
        </p:spPr>
        <p:txBody>
          <a:bodyPr wrap="none" rtlCol="0">
            <a:spAutoFit/>
          </a:bodyPr>
          <a:lstStyle/>
          <a:p>
            <a:r>
              <a:rPr lang="en-US" dirty="0"/>
              <a:t>Immanuel Kant</a:t>
            </a:r>
          </a:p>
        </p:txBody>
      </p:sp>
      <p:sp>
        <p:nvSpPr>
          <p:cNvPr id="23" name="TextBox 22">
            <a:extLst>
              <a:ext uri="{FF2B5EF4-FFF2-40B4-BE49-F238E27FC236}">
                <a16:creationId xmlns:a16="http://schemas.microsoft.com/office/drawing/2014/main" id="{952E453D-2A5C-4B4E-A45F-27A5D39CCB23}"/>
              </a:ext>
            </a:extLst>
          </p:cNvPr>
          <p:cNvSpPr txBox="1"/>
          <p:nvPr/>
        </p:nvSpPr>
        <p:spPr>
          <a:xfrm>
            <a:off x="9739049" y="4608672"/>
            <a:ext cx="1915909" cy="369332"/>
          </a:xfrm>
          <a:prstGeom prst="rect">
            <a:avLst/>
          </a:prstGeom>
          <a:noFill/>
        </p:spPr>
        <p:txBody>
          <a:bodyPr wrap="none" rtlCol="0">
            <a:spAutoFit/>
          </a:bodyPr>
          <a:lstStyle/>
          <a:p>
            <a:r>
              <a:rPr lang="en-US" dirty="0"/>
              <a:t>Georg WF Hegel</a:t>
            </a:r>
          </a:p>
        </p:txBody>
      </p:sp>
      <p:pic>
        <p:nvPicPr>
          <p:cNvPr id="4" name="Graphic 3">
            <a:extLst>
              <a:ext uri="{FF2B5EF4-FFF2-40B4-BE49-F238E27FC236}">
                <a16:creationId xmlns:a16="http://schemas.microsoft.com/office/drawing/2014/main" id="{EFE74154-6642-CC4E-AAF0-78301AD91B3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913333" y="2149522"/>
            <a:ext cx="1692870" cy="2142000"/>
          </a:xfrm>
          <a:prstGeom prst="rect">
            <a:avLst/>
          </a:prstGeom>
        </p:spPr>
      </p:pic>
      <p:pic>
        <p:nvPicPr>
          <p:cNvPr id="13" name="Picture 12">
            <a:extLst>
              <a:ext uri="{FF2B5EF4-FFF2-40B4-BE49-F238E27FC236}">
                <a16:creationId xmlns:a16="http://schemas.microsoft.com/office/drawing/2014/main" id="{7773295C-FDA2-C249-BD28-3EE98BC37BA6}"/>
              </a:ext>
            </a:extLst>
          </p:cNvPr>
          <p:cNvPicPr>
            <a:picLocks noChangeAspect="1"/>
          </p:cNvPicPr>
          <p:nvPr/>
        </p:nvPicPr>
        <p:blipFill>
          <a:blip r:embed="rId11"/>
          <a:stretch>
            <a:fillRect/>
          </a:stretch>
        </p:blipFill>
        <p:spPr>
          <a:xfrm>
            <a:off x="1440173" y="1932941"/>
            <a:ext cx="1895999" cy="2575163"/>
          </a:xfrm>
          <a:prstGeom prst="rect">
            <a:avLst/>
          </a:prstGeom>
        </p:spPr>
      </p:pic>
      <p:pic>
        <p:nvPicPr>
          <p:cNvPr id="17" name="Picture 16">
            <a:extLst>
              <a:ext uri="{FF2B5EF4-FFF2-40B4-BE49-F238E27FC236}">
                <a16:creationId xmlns:a16="http://schemas.microsoft.com/office/drawing/2014/main" id="{9FD274D6-BF14-6343-BD19-EC649B82C2C3}"/>
              </a:ext>
            </a:extLst>
          </p:cNvPr>
          <p:cNvPicPr>
            <a:picLocks noChangeAspect="1"/>
          </p:cNvPicPr>
          <p:nvPr/>
        </p:nvPicPr>
        <p:blipFill>
          <a:blip r:embed="rId12"/>
          <a:stretch>
            <a:fillRect/>
          </a:stretch>
        </p:blipFill>
        <p:spPr>
          <a:xfrm>
            <a:off x="7813099" y="1849708"/>
            <a:ext cx="1846321" cy="2658396"/>
          </a:xfrm>
          <a:prstGeom prst="rect">
            <a:avLst/>
          </a:prstGeom>
        </p:spPr>
      </p:pic>
      <p:pic>
        <p:nvPicPr>
          <p:cNvPr id="19" name="Picture 18">
            <a:extLst>
              <a:ext uri="{FF2B5EF4-FFF2-40B4-BE49-F238E27FC236}">
                <a16:creationId xmlns:a16="http://schemas.microsoft.com/office/drawing/2014/main" id="{FE2A5FD5-EC22-4241-970F-501951E78DC3}"/>
              </a:ext>
            </a:extLst>
          </p:cNvPr>
          <p:cNvPicPr>
            <a:picLocks noChangeAspect="1"/>
          </p:cNvPicPr>
          <p:nvPr/>
        </p:nvPicPr>
        <p:blipFill>
          <a:blip r:embed="rId13"/>
          <a:stretch>
            <a:fillRect/>
          </a:stretch>
        </p:blipFill>
        <p:spPr>
          <a:xfrm>
            <a:off x="9646953" y="1850856"/>
            <a:ext cx="2100103" cy="2657248"/>
          </a:xfrm>
          <a:prstGeom prst="rect">
            <a:avLst/>
          </a:prstGeom>
        </p:spPr>
      </p:pic>
    </p:spTree>
    <p:custDataLst>
      <p:tags r:id="rId1"/>
    </p:custDataLst>
    <p:extLst>
      <p:ext uri="{BB962C8B-B14F-4D97-AF65-F5344CB8AC3E}">
        <p14:creationId xmlns:p14="http://schemas.microsoft.com/office/powerpoint/2010/main" val="1540596572"/>
      </p:ext>
    </p:extLst>
  </p:cSld>
  <p:clrMapOvr>
    <a:masterClrMapping/>
  </p:clrMapOvr>
  <mc:AlternateContent xmlns:mc="http://schemas.openxmlformats.org/markup-compatibility/2006" xmlns:p14="http://schemas.microsoft.com/office/powerpoint/2010/main">
    <mc:Choice Requires="p14">
      <p:transition spd="slow" p14:dur="2000" advTm="31294"/>
    </mc:Choice>
    <mc:Fallback xmlns="">
      <p:transition spd="slow" advTm="312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290">
                                          <p:stCondLst>
                                            <p:cond delay="0"/>
                                          </p:stCondLst>
                                        </p:cTn>
                                        <p:tgtEl>
                                          <p:spTgt spid="13"/>
                                        </p:tgtEl>
                                      </p:cBhvr>
                                    </p:animEffect>
                                    <p:anim calcmode="lin" valueType="num">
                                      <p:cBhvr>
                                        <p:cTn id="29"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34" dur="13">
                                          <p:stCondLst>
                                            <p:cond delay="325"/>
                                          </p:stCondLst>
                                        </p:cTn>
                                        <p:tgtEl>
                                          <p:spTgt spid="13"/>
                                        </p:tgtEl>
                                      </p:cBhvr>
                                      <p:to x="100000" y="60000"/>
                                    </p:animScale>
                                    <p:animScale>
                                      <p:cBhvr>
                                        <p:cTn id="35" dur="83" decel="50000">
                                          <p:stCondLst>
                                            <p:cond delay="338"/>
                                          </p:stCondLst>
                                        </p:cTn>
                                        <p:tgtEl>
                                          <p:spTgt spid="13"/>
                                        </p:tgtEl>
                                      </p:cBhvr>
                                      <p:to x="100000" y="100000"/>
                                    </p:animScale>
                                    <p:animScale>
                                      <p:cBhvr>
                                        <p:cTn id="36" dur="13">
                                          <p:stCondLst>
                                            <p:cond delay="656"/>
                                          </p:stCondLst>
                                        </p:cTn>
                                        <p:tgtEl>
                                          <p:spTgt spid="13"/>
                                        </p:tgtEl>
                                      </p:cBhvr>
                                      <p:to x="100000" y="80000"/>
                                    </p:animScale>
                                    <p:animScale>
                                      <p:cBhvr>
                                        <p:cTn id="37" dur="83" decel="50000">
                                          <p:stCondLst>
                                            <p:cond delay="669"/>
                                          </p:stCondLst>
                                        </p:cTn>
                                        <p:tgtEl>
                                          <p:spTgt spid="13"/>
                                        </p:tgtEl>
                                      </p:cBhvr>
                                      <p:to x="100000" y="100000"/>
                                    </p:animScale>
                                    <p:animScale>
                                      <p:cBhvr>
                                        <p:cTn id="38" dur="13">
                                          <p:stCondLst>
                                            <p:cond delay="821"/>
                                          </p:stCondLst>
                                        </p:cTn>
                                        <p:tgtEl>
                                          <p:spTgt spid="13"/>
                                        </p:tgtEl>
                                      </p:cBhvr>
                                      <p:to x="100000" y="90000"/>
                                    </p:animScale>
                                    <p:animScale>
                                      <p:cBhvr>
                                        <p:cTn id="39" dur="83" decel="50000">
                                          <p:stCondLst>
                                            <p:cond delay="834"/>
                                          </p:stCondLst>
                                        </p:cTn>
                                        <p:tgtEl>
                                          <p:spTgt spid="13"/>
                                        </p:tgtEl>
                                      </p:cBhvr>
                                      <p:to x="100000" y="100000"/>
                                    </p:animScale>
                                    <p:animScale>
                                      <p:cBhvr>
                                        <p:cTn id="40" dur="13">
                                          <p:stCondLst>
                                            <p:cond delay="904"/>
                                          </p:stCondLst>
                                        </p:cTn>
                                        <p:tgtEl>
                                          <p:spTgt spid="13"/>
                                        </p:tgtEl>
                                      </p:cBhvr>
                                      <p:to x="100000" y="95000"/>
                                    </p:animScale>
                                    <p:animScale>
                                      <p:cBhvr>
                                        <p:cTn id="41" dur="83" decel="50000">
                                          <p:stCondLst>
                                            <p:cond delay="917"/>
                                          </p:stCondLst>
                                        </p:cTn>
                                        <p:tgtEl>
                                          <p:spTgt spid="13"/>
                                        </p:tgtEl>
                                      </p:cBhvr>
                                      <p:to x="100000" y="100000"/>
                                    </p:animScale>
                                  </p:childTnLst>
                                </p:cTn>
                              </p:par>
                            </p:childTnLst>
                          </p:cTn>
                        </p:par>
                        <p:par>
                          <p:cTn id="42" fill="hold">
                            <p:stCondLst>
                              <p:cond delay="1000"/>
                            </p:stCondLst>
                            <p:childTnLst>
                              <p:par>
                                <p:cTn id="43" presetID="9"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290">
                                          <p:stCondLst>
                                            <p:cond delay="0"/>
                                          </p:stCondLst>
                                        </p:cTn>
                                        <p:tgtEl>
                                          <p:spTgt spid="15"/>
                                        </p:tgtEl>
                                      </p:cBhvr>
                                    </p:animEffect>
                                    <p:anim calcmode="lin" valueType="num">
                                      <p:cBhvr>
                                        <p:cTn id="51"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54"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55"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56" dur="13">
                                          <p:stCondLst>
                                            <p:cond delay="325"/>
                                          </p:stCondLst>
                                        </p:cTn>
                                        <p:tgtEl>
                                          <p:spTgt spid="15"/>
                                        </p:tgtEl>
                                      </p:cBhvr>
                                      <p:to x="100000" y="60000"/>
                                    </p:animScale>
                                    <p:animScale>
                                      <p:cBhvr>
                                        <p:cTn id="57" dur="83" decel="50000">
                                          <p:stCondLst>
                                            <p:cond delay="338"/>
                                          </p:stCondLst>
                                        </p:cTn>
                                        <p:tgtEl>
                                          <p:spTgt spid="15"/>
                                        </p:tgtEl>
                                      </p:cBhvr>
                                      <p:to x="100000" y="100000"/>
                                    </p:animScale>
                                    <p:animScale>
                                      <p:cBhvr>
                                        <p:cTn id="58" dur="13">
                                          <p:stCondLst>
                                            <p:cond delay="656"/>
                                          </p:stCondLst>
                                        </p:cTn>
                                        <p:tgtEl>
                                          <p:spTgt spid="15"/>
                                        </p:tgtEl>
                                      </p:cBhvr>
                                      <p:to x="100000" y="80000"/>
                                    </p:animScale>
                                    <p:animScale>
                                      <p:cBhvr>
                                        <p:cTn id="59" dur="83" decel="50000">
                                          <p:stCondLst>
                                            <p:cond delay="669"/>
                                          </p:stCondLst>
                                        </p:cTn>
                                        <p:tgtEl>
                                          <p:spTgt spid="15"/>
                                        </p:tgtEl>
                                      </p:cBhvr>
                                      <p:to x="100000" y="100000"/>
                                    </p:animScale>
                                    <p:animScale>
                                      <p:cBhvr>
                                        <p:cTn id="60" dur="13">
                                          <p:stCondLst>
                                            <p:cond delay="821"/>
                                          </p:stCondLst>
                                        </p:cTn>
                                        <p:tgtEl>
                                          <p:spTgt spid="15"/>
                                        </p:tgtEl>
                                      </p:cBhvr>
                                      <p:to x="100000" y="90000"/>
                                    </p:animScale>
                                    <p:animScale>
                                      <p:cBhvr>
                                        <p:cTn id="61" dur="83" decel="50000">
                                          <p:stCondLst>
                                            <p:cond delay="834"/>
                                          </p:stCondLst>
                                        </p:cTn>
                                        <p:tgtEl>
                                          <p:spTgt spid="15"/>
                                        </p:tgtEl>
                                      </p:cBhvr>
                                      <p:to x="100000" y="100000"/>
                                    </p:animScale>
                                    <p:animScale>
                                      <p:cBhvr>
                                        <p:cTn id="62" dur="13">
                                          <p:stCondLst>
                                            <p:cond delay="904"/>
                                          </p:stCondLst>
                                        </p:cTn>
                                        <p:tgtEl>
                                          <p:spTgt spid="15"/>
                                        </p:tgtEl>
                                      </p:cBhvr>
                                      <p:to x="100000" y="95000"/>
                                    </p:animScale>
                                    <p:animScale>
                                      <p:cBhvr>
                                        <p:cTn id="63" dur="83" decel="50000">
                                          <p:stCondLst>
                                            <p:cond delay="917"/>
                                          </p:stCondLst>
                                        </p:cTn>
                                        <p:tgtEl>
                                          <p:spTgt spid="15"/>
                                        </p:tgtEl>
                                      </p:cBhvr>
                                      <p:to x="100000" y="100000"/>
                                    </p:animScale>
                                  </p:childTnLst>
                                </p:cTn>
                              </p:par>
                            </p:childTnLst>
                          </p:cTn>
                        </p:par>
                        <p:par>
                          <p:cTn id="64" fill="hold">
                            <p:stCondLst>
                              <p:cond delay="1000"/>
                            </p:stCondLst>
                            <p:childTnLst>
                              <p:par>
                                <p:cTn id="65" presetID="9"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dissolv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290">
                                          <p:stCondLst>
                                            <p:cond delay="0"/>
                                          </p:stCondLst>
                                        </p:cTn>
                                        <p:tgtEl>
                                          <p:spTgt spid="17"/>
                                        </p:tgtEl>
                                      </p:cBhvr>
                                    </p:animEffect>
                                    <p:anim calcmode="lin" valueType="num">
                                      <p:cBhvr>
                                        <p:cTn id="73"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4"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5"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76"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77"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78" dur="13">
                                          <p:stCondLst>
                                            <p:cond delay="325"/>
                                          </p:stCondLst>
                                        </p:cTn>
                                        <p:tgtEl>
                                          <p:spTgt spid="17"/>
                                        </p:tgtEl>
                                      </p:cBhvr>
                                      <p:to x="100000" y="60000"/>
                                    </p:animScale>
                                    <p:animScale>
                                      <p:cBhvr>
                                        <p:cTn id="79" dur="83" decel="50000">
                                          <p:stCondLst>
                                            <p:cond delay="338"/>
                                          </p:stCondLst>
                                        </p:cTn>
                                        <p:tgtEl>
                                          <p:spTgt spid="17"/>
                                        </p:tgtEl>
                                      </p:cBhvr>
                                      <p:to x="100000" y="100000"/>
                                    </p:animScale>
                                    <p:animScale>
                                      <p:cBhvr>
                                        <p:cTn id="80" dur="13">
                                          <p:stCondLst>
                                            <p:cond delay="656"/>
                                          </p:stCondLst>
                                        </p:cTn>
                                        <p:tgtEl>
                                          <p:spTgt spid="17"/>
                                        </p:tgtEl>
                                      </p:cBhvr>
                                      <p:to x="100000" y="80000"/>
                                    </p:animScale>
                                    <p:animScale>
                                      <p:cBhvr>
                                        <p:cTn id="81" dur="83" decel="50000">
                                          <p:stCondLst>
                                            <p:cond delay="669"/>
                                          </p:stCondLst>
                                        </p:cTn>
                                        <p:tgtEl>
                                          <p:spTgt spid="17"/>
                                        </p:tgtEl>
                                      </p:cBhvr>
                                      <p:to x="100000" y="100000"/>
                                    </p:animScale>
                                    <p:animScale>
                                      <p:cBhvr>
                                        <p:cTn id="82" dur="13">
                                          <p:stCondLst>
                                            <p:cond delay="821"/>
                                          </p:stCondLst>
                                        </p:cTn>
                                        <p:tgtEl>
                                          <p:spTgt spid="17"/>
                                        </p:tgtEl>
                                      </p:cBhvr>
                                      <p:to x="100000" y="90000"/>
                                    </p:animScale>
                                    <p:animScale>
                                      <p:cBhvr>
                                        <p:cTn id="83" dur="83" decel="50000">
                                          <p:stCondLst>
                                            <p:cond delay="834"/>
                                          </p:stCondLst>
                                        </p:cTn>
                                        <p:tgtEl>
                                          <p:spTgt spid="17"/>
                                        </p:tgtEl>
                                      </p:cBhvr>
                                      <p:to x="100000" y="100000"/>
                                    </p:animScale>
                                    <p:animScale>
                                      <p:cBhvr>
                                        <p:cTn id="84" dur="13">
                                          <p:stCondLst>
                                            <p:cond delay="904"/>
                                          </p:stCondLst>
                                        </p:cTn>
                                        <p:tgtEl>
                                          <p:spTgt spid="17"/>
                                        </p:tgtEl>
                                      </p:cBhvr>
                                      <p:to x="100000" y="95000"/>
                                    </p:animScale>
                                    <p:animScale>
                                      <p:cBhvr>
                                        <p:cTn id="85" dur="83" decel="50000">
                                          <p:stCondLst>
                                            <p:cond delay="917"/>
                                          </p:stCondLst>
                                        </p:cTn>
                                        <p:tgtEl>
                                          <p:spTgt spid="17"/>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down)">
                                      <p:cBhvr>
                                        <p:cTn id="88" dur="290">
                                          <p:stCondLst>
                                            <p:cond delay="0"/>
                                          </p:stCondLst>
                                        </p:cTn>
                                        <p:tgtEl>
                                          <p:spTgt spid="19"/>
                                        </p:tgtEl>
                                      </p:cBhvr>
                                    </p:animEffect>
                                    <p:anim calcmode="lin" valueType="num">
                                      <p:cBhvr>
                                        <p:cTn id="89"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0"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1"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92"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93"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94" dur="13">
                                          <p:stCondLst>
                                            <p:cond delay="325"/>
                                          </p:stCondLst>
                                        </p:cTn>
                                        <p:tgtEl>
                                          <p:spTgt spid="19"/>
                                        </p:tgtEl>
                                      </p:cBhvr>
                                      <p:to x="100000" y="60000"/>
                                    </p:animScale>
                                    <p:animScale>
                                      <p:cBhvr>
                                        <p:cTn id="95" dur="83" decel="50000">
                                          <p:stCondLst>
                                            <p:cond delay="338"/>
                                          </p:stCondLst>
                                        </p:cTn>
                                        <p:tgtEl>
                                          <p:spTgt spid="19"/>
                                        </p:tgtEl>
                                      </p:cBhvr>
                                      <p:to x="100000" y="100000"/>
                                    </p:animScale>
                                    <p:animScale>
                                      <p:cBhvr>
                                        <p:cTn id="96" dur="13">
                                          <p:stCondLst>
                                            <p:cond delay="656"/>
                                          </p:stCondLst>
                                        </p:cTn>
                                        <p:tgtEl>
                                          <p:spTgt spid="19"/>
                                        </p:tgtEl>
                                      </p:cBhvr>
                                      <p:to x="100000" y="80000"/>
                                    </p:animScale>
                                    <p:animScale>
                                      <p:cBhvr>
                                        <p:cTn id="97" dur="83" decel="50000">
                                          <p:stCondLst>
                                            <p:cond delay="669"/>
                                          </p:stCondLst>
                                        </p:cTn>
                                        <p:tgtEl>
                                          <p:spTgt spid="19"/>
                                        </p:tgtEl>
                                      </p:cBhvr>
                                      <p:to x="100000" y="100000"/>
                                    </p:animScale>
                                    <p:animScale>
                                      <p:cBhvr>
                                        <p:cTn id="98" dur="13">
                                          <p:stCondLst>
                                            <p:cond delay="821"/>
                                          </p:stCondLst>
                                        </p:cTn>
                                        <p:tgtEl>
                                          <p:spTgt spid="19"/>
                                        </p:tgtEl>
                                      </p:cBhvr>
                                      <p:to x="100000" y="90000"/>
                                    </p:animScale>
                                    <p:animScale>
                                      <p:cBhvr>
                                        <p:cTn id="99" dur="83" decel="50000">
                                          <p:stCondLst>
                                            <p:cond delay="834"/>
                                          </p:stCondLst>
                                        </p:cTn>
                                        <p:tgtEl>
                                          <p:spTgt spid="19"/>
                                        </p:tgtEl>
                                      </p:cBhvr>
                                      <p:to x="100000" y="100000"/>
                                    </p:animScale>
                                    <p:animScale>
                                      <p:cBhvr>
                                        <p:cTn id="100" dur="13">
                                          <p:stCondLst>
                                            <p:cond delay="904"/>
                                          </p:stCondLst>
                                        </p:cTn>
                                        <p:tgtEl>
                                          <p:spTgt spid="19"/>
                                        </p:tgtEl>
                                      </p:cBhvr>
                                      <p:to x="100000" y="95000"/>
                                    </p:animScale>
                                    <p:animScale>
                                      <p:cBhvr>
                                        <p:cTn id="101" dur="83" decel="50000">
                                          <p:stCondLst>
                                            <p:cond delay="917"/>
                                          </p:stCondLst>
                                        </p:cTn>
                                        <p:tgtEl>
                                          <p:spTgt spid="19"/>
                                        </p:tgtEl>
                                      </p:cBhvr>
                                      <p:to x="100000" y="100000"/>
                                    </p:animScale>
                                  </p:childTnLst>
                                </p:cTn>
                              </p:par>
                            </p:childTnLst>
                          </p:cTn>
                        </p:par>
                        <p:par>
                          <p:cTn id="102" fill="hold">
                            <p:stCondLst>
                              <p:cond delay="1000"/>
                            </p:stCondLst>
                            <p:childTnLst>
                              <p:par>
                                <p:cTn id="103" presetID="9" presetClass="entr" presetSubtype="0"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dissolve">
                                      <p:cBhvr>
                                        <p:cTn id="105" dur="500"/>
                                        <p:tgtEl>
                                          <p:spTgt spid="2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dirty="0" smtClean="0"/>
              <a:t>Bentham</a:t>
            </a:r>
            <a:r>
              <a:rPr lang="en-CA" dirty="0"/>
              <a:t>, J. (2000). </a:t>
            </a:r>
            <a:r>
              <a:rPr lang="en-CA" dirty="0" smtClean="0"/>
              <a:t>The works </a:t>
            </a:r>
            <a:r>
              <a:rPr lang="en-CA" dirty="0"/>
              <a:t>of Jeremy Bentham. </a:t>
            </a:r>
            <a:r>
              <a:rPr lang="en-CA" dirty="0" smtClean="0"/>
              <a:t>Colonies</a:t>
            </a:r>
            <a:r>
              <a:rPr lang="en-CA" dirty="0"/>
              <a:t>, </a:t>
            </a:r>
            <a:r>
              <a:rPr lang="en-CA" dirty="0" smtClean="0"/>
              <a:t>commerce</a:t>
            </a:r>
            <a:r>
              <a:rPr lang="en-CA" dirty="0"/>
              <a:t>, and </a:t>
            </a:r>
            <a:r>
              <a:rPr lang="en-CA" dirty="0" smtClean="0"/>
              <a:t>constitutional law</a:t>
            </a:r>
            <a:r>
              <a:rPr lang="en-CA" dirty="0"/>
              <a:t>: Rid </a:t>
            </a:r>
            <a:r>
              <a:rPr lang="en-CA" dirty="0" smtClean="0"/>
              <a:t>yourselves </a:t>
            </a:r>
            <a:r>
              <a:rPr lang="en-CA" dirty="0"/>
              <a:t>of </a:t>
            </a:r>
            <a:r>
              <a:rPr lang="en-CA" dirty="0" err="1"/>
              <a:t>Ultramaria</a:t>
            </a:r>
            <a:r>
              <a:rPr lang="en-CA" dirty="0"/>
              <a:t> and other writings on Spain and Spanish America. (P</a:t>
            </a:r>
            <a:r>
              <a:rPr lang="en-CA" dirty="0" smtClean="0"/>
              <a:t>. Schofield</a:t>
            </a:r>
            <a:r>
              <a:rPr lang="en-CA" dirty="0"/>
              <a:t>, </a:t>
            </a:r>
            <a:r>
              <a:rPr lang="en-CA" dirty="0" smtClean="0"/>
              <a:t>Ed</a:t>
            </a:r>
            <a:r>
              <a:rPr lang="en-CA" dirty="0"/>
              <a:t>.). </a:t>
            </a:r>
            <a:r>
              <a:rPr lang="en-CA" dirty="0" err="1" smtClean="0"/>
              <a:t>InteLex</a:t>
            </a:r>
            <a:r>
              <a:rPr lang="en-CA" dirty="0" smtClean="0"/>
              <a:t> </a:t>
            </a:r>
            <a:r>
              <a:rPr lang="en-CA" dirty="0"/>
              <a:t>Corporation.</a:t>
            </a:r>
          </a:p>
          <a:p>
            <a:pPr marL="452438" indent="-452438"/>
            <a:r>
              <a:rPr lang="en-CA" dirty="0" smtClean="0"/>
              <a:t>Fischer</a:t>
            </a:r>
            <a:r>
              <a:rPr lang="en-CA" dirty="0"/>
              <a:t>, W. (2001). Theories of </a:t>
            </a:r>
            <a:r>
              <a:rPr lang="en-CA" dirty="0" smtClean="0"/>
              <a:t>intellectual property</a:t>
            </a:r>
            <a:r>
              <a:rPr lang="en-CA" dirty="0"/>
              <a:t>. In S. R. </a:t>
            </a:r>
            <a:r>
              <a:rPr lang="en-CA" dirty="0" err="1"/>
              <a:t>Munzer</a:t>
            </a:r>
            <a:r>
              <a:rPr lang="en-CA" dirty="0"/>
              <a:t> </a:t>
            </a:r>
            <a:r>
              <a:rPr lang="en-CA" dirty="0" smtClean="0"/>
              <a:t>(Ed</a:t>
            </a:r>
            <a:r>
              <a:rPr lang="en-CA" dirty="0"/>
              <a:t>.), </a:t>
            </a:r>
            <a:r>
              <a:rPr lang="en-CA" i="1" dirty="0"/>
              <a:t>New essays in the legal and political theory of property</a:t>
            </a:r>
            <a:r>
              <a:rPr lang="en-CA" dirty="0"/>
              <a:t> (pp. </a:t>
            </a:r>
            <a:r>
              <a:rPr lang="en-CA" dirty="0" smtClean="0"/>
              <a:t>169-194</a:t>
            </a:r>
            <a:r>
              <a:rPr lang="en-CA" dirty="0"/>
              <a:t>). </a:t>
            </a:r>
            <a:r>
              <a:rPr lang="en-CA" dirty="0" smtClean="0"/>
              <a:t>Cambridge </a:t>
            </a:r>
            <a:r>
              <a:rPr lang="en-CA" dirty="0"/>
              <a:t>University Press.</a:t>
            </a:r>
          </a:p>
          <a:p>
            <a:pPr marL="452438" indent="-452438"/>
            <a:r>
              <a:rPr lang="en-CA" dirty="0" smtClean="0"/>
              <a:t>Hegel</a:t>
            </a:r>
            <a:r>
              <a:rPr lang="en-CA" dirty="0"/>
              <a:t>, G. W. F. (1952). </a:t>
            </a:r>
            <a:r>
              <a:rPr lang="en-CA" dirty="0" err="1"/>
              <a:t>Grundlinien</a:t>
            </a:r>
            <a:r>
              <a:rPr lang="en-CA" dirty="0"/>
              <a:t> der </a:t>
            </a:r>
            <a:r>
              <a:rPr lang="en-CA" dirty="0" err="1"/>
              <a:t>Philosophie</a:t>
            </a:r>
            <a:r>
              <a:rPr lang="en-CA" dirty="0"/>
              <a:t> des </a:t>
            </a:r>
            <a:r>
              <a:rPr lang="en-CA" dirty="0" err="1"/>
              <a:t>Rechts</a:t>
            </a:r>
            <a:r>
              <a:rPr lang="en-CA" dirty="0"/>
              <a:t> [The philosophy of right</a:t>
            </a:r>
            <a:r>
              <a:rPr lang="en-CA" dirty="0" smtClean="0"/>
              <a:t>]. Encyclopedia Britannica</a:t>
            </a:r>
            <a:r>
              <a:rPr lang="en-CA" dirty="0"/>
              <a:t>.</a:t>
            </a:r>
          </a:p>
          <a:p>
            <a:pPr marL="452438" indent="-452438"/>
            <a:r>
              <a:rPr lang="en-CA" dirty="0" smtClean="0"/>
              <a:t>Kant</a:t>
            </a:r>
            <a:r>
              <a:rPr lang="en-CA" dirty="0"/>
              <a:t>, I. (1883). Die </a:t>
            </a:r>
            <a:r>
              <a:rPr lang="en-CA" dirty="0" err="1"/>
              <a:t>Unrechtmässigkeit</a:t>
            </a:r>
            <a:r>
              <a:rPr lang="en-CA" dirty="0"/>
              <a:t> des  </a:t>
            </a:r>
            <a:r>
              <a:rPr lang="en-CA" dirty="0" err="1"/>
              <a:t>Büchenachdrucks</a:t>
            </a:r>
            <a:r>
              <a:rPr lang="en-CA" dirty="0"/>
              <a:t>. In R. </a:t>
            </a:r>
            <a:r>
              <a:rPr lang="en-CA" dirty="0" err="1"/>
              <a:t>Macfie</a:t>
            </a:r>
            <a:r>
              <a:rPr lang="en-CA" dirty="0"/>
              <a:t> (Ed.), </a:t>
            </a:r>
            <a:r>
              <a:rPr lang="en-CA" i="1" dirty="0"/>
              <a:t>Copyright and patents for inventions</a:t>
            </a:r>
            <a:r>
              <a:rPr lang="en-CA" dirty="0"/>
              <a:t> (Vol. 2, pp. </a:t>
            </a:r>
            <a:r>
              <a:rPr lang="en-CA" dirty="0" smtClean="0"/>
              <a:t>581-586</a:t>
            </a:r>
            <a:r>
              <a:rPr lang="en-CA" dirty="0"/>
              <a:t>). </a:t>
            </a:r>
            <a:r>
              <a:rPr lang="en-CA" dirty="0" smtClean="0"/>
              <a:t>T</a:t>
            </a:r>
            <a:r>
              <a:rPr lang="en-CA" dirty="0"/>
              <a:t>. &amp; T. Clark.</a:t>
            </a:r>
          </a:p>
          <a:p>
            <a:pPr marL="452438" indent="-452438"/>
            <a:r>
              <a:rPr lang="en-CA" dirty="0" smtClean="0"/>
              <a:t>Locke</a:t>
            </a:r>
            <a:r>
              <a:rPr lang="en-CA" dirty="0"/>
              <a:t>, J. (2016). Two treatises of government. (L. Ward, Ed.). </a:t>
            </a:r>
            <a:r>
              <a:rPr lang="en-CA" dirty="0" smtClean="0"/>
              <a:t>Focus.</a:t>
            </a:r>
            <a:endParaRPr lang="en-CA" dirty="0"/>
          </a:p>
        </p:txBody>
      </p:sp>
    </p:spTree>
    <p:extLst>
      <p:ext uri="{BB962C8B-B14F-4D97-AF65-F5344CB8AC3E}">
        <p14:creationId xmlns:p14="http://schemas.microsoft.com/office/powerpoint/2010/main" val="2453309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fr" i="1" dirty="0"/>
              <a:t>Théberge v. Galerie d’Art du Petit Champlain Inc.</a:t>
            </a:r>
            <a:r>
              <a:rPr lang="fr" dirty="0"/>
              <a:t>, 2002 SCC 34</a:t>
            </a:r>
          </a:p>
          <a:p>
            <a:endParaRPr lang="fr" dirty="0" smtClean="0"/>
          </a:p>
          <a:p>
            <a:r>
              <a:rPr lang="en-CA" dirty="0" smtClean="0"/>
              <a:t>U.S</a:t>
            </a:r>
            <a:r>
              <a:rPr lang="en-CA" dirty="0"/>
              <a:t>. Const. art. I, § 8</a:t>
            </a:r>
            <a:r>
              <a:rPr lang="en-CA" dirty="0" smtClean="0"/>
              <a:t>.</a:t>
            </a:r>
            <a:endParaRPr lang="fr" dirty="0"/>
          </a:p>
        </p:txBody>
      </p:sp>
    </p:spTree>
    <p:extLst>
      <p:ext uri="{BB962C8B-B14F-4D97-AF65-F5344CB8AC3E}">
        <p14:creationId xmlns:p14="http://schemas.microsoft.com/office/powerpoint/2010/main" val="2321851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35035"/>
            <a:ext cx="10502608" cy="4250430"/>
          </a:xfrm>
        </p:spPr>
        <p:txBody>
          <a:bodyPr/>
          <a:lstStyle/>
          <a:p>
            <a:r>
              <a:rPr lang="en-CA" sz="1800" dirty="0"/>
              <a:t>Images (in order of appearance</a:t>
            </a:r>
            <a:r>
              <a:rPr lang="en-CA" sz="1800" dirty="0" smtClean="0"/>
              <a:t>):</a:t>
            </a:r>
            <a:endParaRPr lang="en-CA" sz="1800" dirty="0"/>
          </a:p>
          <a:p>
            <a:pPr marL="457200" indent="-457200">
              <a:spcBef>
                <a:spcPts val="3000"/>
              </a:spcBef>
            </a:pPr>
            <a:r>
              <a:rPr lang="en-CA" sz="1800" dirty="0"/>
              <a:t>Vectors Market. (</a:t>
            </a:r>
            <a:r>
              <a:rPr lang="en-CA" sz="1800" dirty="0" err="1"/>
              <a:t>n.d</a:t>
            </a:r>
            <a:r>
              <a:rPr lang="en-CA" sz="1800" dirty="0" err="1" smtClean="0"/>
              <a:t>.</a:t>
            </a:r>
            <a:r>
              <a:rPr lang="en-CA" sz="1800" dirty="0" smtClean="0"/>
              <a:t>). </a:t>
            </a:r>
            <a:r>
              <a:rPr lang="en-CA" sz="1800" dirty="0"/>
              <a:t>Devil Monster. </a:t>
            </a:r>
            <a:r>
              <a:rPr lang="en-CA" sz="1800" i="1" dirty="0"/>
              <a:t>The Noun Project</a:t>
            </a:r>
            <a:r>
              <a:rPr lang="en-CA" sz="1800" dirty="0"/>
              <a:t>. CC BY. </a:t>
            </a:r>
            <a:r>
              <a:rPr lang="en-CA" sz="1800" dirty="0">
                <a:hlinkClick r:id="rId2"/>
              </a:rPr>
              <a:t>https://thenounproject.com/term/devil-monster/1885152</a:t>
            </a:r>
            <a:r>
              <a:rPr lang="en-CA" sz="1800" dirty="0"/>
              <a:t> </a:t>
            </a:r>
          </a:p>
          <a:p>
            <a:pPr marL="457200" indent="-457200"/>
            <a:r>
              <a:rPr lang="en-CA" sz="1800" dirty="0" smtClean="0"/>
              <a:t>Wikimedia </a:t>
            </a:r>
            <a:r>
              <a:rPr lang="en-CA" sz="1800" dirty="0"/>
              <a:t>Commons. (</a:t>
            </a:r>
            <a:r>
              <a:rPr lang="en-CA" sz="1800" dirty="0" err="1"/>
              <a:t>n.d</a:t>
            </a:r>
            <a:r>
              <a:rPr lang="en-CA" sz="1800" dirty="0" err="1" smtClean="0"/>
              <a:t>.</a:t>
            </a:r>
            <a:r>
              <a:rPr lang="en-CA" sz="1800" dirty="0" smtClean="0"/>
              <a:t>). </a:t>
            </a:r>
            <a:r>
              <a:rPr lang="en-CA" sz="1800" dirty="0"/>
              <a:t>Bentham: National Portrait Gallery. </a:t>
            </a:r>
            <a:r>
              <a:rPr lang="en-CA" sz="1800" i="1" dirty="0"/>
              <a:t>Wikimedia Commons</a:t>
            </a:r>
            <a:r>
              <a:rPr lang="en-CA" sz="1800" dirty="0"/>
              <a:t>. Public Domain. </a:t>
            </a:r>
            <a:r>
              <a:rPr lang="en-CA" sz="1800" dirty="0">
                <a:hlinkClick r:id="rId3"/>
              </a:rPr>
              <a:t>http://commons.wikimedia.org/</a:t>
            </a:r>
            <a:r>
              <a:rPr lang="en-CA" sz="1800" dirty="0"/>
              <a:t> </a:t>
            </a:r>
          </a:p>
          <a:p>
            <a:pPr marL="457200" indent="-457200"/>
            <a:r>
              <a:rPr lang="en-CA" sz="1800" dirty="0" smtClean="0"/>
              <a:t>Godfrey </a:t>
            </a:r>
            <a:r>
              <a:rPr lang="en-CA" sz="1800" dirty="0"/>
              <a:t>Kneller. (</a:t>
            </a:r>
            <a:r>
              <a:rPr lang="en-CA" sz="1800" dirty="0" err="1"/>
              <a:t>n.d</a:t>
            </a:r>
            <a:r>
              <a:rPr lang="en-CA" sz="1800" dirty="0" err="1" smtClean="0"/>
              <a:t>.</a:t>
            </a:r>
            <a:r>
              <a:rPr lang="en-CA" sz="1800" dirty="0" smtClean="0"/>
              <a:t>). </a:t>
            </a:r>
            <a:r>
              <a:rPr lang="en-CA" sz="1800" dirty="0"/>
              <a:t>Locke. </a:t>
            </a:r>
            <a:r>
              <a:rPr lang="en-CA" sz="1800" i="1" dirty="0"/>
              <a:t>Wikimedia Commons</a:t>
            </a:r>
            <a:r>
              <a:rPr lang="en-CA" sz="1800" dirty="0"/>
              <a:t>. Public Domain. </a:t>
            </a:r>
            <a:r>
              <a:rPr lang="en-CA" sz="1800" dirty="0">
                <a:hlinkClick r:id="rId3"/>
              </a:rPr>
              <a:t>http://commons.wikimedia.org/</a:t>
            </a:r>
            <a:r>
              <a:rPr lang="en-CA" sz="1800" dirty="0"/>
              <a:t> </a:t>
            </a:r>
          </a:p>
          <a:p>
            <a:pPr marL="457200" indent="-457200"/>
            <a:r>
              <a:rPr lang="en-CA" sz="1800" dirty="0" smtClean="0"/>
              <a:t>Wikimedia </a:t>
            </a:r>
            <a:r>
              <a:rPr lang="en-CA" sz="1800" dirty="0"/>
              <a:t>Commons. (</a:t>
            </a:r>
            <a:r>
              <a:rPr lang="en-CA" sz="1800" dirty="0" err="1"/>
              <a:t>n.d</a:t>
            </a:r>
            <a:r>
              <a:rPr lang="en-CA" sz="1800" dirty="0" err="1" smtClean="0"/>
              <a:t>.</a:t>
            </a:r>
            <a:r>
              <a:rPr lang="en-CA" sz="1800" dirty="0" smtClean="0"/>
              <a:t>). </a:t>
            </a:r>
            <a:r>
              <a:rPr lang="en-CA" sz="1800" dirty="0"/>
              <a:t>Kant. </a:t>
            </a:r>
            <a:r>
              <a:rPr lang="en-CA" sz="1800" i="1" dirty="0"/>
              <a:t>Wikimedia Commons</a:t>
            </a:r>
            <a:r>
              <a:rPr lang="en-CA" sz="1800" dirty="0"/>
              <a:t>. Public Domain. </a:t>
            </a:r>
            <a:r>
              <a:rPr lang="en-CA" sz="1800" dirty="0">
                <a:hlinkClick r:id="rId3"/>
              </a:rPr>
              <a:t>http://commons.wikimedia.org/</a:t>
            </a:r>
            <a:r>
              <a:rPr lang="en-CA" sz="1800" dirty="0"/>
              <a:t> </a:t>
            </a:r>
          </a:p>
          <a:p>
            <a:pPr marL="457200" indent="-457200"/>
            <a:r>
              <a:rPr lang="en-CA" sz="1800" dirty="0" err="1" smtClean="0"/>
              <a:t>Jakob</a:t>
            </a:r>
            <a:r>
              <a:rPr lang="en-CA" sz="1800" dirty="0" smtClean="0"/>
              <a:t> </a:t>
            </a:r>
            <a:r>
              <a:rPr lang="en-CA" sz="1800" dirty="0"/>
              <a:t>Schlesinger. (</a:t>
            </a:r>
            <a:r>
              <a:rPr lang="en-CA" sz="1800" dirty="0" err="1"/>
              <a:t>n.d</a:t>
            </a:r>
            <a:r>
              <a:rPr lang="en-CA" sz="1800" dirty="0" err="1" smtClean="0"/>
              <a:t>.</a:t>
            </a:r>
            <a:r>
              <a:rPr lang="en-CA" sz="1800" dirty="0" smtClean="0"/>
              <a:t>). </a:t>
            </a:r>
            <a:r>
              <a:rPr lang="en-CA" sz="1800" dirty="0"/>
              <a:t>Hegel. </a:t>
            </a:r>
            <a:r>
              <a:rPr lang="en-CA" sz="1800" i="1" dirty="0"/>
              <a:t>Wikimedia Commons</a:t>
            </a:r>
            <a:r>
              <a:rPr lang="en-CA" sz="1800" dirty="0"/>
              <a:t>. Public Domain. </a:t>
            </a:r>
            <a:r>
              <a:rPr lang="en-CA" sz="1800" dirty="0">
                <a:hlinkClick r:id="rId3"/>
              </a:rPr>
              <a:t>http://commons.wikimedia.org</a:t>
            </a:r>
            <a:r>
              <a:rPr lang="en-CA" sz="1800" dirty="0" smtClean="0">
                <a:hlinkClick r:id="rId3"/>
              </a:rPr>
              <a:t>/</a:t>
            </a:r>
            <a:endParaRPr lang="en-CA" sz="1800" dirty="0" smtClean="0"/>
          </a:p>
          <a:p>
            <a:pPr marL="457200" indent="-457200"/>
            <a:r>
              <a:rPr lang="en-CA" sz="1800" dirty="0" err="1"/>
              <a:t>Clker</a:t>
            </a:r>
            <a:r>
              <a:rPr lang="en-CA" sz="1800" dirty="0"/>
              <a:t>-Free-Vector-Images. (</a:t>
            </a:r>
            <a:r>
              <a:rPr lang="en-CA" sz="1800" dirty="0" err="1"/>
              <a:t>n.d.</a:t>
            </a:r>
            <a:r>
              <a:rPr lang="en-CA" sz="1800" dirty="0"/>
              <a:t>). [Gold medal]. </a:t>
            </a:r>
            <a:r>
              <a:rPr lang="en-CA" sz="1800" i="1" dirty="0" err="1"/>
              <a:t>Pixabay</a:t>
            </a:r>
            <a:r>
              <a:rPr lang="en-CA" sz="1800" dirty="0"/>
              <a:t>. CC0. </a:t>
            </a:r>
            <a:r>
              <a:rPr lang="en-CA" sz="1800" dirty="0">
                <a:hlinkClick r:id="rId4"/>
              </a:rPr>
              <a:t>https://pixabay.com/vectors/medal-gold-award-olympics-winner-295094</a:t>
            </a:r>
            <a:r>
              <a:rPr lang="en-CA" sz="1800" dirty="0" smtClean="0">
                <a:hlinkClick r:id="rId4"/>
              </a:rPr>
              <a:t>/</a:t>
            </a:r>
            <a:endParaRPr lang="en-CA" sz="1800" dirty="0" smtClean="0"/>
          </a:p>
          <a:p>
            <a:pPr marL="457200" indent="-457200"/>
            <a:endParaRPr lang="en-CA" sz="1800" dirty="0"/>
          </a:p>
          <a:p>
            <a:endParaRPr lang="en-CA" sz="1800" dirty="0"/>
          </a:p>
        </p:txBody>
      </p:sp>
    </p:spTree>
    <p:extLst>
      <p:ext uri="{BB962C8B-B14F-4D97-AF65-F5344CB8AC3E}">
        <p14:creationId xmlns:p14="http://schemas.microsoft.com/office/powerpoint/2010/main" val="3848080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35035"/>
            <a:ext cx="10502608" cy="4250430"/>
          </a:xfrm>
        </p:spPr>
        <p:txBody>
          <a:bodyPr/>
          <a:lstStyle/>
          <a:p>
            <a:pPr marL="536575" indent="-536575"/>
            <a:r>
              <a:rPr lang="en-CA" sz="1800" dirty="0" err="1"/>
              <a:t>Clker</a:t>
            </a:r>
            <a:r>
              <a:rPr lang="en-CA" sz="1800" dirty="0"/>
              <a:t>-Free-Vector-Images. (</a:t>
            </a:r>
            <a:r>
              <a:rPr lang="en-CA" sz="1800" dirty="0" err="1"/>
              <a:t>n.d.</a:t>
            </a:r>
            <a:r>
              <a:rPr lang="en-CA" sz="1800" dirty="0"/>
              <a:t>). [Yellow balance scale]. </a:t>
            </a:r>
            <a:r>
              <a:rPr lang="en-CA" sz="1800" i="1" dirty="0" err="1"/>
              <a:t>Pixabay</a:t>
            </a:r>
            <a:r>
              <a:rPr lang="en-CA" sz="1800" dirty="0"/>
              <a:t>. CC0. </a:t>
            </a:r>
            <a:r>
              <a:rPr lang="en-CA" sz="1800" dirty="0">
                <a:hlinkClick r:id="rId3"/>
              </a:rPr>
              <a:t>https://pixabay.com/en/scales-yellow-weigh-justice-tool-30251/</a:t>
            </a:r>
            <a:r>
              <a:rPr lang="en-CA" sz="1800" dirty="0"/>
              <a:t> </a:t>
            </a:r>
            <a:endParaRPr lang="en-CA" sz="1800" dirty="0" smtClean="0"/>
          </a:p>
          <a:p>
            <a:pPr marL="536575" indent="-536575"/>
            <a:r>
              <a:rPr lang="en-CA" sz="1800" dirty="0" smtClean="0"/>
              <a:t>Library </a:t>
            </a:r>
            <a:r>
              <a:rPr lang="en-CA" sz="1800" dirty="0"/>
              <a:t>of Congress. (</a:t>
            </a:r>
            <a:r>
              <a:rPr lang="en-CA" sz="1800" dirty="0" err="1"/>
              <a:t>n.d</a:t>
            </a:r>
            <a:r>
              <a:rPr lang="en-CA" sz="1800" dirty="0" err="1" smtClean="0"/>
              <a:t>.</a:t>
            </a:r>
            <a:r>
              <a:rPr lang="en-CA" sz="1800" dirty="0" smtClean="0"/>
              <a:t>). </a:t>
            </a:r>
            <a:r>
              <a:rPr lang="en-CA" sz="1800" dirty="0"/>
              <a:t>Two Treatises of Government. </a:t>
            </a:r>
            <a:r>
              <a:rPr lang="en-CA" sz="1800" i="1" dirty="0"/>
              <a:t>Wikimedia Commons</a:t>
            </a:r>
            <a:r>
              <a:rPr lang="en-CA" sz="1800" dirty="0"/>
              <a:t>. Public Domain. </a:t>
            </a:r>
            <a:r>
              <a:rPr lang="en-CA" sz="1800" dirty="0">
                <a:hlinkClick r:id="rId4"/>
              </a:rPr>
              <a:t>http://commons.wikimedia.org</a:t>
            </a:r>
            <a:r>
              <a:rPr lang="en-CA" sz="1800" dirty="0" smtClean="0">
                <a:hlinkClick r:id="rId4"/>
              </a:rPr>
              <a:t>/</a:t>
            </a:r>
            <a:endParaRPr lang="en-CA" sz="1800" dirty="0"/>
          </a:p>
          <a:p>
            <a:pPr marL="536575" indent="-536575"/>
            <a:r>
              <a:rPr lang="en-CA" sz="1800" dirty="0"/>
              <a:t>Martial Red. (</a:t>
            </a:r>
            <a:r>
              <a:rPr lang="en-CA" sz="1800" dirty="0" err="1"/>
              <a:t>n.d</a:t>
            </a:r>
            <a:r>
              <a:rPr lang="en-CA" sz="1800" dirty="0" err="1" smtClean="0"/>
              <a:t>.</a:t>
            </a:r>
            <a:r>
              <a:rPr lang="en-CA" sz="1800" dirty="0" smtClean="0"/>
              <a:t>). </a:t>
            </a:r>
            <a:r>
              <a:rPr lang="en-CA" sz="1800" dirty="0"/>
              <a:t>Lightning. </a:t>
            </a:r>
            <a:r>
              <a:rPr lang="en-CA" sz="1800" i="1" dirty="0"/>
              <a:t>The Noun Project</a:t>
            </a:r>
            <a:r>
              <a:rPr lang="en-CA" sz="1800" dirty="0"/>
              <a:t>. CC BY. </a:t>
            </a:r>
            <a:r>
              <a:rPr lang="en-CA" sz="1800" dirty="0">
                <a:hlinkClick r:id="rId5"/>
              </a:rPr>
              <a:t>https://</a:t>
            </a:r>
            <a:r>
              <a:rPr lang="en-CA" sz="1800" dirty="0" smtClean="0">
                <a:hlinkClick r:id="rId5"/>
              </a:rPr>
              <a:t>thenounproject.com/term/lightning/1057044</a:t>
            </a:r>
            <a:endParaRPr lang="en-CA" sz="1800" dirty="0"/>
          </a:p>
          <a:p>
            <a:pPr marL="536575" indent="-536575"/>
            <a:r>
              <a:rPr lang="en-CA" sz="1800" dirty="0" err="1"/>
              <a:t>evondue</a:t>
            </a:r>
            <a:r>
              <a:rPr lang="en-CA" sz="1800" dirty="0"/>
              <a:t>. (</a:t>
            </a:r>
            <a:r>
              <a:rPr lang="en-CA" sz="1800" dirty="0" err="1"/>
              <a:t>n.d</a:t>
            </a:r>
            <a:r>
              <a:rPr lang="en-CA" sz="1800" dirty="0" err="1" smtClean="0"/>
              <a:t>.</a:t>
            </a:r>
            <a:r>
              <a:rPr lang="en-CA" sz="1800" dirty="0" smtClean="0"/>
              <a:t>). </a:t>
            </a:r>
            <a:r>
              <a:rPr lang="en-CA" sz="1800" dirty="0"/>
              <a:t>[Toscana Cypress farmhouse]. </a:t>
            </a:r>
            <a:r>
              <a:rPr lang="en-CA" sz="1800" i="1" dirty="0" err="1"/>
              <a:t>Pixabay</a:t>
            </a:r>
            <a:r>
              <a:rPr lang="en-CA" sz="1800" dirty="0"/>
              <a:t>. CC0. </a:t>
            </a:r>
            <a:r>
              <a:rPr lang="en-CA" sz="1800" dirty="0">
                <a:hlinkClick r:id="rId6"/>
              </a:rPr>
              <a:t>https://pixabay.com/en/toscana-cypresses-farmhouse-scenic-2286630/</a:t>
            </a:r>
            <a:r>
              <a:rPr lang="en-CA" sz="1800" dirty="0"/>
              <a:t> </a:t>
            </a:r>
          </a:p>
          <a:p>
            <a:pPr marL="536575" indent="-536575"/>
            <a:r>
              <a:rPr lang="en-CA" sz="1800" dirty="0"/>
              <a:t>National Portrait Gallery. (</a:t>
            </a:r>
            <a:r>
              <a:rPr lang="en-CA" sz="1800" dirty="0" err="1"/>
              <a:t>n.d</a:t>
            </a:r>
            <a:r>
              <a:rPr lang="en-CA" sz="1800" dirty="0" err="1" smtClean="0"/>
              <a:t>.</a:t>
            </a:r>
            <a:r>
              <a:rPr lang="en-CA" sz="1800" dirty="0" smtClean="0"/>
              <a:t>). </a:t>
            </a:r>
            <a:r>
              <a:rPr lang="en-CA" sz="1800" dirty="0"/>
              <a:t>Philosophy of Right by Georg Wilhelm Friedrich Hegel [Digital scan of original work]. </a:t>
            </a:r>
            <a:r>
              <a:rPr lang="en-CA" sz="1800" i="1" dirty="0"/>
              <a:t>Wikimedia Commons</a:t>
            </a:r>
            <a:r>
              <a:rPr lang="en-CA" sz="1800" dirty="0"/>
              <a:t>. Public Domain. </a:t>
            </a:r>
            <a:r>
              <a:rPr lang="en-CA" sz="1800" dirty="0">
                <a:hlinkClick r:id="rId4"/>
              </a:rPr>
              <a:t>http://commons.wikimedia.org/</a:t>
            </a:r>
            <a:r>
              <a:rPr lang="en-CA" sz="1800" dirty="0"/>
              <a:t> </a:t>
            </a:r>
          </a:p>
          <a:p>
            <a:pPr marL="363538" lvl="0" indent="-363538">
              <a:spcBef>
                <a:spcPts val="3000"/>
              </a:spcBef>
              <a:buSzPts val="1400"/>
            </a:pPr>
            <a:r>
              <a:rPr lang="en-US" sz="1800" dirty="0">
                <a:solidFill>
                  <a:schemeClr val="tx1"/>
                </a:solidFill>
              </a:rPr>
              <a:t>Closing Slides Music: </a:t>
            </a:r>
            <a:r>
              <a:rPr lang="en-US" sz="1800" dirty="0" err="1">
                <a:solidFill>
                  <a:schemeClr val="tx1"/>
                </a:solidFill>
              </a:rPr>
              <a:t>Rybak</a:t>
            </a:r>
            <a:r>
              <a:rPr lang="en-US" sz="1800" dirty="0">
                <a:solidFill>
                  <a:schemeClr val="tx1"/>
                </a:solidFill>
              </a:rPr>
              <a:t>, </a:t>
            </a:r>
            <a:r>
              <a:rPr lang="en-US" sz="1800" dirty="0" err="1">
                <a:solidFill>
                  <a:schemeClr val="tx1"/>
                </a:solidFill>
              </a:rPr>
              <a:t>Nazar</a:t>
            </a:r>
            <a:r>
              <a:rPr lang="en-US" sz="1800" dirty="0">
                <a:solidFill>
                  <a:schemeClr val="tx1"/>
                </a:solidFill>
              </a:rPr>
              <a:t>. (</a:t>
            </a:r>
            <a:r>
              <a:rPr lang="en-US" sz="1800" dirty="0" err="1">
                <a:solidFill>
                  <a:schemeClr val="tx1"/>
                </a:solidFill>
              </a:rPr>
              <a:t>n.d.</a:t>
            </a:r>
            <a:r>
              <a:rPr lang="en-US" sz="1800" dirty="0">
                <a:solidFill>
                  <a:schemeClr val="tx1"/>
                </a:solidFill>
              </a:rPr>
              <a:t>). Corporate Inspired. </a:t>
            </a:r>
            <a:r>
              <a:rPr lang="en-US" sz="1800" i="1" dirty="0" err="1">
                <a:solidFill>
                  <a:schemeClr val="tx1"/>
                </a:solidFill>
              </a:rPr>
              <a:t>HookSounds</a:t>
            </a:r>
            <a:r>
              <a:rPr lang="en-US" sz="1800" dirty="0">
                <a:solidFill>
                  <a:schemeClr val="tx1"/>
                </a:solidFill>
              </a:rPr>
              <a:t>. CC BY. </a:t>
            </a:r>
            <a:r>
              <a:rPr lang="en-US" sz="1800" u="sng" dirty="0">
                <a:solidFill>
                  <a:schemeClr val="tx1"/>
                </a:solidFill>
                <a:hlinkClick r:id="rId7"/>
              </a:rPr>
              <a:t>http://www.hooksounds.com</a:t>
            </a:r>
            <a:endParaRPr lang="en-US" sz="1800" u="sng" dirty="0">
              <a:solidFill>
                <a:schemeClr val="tx1"/>
              </a:solidFill>
            </a:endParaRPr>
          </a:p>
          <a:p>
            <a:pPr lvl="0">
              <a:buSzPts val="1400"/>
            </a:pPr>
            <a:r>
              <a:rPr lang="en-US" sz="1800" dirty="0">
                <a:solidFill>
                  <a:schemeClr val="tx1"/>
                </a:solidFill>
              </a:rPr>
              <a:t>Unattributed materials are contributions from the Opening Up Copyright Project Team and placed in the Public Domain.</a:t>
            </a:r>
          </a:p>
          <a:p>
            <a:endParaRPr lang="en-CA" sz="1800" dirty="0"/>
          </a:p>
        </p:txBody>
      </p:sp>
    </p:spTree>
    <p:extLst>
      <p:ext uri="{BB962C8B-B14F-4D97-AF65-F5344CB8AC3E}">
        <p14:creationId xmlns:p14="http://schemas.microsoft.com/office/powerpoint/2010/main" val="1585972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University of Alberta. (2019). Theoretical Foundations for Copyright. </a:t>
            </a:r>
            <a:r>
              <a:rPr lang="en-US" i="1" dirty="0" smtClean="0"/>
              <a:t>Opening Up Copyright Instructional Module</a:t>
            </a:r>
            <a:r>
              <a:rPr lang="en-US" dirty="0"/>
              <a:t>. </a:t>
            </a:r>
            <a:r>
              <a:rPr lang="en-US" dirty="0">
                <a:hlinkClick r:id="rId2"/>
              </a:rPr>
              <a:t>https://sites.library.ualberta.ca/copyright/</a:t>
            </a:r>
            <a:endParaRPr lang="en-CA" dirty="0"/>
          </a:p>
        </p:txBody>
      </p:sp>
    </p:spTree>
    <p:extLst>
      <p:ext uri="{BB962C8B-B14F-4D97-AF65-F5344CB8AC3E}">
        <p14:creationId xmlns:p14="http://schemas.microsoft.com/office/powerpoint/2010/main" val="2114783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197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657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UTILITARIAN VIEW</a:t>
            </a:r>
          </a:p>
        </p:txBody>
      </p:sp>
      <p:pic>
        <p:nvPicPr>
          <p:cNvPr id="6" name="Picture 5">
            <a:extLst>
              <a:ext uri="{FF2B5EF4-FFF2-40B4-BE49-F238E27FC236}">
                <a16:creationId xmlns:a16="http://schemas.microsoft.com/office/drawing/2014/main" id="{F9759EE8-1B2E-F44C-B872-23FC8FA8EE15}"/>
              </a:ext>
            </a:extLst>
          </p:cNvPr>
          <p:cNvPicPr>
            <a:picLocks noChangeAspect="1"/>
          </p:cNvPicPr>
          <p:nvPr/>
        </p:nvPicPr>
        <p:blipFill>
          <a:blip r:embed="rId4"/>
          <a:stretch>
            <a:fillRect/>
          </a:stretch>
        </p:blipFill>
        <p:spPr>
          <a:xfrm>
            <a:off x="9546425" y="2443251"/>
            <a:ext cx="2120092" cy="2879528"/>
          </a:xfrm>
          <a:prstGeom prst="rect">
            <a:avLst/>
          </a:prstGeom>
        </p:spPr>
      </p:pic>
      <p:pic>
        <p:nvPicPr>
          <p:cNvPr id="7" name="Content Placeholder 6" descr="Mining Tools">
            <a:extLst>
              <a:ext uri="{FF2B5EF4-FFF2-40B4-BE49-F238E27FC236}">
                <a16:creationId xmlns:a16="http://schemas.microsoft.com/office/drawing/2014/main" id="{6258ABB1-745B-BA40-8939-2B9E8878F55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9886" y="2729428"/>
            <a:ext cx="1987153" cy="1987153"/>
          </a:xfrm>
          <a:prstGeom prst="rect">
            <a:avLst/>
          </a:prstGeom>
        </p:spPr>
      </p:pic>
      <p:sp>
        <p:nvSpPr>
          <p:cNvPr id="8" name="TextBox 7">
            <a:extLst>
              <a:ext uri="{FF2B5EF4-FFF2-40B4-BE49-F238E27FC236}">
                <a16:creationId xmlns:a16="http://schemas.microsoft.com/office/drawing/2014/main" id="{EC42674C-41FE-7842-BDE0-43C4946C46BB}"/>
              </a:ext>
            </a:extLst>
          </p:cNvPr>
          <p:cNvSpPr txBox="1"/>
          <p:nvPr/>
        </p:nvSpPr>
        <p:spPr>
          <a:xfrm>
            <a:off x="3626695" y="2815063"/>
            <a:ext cx="562130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Encourage creative and inventive behaviour</a:t>
            </a:r>
          </a:p>
          <a:p>
            <a:pPr marL="285750" indent="-285750">
              <a:buFont typeface="Arial" panose="020B0604020202020204" pitchFamily="34" charset="0"/>
              <a:buChar char="•"/>
            </a:pPr>
            <a:r>
              <a:rPr lang="en-US" sz="2800" dirty="0"/>
              <a:t>Advance the arts and sciences</a:t>
            </a:r>
          </a:p>
          <a:p>
            <a:pPr marL="285750" indent="-285750">
              <a:buFont typeface="Arial" panose="020B0604020202020204" pitchFamily="34" charset="0"/>
              <a:buChar char="•"/>
            </a:pPr>
            <a:r>
              <a:rPr lang="en-US" sz="2800" dirty="0"/>
              <a:t>Improve society</a:t>
            </a:r>
          </a:p>
        </p:txBody>
      </p:sp>
      <p:sp>
        <p:nvSpPr>
          <p:cNvPr id="9" name="TextBox 8">
            <a:extLst>
              <a:ext uri="{FF2B5EF4-FFF2-40B4-BE49-F238E27FC236}">
                <a16:creationId xmlns:a16="http://schemas.microsoft.com/office/drawing/2014/main" id="{FBADC600-BA44-634A-81EF-95E5ED2D6894}"/>
              </a:ext>
            </a:extLst>
          </p:cNvPr>
          <p:cNvSpPr txBox="1"/>
          <p:nvPr/>
        </p:nvSpPr>
        <p:spPr>
          <a:xfrm>
            <a:off x="2985466" y="2599619"/>
            <a:ext cx="5978334" cy="2246769"/>
          </a:xfrm>
          <a:prstGeom prst="rect">
            <a:avLst/>
          </a:prstGeom>
          <a:noFill/>
        </p:spPr>
        <p:txBody>
          <a:bodyPr wrap="square" rtlCol="0">
            <a:spAutoFit/>
          </a:bodyPr>
          <a:lstStyle/>
          <a:p>
            <a:pPr algn="ctr"/>
            <a:r>
              <a:rPr lang="en-CA" sz="2800" i="1" dirty="0"/>
              <a:t>“Of all the methods of exciting and rewarding industry, this [patenting] is the least burdensome, and the most exactly proportioned to the merit of invention.”</a:t>
            </a:r>
          </a:p>
        </p:txBody>
      </p:sp>
      <p:sp>
        <p:nvSpPr>
          <p:cNvPr id="2" name="TextBox 1">
            <a:extLst>
              <a:ext uri="{FF2B5EF4-FFF2-40B4-BE49-F238E27FC236}">
                <a16:creationId xmlns:a16="http://schemas.microsoft.com/office/drawing/2014/main" id="{338E291A-4205-C144-B9EF-78CCF76EB9D6}"/>
              </a:ext>
            </a:extLst>
          </p:cNvPr>
          <p:cNvSpPr txBox="1"/>
          <p:nvPr/>
        </p:nvSpPr>
        <p:spPr>
          <a:xfrm>
            <a:off x="3223813" y="5275080"/>
            <a:ext cx="5501640" cy="923330"/>
          </a:xfrm>
          <a:prstGeom prst="rect">
            <a:avLst/>
          </a:prstGeom>
          <a:noFill/>
        </p:spPr>
        <p:txBody>
          <a:bodyPr wrap="square" rtlCol="0">
            <a:spAutoFit/>
          </a:bodyPr>
          <a:lstStyle/>
          <a:p>
            <a:r>
              <a:rPr lang="en-CA" dirty="0"/>
              <a:t>Jeremy Bentham, </a:t>
            </a:r>
            <a:r>
              <a:rPr lang="en-CA" i="1" dirty="0"/>
              <a:t>The Works of Jeremy Bentham</a:t>
            </a:r>
            <a:r>
              <a:rPr lang="en-CA" dirty="0"/>
              <a:t>, vol. 2, John Bowring (ed.), (Edinburgh: </a:t>
            </a:r>
            <a:r>
              <a:rPr lang="en-CA" dirty="0" err="1"/>
              <a:t>Simpkin</a:t>
            </a:r>
            <a:r>
              <a:rPr lang="en-CA" dirty="0"/>
              <a:t>, Marshall and Co., 1843), 533. </a:t>
            </a:r>
            <a:endParaRPr lang="en-US" dirty="0"/>
          </a:p>
        </p:txBody>
      </p:sp>
      <p:pic>
        <p:nvPicPr>
          <p:cNvPr id="13" name="Content Placeholder 12" descr="BaseballHat">
            <a:extLst>
              <a:ext uri="{FF2B5EF4-FFF2-40B4-BE49-F238E27FC236}">
                <a16:creationId xmlns:a16="http://schemas.microsoft.com/office/drawing/2014/main" id="{18F23FCD-87F9-5743-B0B0-12A173027E89}"/>
              </a:ext>
            </a:extLst>
          </p:cNvPr>
          <p:cNvPicPr>
            <a:picLocks noGrp="1" noChangeAspect="1"/>
          </p:cNvPicPr>
          <p:nvPr>
            <p:ph sz="half" idx="1"/>
          </p:nvPr>
        </p:nvPicPr>
        <p:blipFill>
          <a:blip r:embed="rId7">
            <a:extLst>
              <a:ext uri="{96DAC541-7B7A-43D3-8B79-37D633B846F1}">
                <asvg:svgBlip xmlns:asvg="http://schemas.microsoft.com/office/drawing/2016/SVG/main" xmlns="" r:embed="rId8"/>
              </a:ext>
            </a:extLst>
          </a:blip>
          <a:stretch>
            <a:fillRect/>
          </a:stretch>
        </p:blipFill>
        <p:spPr>
          <a:xfrm flipH="1">
            <a:off x="9830623" y="2084098"/>
            <a:ext cx="1423144" cy="1423144"/>
          </a:xfrm>
        </p:spPr>
      </p:pic>
    </p:spTree>
    <p:custDataLst>
      <p:tags r:id="rId1"/>
    </p:custDataLst>
    <p:extLst>
      <p:ext uri="{BB962C8B-B14F-4D97-AF65-F5344CB8AC3E}">
        <p14:creationId xmlns:p14="http://schemas.microsoft.com/office/powerpoint/2010/main" val="408546181"/>
      </p:ext>
    </p:extLst>
  </p:cSld>
  <p:clrMapOvr>
    <a:masterClrMapping/>
  </p:clrMapOvr>
  <mc:AlternateContent xmlns:mc="http://schemas.openxmlformats.org/markup-compatibility/2006" xmlns:p14="http://schemas.microsoft.com/office/powerpoint/2010/main">
    <mc:Choice Requires="p14">
      <p:transition spd="slow" p14:dur="2000" advTm="42638"/>
    </mc:Choice>
    <mc:Fallback xmlns="">
      <p:transition spd="slow" advTm="4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1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10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xEl>
                                              <p:pRg st="0" end="0"/>
                                            </p:txEl>
                                          </p:spTgt>
                                        </p:tgtEl>
                                      </p:cBhvr>
                                    </p:animEffect>
                                    <p:set>
                                      <p:cBhvr>
                                        <p:cTn id="34" dur="1" fill="hold">
                                          <p:stCondLst>
                                            <p:cond delay="499"/>
                                          </p:stCondLst>
                                        </p:cTn>
                                        <p:tgtEl>
                                          <p:spTgt spid="8">
                                            <p:txEl>
                                              <p:pRg st="0" end="0"/>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xEl>
                                              <p:pRg st="1" end="1"/>
                                            </p:txEl>
                                          </p:spTgt>
                                        </p:tgtEl>
                                      </p:cBhvr>
                                    </p:animEffect>
                                    <p:set>
                                      <p:cBhvr>
                                        <p:cTn id="37" dur="1" fill="hold">
                                          <p:stCondLst>
                                            <p:cond delay="499"/>
                                          </p:stCondLst>
                                        </p:cTn>
                                        <p:tgtEl>
                                          <p:spTgt spid="8">
                                            <p:txEl>
                                              <p:pRg st="1" end="1"/>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xEl>
                                              <p:pRg st="2" end="2"/>
                                            </p:txEl>
                                          </p:spTgt>
                                        </p:tgtEl>
                                      </p:cBhvr>
                                    </p:animEffect>
                                    <p:set>
                                      <p:cBhvr>
                                        <p:cTn id="40"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10000"/>
                                  </p:iterate>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par>
                          <p:cTn id="49" fill="hold">
                            <p:stCondLst>
                              <p:cond delay="7200"/>
                            </p:stCondLst>
                            <p:childTnLst>
                              <p:par>
                                <p:cTn id="50" presetID="1"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8" grpId="1" uiExpand="1" build="allAtOnce"/>
      <p:bldP spid="9"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0FAA5C3-C150-DF4E-81C2-8D9D6FB347B1}"/>
              </a:ext>
            </a:extLst>
          </p:cNvPr>
          <p:cNvPicPr>
            <a:picLocks noGrp="1" noChangeAspect="1"/>
          </p:cNvPicPr>
          <p:nvPr>
            <p:ph sz="half" idx="1"/>
          </p:nvPr>
        </p:nvPicPr>
        <p:blipFill>
          <a:blip r:embed="rId3">
            <a:alphaModFix amt="41000"/>
          </a:blip>
          <a:stretch>
            <a:fillRect/>
          </a:stretch>
        </p:blipFill>
        <p:spPr>
          <a:xfrm>
            <a:off x="1048699" y="1567690"/>
            <a:ext cx="10305101" cy="4646783"/>
          </a:xfrm>
        </p:spPr>
      </p:pic>
      <p:sp>
        <p:nvSpPr>
          <p:cNvPr id="8" name="TextBox 7">
            <a:extLst>
              <a:ext uri="{FF2B5EF4-FFF2-40B4-BE49-F238E27FC236}">
                <a16:creationId xmlns:a16="http://schemas.microsoft.com/office/drawing/2014/main" id="{356C33E0-9598-0541-8256-6685279D1172}"/>
              </a:ext>
            </a:extLst>
          </p:cNvPr>
          <p:cNvSpPr txBox="1"/>
          <p:nvPr/>
        </p:nvSpPr>
        <p:spPr>
          <a:xfrm>
            <a:off x="2020368" y="2351782"/>
            <a:ext cx="8151259" cy="1077218"/>
          </a:xfrm>
          <a:prstGeom prst="rect">
            <a:avLst/>
          </a:prstGeom>
          <a:noFill/>
        </p:spPr>
        <p:txBody>
          <a:bodyPr wrap="square" rtlCol="0">
            <a:spAutoFit/>
          </a:bodyPr>
          <a:lstStyle/>
          <a:p>
            <a:r>
              <a:rPr lang="en-CA" sz="3200" b="1" i="1" dirty="0"/>
              <a:t>	  promote the Progress of Science and useful Arts</a:t>
            </a:r>
            <a:r>
              <a:rPr lang="en-CA" sz="3200" i="1" dirty="0"/>
              <a:t>,</a:t>
            </a:r>
            <a:endParaRPr lang="en-US" sz="2400" dirty="0"/>
          </a:p>
        </p:txBody>
      </p:sp>
      <p:sp>
        <p:nvSpPr>
          <p:cNvPr id="5" name="Title 4">
            <a:extLst>
              <a:ext uri="{FF2B5EF4-FFF2-40B4-BE49-F238E27FC236}">
                <a16:creationId xmlns:a16="http://schemas.microsoft.com/office/drawing/2014/main" id="{33391CA6-6322-C745-9FB6-CD60AC9C2D73}"/>
              </a:ext>
            </a:extLst>
          </p:cNvPr>
          <p:cNvSpPr>
            <a:spLocks noGrp="1"/>
          </p:cNvSpPr>
          <p:nvPr>
            <p:ph type="title"/>
          </p:nvPr>
        </p:nvSpPr>
        <p:spPr/>
        <p:txBody>
          <a:bodyPr/>
          <a:lstStyle/>
          <a:p>
            <a:r>
              <a:rPr lang="en-US" dirty="0"/>
              <a:t>THE US CONSTITUTION ON IP</a:t>
            </a:r>
          </a:p>
        </p:txBody>
      </p:sp>
      <p:sp>
        <p:nvSpPr>
          <p:cNvPr id="9" name="TextBox 8">
            <a:extLst>
              <a:ext uri="{FF2B5EF4-FFF2-40B4-BE49-F238E27FC236}">
                <a16:creationId xmlns:a16="http://schemas.microsoft.com/office/drawing/2014/main" id="{4089DFFA-3B03-CB45-9480-160A5DCA0540}"/>
              </a:ext>
            </a:extLst>
          </p:cNvPr>
          <p:cNvSpPr txBox="1"/>
          <p:nvPr/>
        </p:nvSpPr>
        <p:spPr>
          <a:xfrm>
            <a:off x="1870587" y="2377182"/>
            <a:ext cx="973618" cy="584775"/>
          </a:xfrm>
          <a:prstGeom prst="rect">
            <a:avLst/>
          </a:prstGeom>
          <a:noFill/>
        </p:spPr>
        <p:txBody>
          <a:bodyPr wrap="square" rtlCol="0">
            <a:spAutoFit/>
          </a:bodyPr>
          <a:lstStyle/>
          <a:p>
            <a:pPr algn="ctr"/>
            <a:r>
              <a:rPr lang="en-CA" sz="3200" i="1" dirty="0"/>
              <a:t>“To</a:t>
            </a:r>
          </a:p>
        </p:txBody>
      </p:sp>
      <p:sp>
        <p:nvSpPr>
          <p:cNvPr id="6" name="TextBox 5">
            <a:extLst>
              <a:ext uri="{FF2B5EF4-FFF2-40B4-BE49-F238E27FC236}">
                <a16:creationId xmlns:a16="http://schemas.microsoft.com/office/drawing/2014/main" id="{5A879A0F-7174-664D-9CD8-E7D023AD67AD}"/>
              </a:ext>
            </a:extLst>
          </p:cNvPr>
          <p:cNvSpPr txBox="1"/>
          <p:nvPr/>
        </p:nvSpPr>
        <p:spPr>
          <a:xfrm>
            <a:off x="2020369" y="2858875"/>
            <a:ext cx="8151259" cy="2431435"/>
          </a:xfrm>
          <a:prstGeom prst="rect">
            <a:avLst/>
          </a:prstGeom>
          <a:noFill/>
        </p:spPr>
        <p:txBody>
          <a:bodyPr wrap="square" rtlCol="0">
            <a:spAutoFit/>
          </a:bodyPr>
          <a:lstStyle/>
          <a:p>
            <a:pPr algn="ctr"/>
            <a:r>
              <a:rPr lang="en-CA" sz="3200" i="1" dirty="0"/>
              <a:t>					by securing for limited Times to Authors and Inventors the exclusive Right to their respective Writings and Discoveries”</a:t>
            </a:r>
          </a:p>
          <a:p>
            <a:pPr algn="ctr"/>
            <a:endParaRPr lang="en-CA" sz="3200" i="1" dirty="0"/>
          </a:p>
          <a:p>
            <a:pPr algn="ctr"/>
            <a:r>
              <a:rPr lang="en-CA" sz="2400" dirty="0"/>
              <a:t>Article 1, Section 8, Clause 8</a:t>
            </a:r>
            <a:endParaRPr lang="en-US" sz="2400" dirty="0"/>
          </a:p>
        </p:txBody>
      </p:sp>
    </p:spTree>
    <p:extLst>
      <p:ext uri="{BB962C8B-B14F-4D97-AF65-F5344CB8AC3E}">
        <p14:creationId xmlns:p14="http://schemas.microsoft.com/office/powerpoint/2010/main" val="2908876503"/>
      </p:ext>
    </p:extLst>
  </p:cSld>
  <p:clrMapOvr>
    <a:masterClrMapping/>
  </p:clrMapOvr>
  <mc:AlternateContent xmlns:mc="http://schemas.openxmlformats.org/markup-compatibility/2006" xmlns:p14="http://schemas.microsoft.com/office/powerpoint/2010/main">
    <mc:Choice Requires="p14">
      <p:transition spd="slow" p14:dur="2000" advTm="18155"/>
    </mc:Choice>
    <mc:Fallback xmlns="">
      <p:transition spd="slow" advTm="181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4DA4216-2CDF-4049-BE38-3F92DBEB934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303384" y="2140468"/>
            <a:ext cx="5040000" cy="3240000"/>
          </a:xfrm>
          <a:prstGeom prst="rect">
            <a:avLst/>
          </a:prstGeom>
        </p:spPr>
      </p:pic>
      <p:pic>
        <p:nvPicPr>
          <p:cNvPr id="7" name="Content Placeholder 6">
            <a:extLst>
              <a:ext uri="{FF2B5EF4-FFF2-40B4-BE49-F238E27FC236}">
                <a16:creationId xmlns:a16="http://schemas.microsoft.com/office/drawing/2014/main" id="{C931B6B9-3E49-0041-9128-934F979E4EDD}"/>
              </a:ext>
            </a:extLst>
          </p:cNvPr>
          <p:cNvPicPr>
            <a:picLocks noGrp="1" noChangeAspect="1"/>
          </p:cNvPicPr>
          <p:nvPr>
            <p:ph sz="half" idx="1"/>
          </p:nvPr>
        </p:nvPicPr>
        <p:blipFill>
          <a:blip r:embed="rId6">
            <a:extLst>
              <a:ext uri="{96DAC541-7B7A-43D3-8B79-37D633B846F1}">
                <asvg:svgBlip xmlns:asvg="http://schemas.microsoft.com/office/drawing/2016/SVG/main" xmlns="" r:embed="rId7"/>
              </a:ext>
            </a:extLst>
          </a:blip>
          <a:stretch>
            <a:fillRect/>
          </a:stretch>
        </p:blipFill>
        <p:spPr>
          <a:xfrm>
            <a:off x="3394621" y="2140468"/>
            <a:ext cx="5040000" cy="3240005"/>
          </a:xfrm>
        </p:spPr>
      </p:pic>
      <p:grpSp>
        <p:nvGrpSpPr>
          <p:cNvPr id="17" name="Group 16"/>
          <p:cNvGrpSpPr>
            <a:grpSpLocks noChangeAspect="1"/>
          </p:cNvGrpSpPr>
          <p:nvPr/>
        </p:nvGrpSpPr>
        <p:grpSpPr>
          <a:xfrm>
            <a:off x="5429750" y="3370112"/>
            <a:ext cx="1081605" cy="1925444"/>
            <a:chOff x="4572000" y="381000"/>
            <a:chExt cx="3048000" cy="6096000"/>
          </a:xfrm>
        </p:grpSpPr>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381000"/>
              <a:ext cx="3048000" cy="6096000"/>
            </a:xfrm>
            <a:prstGeom prst="rect">
              <a:avLst/>
            </a:prstGeom>
          </p:spPr>
        </p:pic>
        <p:sp>
          <p:nvSpPr>
            <p:cNvPr id="19" name="5-Point Star 18"/>
            <p:cNvSpPr>
              <a:spLocks/>
            </p:cNvSpPr>
            <p:nvPr/>
          </p:nvSpPr>
          <p:spPr>
            <a:xfrm>
              <a:off x="5129047" y="4466894"/>
              <a:ext cx="1587062" cy="1476000"/>
            </a:xfrm>
            <a:prstGeom prst="star5">
              <a:avLst/>
            </a:prstGeom>
            <a:solidFill>
              <a:srgbClr val="D9BE48"/>
            </a:solidFill>
            <a:ln w="3175">
              <a:solidFill>
                <a:srgbClr val="D0B2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 name="Title 4">
            <a:extLst>
              <a:ext uri="{FF2B5EF4-FFF2-40B4-BE49-F238E27FC236}">
                <a16:creationId xmlns:a16="http://schemas.microsoft.com/office/drawing/2014/main" id="{D09F5AB3-86EB-BE43-9B07-3AE083F76D08}"/>
              </a:ext>
            </a:extLst>
          </p:cNvPr>
          <p:cNvSpPr>
            <a:spLocks noGrp="1"/>
          </p:cNvSpPr>
          <p:nvPr>
            <p:ph type="title"/>
          </p:nvPr>
        </p:nvSpPr>
        <p:spPr/>
        <p:txBody>
          <a:bodyPr/>
          <a:lstStyle/>
          <a:p>
            <a:r>
              <a:rPr lang="en-US" dirty="0"/>
              <a:t>THE BALANCING ACT</a:t>
            </a:r>
          </a:p>
        </p:txBody>
      </p:sp>
      <p:sp>
        <p:nvSpPr>
          <p:cNvPr id="13" name="TextBox 12">
            <a:extLst>
              <a:ext uri="{FF2B5EF4-FFF2-40B4-BE49-F238E27FC236}">
                <a16:creationId xmlns:a16="http://schemas.microsoft.com/office/drawing/2014/main" id="{513C17DF-3D28-CA40-92EA-15571C952887}"/>
              </a:ext>
            </a:extLst>
          </p:cNvPr>
          <p:cNvSpPr txBox="1"/>
          <p:nvPr/>
        </p:nvSpPr>
        <p:spPr>
          <a:xfrm>
            <a:off x="888797" y="2666729"/>
            <a:ext cx="2441694" cy="1200329"/>
          </a:xfrm>
          <a:prstGeom prst="rect">
            <a:avLst/>
          </a:prstGeom>
          <a:noFill/>
        </p:spPr>
        <p:txBody>
          <a:bodyPr wrap="none" rtlCol="0">
            <a:spAutoFit/>
          </a:bodyPr>
          <a:lstStyle/>
          <a:p>
            <a:pPr algn="ctr"/>
            <a:r>
              <a:rPr lang="en-US" sz="3600" b="1" dirty="0"/>
              <a:t>Creative</a:t>
            </a:r>
          </a:p>
          <a:p>
            <a:pPr algn="ctr"/>
            <a:r>
              <a:rPr lang="en-US" sz="3600" b="1" dirty="0"/>
              <a:t>Behaviour</a:t>
            </a:r>
          </a:p>
        </p:txBody>
      </p:sp>
      <p:sp>
        <p:nvSpPr>
          <p:cNvPr id="16" name="TextBox 15">
            <a:extLst>
              <a:ext uri="{FF2B5EF4-FFF2-40B4-BE49-F238E27FC236}">
                <a16:creationId xmlns:a16="http://schemas.microsoft.com/office/drawing/2014/main" id="{715B59F2-40E6-F448-9AE2-42AF2AF5D586}"/>
              </a:ext>
            </a:extLst>
          </p:cNvPr>
          <p:cNvSpPr txBox="1"/>
          <p:nvPr/>
        </p:nvSpPr>
        <p:spPr>
          <a:xfrm>
            <a:off x="8791464" y="2666729"/>
            <a:ext cx="2441694" cy="1200329"/>
          </a:xfrm>
          <a:prstGeom prst="rect">
            <a:avLst/>
          </a:prstGeom>
          <a:noFill/>
        </p:spPr>
        <p:txBody>
          <a:bodyPr wrap="none" rtlCol="0">
            <a:spAutoFit/>
          </a:bodyPr>
          <a:lstStyle/>
          <a:p>
            <a:pPr algn="ctr"/>
            <a:r>
              <a:rPr lang="en-US" sz="3600" b="1" dirty="0"/>
              <a:t>Inventive</a:t>
            </a:r>
          </a:p>
          <a:p>
            <a:pPr algn="ctr"/>
            <a:r>
              <a:rPr lang="en-US" sz="3600" b="1" dirty="0"/>
              <a:t>Behaviour</a:t>
            </a:r>
          </a:p>
        </p:txBody>
      </p:sp>
      <p:pic>
        <p:nvPicPr>
          <p:cNvPr id="20" name="Graphic 19" descr="Arrow: Clockwise curve">
            <a:extLst>
              <a:ext uri="{FF2B5EF4-FFF2-40B4-BE49-F238E27FC236}">
                <a16:creationId xmlns:a16="http://schemas.microsoft.com/office/drawing/2014/main" id="{E8CDA6C0-F07E-2742-8711-01FA2F29FAA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301742" y="3946704"/>
            <a:ext cx="1615804" cy="1615804"/>
          </a:xfrm>
          <a:prstGeom prst="rect">
            <a:avLst/>
          </a:prstGeom>
        </p:spPr>
      </p:pic>
      <p:pic>
        <p:nvPicPr>
          <p:cNvPr id="21" name="Graphic 20" descr="Arrow: Clockwise curve">
            <a:extLst>
              <a:ext uri="{FF2B5EF4-FFF2-40B4-BE49-F238E27FC236}">
                <a16:creationId xmlns:a16="http://schemas.microsoft.com/office/drawing/2014/main" id="{5BB4EE51-29F8-4541-A151-68EA7A282B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flipH="1">
            <a:off x="9072122" y="3895144"/>
            <a:ext cx="1615804" cy="1615804"/>
          </a:xfrm>
          <a:prstGeom prst="rect">
            <a:avLst/>
          </a:prstGeom>
        </p:spPr>
      </p:pic>
      <p:sp>
        <p:nvSpPr>
          <p:cNvPr id="22" name="TextBox 21">
            <a:extLst>
              <a:ext uri="{FF2B5EF4-FFF2-40B4-BE49-F238E27FC236}">
                <a16:creationId xmlns:a16="http://schemas.microsoft.com/office/drawing/2014/main" id="{D11BCDE0-6FD6-FF40-B76E-212DF7C92B3F}"/>
              </a:ext>
            </a:extLst>
          </p:cNvPr>
          <p:cNvSpPr txBox="1"/>
          <p:nvPr/>
        </p:nvSpPr>
        <p:spPr>
          <a:xfrm>
            <a:off x="875243" y="1771475"/>
            <a:ext cx="2441695" cy="1631216"/>
          </a:xfrm>
          <a:prstGeom prst="rect">
            <a:avLst/>
          </a:prstGeom>
          <a:noFill/>
        </p:spPr>
        <p:txBody>
          <a:bodyPr wrap="none" rtlCol="0">
            <a:spAutoFit/>
          </a:bodyPr>
          <a:lstStyle/>
          <a:p>
            <a:pPr algn="ctr"/>
            <a:r>
              <a:rPr lang="en-US" sz="3600" b="1" dirty="0"/>
              <a:t>Incentives</a:t>
            </a:r>
          </a:p>
          <a:p>
            <a:pPr algn="ctr"/>
            <a:r>
              <a:rPr lang="en-US" sz="2800" b="1" dirty="0"/>
              <a:t>for</a:t>
            </a:r>
          </a:p>
          <a:p>
            <a:pPr algn="ctr"/>
            <a:r>
              <a:rPr lang="en-US" sz="3600" b="1" dirty="0"/>
              <a:t>Creators</a:t>
            </a:r>
          </a:p>
        </p:txBody>
      </p:sp>
      <p:sp>
        <p:nvSpPr>
          <p:cNvPr id="23" name="TextBox 22">
            <a:extLst>
              <a:ext uri="{FF2B5EF4-FFF2-40B4-BE49-F238E27FC236}">
                <a16:creationId xmlns:a16="http://schemas.microsoft.com/office/drawing/2014/main" id="{20AE8308-581B-C44F-885C-4A7CA8B2FD47}"/>
              </a:ext>
            </a:extLst>
          </p:cNvPr>
          <p:cNvSpPr txBox="1"/>
          <p:nvPr/>
        </p:nvSpPr>
        <p:spPr>
          <a:xfrm>
            <a:off x="8714520" y="4203076"/>
            <a:ext cx="2595582" cy="2185214"/>
          </a:xfrm>
          <a:prstGeom prst="rect">
            <a:avLst/>
          </a:prstGeom>
          <a:noFill/>
        </p:spPr>
        <p:txBody>
          <a:bodyPr wrap="none" rtlCol="0">
            <a:spAutoFit/>
          </a:bodyPr>
          <a:lstStyle/>
          <a:p>
            <a:pPr algn="ctr"/>
            <a:r>
              <a:rPr lang="en-US" sz="3600" b="1" dirty="0"/>
              <a:t>Access</a:t>
            </a:r>
          </a:p>
          <a:p>
            <a:pPr algn="ctr"/>
            <a:r>
              <a:rPr lang="en-US" sz="2800" b="1" dirty="0"/>
              <a:t>and</a:t>
            </a:r>
          </a:p>
          <a:p>
            <a:pPr algn="ctr"/>
            <a:r>
              <a:rPr lang="en-US" sz="3600" b="1" dirty="0"/>
              <a:t>Intellectual</a:t>
            </a:r>
          </a:p>
          <a:p>
            <a:pPr algn="ctr"/>
            <a:r>
              <a:rPr lang="en-US" sz="3600" b="1" dirty="0"/>
              <a:t>Good</a:t>
            </a:r>
          </a:p>
        </p:txBody>
      </p:sp>
      <p:sp>
        <p:nvSpPr>
          <p:cNvPr id="24" name="Up Arrow 23">
            <a:extLst>
              <a:ext uri="{FF2B5EF4-FFF2-40B4-BE49-F238E27FC236}">
                <a16:creationId xmlns:a16="http://schemas.microsoft.com/office/drawing/2014/main" id="{15BEB5EB-F3FC-574E-A60F-44CBD338B3FF}"/>
              </a:ext>
            </a:extLst>
          </p:cNvPr>
          <p:cNvSpPr/>
          <p:nvPr/>
        </p:nvSpPr>
        <p:spPr>
          <a:xfrm>
            <a:off x="1601774" y="4050899"/>
            <a:ext cx="858018" cy="1615803"/>
          </a:xfrm>
          <a:prstGeom prst="upArrow">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a:extLst>
              <a:ext uri="{FF2B5EF4-FFF2-40B4-BE49-F238E27FC236}">
                <a16:creationId xmlns:a16="http://schemas.microsoft.com/office/drawing/2014/main" id="{7B42589E-1C6A-A84A-BF8B-5F5D1B928D9D}"/>
              </a:ext>
            </a:extLst>
          </p:cNvPr>
          <p:cNvSpPr/>
          <p:nvPr/>
        </p:nvSpPr>
        <p:spPr>
          <a:xfrm flipV="1">
            <a:off x="9583302" y="1882025"/>
            <a:ext cx="858018" cy="1615803"/>
          </a:xfrm>
          <a:prstGeom prst="upArrow">
            <a:avLst/>
          </a:prstGeom>
          <a:solidFill>
            <a:srgbClr val="CB53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39986453"/>
      </p:ext>
    </p:extLst>
  </p:cSld>
  <p:clrMapOvr>
    <a:masterClrMapping/>
  </p:clrMapOvr>
  <mc:AlternateContent xmlns:mc="http://schemas.openxmlformats.org/markup-compatibility/2006" xmlns:p14="http://schemas.microsoft.com/office/powerpoint/2010/main">
    <mc:Choice Requires="p14">
      <p:transition spd="slow" p14:dur="2000" advTm="30870"/>
    </mc:Choice>
    <mc:Fallback xmlns="">
      <p:transition spd="slow" advTm="30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 calcmode="lin" valueType="num">
                                      <p:cBhvr>
                                        <p:cTn id="9" dur="2000" fill="hold"/>
                                        <p:tgtEl>
                                          <p:spTgt spid="17"/>
                                        </p:tgtEl>
                                        <p:attrNameLst>
                                          <p:attrName>style.rotation</p:attrName>
                                        </p:attrNameLst>
                                      </p:cBhvr>
                                      <p:tavLst>
                                        <p:tav tm="0">
                                          <p:val>
                                            <p:fltVal val="360"/>
                                          </p:val>
                                        </p:tav>
                                        <p:tav tm="100000">
                                          <p:val>
                                            <p:fltVal val="0"/>
                                          </p:val>
                                        </p:tav>
                                      </p:tavLst>
                                    </p:anim>
                                    <p:animEffect transition="in" filter="fade">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ppt_x"/>
                                          </p:val>
                                        </p:tav>
                                        <p:tav tm="100000">
                                          <p:val>
                                            <p:strVal val="#ppt_x"/>
                                          </p:val>
                                        </p:tav>
                                      </p:tavLst>
                                    </p:anim>
                                    <p:anim calcmode="lin" valueType="num">
                                      <p:cBhvr additive="base">
                                        <p:cTn id="21" dur="20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2000" fill="hold"/>
                                        <p:tgtEl>
                                          <p:spTgt spid="21"/>
                                        </p:tgtEl>
                                        <p:attrNameLst>
                                          <p:attrName>ppt_x</p:attrName>
                                        </p:attrNameLst>
                                      </p:cBhvr>
                                      <p:tavLst>
                                        <p:tav tm="0">
                                          <p:val>
                                            <p:strVal val="#ppt_x"/>
                                          </p:val>
                                        </p:tav>
                                        <p:tav tm="100000">
                                          <p:val>
                                            <p:strVal val="#ppt_x"/>
                                          </p:val>
                                        </p:tav>
                                      </p:tavLst>
                                    </p:anim>
                                    <p:anim calcmode="lin" valueType="num">
                                      <p:cBhvr additive="base">
                                        <p:cTn id="25" dur="20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2000" fill="hold"/>
                                        <p:tgtEl>
                                          <p:spTgt spid="20"/>
                                        </p:tgtEl>
                                        <p:attrNameLst>
                                          <p:attrName>ppt_x</p:attrName>
                                        </p:attrNameLst>
                                      </p:cBhvr>
                                      <p:tavLst>
                                        <p:tav tm="0">
                                          <p:val>
                                            <p:strVal val="#ppt_x"/>
                                          </p:val>
                                        </p:tav>
                                        <p:tav tm="100000">
                                          <p:val>
                                            <p:strVal val="#ppt_x"/>
                                          </p:val>
                                        </p:tav>
                                      </p:tavLst>
                                    </p:anim>
                                    <p:anim calcmode="lin" valueType="num">
                                      <p:cBhvr additive="base">
                                        <p:cTn id="29" dur="20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2000" fill="hold"/>
                                        <p:tgtEl>
                                          <p:spTgt spid="13"/>
                                        </p:tgtEl>
                                        <p:attrNameLst>
                                          <p:attrName>ppt_x</p:attrName>
                                        </p:attrNameLst>
                                      </p:cBhvr>
                                      <p:tavLst>
                                        <p:tav tm="0">
                                          <p:val>
                                            <p:strVal val="#ppt_x"/>
                                          </p:val>
                                        </p:tav>
                                        <p:tav tm="100000">
                                          <p:val>
                                            <p:strVal val="#ppt_x"/>
                                          </p:val>
                                        </p:tav>
                                      </p:tavLst>
                                    </p:anim>
                                    <p:anim calcmode="lin" valueType="num">
                                      <p:cBhvr additive="base">
                                        <p:cTn id="33"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childTnLst>
                                </p:cTn>
                              </p:par>
                              <p:par>
                                <p:cTn id="57" presetID="10" presetClass="exit" presetSubtype="0" fill="hold" nodeType="withEffect">
                                  <p:stCondLst>
                                    <p:cond delay="0"/>
                                  </p:stCondLst>
                                  <p:childTnLst>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6" grpId="1"/>
      <p:bldP spid="22" grpId="0"/>
      <p:bldP spid="23" grpId="0"/>
      <p:bldP spid="24"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5449F3A-0191-5F41-A1BE-A4696656076B}"/>
              </a:ext>
            </a:extLst>
          </p:cNvPr>
          <p:cNvPicPr>
            <a:picLocks noGrp="1" noChangeAspect="1"/>
          </p:cNvPicPr>
          <p:nvPr>
            <p:ph sz="half" idx="1"/>
          </p:nvPr>
        </p:nvPicPr>
        <p:blipFill>
          <a:blip r:embed="rId4"/>
          <a:stretch>
            <a:fillRect/>
          </a:stretch>
        </p:blipFill>
        <p:spPr>
          <a:xfrm>
            <a:off x="4622798" y="1989286"/>
            <a:ext cx="2946400" cy="4064000"/>
          </a:xfrm>
        </p:spPr>
      </p:pic>
      <p:sp>
        <p:nvSpPr>
          <p:cNvPr id="5" name="Title 4">
            <a:extLst>
              <a:ext uri="{FF2B5EF4-FFF2-40B4-BE49-F238E27FC236}">
                <a16:creationId xmlns:a16="http://schemas.microsoft.com/office/drawing/2014/main" id="{42DC04A7-D6B2-D14D-9A0D-C77172D600F6}"/>
              </a:ext>
            </a:extLst>
          </p:cNvPr>
          <p:cNvSpPr>
            <a:spLocks noGrp="1"/>
          </p:cNvSpPr>
          <p:nvPr>
            <p:ph type="title"/>
          </p:nvPr>
        </p:nvSpPr>
        <p:spPr/>
        <p:txBody>
          <a:bodyPr/>
          <a:lstStyle/>
          <a:p>
            <a:r>
              <a:rPr lang="en-US" dirty="0"/>
              <a:t>NATURAL RIGHTS APPROACH</a:t>
            </a:r>
          </a:p>
        </p:txBody>
      </p:sp>
      <p:pic>
        <p:nvPicPr>
          <p:cNvPr id="10" name="Picture 9">
            <a:extLst>
              <a:ext uri="{FF2B5EF4-FFF2-40B4-BE49-F238E27FC236}">
                <a16:creationId xmlns:a16="http://schemas.microsoft.com/office/drawing/2014/main" id="{76CBD87C-7FBE-614F-A4E3-3F91B5B9D2FD}"/>
              </a:ext>
            </a:extLst>
          </p:cNvPr>
          <p:cNvPicPr>
            <a:picLocks noChangeAspect="1"/>
          </p:cNvPicPr>
          <p:nvPr/>
        </p:nvPicPr>
        <p:blipFill>
          <a:blip r:embed="rId5"/>
          <a:stretch>
            <a:fillRect/>
          </a:stretch>
        </p:blipFill>
        <p:spPr>
          <a:xfrm>
            <a:off x="9262227" y="2427627"/>
            <a:ext cx="2490264" cy="2880000"/>
          </a:xfrm>
          <a:prstGeom prst="rect">
            <a:avLst/>
          </a:prstGeom>
        </p:spPr>
      </p:pic>
      <p:pic>
        <p:nvPicPr>
          <p:cNvPr id="11" name="Graphic 10" descr="Deciduous tree">
            <a:extLst>
              <a:ext uri="{FF2B5EF4-FFF2-40B4-BE49-F238E27FC236}">
                <a16:creationId xmlns:a16="http://schemas.microsoft.com/office/drawing/2014/main" id="{7D27F66F-E2A7-EB4B-9A4C-8608148B7F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2573" y="2746322"/>
            <a:ext cx="1987199" cy="1987199"/>
          </a:xfrm>
          <a:prstGeom prst="rect">
            <a:avLst/>
          </a:prstGeom>
        </p:spPr>
      </p:pic>
      <p:pic>
        <p:nvPicPr>
          <p:cNvPr id="13" name="Graphic 12" descr="Arrow: Counterclockwise curve">
            <a:extLst>
              <a:ext uri="{FF2B5EF4-FFF2-40B4-BE49-F238E27FC236}">
                <a16:creationId xmlns:a16="http://schemas.microsoft.com/office/drawing/2014/main" id="{8FC54CFC-919D-E446-8DC9-6472CC73168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19164296">
            <a:off x="7053884" y="2615637"/>
            <a:ext cx="1924629" cy="1924629"/>
          </a:xfrm>
          <a:prstGeom prst="rect">
            <a:avLst/>
          </a:prstGeom>
        </p:spPr>
      </p:pic>
      <p:pic>
        <p:nvPicPr>
          <p:cNvPr id="16" name="Graphic 15" descr="Arrow: Counterclockwise curve">
            <a:extLst>
              <a:ext uri="{FF2B5EF4-FFF2-40B4-BE49-F238E27FC236}">
                <a16:creationId xmlns:a16="http://schemas.microsoft.com/office/drawing/2014/main" id="{61354169-CCC7-D04A-9E12-FB356AE5A09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435704" flipH="1">
            <a:off x="3043554" y="2615637"/>
            <a:ext cx="1924629" cy="1924629"/>
          </a:xfrm>
          <a:prstGeom prst="rect">
            <a:avLst/>
          </a:prstGeom>
        </p:spPr>
      </p:pic>
      <p:pic>
        <p:nvPicPr>
          <p:cNvPr id="18" name="Graphic 17">
            <a:extLst>
              <a:ext uri="{FF2B5EF4-FFF2-40B4-BE49-F238E27FC236}">
                <a16:creationId xmlns:a16="http://schemas.microsoft.com/office/drawing/2014/main" id="{E9D97E52-747C-3840-8F17-720A4377946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231125">
            <a:off x="5000624" y="2059781"/>
            <a:ext cx="2190750" cy="2738438"/>
          </a:xfrm>
          <a:prstGeom prst="rect">
            <a:avLst/>
          </a:prstGeom>
        </p:spPr>
      </p:pic>
      <p:pic>
        <p:nvPicPr>
          <p:cNvPr id="20" name="Graphic 19" descr="Lightbulb">
            <a:extLst>
              <a:ext uri="{FF2B5EF4-FFF2-40B4-BE49-F238E27FC236}">
                <a16:creationId xmlns:a16="http://schemas.microsoft.com/office/drawing/2014/main" id="{1F6CC7C2-6BE9-0F4A-8885-F46F45F0288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295887" y="4733521"/>
            <a:ext cx="1600223" cy="1600223"/>
          </a:xfrm>
          <a:prstGeom prst="rect">
            <a:avLst/>
          </a:prstGeom>
        </p:spPr>
      </p:pic>
      <p:pic>
        <p:nvPicPr>
          <p:cNvPr id="22" name="Graphic 21" descr="Sunglasses">
            <a:extLst>
              <a:ext uri="{FF2B5EF4-FFF2-40B4-BE49-F238E27FC236}">
                <a16:creationId xmlns:a16="http://schemas.microsoft.com/office/drawing/2014/main" id="{CC6AACE8-95C4-0344-A138-4FF8B925CFA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9955647" y="2765372"/>
            <a:ext cx="914400" cy="914400"/>
          </a:xfrm>
          <a:prstGeom prst="rect">
            <a:avLst/>
          </a:prstGeom>
        </p:spPr>
      </p:pic>
      <p:pic>
        <p:nvPicPr>
          <p:cNvPr id="24" name="Graphic 23">
            <a:extLst>
              <a:ext uri="{FF2B5EF4-FFF2-40B4-BE49-F238E27FC236}">
                <a16:creationId xmlns:a16="http://schemas.microsoft.com/office/drawing/2014/main" id="{5A7C961A-B49E-6444-A0DF-105340673ED2}"/>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rot="955394" flipH="1" flipV="1">
            <a:off x="7003813" y="2791450"/>
            <a:ext cx="2625649" cy="3255804"/>
          </a:xfrm>
          <a:prstGeom prst="rect">
            <a:avLst/>
          </a:prstGeom>
        </p:spPr>
      </p:pic>
      <p:sp>
        <p:nvSpPr>
          <p:cNvPr id="25" name="TextBox 24">
            <a:extLst>
              <a:ext uri="{FF2B5EF4-FFF2-40B4-BE49-F238E27FC236}">
                <a16:creationId xmlns:a16="http://schemas.microsoft.com/office/drawing/2014/main" id="{69A34911-4F7B-7B4E-8215-2D4C82643B86}"/>
              </a:ext>
            </a:extLst>
          </p:cNvPr>
          <p:cNvSpPr txBox="1"/>
          <p:nvPr/>
        </p:nvSpPr>
        <p:spPr>
          <a:xfrm>
            <a:off x="7706938" y="4419352"/>
            <a:ext cx="1039067" cy="830997"/>
          </a:xfrm>
          <a:prstGeom prst="rect">
            <a:avLst/>
          </a:prstGeom>
          <a:noFill/>
        </p:spPr>
        <p:txBody>
          <a:bodyPr wrap="none" rtlCol="0">
            <a:spAutoFit/>
          </a:bodyPr>
          <a:lstStyle/>
          <a:p>
            <a:r>
              <a:rPr lang="en-US" sz="2400" i="1" dirty="0" err="1"/>
              <a:t>Haha</a:t>
            </a:r>
            <a:r>
              <a:rPr lang="en-US" sz="2400" i="1" dirty="0"/>
              <a:t>!</a:t>
            </a:r>
          </a:p>
          <a:p>
            <a:r>
              <a:rPr lang="en-US" sz="2400" i="1" dirty="0"/>
              <a:t>MINE!</a:t>
            </a:r>
          </a:p>
        </p:txBody>
      </p:sp>
    </p:spTree>
    <p:custDataLst>
      <p:tags r:id="rId1"/>
    </p:custDataLst>
    <p:extLst>
      <p:ext uri="{BB962C8B-B14F-4D97-AF65-F5344CB8AC3E}">
        <p14:creationId xmlns:p14="http://schemas.microsoft.com/office/powerpoint/2010/main" val="3654531053"/>
      </p:ext>
    </p:extLst>
  </p:cSld>
  <p:clrMapOvr>
    <a:masterClrMapping/>
  </p:clrMapOvr>
  <mc:AlternateContent xmlns:mc="http://schemas.openxmlformats.org/markup-compatibility/2006" xmlns:p14="http://schemas.microsoft.com/office/powerpoint/2010/main">
    <mc:Choice Requires="p14">
      <p:transition spd="slow" p14:dur="2000" advTm="25307"/>
    </mc:Choice>
    <mc:Fallback xmlns="">
      <p:transition spd="slow" advTm="2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3"/>
                                        </p:tgtEl>
                                      </p:cBhvr>
                                    </p:animEffect>
                                    <p:anim calcmode="lin" valueType="num">
                                      <p:cBhvr>
                                        <p:cTn id="25" dur="1000"/>
                                        <p:tgtEl>
                                          <p:spTgt spid="3"/>
                                        </p:tgtEl>
                                        <p:attrNameLst>
                                          <p:attrName>ppt_x</p:attrName>
                                        </p:attrNameLst>
                                      </p:cBhvr>
                                      <p:tavLst>
                                        <p:tav tm="0">
                                          <p:val>
                                            <p:strVal val="ppt_x"/>
                                          </p:val>
                                        </p:tav>
                                        <p:tav tm="100000">
                                          <p:val>
                                            <p:strVal val="ppt_x"/>
                                          </p:val>
                                        </p:tav>
                                      </p:tavLst>
                                    </p:anim>
                                    <p:anim calcmode="lin" valueType="num">
                                      <p:cBhvr>
                                        <p:cTn id="26" dur="1000"/>
                                        <p:tgtEl>
                                          <p:spTgt spid="3"/>
                                        </p:tgtEl>
                                        <p:attrNameLst>
                                          <p:attrName>ppt_y</p:attrName>
                                        </p:attrNameLst>
                                      </p:cBhvr>
                                      <p:tavLst>
                                        <p:tav tm="0">
                                          <p:val>
                                            <p:strVal val="ppt_y"/>
                                          </p:val>
                                        </p:tav>
                                        <p:tav tm="100000">
                                          <p:val>
                                            <p:strVal val="ppt_y+.1"/>
                                          </p:val>
                                        </p:tav>
                                      </p:tavLst>
                                    </p:anim>
                                    <p:set>
                                      <p:cBhvr>
                                        <p:cTn id="27" dur="1" fill="hold">
                                          <p:stCondLst>
                                            <p:cond delay="999"/>
                                          </p:stCondLst>
                                        </p:cTn>
                                        <p:tgtEl>
                                          <p:spTgt spid="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strips(downLeft)">
                                      <p:cBhvr>
                                        <p:cTn id="38" dur="500"/>
                                        <p:tgtEl>
                                          <p:spTgt spid="18"/>
                                        </p:tgtEl>
                                      </p:cBhvr>
                                    </p:animEffect>
                                  </p:childTnLst>
                                </p:cTn>
                              </p:par>
                              <p:par>
                                <p:cTn id="39" presetID="26" presetClass="emph" presetSubtype="0" fill="hold" nodeType="withEffect">
                                  <p:stCondLst>
                                    <p:cond delay="0"/>
                                  </p:stCondLst>
                                  <p:childTnLst>
                                    <p:animEffect transition="out" filter="fade">
                                      <p:cBhvr>
                                        <p:cTn id="40" dur="500" tmFilter="0, 0; .2, .5; .8, .5; 1, 0"/>
                                        <p:tgtEl>
                                          <p:spTgt spid="18"/>
                                        </p:tgtEl>
                                      </p:cBhvr>
                                    </p:animEffect>
                                    <p:animScale>
                                      <p:cBhvr>
                                        <p:cTn id="41" dur="250" autoRev="1" fill="hold"/>
                                        <p:tgtEl>
                                          <p:spTgt spid="18"/>
                                        </p:tgtEl>
                                      </p:cBhvr>
                                      <p:by x="105000" y="105000"/>
                                    </p:animScale>
                                  </p:childTnLst>
                                </p:cTn>
                              </p:par>
                            </p:childTnLst>
                          </p:cTn>
                        </p:par>
                        <p:par>
                          <p:cTn id="42" fill="hold">
                            <p:stCondLst>
                              <p:cond delay="500"/>
                            </p:stCondLst>
                            <p:childTnLst>
                              <p:par>
                                <p:cTn id="43" presetID="47"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37" presetClass="path" presetSubtype="0" accel="50000" decel="50000" fill="hold" nodeType="withEffect">
                                  <p:stCondLst>
                                    <p:cond delay="0"/>
                                  </p:stCondLst>
                                  <p:childTnLst>
                                    <p:animMotion origin="layout" path="M 0 -0.01388 L 0.0849 0.03635 C 0.10247 0.04769 0.12904 0.05394 0.1569 0.05394 C 0.18854 0.05394 0.21393 0.04769 0.23151 0.03635 L 0.31654 -0.01388 " pathEditMode="relative" rAng="0" ptsTypes="AAAAA">
                                      <p:cBhvr>
                                        <p:cTn id="59" dur="2000" fill="hold"/>
                                        <p:tgtEl>
                                          <p:spTgt spid="20"/>
                                        </p:tgtEl>
                                        <p:attrNameLst>
                                          <p:attrName>ppt_x</p:attrName>
                                          <p:attrName>ppt_y</p:attrName>
                                        </p:attrNameLst>
                                      </p:cBhvr>
                                      <p:rCtr x="15820" y="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16CA96-C540-9247-BEC0-E42DDC825919}"/>
              </a:ext>
            </a:extLst>
          </p:cNvPr>
          <p:cNvPicPr>
            <a:picLocks noChangeAspect="1"/>
          </p:cNvPicPr>
          <p:nvPr/>
        </p:nvPicPr>
        <p:blipFill>
          <a:blip r:embed="rId4"/>
          <a:stretch>
            <a:fillRect/>
          </a:stretch>
        </p:blipFill>
        <p:spPr>
          <a:xfrm>
            <a:off x="-16798" y="2414207"/>
            <a:ext cx="12206888" cy="4442400"/>
          </a:xfrm>
          <a:prstGeom prst="rect">
            <a:avLst/>
          </a:prstGeom>
        </p:spPr>
      </p:pic>
      <p:pic>
        <p:nvPicPr>
          <p:cNvPr id="7" name="Content Placeholder 6">
            <a:extLst>
              <a:ext uri="{FF2B5EF4-FFF2-40B4-BE49-F238E27FC236}">
                <a16:creationId xmlns:a16="http://schemas.microsoft.com/office/drawing/2014/main" id="{5C0E6B8F-D55B-144F-97D6-74FF90F7AEBD}"/>
              </a:ext>
            </a:extLst>
          </p:cNvPr>
          <p:cNvPicPr>
            <a:picLocks noGrp="1" noChangeAspect="1"/>
          </p:cNvPicPr>
          <p:nvPr>
            <p:ph sz="half" idx="1"/>
          </p:nvPr>
        </p:nvPicPr>
        <p:blipFill>
          <a:blip r:embed="rId5"/>
          <a:stretch>
            <a:fillRect/>
          </a:stretch>
        </p:blipFill>
        <p:spPr>
          <a:xfrm>
            <a:off x="-16801" y="2379024"/>
            <a:ext cx="12206891" cy="4442400"/>
          </a:xfrm>
        </p:spPr>
      </p:pic>
      <p:sp>
        <p:nvSpPr>
          <p:cNvPr id="5" name="Title 4">
            <a:extLst>
              <a:ext uri="{FF2B5EF4-FFF2-40B4-BE49-F238E27FC236}">
                <a16:creationId xmlns:a16="http://schemas.microsoft.com/office/drawing/2014/main" id="{B206C4FA-127F-284D-B2CA-283009F3DFD1}"/>
              </a:ext>
            </a:extLst>
          </p:cNvPr>
          <p:cNvSpPr>
            <a:spLocks noGrp="1"/>
          </p:cNvSpPr>
          <p:nvPr>
            <p:ph type="title"/>
          </p:nvPr>
        </p:nvSpPr>
        <p:spPr/>
        <p:txBody>
          <a:bodyPr/>
          <a:lstStyle/>
          <a:p>
            <a:r>
              <a:rPr lang="en-US" dirty="0"/>
              <a:t>NATURAL RIGHTS APPROACH</a:t>
            </a:r>
          </a:p>
        </p:txBody>
      </p:sp>
      <p:sp>
        <p:nvSpPr>
          <p:cNvPr id="10" name="TextBox 9">
            <a:extLst>
              <a:ext uri="{FF2B5EF4-FFF2-40B4-BE49-F238E27FC236}">
                <a16:creationId xmlns:a16="http://schemas.microsoft.com/office/drawing/2014/main" id="{92C497AE-9BF0-6740-B130-A36DB110211C}"/>
              </a:ext>
            </a:extLst>
          </p:cNvPr>
          <p:cNvSpPr txBox="1"/>
          <p:nvPr/>
        </p:nvSpPr>
        <p:spPr>
          <a:xfrm>
            <a:off x="2622932" y="2637099"/>
            <a:ext cx="6946133" cy="1077218"/>
          </a:xfrm>
          <a:prstGeom prst="rect">
            <a:avLst/>
          </a:prstGeom>
          <a:noFill/>
        </p:spPr>
        <p:txBody>
          <a:bodyPr wrap="none" rtlCol="0">
            <a:spAutoFit/>
          </a:bodyPr>
          <a:lstStyle/>
          <a:p>
            <a:pPr algn="ctr"/>
            <a:r>
              <a:rPr lang="en-US" sz="3200" dirty="0"/>
              <a:t>Increased value of common property </a:t>
            </a:r>
          </a:p>
          <a:p>
            <a:pPr algn="ctr"/>
            <a:r>
              <a:rPr lang="en-US" sz="3200" dirty="0"/>
              <a:t>justifies taking ownership</a:t>
            </a:r>
          </a:p>
        </p:txBody>
      </p:sp>
      <p:sp>
        <p:nvSpPr>
          <p:cNvPr id="11" name="TextBox 10">
            <a:extLst>
              <a:ext uri="{FF2B5EF4-FFF2-40B4-BE49-F238E27FC236}">
                <a16:creationId xmlns:a16="http://schemas.microsoft.com/office/drawing/2014/main" id="{F5F7AC12-2E02-EC4B-AFA6-DB8A846B0BB8}"/>
              </a:ext>
            </a:extLst>
          </p:cNvPr>
          <p:cNvSpPr txBox="1"/>
          <p:nvPr/>
        </p:nvSpPr>
        <p:spPr>
          <a:xfrm>
            <a:off x="1788568" y="2659709"/>
            <a:ext cx="8614859" cy="1569660"/>
          </a:xfrm>
          <a:prstGeom prst="rect">
            <a:avLst/>
          </a:prstGeom>
          <a:noFill/>
        </p:spPr>
        <p:txBody>
          <a:bodyPr wrap="none" rtlCol="0">
            <a:spAutoFit/>
          </a:bodyPr>
          <a:lstStyle/>
          <a:p>
            <a:r>
              <a:rPr lang="en-US" sz="3200" dirty="0"/>
              <a:t>Two conditions must be met:</a:t>
            </a:r>
          </a:p>
          <a:p>
            <a:pPr marL="342900" indent="-342900">
              <a:buAutoNum type="arabicPeriod"/>
            </a:pPr>
            <a:r>
              <a:rPr lang="en-US" sz="3200" dirty="0"/>
              <a:t> Don’t take so much that you create spoilage</a:t>
            </a:r>
          </a:p>
          <a:p>
            <a:pPr marL="342900" indent="-342900">
              <a:buAutoNum type="arabicPeriod"/>
            </a:pPr>
            <a:r>
              <a:rPr lang="en-US" sz="3200" dirty="0"/>
              <a:t> Leave  “enough and as good” for others</a:t>
            </a:r>
          </a:p>
        </p:txBody>
      </p:sp>
      <p:sp>
        <p:nvSpPr>
          <p:cNvPr id="12" name="TextBox 11">
            <a:extLst>
              <a:ext uri="{FF2B5EF4-FFF2-40B4-BE49-F238E27FC236}">
                <a16:creationId xmlns:a16="http://schemas.microsoft.com/office/drawing/2014/main" id="{419B1FC9-390D-684D-A695-2E35C25EBA5E}"/>
              </a:ext>
            </a:extLst>
          </p:cNvPr>
          <p:cNvSpPr txBox="1"/>
          <p:nvPr/>
        </p:nvSpPr>
        <p:spPr>
          <a:xfrm>
            <a:off x="3587137" y="1708543"/>
            <a:ext cx="5017720" cy="769441"/>
          </a:xfrm>
          <a:prstGeom prst="rect">
            <a:avLst/>
          </a:prstGeom>
          <a:noFill/>
        </p:spPr>
        <p:txBody>
          <a:bodyPr wrap="none" rtlCol="0">
            <a:spAutoFit/>
          </a:bodyPr>
          <a:lstStyle/>
          <a:p>
            <a:r>
              <a:rPr lang="en-US" sz="4400" b="1" dirty="0"/>
              <a:t>Lockean Provisos</a:t>
            </a:r>
          </a:p>
        </p:txBody>
      </p:sp>
    </p:spTree>
    <p:custDataLst>
      <p:tags r:id="rId1"/>
    </p:custDataLst>
    <p:extLst>
      <p:ext uri="{BB962C8B-B14F-4D97-AF65-F5344CB8AC3E}">
        <p14:creationId xmlns:p14="http://schemas.microsoft.com/office/powerpoint/2010/main" val="1473643457"/>
      </p:ext>
    </p:extLst>
  </p:cSld>
  <p:clrMapOvr>
    <a:masterClrMapping/>
  </p:clrMapOvr>
  <mc:AlternateContent xmlns:mc="http://schemas.openxmlformats.org/markup-compatibility/2006" xmlns:p14="http://schemas.microsoft.com/office/powerpoint/2010/main">
    <mc:Choice Requires="p14">
      <p:transition spd="slow" p14:dur="2000" advTm="36864"/>
    </mc:Choice>
    <mc:Fallback xmlns="">
      <p:transition spd="slow" advTm="36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8A7881-BCE1-CD46-9977-2E31B36FD906}"/>
              </a:ext>
            </a:extLst>
          </p:cNvPr>
          <p:cNvPicPr>
            <a:picLocks noChangeAspect="1"/>
          </p:cNvPicPr>
          <p:nvPr/>
        </p:nvPicPr>
        <p:blipFill>
          <a:blip r:embed="rId4"/>
          <a:stretch>
            <a:fillRect/>
          </a:stretch>
        </p:blipFill>
        <p:spPr>
          <a:xfrm>
            <a:off x="9176253" y="2427627"/>
            <a:ext cx="2490264" cy="2880000"/>
          </a:xfrm>
          <a:prstGeom prst="rect">
            <a:avLst/>
          </a:prstGeom>
        </p:spPr>
      </p:pic>
      <p:sp>
        <p:nvSpPr>
          <p:cNvPr id="5" name="Title 4">
            <a:extLst>
              <a:ext uri="{FF2B5EF4-FFF2-40B4-BE49-F238E27FC236}">
                <a16:creationId xmlns:a16="http://schemas.microsoft.com/office/drawing/2014/main" id="{DFF56D8D-58E0-B24E-87DC-88AE66E911B4}"/>
              </a:ext>
            </a:extLst>
          </p:cNvPr>
          <p:cNvSpPr>
            <a:spLocks noGrp="1"/>
          </p:cNvSpPr>
          <p:nvPr>
            <p:ph type="title"/>
          </p:nvPr>
        </p:nvSpPr>
        <p:spPr/>
        <p:txBody>
          <a:bodyPr/>
          <a:lstStyle/>
          <a:p>
            <a:r>
              <a:rPr lang="en-US" dirty="0"/>
              <a:t>NATURAL RIGHTS APPROACH</a:t>
            </a:r>
          </a:p>
        </p:txBody>
      </p:sp>
      <p:sp>
        <p:nvSpPr>
          <p:cNvPr id="6" name="TextBox 5">
            <a:extLst>
              <a:ext uri="{FF2B5EF4-FFF2-40B4-BE49-F238E27FC236}">
                <a16:creationId xmlns:a16="http://schemas.microsoft.com/office/drawing/2014/main" id="{7C374FFB-7B0B-644D-BD97-691489456EEB}"/>
              </a:ext>
            </a:extLst>
          </p:cNvPr>
          <p:cNvSpPr txBox="1"/>
          <p:nvPr/>
        </p:nvSpPr>
        <p:spPr>
          <a:xfrm>
            <a:off x="835093" y="1947150"/>
            <a:ext cx="7655359" cy="2062103"/>
          </a:xfrm>
          <a:prstGeom prst="rect">
            <a:avLst/>
          </a:prstGeom>
          <a:noFill/>
        </p:spPr>
        <p:txBody>
          <a:bodyPr wrap="square" rtlCol="0">
            <a:spAutoFit/>
          </a:bodyPr>
          <a:lstStyle/>
          <a:p>
            <a:r>
              <a:rPr lang="en-US" sz="3200" dirty="0"/>
              <a:t>Limitations:</a:t>
            </a:r>
          </a:p>
          <a:p>
            <a:pPr marL="285750" indent="-285750">
              <a:buFont typeface="Arial" panose="020B0604020202020204" pitchFamily="34" charset="0"/>
              <a:buChar char="•"/>
            </a:pPr>
            <a:r>
              <a:rPr lang="en-US" sz="3200" dirty="0"/>
              <a:t>Intangible forms of property were not addressed</a:t>
            </a:r>
          </a:p>
          <a:p>
            <a:pPr marL="285750" indent="-285750">
              <a:buFont typeface="Arial" panose="020B0604020202020204" pitchFamily="34" charset="0"/>
              <a:buChar char="•"/>
            </a:pPr>
            <a:r>
              <a:rPr lang="en-US" sz="3200" dirty="0"/>
              <a:t>Copyright of ancient works condemned</a:t>
            </a:r>
          </a:p>
        </p:txBody>
      </p:sp>
      <p:sp>
        <p:nvSpPr>
          <p:cNvPr id="7" name="TextBox 6">
            <a:extLst>
              <a:ext uri="{FF2B5EF4-FFF2-40B4-BE49-F238E27FC236}">
                <a16:creationId xmlns:a16="http://schemas.microsoft.com/office/drawing/2014/main" id="{E4D944FF-44B5-7F45-89CC-F573517F3CA3}"/>
              </a:ext>
            </a:extLst>
          </p:cNvPr>
          <p:cNvSpPr txBox="1"/>
          <p:nvPr/>
        </p:nvSpPr>
        <p:spPr>
          <a:xfrm>
            <a:off x="835093" y="4227836"/>
            <a:ext cx="8126027" cy="584775"/>
          </a:xfrm>
          <a:prstGeom prst="rect">
            <a:avLst/>
          </a:prstGeom>
          <a:noFill/>
        </p:spPr>
        <p:txBody>
          <a:bodyPr wrap="square" rtlCol="0">
            <a:spAutoFit/>
          </a:bodyPr>
          <a:lstStyle/>
          <a:p>
            <a:r>
              <a:rPr lang="en-US" sz="3200" dirty="0"/>
              <a:t> </a:t>
            </a:r>
          </a:p>
        </p:txBody>
      </p:sp>
      <p:pic>
        <p:nvPicPr>
          <p:cNvPr id="8" name="Picture 7">
            <a:extLst>
              <a:ext uri="{FF2B5EF4-FFF2-40B4-BE49-F238E27FC236}">
                <a16:creationId xmlns:a16="http://schemas.microsoft.com/office/drawing/2014/main" id="{74B0CFF8-A624-0247-A511-EFBC097407D2}"/>
              </a:ext>
            </a:extLst>
          </p:cNvPr>
          <p:cNvPicPr>
            <a:picLocks noChangeAspect="1"/>
          </p:cNvPicPr>
          <p:nvPr/>
        </p:nvPicPr>
        <p:blipFill>
          <a:blip r:embed="rId5"/>
          <a:stretch>
            <a:fillRect/>
          </a:stretch>
        </p:blipFill>
        <p:spPr>
          <a:xfrm>
            <a:off x="9176253" y="2175842"/>
            <a:ext cx="2491200" cy="3383570"/>
          </a:xfrm>
          <a:prstGeom prst="rect">
            <a:avLst/>
          </a:prstGeom>
        </p:spPr>
      </p:pic>
      <p:pic>
        <p:nvPicPr>
          <p:cNvPr id="10" name="Content Placeholder 12" descr="BaseballHat">
            <a:extLst>
              <a:ext uri="{FF2B5EF4-FFF2-40B4-BE49-F238E27FC236}">
                <a16:creationId xmlns:a16="http://schemas.microsoft.com/office/drawing/2014/main" id="{F24531A8-9734-E847-A68F-AB9C49CCD227}"/>
              </a:ext>
            </a:extLst>
          </p:cNvPr>
          <p:cNvPicPr>
            <a:picLocks noGrp="1" noChangeAspect="1"/>
          </p:cNvPicPr>
          <p:nvPr>
            <p:ph sz="half" idx="1"/>
          </p:nvPr>
        </p:nvPicPr>
        <p:blipFill>
          <a:blip r:embed="rId6">
            <a:extLst>
              <a:ext uri="{96DAC541-7B7A-43D3-8B79-37D633B846F1}">
                <asvg:svgBlip xmlns:asvg="http://schemas.microsoft.com/office/drawing/2016/SVG/main" xmlns="" r:embed="rId7"/>
              </a:ext>
            </a:extLst>
          </a:blip>
          <a:stretch>
            <a:fillRect/>
          </a:stretch>
        </p:blipFill>
        <p:spPr>
          <a:xfrm flipH="1">
            <a:off x="9519313" y="1795111"/>
            <a:ext cx="1643987" cy="1643987"/>
          </a:xfrm>
        </p:spPr>
      </p:pic>
    </p:spTree>
    <p:custDataLst>
      <p:tags r:id="rId1"/>
    </p:custDataLst>
    <p:extLst>
      <p:ext uri="{BB962C8B-B14F-4D97-AF65-F5344CB8AC3E}">
        <p14:creationId xmlns:p14="http://schemas.microsoft.com/office/powerpoint/2010/main" val="48321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accel="50000" decel="50000" fill="hold" nodeType="clickEffect">
                                  <p:stCondLst>
                                    <p:cond delay="0"/>
                                  </p:stCondLst>
                                  <p:childTnLst>
                                    <p:animScale>
                                      <p:cBhvr>
                                        <p:cTn id="31" dur="2000" fill="hold"/>
                                        <p:tgtEl>
                                          <p:spTgt spid="9"/>
                                        </p:tgtEl>
                                      </p:cBhvr>
                                      <p:by x="25000" y="25000"/>
                                    </p:animScale>
                                  </p:childTnLst>
                                </p:cTn>
                              </p:par>
                              <p:par>
                                <p:cTn id="32" presetID="42" presetClass="path" presetSubtype="0" accel="50000" decel="50000" fill="hold" nodeType="withEffect">
                                  <p:stCondLst>
                                    <p:cond delay="0"/>
                                  </p:stCondLst>
                                  <p:childTnLst>
                                    <p:animMotion origin="layout" path="M 0 0 L 0 0.25 E" pathEditMode="relative" ptsTypes="">
                                      <p:cBhvr>
                                        <p:cTn id="33" dur="2000" fill="hold"/>
                                        <p:tgtEl>
                                          <p:spTgt spid="9"/>
                                        </p:tgtEl>
                                        <p:attrNameLst>
                                          <p:attrName>ppt_x</p:attrName>
                                          <p:attrName>ppt_y</p:attrName>
                                        </p:attrNameLst>
                                      </p:cBhvr>
                                    </p:animMotion>
                                  </p:childTnLst>
                                </p:cTn>
                              </p:par>
                              <p:par>
                                <p:cTn id="34" presetID="47"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anim calcmode="lin" valueType="num">
                                      <p:cBhvr>
                                        <p:cTn id="37" dur="2000" fill="hold"/>
                                        <p:tgtEl>
                                          <p:spTgt spid="8"/>
                                        </p:tgtEl>
                                        <p:attrNameLst>
                                          <p:attrName>ppt_x</p:attrName>
                                        </p:attrNameLst>
                                      </p:cBhvr>
                                      <p:tavLst>
                                        <p:tav tm="0">
                                          <p:val>
                                            <p:strVal val="#ppt_x"/>
                                          </p:val>
                                        </p:tav>
                                        <p:tav tm="100000">
                                          <p:val>
                                            <p:strVal val="#ppt_x"/>
                                          </p:val>
                                        </p:tav>
                                      </p:tavLst>
                                    </p:anim>
                                    <p:anim calcmode="lin" valueType="num">
                                      <p:cBhvr>
                                        <p:cTn id="38" dur="200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2" presetClass="entr" presetSubtype="1" fill="hold" nodeType="afterEffect">
                                  <p:stCondLst>
                                    <p:cond delay="15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7FB171-A1C7-234B-9E31-9F6C5A4A2B64}"/>
              </a:ext>
            </a:extLst>
          </p:cNvPr>
          <p:cNvSpPr>
            <a:spLocks noGrp="1"/>
          </p:cNvSpPr>
          <p:nvPr>
            <p:ph type="title"/>
          </p:nvPr>
        </p:nvSpPr>
        <p:spPr/>
        <p:txBody>
          <a:bodyPr/>
          <a:lstStyle/>
          <a:p>
            <a:r>
              <a:rPr lang="en-US" dirty="0"/>
              <a:t>THÉBERGE DECISION</a:t>
            </a:r>
          </a:p>
        </p:txBody>
      </p:sp>
      <p:sp>
        <p:nvSpPr>
          <p:cNvPr id="7" name="TextBox 6">
            <a:extLst>
              <a:ext uri="{FF2B5EF4-FFF2-40B4-BE49-F238E27FC236}">
                <a16:creationId xmlns:a16="http://schemas.microsoft.com/office/drawing/2014/main" id="{8C4A47F6-9F54-2948-AE61-91FA2D99974A}"/>
              </a:ext>
            </a:extLst>
          </p:cNvPr>
          <p:cNvSpPr txBox="1"/>
          <p:nvPr/>
        </p:nvSpPr>
        <p:spPr>
          <a:xfrm>
            <a:off x="1391354" y="5014049"/>
            <a:ext cx="10091986" cy="369332"/>
          </a:xfrm>
          <a:prstGeom prst="rect">
            <a:avLst/>
          </a:prstGeom>
          <a:noFill/>
        </p:spPr>
        <p:txBody>
          <a:bodyPr wrap="square" rtlCol="0">
            <a:spAutoFit/>
          </a:bodyPr>
          <a:lstStyle/>
          <a:p>
            <a:pPr algn="ctr"/>
            <a:r>
              <a:rPr lang="en-CA" i="1" dirty="0" err="1"/>
              <a:t>Théberge</a:t>
            </a:r>
            <a:r>
              <a:rPr lang="en-CA" i="1" dirty="0"/>
              <a:t> v. Galerie </a:t>
            </a:r>
            <a:r>
              <a:rPr lang="en-CA" i="1" dirty="0" err="1"/>
              <a:t>d’Art</a:t>
            </a:r>
            <a:r>
              <a:rPr lang="en-CA" i="1" dirty="0"/>
              <a:t> du Petit Champlain Inc.</a:t>
            </a:r>
            <a:r>
              <a:rPr lang="en-CA" dirty="0"/>
              <a:t>, 2002 SCC 34, at para. 30 </a:t>
            </a:r>
            <a:endParaRPr lang="en-US" dirty="0"/>
          </a:p>
        </p:txBody>
      </p:sp>
      <p:sp>
        <p:nvSpPr>
          <p:cNvPr id="8" name="TextBox 7">
            <a:extLst>
              <a:ext uri="{FF2B5EF4-FFF2-40B4-BE49-F238E27FC236}">
                <a16:creationId xmlns:a16="http://schemas.microsoft.com/office/drawing/2014/main" id="{D0D168BC-7CC5-8C45-80FB-4D5CA739AF8F}"/>
              </a:ext>
            </a:extLst>
          </p:cNvPr>
          <p:cNvSpPr txBox="1"/>
          <p:nvPr/>
        </p:nvSpPr>
        <p:spPr>
          <a:xfrm>
            <a:off x="1254618" y="1811313"/>
            <a:ext cx="9682763" cy="2677656"/>
          </a:xfrm>
          <a:prstGeom prst="rect">
            <a:avLst/>
          </a:prstGeom>
          <a:noFill/>
        </p:spPr>
        <p:txBody>
          <a:bodyPr wrap="square" rtlCol="0">
            <a:spAutoFit/>
          </a:bodyPr>
          <a:lstStyle/>
          <a:p>
            <a:pPr algn="ctr"/>
            <a:r>
              <a:rPr lang="en-CA" sz="2800" i="1" dirty="0"/>
              <a:t>“The </a:t>
            </a:r>
            <a:r>
              <a:rPr lang="en-CA" sz="2800" i="1" u="sng" dirty="0"/>
              <a:t>Copyright Act </a:t>
            </a:r>
            <a:r>
              <a:rPr lang="en-CA" sz="2800" i="1" dirty="0"/>
              <a:t>is usually presented as a balance between promoting the public interest in the encouragement and dissemination of works of the arts and intellect and obtaining a just reward for the creator (or, more accurately, to prevent someone other than the creator from appropriating whatever benefits may be generated).”</a:t>
            </a:r>
          </a:p>
        </p:txBody>
      </p:sp>
    </p:spTree>
    <p:custDataLst>
      <p:tags r:id="rId1"/>
    </p:custDataLst>
    <p:extLst>
      <p:ext uri="{BB962C8B-B14F-4D97-AF65-F5344CB8AC3E}">
        <p14:creationId xmlns:p14="http://schemas.microsoft.com/office/powerpoint/2010/main" val="1388666305"/>
      </p:ext>
    </p:extLst>
  </p:cSld>
  <p:clrMapOvr>
    <a:masterClrMapping/>
  </p:clrMapOvr>
  <mc:AlternateContent xmlns:mc="http://schemas.openxmlformats.org/markup-compatibility/2006" xmlns:p14="http://schemas.microsoft.com/office/powerpoint/2010/main">
    <mc:Choice Requires="p14">
      <p:transition spd="slow" p14:dur="2000" advTm="23084"/>
    </mc:Choice>
    <mc:Fallback xmlns="">
      <p:transition spd="slow" advTm="23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3.4|2.1|8.1|3.1|3.9"/>
</p:tagLst>
</file>

<file path=ppt/tags/tag10.xml><?xml version="1.0" encoding="utf-8"?>
<p:tagLst xmlns:a="http://schemas.openxmlformats.org/drawingml/2006/main" xmlns:r="http://schemas.openxmlformats.org/officeDocument/2006/relationships" xmlns:p="http://schemas.openxmlformats.org/presentationml/2006/main">
  <p:tag name="TIMING" val="|6.5|2.3|1.4|0.7|7.9|4.4"/>
</p:tagLst>
</file>

<file path=ppt/tags/tag11.xml><?xml version="1.0" encoding="utf-8"?>
<p:tagLst xmlns:a="http://schemas.openxmlformats.org/drawingml/2006/main" xmlns:r="http://schemas.openxmlformats.org/officeDocument/2006/relationships" xmlns:p="http://schemas.openxmlformats.org/presentationml/2006/main">
  <p:tag name="TIMING" val="|2.9|9.5|3.2"/>
</p:tagLst>
</file>

<file path=ppt/tags/tag12.xml><?xml version="1.0" encoding="utf-8"?>
<p:tagLst xmlns:a="http://schemas.openxmlformats.org/drawingml/2006/main" xmlns:r="http://schemas.openxmlformats.org/officeDocument/2006/relationships" xmlns:p="http://schemas.openxmlformats.org/presentationml/2006/main">
  <p:tag name="TIMING" val="|1.7|8.5|5.8|10.1"/>
</p:tagLst>
</file>

<file path=ppt/tags/tag13.xml><?xml version="1.0" encoding="utf-8"?>
<p:tagLst xmlns:a="http://schemas.openxmlformats.org/drawingml/2006/main" xmlns:r="http://schemas.openxmlformats.org/officeDocument/2006/relationships" xmlns:p="http://schemas.openxmlformats.org/presentationml/2006/main">
  <p:tag name="TIMING" val="|7.8"/>
</p:tagLst>
</file>

<file path=ppt/tags/tag14.xml><?xml version="1.0" encoding="utf-8"?>
<p:tagLst xmlns:a="http://schemas.openxmlformats.org/drawingml/2006/main" xmlns:r="http://schemas.openxmlformats.org/officeDocument/2006/relationships" xmlns:p="http://schemas.openxmlformats.org/presentationml/2006/main">
  <p:tag name="TIMING" val="|1|1.6|4.3"/>
</p:tagLst>
</file>

<file path=ppt/tags/tag2.xml><?xml version="1.0" encoding="utf-8"?>
<p:tagLst xmlns:a="http://schemas.openxmlformats.org/drawingml/2006/main" xmlns:r="http://schemas.openxmlformats.org/officeDocument/2006/relationships" xmlns:p="http://schemas.openxmlformats.org/presentationml/2006/main">
  <p:tag name="TIMING" val="|10.4|2.8|2.7|2.7|4.2|1.2"/>
</p:tagLst>
</file>

<file path=ppt/tags/tag3.xml><?xml version="1.0" encoding="utf-8"?>
<p:tagLst xmlns:a="http://schemas.openxmlformats.org/drawingml/2006/main" xmlns:r="http://schemas.openxmlformats.org/officeDocument/2006/relationships" xmlns:p="http://schemas.openxmlformats.org/presentationml/2006/main">
  <p:tag name="TIMING" val="|3.9|3.4|1.9|6.1|1.1|1.3|4.3"/>
</p:tagLst>
</file>

<file path=ppt/tags/tag4.xml><?xml version="1.0" encoding="utf-8"?>
<p:tagLst xmlns:a="http://schemas.openxmlformats.org/drawingml/2006/main" xmlns:r="http://schemas.openxmlformats.org/officeDocument/2006/relationships" xmlns:p="http://schemas.openxmlformats.org/presentationml/2006/main">
  <p:tag name="TIMING" val="|9.3|8.2|3.7"/>
</p:tagLst>
</file>

<file path=ppt/tags/tag5.xml><?xml version="1.0" encoding="utf-8"?>
<p:tagLst xmlns:a="http://schemas.openxmlformats.org/drawingml/2006/main" xmlns:r="http://schemas.openxmlformats.org/officeDocument/2006/relationships" xmlns:p="http://schemas.openxmlformats.org/presentationml/2006/main">
  <p:tag name="TIMING" val="|3.9|8.6|9.8|11.2"/>
</p:tagLst>
</file>

<file path=ppt/tags/tag6.xml><?xml version="1.0" encoding="utf-8"?>
<p:tagLst xmlns:a="http://schemas.openxmlformats.org/drawingml/2006/main" xmlns:r="http://schemas.openxmlformats.org/officeDocument/2006/relationships" xmlns:p="http://schemas.openxmlformats.org/presentationml/2006/main">
  <p:tag name="TIMING" val="|2.2|3|7.3|-1835"/>
</p:tagLst>
</file>

<file path=ppt/tags/tag7.xml><?xml version="1.0" encoding="utf-8"?>
<p:tagLst xmlns:a="http://schemas.openxmlformats.org/drawingml/2006/main" xmlns:r="http://schemas.openxmlformats.org/officeDocument/2006/relationships" xmlns:p="http://schemas.openxmlformats.org/presentationml/2006/main">
  <p:tag name="TIMING" val="|3.3"/>
</p:tagLst>
</file>

<file path=ppt/tags/tag8.xml><?xml version="1.0" encoding="utf-8"?>
<p:tagLst xmlns:a="http://schemas.openxmlformats.org/drawingml/2006/main" xmlns:r="http://schemas.openxmlformats.org/officeDocument/2006/relationships" xmlns:p="http://schemas.openxmlformats.org/presentationml/2006/main">
  <p:tag name="TIMING" val="|3|3.3"/>
</p:tagLst>
</file>

<file path=ppt/tags/tag9.xml><?xml version="1.0" encoding="utf-8"?>
<p:tagLst xmlns:a="http://schemas.openxmlformats.org/drawingml/2006/main" xmlns:r="http://schemas.openxmlformats.org/officeDocument/2006/relationships" xmlns:p="http://schemas.openxmlformats.org/presentationml/2006/main">
  <p:tag name="TIMING" val="|1.7|1.9|0.6|4.1"/>
</p:tagLst>
</file>

<file path=ppt/theme/theme1.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9_2018-10-12" id="{B882B5C9-AAC2-8A4F-AEEE-1565CD7CCE97}" vid="{B0CB601E-EEC7-A546-A733-AAF87AB13BA7}"/>
    </a:ext>
  </a:extLst>
</a:theme>
</file>

<file path=ppt/theme/theme2.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3.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4.xml><?xml version="1.0" encoding="utf-8"?>
<a:theme xmlns:a="http://schemas.openxmlformats.org/drawingml/2006/main" name="1_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5.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6.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 1</Template>
  <TotalTime>2556</TotalTime>
  <Words>2287</Words>
  <Application>Microsoft Office PowerPoint</Application>
  <PresentationFormat>Widescreen</PresentationFormat>
  <Paragraphs>176</Paragraphs>
  <Slides>26</Slides>
  <Notes>21</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26</vt:i4>
      </vt:variant>
    </vt:vector>
  </HeadingPairs>
  <TitlesOfParts>
    <vt:vector size="34" baseType="lpstr">
      <vt:lpstr>Arial</vt:lpstr>
      <vt:lpstr>Calibri</vt:lpstr>
      <vt:lpstr>Level 3</vt:lpstr>
      <vt:lpstr>Level 1</vt:lpstr>
      <vt:lpstr>Level 2</vt:lpstr>
      <vt:lpstr>1_Level 3</vt:lpstr>
      <vt:lpstr>Level 4</vt:lpstr>
      <vt:lpstr>Level 5</vt:lpstr>
      <vt:lpstr>Theoretical Foundations for Copyright</vt:lpstr>
      <vt:lpstr>THREE APPROACHES</vt:lpstr>
      <vt:lpstr>UTILITARIAN VIEW</vt:lpstr>
      <vt:lpstr>THE US CONSTITUTION ON IP</vt:lpstr>
      <vt:lpstr>THE BALANCING ACT</vt:lpstr>
      <vt:lpstr>NATURAL RIGHTS APPROACH</vt:lpstr>
      <vt:lpstr>NATURAL RIGHTS APPROACH</vt:lpstr>
      <vt:lpstr>NATURAL RIGHTS APPROACH</vt:lpstr>
      <vt:lpstr>THÉBERGE DECISION</vt:lpstr>
      <vt:lpstr>PERSONALITY-BASED APPROACH</vt:lpstr>
      <vt:lpstr>PERSONALITY-BASED APPROACH</vt:lpstr>
      <vt:lpstr>PERSONALITY-BASED APPROACH</vt:lpstr>
      <vt:lpstr>PERSONALITY-BASED APPROACH</vt:lpstr>
      <vt:lpstr>PERSONALITY-BASED APPROACH</vt:lpstr>
      <vt:lpstr>WESTERN IDEOLOGY</vt:lpstr>
      <vt:lpstr>LEARNING OBJECTIVES</vt:lpstr>
      <vt:lpstr>PowerPoint Presentation</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Theoretical Foundations of Intellectual Property</dc:title>
  <dc:creator>Kris Joseph</dc:creator>
  <cp:lastModifiedBy>Smith, Mireille</cp:lastModifiedBy>
  <cp:revision>123</cp:revision>
  <dcterms:created xsi:type="dcterms:W3CDTF">2018-10-19T17:22:40Z</dcterms:created>
  <dcterms:modified xsi:type="dcterms:W3CDTF">2024-05-09T21:17:11Z</dcterms:modified>
</cp:coreProperties>
</file>